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handoutMasterIdLst>
    <p:handoutMasterId r:id="rId5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6" r:id="rId40"/>
    <p:sldId id="297" r:id="rId41"/>
    <p:sldId id="298" r:id="rId42"/>
    <p:sldId id="299" r:id="rId43"/>
    <p:sldId id="300" r:id="rId44"/>
    <p:sldId id="301" r:id="rId45"/>
    <p:sldId id="302" r:id="rId46"/>
    <p:sldId id="303" r:id="rId47"/>
    <p:sldId id="304" r:id="rId48"/>
    <p:sldId id="306" r:id="rId49"/>
    <p:sldId id="307" r:id="rId50"/>
    <p:sldId id="308" r:id="rId51"/>
    <p:sldId id="309" r:id="rId52"/>
    <p:sldId id="310"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m Lim" initials="TL" lastIdx="8" clrIdx="0">
    <p:extLst>
      <p:ext uri="{19B8F6BF-5375-455C-9EA6-DF929625EA0E}">
        <p15:presenceInfo xmlns:p15="http://schemas.microsoft.com/office/powerpoint/2012/main" userId="f1ac1520ab2d2e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5A9FF"/>
    <a:srgbClr val="5BCEFF"/>
    <a:srgbClr val="74EEFE"/>
    <a:srgbClr val="215B88"/>
    <a:srgbClr val="A693D1"/>
    <a:srgbClr val="66A9FF"/>
    <a:srgbClr val="FFC9C9"/>
    <a:srgbClr val="018DA0"/>
    <a:srgbClr val="DBEAF6"/>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5" autoAdjust="0"/>
    <p:restoredTop sz="94960" autoAdjust="0"/>
  </p:normalViewPr>
  <p:slideViewPr>
    <p:cSldViewPr snapToGrid="0">
      <p:cViewPr>
        <p:scale>
          <a:sx n="66" d="100"/>
          <a:sy n="66" d="100"/>
        </p:scale>
        <p:origin x="1454" y="245"/>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9" d="100"/>
          <a:sy n="59" d="100"/>
        </p:scale>
        <p:origin x="2371"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New Deliveries</c:v>
                </c:pt>
              </c:strCache>
            </c:strRef>
          </c:tx>
          <c:spPr>
            <a:solidFill>
              <a:schemeClr val="accent1"/>
            </a:solidFill>
            <a:ln>
              <a:noFill/>
            </a:ln>
            <a:effectLst/>
          </c:spPr>
          <c:invertIfNegative val="0"/>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Sheet1!$B$2:$B$11</c:f>
              <c:numCache>
                <c:formatCode>General</c:formatCode>
                <c:ptCount val="10"/>
                <c:pt idx="0">
                  <c:v>1180</c:v>
                </c:pt>
                <c:pt idx="1">
                  <c:v>980</c:v>
                </c:pt>
                <c:pt idx="2">
                  <c:v>1420</c:v>
                </c:pt>
                <c:pt idx="3">
                  <c:v>1760</c:v>
                </c:pt>
                <c:pt idx="4">
                  <c:v>2240</c:v>
                </c:pt>
                <c:pt idx="5">
                  <c:v>2680</c:v>
                </c:pt>
                <c:pt idx="6">
                  <c:v>2310</c:v>
                </c:pt>
                <c:pt idx="7">
                  <c:v>1640</c:v>
                </c:pt>
                <c:pt idx="8">
                  <c:v>1180</c:v>
                </c:pt>
                <c:pt idx="9">
                  <c:v>940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Net Absorption</c:v>
                </c:pt>
              </c:strCache>
            </c:strRef>
          </c:tx>
          <c:spPr>
            <a:solidFill>
              <a:schemeClr val="accent2"/>
            </a:solidFill>
            <a:ln>
              <a:noFill/>
            </a:ln>
            <a:effectLst/>
          </c:spPr>
          <c:invertIfNegative val="0"/>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Sheet1!$C$2:$C$11</c:f>
              <c:numCache>
                <c:formatCode>General</c:formatCode>
                <c:ptCount val="10"/>
                <c:pt idx="0">
                  <c:v>1320</c:v>
                </c:pt>
                <c:pt idx="1">
                  <c:v>760</c:v>
                </c:pt>
                <c:pt idx="2">
                  <c:v>1510</c:v>
                </c:pt>
                <c:pt idx="3">
                  <c:v>1690</c:v>
                </c:pt>
                <c:pt idx="4">
                  <c:v>1980</c:v>
                </c:pt>
                <c:pt idx="5">
                  <c:v>2120</c:v>
                </c:pt>
                <c:pt idx="6">
                  <c:v>2260</c:v>
                </c:pt>
                <c:pt idx="7">
                  <c:v>2180</c:v>
                </c:pt>
                <c:pt idx="8">
                  <c:v>1720</c:v>
                </c:pt>
                <c:pt idx="9">
                  <c:v>1480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Under Construction</c:v>
                </c:pt>
              </c:strCache>
            </c:strRef>
          </c:tx>
          <c:spPr>
            <a:solidFill>
              <a:schemeClr val="accent3"/>
            </a:solidFill>
            <a:ln>
              <a:noFill/>
            </a:ln>
            <a:effectLst/>
          </c:spPr>
          <c:invertIfNegative val="0"/>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Sheet1!$D$2:$D$11</c:f>
              <c:numCache>
                <c:formatCode>General</c:formatCode>
                <c:ptCount val="10"/>
                <c:pt idx="0">
                  <c:v>1450</c:v>
                </c:pt>
                <c:pt idx="1">
                  <c:v>1210</c:v>
                </c:pt>
                <c:pt idx="2">
                  <c:v>1880</c:v>
                </c:pt>
                <c:pt idx="3">
                  <c:v>2360</c:v>
                </c:pt>
                <c:pt idx="4">
                  <c:v>2910</c:v>
                </c:pt>
                <c:pt idx="5">
                  <c:v>2540</c:v>
                </c:pt>
                <c:pt idx="6">
                  <c:v>1980</c:v>
                </c:pt>
                <c:pt idx="7">
                  <c:v>1320</c:v>
                </c:pt>
                <c:pt idx="8">
                  <c:v>860</c:v>
                </c:pt>
                <c:pt idx="9">
                  <c:v>620</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Exit 5.50%</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Sheet1!$B$2:$B$11</c:f>
              <c:numCache>
                <c:formatCode>General</c:formatCode>
                <c:ptCount val="10"/>
                <c:pt idx="0">
                  <c:v>1.62</c:v>
                </c:pt>
                <c:pt idx="1">
                  <c:v>1.66</c:v>
                </c:pt>
                <c:pt idx="2">
                  <c:v>1.7</c:v>
                </c:pt>
                <c:pt idx="3">
                  <c:v>1.74</c:v>
                </c:pt>
                <c:pt idx="4">
                  <c:v>1.78</c:v>
                </c:pt>
                <c:pt idx="5">
                  <c:v>1.82</c:v>
                </c:pt>
                <c:pt idx="6">
                  <c:v>1.87</c:v>
                </c:pt>
                <c:pt idx="7">
                  <c:v>1.92</c:v>
                </c:pt>
                <c:pt idx="8">
                  <c:v>1.96</c:v>
                </c:pt>
                <c:pt idx="9">
                  <c:v>2.0099999999999998</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Exit 5.25%</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Sheet1!$C$2:$C$11</c:f>
              <c:numCache>
                <c:formatCode>General</c:formatCode>
                <c:ptCount val="10"/>
                <c:pt idx="0">
                  <c:v>1.71</c:v>
                </c:pt>
                <c:pt idx="1">
                  <c:v>1.76</c:v>
                </c:pt>
                <c:pt idx="2">
                  <c:v>1.8</c:v>
                </c:pt>
                <c:pt idx="3">
                  <c:v>1.86</c:v>
                </c:pt>
                <c:pt idx="4">
                  <c:v>1.94</c:v>
                </c:pt>
                <c:pt idx="5">
                  <c:v>1.98</c:v>
                </c:pt>
                <c:pt idx="6">
                  <c:v>2.0299999999999998</c:v>
                </c:pt>
                <c:pt idx="7">
                  <c:v>2.08</c:v>
                </c:pt>
                <c:pt idx="8">
                  <c:v>2.12</c:v>
                </c:pt>
                <c:pt idx="9">
                  <c:v>2.1800000000000002</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Exit 5.00%</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Sheet1!$D$2:$D$11</c:f>
              <c:numCache>
                <c:formatCode>General</c:formatCode>
                <c:ptCount val="10"/>
                <c:pt idx="0">
                  <c:v>1.81</c:v>
                </c:pt>
                <c:pt idx="1">
                  <c:v>1.86</c:v>
                </c:pt>
                <c:pt idx="2">
                  <c:v>1.91</c:v>
                </c:pt>
                <c:pt idx="3">
                  <c:v>1.97</c:v>
                </c:pt>
                <c:pt idx="4">
                  <c:v>2.04</c:v>
                </c:pt>
                <c:pt idx="5">
                  <c:v>2.09</c:v>
                </c:pt>
                <c:pt idx="6">
                  <c:v>2.15</c:v>
                </c:pt>
                <c:pt idx="7">
                  <c:v>2.2000000000000002</c:v>
                </c:pt>
                <c:pt idx="8">
                  <c:v>2.2599999999999998</c:v>
                </c:pt>
                <c:pt idx="9">
                  <c:v>2.3199999999999998</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Base NOI</c:v>
                </c:pt>
              </c:strCache>
            </c:strRef>
          </c:tx>
          <c:spPr>
            <a:solidFill>
              <a:schemeClr val="accent1"/>
            </a:solidFill>
            <a:ln>
              <a:noFill/>
            </a:ln>
            <a:effectLst/>
          </c:spPr>
          <c:invertIfNegative val="0"/>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Sheet1!$B$2:$B$11</c:f>
              <c:numCache>
                <c:formatCode>General</c:formatCode>
                <c:ptCount val="10"/>
                <c:pt idx="0">
                  <c:v>1.4</c:v>
                </c:pt>
                <c:pt idx="1">
                  <c:v>1.52</c:v>
                </c:pt>
                <c:pt idx="2">
                  <c:v>1.78</c:v>
                </c:pt>
                <c:pt idx="3">
                  <c:v>2</c:v>
                </c:pt>
                <c:pt idx="4">
                  <c:v>2.0299999999999998</c:v>
                </c:pt>
                <c:pt idx="5">
                  <c:v>2.02</c:v>
                </c:pt>
                <c:pt idx="6">
                  <c:v>2.08</c:v>
                </c:pt>
                <c:pt idx="7">
                  <c:v>2.12</c:v>
                </c:pt>
                <c:pt idx="8">
                  <c:v>2.16</c:v>
                </c:pt>
                <c:pt idx="9">
                  <c:v>2.19</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Downside NOI</c:v>
                </c:pt>
              </c:strCache>
            </c:strRef>
          </c:tx>
          <c:spPr>
            <a:solidFill>
              <a:schemeClr val="accent2"/>
            </a:solidFill>
            <a:ln>
              <a:noFill/>
            </a:ln>
            <a:effectLst/>
          </c:spPr>
          <c:invertIfNegative val="0"/>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Sheet1!$C$2:$C$11</c:f>
              <c:numCache>
                <c:formatCode>General</c:formatCode>
                <c:ptCount val="10"/>
                <c:pt idx="0">
                  <c:v>1.36</c:v>
                </c:pt>
                <c:pt idx="1">
                  <c:v>1.42</c:v>
                </c:pt>
                <c:pt idx="2">
                  <c:v>1.58</c:v>
                </c:pt>
                <c:pt idx="3">
                  <c:v>1.78</c:v>
                </c:pt>
                <c:pt idx="4">
                  <c:v>1.88</c:v>
                </c:pt>
                <c:pt idx="5">
                  <c:v>1.9</c:v>
                </c:pt>
                <c:pt idx="6">
                  <c:v>1.94</c:v>
                </c:pt>
                <c:pt idx="7">
                  <c:v>1.97</c:v>
                </c:pt>
                <c:pt idx="8">
                  <c:v>1.99</c:v>
                </c:pt>
                <c:pt idx="9">
                  <c:v>2.02</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Stress NOI</c:v>
                </c:pt>
              </c:strCache>
            </c:strRef>
          </c:tx>
          <c:spPr>
            <a:solidFill>
              <a:schemeClr val="accent3"/>
            </a:solidFill>
            <a:ln>
              <a:noFill/>
            </a:ln>
            <a:effectLst/>
          </c:spPr>
          <c:invertIfNegative val="0"/>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Sheet1!$D$2:$D$11</c:f>
              <c:numCache>
                <c:formatCode>General</c:formatCode>
                <c:ptCount val="10"/>
                <c:pt idx="0">
                  <c:v>1.32</c:v>
                </c:pt>
                <c:pt idx="1">
                  <c:v>1.36</c:v>
                </c:pt>
                <c:pt idx="2">
                  <c:v>1.48</c:v>
                </c:pt>
                <c:pt idx="3">
                  <c:v>1.62</c:v>
                </c:pt>
                <c:pt idx="4">
                  <c:v>1.72</c:v>
                </c:pt>
                <c:pt idx="5">
                  <c:v>1.74</c:v>
                </c:pt>
                <c:pt idx="6">
                  <c:v>1.76</c:v>
                </c:pt>
                <c:pt idx="7">
                  <c:v>1.78</c:v>
                </c:pt>
                <c:pt idx="8">
                  <c:v>1.8</c:v>
                </c:pt>
                <c:pt idx="9">
                  <c:v>1.82</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Base</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Sheet1!$B$2:$B$11</c:f>
              <c:numCache>
                <c:formatCode>General</c:formatCode>
                <c:ptCount val="10"/>
                <c:pt idx="0">
                  <c:v>0.5</c:v>
                </c:pt>
                <c:pt idx="1">
                  <c:v>1.2</c:v>
                </c:pt>
                <c:pt idx="2">
                  <c:v>2</c:v>
                </c:pt>
                <c:pt idx="3">
                  <c:v>3</c:v>
                </c:pt>
                <c:pt idx="4">
                  <c:v>4.2</c:v>
                </c:pt>
                <c:pt idx="5">
                  <c:v>5.4</c:v>
                </c:pt>
                <c:pt idx="6">
                  <c:v>6.8</c:v>
                </c:pt>
                <c:pt idx="7">
                  <c:v>8.3000000000000007</c:v>
                </c:pt>
                <c:pt idx="8">
                  <c:v>9.9</c:v>
                </c:pt>
                <c:pt idx="9">
                  <c:v>44.8</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Downside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Sheet1!$C$2:$C$11</c:f>
              <c:numCache>
                <c:formatCode>General</c:formatCode>
                <c:ptCount val="10"/>
                <c:pt idx="0">
                  <c:v>0.3</c:v>
                </c:pt>
                <c:pt idx="1">
                  <c:v>0.8</c:v>
                </c:pt>
                <c:pt idx="2">
                  <c:v>1.5</c:v>
                </c:pt>
                <c:pt idx="3">
                  <c:v>2.2999999999999998</c:v>
                </c:pt>
                <c:pt idx="4">
                  <c:v>3.3</c:v>
                </c:pt>
                <c:pt idx="5">
                  <c:v>4.3</c:v>
                </c:pt>
                <c:pt idx="6">
                  <c:v>5.5</c:v>
                </c:pt>
                <c:pt idx="7">
                  <c:v>6.7</c:v>
                </c:pt>
                <c:pt idx="8">
                  <c:v>8</c:v>
                </c:pt>
                <c:pt idx="9">
                  <c:v>39.5</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Stress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Sheet1!$D$2:$D$11</c:f>
              <c:numCache>
                <c:formatCode>General</c:formatCode>
                <c:ptCount val="10"/>
                <c:pt idx="0">
                  <c:v>0.2</c:v>
                </c:pt>
                <c:pt idx="1">
                  <c:v>0.6</c:v>
                </c:pt>
                <c:pt idx="2">
                  <c:v>1.1000000000000001</c:v>
                </c:pt>
                <c:pt idx="3">
                  <c:v>1.8</c:v>
                </c:pt>
                <c:pt idx="4">
                  <c:v>2.6</c:v>
                </c:pt>
                <c:pt idx="5">
                  <c:v>3.4</c:v>
                </c:pt>
                <c:pt idx="6">
                  <c:v>4.3</c:v>
                </c:pt>
                <c:pt idx="7">
                  <c:v>5.3</c:v>
                </c:pt>
                <c:pt idx="8">
                  <c:v>6.3</c:v>
                </c:pt>
                <c:pt idx="9">
                  <c:v>36.5</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Effective Rent</c:v>
                </c:pt>
              </c:strCache>
            </c:strRef>
          </c:tx>
          <c:spPr>
            <a:solidFill>
              <a:schemeClr val="accent1"/>
            </a:solidFill>
            <a:ln>
              <a:noFill/>
            </a:ln>
            <a:effectLst/>
          </c:spPr>
          <c:invertIfNegative val="0"/>
          <c:cat>
            <c:strRef>
              <c:f>Sheet1!$A$2:$A$8</c:f>
              <c:strCache>
                <c:ptCount val="7"/>
                <c:pt idx="0">
                  <c:v>Vista Mallard</c:v>
                </c:pt>
                <c:pt idx="1">
                  <c:v>Aria University</c:v>
                </c:pt>
                <c:pt idx="2">
                  <c:v>Reserve (reno)</c:v>
                </c:pt>
                <c:pt idx="3">
                  <c:v>Northgate target</c:v>
                </c:pt>
                <c:pt idx="4">
                  <c:v>Camden Research</c:v>
                </c:pt>
                <c:pt idx="5">
                  <c:v>The Reserve</c:v>
                </c:pt>
                <c:pt idx="6">
                  <c:v>Northgate in-place</c:v>
                </c:pt>
              </c:strCache>
            </c:strRef>
          </c:cat>
          <c:val>
            <c:numRef>
              <c:f>Sheet1!$B$2:$B$8</c:f>
              <c:numCache>
                <c:formatCode>General</c:formatCode>
                <c:ptCount val="7"/>
                <c:pt idx="0">
                  <c:v>1540</c:v>
                </c:pt>
                <c:pt idx="1">
                  <c:v>1510</c:v>
                </c:pt>
                <c:pt idx="2">
                  <c:v>1470</c:v>
                </c:pt>
                <c:pt idx="3">
                  <c:v>1470</c:v>
                </c:pt>
                <c:pt idx="4">
                  <c:v>1420</c:v>
                </c:pt>
                <c:pt idx="5">
                  <c:v>1355</c:v>
                </c:pt>
                <c:pt idx="6">
                  <c:v>1285</c:v>
                </c:pt>
              </c:numCache>
            </c:numRef>
          </c:val>
          <c:extLst>
            <c:ext xmlns:c16="http://schemas.microsoft.com/office/drawing/2014/chart" uri="{C3380CC4-5D6E-409C-BE32-E72D297353CC}">
              <c16:uniqueId val="{00000000-53B0-4868-AA17-488741AFA5E9}"/>
            </c:ext>
          </c:extLst>
        </c:ser>
        <c:ser>
          <c:idx val="1"/>
          <c:order val="1"/>
          <c:tx>
            <c:strRef>
              <c:f>Sheet1!$C$1</c:f>
              <c:strCache>
                <c:ptCount val="1"/>
                <c:pt idx="0">
                  <c:v>Asking Rent</c:v>
                </c:pt>
              </c:strCache>
            </c:strRef>
          </c:tx>
          <c:spPr>
            <a:solidFill>
              <a:schemeClr val="accent2"/>
            </a:solidFill>
            <a:ln>
              <a:noFill/>
            </a:ln>
            <a:effectLst/>
          </c:spPr>
          <c:invertIfNegative val="0"/>
          <c:cat>
            <c:strRef>
              <c:f>Sheet1!$A$2:$A$8</c:f>
              <c:strCache>
                <c:ptCount val="7"/>
                <c:pt idx="0">
                  <c:v>Vista Mallard</c:v>
                </c:pt>
                <c:pt idx="1">
                  <c:v>Aria University</c:v>
                </c:pt>
                <c:pt idx="2">
                  <c:v>Reserve (reno)</c:v>
                </c:pt>
                <c:pt idx="3">
                  <c:v>Northgate target</c:v>
                </c:pt>
                <c:pt idx="4">
                  <c:v>Camden Research</c:v>
                </c:pt>
                <c:pt idx="5">
                  <c:v>The Reserve</c:v>
                </c:pt>
                <c:pt idx="6">
                  <c:v>Northgate in-place</c:v>
                </c:pt>
              </c:strCache>
            </c:strRef>
          </c:cat>
          <c:val>
            <c:numRef>
              <c:f>Sheet1!$C$2:$C$8</c:f>
              <c:numCache>
                <c:formatCode>General</c:formatCode>
                <c:ptCount val="7"/>
                <c:pt idx="0">
                  <c:v>1560</c:v>
                </c:pt>
                <c:pt idx="1">
                  <c:v>1528</c:v>
                </c:pt>
                <c:pt idx="2">
                  <c:v>1488</c:v>
                </c:pt>
                <c:pt idx="3">
                  <c:v>1485</c:v>
                </c:pt>
                <c:pt idx="4">
                  <c:v>1438</c:v>
                </c:pt>
                <c:pt idx="5">
                  <c:v>1372</c:v>
                </c:pt>
                <c:pt idx="6">
                  <c:v>1310</c:v>
                </c:pt>
              </c:numCache>
            </c:numRef>
          </c:val>
          <c:extLst>
            <c:ext xmlns:c16="http://schemas.microsoft.com/office/drawing/2014/chart" uri="{C3380CC4-5D6E-409C-BE32-E72D297353CC}">
              <c16:uniqueId val="{00000001-53B0-4868-AA17-488741AFA5E9}"/>
            </c:ext>
          </c:extLst>
        </c:ser>
        <c:ser>
          <c:idx val="2"/>
          <c:order val="2"/>
          <c:tx>
            <c:strRef>
              <c:f>Sheet1!$D$1</c:f>
              <c:strCache>
                <c:ptCount val="1"/>
                <c:pt idx="0">
                  <c:v>Renovated Target</c:v>
                </c:pt>
              </c:strCache>
            </c:strRef>
          </c:tx>
          <c:spPr>
            <a:solidFill>
              <a:schemeClr val="accent3"/>
            </a:solidFill>
            <a:ln>
              <a:noFill/>
            </a:ln>
            <a:effectLst/>
          </c:spPr>
          <c:invertIfNegative val="0"/>
          <c:cat>
            <c:strRef>
              <c:f>Sheet1!$A$2:$A$8</c:f>
              <c:strCache>
                <c:ptCount val="7"/>
                <c:pt idx="0">
                  <c:v>Vista Mallard</c:v>
                </c:pt>
                <c:pt idx="1">
                  <c:v>Aria University</c:v>
                </c:pt>
                <c:pt idx="2">
                  <c:v>Reserve (reno)</c:v>
                </c:pt>
                <c:pt idx="3">
                  <c:v>Northgate target</c:v>
                </c:pt>
                <c:pt idx="4">
                  <c:v>Camden Research</c:v>
                </c:pt>
                <c:pt idx="5">
                  <c:v>The Reserve</c:v>
                </c:pt>
                <c:pt idx="6">
                  <c:v>Northgate in-place</c:v>
                </c:pt>
              </c:strCache>
            </c:strRef>
          </c:cat>
          <c:val>
            <c:numRef>
              <c:f>Sheet1!$D$2:$D$8</c:f>
              <c:numCache>
                <c:formatCode>General</c:formatCode>
                <c:ptCount val="7"/>
                <c:pt idx="0">
                  <c:v>1540</c:v>
                </c:pt>
                <c:pt idx="1">
                  <c:v>1510</c:v>
                </c:pt>
                <c:pt idx="2">
                  <c:v>1470</c:v>
                </c:pt>
                <c:pt idx="3">
                  <c:v>1470</c:v>
                </c:pt>
                <c:pt idx="4">
                  <c:v>1420</c:v>
                </c:pt>
                <c:pt idx="5">
                  <c:v>1355</c:v>
                </c:pt>
                <c:pt idx="6">
                  <c:v>1470</c:v>
                </c:pt>
              </c:numCache>
            </c:numRef>
          </c:val>
          <c:extLst>
            <c:ext xmlns:c16="http://schemas.microsoft.com/office/drawing/2014/chart" uri="{C3380CC4-5D6E-409C-BE32-E72D297353CC}">
              <c16:uniqueId val="{00000002-53B0-4868-AA17-488741AFA5E9}"/>
            </c:ext>
          </c:extLst>
        </c:ser>
        <c:dLbls>
          <c:showLegendKey val="0"/>
          <c:showVal val="0"/>
          <c:showCatName val="0"/>
          <c:showSerName val="0"/>
          <c:showPercent val="0"/>
          <c:showBubbleSize val="0"/>
        </c:dLbls>
        <c:gapWidth val="150"/>
        <c:overlap val="100"/>
        <c:axId val="1723414000"/>
        <c:axId val="1723405680"/>
      </c:barChart>
      <c:catAx>
        <c:axId val="17234140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05680"/>
        <c:crosses val="autoZero"/>
        <c:auto val="1"/>
        <c:lblAlgn val="ctr"/>
        <c:lblOffset val="100"/>
        <c:noMultiLvlLbl val="0"/>
      </c:catAx>
      <c:valAx>
        <c:axId val="17234056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723414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519489416770504E-2"/>
          <c:y val="4.8362628292531205E-2"/>
          <c:w val="0.81058942599367378"/>
          <c:h val="0.78240591176148122"/>
        </c:manualLayout>
      </c:layout>
      <c:lineChart>
        <c:grouping val="standard"/>
        <c:varyColors val="0"/>
        <c:ser>
          <c:idx val="0"/>
          <c:order val="0"/>
          <c:tx>
            <c:strRef>
              <c:f>Sheet1!$B$1</c:f>
              <c:strCache>
                <c:ptCount val="1"/>
                <c:pt idx="0">
                  <c:v>Renovated Comps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Sheet1!$B$2:$B$11</c:f>
              <c:numCache>
                <c:formatCode>General</c:formatCode>
                <c:ptCount val="10"/>
                <c:pt idx="0">
                  <c:v>1255</c:v>
                </c:pt>
                <c:pt idx="1">
                  <c:v>1268</c:v>
                </c:pt>
                <c:pt idx="2">
                  <c:v>1335</c:v>
                </c:pt>
                <c:pt idx="3">
                  <c:v>1452</c:v>
                </c:pt>
                <c:pt idx="4">
                  <c:v>1540</c:v>
                </c:pt>
                <c:pt idx="5">
                  <c:v>1585</c:v>
                </c:pt>
                <c:pt idx="6">
                  <c:v>1612</c:v>
                </c:pt>
                <c:pt idx="7">
                  <c:v>1648</c:v>
                </c:pt>
                <c:pt idx="8">
                  <c:v>1698</c:v>
                </c:pt>
                <c:pt idx="9">
                  <c:v>1750</c:v>
                </c:pt>
              </c:numCache>
            </c:numRef>
          </c:val>
          <c:smooth val="0"/>
          <c:extLst>
            <c:ext xmlns:c16="http://schemas.microsoft.com/office/drawing/2014/chart" uri="{C3380CC4-5D6E-409C-BE32-E72D297353CC}">
              <c16:uniqueId val="{00000000-8561-40A1-8C52-46304AD68BF1}"/>
            </c:ext>
          </c:extLst>
        </c:ser>
        <c:ser>
          <c:idx val="1"/>
          <c:order val="1"/>
          <c:tx>
            <c:strRef>
              <c:f>Sheet1!$C$1</c:f>
              <c:strCache>
                <c:ptCount val="1"/>
                <c:pt idx="0">
                  <c:v>Class B Submkt</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Sheet1!$C$2:$C$11</c:f>
              <c:numCache>
                <c:formatCode>General</c:formatCode>
                <c:ptCount val="10"/>
                <c:pt idx="0">
                  <c:v>1115</c:v>
                </c:pt>
                <c:pt idx="1">
                  <c:v>1122</c:v>
                </c:pt>
                <c:pt idx="2">
                  <c:v>1180</c:v>
                </c:pt>
                <c:pt idx="3">
                  <c:v>1278</c:v>
                </c:pt>
                <c:pt idx="4">
                  <c:v>1352</c:v>
                </c:pt>
                <c:pt idx="5">
                  <c:v>1388</c:v>
                </c:pt>
                <c:pt idx="6">
                  <c:v>1410</c:v>
                </c:pt>
                <c:pt idx="7">
                  <c:v>1438</c:v>
                </c:pt>
                <c:pt idx="8">
                  <c:v>1481</c:v>
                </c:pt>
                <c:pt idx="9">
                  <c:v>1525</c:v>
                </c:pt>
              </c:numCache>
            </c:numRef>
          </c:val>
          <c:smooth val="0"/>
          <c:extLst>
            <c:ext xmlns:c16="http://schemas.microsoft.com/office/drawing/2014/chart" uri="{C3380CC4-5D6E-409C-BE32-E72D297353CC}">
              <c16:uniqueId val="{00000001-8561-40A1-8C52-46304AD68BF1}"/>
            </c:ext>
          </c:extLst>
        </c:ser>
        <c:ser>
          <c:idx val="2"/>
          <c:order val="2"/>
          <c:tx>
            <c:strRef>
              <c:f>Sheet1!$D$1</c:f>
              <c:strCache>
                <c:ptCount val="1"/>
                <c:pt idx="0">
                  <c:v>Northgate</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Sheet1!$A$2:$A$11</c:f>
              <c:strCache>
                <c:ptCount val="10"/>
                <c:pt idx="0">
                  <c:v>2019</c:v>
                </c:pt>
                <c:pt idx="1">
                  <c:v>2020</c:v>
                </c:pt>
                <c:pt idx="2">
                  <c:v>2021</c:v>
                </c:pt>
                <c:pt idx="3">
                  <c:v>2022</c:v>
                </c:pt>
                <c:pt idx="4">
                  <c:v>2023</c:v>
                </c:pt>
                <c:pt idx="5">
                  <c:v>2024</c:v>
                </c:pt>
                <c:pt idx="6">
                  <c:v>2025</c:v>
                </c:pt>
                <c:pt idx="7">
                  <c:v>2026</c:v>
                </c:pt>
                <c:pt idx="8">
                  <c:v>2027</c:v>
                </c:pt>
                <c:pt idx="9">
                  <c:v>2028</c:v>
                </c:pt>
              </c:strCache>
            </c:strRef>
          </c:cat>
          <c:val>
            <c:numRef>
              <c:f>Sheet1!$D$2:$D$11</c:f>
              <c:numCache>
                <c:formatCode>General</c:formatCode>
                <c:ptCount val="10"/>
                <c:pt idx="0">
                  <c:v>1052</c:v>
                </c:pt>
                <c:pt idx="1">
                  <c:v>1058</c:v>
                </c:pt>
                <c:pt idx="2">
                  <c:v>1108</c:v>
                </c:pt>
                <c:pt idx="3">
                  <c:v>1198</c:v>
                </c:pt>
                <c:pt idx="4">
                  <c:v>1252</c:v>
                </c:pt>
                <c:pt idx="5">
                  <c:v>1268</c:v>
                </c:pt>
                <c:pt idx="6">
                  <c:v>1285</c:v>
                </c:pt>
                <c:pt idx="7">
                  <c:v>1420</c:v>
                </c:pt>
                <c:pt idx="8">
                  <c:v>1470</c:v>
                </c:pt>
                <c:pt idx="9">
                  <c:v>1514</c:v>
                </c:pt>
              </c:numCache>
            </c:numRef>
          </c:val>
          <c:smooth val="0"/>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r"/>
      <c:layout>
        <c:manualLayout>
          <c:xMode val="edge"/>
          <c:yMode val="edge"/>
          <c:x val="0.8623149460955829"/>
          <c:y val="7.4782585497718226E-2"/>
          <c:w val="0.12989341819467595"/>
          <c:h val="0.81324849848897285"/>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Classic Rent</c:v>
                </c:pt>
              </c:strCache>
            </c:strRef>
          </c:tx>
          <c:spPr>
            <a:solidFill>
              <a:schemeClr val="accent1"/>
            </a:solidFill>
            <a:ln>
              <a:noFill/>
            </a:ln>
            <a:effectLst/>
          </c:spPr>
          <c:invertIfNegative val="0"/>
          <c:cat>
            <c:strRef>
              <c:f>Sheet1!$A$2:$A$11</c:f>
              <c:strCache>
                <c:ptCount val="10"/>
                <c:pt idx="0">
                  <c:v>M1</c:v>
                </c:pt>
                <c:pt idx="1">
                  <c:v>M2</c:v>
                </c:pt>
                <c:pt idx="2">
                  <c:v>M3</c:v>
                </c:pt>
                <c:pt idx="3">
                  <c:v>M4</c:v>
                </c:pt>
                <c:pt idx="4">
                  <c:v>M5</c:v>
                </c:pt>
                <c:pt idx="5">
                  <c:v>M6</c:v>
                </c:pt>
                <c:pt idx="6">
                  <c:v>M7</c:v>
                </c:pt>
                <c:pt idx="7">
                  <c:v>M8</c:v>
                </c:pt>
                <c:pt idx="8">
                  <c:v>M9</c:v>
                </c:pt>
                <c:pt idx="9">
                  <c:v>M10</c:v>
                </c:pt>
              </c:strCache>
            </c:strRef>
          </c:cat>
          <c:val>
            <c:numRef>
              <c:f>Sheet1!$B$2:$B$11</c:f>
              <c:numCache>
                <c:formatCode>General</c:formatCode>
                <c:ptCount val="10"/>
                <c:pt idx="0">
                  <c:v>1285</c:v>
                </c:pt>
                <c:pt idx="1">
                  <c:v>1285</c:v>
                </c:pt>
                <c:pt idx="2">
                  <c:v>1290</c:v>
                </c:pt>
                <c:pt idx="3">
                  <c:v>1292</c:v>
                </c:pt>
                <c:pt idx="4">
                  <c:v>1295</c:v>
                </c:pt>
                <c:pt idx="5">
                  <c:v>1298</c:v>
                </c:pt>
                <c:pt idx="6">
                  <c:v>1300</c:v>
                </c:pt>
                <c:pt idx="7">
                  <c:v>1305</c:v>
                </c:pt>
                <c:pt idx="8">
                  <c:v>1308</c:v>
                </c:pt>
                <c:pt idx="9">
                  <c:v>1310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Renovated Rent</c:v>
                </c:pt>
              </c:strCache>
            </c:strRef>
          </c:tx>
          <c:spPr>
            <a:solidFill>
              <a:schemeClr val="accent2"/>
            </a:solidFill>
            <a:ln>
              <a:noFill/>
            </a:ln>
            <a:effectLst/>
          </c:spPr>
          <c:invertIfNegative val="0"/>
          <c:cat>
            <c:strRef>
              <c:f>Sheet1!$A$2:$A$11</c:f>
              <c:strCache>
                <c:ptCount val="10"/>
                <c:pt idx="0">
                  <c:v>M1</c:v>
                </c:pt>
                <c:pt idx="1">
                  <c:v>M2</c:v>
                </c:pt>
                <c:pt idx="2">
                  <c:v>M3</c:v>
                </c:pt>
                <c:pt idx="3">
                  <c:v>M4</c:v>
                </c:pt>
                <c:pt idx="4">
                  <c:v>M5</c:v>
                </c:pt>
                <c:pt idx="5">
                  <c:v>M6</c:v>
                </c:pt>
                <c:pt idx="6">
                  <c:v>M7</c:v>
                </c:pt>
                <c:pt idx="7">
                  <c:v>M8</c:v>
                </c:pt>
                <c:pt idx="8">
                  <c:v>M9</c:v>
                </c:pt>
                <c:pt idx="9">
                  <c:v>M10</c:v>
                </c:pt>
              </c:strCache>
            </c:strRef>
          </c:cat>
          <c:val>
            <c:numRef>
              <c:f>Sheet1!$C$2:$C$11</c:f>
              <c:numCache>
                <c:formatCode>General</c:formatCode>
                <c:ptCount val="10"/>
                <c:pt idx="0">
                  <c:v>1470</c:v>
                </c:pt>
                <c:pt idx="1">
                  <c:v>1478</c:v>
                </c:pt>
                <c:pt idx="2">
                  <c:v>1485</c:v>
                </c:pt>
                <c:pt idx="3">
                  <c:v>1490</c:v>
                </c:pt>
                <c:pt idx="4">
                  <c:v>1495</c:v>
                </c:pt>
                <c:pt idx="5">
                  <c:v>1500</c:v>
                </c:pt>
                <c:pt idx="6">
                  <c:v>1505</c:v>
                </c:pt>
                <c:pt idx="7">
                  <c:v>1508</c:v>
                </c:pt>
                <c:pt idx="8">
                  <c:v>1512</c:v>
                </c:pt>
                <c:pt idx="9">
                  <c:v>1515</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Achieved Premium</c:v>
                </c:pt>
              </c:strCache>
            </c:strRef>
          </c:tx>
          <c:spPr>
            <a:solidFill>
              <a:schemeClr val="accent3"/>
            </a:solidFill>
            <a:ln>
              <a:noFill/>
            </a:ln>
            <a:effectLst/>
          </c:spPr>
          <c:invertIfNegative val="0"/>
          <c:cat>
            <c:strRef>
              <c:f>Sheet1!$A$2:$A$11</c:f>
              <c:strCache>
                <c:ptCount val="10"/>
                <c:pt idx="0">
                  <c:v>M1</c:v>
                </c:pt>
                <c:pt idx="1">
                  <c:v>M2</c:v>
                </c:pt>
                <c:pt idx="2">
                  <c:v>M3</c:v>
                </c:pt>
                <c:pt idx="3">
                  <c:v>M4</c:v>
                </c:pt>
                <c:pt idx="4">
                  <c:v>M5</c:v>
                </c:pt>
                <c:pt idx="5">
                  <c:v>M6</c:v>
                </c:pt>
                <c:pt idx="6">
                  <c:v>M7</c:v>
                </c:pt>
                <c:pt idx="7">
                  <c:v>M8</c:v>
                </c:pt>
                <c:pt idx="8">
                  <c:v>M9</c:v>
                </c:pt>
                <c:pt idx="9">
                  <c:v>M10</c:v>
                </c:pt>
              </c:strCache>
            </c:strRef>
          </c:cat>
          <c:val>
            <c:numRef>
              <c:f>Sheet1!$D$2:$D$11</c:f>
              <c:numCache>
                <c:formatCode>General</c:formatCode>
                <c:ptCount val="10"/>
                <c:pt idx="0">
                  <c:v>185</c:v>
                </c:pt>
                <c:pt idx="1">
                  <c:v>193</c:v>
                </c:pt>
                <c:pt idx="2">
                  <c:v>195</c:v>
                </c:pt>
                <c:pt idx="3">
                  <c:v>198</c:v>
                </c:pt>
                <c:pt idx="4">
                  <c:v>200</c:v>
                </c:pt>
                <c:pt idx="5">
                  <c:v>202</c:v>
                </c:pt>
                <c:pt idx="6">
                  <c:v>205</c:v>
                </c:pt>
                <c:pt idx="7">
                  <c:v>203</c:v>
                </c:pt>
                <c:pt idx="8">
                  <c:v>204</c:v>
                </c:pt>
                <c:pt idx="9">
                  <c:v>205</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433582992340445"/>
          <c:y val="6.3533650037734493E-2"/>
          <c:w val="0.82341245584515521"/>
          <c:h val="0.78486772635428592"/>
        </c:manualLayout>
      </c:layout>
      <c:barChart>
        <c:barDir val="col"/>
        <c:grouping val="stacked"/>
        <c:varyColors val="0"/>
        <c:ser>
          <c:idx val="0"/>
          <c:order val="0"/>
          <c:tx>
            <c:strRef>
              <c:f>Sheet1!$B$1</c:f>
              <c:strCache>
                <c:ptCount val="1"/>
                <c:pt idx="0">
                  <c:v>EGI ($K)</c:v>
                </c:pt>
              </c:strCache>
            </c:strRef>
          </c:tx>
          <c:spPr>
            <a:solidFill>
              <a:schemeClr val="accent1"/>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Sheet1!$B$2:$B$11</c:f>
              <c:numCache>
                <c:formatCode>General</c:formatCode>
                <c:ptCount val="10"/>
                <c:pt idx="0">
                  <c:v>1245</c:v>
                </c:pt>
                <c:pt idx="1">
                  <c:v>1262</c:v>
                </c:pt>
                <c:pt idx="2">
                  <c:v>1278</c:v>
                </c:pt>
                <c:pt idx="3">
                  <c:v>1290</c:v>
                </c:pt>
                <c:pt idx="4">
                  <c:v>1305</c:v>
                </c:pt>
                <c:pt idx="5">
                  <c:v>1318</c:v>
                </c:pt>
                <c:pt idx="6">
                  <c:v>1332</c:v>
                </c:pt>
                <c:pt idx="7">
                  <c:v>1348</c:v>
                </c:pt>
                <c:pt idx="8">
                  <c:v>1360</c:v>
                </c:pt>
                <c:pt idx="9">
                  <c:v>1372</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OpEx ($K)</c:v>
                </c:pt>
              </c:strCache>
            </c:strRef>
          </c:tx>
          <c:spPr>
            <a:solidFill>
              <a:schemeClr val="accent2"/>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Sheet1!$C$2:$C$11</c:f>
              <c:numCache>
                <c:formatCode>General</c:formatCode>
                <c:ptCount val="10"/>
                <c:pt idx="0">
                  <c:v>585</c:v>
                </c:pt>
                <c:pt idx="1">
                  <c:v>592</c:v>
                </c:pt>
                <c:pt idx="2">
                  <c:v>601</c:v>
                </c:pt>
                <c:pt idx="3">
                  <c:v>593</c:v>
                </c:pt>
                <c:pt idx="4">
                  <c:v>588</c:v>
                </c:pt>
                <c:pt idx="5">
                  <c:v>606</c:v>
                </c:pt>
                <c:pt idx="6">
                  <c:v>599</c:v>
                </c:pt>
                <c:pt idx="7">
                  <c:v>612</c:v>
                </c:pt>
                <c:pt idx="8">
                  <c:v>604</c:v>
                </c:pt>
                <c:pt idx="9">
                  <c:v>631</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NOI ($K)</c:v>
                </c:pt>
              </c:strCache>
            </c:strRef>
          </c:tx>
          <c:spPr>
            <a:solidFill>
              <a:schemeClr val="accent3"/>
            </a:solidFill>
            <a:ln>
              <a:noFill/>
            </a:ln>
            <a:effectLst/>
          </c:spPr>
          <c:invertIfNegative val="0"/>
          <c:cat>
            <c:strRef>
              <c:f>Sheet1!$A$2:$A$11</c:f>
              <c:strCache>
                <c:ptCount val="10"/>
                <c:pt idx="0">
                  <c:v>Q1</c:v>
                </c:pt>
                <c:pt idx="1">
                  <c:v>Q2</c:v>
                </c:pt>
                <c:pt idx="2">
                  <c:v>Q3</c:v>
                </c:pt>
                <c:pt idx="3">
                  <c:v>Q4</c:v>
                </c:pt>
                <c:pt idx="4">
                  <c:v>Q5</c:v>
                </c:pt>
                <c:pt idx="5">
                  <c:v>Q6</c:v>
                </c:pt>
                <c:pt idx="6">
                  <c:v>Q7</c:v>
                </c:pt>
                <c:pt idx="7">
                  <c:v>Q8</c:v>
                </c:pt>
                <c:pt idx="8">
                  <c:v>Q9</c:v>
                </c:pt>
                <c:pt idx="9">
                  <c:v>Q10</c:v>
                </c:pt>
              </c:strCache>
            </c:strRef>
          </c:cat>
          <c:val>
            <c:numRef>
              <c:f>Sheet1!$D$2:$D$11</c:f>
              <c:numCache>
                <c:formatCode>General</c:formatCode>
                <c:ptCount val="10"/>
                <c:pt idx="0">
                  <c:v>660</c:v>
                </c:pt>
                <c:pt idx="1">
                  <c:v>670</c:v>
                </c:pt>
                <c:pt idx="2">
                  <c:v>677</c:v>
                </c:pt>
                <c:pt idx="3">
                  <c:v>697</c:v>
                </c:pt>
                <c:pt idx="4">
                  <c:v>717</c:v>
                </c:pt>
                <c:pt idx="5">
                  <c:v>712</c:v>
                </c:pt>
                <c:pt idx="6">
                  <c:v>733</c:v>
                </c:pt>
                <c:pt idx="7">
                  <c:v>736</c:v>
                </c:pt>
                <c:pt idx="8">
                  <c:v>756</c:v>
                </c:pt>
                <c:pt idx="9">
                  <c:v>741</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l"/>
      <c:layout>
        <c:manualLayout>
          <c:xMode val="edge"/>
          <c:yMode val="edge"/>
          <c:x val="6.6827532171493129E-3"/>
          <c:y val="0.19812170408508092"/>
          <c:w val="0.11037049289076084"/>
          <c:h val="0.4451702578822949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EGI ($M)</c:v>
                </c:pt>
              </c:strCache>
            </c:strRef>
          </c:tx>
          <c:spPr>
            <a:solidFill>
              <a:schemeClr val="accent1"/>
            </a:solidFill>
            <a:ln>
              <a:noFill/>
            </a:ln>
            <a:effectLst/>
          </c:spPr>
          <c:invertIfNegative val="0"/>
          <c:cat>
            <c:strRef>
              <c:f>Sheet1!$A$2:$A$6</c:f>
              <c:strCache>
                <c:ptCount val="5"/>
                <c:pt idx="0">
                  <c:v>Year 1</c:v>
                </c:pt>
                <c:pt idx="1">
                  <c:v>Year 2</c:v>
                </c:pt>
                <c:pt idx="2">
                  <c:v>Year 3</c:v>
                </c:pt>
                <c:pt idx="3">
                  <c:v>Year 4</c:v>
                </c:pt>
                <c:pt idx="4">
                  <c:v>Year 5</c:v>
                </c:pt>
              </c:strCache>
            </c:strRef>
          </c:cat>
          <c:val>
            <c:numRef>
              <c:f>Sheet1!$B$2:$B$6</c:f>
              <c:numCache>
                <c:formatCode>General</c:formatCode>
                <c:ptCount val="5"/>
                <c:pt idx="0">
                  <c:v>5.42</c:v>
                </c:pt>
                <c:pt idx="1">
                  <c:v>6.01</c:v>
                </c:pt>
                <c:pt idx="2">
                  <c:v>6.38</c:v>
                </c:pt>
                <c:pt idx="3">
                  <c:v>6.61</c:v>
                </c:pt>
                <c:pt idx="4">
                  <c:v>6.82</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OpEx ($M)</c:v>
                </c:pt>
              </c:strCache>
            </c:strRef>
          </c:tx>
          <c:spPr>
            <a:solidFill>
              <a:schemeClr val="accent2"/>
            </a:solidFill>
            <a:ln>
              <a:noFill/>
            </a:ln>
            <a:effectLst/>
          </c:spPr>
          <c:invertIfNegative val="0"/>
          <c:cat>
            <c:strRef>
              <c:f>Sheet1!$A$2:$A$6</c:f>
              <c:strCache>
                <c:ptCount val="5"/>
                <c:pt idx="0">
                  <c:v>Year 1</c:v>
                </c:pt>
                <c:pt idx="1">
                  <c:v>Year 2</c:v>
                </c:pt>
                <c:pt idx="2">
                  <c:v>Year 3</c:v>
                </c:pt>
                <c:pt idx="3">
                  <c:v>Year 4</c:v>
                </c:pt>
                <c:pt idx="4">
                  <c:v>Year 5</c:v>
                </c:pt>
              </c:strCache>
            </c:strRef>
          </c:cat>
          <c:val>
            <c:numRef>
              <c:f>Sheet1!$C$2:$C$6</c:f>
              <c:numCache>
                <c:formatCode>General</c:formatCode>
                <c:ptCount val="5"/>
                <c:pt idx="0">
                  <c:v>2.5</c:v>
                </c:pt>
                <c:pt idx="1">
                  <c:v>2.23</c:v>
                </c:pt>
                <c:pt idx="2">
                  <c:v>2.33</c:v>
                </c:pt>
                <c:pt idx="3">
                  <c:v>2.41</c:v>
                </c:pt>
                <c:pt idx="4">
                  <c:v>2.4700000000000002</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NOI ($M)</c:v>
                </c:pt>
              </c:strCache>
            </c:strRef>
          </c:tx>
          <c:spPr>
            <a:solidFill>
              <a:schemeClr val="accent3"/>
            </a:solidFill>
            <a:ln>
              <a:noFill/>
            </a:ln>
            <a:effectLst/>
          </c:spPr>
          <c:invertIfNegative val="0"/>
          <c:cat>
            <c:strRef>
              <c:f>Sheet1!$A$2:$A$6</c:f>
              <c:strCache>
                <c:ptCount val="5"/>
                <c:pt idx="0">
                  <c:v>Year 1</c:v>
                </c:pt>
                <c:pt idx="1">
                  <c:v>Year 2</c:v>
                </c:pt>
                <c:pt idx="2">
                  <c:v>Year 3</c:v>
                </c:pt>
                <c:pt idx="3">
                  <c:v>Year 4</c:v>
                </c:pt>
                <c:pt idx="4">
                  <c:v>Year 5</c:v>
                </c:pt>
              </c:strCache>
            </c:strRef>
          </c:cat>
          <c:val>
            <c:numRef>
              <c:f>Sheet1!$D$2:$D$6</c:f>
              <c:numCache>
                <c:formatCode>General</c:formatCode>
                <c:ptCount val="5"/>
                <c:pt idx="0">
                  <c:v>2.92</c:v>
                </c:pt>
                <c:pt idx="1">
                  <c:v>3.78</c:v>
                </c:pt>
                <c:pt idx="2">
                  <c:v>4.05</c:v>
                </c:pt>
                <c:pt idx="3">
                  <c:v>4.2</c:v>
                </c:pt>
                <c:pt idx="4">
                  <c:v>4.3499999999999996</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68"/>
        <c:overlap val="100"/>
        <c:axId val="379581712"/>
        <c:axId val="379584208"/>
      </c:barChart>
      <c:catAx>
        <c:axId val="379581712"/>
        <c:scaling>
          <c:orientation val="minMax"/>
        </c:scaling>
        <c:delete val="1"/>
        <c:axPos val="b"/>
        <c:numFmt formatCode="General" sourceLinked="1"/>
        <c:majorTickMark val="none"/>
        <c:minorTickMark val="none"/>
        <c:tickLblPos val="nextTo"/>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400">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Base Rental</c:v>
                </c:pt>
              </c:strCache>
            </c:strRef>
          </c:tx>
          <c:spPr>
            <a:solidFill>
              <a:schemeClr val="accent1"/>
            </a:solidFill>
            <a:ln>
              <a:noFill/>
            </a:ln>
            <a:effectLst/>
          </c:spP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Sheet1!$B$2:$B$11</c:f>
              <c:numCache>
                <c:formatCode>General</c:formatCode>
                <c:ptCount val="10"/>
                <c:pt idx="0">
                  <c:v>2580</c:v>
                </c:pt>
                <c:pt idx="1">
                  <c:v>2620</c:v>
                </c:pt>
                <c:pt idx="2">
                  <c:v>2710</c:v>
                </c:pt>
                <c:pt idx="3">
                  <c:v>2790</c:v>
                </c:pt>
                <c:pt idx="4">
                  <c:v>2860</c:v>
                </c:pt>
                <c:pt idx="5">
                  <c:v>2910</c:v>
                </c:pt>
                <c:pt idx="6">
                  <c:v>2960</c:v>
                </c:pt>
                <c:pt idx="7">
                  <c:v>3010</c:v>
                </c:pt>
                <c:pt idx="8">
                  <c:v>3050</c:v>
                </c:pt>
                <c:pt idx="9">
                  <c:v>3090</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Reno Premiums</c:v>
                </c:pt>
              </c:strCache>
            </c:strRef>
          </c:tx>
          <c:spPr>
            <a:solidFill>
              <a:schemeClr val="accent2"/>
            </a:solidFill>
            <a:ln>
              <a:noFill/>
            </a:ln>
            <a:effectLst/>
          </c:spP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Sheet1!$C$2:$C$11</c:f>
              <c:numCache>
                <c:formatCode>General</c:formatCode>
                <c:ptCount val="10"/>
                <c:pt idx="0">
                  <c:v>40</c:v>
                </c:pt>
                <c:pt idx="1">
                  <c:v>120</c:v>
                </c:pt>
                <c:pt idx="2">
                  <c:v>240</c:v>
                </c:pt>
                <c:pt idx="3">
                  <c:v>360</c:v>
                </c:pt>
                <c:pt idx="4">
                  <c:v>470</c:v>
                </c:pt>
                <c:pt idx="5">
                  <c:v>560</c:v>
                </c:pt>
                <c:pt idx="6">
                  <c:v>600</c:v>
                </c:pt>
                <c:pt idx="7">
                  <c:v>620</c:v>
                </c:pt>
                <c:pt idx="8">
                  <c:v>638</c:v>
                </c:pt>
                <c:pt idx="9">
                  <c:v>650</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Other Income</c:v>
                </c:pt>
              </c:strCache>
            </c:strRef>
          </c:tx>
          <c:spPr>
            <a:solidFill>
              <a:schemeClr val="accent3"/>
            </a:solidFill>
            <a:ln>
              <a:noFill/>
            </a:ln>
            <a:effectLst/>
          </c:spP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Sheet1!$D$2:$D$11</c:f>
              <c:numCache>
                <c:formatCode>General</c:formatCode>
                <c:ptCount val="10"/>
                <c:pt idx="0">
                  <c:v>90</c:v>
                </c:pt>
                <c:pt idx="1">
                  <c:v>105</c:v>
                </c:pt>
                <c:pt idx="2">
                  <c:v>120</c:v>
                </c:pt>
                <c:pt idx="3">
                  <c:v>138</c:v>
                </c:pt>
                <c:pt idx="4">
                  <c:v>152</c:v>
                </c:pt>
                <c:pt idx="5">
                  <c:v>165</c:v>
                </c:pt>
                <c:pt idx="6">
                  <c:v>175</c:v>
                </c:pt>
                <c:pt idx="7">
                  <c:v>182</c:v>
                </c:pt>
                <c:pt idx="8">
                  <c:v>188</c:v>
                </c:pt>
                <c:pt idx="9">
                  <c:v>192</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axId val="379581712"/>
        <c:axId val="379584208"/>
      </c:area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OpEx ($K)</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682-4424-AC7E-4144D7C4D97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682-4424-AC7E-4144D7C4D97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682-4424-AC7E-4144D7C4D97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682-4424-AC7E-4144D7C4D97B}"/>
              </c:ext>
            </c:extLst>
          </c:dPt>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Property Taxes</c:v>
                </c:pt>
                <c:pt idx="1">
                  <c:v>Payroll &amp; Mgmt</c:v>
                </c:pt>
                <c:pt idx="2">
                  <c:v>Utilities &amp; R&amp;M</c:v>
                </c:pt>
                <c:pt idx="3">
                  <c:v>Insurance &amp; Admin</c:v>
                </c:pt>
              </c:strCache>
            </c:strRef>
          </c:cat>
          <c:val>
            <c:numRef>
              <c:f>Sheet1!$B$2:$B$5</c:f>
              <c:numCache>
                <c:formatCode>General</c:formatCode>
                <c:ptCount val="4"/>
                <c:pt idx="0">
                  <c:v>1020</c:v>
                </c:pt>
                <c:pt idx="1">
                  <c:v>620</c:v>
                </c:pt>
                <c:pt idx="2">
                  <c:v>460</c:v>
                </c:pt>
                <c:pt idx="3">
                  <c:v>400</c:v>
                </c:pt>
              </c:numCache>
            </c:numRef>
          </c:val>
          <c:extLst>
            <c:ext xmlns:c16="http://schemas.microsoft.com/office/drawing/2014/chart" uri="{C3380CC4-5D6E-409C-BE32-E72D297353CC}">
              <c16:uniqueId val="{00000000-92A8-4CCD-A26E-C471A522022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DSCR (x)</c:v>
                </c:pt>
              </c:strCache>
            </c:strRef>
          </c:tx>
          <c:spPr>
            <a:ln w="28575" cap="rnd">
              <a:solidFill>
                <a:schemeClr val="accent2">
                  <a:lumMod val="20000"/>
                  <a:lumOff val="80000"/>
                </a:schemeClr>
              </a:solidFill>
              <a:round/>
            </a:ln>
            <a:effectLst/>
          </c:spPr>
          <c:marker>
            <c:symbol val="circle"/>
            <c:size val="5"/>
            <c:spPr>
              <a:solidFill>
                <a:srgbClr val="FFFFFF"/>
              </a:solidFill>
              <a:ln w="9525">
                <a:solidFill>
                  <a:schemeClr val="accent1"/>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Sheet1!$B$2:$B$11</c:f>
              <c:numCache>
                <c:formatCode>General</c:formatCode>
                <c:ptCount val="10"/>
                <c:pt idx="0">
                  <c:v>1.17</c:v>
                </c:pt>
                <c:pt idx="1">
                  <c:v>1.22</c:v>
                </c:pt>
                <c:pt idx="2">
                  <c:v>1.34</c:v>
                </c:pt>
                <c:pt idx="3">
                  <c:v>1.46</c:v>
                </c:pt>
                <c:pt idx="4">
                  <c:v>1.58</c:v>
                </c:pt>
                <c:pt idx="5">
                  <c:v>1.62</c:v>
                </c:pt>
                <c:pt idx="6">
                  <c:v>1.66</c:v>
                </c:pt>
                <c:pt idx="7">
                  <c:v>1.7</c:v>
                </c:pt>
                <c:pt idx="8">
                  <c:v>1.73</c:v>
                </c:pt>
                <c:pt idx="9">
                  <c:v>1.76</c:v>
                </c:pt>
              </c:numCache>
            </c:numRef>
          </c:val>
          <c:smooth val="0"/>
          <c:extLst>
            <c:ext xmlns:c16="http://schemas.microsoft.com/office/drawing/2014/chart" uri="{C3380CC4-5D6E-409C-BE32-E72D297353CC}">
              <c16:uniqueId val="{00000000-3A03-4D11-8AF8-9AAE21F804FE}"/>
            </c:ext>
          </c:extLst>
        </c:ser>
        <c:ser>
          <c:idx val="1"/>
          <c:order val="1"/>
          <c:tx>
            <c:strRef>
              <c:f>Sheet1!$C$1</c:f>
              <c:strCache>
                <c:ptCount val="1"/>
                <c:pt idx="0">
                  <c:v>Debt Yield (%)</c:v>
                </c:pt>
              </c:strCache>
            </c:strRef>
          </c:tx>
          <c:spPr>
            <a:ln w="28575" cap="rnd">
              <a:solidFill>
                <a:schemeClr val="accent5">
                  <a:lumMod val="40000"/>
                  <a:lumOff val="60000"/>
                </a:schemeClr>
              </a:solidFill>
              <a:round/>
            </a:ln>
            <a:effectLst/>
          </c:spPr>
          <c:marker>
            <c:symbol val="circle"/>
            <c:size val="5"/>
            <c:spPr>
              <a:solidFill>
                <a:schemeClr val="accent2"/>
              </a:solidFill>
              <a:ln w="9525">
                <a:solidFill>
                  <a:schemeClr val="accent5">
                    <a:lumMod val="40000"/>
                    <a:lumOff val="60000"/>
                  </a:schemeClr>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Sheet1!$C$2:$C$11</c:f>
              <c:numCache>
                <c:formatCode>General</c:formatCode>
                <c:ptCount val="10"/>
                <c:pt idx="0">
                  <c:v>6.8</c:v>
                </c:pt>
                <c:pt idx="1">
                  <c:v>7.3</c:v>
                </c:pt>
                <c:pt idx="2">
                  <c:v>8.1</c:v>
                </c:pt>
                <c:pt idx="3">
                  <c:v>8.9</c:v>
                </c:pt>
                <c:pt idx="4">
                  <c:v>9.6</c:v>
                </c:pt>
                <c:pt idx="5">
                  <c:v>10</c:v>
                </c:pt>
                <c:pt idx="6">
                  <c:v>10.3</c:v>
                </c:pt>
                <c:pt idx="7">
                  <c:v>10.6</c:v>
                </c:pt>
                <c:pt idx="8">
                  <c:v>10.9</c:v>
                </c:pt>
                <c:pt idx="9">
                  <c:v>11.1</c:v>
                </c:pt>
              </c:numCache>
            </c:numRef>
          </c:val>
          <c:smooth val="0"/>
          <c:extLst>
            <c:ext xmlns:c16="http://schemas.microsoft.com/office/drawing/2014/chart" uri="{C3380CC4-5D6E-409C-BE32-E72D297353CC}">
              <c16:uniqueId val="{00000001-3A03-4D11-8AF8-9AAE21F804FE}"/>
            </c:ext>
          </c:extLst>
        </c:ser>
        <c:ser>
          <c:idx val="2"/>
          <c:order val="2"/>
          <c:tx>
            <c:strRef>
              <c:f>Sheet1!$D$1</c:f>
              <c:strCache>
                <c:ptCount val="1"/>
                <c:pt idx="0">
                  <c:v>Cash-on-Cash (%)</c:v>
                </c:pt>
              </c:strCache>
            </c:strRef>
          </c:tx>
          <c:spPr>
            <a:ln w="28575" cap="rnd">
              <a:solidFill>
                <a:schemeClr val="accent6">
                  <a:lumMod val="40000"/>
                  <a:lumOff val="60000"/>
                </a:schemeClr>
              </a:solidFill>
              <a:round/>
            </a:ln>
            <a:effectLst/>
          </c:spPr>
          <c:marker>
            <c:symbol val="circle"/>
            <c:size val="5"/>
            <c:spPr>
              <a:solidFill>
                <a:schemeClr val="accent3"/>
              </a:solidFill>
              <a:ln w="9525">
                <a:solidFill>
                  <a:schemeClr val="accent6">
                    <a:lumMod val="40000"/>
                    <a:lumOff val="60000"/>
                  </a:schemeClr>
                </a:solidFill>
              </a:ln>
              <a:effectLst/>
            </c:spPr>
          </c:marker>
          <c:cat>
            <c:strRef>
              <c:f>Sheet1!$A$2:$A$11</c:f>
              <c:strCache>
                <c:ptCount val="10"/>
                <c:pt idx="0">
                  <c:v>H1'25</c:v>
                </c:pt>
                <c:pt idx="1">
                  <c:v>H2'25</c:v>
                </c:pt>
                <c:pt idx="2">
                  <c:v>H1'26</c:v>
                </c:pt>
                <c:pt idx="3">
                  <c:v>H2'26</c:v>
                </c:pt>
                <c:pt idx="4">
                  <c:v>H1'27</c:v>
                </c:pt>
                <c:pt idx="5">
                  <c:v>H2'27</c:v>
                </c:pt>
                <c:pt idx="6">
                  <c:v>H1'28</c:v>
                </c:pt>
                <c:pt idx="7">
                  <c:v>H2'28</c:v>
                </c:pt>
                <c:pt idx="8">
                  <c:v>H1'29</c:v>
                </c:pt>
                <c:pt idx="9">
                  <c:v>H2'29</c:v>
                </c:pt>
              </c:strCache>
            </c:strRef>
          </c:cat>
          <c:val>
            <c:numRef>
              <c:f>Sheet1!$D$2:$D$11</c:f>
              <c:numCache>
                <c:formatCode>General</c:formatCode>
                <c:ptCount val="10"/>
                <c:pt idx="0">
                  <c:v>3.1</c:v>
                </c:pt>
                <c:pt idx="1">
                  <c:v>3.8</c:v>
                </c:pt>
                <c:pt idx="2">
                  <c:v>4.9000000000000004</c:v>
                </c:pt>
                <c:pt idx="3">
                  <c:v>6</c:v>
                </c:pt>
                <c:pt idx="4">
                  <c:v>6.8</c:v>
                </c:pt>
                <c:pt idx="5">
                  <c:v>7.2</c:v>
                </c:pt>
                <c:pt idx="6">
                  <c:v>7.6</c:v>
                </c:pt>
                <c:pt idx="7">
                  <c:v>7.9</c:v>
                </c:pt>
                <c:pt idx="8">
                  <c:v>8.1999999999999993</c:v>
                </c:pt>
                <c:pt idx="9">
                  <c:v>8.5</c:v>
                </c:pt>
              </c:numCache>
            </c:numRef>
          </c:val>
          <c:smooth val="0"/>
          <c:extLst>
            <c:ext xmlns:c16="http://schemas.microsoft.com/office/drawing/2014/chart" uri="{C3380CC4-5D6E-409C-BE32-E72D297353CC}">
              <c16:uniqueId val="{00000002-3A03-4D11-8AF8-9AAE21F804FE}"/>
            </c:ext>
          </c:extLst>
        </c:ser>
        <c:dLbls>
          <c:showLegendKey val="0"/>
          <c:showVal val="0"/>
          <c:showCatName val="0"/>
          <c:showSerName val="0"/>
          <c:showPercent val="0"/>
          <c:showBubbleSize val="0"/>
        </c:dLbls>
        <c:marker val="1"/>
        <c:smooth val="0"/>
        <c:axId val="379581712"/>
        <c:axId val="379584208"/>
      </c:line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bg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Exit 5.50%</c:v>
                </c:pt>
              </c:strCache>
            </c:strRef>
          </c:tx>
          <c:spPr>
            <a:solidFill>
              <a:schemeClr val="accent1"/>
            </a:solidFill>
            <a:ln>
              <a:noFill/>
            </a:ln>
            <a:effectLst/>
          </c:spPr>
          <c:invertIfNegative val="0"/>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Sheet1!$B$2:$B$11</c:f>
              <c:numCache>
                <c:formatCode>General</c:formatCode>
                <c:ptCount val="10"/>
                <c:pt idx="0">
                  <c:v>12.9</c:v>
                </c:pt>
                <c:pt idx="1">
                  <c:v>13.6</c:v>
                </c:pt>
                <c:pt idx="2">
                  <c:v>14.2</c:v>
                </c:pt>
                <c:pt idx="3">
                  <c:v>14.8</c:v>
                </c:pt>
                <c:pt idx="4">
                  <c:v>15.1</c:v>
                </c:pt>
                <c:pt idx="5">
                  <c:v>15.6</c:v>
                </c:pt>
                <c:pt idx="6">
                  <c:v>16.2</c:v>
                </c:pt>
                <c:pt idx="7">
                  <c:v>16.8</c:v>
                </c:pt>
                <c:pt idx="8">
                  <c:v>17.3</c:v>
                </c:pt>
                <c:pt idx="9">
                  <c:v>17.899999999999999</c:v>
                </c:pt>
              </c:numCache>
            </c:numRef>
          </c:val>
          <c:extLst>
            <c:ext xmlns:c16="http://schemas.microsoft.com/office/drawing/2014/chart" uri="{C3380CC4-5D6E-409C-BE32-E72D297353CC}">
              <c16:uniqueId val="{00000000-8561-40A1-8C52-46304AD68BF1}"/>
            </c:ext>
          </c:extLst>
        </c:ser>
        <c:ser>
          <c:idx val="1"/>
          <c:order val="1"/>
          <c:tx>
            <c:strRef>
              <c:f>Sheet1!$C$1</c:f>
              <c:strCache>
                <c:ptCount val="1"/>
                <c:pt idx="0">
                  <c:v>Exit 5.25%</c:v>
                </c:pt>
              </c:strCache>
            </c:strRef>
          </c:tx>
          <c:spPr>
            <a:solidFill>
              <a:schemeClr val="accent2"/>
            </a:solidFill>
            <a:ln>
              <a:noFill/>
            </a:ln>
            <a:effectLst/>
          </c:spPr>
          <c:invertIfNegative val="0"/>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Sheet1!$C$2:$C$11</c:f>
              <c:numCache>
                <c:formatCode>General</c:formatCode>
                <c:ptCount val="10"/>
                <c:pt idx="0">
                  <c:v>14.6</c:v>
                </c:pt>
                <c:pt idx="1">
                  <c:v>15.3</c:v>
                </c:pt>
                <c:pt idx="2">
                  <c:v>15.9</c:v>
                </c:pt>
                <c:pt idx="3">
                  <c:v>16.7</c:v>
                </c:pt>
                <c:pt idx="4">
                  <c:v>17.8</c:v>
                </c:pt>
                <c:pt idx="5">
                  <c:v>18.3</c:v>
                </c:pt>
                <c:pt idx="6">
                  <c:v>18.899999999999999</c:v>
                </c:pt>
                <c:pt idx="7">
                  <c:v>19.5</c:v>
                </c:pt>
                <c:pt idx="8">
                  <c:v>20</c:v>
                </c:pt>
                <c:pt idx="9">
                  <c:v>20.6</c:v>
                </c:pt>
              </c:numCache>
            </c:numRef>
          </c:val>
          <c:extLst>
            <c:ext xmlns:c16="http://schemas.microsoft.com/office/drawing/2014/chart" uri="{C3380CC4-5D6E-409C-BE32-E72D297353CC}">
              <c16:uniqueId val="{00000001-8561-40A1-8C52-46304AD68BF1}"/>
            </c:ext>
          </c:extLst>
        </c:ser>
        <c:ser>
          <c:idx val="2"/>
          <c:order val="2"/>
          <c:tx>
            <c:strRef>
              <c:f>Sheet1!$D$1</c:f>
              <c:strCache>
                <c:ptCount val="1"/>
                <c:pt idx="0">
                  <c:v>Exit 5.00%</c:v>
                </c:pt>
              </c:strCache>
            </c:strRef>
          </c:tx>
          <c:spPr>
            <a:solidFill>
              <a:schemeClr val="accent3"/>
            </a:solidFill>
            <a:ln>
              <a:noFill/>
            </a:ln>
            <a:effectLst/>
          </c:spPr>
          <c:invertIfNegative val="0"/>
          <c:cat>
            <c:strRef>
              <c:f>Sheet1!$A$2:$A$11</c:f>
              <c:strCache>
                <c:ptCount val="10"/>
                <c:pt idx="0">
                  <c:v>2.0%</c:v>
                </c:pt>
                <c:pt idx="1">
                  <c:v>2.3%</c:v>
                </c:pt>
                <c:pt idx="2">
                  <c:v>2.5%</c:v>
                </c:pt>
                <c:pt idx="3">
                  <c:v>2.8%</c:v>
                </c:pt>
                <c:pt idx="4">
                  <c:v>3.0%</c:v>
                </c:pt>
                <c:pt idx="5">
                  <c:v>3.2%</c:v>
                </c:pt>
                <c:pt idx="6">
                  <c:v>3.5%</c:v>
                </c:pt>
                <c:pt idx="7">
                  <c:v>3.8%</c:v>
                </c:pt>
                <c:pt idx="8">
                  <c:v>4.0%</c:v>
                </c:pt>
                <c:pt idx="9">
                  <c:v>4.3%</c:v>
                </c:pt>
              </c:strCache>
            </c:strRef>
          </c:cat>
          <c:val>
            <c:numRef>
              <c:f>Sheet1!$D$2:$D$11</c:f>
              <c:numCache>
                <c:formatCode>General</c:formatCode>
                <c:ptCount val="10"/>
                <c:pt idx="0">
                  <c:v>16.399999999999999</c:v>
                </c:pt>
                <c:pt idx="1">
                  <c:v>17.100000000000001</c:v>
                </c:pt>
                <c:pt idx="2">
                  <c:v>17.8</c:v>
                </c:pt>
                <c:pt idx="3">
                  <c:v>18.600000000000001</c:v>
                </c:pt>
                <c:pt idx="4">
                  <c:v>19.399999999999999</c:v>
                </c:pt>
                <c:pt idx="5">
                  <c:v>20.100000000000001</c:v>
                </c:pt>
                <c:pt idx="6">
                  <c:v>20.8</c:v>
                </c:pt>
                <c:pt idx="7">
                  <c:v>21.4</c:v>
                </c:pt>
                <c:pt idx="8">
                  <c:v>22</c:v>
                </c:pt>
                <c:pt idx="9">
                  <c:v>22.7</c:v>
                </c:pt>
              </c:numCache>
            </c:numRef>
          </c:val>
          <c:extLst>
            <c:ext xmlns:c16="http://schemas.microsoft.com/office/drawing/2014/chart" uri="{C3380CC4-5D6E-409C-BE32-E72D297353CC}">
              <c16:uniqueId val="{00000002-8561-40A1-8C52-46304AD68BF1}"/>
            </c:ext>
          </c:extLst>
        </c:ser>
        <c:dLbls>
          <c:showLegendKey val="0"/>
          <c:showVal val="0"/>
          <c:showCatName val="0"/>
          <c:showSerName val="0"/>
          <c:showPercent val="0"/>
          <c:showBubbleSize val="0"/>
        </c:dLbls>
        <c:gapWidth val="150"/>
        <c:overlap val="100"/>
        <c:axId val="379581712"/>
        <c:axId val="379584208"/>
      </c:barChart>
      <c:catAx>
        <c:axId val="3795817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4208"/>
        <c:crosses val="autoZero"/>
        <c:auto val="1"/>
        <c:lblAlgn val="ctr"/>
        <c:lblOffset val="100"/>
        <c:noMultiLvlLbl val="0"/>
      </c:catAx>
      <c:valAx>
        <c:axId val="37958420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3795817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7EC04D7-0204-47A2-AEDC-B1AA98D352B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a:extLst>
              <a:ext uri="{FF2B5EF4-FFF2-40B4-BE49-F238E27FC236}">
                <a16:creationId xmlns:a16="http://schemas.microsoft.com/office/drawing/2014/main" id="{626C1344-705F-43CF-86CE-B33DC4928D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9FBB4C-3451-4422-8891-25FDB49DDB59}" type="datetimeFigureOut">
              <a:rPr lang="en-PH" smtClean="0"/>
              <a:t>19/06/2026</a:t>
            </a:fld>
            <a:endParaRPr lang="en-PH" dirty="0"/>
          </a:p>
        </p:txBody>
      </p:sp>
      <p:sp>
        <p:nvSpPr>
          <p:cNvPr id="4" name="Footer Placeholder 3">
            <a:extLst>
              <a:ext uri="{FF2B5EF4-FFF2-40B4-BE49-F238E27FC236}">
                <a16:creationId xmlns:a16="http://schemas.microsoft.com/office/drawing/2014/main" id="{11F8814B-F64F-4982-B071-521B25AE113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5" name="Slide Number Placeholder 4">
            <a:extLst>
              <a:ext uri="{FF2B5EF4-FFF2-40B4-BE49-F238E27FC236}">
                <a16:creationId xmlns:a16="http://schemas.microsoft.com/office/drawing/2014/main" id="{83AB31C8-386F-4C24-9353-F247DCFED1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063E09-0BFD-4BB4-8E38-9C93AC9B5544}" type="slidenum">
              <a:rPr lang="en-PH" smtClean="0"/>
              <a:t>‹#›</a:t>
            </a:fld>
            <a:endParaRPr lang="en-PH" dirty="0"/>
          </a:p>
        </p:txBody>
      </p:sp>
    </p:spTree>
    <p:extLst>
      <p:ext uri="{BB962C8B-B14F-4D97-AF65-F5344CB8AC3E}">
        <p14:creationId xmlns:p14="http://schemas.microsoft.com/office/powerpoint/2010/main" val="23514266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677B0D-96D5-4978-86A9-641448F98A03}" type="datetimeFigureOut">
              <a:rPr lang="en-PH" smtClean="0"/>
              <a:t>19/06/2026</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EDE1CB-266B-40B9-AA5C-A19120F3E48D}" type="slidenum">
              <a:rPr lang="en-PH" smtClean="0"/>
              <a:t>‹#›</a:t>
            </a:fld>
            <a:endParaRPr lang="en-PH" dirty="0"/>
          </a:p>
        </p:txBody>
      </p:sp>
    </p:spTree>
    <p:extLst>
      <p:ext uri="{BB962C8B-B14F-4D97-AF65-F5344CB8AC3E}">
        <p14:creationId xmlns:p14="http://schemas.microsoft.com/office/powerpoint/2010/main" val="753533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PH" dirty="0"/>
          </a:p>
        </p:txBody>
      </p:sp>
      <p:sp>
        <p:nvSpPr>
          <p:cNvPr id="4" name="Slide Number Placeholder 3"/>
          <p:cNvSpPr>
            <a:spLocks noGrp="1"/>
          </p:cNvSpPr>
          <p:nvPr>
            <p:ph type="sldNum" sz="quarter" idx="5"/>
          </p:nvPr>
        </p:nvSpPr>
        <p:spPr/>
        <p:txBody>
          <a:bodyPr/>
          <a:lstStyle/>
          <a:p>
            <a:fld id="{19EDE1CB-266B-40B9-AA5C-A19120F3E48D}" type="slidenum">
              <a:rPr lang="en-PH" smtClean="0"/>
              <a:t>46</a:t>
            </a:fld>
            <a:endParaRPr lang="en-PH" dirty="0"/>
          </a:p>
        </p:txBody>
      </p:sp>
    </p:spTree>
    <p:extLst>
      <p:ext uri="{BB962C8B-B14F-4D97-AF65-F5344CB8AC3E}">
        <p14:creationId xmlns:p14="http://schemas.microsoft.com/office/powerpoint/2010/main" val="35181398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115476"/>
            <a:ext cx="6627783" cy="2387600"/>
          </a:xfrm>
          <a:prstGeom prst="rect">
            <a:avLst/>
          </a:prstGeom>
        </p:spPr>
        <p:txBody>
          <a:bodyPr anchor="b"/>
          <a:lstStyle>
            <a:lvl1pPr algn="l">
              <a:defRPr sz="6000">
                <a:solidFill>
                  <a:schemeClr val="accent1">
                    <a:lumMod val="20000"/>
                    <a:lumOff val="80000"/>
                  </a:schemeClr>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AB9046DE-0136-4582-8007-6F3A898946B2}"/>
              </a:ext>
            </a:extLst>
          </p:cNvPr>
          <p:cNvSpPr>
            <a:spLocks noGrp="1"/>
          </p:cNvSpPr>
          <p:nvPr>
            <p:ph type="subTitle" idx="1"/>
          </p:nvPr>
        </p:nvSpPr>
        <p:spPr>
          <a:xfrm>
            <a:off x="703384" y="4769363"/>
            <a:ext cx="6627783" cy="890954"/>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15" name="Picture Placeholder 14">
            <a:extLst>
              <a:ext uri="{FF2B5EF4-FFF2-40B4-BE49-F238E27FC236}">
                <a16:creationId xmlns:a16="http://schemas.microsoft.com/office/drawing/2014/main" id="{19CF8C02-C24F-4860-B2C6-25E39651C900}"/>
              </a:ext>
            </a:extLst>
          </p:cNvPr>
          <p:cNvSpPr>
            <a:spLocks noGrp="1"/>
          </p:cNvSpPr>
          <p:nvPr>
            <p:ph type="pic" sz="quarter" idx="10" hasCustomPrompt="1"/>
          </p:nvPr>
        </p:nvSpPr>
        <p:spPr>
          <a:xfrm>
            <a:off x="742560" y="691266"/>
            <a:ext cx="2469563" cy="914400"/>
          </a:xfrm>
        </p:spPr>
        <p:txBody>
          <a:bodyPr anchor="ctr"/>
          <a:lstStyle>
            <a:lvl1pPr marL="0" indent="0" algn="ctr">
              <a:buNone/>
              <a:defRPr>
                <a:solidFill>
                  <a:schemeClr val="bg1"/>
                </a:solidFill>
              </a:defRPr>
            </a:lvl1pPr>
          </a:lstStyle>
          <a:p>
            <a:r>
              <a:rPr lang="en-US" dirty="0"/>
              <a:t>Logo</a:t>
            </a:r>
            <a:endParaRPr lang="en-PH" dirty="0"/>
          </a:p>
        </p:txBody>
      </p:sp>
      <p:pic>
        <p:nvPicPr>
          <p:cNvPr id="39" name="Picture 38">
            <a:extLst>
              <a:ext uri="{FF2B5EF4-FFF2-40B4-BE49-F238E27FC236}">
                <a16:creationId xmlns:a16="http://schemas.microsoft.com/office/drawing/2014/main" id="{A49968C9-C82B-4052-AF59-07F400045C00}"/>
              </a:ext>
            </a:extLst>
          </p:cNvPr>
          <p:cNvPicPr>
            <a:picLocks noChangeAspect="1"/>
          </p:cNvPicPr>
          <p:nvPr userDrawn="1"/>
        </p:nvPicPr>
        <p:blipFill>
          <a:blip r:embed="rId2">
            <a:duotone>
              <a:prstClr val="black"/>
              <a:schemeClr val="accent2">
                <a:tint val="45000"/>
                <a:satMod val="400000"/>
              </a:schemeClr>
            </a:duotone>
            <a:alphaModFix amt="20000"/>
          </a:blip>
          <a:stretch>
            <a:fillRect/>
          </a:stretch>
        </p:blipFill>
        <p:spPr>
          <a:xfrm>
            <a:off x="7378933" y="-529346"/>
            <a:ext cx="5180303" cy="7776636"/>
          </a:xfrm>
          <a:prstGeom prst="rect">
            <a:avLst/>
          </a:prstGeom>
        </p:spPr>
      </p:pic>
    </p:spTree>
    <p:extLst>
      <p:ext uri="{BB962C8B-B14F-4D97-AF65-F5344CB8AC3E}">
        <p14:creationId xmlns:p14="http://schemas.microsoft.com/office/powerpoint/2010/main" val="3003143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HS Highlight">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15" name="Title 1">
            <a:extLst>
              <a:ext uri="{FF2B5EF4-FFF2-40B4-BE49-F238E27FC236}">
                <a16:creationId xmlns:a16="http://schemas.microsoft.com/office/drawing/2014/main" id="{A6CAA6F5-2335-4A42-9262-29C136F10AEB}"/>
              </a:ext>
            </a:extLst>
          </p:cNvPr>
          <p:cNvSpPr>
            <a:spLocks noGrp="1"/>
          </p:cNvSpPr>
          <p:nvPr>
            <p:ph type="title"/>
          </p:nvPr>
        </p:nvSpPr>
        <p:spPr>
          <a:xfrm>
            <a:off x="363794" y="136526"/>
            <a:ext cx="2738221" cy="1958492"/>
          </a:xfrm>
          <a:prstGeom prst="rect">
            <a:avLst/>
          </a:prstGeom>
        </p:spPr>
        <p:txBody>
          <a:bodyPr lIns="0" tIns="0" rIns="0" bIns="0" anchor="b">
            <a:noAutofit/>
          </a:bodyPr>
          <a:lstStyle>
            <a:lvl1pPr>
              <a:defRPr sz="2800" b="1">
                <a:solidFill>
                  <a:schemeClr val="bg1"/>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9B2F132E-F3CC-43AF-A329-7D8DDAF266AB}"/>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274700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Slide - Dark RHS">
    <p:bg>
      <p:bgPr>
        <a:gradFill>
          <a:gsLst>
            <a:gs pos="19000">
              <a:schemeClr val="accent3"/>
            </a:gs>
            <a:gs pos="91000">
              <a:schemeClr val="accent2"/>
            </a:gs>
            <a:gs pos="100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Title 1">
            <a:extLst>
              <a:ext uri="{FF2B5EF4-FFF2-40B4-BE49-F238E27FC236}">
                <a16:creationId xmlns:a16="http://schemas.microsoft.com/office/drawing/2014/main" id="{A6CAA6F5-2335-4A42-9262-29C136F10AEB}"/>
              </a:ext>
            </a:extLst>
          </p:cNvPr>
          <p:cNvSpPr>
            <a:spLocks noGrp="1"/>
          </p:cNvSpPr>
          <p:nvPr>
            <p:ph type="title"/>
          </p:nvPr>
        </p:nvSpPr>
        <p:spPr>
          <a:xfrm>
            <a:off x="363794" y="136526"/>
            <a:ext cx="2738221" cy="1958492"/>
          </a:xfrm>
          <a:prstGeom prst="rect">
            <a:avLst/>
          </a:prstGeom>
        </p:spPr>
        <p:txBody>
          <a:bodyPr lIns="0" tIns="0" rIns="0" bIns="0" anchor="b">
            <a:noAutofit/>
          </a:bodyPr>
          <a:lstStyle>
            <a:lvl1pPr>
              <a:defRPr sz="2800" b="1">
                <a:solidFill>
                  <a:schemeClr val="accent1"/>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0BD75AC4-2196-4DC3-A093-BF13EE864CFE}"/>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720171057"/>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Gray LHS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11302"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23911" y="6245650"/>
            <a:ext cx="8174551"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63816C8-DE6D-429F-8DED-033342F651E6}"/>
              </a:ext>
            </a:extLst>
          </p:cNvPr>
          <p:cNvSpPr/>
          <p:nvPr userDrawn="1"/>
        </p:nvSpPr>
        <p:spPr>
          <a:xfrm>
            <a:off x="0" y="0"/>
            <a:ext cx="339524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8" name="Title 1">
            <a:extLst>
              <a:ext uri="{FF2B5EF4-FFF2-40B4-BE49-F238E27FC236}">
                <a16:creationId xmlns:a16="http://schemas.microsoft.com/office/drawing/2014/main" id="{89F3E60D-6CEE-4E06-A5F5-692F15388E46}"/>
              </a:ext>
            </a:extLst>
          </p:cNvPr>
          <p:cNvSpPr>
            <a:spLocks noGrp="1"/>
          </p:cNvSpPr>
          <p:nvPr>
            <p:ph type="title"/>
          </p:nvPr>
        </p:nvSpPr>
        <p:spPr>
          <a:xfrm>
            <a:off x="363794" y="2689543"/>
            <a:ext cx="2699446" cy="1478914"/>
          </a:xfrm>
          <a:prstGeom prst="rect">
            <a:avLst/>
          </a:prstGeom>
        </p:spPr>
        <p:txBody>
          <a:bodyPr lIns="0" tIns="0" rIns="0" bIns="0" anchor="ctr">
            <a:noAutofit/>
          </a:bodyPr>
          <a:lstStyle>
            <a:lvl1pPr>
              <a:defRPr sz="2800" b="1">
                <a:solidFill>
                  <a:schemeClr val="accent1"/>
                </a:solidFill>
              </a:defRPr>
            </a:lvl1pPr>
          </a:lstStyle>
          <a:p>
            <a:r>
              <a:rPr lang="en-US" dirty="0"/>
              <a:t>Click to edit Master title style</a:t>
            </a:r>
            <a:endParaRPr lang="en-PH" dirty="0"/>
          </a:p>
        </p:txBody>
      </p:sp>
      <p:sp>
        <p:nvSpPr>
          <p:cNvPr id="7" name="Slide Number Placeholder 5">
            <a:extLst>
              <a:ext uri="{FF2B5EF4-FFF2-40B4-BE49-F238E27FC236}">
                <a16:creationId xmlns:a16="http://schemas.microsoft.com/office/drawing/2014/main" id="{0118D2D7-80CD-4FB3-9FE6-0B07267FBB4D}"/>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486761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ide with Dark RH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45DEA7-3835-46BF-A194-A1FF688231BE}"/>
              </a:ext>
            </a:extLst>
          </p:cNvPr>
          <p:cNvSpPr/>
          <p:nvPr userDrawn="1"/>
        </p:nvSpPr>
        <p:spPr>
          <a:xfrm>
            <a:off x="8796759" y="0"/>
            <a:ext cx="3395241" cy="6857997"/>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80973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8097300"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80973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3EFF76B4-59B3-4537-B716-03B478D6C9BB}"/>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8454766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Dark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945DEA7-3835-46BF-A194-A1FF688231BE}"/>
              </a:ext>
            </a:extLst>
          </p:cNvPr>
          <p:cNvSpPr/>
          <p:nvPr userDrawn="1"/>
        </p:nvSpPr>
        <p:spPr>
          <a:xfrm>
            <a:off x="6096000" y="0"/>
            <a:ext cx="6096001" cy="6857997"/>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8" name="Slide Number Placeholder 5">
            <a:extLst>
              <a:ext uri="{FF2B5EF4-FFF2-40B4-BE49-F238E27FC236}">
                <a16:creationId xmlns:a16="http://schemas.microsoft.com/office/drawing/2014/main" id="{F4893801-DFE6-42FA-AD13-81C16E921BC7}"/>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36848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alf Gray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8945DEA7-3835-46BF-A194-A1FF688231BE}"/>
              </a:ext>
            </a:extLst>
          </p:cNvPr>
          <p:cNvSpPr/>
          <p:nvPr userDrawn="1"/>
        </p:nvSpPr>
        <p:spPr>
          <a:xfrm>
            <a:off x="6096000" y="0"/>
            <a:ext cx="60960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8" name="Slide Number Placeholder 5">
            <a:extLst>
              <a:ext uri="{FF2B5EF4-FFF2-40B4-BE49-F238E27FC236}">
                <a16:creationId xmlns:a16="http://schemas.microsoft.com/office/drawing/2014/main" id="{815DEC6C-306D-4D93-8966-655334DECE9A}"/>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1575013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alf Image Slide">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B9A37C0-CB6C-4D59-93CF-DD60E439FEBD}"/>
              </a:ext>
            </a:extLst>
          </p:cNvPr>
          <p:cNvSpPr>
            <a:spLocks noGrp="1"/>
          </p:cNvSpPr>
          <p:nvPr>
            <p:ph type="pic" sz="quarter" idx="13" hasCustomPrompt="1"/>
          </p:nvPr>
        </p:nvSpPr>
        <p:spPr>
          <a:xfrm>
            <a:off x="6096000" y="-1"/>
            <a:ext cx="6096000" cy="6857999"/>
          </a:xfrm>
        </p:spPr>
        <p:txBody>
          <a:bodyPr/>
          <a:lstStyle>
            <a:lvl1pPr marL="0" indent="0">
              <a:buNone/>
              <a:defRPr/>
            </a:lvl1pPr>
          </a:lstStyle>
          <a:p>
            <a:r>
              <a:rPr lang="en-PH" dirty="0"/>
              <a:t> </a:t>
            </a:r>
          </a:p>
        </p:txBody>
      </p:sp>
      <p:sp>
        <p:nvSpPr>
          <p:cNvPr id="8" name="Slide Number Placeholder 5">
            <a:extLst>
              <a:ext uri="{FF2B5EF4-FFF2-40B4-BE49-F238E27FC236}">
                <a16:creationId xmlns:a16="http://schemas.microsoft.com/office/drawing/2014/main" id="{43C37F6C-01C3-4E37-B4A2-A86965076B75}"/>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43307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ark Half LHS with Im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F582168-E144-467D-B5DC-A77F751D60F4}"/>
              </a:ext>
            </a:extLst>
          </p:cNvPr>
          <p:cNvSpPr/>
          <p:nvPr userDrawn="1"/>
        </p:nvSpPr>
        <p:spPr>
          <a:xfrm>
            <a:off x="10205" y="0"/>
            <a:ext cx="6096001" cy="6857997"/>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solidFill>
                  <a:schemeClr val="bg1"/>
                </a:solidFill>
              </a:defRPr>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53888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5388824" cy="777874"/>
          </a:xfrm>
          <a:prstGeom prst="rect">
            <a:avLst/>
          </a:prstGeom>
        </p:spPr>
        <p:txBody>
          <a:bodyPr lIns="0" tIns="0" rIns="0" bIns="0" anchor="b">
            <a:noAutofit/>
          </a:bodyPr>
          <a:lstStyle>
            <a:lvl1pPr>
              <a:defRPr sz="2800" b="1">
                <a:solidFill>
                  <a:schemeClr val="bg1"/>
                </a:solidFill>
              </a:defRPr>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538882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EB9A37C0-CB6C-4D59-93CF-DD60E439FEBD}"/>
              </a:ext>
            </a:extLst>
          </p:cNvPr>
          <p:cNvSpPr>
            <a:spLocks noGrp="1"/>
          </p:cNvSpPr>
          <p:nvPr>
            <p:ph type="pic" sz="quarter" idx="13" hasCustomPrompt="1"/>
          </p:nvPr>
        </p:nvSpPr>
        <p:spPr>
          <a:xfrm>
            <a:off x="6096000" y="-1"/>
            <a:ext cx="6096000" cy="6857999"/>
          </a:xfrm>
        </p:spPr>
        <p:txBody>
          <a:bodyPr/>
          <a:lstStyle>
            <a:lvl1pPr marL="0" indent="0">
              <a:buNone/>
              <a:defRPr/>
            </a:lvl1pPr>
          </a:lstStyle>
          <a:p>
            <a:r>
              <a:rPr lang="en-PH" dirty="0"/>
              <a:t> </a:t>
            </a:r>
          </a:p>
        </p:txBody>
      </p:sp>
      <p:sp>
        <p:nvSpPr>
          <p:cNvPr id="9" name="Slide Number Placeholder 5">
            <a:extLst>
              <a:ext uri="{FF2B5EF4-FFF2-40B4-BE49-F238E27FC236}">
                <a16:creationId xmlns:a16="http://schemas.microsoft.com/office/drawing/2014/main" id="{B86B194A-3F8D-4A0F-9394-F50F346FDA16}"/>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8900534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Slide - Gray RHS">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2796095"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2796095"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2692824"/>
            <a:ext cx="2796095" cy="1472349"/>
          </a:xfrm>
          <a:prstGeom prst="rect">
            <a:avLst/>
          </a:prstGeom>
        </p:spPr>
        <p:txBody>
          <a:bodyPr lIns="0" tIns="0" rIns="0" bIns="0" anchor="ctr">
            <a:noAutofit/>
          </a:bodyPr>
          <a:lstStyle>
            <a:lvl1pPr>
              <a:defRPr sz="2800" b="1"/>
            </a:lvl1pPr>
          </a:lstStyle>
          <a:p>
            <a:r>
              <a:rPr lang="en-US" dirty="0"/>
              <a:t>Click to edit Master title style</a:t>
            </a:r>
            <a:endParaRPr lang="en-PH" dirty="0"/>
          </a:p>
        </p:txBody>
      </p:sp>
      <p:sp>
        <p:nvSpPr>
          <p:cNvPr id="3" name="Rectangle 2">
            <a:extLst>
              <a:ext uri="{FF2B5EF4-FFF2-40B4-BE49-F238E27FC236}">
                <a16:creationId xmlns:a16="http://schemas.microsoft.com/office/drawing/2014/main" id="{8945DEA7-3835-46BF-A194-A1FF688231BE}"/>
              </a:ext>
            </a:extLst>
          </p:cNvPr>
          <p:cNvSpPr/>
          <p:nvPr userDrawn="1"/>
        </p:nvSpPr>
        <p:spPr>
          <a:xfrm>
            <a:off x="3395242" y="0"/>
            <a:ext cx="879676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7" name="Slide Number Placeholder 5">
            <a:extLst>
              <a:ext uri="{FF2B5EF4-FFF2-40B4-BE49-F238E27FC236}">
                <a16:creationId xmlns:a16="http://schemas.microsoft.com/office/drawing/2014/main" id="{6BE37A3C-5938-4732-9BE8-BECE6F1E1680}"/>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8931351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lide with Gray RH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45DEA7-3835-46BF-A194-A1FF688231BE}"/>
              </a:ext>
            </a:extLst>
          </p:cNvPr>
          <p:cNvSpPr/>
          <p:nvPr userDrawn="1"/>
        </p:nvSpPr>
        <p:spPr>
          <a:xfrm>
            <a:off x="8796759" y="0"/>
            <a:ext cx="339524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809730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9C2A26AE-DCD0-490E-9A8F-A468518036CF}"/>
              </a:ext>
            </a:extLst>
          </p:cNvPr>
          <p:cNvSpPr>
            <a:spLocks noGrp="1"/>
          </p:cNvSpPr>
          <p:nvPr>
            <p:ph type="title"/>
          </p:nvPr>
        </p:nvSpPr>
        <p:spPr>
          <a:xfrm>
            <a:off x="363794" y="136526"/>
            <a:ext cx="8097300"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cxnSp>
        <p:nvCxnSpPr>
          <p:cNvPr id="13" name="Straight Connector 12">
            <a:extLst>
              <a:ext uri="{FF2B5EF4-FFF2-40B4-BE49-F238E27FC236}">
                <a16:creationId xmlns:a16="http://schemas.microsoft.com/office/drawing/2014/main" id="{B61D362D-129D-4F4F-89AC-0B808C0C26AD}"/>
              </a:ext>
            </a:extLst>
          </p:cNvPr>
          <p:cNvCxnSpPr>
            <a:cxnSpLocks/>
          </p:cNvCxnSpPr>
          <p:nvPr userDrawn="1"/>
        </p:nvCxnSpPr>
        <p:spPr>
          <a:xfrm>
            <a:off x="363794" y="1018573"/>
            <a:ext cx="80973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6A7CECC0-DA3F-46D6-8474-33D115B66A5C}"/>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127792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2793644" y="2069756"/>
            <a:ext cx="8166296" cy="2387600"/>
          </a:xfrm>
          <a:prstGeom prst="rect">
            <a:avLst/>
          </a:prstGeom>
        </p:spPr>
        <p:txBody>
          <a:bodyPr anchor="b"/>
          <a:lstStyle>
            <a:lvl1pPr algn="l">
              <a:defRPr sz="6000">
                <a:solidFill>
                  <a:schemeClr val="accent1">
                    <a:lumMod val="20000"/>
                    <a:lumOff val="80000"/>
                  </a:schemeClr>
                </a:solidFill>
              </a:defRPr>
            </a:lvl1pPr>
          </a:lstStyle>
          <a:p>
            <a:r>
              <a:rPr lang="en-US" dirty="0"/>
              <a:t>Click to edit Master title style</a:t>
            </a:r>
            <a:endParaRPr lang="en-PH" dirty="0"/>
          </a:p>
        </p:txBody>
      </p:sp>
      <p:sp>
        <p:nvSpPr>
          <p:cNvPr id="3" name="Subtitle 2">
            <a:extLst>
              <a:ext uri="{FF2B5EF4-FFF2-40B4-BE49-F238E27FC236}">
                <a16:creationId xmlns:a16="http://schemas.microsoft.com/office/drawing/2014/main" id="{AB9046DE-0136-4582-8007-6F3A898946B2}"/>
              </a:ext>
            </a:extLst>
          </p:cNvPr>
          <p:cNvSpPr>
            <a:spLocks noGrp="1"/>
          </p:cNvSpPr>
          <p:nvPr>
            <p:ph type="subTitle" idx="1"/>
          </p:nvPr>
        </p:nvSpPr>
        <p:spPr>
          <a:xfrm>
            <a:off x="2793644" y="4723643"/>
            <a:ext cx="8166296" cy="890954"/>
          </a:xfrm>
          <a:prstGeom prst="rect">
            <a:avLst/>
          </a:prstGeo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PH" dirty="0"/>
          </a:p>
        </p:txBody>
      </p:sp>
      <p:sp>
        <p:nvSpPr>
          <p:cNvPr id="15" name="Picture Placeholder 14">
            <a:extLst>
              <a:ext uri="{FF2B5EF4-FFF2-40B4-BE49-F238E27FC236}">
                <a16:creationId xmlns:a16="http://schemas.microsoft.com/office/drawing/2014/main" id="{19CF8C02-C24F-4860-B2C6-25E39651C900}"/>
              </a:ext>
            </a:extLst>
          </p:cNvPr>
          <p:cNvSpPr>
            <a:spLocks noGrp="1"/>
          </p:cNvSpPr>
          <p:nvPr>
            <p:ph type="pic" sz="quarter" idx="10" hasCustomPrompt="1"/>
          </p:nvPr>
        </p:nvSpPr>
        <p:spPr>
          <a:xfrm>
            <a:off x="2832820" y="645546"/>
            <a:ext cx="2469563" cy="914400"/>
          </a:xfrm>
        </p:spPr>
        <p:txBody>
          <a:bodyPr anchor="ctr"/>
          <a:lstStyle>
            <a:lvl1pPr marL="0" indent="0" algn="ctr">
              <a:buNone/>
              <a:defRPr>
                <a:solidFill>
                  <a:schemeClr val="bg1"/>
                </a:solidFill>
              </a:defRPr>
            </a:lvl1pPr>
          </a:lstStyle>
          <a:p>
            <a:r>
              <a:rPr lang="en-US" dirty="0"/>
              <a:t>Logo</a:t>
            </a:r>
            <a:endParaRPr lang="en-PH" dirty="0"/>
          </a:p>
        </p:txBody>
      </p:sp>
      <p:pic>
        <p:nvPicPr>
          <p:cNvPr id="38" name="Picture 37">
            <a:extLst>
              <a:ext uri="{FF2B5EF4-FFF2-40B4-BE49-F238E27FC236}">
                <a16:creationId xmlns:a16="http://schemas.microsoft.com/office/drawing/2014/main" id="{ADB0B97C-77C6-491D-874B-C1735195269C}"/>
              </a:ext>
            </a:extLst>
          </p:cNvPr>
          <p:cNvPicPr>
            <a:picLocks noChangeAspect="1"/>
          </p:cNvPicPr>
          <p:nvPr userDrawn="1"/>
        </p:nvPicPr>
        <p:blipFill rotWithShape="1">
          <a:blip r:embed="rId2">
            <a:duotone>
              <a:prstClr val="black"/>
              <a:schemeClr val="accent2">
                <a:tint val="45000"/>
                <a:satMod val="400000"/>
              </a:schemeClr>
            </a:duotone>
            <a:alphaModFix amt="20000"/>
          </a:blip>
          <a:srcRect l="34712" t="1400" r="18571"/>
          <a:stretch/>
        </p:blipFill>
        <p:spPr>
          <a:xfrm flipH="1">
            <a:off x="0" y="-475488"/>
            <a:ext cx="2399786" cy="7603482"/>
          </a:xfrm>
          <a:prstGeom prst="rect">
            <a:avLst/>
          </a:prstGeom>
        </p:spPr>
      </p:pic>
    </p:spTree>
    <p:extLst>
      <p:ext uri="{BB962C8B-B14F-4D97-AF65-F5344CB8AC3E}">
        <p14:creationId xmlns:p14="http://schemas.microsoft.com/office/powerpoint/2010/main" val="2568182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4" name="TextBox 3">
            <a:extLst>
              <a:ext uri="{FF2B5EF4-FFF2-40B4-BE49-F238E27FC236}">
                <a16:creationId xmlns:a16="http://schemas.microsoft.com/office/drawing/2014/main" id="{3FC678D9-812C-4BAB-98A8-2BD4AF51DAFB}"/>
              </a:ext>
            </a:extLst>
          </p:cNvPr>
          <p:cNvSpPr txBox="1"/>
          <p:nvPr userDrawn="1"/>
        </p:nvSpPr>
        <p:spPr>
          <a:xfrm>
            <a:off x="1021080" y="2947212"/>
            <a:ext cx="4922520" cy="1015663"/>
          </a:xfrm>
          <a:prstGeom prst="rect">
            <a:avLst/>
          </a:prstGeom>
          <a:noFill/>
        </p:spPr>
        <p:txBody>
          <a:bodyPr wrap="square" rtlCol="0">
            <a:spAutoFit/>
          </a:bodyPr>
          <a:lstStyle/>
          <a:p>
            <a:r>
              <a:rPr lang="en-PH" sz="6000" b="1" dirty="0">
                <a:solidFill>
                  <a:schemeClr val="bg1"/>
                </a:solidFill>
                <a:latin typeface="+mj-lt"/>
              </a:rPr>
              <a:t>Thank You!</a:t>
            </a:r>
          </a:p>
        </p:txBody>
      </p:sp>
      <p:pic>
        <p:nvPicPr>
          <p:cNvPr id="6" name="Picture 5">
            <a:extLst>
              <a:ext uri="{FF2B5EF4-FFF2-40B4-BE49-F238E27FC236}">
                <a16:creationId xmlns:a16="http://schemas.microsoft.com/office/drawing/2014/main" id="{965A9BAF-FB8F-4F0C-B3D8-A0FA417FD204}"/>
              </a:ext>
            </a:extLst>
          </p:cNvPr>
          <p:cNvPicPr>
            <a:picLocks noChangeAspect="1"/>
          </p:cNvPicPr>
          <p:nvPr userDrawn="1"/>
        </p:nvPicPr>
        <p:blipFill>
          <a:blip r:embed="rId2">
            <a:duotone>
              <a:prstClr val="black"/>
              <a:schemeClr val="accent2">
                <a:tint val="45000"/>
                <a:satMod val="400000"/>
              </a:schemeClr>
            </a:duotone>
            <a:alphaModFix amt="20000"/>
          </a:blip>
          <a:stretch>
            <a:fillRect/>
          </a:stretch>
        </p:blipFill>
        <p:spPr>
          <a:xfrm>
            <a:off x="7332633" y="-529346"/>
            <a:ext cx="5180303" cy="7776636"/>
          </a:xfrm>
          <a:prstGeom prst="rect">
            <a:avLst/>
          </a:prstGeom>
        </p:spPr>
      </p:pic>
    </p:spTree>
    <p:extLst>
      <p:ext uri="{BB962C8B-B14F-4D97-AF65-F5344CB8AC3E}">
        <p14:creationId xmlns:p14="http://schemas.microsoft.com/office/powerpoint/2010/main" val="25616683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827239"/>
            <a:ext cx="10528495" cy="2387600"/>
          </a:xfrm>
          <a:prstGeom prst="rect">
            <a:avLst/>
          </a:prstGeom>
        </p:spPr>
        <p:txBody>
          <a:bodyPr anchor="b"/>
          <a:lstStyle>
            <a:lvl1pPr algn="l">
              <a:defRPr sz="5400">
                <a:solidFill>
                  <a:schemeClr val="bg1"/>
                </a:solidFill>
              </a:defRPr>
            </a:lvl1pPr>
          </a:lstStyle>
          <a:p>
            <a:r>
              <a:rPr lang="en-US" dirty="0"/>
              <a:t>Click to edit Master title style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0" y="5541671"/>
            <a:ext cx="1136249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88568B3-209F-431A-AB64-1F621AB12A04}"/>
              </a:ext>
            </a:extLst>
          </p:cNvPr>
          <p:cNvPicPr>
            <a:picLocks noChangeAspect="1"/>
          </p:cNvPicPr>
          <p:nvPr userDrawn="1"/>
        </p:nvPicPr>
        <p:blipFill>
          <a:blip r:embed="rId2">
            <a:duotone>
              <a:prstClr val="black"/>
              <a:schemeClr val="accent2">
                <a:tint val="45000"/>
                <a:satMod val="400000"/>
              </a:schemeClr>
            </a:duotone>
            <a:alphaModFix amt="5000"/>
          </a:blip>
          <a:stretch>
            <a:fillRect/>
          </a:stretch>
        </p:blipFill>
        <p:spPr>
          <a:xfrm>
            <a:off x="7332633" y="-529346"/>
            <a:ext cx="5180303" cy="7776636"/>
          </a:xfrm>
          <a:prstGeom prst="rect">
            <a:avLst/>
          </a:prstGeom>
        </p:spPr>
      </p:pic>
    </p:spTree>
    <p:extLst>
      <p:ext uri="{BB962C8B-B14F-4D97-AF65-F5344CB8AC3E}">
        <p14:creationId xmlns:p14="http://schemas.microsoft.com/office/powerpoint/2010/main" val="1051455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2827239"/>
            <a:ext cx="10528495" cy="2387600"/>
          </a:xfrm>
          <a:prstGeom prst="rect">
            <a:avLst/>
          </a:prstGeom>
        </p:spPr>
        <p:txBody>
          <a:bodyPr anchor="b"/>
          <a:lstStyle>
            <a:lvl1pPr algn="l">
              <a:defRPr sz="5400">
                <a:solidFill>
                  <a:schemeClr val="tx2"/>
                </a:solidFill>
              </a:defRPr>
            </a:lvl1pPr>
          </a:lstStyle>
          <a:p>
            <a:r>
              <a:rPr lang="en-US" dirty="0"/>
              <a:t>Click to edit Master title style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0" y="5541671"/>
            <a:ext cx="1136249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88568B3-209F-431A-AB64-1F621AB12A04}"/>
              </a:ext>
            </a:extLst>
          </p:cNvPr>
          <p:cNvPicPr>
            <a:picLocks noChangeAspect="1"/>
          </p:cNvPicPr>
          <p:nvPr userDrawn="1"/>
        </p:nvPicPr>
        <p:blipFill rotWithShape="1">
          <a:blip r:embed="rId2">
            <a:duotone>
              <a:prstClr val="black"/>
              <a:schemeClr val="accent2">
                <a:tint val="45000"/>
                <a:satMod val="400000"/>
              </a:schemeClr>
            </a:duotone>
            <a:alphaModFix amt="8000"/>
          </a:blip>
          <a:srcRect t="6807" b="5006"/>
          <a:stretch/>
        </p:blipFill>
        <p:spPr>
          <a:xfrm>
            <a:off x="7332633" y="0"/>
            <a:ext cx="5180303" cy="6858000"/>
          </a:xfrm>
          <a:prstGeom prst="rect">
            <a:avLst/>
          </a:prstGeom>
        </p:spPr>
      </p:pic>
    </p:spTree>
    <p:extLst>
      <p:ext uri="{BB962C8B-B14F-4D97-AF65-F5344CB8AC3E}">
        <p14:creationId xmlns:p14="http://schemas.microsoft.com/office/powerpoint/2010/main" val="1841140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with Sub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703384" y="968381"/>
            <a:ext cx="6444175" cy="1942459"/>
          </a:xfrm>
          <a:prstGeom prst="rect">
            <a:avLst/>
          </a:prstGeom>
        </p:spPr>
        <p:txBody>
          <a:bodyPr anchor="b"/>
          <a:lstStyle>
            <a:lvl1pPr algn="l">
              <a:defRPr sz="5400">
                <a:solidFill>
                  <a:schemeClr val="bg1"/>
                </a:solidFill>
              </a:defRPr>
            </a:lvl1pPr>
          </a:lstStyle>
          <a:p>
            <a:r>
              <a:rPr lang="en-US" dirty="0"/>
              <a:t>Click to edit Master title</a:t>
            </a:r>
            <a:endParaRPr lang="en-PH" dirty="0"/>
          </a:p>
        </p:txBody>
      </p:sp>
      <p:cxnSp>
        <p:nvCxnSpPr>
          <p:cNvPr id="5" name="Straight Connector 4">
            <a:extLst>
              <a:ext uri="{FF2B5EF4-FFF2-40B4-BE49-F238E27FC236}">
                <a16:creationId xmlns:a16="http://schemas.microsoft.com/office/drawing/2014/main" id="{06BD8D22-8A1B-4426-9A47-F0843903C112}"/>
              </a:ext>
            </a:extLst>
          </p:cNvPr>
          <p:cNvCxnSpPr>
            <a:cxnSpLocks/>
          </p:cNvCxnSpPr>
          <p:nvPr userDrawn="1"/>
        </p:nvCxnSpPr>
        <p:spPr>
          <a:xfrm>
            <a:off x="703385" y="3240431"/>
            <a:ext cx="1643575" cy="0"/>
          </a:xfrm>
          <a:prstGeom prst="line">
            <a:avLst/>
          </a:prstGeom>
          <a:ln w="12700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54F730E5-52CC-416F-B87B-29AA45D80E37}"/>
              </a:ext>
            </a:extLst>
          </p:cNvPr>
          <p:cNvSpPr>
            <a:spLocks noGrp="1"/>
          </p:cNvSpPr>
          <p:nvPr>
            <p:ph type="body" sz="quarter" idx="10"/>
          </p:nvPr>
        </p:nvSpPr>
        <p:spPr>
          <a:xfrm>
            <a:off x="703385" y="3617569"/>
            <a:ext cx="6444175" cy="1942458"/>
          </a:xfrm>
        </p:spPr>
        <p:txBody>
          <a:bodyPr lIns="0" tIns="0" rIns="0" bIns="0">
            <a:normAutofit/>
          </a:bodyPr>
          <a:lstStyle>
            <a:lvl1pPr marL="0" indent="0">
              <a:buNone/>
              <a:defRPr sz="4400">
                <a:solidFill>
                  <a:schemeClr val="bg1"/>
                </a:solidFill>
              </a:defRPr>
            </a:lvl1pPr>
            <a:lvl2pPr marL="457200" indent="0">
              <a:buNone/>
              <a:defRPr/>
            </a:lvl2pPr>
          </a:lstStyle>
          <a:p>
            <a:pPr lvl="0"/>
            <a:r>
              <a:rPr lang="en-US" dirty="0"/>
              <a:t>Click to edit Master text styles</a:t>
            </a:r>
          </a:p>
        </p:txBody>
      </p:sp>
      <p:pic>
        <p:nvPicPr>
          <p:cNvPr id="9" name="Picture 8">
            <a:extLst>
              <a:ext uri="{FF2B5EF4-FFF2-40B4-BE49-F238E27FC236}">
                <a16:creationId xmlns:a16="http://schemas.microsoft.com/office/drawing/2014/main" id="{5BBD10AF-C246-4E31-B13C-23862FF8F465}"/>
              </a:ext>
            </a:extLst>
          </p:cNvPr>
          <p:cNvPicPr>
            <a:picLocks noChangeAspect="1"/>
          </p:cNvPicPr>
          <p:nvPr userDrawn="1"/>
        </p:nvPicPr>
        <p:blipFill rotWithShape="1">
          <a:blip r:embed="rId2">
            <a:duotone>
              <a:prstClr val="black"/>
              <a:schemeClr val="accent2">
                <a:tint val="45000"/>
                <a:satMod val="400000"/>
              </a:schemeClr>
            </a:duotone>
            <a:alphaModFix amt="5000"/>
          </a:blip>
          <a:srcRect l="34712" t="1400" r="18571"/>
          <a:stretch/>
        </p:blipFill>
        <p:spPr>
          <a:xfrm flipH="1">
            <a:off x="9792214" y="-475488"/>
            <a:ext cx="2399786" cy="7603482"/>
          </a:xfrm>
          <a:prstGeom prst="rect">
            <a:avLst/>
          </a:prstGeom>
        </p:spPr>
      </p:pic>
    </p:spTree>
    <p:extLst>
      <p:ext uri="{BB962C8B-B14F-4D97-AF65-F5344CB8AC3E}">
        <p14:creationId xmlns:p14="http://schemas.microsoft.com/office/powerpoint/2010/main" val="3474400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59F810F-3CCD-4CE9-90B0-E67AC0131FED}"/>
              </a:ext>
            </a:extLst>
          </p:cNvPr>
          <p:cNvSpPr/>
          <p:nvPr userDrawn="1"/>
        </p:nvSpPr>
        <p:spPr>
          <a:xfrm>
            <a:off x="0" y="0"/>
            <a:ext cx="12192000" cy="6910086"/>
          </a:xfrm>
          <a:prstGeom prst="rect">
            <a:avLst/>
          </a:prstGeom>
          <a:gradFill flip="none" rotWithShape="1">
            <a:gsLst>
              <a:gs pos="19000">
                <a:schemeClr val="accent3"/>
              </a:gs>
              <a:gs pos="91000">
                <a:schemeClr val="accent2"/>
              </a:gs>
              <a:gs pos="100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PH" dirty="0"/>
          </a:p>
        </p:txBody>
      </p:sp>
      <p:sp>
        <p:nvSpPr>
          <p:cNvPr id="2" name="Title 1">
            <a:extLst>
              <a:ext uri="{FF2B5EF4-FFF2-40B4-BE49-F238E27FC236}">
                <a16:creationId xmlns:a16="http://schemas.microsoft.com/office/drawing/2014/main" id="{1C462129-D933-409D-9199-EC1A6CB0494E}"/>
              </a:ext>
            </a:extLst>
          </p:cNvPr>
          <p:cNvSpPr>
            <a:spLocks noGrp="1"/>
          </p:cNvSpPr>
          <p:nvPr>
            <p:ph type="ctrTitle"/>
          </p:nvPr>
        </p:nvSpPr>
        <p:spPr>
          <a:xfrm>
            <a:off x="1957748" y="2470735"/>
            <a:ext cx="8475790" cy="2387600"/>
          </a:xfrm>
          <a:prstGeom prst="rect">
            <a:avLst/>
          </a:prstGeom>
        </p:spPr>
        <p:txBody>
          <a:bodyPr anchor="ctr"/>
          <a:lstStyle>
            <a:lvl1pPr algn="ctr">
              <a:defRPr sz="5400">
                <a:solidFill>
                  <a:schemeClr val="bg1"/>
                </a:solidFill>
              </a:defRPr>
            </a:lvl1pPr>
          </a:lstStyle>
          <a:p>
            <a:r>
              <a:rPr lang="en-US" dirty="0"/>
              <a:t>Click to edit Master title style</a:t>
            </a:r>
            <a:endParaRPr lang="en-PH" dirty="0"/>
          </a:p>
        </p:txBody>
      </p:sp>
      <p:sp>
        <p:nvSpPr>
          <p:cNvPr id="3" name="Rectangle 2">
            <a:extLst>
              <a:ext uri="{FF2B5EF4-FFF2-40B4-BE49-F238E27FC236}">
                <a16:creationId xmlns:a16="http://schemas.microsoft.com/office/drawing/2014/main" id="{5D3CA4EA-6F08-4374-B237-F0E33FC40BCF}"/>
              </a:ext>
            </a:extLst>
          </p:cNvPr>
          <p:cNvSpPr/>
          <p:nvPr userDrawn="1"/>
        </p:nvSpPr>
        <p:spPr>
          <a:xfrm>
            <a:off x="679937" y="656492"/>
            <a:ext cx="10949354" cy="5597102"/>
          </a:xfrm>
          <a:prstGeom prst="rect">
            <a:avLst/>
          </a:prstGeom>
          <a:noFill/>
          <a:ln w="28575">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pic>
        <p:nvPicPr>
          <p:cNvPr id="6" name="Picture 5">
            <a:extLst>
              <a:ext uri="{FF2B5EF4-FFF2-40B4-BE49-F238E27FC236}">
                <a16:creationId xmlns:a16="http://schemas.microsoft.com/office/drawing/2014/main" id="{C032CA6C-D087-44FC-BE8D-E272D1BB428B}"/>
              </a:ext>
            </a:extLst>
          </p:cNvPr>
          <p:cNvPicPr>
            <a:picLocks noChangeAspect="1"/>
          </p:cNvPicPr>
          <p:nvPr userDrawn="1"/>
        </p:nvPicPr>
        <p:blipFill rotWithShape="1">
          <a:blip r:embed="rId2">
            <a:alphaModFix amt="20000"/>
          </a:blip>
          <a:srcRect l="32045" t="17835" r="33545" b="47351"/>
          <a:stretch/>
        </p:blipFill>
        <p:spPr>
          <a:xfrm>
            <a:off x="761995" y="496064"/>
            <a:ext cx="2110155" cy="2607654"/>
          </a:xfrm>
          <a:prstGeom prst="rect">
            <a:avLst/>
          </a:prstGeom>
        </p:spPr>
      </p:pic>
      <p:sp>
        <p:nvSpPr>
          <p:cNvPr id="8" name="Slide Number Placeholder 5">
            <a:extLst>
              <a:ext uri="{FF2B5EF4-FFF2-40B4-BE49-F238E27FC236}">
                <a16:creationId xmlns:a16="http://schemas.microsoft.com/office/drawing/2014/main" id="{52E5E0FF-F801-46E3-A463-B4A8DFBBB845}"/>
              </a:ext>
            </a:extLst>
          </p:cNvPr>
          <p:cNvSpPr>
            <a:spLocks noGrp="1"/>
          </p:cNvSpPr>
          <p:nvPr>
            <p:ph type="sldNum" sz="quarter" idx="4"/>
          </p:nvPr>
        </p:nvSpPr>
        <p:spPr>
          <a:xfrm>
            <a:off x="11332464" y="6362700"/>
            <a:ext cx="465998" cy="286648"/>
          </a:xfrm>
          <a:prstGeom prst="rect">
            <a:avLst/>
          </a:prstGeom>
          <a:ln>
            <a:noFill/>
          </a:ln>
        </p:spPr>
        <p:txBody>
          <a:bodyPr lIns="72000" tIns="72000" rIns="72000" bIns="72000" anchor="ctr">
            <a:normAutofit/>
          </a:bodyPr>
          <a:lstStyle>
            <a:lvl1pPr algn="r">
              <a:defRPr sz="1050" b="1">
                <a:solidFill>
                  <a:schemeClr val="bg1"/>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232607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3" name="Content Placeholder 2">
            <a:extLst>
              <a:ext uri="{FF2B5EF4-FFF2-40B4-BE49-F238E27FC236}">
                <a16:creationId xmlns:a16="http://schemas.microsoft.com/office/drawing/2014/main" id="{60FEC733-5AF6-4C9C-8062-18902E78F449}"/>
              </a:ext>
            </a:extLst>
          </p:cNvPr>
          <p:cNvSpPr>
            <a:spLocks noGrp="1"/>
          </p:cNvSpPr>
          <p:nvPr>
            <p:ph idx="1"/>
          </p:nvPr>
        </p:nvSpPr>
        <p:spPr>
          <a:xfrm>
            <a:off x="363794" y="1381761"/>
            <a:ext cx="11434668" cy="46427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EA27B1F5-979C-4268-A0C2-9A399DEB522F}"/>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118232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5D3E8814-41B5-47CF-A364-6C871F4D1682}"/>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163795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Dark Background)">
    <p:bg>
      <p:bgPr>
        <a:gradFill>
          <a:gsLst>
            <a:gs pos="19000">
              <a:schemeClr val="accent3"/>
            </a:gs>
            <a:gs pos="91000">
              <a:schemeClr val="accent2"/>
            </a:gs>
            <a:gs pos="100000">
              <a:schemeClr val="accent1"/>
            </a:gs>
          </a:gsLst>
          <a:path path="circle">
            <a:fillToRect r="100000" b="100000"/>
          </a:path>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8C767-999C-4D92-8CE3-EB901835053B}"/>
              </a:ext>
            </a:extLst>
          </p:cNvPr>
          <p:cNvSpPr>
            <a:spLocks noGrp="1"/>
          </p:cNvSpPr>
          <p:nvPr>
            <p:ph type="title"/>
          </p:nvPr>
        </p:nvSpPr>
        <p:spPr>
          <a:xfrm>
            <a:off x="363794" y="136526"/>
            <a:ext cx="11434668" cy="777874"/>
          </a:xfrm>
          <a:prstGeom prst="rect">
            <a:avLst/>
          </a:prstGeom>
        </p:spPr>
        <p:txBody>
          <a:bodyPr lIns="0" tIns="0" rIns="0" bIns="0" anchor="b">
            <a:noAutofit/>
          </a:bodyPr>
          <a:lstStyle>
            <a:lvl1pPr>
              <a:defRPr sz="2800" b="1"/>
            </a:lvl1pPr>
          </a:lstStyle>
          <a:p>
            <a:r>
              <a:rPr lang="en-US" dirty="0"/>
              <a:t>Click to edit Master title style</a:t>
            </a:r>
            <a:endParaRPr lang="en-PH" dirty="0"/>
          </a:p>
        </p:txBody>
      </p:sp>
      <p:sp>
        <p:nvSpPr>
          <p:cNvPr id="5" name="Footer Placeholder 4">
            <a:extLst>
              <a:ext uri="{FF2B5EF4-FFF2-40B4-BE49-F238E27FC236}">
                <a16:creationId xmlns:a16="http://schemas.microsoft.com/office/drawing/2014/main" id="{E408E32C-7D04-42C2-97B6-CCA7BFA492AB}"/>
              </a:ext>
            </a:extLst>
          </p:cNvPr>
          <p:cNvSpPr>
            <a:spLocks noGrp="1"/>
          </p:cNvSpPr>
          <p:nvPr>
            <p:ph type="ftr" sz="quarter" idx="11"/>
          </p:nvPr>
        </p:nvSpPr>
        <p:spPr>
          <a:xfrm>
            <a:off x="363794" y="6326674"/>
            <a:ext cx="4041140" cy="322674"/>
          </a:xfrm>
          <a:prstGeom prst="rect">
            <a:avLst/>
          </a:prstGeom>
        </p:spPr>
        <p:txBody>
          <a:bodyPr lIns="0" tIns="0" rIns="0" bIns="0" anchor="b"/>
          <a:lstStyle>
            <a:lvl1pPr algn="l">
              <a:defRPr sz="1050"/>
            </a:lvl1pPr>
          </a:lstStyle>
          <a:p>
            <a:endParaRPr lang="en-PH" dirty="0"/>
          </a:p>
        </p:txBody>
      </p:sp>
      <p:cxnSp>
        <p:nvCxnSpPr>
          <p:cNvPr id="11" name="Straight Connector 10">
            <a:extLst>
              <a:ext uri="{FF2B5EF4-FFF2-40B4-BE49-F238E27FC236}">
                <a16:creationId xmlns:a16="http://schemas.microsoft.com/office/drawing/2014/main" id="{01505DD3-8CEC-4928-A0F0-CD4ABC012853}"/>
              </a:ext>
            </a:extLst>
          </p:cNvPr>
          <p:cNvCxnSpPr>
            <a:cxnSpLocks/>
          </p:cNvCxnSpPr>
          <p:nvPr userDrawn="1"/>
        </p:nvCxnSpPr>
        <p:spPr>
          <a:xfrm>
            <a:off x="363794" y="1018573"/>
            <a:ext cx="114346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07E68B4-6C34-44A8-9C73-0A25484C85D2}"/>
              </a:ext>
            </a:extLst>
          </p:cNvPr>
          <p:cNvCxnSpPr>
            <a:cxnSpLocks/>
          </p:cNvCxnSpPr>
          <p:nvPr userDrawn="1"/>
        </p:nvCxnSpPr>
        <p:spPr>
          <a:xfrm>
            <a:off x="363794" y="6245650"/>
            <a:ext cx="11434668"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C2F17E9-FA93-4613-9874-D56065AB8A81}"/>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34104225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16668D-6C2E-4702-AB76-09C52AB4DE8A}"/>
              </a:ext>
            </a:extLst>
          </p:cNvPr>
          <p:cNvSpPr>
            <a:spLocks noGrp="1"/>
          </p:cNvSpPr>
          <p:nvPr>
            <p:ph type="title"/>
          </p:nvPr>
        </p:nvSpPr>
        <p:spPr>
          <a:xfrm>
            <a:off x="363794" y="136525"/>
            <a:ext cx="11434668" cy="777875"/>
          </a:xfrm>
          <a:prstGeom prst="rect">
            <a:avLst/>
          </a:prstGeom>
        </p:spPr>
        <p:txBody>
          <a:bodyPr vert="horz" lIns="0" tIns="0" rIns="0" bIns="0" rtlCol="0" anchor="b">
            <a:normAutofit/>
          </a:bodyPr>
          <a:lstStyle/>
          <a:p>
            <a:r>
              <a:rPr lang="en-US" dirty="0"/>
              <a:t>Click to edit Master title style</a:t>
            </a:r>
            <a:endParaRPr lang="en-PH" dirty="0"/>
          </a:p>
        </p:txBody>
      </p:sp>
      <p:sp>
        <p:nvSpPr>
          <p:cNvPr id="3" name="Text Placeholder 2">
            <a:extLst>
              <a:ext uri="{FF2B5EF4-FFF2-40B4-BE49-F238E27FC236}">
                <a16:creationId xmlns:a16="http://schemas.microsoft.com/office/drawing/2014/main" id="{AE423698-C672-45F0-8ACE-7DCB28BA61BE}"/>
              </a:ext>
            </a:extLst>
          </p:cNvPr>
          <p:cNvSpPr>
            <a:spLocks noGrp="1"/>
          </p:cNvSpPr>
          <p:nvPr>
            <p:ph type="body" idx="1"/>
          </p:nvPr>
        </p:nvSpPr>
        <p:spPr>
          <a:xfrm>
            <a:off x="363794" y="1307939"/>
            <a:ext cx="11434668" cy="486902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H" dirty="0"/>
          </a:p>
        </p:txBody>
      </p:sp>
      <p:sp>
        <p:nvSpPr>
          <p:cNvPr id="13" name="Footer Placeholder 4">
            <a:extLst>
              <a:ext uri="{FF2B5EF4-FFF2-40B4-BE49-F238E27FC236}">
                <a16:creationId xmlns:a16="http://schemas.microsoft.com/office/drawing/2014/main" id="{3A21E532-39ED-4174-B3C9-CFFB474E6766}"/>
              </a:ext>
            </a:extLst>
          </p:cNvPr>
          <p:cNvSpPr>
            <a:spLocks noGrp="1"/>
          </p:cNvSpPr>
          <p:nvPr>
            <p:ph type="ftr" sz="quarter" idx="3"/>
          </p:nvPr>
        </p:nvSpPr>
        <p:spPr>
          <a:xfrm>
            <a:off x="363794" y="6362700"/>
            <a:ext cx="8109646" cy="286648"/>
          </a:xfrm>
          <a:prstGeom prst="rect">
            <a:avLst/>
          </a:prstGeom>
        </p:spPr>
        <p:txBody>
          <a:bodyPr lIns="0" tIns="0" rIns="0" bIns="0" anchor="b">
            <a:normAutofit/>
          </a:bodyPr>
          <a:lstStyle>
            <a:lvl1pPr algn="l">
              <a:defRPr sz="1050" b="0">
                <a:solidFill>
                  <a:schemeClr val="tx1">
                    <a:lumMod val="50000"/>
                    <a:lumOff val="50000"/>
                  </a:schemeClr>
                </a:solidFill>
              </a:defRPr>
            </a:lvl1pPr>
          </a:lstStyle>
          <a:p>
            <a:endParaRPr lang="en-PH" dirty="0"/>
          </a:p>
        </p:txBody>
      </p:sp>
      <p:sp>
        <p:nvSpPr>
          <p:cNvPr id="14" name="Slide Number Placeholder 5">
            <a:extLst>
              <a:ext uri="{FF2B5EF4-FFF2-40B4-BE49-F238E27FC236}">
                <a16:creationId xmlns:a16="http://schemas.microsoft.com/office/drawing/2014/main" id="{0B20BE32-F8E4-4A85-ABA2-A881C2AB8EA5}"/>
              </a:ext>
            </a:extLst>
          </p:cNvPr>
          <p:cNvSpPr>
            <a:spLocks noGrp="1"/>
          </p:cNvSpPr>
          <p:nvPr>
            <p:ph type="sldNum" sz="quarter" idx="4"/>
          </p:nvPr>
        </p:nvSpPr>
        <p:spPr>
          <a:xfrm>
            <a:off x="11332464" y="6362700"/>
            <a:ext cx="465998" cy="286648"/>
          </a:xfrm>
          <a:prstGeom prst="rect">
            <a:avLst/>
          </a:prstGeom>
          <a:ln>
            <a:solidFill>
              <a:schemeClr val="accent2"/>
            </a:solidFill>
          </a:ln>
        </p:spPr>
        <p:txBody>
          <a:bodyPr lIns="72000" tIns="72000" rIns="72000" bIns="72000" anchor="ctr">
            <a:normAutofit/>
          </a:bodyPr>
          <a:lstStyle>
            <a:lvl1pPr algn="r">
              <a:defRPr sz="1050" b="1">
                <a:solidFill>
                  <a:schemeClr val="tx2"/>
                </a:solidFill>
              </a:defRPr>
            </a:lvl1pPr>
          </a:lstStyle>
          <a:p>
            <a:fld id="{42BC4FAA-B05C-4B71-9CD7-008D1E941E8A}" type="slidenum">
              <a:rPr lang="en-PH" smtClean="0"/>
              <a:pPr/>
              <a:t>‹#›</a:t>
            </a:fld>
            <a:endParaRPr lang="en-PH" dirty="0"/>
          </a:p>
        </p:txBody>
      </p:sp>
    </p:spTree>
    <p:extLst>
      <p:ext uri="{BB962C8B-B14F-4D97-AF65-F5344CB8AC3E}">
        <p14:creationId xmlns:p14="http://schemas.microsoft.com/office/powerpoint/2010/main" val="3004515760"/>
      </p:ext>
    </p:extLst>
  </p:cSld>
  <p:clrMap bg1="lt1" tx1="dk1" bg2="lt2" tx2="dk2" accent1="accent1" accent2="accent2" accent3="accent3" accent4="accent4" accent5="accent5" accent6="accent6" hlink="hlink" folHlink="folHlink"/>
  <p:sldLayoutIdLst>
    <p:sldLayoutId id="2147483649" r:id="rId1"/>
    <p:sldLayoutId id="2147483679" r:id="rId2"/>
    <p:sldLayoutId id="2147483670" r:id="rId3"/>
    <p:sldLayoutId id="2147483680" r:id="rId4"/>
    <p:sldLayoutId id="2147483675" r:id="rId5"/>
    <p:sldLayoutId id="2147483671" r:id="rId6"/>
    <p:sldLayoutId id="2147483650" r:id="rId7"/>
    <p:sldLayoutId id="2147483660" r:id="rId8"/>
    <p:sldLayoutId id="2147483674" r:id="rId9"/>
    <p:sldLayoutId id="2147483661" r:id="rId10"/>
    <p:sldLayoutId id="2147483676" r:id="rId11"/>
    <p:sldLayoutId id="2147483664" r:id="rId12"/>
    <p:sldLayoutId id="2147483663" r:id="rId13"/>
    <p:sldLayoutId id="2147483666" r:id="rId14"/>
    <p:sldLayoutId id="2147483667" r:id="rId15"/>
    <p:sldLayoutId id="2147483672" r:id="rId16"/>
    <p:sldLayoutId id="2147483673" r:id="rId17"/>
    <p:sldLayoutId id="2147483668" r:id="rId18"/>
    <p:sldLayoutId id="2147483665" r:id="rId19"/>
    <p:sldLayoutId id="2147483677" r:id="rId20"/>
  </p:sldLayoutIdLst>
  <p:hf hdr="0" ftr="0" dt="0"/>
  <p:txStyles>
    <p:titleStyle>
      <a:lvl1pPr algn="l" defTabSz="914400" rtl="0" eaLnBrk="1" latinLnBrk="0" hangingPunct="1">
        <a:lnSpc>
          <a:spcPct val="90000"/>
        </a:lnSpc>
        <a:spcBef>
          <a:spcPct val="0"/>
        </a:spcBef>
        <a:buNone/>
        <a:defRPr sz="28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Layout" Target="../slideLayouts/slideLayout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EF3C3A82-D322-4672-9282-EA90B03CAB4B}"/>
              </a:ext>
            </a:extLst>
          </p:cNvPr>
          <p:cNvSpPr>
            <a:spLocks noGrp="1"/>
          </p:cNvSpPr>
          <p:nvPr>
            <p:ph type="ctrTitle"/>
          </p:nvPr>
        </p:nvSpPr>
        <p:spPr/>
        <p:txBody>
          <a:bodyPr>
            <a:normAutofit fontScale="90000"/>
          </a:bodyPr>
          <a:lstStyle/>
          <a:p>
            <a:r>
              <a:rPr lang="en-PH" dirty="0"/>
              <a:t>Investment Committee Memorandum</a:t>
            </a:r>
          </a:p>
        </p:txBody>
      </p:sp>
      <p:sp>
        <p:nvSpPr>
          <p:cNvPr id="32" name="Subtitle 31">
            <a:extLst>
              <a:ext uri="{FF2B5EF4-FFF2-40B4-BE49-F238E27FC236}">
                <a16:creationId xmlns:a16="http://schemas.microsoft.com/office/drawing/2014/main" id="{06C20192-A03E-4DEB-BF31-2EF9D980491D}"/>
              </a:ext>
            </a:extLst>
          </p:cNvPr>
          <p:cNvSpPr>
            <a:spLocks noGrp="1"/>
          </p:cNvSpPr>
          <p:nvPr>
            <p:ph type="subTitle" idx="1"/>
          </p:nvPr>
        </p:nvSpPr>
        <p:spPr/>
        <p:txBody>
          <a:bodyPr/>
          <a:lstStyle/>
          <a:p>
            <a:r>
              <a:rPr lang="en-US" sz="2400" b="1" dirty="0">
                <a:latin typeface="+mj-lt"/>
              </a:rPr>
              <a:t>312-Unit Value-Add Asset</a:t>
            </a:r>
            <a:r>
              <a:rPr lang="en-US" b="1" dirty="0">
                <a:latin typeface="+mj-lt"/>
              </a:rPr>
              <a:t> · Charlotte, NC</a:t>
            </a:r>
            <a:endParaRPr lang="en-PH" sz="2400" b="1" dirty="0">
              <a:latin typeface="+mj-lt"/>
            </a:endParaRPr>
          </a:p>
        </p:txBody>
      </p:sp>
      <p:sp>
        <p:nvSpPr>
          <p:cNvPr id="33" name="Picture Placeholder 32">
            <a:extLst>
              <a:ext uri="{FF2B5EF4-FFF2-40B4-BE49-F238E27FC236}">
                <a16:creationId xmlns:a16="http://schemas.microsoft.com/office/drawing/2014/main" id="{0D2968DE-BAC0-4232-BA39-325153829A3E}"/>
              </a:ext>
            </a:extLst>
          </p:cNvPr>
          <p:cNvSpPr>
            <a:spLocks noGrp="1"/>
          </p:cNvSpPr>
          <p:nvPr>
            <p:ph type="pic" sz="quarter" idx="10"/>
          </p:nvPr>
        </p:nvSpPr>
        <p:spPr/>
      </p:sp>
    </p:spTree>
    <p:extLst>
      <p:ext uri="{BB962C8B-B14F-4D97-AF65-F5344CB8AC3E}">
        <p14:creationId xmlns:p14="http://schemas.microsoft.com/office/powerpoint/2010/main" val="1006511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BA004A-85E9-4B75-A2B5-67032408EDAC}"/>
              </a:ext>
            </a:extLst>
          </p:cNvPr>
          <p:cNvSpPr>
            <a:spLocks noGrp="1"/>
          </p:cNvSpPr>
          <p:nvPr>
            <p:ph type="title"/>
          </p:nvPr>
        </p:nvSpPr>
        <p:spPr/>
        <p:txBody>
          <a:bodyPr/>
          <a:lstStyle/>
          <a:p>
            <a:r>
              <a:rPr lang="en-PH" dirty="0"/>
              <a:t>Property Overview</a:t>
            </a:r>
          </a:p>
        </p:txBody>
      </p:sp>
      <p:sp>
        <p:nvSpPr>
          <p:cNvPr id="5" name="TextBox 4">
            <a:extLst>
              <a:ext uri="{FF2B5EF4-FFF2-40B4-BE49-F238E27FC236}">
                <a16:creationId xmlns:a16="http://schemas.microsoft.com/office/drawing/2014/main" id="{F68A543A-AA44-44AF-9C9D-35B356D76458}"/>
              </a:ext>
            </a:extLst>
          </p:cNvPr>
          <p:cNvSpPr txBox="1"/>
          <p:nvPr/>
        </p:nvSpPr>
        <p:spPr>
          <a:xfrm>
            <a:off x="363794" y="1521277"/>
            <a:ext cx="4191465" cy="861774"/>
          </a:xfrm>
          <a:prstGeom prst="rect">
            <a:avLst/>
          </a:prstGeom>
          <a:noFill/>
        </p:spPr>
        <p:txBody>
          <a:bodyPr wrap="square" lIns="0" tIns="0" rIns="0" bIns="0">
            <a:spAutoFit/>
          </a:bodyPr>
          <a:lstStyle/>
          <a:p>
            <a:pPr marL="0" indent="0">
              <a:buNone/>
            </a:pPr>
            <a:r>
              <a:rPr lang="en-PH" sz="1400" dirty="0">
                <a:solidFill>
                  <a:schemeClr val="accent1"/>
                </a:solidFill>
              </a:rPr>
              <a:t>A 312-unit, garden-style community across 14 three-story buildings on 18.4 acres, built in 1998 and well-maintained on the exterior with deferred interior capital.</a:t>
            </a:r>
          </a:p>
        </p:txBody>
      </p:sp>
      <p:sp>
        <p:nvSpPr>
          <p:cNvPr id="10" name="TextBox 9">
            <a:extLst>
              <a:ext uri="{FF2B5EF4-FFF2-40B4-BE49-F238E27FC236}">
                <a16:creationId xmlns:a16="http://schemas.microsoft.com/office/drawing/2014/main" id="{83A9267C-2B2E-42A6-97C4-99A305E92B9A}"/>
              </a:ext>
            </a:extLst>
          </p:cNvPr>
          <p:cNvSpPr txBox="1"/>
          <p:nvPr/>
        </p:nvSpPr>
        <p:spPr>
          <a:xfrm>
            <a:off x="4919241" y="1521277"/>
            <a:ext cx="3541853" cy="1938992"/>
          </a:xfrm>
          <a:prstGeom prst="rect">
            <a:avLst/>
          </a:prstGeom>
          <a:noFill/>
        </p:spPr>
        <p:txBody>
          <a:bodyPr wrap="square" lIns="0" tIns="0" rIns="0" bIns="0">
            <a:spAutoFit/>
          </a:bodyPr>
          <a:lstStyle/>
          <a:p>
            <a:pPr marL="0" indent="0">
              <a:buNone/>
            </a:pPr>
            <a:r>
              <a:rPr lang="en-PH" sz="1400" b="1" dirty="0"/>
              <a:t>Asset Summary</a:t>
            </a:r>
            <a:br>
              <a:rPr lang="en-PH" sz="1400" b="1" dirty="0"/>
            </a:br>
            <a:endParaRPr lang="en-PH" sz="1400" b="1" dirty="0"/>
          </a:p>
          <a:p>
            <a:pPr marL="0" indent="0">
              <a:buNone/>
            </a:pPr>
            <a:r>
              <a:rPr lang="en-PH" sz="1400" dirty="0"/>
              <a:t>The unit mix is 38% one-bedroom, 50% two-bedroom and 12% three-bedroom, averaging 1,012 SF — larger than the submarket average of 945 SF. Density of 17 units/acre leaves room for amenity additions, and surface parking exceeds code at 1.9 spaces per unit.</a:t>
            </a:r>
          </a:p>
        </p:txBody>
      </p:sp>
      <p:sp>
        <p:nvSpPr>
          <p:cNvPr id="11" name="TextBox 10">
            <a:extLst>
              <a:ext uri="{FF2B5EF4-FFF2-40B4-BE49-F238E27FC236}">
                <a16:creationId xmlns:a16="http://schemas.microsoft.com/office/drawing/2014/main" id="{3BB27456-1C7F-499F-9790-4E0F86C4DC6D}"/>
              </a:ext>
            </a:extLst>
          </p:cNvPr>
          <p:cNvSpPr txBox="1"/>
          <p:nvPr/>
        </p:nvSpPr>
        <p:spPr>
          <a:xfrm>
            <a:off x="363794" y="2739880"/>
            <a:ext cx="4254505" cy="2585323"/>
          </a:xfrm>
          <a:prstGeom prst="rect">
            <a:avLst/>
          </a:prstGeom>
          <a:noFill/>
        </p:spPr>
        <p:txBody>
          <a:bodyPr wrap="square" lIns="0" tIns="0" rIns="0" bIns="0">
            <a:spAutoFit/>
          </a:bodyPr>
          <a:lstStyle/>
          <a:p>
            <a:pPr marL="0" indent="0">
              <a:buNone/>
            </a:pPr>
            <a:r>
              <a:rPr lang="en-PH" sz="1400" dirty="0"/>
              <a:t>Construction is wood-frame over slab with pitched roofs replaced in 2019 and full re-pipe completed in 2017, limiting near-term capital surprises.</a:t>
            </a:r>
          </a:p>
          <a:p>
            <a:pPr marL="377825" indent="-285750">
              <a:buFont typeface="Arial" panose="020B0604020202020204" pitchFamily="34" charset="0"/>
              <a:buChar char="•"/>
            </a:pPr>
            <a:r>
              <a:rPr lang="en-PH" sz="1400" dirty="0"/>
              <a:t>Individually metered electric; water/sewer is RUBS-billed, recovering ~72% of utility cost — below the 85% achievable with submeter upgrades.</a:t>
            </a:r>
          </a:p>
          <a:p>
            <a:pPr marL="377825" indent="-285750">
              <a:buFont typeface="Arial" panose="020B0604020202020204" pitchFamily="34" charset="0"/>
              <a:buChar char="•"/>
            </a:pPr>
            <a:r>
              <a:rPr lang="en-PH" sz="1400" dirty="0"/>
              <a:t>Recent third-party PCA estimates $1.1M of near-term exterior needs over five years, already funded within the capital plan and reserves.</a:t>
            </a:r>
          </a:p>
        </p:txBody>
      </p:sp>
      <p:sp>
        <p:nvSpPr>
          <p:cNvPr id="14" name="TextBox 13">
            <a:extLst>
              <a:ext uri="{FF2B5EF4-FFF2-40B4-BE49-F238E27FC236}">
                <a16:creationId xmlns:a16="http://schemas.microsoft.com/office/drawing/2014/main" id="{EF69639E-52F2-4D3F-ACAA-C01B377445BF}"/>
              </a:ext>
            </a:extLst>
          </p:cNvPr>
          <p:cNvSpPr txBox="1"/>
          <p:nvPr/>
        </p:nvSpPr>
        <p:spPr>
          <a:xfrm>
            <a:off x="4919241" y="3648921"/>
            <a:ext cx="3541853" cy="1938992"/>
          </a:xfrm>
          <a:prstGeom prst="rect">
            <a:avLst/>
          </a:prstGeom>
          <a:noFill/>
        </p:spPr>
        <p:txBody>
          <a:bodyPr wrap="square" lIns="0" tIns="0" rIns="0" bIns="0">
            <a:spAutoFit/>
          </a:bodyPr>
          <a:lstStyle/>
          <a:p>
            <a:pPr marL="0" indent="0">
              <a:buNone/>
            </a:pPr>
            <a:r>
              <a:rPr lang="en-PH" sz="1400" b="1" dirty="0"/>
              <a:t>Physical &amp; Operating Notes</a:t>
            </a:r>
            <a:br>
              <a:rPr lang="en-PH" sz="1400" b="1" dirty="0"/>
            </a:br>
            <a:endParaRPr lang="en-PH" sz="1400" b="1" dirty="0"/>
          </a:p>
          <a:p>
            <a:pPr marL="0" indent="0">
              <a:buNone/>
            </a:pPr>
            <a:r>
              <a:rPr lang="en-PH" sz="1400" dirty="0"/>
              <a:t>The community offers a clubhouse, two pools, a fitness center and a dog park; amenities are functional but dated. Our scope refreshes common areas, adds a co-working lounge and package room, and brings interiors to a renovated standard. </a:t>
            </a:r>
          </a:p>
        </p:txBody>
      </p:sp>
      <p:pic>
        <p:nvPicPr>
          <p:cNvPr id="18" name="Picture 17">
            <a:extLst>
              <a:ext uri="{FF2B5EF4-FFF2-40B4-BE49-F238E27FC236}">
                <a16:creationId xmlns:a16="http://schemas.microsoft.com/office/drawing/2014/main" id="{644CA91B-2B01-4310-8781-F0D868532B20}"/>
              </a:ext>
            </a:extLst>
          </p:cNvPr>
          <p:cNvPicPr>
            <a:picLocks noChangeAspect="1"/>
          </p:cNvPicPr>
          <p:nvPr/>
        </p:nvPicPr>
        <p:blipFill rotWithShape="1">
          <a:blip r:embed="rId2">
            <a:extLst>
              <a:ext uri="{28A0092B-C50C-407E-A947-70E740481C1C}">
                <a14:useLocalDpi xmlns:a14="http://schemas.microsoft.com/office/drawing/2010/main" val="0"/>
              </a:ext>
            </a:extLst>
          </a:blip>
          <a:srcRect r="26076"/>
          <a:stretch/>
        </p:blipFill>
        <p:spPr>
          <a:xfrm>
            <a:off x="8825076" y="0"/>
            <a:ext cx="3379808" cy="6858000"/>
          </a:xfrm>
          <a:prstGeom prst="rect">
            <a:avLst/>
          </a:prstGeom>
        </p:spPr>
      </p:pic>
      <p:sp>
        <p:nvSpPr>
          <p:cNvPr id="4" name="Slide Number Placeholder 3">
            <a:extLst>
              <a:ext uri="{FF2B5EF4-FFF2-40B4-BE49-F238E27FC236}">
                <a16:creationId xmlns:a16="http://schemas.microsoft.com/office/drawing/2014/main" id="{BD73350A-B55E-4E29-9808-297DD6EE6B1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10</a:t>
            </a:fld>
            <a:endParaRPr lang="en-PH" dirty="0"/>
          </a:p>
        </p:txBody>
      </p:sp>
    </p:spTree>
    <p:extLst>
      <p:ext uri="{BB962C8B-B14F-4D97-AF65-F5344CB8AC3E}">
        <p14:creationId xmlns:p14="http://schemas.microsoft.com/office/powerpoint/2010/main" val="762449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47E3DA-6C8C-4799-81FA-D98480830B51}"/>
              </a:ext>
            </a:extLst>
          </p:cNvPr>
          <p:cNvSpPr>
            <a:spLocks noGrp="1"/>
          </p:cNvSpPr>
          <p:nvPr>
            <p:ph type="title"/>
          </p:nvPr>
        </p:nvSpPr>
        <p:spPr/>
        <p:txBody>
          <a:bodyPr/>
          <a:lstStyle/>
          <a:p>
            <a:r>
              <a:rPr lang="en-PH" dirty="0"/>
              <a:t>Asset Highlights</a:t>
            </a:r>
          </a:p>
        </p:txBody>
      </p:sp>
      <p:sp>
        <p:nvSpPr>
          <p:cNvPr id="6" name="TextBox 5">
            <a:extLst>
              <a:ext uri="{FF2B5EF4-FFF2-40B4-BE49-F238E27FC236}">
                <a16:creationId xmlns:a16="http://schemas.microsoft.com/office/drawing/2014/main" id="{71AEA9DD-8248-4240-B8A6-283D1559C476}"/>
              </a:ext>
            </a:extLst>
          </p:cNvPr>
          <p:cNvSpPr txBox="1"/>
          <p:nvPr/>
        </p:nvSpPr>
        <p:spPr>
          <a:xfrm>
            <a:off x="813485" y="1500757"/>
            <a:ext cx="4781354" cy="418966"/>
          </a:xfrm>
          <a:prstGeom prst="rect">
            <a:avLst/>
          </a:prstGeom>
          <a:noFill/>
        </p:spPr>
        <p:txBody>
          <a:bodyPr wrap="square" lIns="0" tIns="0" rIns="0" bIns="0" rtlCol="0" anchor="ctr">
            <a:normAutofit/>
          </a:bodyPr>
          <a:lstStyle/>
          <a:p>
            <a:r>
              <a:rPr lang="en-US" b="1" dirty="0">
                <a:solidFill>
                  <a:schemeClr val="accent1"/>
                </a:solidFill>
                <a:latin typeface="+mj-lt"/>
              </a:rPr>
              <a:t>Location</a:t>
            </a:r>
            <a:endParaRPr lang="en-PH" b="1" dirty="0">
              <a:solidFill>
                <a:schemeClr val="accent1"/>
              </a:solidFill>
              <a:latin typeface="+mj-lt"/>
            </a:endParaRPr>
          </a:p>
        </p:txBody>
      </p:sp>
      <p:sp>
        <p:nvSpPr>
          <p:cNvPr id="7" name="TextBox 6">
            <a:extLst>
              <a:ext uri="{FF2B5EF4-FFF2-40B4-BE49-F238E27FC236}">
                <a16:creationId xmlns:a16="http://schemas.microsoft.com/office/drawing/2014/main" id="{3580D3C6-E6A5-4B59-8A2B-BC614EF07C2E}"/>
              </a:ext>
            </a:extLst>
          </p:cNvPr>
          <p:cNvSpPr txBox="1"/>
          <p:nvPr/>
        </p:nvSpPr>
        <p:spPr>
          <a:xfrm>
            <a:off x="363176" y="2094826"/>
            <a:ext cx="5425176" cy="717820"/>
          </a:xfrm>
          <a:prstGeom prst="rect">
            <a:avLst/>
          </a:prstGeom>
          <a:noFill/>
        </p:spPr>
        <p:txBody>
          <a:bodyPr wrap="square" lIns="0" tIns="0" rIns="0" bIns="0" rtlCol="0">
            <a:normAutofit/>
          </a:bodyPr>
          <a:lstStyle/>
          <a:p>
            <a:r>
              <a:rPr lang="en-US" sz="1400" dirty="0"/>
              <a:t>Inside the University City submarket, 0.6 miles from the LYNX Blue Line and 1.5 miles from UNC Charlotte.</a:t>
            </a:r>
            <a:endParaRPr lang="en-PH" sz="1400" dirty="0"/>
          </a:p>
        </p:txBody>
      </p:sp>
      <p:cxnSp>
        <p:nvCxnSpPr>
          <p:cNvPr id="8" name="Straight Connector 7">
            <a:extLst>
              <a:ext uri="{FF2B5EF4-FFF2-40B4-BE49-F238E27FC236}">
                <a16:creationId xmlns:a16="http://schemas.microsoft.com/office/drawing/2014/main" id="{60BC3161-5529-4827-B58B-6EAECE3DC62C}"/>
              </a:ext>
            </a:extLst>
          </p:cNvPr>
          <p:cNvCxnSpPr>
            <a:cxnSpLocks/>
          </p:cNvCxnSpPr>
          <p:nvPr/>
        </p:nvCxnSpPr>
        <p:spPr>
          <a:xfrm>
            <a:off x="351601" y="1954448"/>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00" name="Group 110"/>
          <p:cNvGrpSpPr/>
          <p:nvPr/>
        </p:nvGrpSpPr>
        <p:grpSpPr>
          <a:xfrm>
            <a:off x="363176" y="1499085"/>
            <a:ext cx="422311" cy="422311"/>
            <a:chOff x="9627603" y="5000244"/>
            <a:chExt cx="914400" cy="914400"/>
          </a:xfrm>
          <a:solidFill>
            <a:schemeClr val="accent1"/>
          </a:solidFill>
        </p:grpSpPr>
        <p:sp>
          <p:nvSpPr>
            <p:cNvPr id="9001" name="Accent"/>
            <p:cNvSpPr/>
            <p:nvPr/>
          </p:nvSpPr>
          <p:spPr>
            <a:xfrm>
              <a:off x="9627603" y="5000244"/>
              <a:ext cx="914400" cy="914400"/>
            </a:xfrm>
            <a:custGeom>
              <a:avLst/>
              <a:gdLst/>
              <a:ahLst/>
              <a:cxnLst/>
              <a:rect l="0" t="0" r="10000" b="10000"/>
              <a:pathLst>
                <a:path w="10000" h="10000">
                  <a:moveTo>
                    <a:pt x="3589" y="4436"/>
                  </a:moveTo>
                  <a:lnTo>
                    <a:pt x="3589" y="3025"/>
                  </a:lnTo>
                  <a:lnTo>
                    <a:pt x="5000" y="2461"/>
                  </a:lnTo>
                  <a:lnTo>
                    <a:pt x="6411" y="3025"/>
                  </a:lnTo>
                  <a:lnTo>
                    <a:pt x="6411" y="4436"/>
                  </a:lnTo>
                  <a:lnTo>
                    <a:pt x="5150" y="4940"/>
                  </a:lnTo>
                  <a:lnTo>
                    <a:pt x="5150" y="5282"/>
                  </a:lnTo>
                  <a:lnTo>
                    <a:pt x="5149" y="5302"/>
                  </a:lnTo>
                  <a:lnTo>
                    <a:pt x="5145" y="5321"/>
                  </a:lnTo>
                  <a:lnTo>
                    <a:pt x="5139" y="5339"/>
                  </a:lnTo>
                  <a:lnTo>
                    <a:pt x="5130" y="5357"/>
                  </a:lnTo>
                  <a:lnTo>
                    <a:pt x="5119" y="5373"/>
                  </a:lnTo>
                  <a:lnTo>
                    <a:pt x="5106" y="5388"/>
                  </a:lnTo>
                  <a:lnTo>
                    <a:pt x="5091" y="5401"/>
                  </a:lnTo>
                  <a:lnTo>
                    <a:pt x="5075" y="5412"/>
                  </a:lnTo>
                  <a:lnTo>
                    <a:pt x="5057" y="5421"/>
                  </a:lnTo>
                  <a:lnTo>
                    <a:pt x="5039" y="5427"/>
                  </a:lnTo>
                  <a:lnTo>
                    <a:pt x="5020" y="5431"/>
                  </a:lnTo>
                  <a:lnTo>
                    <a:pt x="5000" y="5432"/>
                  </a:lnTo>
                  <a:lnTo>
                    <a:pt x="4980" y="5431"/>
                  </a:lnTo>
                  <a:lnTo>
                    <a:pt x="4961" y="5427"/>
                  </a:lnTo>
                  <a:lnTo>
                    <a:pt x="4943" y="5421"/>
                  </a:lnTo>
                  <a:lnTo>
                    <a:pt x="4925" y="5412"/>
                  </a:lnTo>
                  <a:lnTo>
                    <a:pt x="4909" y="5401"/>
                  </a:lnTo>
                  <a:lnTo>
                    <a:pt x="4894" y="5388"/>
                  </a:lnTo>
                  <a:lnTo>
                    <a:pt x="4881" y="5373"/>
                  </a:lnTo>
                  <a:lnTo>
                    <a:pt x="4870" y="5357"/>
                  </a:lnTo>
                  <a:lnTo>
                    <a:pt x="4861" y="5339"/>
                  </a:lnTo>
                  <a:lnTo>
                    <a:pt x="4855" y="5321"/>
                  </a:lnTo>
                  <a:lnTo>
                    <a:pt x="4851" y="5302"/>
                  </a:lnTo>
                  <a:lnTo>
                    <a:pt x="4850" y="5282"/>
                  </a:lnTo>
                  <a:lnTo>
                    <a:pt x="4850" y="4940"/>
                  </a:lnTo>
                  <a:lnTo>
                    <a:pt x="3589" y="4436"/>
                  </a:lnTo>
                  <a:close/>
                </a:path>
              </a:pathLst>
            </a:custGeom>
            <a:grpFill/>
            <a:ln>
              <a:noFill/>
            </a:ln>
          </p:spPr>
          <p:txBody>
            <a:bodyPr/>
            <a:lstStyle/>
            <a:p>
              <a:endParaRPr/>
            </a:p>
          </p:txBody>
        </p:sp>
        <p:sp>
          <p:nvSpPr>
            <p:cNvPr id="9002" name="Outline"/>
            <p:cNvSpPr/>
            <p:nvPr/>
          </p:nvSpPr>
          <p:spPr>
            <a:xfrm>
              <a:off x="9627603" y="5000244"/>
              <a:ext cx="914400" cy="914400"/>
            </a:xfrm>
            <a:custGeom>
              <a:avLst/>
              <a:gdLst/>
              <a:ahLst/>
              <a:cxnLst/>
              <a:rect l="0" t="0" r="10000" b="10000"/>
              <a:pathLst>
                <a:path w="10000" h="10000">
                  <a:moveTo>
                    <a:pt x="7886" y="9191"/>
                  </a:moveTo>
                  <a:lnTo>
                    <a:pt x="7854" y="9198"/>
                  </a:lnTo>
                  <a:lnTo>
                    <a:pt x="7821" y="9200"/>
                  </a:lnTo>
                  <a:lnTo>
                    <a:pt x="2179" y="9200"/>
                  </a:lnTo>
                  <a:lnTo>
                    <a:pt x="2146" y="9198"/>
                  </a:lnTo>
                  <a:lnTo>
                    <a:pt x="2114" y="9191"/>
                  </a:lnTo>
                  <a:lnTo>
                    <a:pt x="2083" y="9181"/>
                  </a:lnTo>
                  <a:lnTo>
                    <a:pt x="2054" y="9167"/>
                  </a:lnTo>
                  <a:lnTo>
                    <a:pt x="2027" y="9148"/>
                  </a:lnTo>
                  <a:lnTo>
                    <a:pt x="2002" y="9127"/>
                  </a:lnTo>
                  <a:lnTo>
                    <a:pt x="1981" y="9102"/>
                  </a:lnTo>
                  <a:lnTo>
                    <a:pt x="1962" y="9075"/>
                  </a:lnTo>
                  <a:lnTo>
                    <a:pt x="1948" y="9046"/>
                  </a:lnTo>
                  <a:lnTo>
                    <a:pt x="1938" y="9015"/>
                  </a:lnTo>
                  <a:lnTo>
                    <a:pt x="1931" y="8983"/>
                  </a:lnTo>
                  <a:lnTo>
                    <a:pt x="1929" y="8950"/>
                  </a:lnTo>
                  <a:lnTo>
                    <a:pt x="1931" y="8917"/>
                  </a:lnTo>
                  <a:lnTo>
                    <a:pt x="1938" y="8885"/>
                  </a:lnTo>
                  <a:lnTo>
                    <a:pt x="1948" y="8854"/>
                  </a:lnTo>
                  <a:lnTo>
                    <a:pt x="1962" y="8825"/>
                  </a:lnTo>
                  <a:lnTo>
                    <a:pt x="1981" y="8798"/>
                  </a:lnTo>
                  <a:lnTo>
                    <a:pt x="2002" y="8773"/>
                  </a:lnTo>
                  <a:lnTo>
                    <a:pt x="2027" y="8752"/>
                  </a:lnTo>
                  <a:lnTo>
                    <a:pt x="2054" y="8733"/>
                  </a:lnTo>
                  <a:lnTo>
                    <a:pt x="2083" y="8719"/>
                  </a:lnTo>
                  <a:lnTo>
                    <a:pt x="2114" y="8709"/>
                  </a:lnTo>
                  <a:lnTo>
                    <a:pt x="2146" y="8702"/>
                  </a:lnTo>
                  <a:lnTo>
                    <a:pt x="2179" y="8700"/>
                  </a:lnTo>
                  <a:lnTo>
                    <a:pt x="7821" y="8700"/>
                  </a:lnTo>
                  <a:lnTo>
                    <a:pt x="7854" y="8702"/>
                  </a:lnTo>
                  <a:lnTo>
                    <a:pt x="7886" y="8709"/>
                  </a:lnTo>
                  <a:lnTo>
                    <a:pt x="7917" y="8719"/>
                  </a:lnTo>
                  <a:lnTo>
                    <a:pt x="7946" y="8733"/>
                  </a:lnTo>
                  <a:lnTo>
                    <a:pt x="7973" y="8752"/>
                  </a:lnTo>
                  <a:lnTo>
                    <a:pt x="7998" y="8773"/>
                  </a:lnTo>
                  <a:lnTo>
                    <a:pt x="8019" y="8798"/>
                  </a:lnTo>
                  <a:lnTo>
                    <a:pt x="8038" y="8825"/>
                  </a:lnTo>
                  <a:lnTo>
                    <a:pt x="8052" y="8854"/>
                  </a:lnTo>
                  <a:lnTo>
                    <a:pt x="8062" y="8885"/>
                  </a:lnTo>
                  <a:lnTo>
                    <a:pt x="8069" y="8917"/>
                  </a:lnTo>
                  <a:lnTo>
                    <a:pt x="8071" y="8950"/>
                  </a:lnTo>
                  <a:lnTo>
                    <a:pt x="8069" y="8983"/>
                  </a:lnTo>
                  <a:lnTo>
                    <a:pt x="8062" y="9015"/>
                  </a:lnTo>
                  <a:lnTo>
                    <a:pt x="8052" y="9046"/>
                  </a:lnTo>
                  <a:lnTo>
                    <a:pt x="8038" y="9075"/>
                  </a:lnTo>
                  <a:lnTo>
                    <a:pt x="8019" y="9102"/>
                  </a:lnTo>
                  <a:lnTo>
                    <a:pt x="7998" y="9127"/>
                  </a:lnTo>
                  <a:lnTo>
                    <a:pt x="7973" y="9148"/>
                  </a:lnTo>
                  <a:lnTo>
                    <a:pt x="7946" y="9167"/>
                  </a:lnTo>
                  <a:lnTo>
                    <a:pt x="7917" y="9181"/>
                  </a:lnTo>
                  <a:lnTo>
                    <a:pt x="7886" y="9191"/>
                  </a:lnTo>
                  <a:close/>
                  <a:moveTo>
                    <a:pt x="4891" y="802"/>
                  </a:moveTo>
                  <a:lnTo>
                    <a:pt x="4900" y="802"/>
                  </a:lnTo>
                  <a:lnTo>
                    <a:pt x="4995" y="800"/>
                  </a:lnTo>
                  <a:lnTo>
                    <a:pt x="5005" y="800"/>
                  </a:lnTo>
                  <a:lnTo>
                    <a:pt x="5100" y="802"/>
                  </a:lnTo>
                  <a:lnTo>
                    <a:pt x="5109" y="802"/>
                  </a:lnTo>
                  <a:lnTo>
                    <a:pt x="5205" y="808"/>
                  </a:lnTo>
                  <a:lnTo>
                    <a:pt x="5214" y="808"/>
                  </a:lnTo>
                  <a:lnTo>
                    <a:pt x="5309" y="817"/>
                  </a:lnTo>
                  <a:lnTo>
                    <a:pt x="5318" y="818"/>
                  </a:lnTo>
                  <a:lnTo>
                    <a:pt x="5412" y="831"/>
                  </a:lnTo>
                  <a:lnTo>
                    <a:pt x="5421" y="832"/>
                  </a:lnTo>
                  <a:lnTo>
                    <a:pt x="5515" y="848"/>
                  </a:lnTo>
                  <a:lnTo>
                    <a:pt x="5524" y="850"/>
                  </a:lnTo>
                  <a:lnTo>
                    <a:pt x="5617" y="869"/>
                  </a:lnTo>
                  <a:lnTo>
                    <a:pt x="5626" y="871"/>
                  </a:lnTo>
                  <a:lnTo>
                    <a:pt x="5718" y="894"/>
                  </a:lnTo>
                  <a:lnTo>
                    <a:pt x="5727" y="896"/>
                  </a:lnTo>
                  <a:lnTo>
                    <a:pt x="5818" y="922"/>
                  </a:lnTo>
                  <a:lnTo>
                    <a:pt x="5827" y="925"/>
                  </a:lnTo>
                  <a:lnTo>
                    <a:pt x="5917" y="955"/>
                  </a:lnTo>
                  <a:lnTo>
                    <a:pt x="5925" y="958"/>
                  </a:lnTo>
                  <a:lnTo>
                    <a:pt x="6014" y="991"/>
                  </a:lnTo>
                  <a:lnTo>
                    <a:pt x="6023" y="994"/>
                  </a:lnTo>
                  <a:lnTo>
                    <a:pt x="6111" y="1030"/>
                  </a:lnTo>
                  <a:lnTo>
                    <a:pt x="6119" y="1034"/>
                  </a:lnTo>
                  <a:lnTo>
                    <a:pt x="6206" y="1074"/>
                  </a:lnTo>
                  <a:lnTo>
                    <a:pt x="6214" y="1078"/>
                  </a:lnTo>
                  <a:lnTo>
                    <a:pt x="6299" y="1121"/>
                  </a:lnTo>
                  <a:lnTo>
                    <a:pt x="6307" y="1125"/>
                  </a:lnTo>
                  <a:lnTo>
                    <a:pt x="6391" y="1171"/>
                  </a:lnTo>
                  <a:lnTo>
                    <a:pt x="6399" y="1176"/>
                  </a:lnTo>
                  <a:lnTo>
                    <a:pt x="6481" y="1225"/>
                  </a:lnTo>
                  <a:lnTo>
                    <a:pt x="6489" y="1230"/>
                  </a:lnTo>
                  <a:lnTo>
                    <a:pt x="6568" y="1282"/>
                  </a:lnTo>
                  <a:lnTo>
                    <a:pt x="6576" y="1288"/>
                  </a:lnTo>
                  <a:lnTo>
                    <a:pt x="6654" y="1343"/>
                  </a:lnTo>
                  <a:lnTo>
                    <a:pt x="6661" y="1348"/>
                  </a:lnTo>
                  <a:lnTo>
                    <a:pt x="6736" y="1406"/>
                  </a:lnTo>
                  <a:lnTo>
                    <a:pt x="6744" y="1412"/>
                  </a:lnTo>
                  <a:lnTo>
                    <a:pt x="6817" y="1473"/>
                  </a:lnTo>
                  <a:lnTo>
                    <a:pt x="6824" y="1479"/>
                  </a:lnTo>
                  <a:lnTo>
                    <a:pt x="6894" y="1542"/>
                  </a:lnTo>
                  <a:lnTo>
                    <a:pt x="6901" y="1548"/>
                  </a:lnTo>
                  <a:lnTo>
                    <a:pt x="6969" y="1614"/>
                  </a:lnTo>
                  <a:lnTo>
                    <a:pt x="6976" y="1621"/>
                  </a:lnTo>
                  <a:lnTo>
                    <a:pt x="7041" y="1689"/>
                  </a:lnTo>
                  <a:lnTo>
                    <a:pt x="7048" y="1696"/>
                  </a:lnTo>
                  <a:lnTo>
                    <a:pt x="7111" y="1766"/>
                  </a:lnTo>
                  <a:lnTo>
                    <a:pt x="7117" y="1773"/>
                  </a:lnTo>
                  <a:lnTo>
                    <a:pt x="7177" y="1846"/>
                  </a:lnTo>
                  <a:lnTo>
                    <a:pt x="7183" y="1854"/>
                  </a:lnTo>
                  <a:lnTo>
                    <a:pt x="7241" y="1929"/>
                  </a:lnTo>
                  <a:lnTo>
                    <a:pt x="7246" y="1936"/>
                  </a:lnTo>
                  <a:lnTo>
                    <a:pt x="7301" y="2014"/>
                  </a:lnTo>
                  <a:lnTo>
                    <a:pt x="7307" y="2022"/>
                  </a:lnTo>
                  <a:lnTo>
                    <a:pt x="7359" y="2101"/>
                  </a:lnTo>
                  <a:lnTo>
                    <a:pt x="7364" y="2109"/>
                  </a:lnTo>
                  <a:lnTo>
                    <a:pt x="7413" y="2191"/>
                  </a:lnTo>
                  <a:lnTo>
                    <a:pt x="7418" y="2199"/>
                  </a:lnTo>
                  <a:lnTo>
                    <a:pt x="7464" y="2283"/>
                  </a:lnTo>
                  <a:lnTo>
                    <a:pt x="7468" y="2291"/>
                  </a:lnTo>
                  <a:lnTo>
                    <a:pt x="7511" y="2376"/>
                  </a:lnTo>
                  <a:lnTo>
                    <a:pt x="7515" y="2384"/>
                  </a:lnTo>
                  <a:lnTo>
                    <a:pt x="7555" y="2471"/>
                  </a:lnTo>
                  <a:lnTo>
                    <a:pt x="7559" y="2479"/>
                  </a:lnTo>
                  <a:lnTo>
                    <a:pt x="7595" y="2567"/>
                  </a:lnTo>
                  <a:lnTo>
                    <a:pt x="7598" y="2576"/>
                  </a:lnTo>
                  <a:lnTo>
                    <a:pt x="7631" y="2665"/>
                  </a:lnTo>
                  <a:lnTo>
                    <a:pt x="7634" y="2673"/>
                  </a:lnTo>
                  <a:lnTo>
                    <a:pt x="7664" y="2763"/>
                  </a:lnTo>
                  <a:lnTo>
                    <a:pt x="7667" y="2772"/>
                  </a:lnTo>
                  <a:lnTo>
                    <a:pt x="7693" y="2863"/>
                  </a:lnTo>
                  <a:lnTo>
                    <a:pt x="7695" y="2872"/>
                  </a:lnTo>
                  <a:lnTo>
                    <a:pt x="7718" y="2964"/>
                  </a:lnTo>
                  <a:lnTo>
                    <a:pt x="7720" y="2973"/>
                  </a:lnTo>
                  <a:lnTo>
                    <a:pt x="7739" y="3066"/>
                  </a:lnTo>
                  <a:lnTo>
                    <a:pt x="7741" y="3075"/>
                  </a:lnTo>
                  <a:lnTo>
                    <a:pt x="7757" y="3168"/>
                  </a:lnTo>
                  <a:lnTo>
                    <a:pt x="7758" y="3178"/>
                  </a:lnTo>
                  <a:lnTo>
                    <a:pt x="7771" y="3272"/>
                  </a:lnTo>
                  <a:lnTo>
                    <a:pt x="7772" y="3281"/>
                  </a:lnTo>
                  <a:lnTo>
                    <a:pt x="7781" y="3375"/>
                  </a:lnTo>
                  <a:lnTo>
                    <a:pt x="7781" y="3385"/>
                  </a:lnTo>
                  <a:lnTo>
                    <a:pt x="7787" y="3480"/>
                  </a:lnTo>
                  <a:lnTo>
                    <a:pt x="7787" y="3489"/>
                  </a:lnTo>
                  <a:lnTo>
                    <a:pt x="7789" y="3584"/>
                  </a:lnTo>
                  <a:lnTo>
                    <a:pt x="7788" y="3612"/>
                  </a:lnTo>
                  <a:lnTo>
                    <a:pt x="7751" y="4013"/>
                  </a:lnTo>
                  <a:lnTo>
                    <a:pt x="7744" y="4051"/>
                  </a:lnTo>
                  <a:lnTo>
                    <a:pt x="7641" y="4462"/>
                  </a:lnTo>
                  <a:lnTo>
                    <a:pt x="7632" y="4490"/>
                  </a:lnTo>
                  <a:lnTo>
                    <a:pt x="7473" y="4906"/>
                  </a:lnTo>
                  <a:lnTo>
                    <a:pt x="7463" y="4927"/>
                  </a:lnTo>
                  <a:lnTo>
                    <a:pt x="7260" y="5340"/>
                  </a:lnTo>
                  <a:lnTo>
                    <a:pt x="7251" y="5356"/>
                  </a:lnTo>
                  <a:lnTo>
                    <a:pt x="7015" y="5761"/>
                  </a:lnTo>
                  <a:lnTo>
                    <a:pt x="7007" y="5773"/>
                  </a:lnTo>
                  <a:lnTo>
                    <a:pt x="6748" y="6163"/>
                  </a:lnTo>
                  <a:lnTo>
                    <a:pt x="6741" y="6173"/>
                  </a:lnTo>
                  <a:lnTo>
                    <a:pt x="6471" y="6541"/>
                  </a:lnTo>
                  <a:lnTo>
                    <a:pt x="6465" y="6548"/>
                  </a:lnTo>
                  <a:lnTo>
                    <a:pt x="6195" y="6888"/>
                  </a:lnTo>
                  <a:lnTo>
                    <a:pt x="6190" y="6895"/>
                  </a:lnTo>
                  <a:lnTo>
                    <a:pt x="5931" y="7200"/>
                  </a:lnTo>
                  <a:lnTo>
                    <a:pt x="5926" y="7205"/>
                  </a:lnTo>
                  <a:lnTo>
                    <a:pt x="5690" y="7470"/>
                  </a:lnTo>
                  <a:lnTo>
                    <a:pt x="5686" y="7474"/>
                  </a:lnTo>
                  <a:lnTo>
                    <a:pt x="5482" y="7691"/>
                  </a:lnTo>
                  <a:lnTo>
                    <a:pt x="5479" y="7694"/>
                  </a:lnTo>
                  <a:lnTo>
                    <a:pt x="5320" y="7857"/>
                  </a:lnTo>
                  <a:lnTo>
                    <a:pt x="5316" y="7861"/>
                  </a:lnTo>
                  <a:lnTo>
                    <a:pt x="5213" y="7963"/>
                  </a:lnTo>
                  <a:lnTo>
                    <a:pt x="5210" y="7965"/>
                  </a:lnTo>
                  <a:lnTo>
                    <a:pt x="5173" y="8001"/>
                  </a:lnTo>
                  <a:lnTo>
                    <a:pt x="5149" y="8022"/>
                  </a:lnTo>
                  <a:lnTo>
                    <a:pt x="5122" y="8039"/>
                  </a:lnTo>
                  <a:lnTo>
                    <a:pt x="5093" y="8053"/>
                  </a:lnTo>
                  <a:lnTo>
                    <a:pt x="5063" y="8063"/>
                  </a:lnTo>
                  <a:lnTo>
                    <a:pt x="5032" y="8069"/>
                  </a:lnTo>
                  <a:lnTo>
                    <a:pt x="5000" y="8071"/>
                  </a:lnTo>
                  <a:lnTo>
                    <a:pt x="4968" y="8069"/>
                  </a:lnTo>
                  <a:lnTo>
                    <a:pt x="4937" y="8063"/>
                  </a:lnTo>
                  <a:lnTo>
                    <a:pt x="4907" y="8053"/>
                  </a:lnTo>
                  <a:lnTo>
                    <a:pt x="4878" y="8039"/>
                  </a:lnTo>
                  <a:lnTo>
                    <a:pt x="4851" y="8022"/>
                  </a:lnTo>
                  <a:lnTo>
                    <a:pt x="4827" y="8001"/>
                  </a:lnTo>
                  <a:lnTo>
                    <a:pt x="4790" y="7965"/>
                  </a:lnTo>
                  <a:lnTo>
                    <a:pt x="4787" y="7963"/>
                  </a:lnTo>
                  <a:lnTo>
                    <a:pt x="4684" y="7861"/>
                  </a:lnTo>
                  <a:lnTo>
                    <a:pt x="4680" y="7857"/>
                  </a:lnTo>
                  <a:lnTo>
                    <a:pt x="4521" y="7694"/>
                  </a:lnTo>
                  <a:lnTo>
                    <a:pt x="4518" y="7691"/>
                  </a:lnTo>
                  <a:lnTo>
                    <a:pt x="4314" y="7474"/>
                  </a:lnTo>
                  <a:lnTo>
                    <a:pt x="4310" y="7470"/>
                  </a:lnTo>
                  <a:lnTo>
                    <a:pt x="4074" y="7205"/>
                  </a:lnTo>
                  <a:lnTo>
                    <a:pt x="4069" y="7200"/>
                  </a:lnTo>
                  <a:lnTo>
                    <a:pt x="3810" y="6895"/>
                  </a:lnTo>
                  <a:lnTo>
                    <a:pt x="3805" y="6888"/>
                  </a:lnTo>
                  <a:lnTo>
                    <a:pt x="3535" y="6548"/>
                  </a:lnTo>
                  <a:lnTo>
                    <a:pt x="3529" y="6541"/>
                  </a:lnTo>
                  <a:lnTo>
                    <a:pt x="3259" y="6173"/>
                  </a:lnTo>
                  <a:lnTo>
                    <a:pt x="3252" y="6163"/>
                  </a:lnTo>
                  <a:lnTo>
                    <a:pt x="2993" y="5773"/>
                  </a:lnTo>
                  <a:lnTo>
                    <a:pt x="2985" y="5761"/>
                  </a:lnTo>
                  <a:lnTo>
                    <a:pt x="2749" y="5356"/>
                  </a:lnTo>
                  <a:lnTo>
                    <a:pt x="2740" y="5340"/>
                  </a:lnTo>
                  <a:lnTo>
                    <a:pt x="2537" y="4927"/>
                  </a:lnTo>
                  <a:lnTo>
                    <a:pt x="2527" y="4906"/>
                  </a:lnTo>
                  <a:lnTo>
                    <a:pt x="2368" y="4490"/>
                  </a:lnTo>
                  <a:lnTo>
                    <a:pt x="2359" y="4462"/>
                  </a:lnTo>
                  <a:lnTo>
                    <a:pt x="2256" y="4051"/>
                  </a:lnTo>
                  <a:lnTo>
                    <a:pt x="2249" y="4013"/>
                  </a:lnTo>
                  <a:lnTo>
                    <a:pt x="2212" y="3612"/>
                  </a:lnTo>
                  <a:lnTo>
                    <a:pt x="2211" y="3584"/>
                  </a:lnTo>
                  <a:lnTo>
                    <a:pt x="2213" y="3489"/>
                  </a:lnTo>
                  <a:lnTo>
                    <a:pt x="2213" y="3480"/>
                  </a:lnTo>
                  <a:lnTo>
                    <a:pt x="2219" y="3385"/>
                  </a:lnTo>
                  <a:lnTo>
                    <a:pt x="2219" y="3375"/>
                  </a:lnTo>
                  <a:lnTo>
                    <a:pt x="2228" y="3281"/>
                  </a:lnTo>
                  <a:lnTo>
                    <a:pt x="2229" y="3272"/>
                  </a:lnTo>
                  <a:lnTo>
                    <a:pt x="2242" y="3178"/>
                  </a:lnTo>
                  <a:lnTo>
                    <a:pt x="2243" y="3168"/>
                  </a:lnTo>
                  <a:lnTo>
                    <a:pt x="2259" y="3075"/>
                  </a:lnTo>
                  <a:lnTo>
                    <a:pt x="2261" y="3066"/>
                  </a:lnTo>
                  <a:lnTo>
                    <a:pt x="2280" y="2973"/>
                  </a:lnTo>
                  <a:lnTo>
                    <a:pt x="2282" y="2964"/>
                  </a:lnTo>
                  <a:lnTo>
                    <a:pt x="2305" y="2872"/>
                  </a:lnTo>
                  <a:lnTo>
                    <a:pt x="2307" y="2863"/>
                  </a:lnTo>
                  <a:lnTo>
                    <a:pt x="2333" y="2772"/>
                  </a:lnTo>
                  <a:lnTo>
                    <a:pt x="2336" y="2763"/>
                  </a:lnTo>
                  <a:lnTo>
                    <a:pt x="2366" y="2673"/>
                  </a:lnTo>
                  <a:lnTo>
                    <a:pt x="2369" y="2665"/>
                  </a:lnTo>
                  <a:lnTo>
                    <a:pt x="2402" y="2576"/>
                  </a:lnTo>
                  <a:lnTo>
                    <a:pt x="2405" y="2567"/>
                  </a:lnTo>
                  <a:lnTo>
                    <a:pt x="2441" y="2479"/>
                  </a:lnTo>
                  <a:lnTo>
                    <a:pt x="2445" y="2471"/>
                  </a:lnTo>
                  <a:lnTo>
                    <a:pt x="2485" y="2384"/>
                  </a:lnTo>
                  <a:lnTo>
                    <a:pt x="2489" y="2376"/>
                  </a:lnTo>
                  <a:lnTo>
                    <a:pt x="2532" y="2291"/>
                  </a:lnTo>
                  <a:lnTo>
                    <a:pt x="2536" y="2283"/>
                  </a:lnTo>
                  <a:lnTo>
                    <a:pt x="2582" y="2199"/>
                  </a:lnTo>
                  <a:lnTo>
                    <a:pt x="2587" y="2191"/>
                  </a:lnTo>
                  <a:lnTo>
                    <a:pt x="2636" y="2109"/>
                  </a:lnTo>
                  <a:lnTo>
                    <a:pt x="2641" y="2101"/>
                  </a:lnTo>
                  <a:lnTo>
                    <a:pt x="2693" y="2022"/>
                  </a:lnTo>
                  <a:lnTo>
                    <a:pt x="2699" y="2014"/>
                  </a:lnTo>
                  <a:lnTo>
                    <a:pt x="2754" y="1936"/>
                  </a:lnTo>
                  <a:lnTo>
                    <a:pt x="2759" y="1929"/>
                  </a:lnTo>
                  <a:lnTo>
                    <a:pt x="2817" y="1854"/>
                  </a:lnTo>
                  <a:lnTo>
                    <a:pt x="2823" y="1846"/>
                  </a:lnTo>
                  <a:lnTo>
                    <a:pt x="2883" y="1773"/>
                  </a:lnTo>
                  <a:lnTo>
                    <a:pt x="2889" y="1766"/>
                  </a:lnTo>
                  <a:lnTo>
                    <a:pt x="2952" y="1696"/>
                  </a:lnTo>
                  <a:lnTo>
                    <a:pt x="2959" y="1689"/>
                  </a:lnTo>
                  <a:lnTo>
                    <a:pt x="3024" y="1621"/>
                  </a:lnTo>
                  <a:lnTo>
                    <a:pt x="3031" y="1614"/>
                  </a:lnTo>
                  <a:lnTo>
                    <a:pt x="3099" y="1548"/>
                  </a:lnTo>
                  <a:lnTo>
                    <a:pt x="3106" y="1542"/>
                  </a:lnTo>
                  <a:lnTo>
                    <a:pt x="3176" y="1479"/>
                  </a:lnTo>
                  <a:lnTo>
                    <a:pt x="3183" y="1473"/>
                  </a:lnTo>
                  <a:lnTo>
                    <a:pt x="3256" y="1412"/>
                  </a:lnTo>
                  <a:lnTo>
                    <a:pt x="3264" y="1406"/>
                  </a:lnTo>
                  <a:lnTo>
                    <a:pt x="3339" y="1348"/>
                  </a:lnTo>
                  <a:lnTo>
                    <a:pt x="3346" y="1343"/>
                  </a:lnTo>
                  <a:lnTo>
                    <a:pt x="3424" y="1288"/>
                  </a:lnTo>
                  <a:lnTo>
                    <a:pt x="3432" y="1282"/>
                  </a:lnTo>
                  <a:lnTo>
                    <a:pt x="3511" y="1230"/>
                  </a:lnTo>
                  <a:lnTo>
                    <a:pt x="3519" y="1225"/>
                  </a:lnTo>
                  <a:lnTo>
                    <a:pt x="3601" y="1176"/>
                  </a:lnTo>
                  <a:lnTo>
                    <a:pt x="3609" y="1171"/>
                  </a:lnTo>
                  <a:lnTo>
                    <a:pt x="3693" y="1125"/>
                  </a:lnTo>
                  <a:lnTo>
                    <a:pt x="3701" y="1121"/>
                  </a:lnTo>
                  <a:lnTo>
                    <a:pt x="3786" y="1078"/>
                  </a:lnTo>
                  <a:lnTo>
                    <a:pt x="3794" y="1074"/>
                  </a:lnTo>
                  <a:lnTo>
                    <a:pt x="3881" y="1034"/>
                  </a:lnTo>
                  <a:lnTo>
                    <a:pt x="3889" y="1030"/>
                  </a:lnTo>
                  <a:lnTo>
                    <a:pt x="3977" y="994"/>
                  </a:lnTo>
                  <a:lnTo>
                    <a:pt x="3986" y="991"/>
                  </a:lnTo>
                  <a:lnTo>
                    <a:pt x="4075" y="958"/>
                  </a:lnTo>
                  <a:lnTo>
                    <a:pt x="4083" y="955"/>
                  </a:lnTo>
                  <a:lnTo>
                    <a:pt x="4173" y="925"/>
                  </a:lnTo>
                  <a:lnTo>
                    <a:pt x="4182" y="922"/>
                  </a:lnTo>
                  <a:lnTo>
                    <a:pt x="4273" y="896"/>
                  </a:lnTo>
                  <a:lnTo>
                    <a:pt x="4282" y="894"/>
                  </a:lnTo>
                  <a:lnTo>
                    <a:pt x="4374" y="871"/>
                  </a:lnTo>
                  <a:lnTo>
                    <a:pt x="4383" y="869"/>
                  </a:lnTo>
                  <a:lnTo>
                    <a:pt x="4476" y="850"/>
                  </a:lnTo>
                  <a:lnTo>
                    <a:pt x="4485" y="848"/>
                  </a:lnTo>
                  <a:lnTo>
                    <a:pt x="4579" y="832"/>
                  </a:lnTo>
                  <a:lnTo>
                    <a:pt x="4588" y="831"/>
                  </a:lnTo>
                  <a:lnTo>
                    <a:pt x="4682" y="818"/>
                  </a:lnTo>
                  <a:lnTo>
                    <a:pt x="4691" y="817"/>
                  </a:lnTo>
                  <a:lnTo>
                    <a:pt x="4786" y="808"/>
                  </a:lnTo>
                  <a:lnTo>
                    <a:pt x="4795" y="808"/>
                  </a:lnTo>
                  <a:lnTo>
                    <a:pt x="4891" y="802"/>
                  </a:lnTo>
                  <a:close/>
                  <a:moveTo>
                    <a:pt x="5172" y="1306"/>
                  </a:moveTo>
                  <a:lnTo>
                    <a:pt x="5086" y="1302"/>
                  </a:lnTo>
                  <a:lnTo>
                    <a:pt x="5000" y="1300"/>
                  </a:lnTo>
                  <a:lnTo>
                    <a:pt x="4914" y="1302"/>
                  </a:lnTo>
                  <a:lnTo>
                    <a:pt x="4828" y="1306"/>
                  </a:lnTo>
                  <a:lnTo>
                    <a:pt x="4743" y="1314"/>
                  </a:lnTo>
                  <a:lnTo>
                    <a:pt x="4658" y="1326"/>
                  </a:lnTo>
                  <a:lnTo>
                    <a:pt x="4574" y="1340"/>
                  </a:lnTo>
                  <a:lnTo>
                    <a:pt x="4490" y="1357"/>
                  </a:lnTo>
                  <a:lnTo>
                    <a:pt x="4407" y="1378"/>
                  </a:lnTo>
                  <a:lnTo>
                    <a:pt x="4325" y="1402"/>
                  </a:lnTo>
                  <a:lnTo>
                    <a:pt x="4244" y="1428"/>
                  </a:lnTo>
                  <a:lnTo>
                    <a:pt x="4164" y="1458"/>
                  </a:lnTo>
                  <a:lnTo>
                    <a:pt x="4085" y="1491"/>
                  </a:lnTo>
                  <a:lnTo>
                    <a:pt x="4007" y="1526"/>
                  </a:lnTo>
                  <a:lnTo>
                    <a:pt x="3930" y="1565"/>
                  </a:lnTo>
                  <a:lnTo>
                    <a:pt x="3855" y="1607"/>
                  </a:lnTo>
                  <a:lnTo>
                    <a:pt x="3781" y="1651"/>
                  </a:lnTo>
                  <a:lnTo>
                    <a:pt x="3710" y="1698"/>
                  </a:lnTo>
                  <a:lnTo>
                    <a:pt x="3640" y="1748"/>
                  </a:lnTo>
                  <a:lnTo>
                    <a:pt x="3572" y="1800"/>
                  </a:lnTo>
                  <a:lnTo>
                    <a:pt x="3506" y="1854"/>
                  </a:lnTo>
                  <a:lnTo>
                    <a:pt x="3443" y="1911"/>
                  </a:lnTo>
                  <a:lnTo>
                    <a:pt x="3381" y="1971"/>
                  </a:lnTo>
                  <a:lnTo>
                    <a:pt x="3322" y="2032"/>
                  </a:lnTo>
                  <a:lnTo>
                    <a:pt x="3265" y="2096"/>
                  </a:lnTo>
                  <a:lnTo>
                    <a:pt x="3211" y="2162"/>
                  </a:lnTo>
                  <a:lnTo>
                    <a:pt x="3159" y="2230"/>
                  </a:lnTo>
                  <a:lnTo>
                    <a:pt x="3109" y="2300"/>
                  </a:lnTo>
                  <a:lnTo>
                    <a:pt x="3062" y="2371"/>
                  </a:lnTo>
                  <a:lnTo>
                    <a:pt x="3018" y="2445"/>
                  </a:lnTo>
                  <a:lnTo>
                    <a:pt x="2976" y="2520"/>
                  </a:lnTo>
                  <a:lnTo>
                    <a:pt x="2937" y="2597"/>
                  </a:lnTo>
                  <a:lnTo>
                    <a:pt x="2902" y="2675"/>
                  </a:lnTo>
                  <a:lnTo>
                    <a:pt x="2869" y="2754"/>
                  </a:lnTo>
                  <a:lnTo>
                    <a:pt x="2839" y="2834"/>
                  </a:lnTo>
                  <a:lnTo>
                    <a:pt x="2813" y="2915"/>
                  </a:lnTo>
                  <a:lnTo>
                    <a:pt x="2789" y="2997"/>
                  </a:lnTo>
                  <a:lnTo>
                    <a:pt x="2768" y="3080"/>
                  </a:lnTo>
                  <a:lnTo>
                    <a:pt x="2751" y="3163"/>
                  </a:lnTo>
                  <a:lnTo>
                    <a:pt x="2737" y="3248"/>
                  </a:lnTo>
                  <a:lnTo>
                    <a:pt x="2725" y="3332"/>
                  </a:lnTo>
                  <a:lnTo>
                    <a:pt x="2717" y="3418"/>
                  </a:lnTo>
                  <a:lnTo>
                    <a:pt x="2713" y="3503"/>
                  </a:lnTo>
                  <a:lnTo>
                    <a:pt x="2711" y="3580"/>
                  </a:lnTo>
                  <a:lnTo>
                    <a:pt x="2745" y="3947"/>
                  </a:lnTo>
                  <a:lnTo>
                    <a:pt x="2840" y="4325"/>
                  </a:lnTo>
                  <a:lnTo>
                    <a:pt x="2990" y="4716"/>
                  </a:lnTo>
                  <a:lnTo>
                    <a:pt x="3185" y="5112"/>
                  </a:lnTo>
                  <a:lnTo>
                    <a:pt x="3413" y="5502"/>
                  </a:lnTo>
                  <a:lnTo>
                    <a:pt x="3665" y="5881"/>
                  </a:lnTo>
                  <a:lnTo>
                    <a:pt x="3929" y="6241"/>
                  </a:lnTo>
                  <a:lnTo>
                    <a:pt x="4194" y="6574"/>
                  </a:lnTo>
                  <a:lnTo>
                    <a:pt x="4448" y="6874"/>
                  </a:lnTo>
                  <a:lnTo>
                    <a:pt x="4681" y="7134"/>
                  </a:lnTo>
                  <a:lnTo>
                    <a:pt x="4881" y="7347"/>
                  </a:lnTo>
                  <a:lnTo>
                    <a:pt x="5000" y="7469"/>
                  </a:lnTo>
                  <a:lnTo>
                    <a:pt x="5119" y="7347"/>
                  </a:lnTo>
                  <a:lnTo>
                    <a:pt x="5319" y="7134"/>
                  </a:lnTo>
                  <a:lnTo>
                    <a:pt x="5552" y="6874"/>
                  </a:lnTo>
                  <a:lnTo>
                    <a:pt x="5806" y="6574"/>
                  </a:lnTo>
                  <a:lnTo>
                    <a:pt x="6071" y="6241"/>
                  </a:lnTo>
                  <a:lnTo>
                    <a:pt x="6335" y="5881"/>
                  </a:lnTo>
                  <a:lnTo>
                    <a:pt x="6587" y="5502"/>
                  </a:lnTo>
                  <a:lnTo>
                    <a:pt x="6815" y="5112"/>
                  </a:lnTo>
                  <a:lnTo>
                    <a:pt x="7010" y="4716"/>
                  </a:lnTo>
                  <a:lnTo>
                    <a:pt x="7160" y="4325"/>
                  </a:lnTo>
                  <a:lnTo>
                    <a:pt x="7255" y="3947"/>
                  </a:lnTo>
                  <a:lnTo>
                    <a:pt x="7289" y="3580"/>
                  </a:lnTo>
                  <a:lnTo>
                    <a:pt x="7287" y="3503"/>
                  </a:lnTo>
                  <a:lnTo>
                    <a:pt x="7283" y="3418"/>
                  </a:lnTo>
                  <a:lnTo>
                    <a:pt x="7275" y="3332"/>
                  </a:lnTo>
                  <a:lnTo>
                    <a:pt x="7263" y="3248"/>
                  </a:lnTo>
                  <a:lnTo>
                    <a:pt x="7249" y="3163"/>
                  </a:lnTo>
                  <a:lnTo>
                    <a:pt x="7232" y="3080"/>
                  </a:lnTo>
                  <a:lnTo>
                    <a:pt x="7211" y="2997"/>
                  </a:lnTo>
                  <a:lnTo>
                    <a:pt x="7187" y="2915"/>
                  </a:lnTo>
                  <a:lnTo>
                    <a:pt x="7161" y="2834"/>
                  </a:lnTo>
                  <a:lnTo>
                    <a:pt x="7131" y="2754"/>
                  </a:lnTo>
                  <a:lnTo>
                    <a:pt x="7098" y="2675"/>
                  </a:lnTo>
                  <a:lnTo>
                    <a:pt x="7063" y="2597"/>
                  </a:lnTo>
                  <a:lnTo>
                    <a:pt x="7024" y="2520"/>
                  </a:lnTo>
                  <a:lnTo>
                    <a:pt x="6982" y="2445"/>
                  </a:lnTo>
                  <a:lnTo>
                    <a:pt x="6938" y="2371"/>
                  </a:lnTo>
                  <a:lnTo>
                    <a:pt x="6891" y="2300"/>
                  </a:lnTo>
                  <a:lnTo>
                    <a:pt x="6841" y="2230"/>
                  </a:lnTo>
                  <a:lnTo>
                    <a:pt x="6789" y="2162"/>
                  </a:lnTo>
                  <a:lnTo>
                    <a:pt x="6735" y="2096"/>
                  </a:lnTo>
                  <a:lnTo>
                    <a:pt x="6678" y="2032"/>
                  </a:lnTo>
                  <a:lnTo>
                    <a:pt x="6619" y="1971"/>
                  </a:lnTo>
                  <a:lnTo>
                    <a:pt x="6557" y="1911"/>
                  </a:lnTo>
                  <a:lnTo>
                    <a:pt x="6494" y="1854"/>
                  </a:lnTo>
                  <a:lnTo>
                    <a:pt x="6428" y="1800"/>
                  </a:lnTo>
                  <a:lnTo>
                    <a:pt x="6360" y="1748"/>
                  </a:lnTo>
                  <a:lnTo>
                    <a:pt x="6290" y="1698"/>
                  </a:lnTo>
                  <a:lnTo>
                    <a:pt x="6219" y="1651"/>
                  </a:lnTo>
                  <a:lnTo>
                    <a:pt x="6145" y="1607"/>
                  </a:lnTo>
                  <a:lnTo>
                    <a:pt x="6070" y="1565"/>
                  </a:lnTo>
                  <a:lnTo>
                    <a:pt x="5993" y="1526"/>
                  </a:lnTo>
                  <a:lnTo>
                    <a:pt x="5915" y="1491"/>
                  </a:lnTo>
                  <a:lnTo>
                    <a:pt x="5836" y="1458"/>
                  </a:lnTo>
                  <a:lnTo>
                    <a:pt x="5756" y="1428"/>
                  </a:lnTo>
                  <a:lnTo>
                    <a:pt x="5675" y="1402"/>
                  </a:lnTo>
                  <a:lnTo>
                    <a:pt x="5593" y="1378"/>
                  </a:lnTo>
                  <a:lnTo>
                    <a:pt x="5510" y="1357"/>
                  </a:lnTo>
                  <a:lnTo>
                    <a:pt x="5426" y="1340"/>
                  </a:lnTo>
                  <a:lnTo>
                    <a:pt x="5342" y="1326"/>
                  </a:lnTo>
                  <a:lnTo>
                    <a:pt x="5257" y="1314"/>
                  </a:lnTo>
                  <a:lnTo>
                    <a:pt x="5172" y="1306"/>
                  </a:lnTo>
                  <a:close/>
                  <a:moveTo>
                    <a:pt x="3439" y="4436"/>
                  </a:moveTo>
                  <a:lnTo>
                    <a:pt x="3439" y="3025"/>
                  </a:lnTo>
                  <a:lnTo>
                    <a:pt x="3440" y="3005"/>
                  </a:lnTo>
                  <a:lnTo>
                    <a:pt x="3444" y="2986"/>
                  </a:lnTo>
                  <a:lnTo>
                    <a:pt x="3451" y="2967"/>
                  </a:lnTo>
                  <a:lnTo>
                    <a:pt x="3460" y="2949"/>
                  </a:lnTo>
                  <a:lnTo>
                    <a:pt x="3471" y="2933"/>
                  </a:lnTo>
                  <a:lnTo>
                    <a:pt x="3484" y="2918"/>
                  </a:lnTo>
                  <a:lnTo>
                    <a:pt x="3499" y="2905"/>
                  </a:lnTo>
                  <a:lnTo>
                    <a:pt x="3515" y="2894"/>
                  </a:lnTo>
                  <a:lnTo>
                    <a:pt x="3533" y="2886"/>
                  </a:lnTo>
                  <a:lnTo>
                    <a:pt x="4944" y="2322"/>
                  </a:lnTo>
                  <a:lnTo>
                    <a:pt x="4962" y="2316"/>
                  </a:lnTo>
                  <a:lnTo>
                    <a:pt x="4981" y="2312"/>
                  </a:lnTo>
                  <a:lnTo>
                    <a:pt x="5000" y="2311"/>
                  </a:lnTo>
                  <a:lnTo>
                    <a:pt x="5019" y="2312"/>
                  </a:lnTo>
                  <a:lnTo>
                    <a:pt x="5038" y="2316"/>
                  </a:lnTo>
                  <a:lnTo>
                    <a:pt x="5056" y="2322"/>
                  </a:lnTo>
                  <a:lnTo>
                    <a:pt x="6467" y="2886"/>
                  </a:lnTo>
                  <a:lnTo>
                    <a:pt x="6485" y="2894"/>
                  </a:lnTo>
                  <a:lnTo>
                    <a:pt x="6501" y="2905"/>
                  </a:lnTo>
                  <a:lnTo>
                    <a:pt x="6516" y="2918"/>
                  </a:lnTo>
                  <a:lnTo>
                    <a:pt x="6529" y="2933"/>
                  </a:lnTo>
                  <a:lnTo>
                    <a:pt x="6540" y="2949"/>
                  </a:lnTo>
                  <a:lnTo>
                    <a:pt x="6549" y="2967"/>
                  </a:lnTo>
                  <a:lnTo>
                    <a:pt x="6556" y="2986"/>
                  </a:lnTo>
                  <a:lnTo>
                    <a:pt x="6560" y="3005"/>
                  </a:lnTo>
                  <a:lnTo>
                    <a:pt x="6561" y="3025"/>
                  </a:lnTo>
                  <a:lnTo>
                    <a:pt x="6561" y="4436"/>
                  </a:lnTo>
                  <a:lnTo>
                    <a:pt x="6560" y="4456"/>
                  </a:lnTo>
                  <a:lnTo>
                    <a:pt x="6556" y="4475"/>
                  </a:lnTo>
                  <a:lnTo>
                    <a:pt x="6549" y="4494"/>
                  </a:lnTo>
                  <a:lnTo>
                    <a:pt x="6540" y="4512"/>
                  </a:lnTo>
                  <a:lnTo>
                    <a:pt x="6529" y="4528"/>
                  </a:lnTo>
                  <a:lnTo>
                    <a:pt x="6516" y="4543"/>
                  </a:lnTo>
                  <a:lnTo>
                    <a:pt x="6501" y="4556"/>
                  </a:lnTo>
                  <a:lnTo>
                    <a:pt x="6485" y="4567"/>
                  </a:lnTo>
                  <a:lnTo>
                    <a:pt x="6467" y="4575"/>
                  </a:lnTo>
                  <a:lnTo>
                    <a:pt x="5056" y="5139"/>
                  </a:lnTo>
                  <a:lnTo>
                    <a:pt x="5038" y="5145"/>
                  </a:lnTo>
                  <a:lnTo>
                    <a:pt x="5019" y="5149"/>
                  </a:lnTo>
                  <a:lnTo>
                    <a:pt x="5000" y="5150"/>
                  </a:lnTo>
                  <a:lnTo>
                    <a:pt x="4981" y="5149"/>
                  </a:lnTo>
                  <a:lnTo>
                    <a:pt x="4962" y="5145"/>
                  </a:lnTo>
                  <a:lnTo>
                    <a:pt x="4944" y="5139"/>
                  </a:lnTo>
                  <a:lnTo>
                    <a:pt x="3533" y="4575"/>
                  </a:lnTo>
                  <a:lnTo>
                    <a:pt x="3515" y="4567"/>
                  </a:lnTo>
                  <a:lnTo>
                    <a:pt x="3499" y="4556"/>
                  </a:lnTo>
                  <a:lnTo>
                    <a:pt x="3484" y="4543"/>
                  </a:lnTo>
                  <a:lnTo>
                    <a:pt x="3471" y="4528"/>
                  </a:lnTo>
                  <a:lnTo>
                    <a:pt x="3460" y="4512"/>
                  </a:lnTo>
                  <a:lnTo>
                    <a:pt x="3451" y="4494"/>
                  </a:lnTo>
                  <a:lnTo>
                    <a:pt x="3444" y="4475"/>
                  </a:lnTo>
                  <a:lnTo>
                    <a:pt x="3440" y="4456"/>
                  </a:lnTo>
                  <a:lnTo>
                    <a:pt x="3439" y="4436"/>
                  </a:lnTo>
                  <a:close/>
                  <a:moveTo>
                    <a:pt x="5000" y="2623"/>
                  </a:moveTo>
                  <a:lnTo>
                    <a:pt x="3739" y="3127"/>
                  </a:lnTo>
                  <a:lnTo>
                    <a:pt x="3739" y="4334"/>
                  </a:lnTo>
                  <a:lnTo>
                    <a:pt x="5000" y="4838"/>
                  </a:lnTo>
                  <a:lnTo>
                    <a:pt x="6261" y="4334"/>
                  </a:lnTo>
                  <a:lnTo>
                    <a:pt x="6261" y="3127"/>
                  </a:lnTo>
                  <a:lnTo>
                    <a:pt x="5000" y="2623"/>
                  </a:lnTo>
                  <a:close/>
                </a:path>
              </a:pathLst>
            </a:custGeom>
            <a:grpFill/>
            <a:ln>
              <a:noFill/>
            </a:ln>
          </p:spPr>
          <p:txBody>
            <a:bodyPr/>
            <a:lstStyle/>
            <a:p>
              <a:endParaRPr dirty="0"/>
            </a:p>
          </p:txBody>
        </p:sp>
      </p:grpSp>
      <p:sp>
        <p:nvSpPr>
          <p:cNvPr id="10" name="TextBox 9">
            <a:extLst>
              <a:ext uri="{FF2B5EF4-FFF2-40B4-BE49-F238E27FC236}">
                <a16:creationId xmlns:a16="http://schemas.microsoft.com/office/drawing/2014/main" id="{49137A87-1E76-477E-9D66-D0107467EB25}"/>
              </a:ext>
            </a:extLst>
          </p:cNvPr>
          <p:cNvSpPr txBox="1"/>
          <p:nvPr/>
        </p:nvSpPr>
        <p:spPr>
          <a:xfrm>
            <a:off x="363176" y="3591047"/>
            <a:ext cx="2599943" cy="937741"/>
          </a:xfrm>
          <a:prstGeom prst="rect">
            <a:avLst/>
          </a:prstGeom>
          <a:noFill/>
        </p:spPr>
        <p:txBody>
          <a:bodyPr wrap="square" lIns="0" tIns="0" rIns="0" bIns="0" rtlCol="0">
            <a:normAutofit/>
          </a:bodyPr>
          <a:lstStyle/>
          <a:p>
            <a:r>
              <a:rPr lang="en-US" sz="1400" dirty="0"/>
              <a:t>Drive times: 12 min to University Research Park, 18 min to Uptown Charlotte, 20 min to the airport corridor.</a:t>
            </a:r>
            <a:endParaRPr lang="en-PH" sz="1400" dirty="0"/>
          </a:p>
        </p:txBody>
      </p:sp>
      <p:sp>
        <p:nvSpPr>
          <p:cNvPr id="11" name="TextBox 10">
            <a:extLst>
              <a:ext uri="{FF2B5EF4-FFF2-40B4-BE49-F238E27FC236}">
                <a16:creationId xmlns:a16="http://schemas.microsoft.com/office/drawing/2014/main" id="{32DC5234-CDFF-4E89-9760-32B685D2500D}"/>
              </a:ext>
            </a:extLst>
          </p:cNvPr>
          <p:cNvSpPr txBox="1"/>
          <p:nvPr/>
        </p:nvSpPr>
        <p:spPr>
          <a:xfrm>
            <a:off x="363176" y="3047229"/>
            <a:ext cx="2599943" cy="543818"/>
          </a:xfrm>
          <a:prstGeom prst="rect">
            <a:avLst/>
          </a:prstGeom>
          <a:noFill/>
        </p:spPr>
        <p:txBody>
          <a:bodyPr wrap="square" lIns="0" tIns="0" rIns="0" bIns="0" rtlCol="0" anchor="ctr">
            <a:normAutofit/>
          </a:bodyPr>
          <a:lstStyle/>
          <a:p>
            <a:r>
              <a:rPr lang="en-US" sz="3200" b="1" dirty="0">
                <a:solidFill>
                  <a:schemeClr val="accent1"/>
                </a:solidFill>
                <a:latin typeface="+mj-lt"/>
              </a:rPr>
              <a:t>A+</a:t>
            </a:r>
            <a:endParaRPr lang="en-PH" sz="3200" b="1" dirty="0">
              <a:solidFill>
                <a:schemeClr val="accent1"/>
              </a:solidFill>
              <a:latin typeface="+mj-lt"/>
            </a:endParaRPr>
          </a:p>
        </p:txBody>
      </p:sp>
      <p:sp>
        <p:nvSpPr>
          <p:cNvPr id="12" name="TextBox 11">
            <a:extLst>
              <a:ext uri="{FF2B5EF4-FFF2-40B4-BE49-F238E27FC236}">
                <a16:creationId xmlns:a16="http://schemas.microsoft.com/office/drawing/2014/main" id="{9E858870-040F-48D5-9B87-EC718AE3C287}"/>
              </a:ext>
            </a:extLst>
          </p:cNvPr>
          <p:cNvSpPr txBox="1"/>
          <p:nvPr/>
        </p:nvSpPr>
        <p:spPr>
          <a:xfrm>
            <a:off x="3188409" y="3591047"/>
            <a:ext cx="2599943" cy="937741"/>
          </a:xfrm>
          <a:prstGeom prst="rect">
            <a:avLst/>
          </a:prstGeom>
          <a:noFill/>
        </p:spPr>
        <p:txBody>
          <a:bodyPr wrap="square" lIns="0" tIns="0" rIns="0" bIns="0" rtlCol="0">
            <a:normAutofit/>
          </a:bodyPr>
          <a:lstStyle/>
          <a:p>
            <a:r>
              <a:rPr lang="en-US" sz="1400" dirty="0"/>
              <a:t>Walk-to-transit and proximity to the region's two largest job nodes support a deep, durable renter pool.</a:t>
            </a:r>
            <a:endParaRPr lang="en-PH" sz="1400" dirty="0"/>
          </a:p>
        </p:txBody>
      </p:sp>
      <p:sp>
        <p:nvSpPr>
          <p:cNvPr id="13" name="TextBox 12">
            <a:extLst>
              <a:ext uri="{FF2B5EF4-FFF2-40B4-BE49-F238E27FC236}">
                <a16:creationId xmlns:a16="http://schemas.microsoft.com/office/drawing/2014/main" id="{0C996F17-AC7A-43BC-9864-ADBFD186BB22}"/>
              </a:ext>
            </a:extLst>
          </p:cNvPr>
          <p:cNvSpPr txBox="1"/>
          <p:nvPr/>
        </p:nvSpPr>
        <p:spPr>
          <a:xfrm>
            <a:off x="3188409" y="3047229"/>
            <a:ext cx="2599943" cy="543818"/>
          </a:xfrm>
          <a:prstGeom prst="rect">
            <a:avLst/>
          </a:prstGeom>
          <a:noFill/>
        </p:spPr>
        <p:txBody>
          <a:bodyPr wrap="square" lIns="0" tIns="0" rIns="0" bIns="0" rtlCol="0" anchor="ctr">
            <a:normAutofit/>
          </a:bodyPr>
          <a:lstStyle/>
          <a:p>
            <a:r>
              <a:rPr lang="en-US" sz="3200" b="1" dirty="0">
                <a:solidFill>
                  <a:schemeClr val="accent1"/>
                </a:solidFill>
                <a:latin typeface="+mj-lt"/>
              </a:rPr>
              <a:t>A</a:t>
            </a:r>
            <a:endParaRPr lang="en-PH" sz="3200" b="1" dirty="0">
              <a:solidFill>
                <a:schemeClr val="accent1"/>
              </a:solidFill>
              <a:latin typeface="+mj-lt"/>
            </a:endParaRPr>
          </a:p>
        </p:txBody>
      </p:sp>
      <p:sp>
        <p:nvSpPr>
          <p:cNvPr id="14" name="Rectangle 13">
            <a:extLst>
              <a:ext uri="{FF2B5EF4-FFF2-40B4-BE49-F238E27FC236}">
                <a16:creationId xmlns:a16="http://schemas.microsoft.com/office/drawing/2014/main" id="{AD972B10-C2D6-4D24-8AAD-CEAF1B71DBBB}"/>
              </a:ext>
            </a:extLst>
          </p:cNvPr>
          <p:cNvSpPr/>
          <p:nvPr/>
        </p:nvSpPr>
        <p:spPr>
          <a:xfrm>
            <a:off x="351601" y="4869050"/>
            <a:ext cx="5401017" cy="976386"/>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en-US" sz="1400" dirty="0"/>
              <a:t>Median household income within one mile is $71,300; the trade area added 9,400 jobs over the past three years.</a:t>
            </a:r>
            <a:endParaRPr lang="en-PH" sz="1400" dirty="0"/>
          </a:p>
        </p:txBody>
      </p:sp>
      <p:sp>
        <p:nvSpPr>
          <p:cNvPr id="15" name="TextBox 14">
            <a:extLst>
              <a:ext uri="{FF2B5EF4-FFF2-40B4-BE49-F238E27FC236}">
                <a16:creationId xmlns:a16="http://schemas.microsoft.com/office/drawing/2014/main" id="{B61454F9-E17C-4799-8374-C1F52907502D}"/>
              </a:ext>
            </a:extLst>
          </p:cNvPr>
          <p:cNvSpPr txBox="1"/>
          <p:nvPr/>
        </p:nvSpPr>
        <p:spPr>
          <a:xfrm>
            <a:off x="6865534" y="1500757"/>
            <a:ext cx="4781354" cy="418966"/>
          </a:xfrm>
          <a:prstGeom prst="rect">
            <a:avLst/>
          </a:prstGeom>
          <a:noFill/>
        </p:spPr>
        <p:txBody>
          <a:bodyPr wrap="square" lIns="0" tIns="0" rIns="0" bIns="0" rtlCol="0" anchor="ctr">
            <a:normAutofit/>
          </a:bodyPr>
          <a:lstStyle/>
          <a:p>
            <a:r>
              <a:rPr lang="en-US" b="1" dirty="0">
                <a:solidFill>
                  <a:schemeClr val="bg1"/>
                </a:solidFill>
                <a:latin typeface="+mj-lt"/>
              </a:rPr>
              <a:t>Physical</a:t>
            </a:r>
            <a:endParaRPr lang="en-PH" b="1" dirty="0">
              <a:solidFill>
                <a:schemeClr val="bg1"/>
              </a:solidFill>
              <a:latin typeface="+mj-lt"/>
            </a:endParaRPr>
          </a:p>
        </p:txBody>
      </p:sp>
      <p:sp>
        <p:nvSpPr>
          <p:cNvPr id="16" name="TextBox 15">
            <a:extLst>
              <a:ext uri="{FF2B5EF4-FFF2-40B4-BE49-F238E27FC236}">
                <a16:creationId xmlns:a16="http://schemas.microsoft.com/office/drawing/2014/main" id="{8E8953CE-D4CA-4572-B7B5-82CF6F9740CC}"/>
              </a:ext>
            </a:extLst>
          </p:cNvPr>
          <p:cNvSpPr txBox="1"/>
          <p:nvPr/>
        </p:nvSpPr>
        <p:spPr>
          <a:xfrm>
            <a:off x="6415225" y="2094826"/>
            <a:ext cx="5425176" cy="717820"/>
          </a:xfrm>
          <a:prstGeom prst="rect">
            <a:avLst/>
          </a:prstGeom>
          <a:noFill/>
        </p:spPr>
        <p:txBody>
          <a:bodyPr wrap="square" lIns="0" tIns="0" rIns="0" bIns="0" rtlCol="0">
            <a:normAutofit/>
          </a:bodyPr>
          <a:lstStyle/>
          <a:p>
            <a:r>
              <a:rPr lang="en-US" sz="1400" dirty="0">
                <a:solidFill>
                  <a:schemeClr val="bg1"/>
                </a:solidFill>
              </a:rPr>
              <a:t>1998 vintage, 14 buildings, 18.4 acres at 17 units/acre with 1.9 parking spaces per unit — above code.</a:t>
            </a:r>
            <a:endParaRPr lang="en-PH" sz="1400" dirty="0">
              <a:solidFill>
                <a:schemeClr val="bg1"/>
              </a:solidFill>
            </a:endParaRPr>
          </a:p>
        </p:txBody>
      </p:sp>
      <p:cxnSp>
        <p:nvCxnSpPr>
          <p:cNvPr id="17" name="Straight Connector 16">
            <a:extLst>
              <a:ext uri="{FF2B5EF4-FFF2-40B4-BE49-F238E27FC236}">
                <a16:creationId xmlns:a16="http://schemas.microsoft.com/office/drawing/2014/main" id="{1D153FCE-9B36-437B-8EB6-6EF97E7D55A4}"/>
              </a:ext>
            </a:extLst>
          </p:cNvPr>
          <p:cNvCxnSpPr>
            <a:cxnSpLocks/>
          </p:cNvCxnSpPr>
          <p:nvPr/>
        </p:nvCxnSpPr>
        <p:spPr>
          <a:xfrm>
            <a:off x="6403650" y="1954448"/>
            <a:ext cx="54251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03" name="Group 682"/>
          <p:cNvGrpSpPr/>
          <p:nvPr/>
        </p:nvGrpSpPr>
        <p:grpSpPr>
          <a:xfrm>
            <a:off x="6415225" y="1499085"/>
            <a:ext cx="422311" cy="422311"/>
            <a:chOff x="4308995" y="4794455"/>
            <a:chExt cx="914400" cy="914400"/>
          </a:xfrm>
          <a:solidFill>
            <a:srgbClr val="FFFFFF"/>
          </a:solidFill>
        </p:grpSpPr>
        <p:sp>
          <p:nvSpPr>
            <p:cNvPr id="9004" name="Accent"/>
            <p:cNvSpPr/>
            <p:nvPr/>
          </p:nvSpPr>
          <p:spPr>
            <a:xfrm>
              <a:off x="4308995" y="4794455"/>
              <a:ext cx="914400" cy="9144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grpFill/>
            <a:ln>
              <a:noFill/>
            </a:ln>
          </p:spPr>
          <p:txBody>
            <a:bodyPr/>
            <a:lstStyle/>
            <a:p>
              <a:endParaRPr/>
            </a:p>
          </p:txBody>
        </p:sp>
        <p:sp>
          <p:nvSpPr>
            <p:cNvPr id="9005" name="Outline"/>
            <p:cNvSpPr/>
            <p:nvPr/>
          </p:nvSpPr>
          <p:spPr>
            <a:xfrm>
              <a:off x="4308995" y="4794455"/>
              <a:ext cx="914400" cy="9144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grpFill/>
            <a:ln>
              <a:noFill/>
            </a:ln>
          </p:spPr>
          <p:txBody>
            <a:bodyPr/>
            <a:lstStyle/>
            <a:p>
              <a:endParaRPr/>
            </a:p>
          </p:txBody>
        </p:sp>
      </p:grpSp>
      <p:sp>
        <p:nvSpPr>
          <p:cNvPr id="19" name="TextBox 18">
            <a:extLst>
              <a:ext uri="{FF2B5EF4-FFF2-40B4-BE49-F238E27FC236}">
                <a16:creationId xmlns:a16="http://schemas.microsoft.com/office/drawing/2014/main" id="{4A792B9B-C952-4B85-98F5-8B0CC94DB421}"/>
              </a:ext>
            </a:extLst>
          </p:cNvPr>
          <p:cNvSpPr txBox="1"/>
          <p:nvPr/>
        </p:nvSpPr>
        <p:spPr>
          <a:xfrm>
            <a:off x="6401986" y="3591047"/>
            <a:ext cx="2599943" cy="937741"/>
          </a:xfrm>
          <a:prstGeom prst="rect">
            <a:avLst/>
          </a:prstGeom>
          <a:noFill/>
        </p:spPr>
        <p:txBody>
          <a:bodyPr wrap="square" lIns="0" tIns="0" rIns="0" bIns="0" rtlCol="0">
            <a:normAutofit/>
          </a:bodyPr>
          <a:lstStyle/>
          <a:p>
            <a:r>
              <a:rPr lang="en-US" sz="1400" dirty="0">
                <a:solidFill>
                  <a:schemeClr val="bg1"/>
                </a:solidFill>
              </a:rPr>
              <a:t>Roofs (2019) and plumbing (2017) are recent, reducing near-term capital risk.</a:t>
            </a:r>
            <a:endParaRPr lang="en-PH" sz="1400" dirty="0">
              <a:solidFill>
                <a:schemeClr val="bg1"/>
              </a:solidFill>
            </a:endParaRPr>
          </a:p>
        </p:txBody>
      </p:sp>
      <p:sp>
        <p:nvSpPr>
          <p:cNvPr id="20" name="TextBox 19">
            <a:extLst>
              <a:ext uri="{FF2B5EF4-FFF2-40B4-BE49-F238E27FC236}">
                <a16:creationId xmlns:a16="http://schemas.microsoft.com/office/drawing/2014/main" id="{5ADC0820-D9C4-4E61-8401-E17F73C7D41A}"/>
              </a:ext>
            </a:extLst>
          </p:cNvPr>
          <p:cNvSpPr txBox="1"/>
          <p:nvPr/>
        </p:nvSpPr>
        <p:spPr>
          <a:xfrm>
            <a:off x="6401986" y="3047229"/>
            <a:ext cx="2599943" cy="543818"/>
          </a:xfrm>
          <a:prstGeom prst="rect">
            <a:avLst/>
          </a:prstGeom>
          <a:noFill/>
        </p:spPr>
        <p:txBody>
          <a:bodyPr wrap="square" lIns="0" tIns="0" rIns="0" bIns="0" rtlCol="0" anchor="ctr">
            <a:normAutofit/>
          </a:bodyPr>
          <a:lstStyle/>
          <a:p>
            <a:r>
              <a:rPr lang="en-US" sz="3200" b="1" dirty="0">
                <a:solidFill>
                  <a:schemeClr val="accent6">
                    <a:lumMod val="20000"/>
                    <a:lumOff val="80000"/>
                  </a:schemeClr>
                </a:solidFill>
                <a:latin typeface="+mj-lt"/>
              </a:rPr>
              <a:t>B</a:t>
            </a:r>
            <a:endParaRPr lang="en-PH" sz="3200" b="1" dirty="0">
              <a:solidFill>
                <a:schemeClr val="accent6">
                  <a:lumMod val="20000"/>
                  <a:lumOff val="80000"/>
                </a:schemeClr>
              </a:solidFill>
              <a:latin typeface="+mj-lt"/>
            </a:endParaRPr>
          </a:p>
        </p:txBody>
      </p:sp>
      <p:sp>
        <p:nvSpPr>
          <p:cNvPr id="21" name="TextBox 20">
            <a:extLst>
              <a:ext uri="{FF2B5EF4-FFF2-40B4-BE49-F238E27FC236}">
                <a16:creationId xmlns:a16="http://schemas.microsoft.com/office/drawing/2014/main" id="{7F66C042-5F92-41C7-8C9F-392FDBDB2413}"/>
              </a:ext>
            </a:extLst>
          </p:cNvPr>
          <p:cNvSpPr txBox="1"/>
          <p:nvPr/>
        </p:nvSpPr>
        <p:spPr>
          <a:xfrm>
            <a:off x="9227219" y="3591047"/>
            <a:ext cx="2599943" cy="937741"/>
          </a:xfrm>
          <a:prstGeom prst="rect">
            <a:avLst/>
          </a:prstGeom>
          <a:noFill/>
        </p:spPr>
        <p:txBody>
          <a:bodyPr wrap="square" lIns="0" tIns="0" rIns="0" bIns="0" rtlCol="0">
            <a:normAutofit/>
          </a:bodyPr>
          <a:lstStyle/>
          <a:p>
            <a:r>
              <a:rPr lang="en-US" sz="1400" dirty="0">
                <a:solidFill>
                  <a:schemeClr val="bg1"/>
                </a:solidFill>
              </a:rPr>
              <a:t>Interiors are original to 2014 and below the renovated comp set — the core of the value-add scope.</a:t>
            </a:r>
            <a:endParaRPr lang="en-PH" sz="1400" dirty="0">
              <a:solidFill>
                <a:schemeClr val="bg1"/>
              </a:solidFill>
            </a:endParaRPr>
          </a:p>
        </p:txBody>
      </p:sp>
      <p:sp>
        <p:nvSpPr>
          <p:cNvPr id="22" name="TextBox 21">
            <a:extLst>
              <a:ext uri="{FF2B5EF4-FFF2-40B4-BE49-F238E27FC236}">
                <a16:creationId xmlns:a16="http://schemas.microsoft.com/office/drawing/2014/main" id="{F5242476-15F1-4FAD-B1A2-7D6F1990544A}"/>
              </a:ext>
            </a:extLst>
          </p:cNvPr>
          <p:cNvSpPr txBox="1"/>
          <p:nvPr/>
        </p:nvSpPr>
        <p:spPr>
          <a:xfrm>
            <a:off x="9227219" y="3047229"/>
            <a:ext cx="2599943" cy="543818"/>
          </a:xfrm>
          <a:prstGeom prst="rect">
            <a:avLst/>
          </a:prstGeom>
          <a:noFill/>
        </p:spPr>
        <p:txBody>
          <a:bodyPr wrap="square" lIns="0" tIns="0" rIns="0" bIns="0" rtlCol="0" anchor="ctr">
            <a:normAutofit/>
          </a:bodyPr>
          <a:lstStyle/>
          <a:p>
            <a:r>
              <a:rPr lang="en-US" sz="3200" b="1" dirty="0">
                <a:solidFill>
                  <a:schemeClr val="accent6">
                    <a:lumMod val="20000"/>
                    <a:lumOff val="80000"/>
                  </a:schemeClr>
                </a:solidFill>
                <a:latin typeface="+mj-lt"/>
              </a:rPr>
              <a:t>C+</a:t>
            </a:r>
            <a:endParaRPr lang="en-PH" sz="3200" b="1" dirty="0">
              <a:solidFill>
                <a:schemeClr val="accent6">
                  <a:lumMod val="20000"/>
                  <a:lumOff val="80000"/>
                </a:schemeClr>
              </a:solidFill>
              <a:latin typeface="+mj-lt"/>
            </a:endParaRPr>
          </a:p>
        </p:txBody>
      </p:sp>
      <p:sp>
        <p:nvSpPr>
          <p:cNvPr id="23" name="TextBox 22">
            <a:extLst>
              <a:ext uri="{FF2B5EF4-FFF2-40B4-BE49-F238E27FC236}">
                <a16:creationId xmlns:a16="http://schemas.microsoft.com/office/drawing/2014/main" id="{1ADC3317-E55B-4CF7-9EF6-4671841BD0B1}"/>
              </a:ext>
            </a:extLst>
          </p:cNvPr>
          <p:cNvSpPr txBox="1"/>
          <p:nvPr/>
        </p:nvSpPr>
        <p:spPr>
          <a:xfrm>
            <a:off x="6401986" y="5357243"/>
            <a:ext cx="2599943" cy="937741"/>
          </a:xfrm>
          <a:prstGeom prst="rect">
            <a:avLst/>
          </a:prstGeom>
          <a:noFill/>
        </p:spPr>
        <p:txBody>
          <a:bodyPr wrap="square" lIns="0" tIns="0" rIns="0" bIns="0" rtlCol="0">
            <a:normAutofit/>
          </a:bodyPr>
          <a:lstStyle/>
          <a:p>
            <a:r>
              <a:rPr lang="en-US" sz="1400" dirty="0">
                <a:solidFill>
                  <a:schemeClr val="bg1"/>
                </a:solidFill>
              </a:rPr>
              <a:t>Average unit of 1,012 SF versus a 945 SF submarket average; oversized floorplans earn a premium.</a:t>
            </a:r>
            <a:endParaRPr lang="en-PH" sz="1400" dirty="0">
              <a:solidFill>
                <a:schemeClr val="bg1"/>
              </a:solidFill>
            </a:endParaRPr>
          </a:p>
        </p:txBody>
      </p:sp>
      <p:sp>
        <p:nvSpPr>
          <p:cNvPr id="24" name="TextBox 23">
            <a:extLst>
              <a:ext uri="{FF2B5EF4-FFF2-40B4-BE49-F238E27FC236}">
                <a16:creationId xmlns:a16="http://schemas.microsoft.com/office/drawing/2014/main" id="{10C9FF51-79E3-4782-9A52-B5FEDB9591AE}"/>
              </a:ext>
            </a:extLst>
          </p:cNvPr>
          <p:cNvSpPr txBox="1"/>
          <p:nvPr/>
        </p:nvSpPr>
        <p:spPr>
          <a:xfrm>
            <a:off x="6401986" y="4813425"/>
            <a:ext cx="2599943" cy="543818"/>
          </a:xfrm>
          <a:prstGeom prst="rect">
            <a:avLst/>
          </a:prstGeom>
          <a:noFill/>
        </p:spPr>
        <p:txBody>
          <a:bodyPr wrap="square" lIns="0" tIns="0" rIns="0" bIns="0" rtlCol="0" anchor="ctr">
            <a:normAutofit/>
          </a:bodyPr>
          <a:lstStyle/>
          <a:p>
            <a:r>
              <a:rPr lang="en-US" sz="3200" b="1" dirty="0">
                <a:solidFill>
                  <a:schemeClr val="accent6">
                    <a:lumMod val="20000"/>
                    <a:lumOff val="80000"/>
                  </a:schemeClr>
                </a:solidFill>
                <a:latin typeface="+mj-lt"/>
              </a:rPr>
              <a:t>A</a:t>
            </a:r>
            <a:endParaRPr lang="en-PH" sz="3200" b="1" dirty="0">
              <a:solidFill>
                <a:schemeClr val="accent6">
                  <a:lumMod val="20000"/>
                  <a:lumOff val="80000"/>
                </a:schemeClr>
              </a:solidFill>
              <a:latin typeface="+mj-lt"/>
            </a:endParaRPr>
          </a:p>
        </p:txBody>
      </p:sp>
      <p:sp>
        <p:nvSpPr>
          <p:cNvPr id="25" name="TextBox 24">
            <a:extLst>
              <a:ext uri="{FF2B5EF4-FFF2-40B4-BE49-F238E27FC236}">
                <a16:creationId xmlns:a16="http://schemas.microsoft.com/office/drawing/2014/main" id="{38E7C90D-73B0-4179-9DEB-AC42B804CB5C}"/>
              </a:ext>
            </a:extLst>
          </p:cNvPr>
          <p:cNvSpPr txBox="1"/>
          <p:nvPr/>
        </p:nvSpPr>
        <p:spPr>
          <a:xfrm>
            <a:off x="9227219" y="5357243"/>
            <a:ext cx="2599943" cy="937741"/>
          </a:xfrm>
          <a:prstGeom prst="rect">
            <a:avLst/>
          </a:prstGeom>
          <a:noFill/>
        </p:spPr>
        <p:txBody>
          <a:bodyPr wrap="square" lIns="0" tIns="0" rIns="0" bIns="0" rtlCol="0">
            <a:normAutofit/>
          </a:bodyPr>
          <a:lstStyle/>
          <a:p>
            <a:r>
              <a:rPr lang="en-US" sz="1400" dirty="0">
                <a:solidFill>
                  <a:schemeClr val="bg1"/>
                </a:solidFill>
              </a:rPr>
              <a:t>Renovate 280 of 312 units at $14.5k each for a validated $185/month rent premium.</a:t>
            </a:r>
            <a:endParaRPr lang="en-PH" sz="1400" dirty="0">
              <a:solidFill>
                <a:schemeClr val="bg1"/>
              </a:solidFill>
            </a:endParaRPr>
          </a:p>
        </p:txBody>
      </p:sp>
      <p:sp>
        <p:nvSpPr>
          <p:cNvPr id="26" name="TextBox 25">
            <a:extLst>
              <a:ext uri="{FF2B5EF4-FFF2-40B4-BE49-F238E27FC236}">
                <a16:creationId xmlns:a16="http://schemas.microsoft.com/office/drawing/2014/main" id="{1364021D-E41B-4C28-9758-F5A155A63A75}"/>
              </a:ext>
            </a:extLst>
          </p:cNvPr>
          <p:cNvSpPr txBox="1"/>
          <p:nvPr/>
        </p:nvSpPr>
        <p:spPr>
          <a:xfrm>
            <a:off x="9227219" y="4813425"/>
            <a:ext cx="2599943" cy="543818"/>
          </a:xfrm>
          <a:prstGeom prst="rect">
            <a:avLst/>
          </a:prstGeom>
          <a:noFill/>
        </p:spPr>
        <p:txBody>
          <a:bodyPr wrap="square" lIns="0" tIns="0" rIns="0" bIns="0" rtlCol="0" anchor="ctr">
            <a:normAutofit/>
          </a:bodyPr>
          <a:lstStyle/>
          <a:p>
            <a:r>
              <a:rPr lang="en-US" sz="3200" b="1" dirty="0">
                <a:solidFill>
                  <a:schemeClr val="accent6">
                    <a:lumMod val="20000"/>
                    <a:lumOff val="80000"/>
                  </a:schemeClr>
                </a:solidFill>
                <a:latin typeface="+mj-lt"/>
              </a:rPr>
              <a:t>B+</a:t>
            </a:r>
            <a:endParaRPr lang="en-PH" sz="3200" b="1" dirty="0">
              <a:solidFill>
                <a:schemeClr val="accent6">
                  <a:lumMod val="20000"/>
                  <a:lumOff val="80000"/>
                </a:schemeClr>
              </a:solidFill>
              <a:latin typeface="+mj-lt"/>
            </a:endParaRPr>
          </a:p>
        </p:txBody>
      </p:sp>
      <p:sp>
        <p:nvSpPr>
          <p:cNvPr id="3" name="Slide Number Placeholder 2">
            <a:extLst>
              <a:ext uri="{FF2B5EF4-FFF2-40B4-BE49-F238E27FC236}">
                <a16:creationId xmlns:a16="http://schemas.microsoft.com/office/drawing/2014/main" id="{3CCE98C2-810E-4A91-81DB-45E7DF4C3643}"/>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11</a:t>
            </a:fld>
            <a:endParaRPr lang="en-PH" dirty="0"/>
          </a:p>
        </p:txBody>
      </p:sp>
    </p:spTree>
    <p:extLst>
      <p:ext uri="{BB962C8B-B14F-4D97-AF65-F5344CB8AC3E}">
        <p14:creationId xmlns:p14="http://schemas.microsoft.com/office/powerpoint/2010/main" val="20639110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0E70-6BAC-49F1-AFA8-742755345A7B}"/>
              </a:ext>
            </a:extLst>
          </p:cNvPr>
          <p:cNvSpPr>
            <a:spLocks noGrp="1"/>
          </p:cNvSpPr>
          <p:nvPr>
            <p:ph type="title"/>
          </p:nvPr>
        </p:nvSpPr>
        <p:spPr/>
        <p:txBody>
          <a:bodyPr/>
          <a:lstStyle/>
          <a:p>
            <a:r>
              <a:rPr lang="en-US" b="1" dirty="0"/>
              <a:t>Unit Mix, In-Place Rents &amp; Renovation Plan</a:t>
            </a:r>
          </a:p>
        </p:txBody>
      </p:sp>
      <p:grpSp>
        <p:nvGrpSpPr>
          <p:cNvPr id="7" name="Group 6">
            <a:extLst>
              <a:ext uri="{FF2B5EF4-FFF2-40B4-BE49-F238E27FC236}">
                <a16:creationId xmlns:a16="http://schemas.microsoft.com/office/drawing/2014/main" id="{7B47E7B6-B17A-4F76-B7A2-5CC4AEB701B1}"/>
              </a:ext>
            </a:extLst>
          </p:cNvPr>
          <p:cNvGrpSpPr/>
          <p:nvPr/>
        </p:nvGrpSpPr>
        <p:grpSpPr>
          <a:xfrm>
            <a:off x="2129742" y="1971040"/>
            <a:ext cx="2327178" cy="368514"/>
            <a:chOff x="2581155" y="1661711"/>
            <a:chExt cx="2399984" cy="507767"/>
          </a:xfrm>
        </p:grpSpPr>
        <p:sp>
          <p:nvSpPr>
            <p:cNvPr id="3" name="TextBox 2">
              <a:extLst>
                <a:ext uri="{FF2B5EF4-FFF2-40B4-BE49-F238E27FC236}">
                  <a16:creationId xmlns:a16="http://schemas.microsoft.com/office/drawing/2014/main" id="{EB7390EE-6738-49B3-A938-8B0B91F5E5BC}"/>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Floorplan</a:t>
              </a:r>
              <a:endParaRPr lang="en-PH" sz="1400" b="1" dirty="0">
                <a:solidFill>
                  <a:schemeClr val="accent1"/>
                </a:solidFill>
              </a:endParaRPr>
            </a:p>
          </p:txBody>
        </p:sp>
        <p:cxnSp>
          <p:nvCxnSpPr>
            <p:cNvPr id="4" name="Straight Connector 3">
              <a:extLst>
                <a:ext uri="{FF2B5EF4-FFF2-40B4-BE49-F238E27FC236}">
                  <a16:creationId xmlns:a16="http://schemas.microsoft.com/office/drawing/2014/main" id="{6A389385-0686-4AB9-B530-1EC073FEEB9E}"/>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FA5546DD-D556-4005-9D4A-8E49531F1984}"/>
              </a:ext>
            </a:extLst>
          </p:cNvPr>
          <p:cNvGrpSpPr/>
          <p:nvPr/>
        </p:nvGrpSpPr>
        <p:grpSpPr>
          <a:xfrm>
            <a:off x="4576923" y="1971040"/>
            <a:ext cx="2327178" cy="368514"/>
            <a:chOff x="2581155" y="1661711"/>
            <a:chExt cx="2399984" cy="507767"/>
          </a:xfrm>
        </p:grpSpPr>
        <p:sp>
          <p:nvSpPr>
            <p:cNvPr id="9" name="TextBox 8">
              <a:extLst>
                <a:ext uri="{FF2B5EF4-FFF2-40B4-BE49-F238E27FC236}">
                  <a16:creationId xmlns:a16="http://schemas.microsoft.com/office/drawing/2014/main" id="{428B678E-2147-4D46-A458-2FCE66A799FF}"/>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Units</a:t>
              </a:r>
              <a:endParaRPr lang="en-PH" sz="1400" b="1" dirty="0">
                <a:solidFill>
                  <a:schemeClr val="accent1"/>
                </a:solidFill>
              </a:endParaRPr>
            </a:p>
          </p:txBody>
        </p:sp>
        <p:cxnSp>
          <p:nvCxnSpPr>
            <p:cNvPr id="10" name="Straight Connector 9">
              <a:extLst>
                <a:ext uri="{FF2B5EF4-FFF2-40B4-BE49-F238E27FC236}">
                  <a16:creationId xmlns:a16="http://schemas.microsoft.com/office/drawing/2014/main" id="{E1DA24E7-BC0F-43A7-8F13-F6FB2589CE6C}"/>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 name="Group 10">
            <a:extLst>
              <a:ext uri="{FF2B5EF4-FFF2-40B4-BE49-F238E27FC236}">
                <a16:creationId xmlns:a16="http://schemas.microsoft.com/office/drawing/2014/main" id="{6028AA28-B1F3-458F-AD16-55BC56B027CE}"/>
              </a:ext>
            </a:extLst>
          </p:cNvPr>
          <p:cNvGrpSpPr/>
          <p:nvPr/>
        </p:nvGrpSpPr>
        <p:grpSpPr>
          <a:xfrm>
            <a:off x="7024104" y="1971040"/>
            <a:ext cx="2327178" cy="368514"/>
            <a:chOff x="2581155" y="1661711"/>
            <a:chExt cx="2399984" cy="507767"/>
          </a:xfrm>
        </p:grpSpPr>
        <p:sp>
          <p:nvSpPr>
            <p:cNvPr id="12" name="TextBox 11">
              <a:extLst>
                <a:ext uri="{FF2B5EF4-FFF2-40B4-BE49-F238E27FC236}">
                  <a16:creationId xmlns:a16="http://schemas.microsoft.com/office/drawing/2014/main" id="{CE856F6D-D1CA-4396-AADA-063543110717}"/>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Avg SF</a:t>
              </a:r>
              <a:endParaRPr lang="en-PH" sz="1400" b="1" dirty="0">
                <a:solidFill>
                  <a:schemeClr val="accent1"/>
                </a:solidFill>
              </a:endParaRPr>
            </a:p>
          </p:txBody>
        </p:sp>
        <p:cxnSp>
          <p:nvCxnSpPr>
            <p:cNvPr id="13" name="Straight Connector 12">
              <a:extLst>
                <a:ext uri="{FF2B5EF4-FFF2-40B4-BE49-F238E27FC236}">
                  <a16:creationId xmlns:a16="http://schemas.microsoft.com/office/drawing/2014/main" id="{61982236-C7E9-4012-AE77-92145FB733F8}"/>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96E752CE-A1DD-414C-9E1B-EDFAF0D064FA}"/>
              </a:ext>
            </a:extLst>
          </p:cNvPr>
          <p:cNvGrpSpPr/>
          <p:nvPr/>
        </p:nvGrpSpPr>
        <p:grpSpPr>
          <a:xfrm>
            <a:off x="9471284" y="1971040"/>
            <a:ext cx="2327178" cy="368514"/>
            <a:chOff x="2581155" y="1661711"/>
            <a:chExt cx="2399984" cy="507767"/>
          </a:xfrm>
        </p:grpSpPr>
        <p:sp>
          <p:nvSpPr>
            <p:cNvPr id="15" name="TextBox 14">
              <a:extLst>
                <a:ext uri="{FF2B5EF4-FFF2-40B4-BE49-F238E27FC236}">
                  <a16:creationId xmlns:a16="http://schemas.microsoft.com/office/drawing/2014/main" id="{50A5C6FD-B3EB-4B8C-AC83-331AF32E369E}"/>
                </a:ext>
              </a:extLst>
            </p:cNvPr>
            <p:cNvSpPr txBox="1"/>
            <p:nvPr/>
          </p:nvSpPr>
          <p:spPr>
            <a:xfrm>
              <a:off x="2581155" y="1661711"/>
              <a:ext cx="2399984" cy="507767"/>
            </a:xfrm>
            <a:prstGeom prst="rect">
              <a:avLst/>
            </a:prstGeom>
            <a:noFill/>
          </p:spPr>
          <p:txBody>
            <a:bodyPr wrap="square" lIns="0" tIns="0" rIns="0" bIns="0" rtlCol="0" anchor="ctr">
              <a:normAutofit/>
            </a:bodyPr>
            <a:lstStyle/>
            <a:p>
              <a:pPr algn="ctr"/>
              <a:r>
                <a:rPr lang="en-US" sz="1400" b="1" dirty="0">
                  <a:solidFill>
                    <a:schemeClr val="accent1"/>
                  </a:solidFill>
                </a:rPr>
                <a:t>In-Place Rent</a:t>
              </a:r>
              <a:endParaRPr lang="en-PH" sz="1400" b="1" dirty="0">
                <a:solidFill>
                  <a:schemeClr val="accent1"/>
                </a:solidFill>
              </a:endParaRPr>
            </a:p>
          </p:txBody>
        </p:sp>
        <p:cxnSp>
          <p:nvCxnSpPr>
            <p:cNvPr id="16" name="Straight Connector 15">
              <a:extLst>
                <a:ext uri="{FF2B5EF4-FFF2-40B4-BE49-F238E27FC236}">
                  <a16:creationId xmlns:a16="http://schemas.microsoft.com/office/drawing/2014/main" id="{A025B4C6-AD68-4E20-8B0D-4253FE73CF16}"/>
                </a:ext>
              </a:extLst>
            </p:cNvPr>
            <p:cNvCxnSpPr>
              <a:cxnSpLocks/>
            </p:cNvCxnSpPr>
            <p:nvPr/>
          </p:nvCxnSpPr>
          <p:spPr>
            <a:xfrm>
              <a:off x="2581155" y="2104080"/>
              <a:ext cx="23999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EDCAA4A6-A45C-4FCC-9BC7-23B64B7F2CE4}"/>
              </a:ext>
            </a:extLst>
          </p:cNvPr>
          <p:cNvSpPr txBox="1"/>
          <p:nvPr/>
        </p:nvSpPr>
        <p:spPr>
          <a:xfrm>
            <a:off x="2129742" y="2386035"/>
            <a:ext cx="2327178" cy="413735"/>
          </a:xfrm>
          <a:prstGeom prst="rect">
            <a:avLst/>
          </a:prstGeom>
          <a:noFill/>
        </p:spPr>
        <p:txBody>
          <a:bodyPr wrap="square" lIns="0" tIns="0" rIns="0" bIns="0" rtlCol="0" anchor="ctr">
            <a:normAutofit/>
          </a:bodyPr>
          <a:lstStyle/>
          <a:p>
            <a:pPr algn="ctr"/>
            <a:r>
              <a:rPr lang="en-US" sz="1200" dirty="0"/>
              <a:t>Renovated Rent</a:t>
            </a:r>
          </a:p>
        </p:txBody>
      </p:sp>
      <p:sp>
        <p:nvSpPr>
          <p:cNvPr id="20" name="TextBox 19">
            <a:extLst>
              <a:ext uri="{FF2B5EF4-FFF2-40B4-BE49-F238E27FC236}">
                <a16:creationId xmlns:a16="http://schemas.microsoft.com/office/drawing/2014/main" id="{C04C7352-291F-4EAD-ABA8-2F673E26FE54}"/>
              </a:ext>
            </a:extLst>
          </p:cNvPr>
          <p:cNvSpPr txBox="1"/>
          <p:nvPr/>
        </p:nvSpPr>
        <p:spPr>
          <a:xfrm>
            <a:off x="2129742" y="2921543"/>
            <a:ext cx="2327178" cy="413735"/>
          </a:xfrm>
          <a:prstGeom prst="rect">
            <a:avLst/>
          </a:prstGeom>
          <a:noFill/>
        </p:spPr>
        <p:txBody>
          <a:bodyPr wrap="square" lIns="0" tIns="0" rIns="0" bIns="0" rtlCol="0" anchor="ctr">
            <a:normAutofit/>
          </a:bodyPr>
          <a:lstStyle/>
          <a:p>
            <a:pPr algn="ctr"/>
            <a:r>
              <a:rPr lang="en-US" sz="1200" dirty="0"/>
              <a:t>Premium</a:t>
            </a:r>
          </a:p>
        </p:txBody>
      </p:sp>
      <p:sp>
        <p:nvSpPr>
          <p:cNvPr id="21" name="TextBox 20">
            <a:extLst>
              <a:ext uri="{FF2B5EF4-FFF2-40B4-BE49-F238E27FC236}">
                <a16:creationId xmlns:a16="http://schemas.microsoft.com/office/drawing/2014/main" id="{563F31E2-8073-49F7-9574-D335795672D1}"/>
              </a:ext>
            </a:extLst>
          </p:cNvPr>
          <p:cNvSpPr txBox="1"/>
          <p:nvPr/>
        </p:nvSpPr>
        <p:spPr>
          <a:xfrm>
            <a:off x="2129742" y="3457051"/>
            <a:ext cx="2327178" cy="413735"/>
          </a:xfrm>
          <a:prstGeom prst="rect">
            <a:avLst/>
          </a:prstGeom>
          <a:noFill/>
        </p:spPr>
        <p:txBody>
          <a:bodyPr wrap="square" lIns="0" tIns="0" rIns="0" bIns="0" rtlCol="0" anchor="ctr">
            <a:normAutofit/>
          </a:bodyPr>
          <a:lstStyle/>
          <a:p>
            <a:pPr algn="ctr"/>
            <a:r>
              <a:rPr lang="en-US" sz="1200" dirty="0"/>
              <a:t>% of Units</a:t>
            </a:r>
          </a:p>
        </p:txBody>
      </p:sp>
      <p:sp>
        <p:nvSpPr>
          <p:cNvPr id="22" name="TextBox 21">
            <a:extLst>
              <a:ext uri="{FF2B5EF4-FFF2-40B4-BE49-F238E27FC236}">
                <a16:creationId xmlns:a16="http://schemas.microsoft.com/office/drawing/2014/main" id="{99B4BDE2-9D01-460E-B3B0-2B7AAE69CFD8}"/>
              </a:ext>
            </a:extLst>
          </p:cNvPr>
          <p:cNvSpPr txBox="1"/>
          <p:nvPr/>
        </p:nvSpPr>
        <p:spPr>
          <a:xfrm>
            <a:off x="2129742" y="3992558"/>
            <a:ext cx="2327178" cy="413735"/>
          </a:xfrm>
          <a:prstGeom prst="rect">
            <a:avLst/>
          </a:prstGeom>
          <a:noFill/>
        </p:spPr>
        <p:txBody>
          <a:bodyPr wrap="square" lIns="0" tIns="0" rIns="0" bIns="0" rtlCol="0" anchor="ctr">
            <a:normAutofit/>
          </a:bodyPr>
          <a:lstStyle/>
          <a:p>
            <a:pPr algn="ctr"/>
            <a:r>
              <a:rPr lang="en-US" sz="1200" dirty="0"/>
              <a:t>Plan</a:t>
            </a:r>
          </a:p>
        </p:txBody>
      </p:sp>
      <p:sp>
        <p:nvSpPr>
          <p:cNvPr id="23" name="TextBox 22">
            <a:extLst>
              <a:ext uri="{FF2B5EF4-FFF2-40B4-BE49-F238E27FC236}">
                <a16:creationId xmlns:a16="http://schemas.microsoft.com/office/drawing/2014/main" id="{60FBB40F-686D-4699-84D2-FA3D399D3101}"/>
              </a:ext>
            </a:extLst>
          </p:cNvPr>
          <p:cNvSpPr txBox="1"/>
          <p:nvPr/>
        </p:nvSpPr>
        <p:spPr>
          <a:xfrm>
            <a:off x="2129742" y="4528068"/>
            <a:ext cx="2327178" cy="413735"/>
          </a:xfrm>
          <a:prstGeom prst="rect">
            <a:avLst/>
          </a:prstGeom>
          <a:noFill/>
        </p:spPr>
        <p:txBody>
          <a:bodyPr wrap="square" lIns="0" tIns="0" rIns="0" bIns="0" rtlCol="0" anchor="ctr">
            <a:normAutofit/>
          </a:bodyPr>
          <a:lstStyle/>
          <a:p>
            <a:pPr algn="ctr"/>
            <a:r>
              <a:rPr lang="en-US" sz="1200" dirty="0"/>
              <a:t>Reno Units</a:t>
            </a:r>
          </a:p>
        </p:txBody>
      </p:sp>
      <p:cxnSp>
        <p:nvCxnSpPr>
          <p:cNvPr id="25" name="Straight Connector 24">
            <a:extLst>
              <a:ext uri="{FF2B5EF4-FFF2-40B4-BE49-F238E27FC236}">
                <a16:creationId xmlns:a16="http://schemas.microsoft.com/office/drawing/2014/main" id="{AF69E7F9-4898-4440-A0EC-54868B319D32}"/>
              </a:ext>
            </a:extLst>
          </p:cNvPr>
          <p:cNvCxnSpPr/>
          <p:nvPr/>
        </p:nvCxnSpPr>
        <p:spPr>
          <a:xfrm>
            <a:off x="363794" y="2860656"/>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4C47EF2-82EB-4824-98F4-E2E7881FFD13}"/>
              </a:ext>
            </a:extLst>
          </p:cNvPr>
          <p:cNvCxnSpPr/>
          <p:nvPr/>
        </p:nvCxnSpPr>
        <p:spPr>
          <a:xfrm>
            <a:off x="363794" y="3396164"/>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F0C385F-E4AA-42C5-8E4E-1B6974E09A67}"/>
              </a:ext>
            </a:extLst>
          </p:cNvPr>
          <p:cNvCxnSpPr/>
          <p:nvPr/>
        </p:nvCxnSpPr>
        <p:spPr>
          <a:xfrm>
            <a:off x="363794" y="3931672"/>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8E2D9A4-82FD-4780-B1B6-718E40F392A4}"/>
              </a:ext>
            </a:extLst>
          </p:cNvPr>
          <p:cNvCxnSpPr/>
          <p:nvPr/>
        </p:nvCxnSpPr>
        <p:spPr>
          <a:xfrm>
            <a:off x="363794" y="4467179"/>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73AB1764-70A6-432F-AAD5-CAC667B8749C}"/>
              </a:ext>
            </a:extLst>
          </p:cNvPr>
          <p:cNvSpPr txBox="1"/>
          <p:nvPr/>
        </p:nvSpPr>
        <p:spPr>
          <a:xfrm>
            <a:off x="4576923" y="2386035"/>
            <a:ext cx="2327178" cy="413735"/>
          </a:xfrm>
          <a:prstGeom prst="rect">
            <a:avLst/>
          </a:prstGeom>
          <a:noFill/>
        </p:spPr>
        <p:txBody>
          <a:bodyPr wrap="square" lIns="0" tIns="0" rIns="0" bIns="0" rtlCol="0" anchor="ctr">
            <a:normAutofit/>
          </a:bodyPr>
          <a:lstStyle/>
          <a:p>
            <a:pPr algn="ctr"/>
            <a:r>
              <a:rPr lang="en-US" sz="1200" dirty="0"/>
              <a:t>1BR / 1BA</a:t>
            </a:r>
          </a:p>
        </p:txBody>
      </p:sp>
      <p:sp>
        <p:nvSpPr>
          <p:cNvPr id="30" name="TextBox 29">
            <a:extLst>
              <a:ext uri="{FF2B5EF4-FFF2-40B4-BE49-F238E27FC236}">
                <a16:creationId xmlns:a16="http://schemas.microsoft.com/office/drawing/2014/main" id="{688FB3CD-639F-4DE2-B46D-317A94C898D6}"/>
              </a:ext>
            </a:extLst>
          </p:cNvPr>
          <p:cNvSpPr txBox="1"/>
          <p:nvPr/>
        </p:nvSpPr>
        <p:spPr>
          <a:xfrm>
            <a:off x="4576923" y="2921544"/>
            <a:ext cx="2327178" cy="413735"/>
          </a:xfrm>
          <a:prstGeom prst="rect">
            <a:avLst/>
          </a:prstGeom>
          <a:noFill/>
        </p:spPr>
        <p:txBody>
          <a:bodyPr wrap="square" lIns="0" tIns="0" rIns="0" bIns="0" rtlCol="0" anchor="ctr">
            <a:normAutofit/>
          </a:bodyPr>
          <a:lstStyle/>
          <a:p>
            <a:pPr algn="ctr"/>
            <a:r>
              <a:rPr lang="en-US" sz="1200" dirty="0"/>
              <a:t>118</a:t>
            </a:r>
          </a:p>
        </p:txBody>
      </p:sp>
      <p:sp>
        <p:nvSpPr>
          <p:cNvPr id="31" name="TextBox 30">
            <a:extLst>
              <a:ext uri="{FF2B5EF4-FFF2-40B4-BE49-F238E27FC236}">
                <a16:creationId xmlns:a16="http://schemas.microsoft.com/office/drawing/2014/main" id="{B4074627-E99B-45FC-8A14-A283DA83FA1D}"/>
              </a:ext>
            </a:extLst>
          </p:cNvPr>
          <p:cNvSpPr txBox="1"/>
          <p:nvPr/>
        </p:nvSpPr>
        <p:spPr>
          <a:xfrm>
            <a:off x="4576923" y="3457052"/>
            <a:ext cx="2327178" cy="413735"/>
          </a:xfrm>
          <a:prstGeom prst="rect">
            <a:avLst/>
          </a:prstGeom>
          <a:noFill/>
        </p:spPr>
        <p:txBody>
          <a:bodyPr wrap="square" lIns="0" tIns="0" rIns="0" bIns="0" rtlCol="0" anchor="ctr">
            <a:normAutofit/>
          </a:bodyPr>
          <a:lstStyle/>
          <a:p>
            <a:pPr algn="ctr"/>
            <a:r>
              <a:rPr lang="en-US" sz="1200" dirty="0"/>
              <a:t>742</a:t>
            </a:r>
          </a:p>
        </p:txBody>
      </p:sp>
      <p:sp>
        <p:nvSpPr>
          <p:cNvPr id="32" name="TextBox 31">
            <a:extLst>
              <a:ext uri="{FF2B5EF4-FFF2-40B4-BE49-F238E27FC236}">
                <a16:creationId xmlns:a16="http://schemas.microsoft.com/office/drawing/2014/main" id="{953C4D6D-D847-4D91-916E-C3431401D9C5}"/>
              </a:ext>
            </a:extLst>
          </p:cNvPr>
          <p:cNvSpPr txBox="1"/>
          <p:nvPr/>
        </p:nvSpPr>
        <p:spPr>
          <a:xfrm>
            <a:off x="4576923" y="3992561"/>
            <a:ext cx="2327178" cy="413735"/>
          </a:xfrm>
          <a:prstGeom prst="rect">
            <a:avLst/>
          </a:prstGeom>
          <a:noFill/>
        </p:spPr>
        <p:txBody>
          <a:bodyPr wrap="square" lIns="0" tIns="0" rIns="0" bIns="0" rtlCol="0" anchor="ctr">
            <a:normAutofit/>
          </a:bodyPr>
          <a:lstStyle/>
          <a:p>
            <a:pPr algn="ctr"/>
            <a:r>
              <a:rPr lang="en-US" sz="1200" dirty="0"/>
              <a:t>$1,135</a:t>
            </a:r>
          </a:p>
        </p:txBody>
      </p:sp>
      <p:sp>
        <p:nvSpPr>
          <p:cNvPr id="33" name="TextBox 32">
            <a:extLst>
              <a:ext uri="{FF2B5EF4-FFF2-40B4-BE49-F238E27FC236}">
                <a16:creationId xmlns:a16="http://schemas.microsoft.com/office/drawing/2014/main" id="{08C3D906-1DC0-48D3-AF62-0A0BF7FB8DA1}"/>
              </a:ext>
            </a:extLst>
          </p:cNvPr>
          <p:cNvSpPr txBox="1"/>
          <p:nvPr/>
        </p:nvSpPr>
        <p:spPr>
          <a:xfrm>
            <a:off x="4576923" y="4528068"/>
            <a:ext cx="2327178" cy="413735"/>
          </a:xfrm>
          <a:prstGeom prst="rect">
            <a:avLst/>
          </a:prstGeom>
          <a:noFill/>
        </p:spPr>
        <p:txBody>
          <a:bodyPr wrap="square" lIns="0" tIns="0" rIns="0" bIns="0" rtlCol="0" anchor="ctr">
            <a:normAutofit/>
          </a:bodyPr>
          <a:lstStyle/>
          <a:p>
            <a:pPr algn="ctr"/>
            <a:r>
              <a:rPr lang="en-US" sz="1200" dirty="0"/>
              <a:t>$1,305</a:t>
            </a:r>
          </a:p>
        </p:txBody>
      </p:sp>
      <p:sp>
        <p:nvSpPr>
          <p:cNvPr id="34" name="TextBox 33">
            <a:extLst>
              <a:ext uri="{FF2B5EF4-FFF2-40B4-BE49-F238E27FC236}">
                <a16:creationId xmlns:a16="http://schemas.microsoft.com/office/drawing/2014/main" id="{E23FE04F-5B28-440F-80B5-182BC84BE7CF}"/>
              </a:ext>
            </a:extLst>
          </p:cNvPr>
          <p:cNvSpPr txBox="1"/>
          <p:nvPr/>
        </p:nvSpPr>
        <p:spPr>
          <a:xfrm>
            <a:off x="7024104" y="2386035"/>
            <a:ext cx="2327178" cy="413735"/>
          </a:xfrm>
          <a:prstGeom prst="rect">
            <a:avLst/>
          </a:prstGeom>
          <a:noFill/>
        </p:spPr>
        <p:txBody>
          <a:bodyPr wrap="square" lIns="0" tIns="0" rIns="0" bIns="0" rtlCol="0" anchor="ctr">
            <a:normAutofit/>
          </a:bodyPr>
          <a:lstStyle/>
          <a:p>
            <a:pPr algn="ctr"/>
            <a:r>
              <a:rPr lang="en-US" sz="1200" dirty="0"/>
              <a:t>+$170</a:t>
            </a:r>
          </a:p>
        </p:txBody>
      </p:sp>
      <p:sp>
        <p:nvSpPr>
          <p:cNvPr id="35" name="TextBox 34">
            <a:extLst>
              <a:ext uri="{FF2B5EF4-FFF2-40B4-BE49-F238E27FC236}">
                <a16:creationId xmlns:a16="http://schemas.microsoft.com/office/drawing/2014/main" id="{364BD63E-0C73-4B21-BC64-C85CA5085D1D}"/>
              </a:ext>
            </a:extLst>
          </p:cNvPr>
          <p:cNvSpPr txBox="1"/>
          <p:nvPr/>
        </p:nvSpPr>
        <p:spPr>
          <a:xfrm>
            <a:off x="7024104" y="2921544"/>
            <a:ext cx="2327178" cy="413735"/>
          </a:xfrm>
          <a:prstGeom prst="rect">
            <a:avLst/>
          </a:prstGeom>
          <a:noFill/>
        </p:spPr>
        <p:txBody>
          <a:bodyPr wrap="square" lIns="0" tIns="0" rIns="0" bIns="0" rtlCol="0" anchor="ctr">
            <a:normAutofit/>
          </a:bodyPr>
          <a:lstStyle/>
          <a:p>
            <a:pPr algn="ctr"/>
            <a:r>
              <a:rPr lang="en-US" sz="1200" dirty="0"/>
              <a:t>38%</a:t>
            </a:r>
          </a:p>
        </p:txBody>
      </p:sp>
      <p:sp>
        <p:nvSpPr>
          <p:cNvPr id="36" name="TextBox 35">
            <a:extLst>
              <a:ext uri="{FF2B5EF4-FFF2-40B4-BE49-F238E27FC236}">
                <a16:creationId xmlns:a16="http://schemas.microsoft.com/office/drawing/2014/main" id="{7FAB9F88-E2B2-42B8-AE57-F55DEE1EA44F}"/>
              </a:ext>
            </a:extLst>
          </p:cNvPr>
          <p:cNvSpPr txBox="1"/>
          <p:nvPr/>
        </p:nvSpPr>
        <p:spPr>
          <a:xfrm>
            <a:off x="7024104" y="3457052"/>
            <a:ext cx="2327178" cy="413735"/>
          </a:xfrm>
          <a:prstGeom prst="rect">
            <a:avLst/>
          </a:prstGeom>
          <a:noFill/>
        </p:spPr>
        <p:txBody>
          <a:bodyPr wrap="square" lIns="0" tIns="0" rIns="0" bIns="0" rtlCol="0" anchor="ctr">
            <a:normAutofit/>
          </a:bodyPr>
          <a:lstStyle/>
          <a:p>
            <a:pPr algn="ctr"/>
            <a:r>
              <a:rPr lang="en-US" sz="1200" dirty="0"/>
              <a:t>Full interior</a:t>
            </a:r>
          </a:p>
        </p:txBody>
      </p:sp>
      <p:sp>
        <p:nvSpPr>
          <p:cNvPr id="37" name="TextBox 36">
            <a:extLst>
              <a:ext uri="{FF2B5EF4-FFF2-40B4-BE49-F238E27FC236}">
                <a16:creationId xmlns:a16="http://schemas.microsoft.com/office/drawing/2014/main" id="{320F2829-AEBA-44E8-9976-CCE9D91CB3E2}"/>
              </a:ext>
            </a:extLst>
          </p:cNvPr>
          <p:cNvSpPr txBox="1"/>
          <p:nvPr/>
        </p:nvSpPr>
        <p:spPr>
          <a:xfrm>
            <a:off x="7024104" y="3992561"/>
            <a:ext cx="2327178" cy="413735"/>
          </a:xfrm>
          <a:prstGeom prst="rect">
            <a:avLst/>
          </a:prstGeom>
          <a:noFill/>
        </p:spPr>
        <p:txBody>
          <a:bodyPr wrap="square" lIns="0" tIns="0" rIns="0" bIns="0" rtlCol="0" anchor="ctr">
            <a:normAutofit/>
          </a:bodyPr>
          <a:lstStyle/>
          <a:p>
            <a:pPr algn="ctr"/>
            <a:r>
              <a:rPr lang="en-US" sz="1200" dirty="0"/>
              <a:t>108</a:t>
            </a:r>
          </a:p>
        </p:txBody>
      </p:sp>
      <p:sp>
        <p:nvSpPr>
          <p:cNvPr id="38" name="TextBox 37">
            <a:extLst>
              <a:ext uri="{FF2B5EF4-FFF2-40B4-BE49-F238E27FC236}">
                <a16:creationId xmlns:a16="http://schemas.microsoft.com/office/drawing/2014/main" id="{CEC2B07A-FEA8-481F-9326-61B81C9F3FC7}"/>
              </a:ext>
            </a:extLst>
          </p:cNvPr>
          <p:cNvSpPr txBox="1"/>
          <p:nvPr/>
        </p:nvSpPr>
        <p:spPr>
          <a:xfrm>
            <a:off x="7024104" y="4528068"/>
            <a:ext cx="2327178" cy="413735"/>
          </a:xfrm>
          <a:prstGeom prst="rect">
            <a:avLst/>
          </a:prstGeom>
          <a:noFill/>
        </p:spPr>
        <p:txBody>
          <a:bodyPr wrap="square" lIns="0" tIns="0" rIns="0" bIns="0" rtlCol="0" anchor="ctr">
            <a:normAutofit/>
          </a:bodyPr>
          <a:lstStyle/>
          <a:p>
            <a:pPr algn="ctr"/>
            <a:r>
              <a:rPr lang="en-US" sz="1200" dirty="0"/>
              <a:t>2BR / 2BA</a:t>
            </a:r>
          </a:p>
        </p:txBody>
      </p:sp>
      <p:sp>
        <p:nvSpPr>
          <p:cNvPr id="39" name="TextBox 38">
            <a:extLst>
              <a:ext uri="{FF2B5EF4-FFF2-40B4-BE49-F238E27FC236}">
                <a16:creationId xmlns:a16="http://schemas.microsoft.com/office/drawing/2014/main" id="{5FE66CE6-5510-4CE0-A909-351D4D06544A}"/>
              </a:ext>
            </a:extLst>
          </p:cNvPr>
          <p:cNvSpPr txBox="1"/>
          <p:nvPr/>
        </p:nvSpPr>
        <p:spPr>
          <a:xfrm>
            <a:off x="9469617" y="2386035"/>
            <a:ext cx="2327178" cy="413735"/>
          </a:xfrm>
          <a:prstGeom prst="rect">
            <a:avLst/>
          </a:prstGeom>
          <a:noFill/>
        </p:spPr>
        <p:txBody>
          <a:bodyPr wrap="square" lIns="0" tIns="0" rIns="0" bIns="0" rtlCol="0" anchor="ctr">
            <a:normAutofit/>
          </a:bodyPr>
          <a:lstStyle/>
          <a:p>
            <a:pPr algn="ctr"/>
            <a:r>
              <a:rPr lang="en-US" sz="1200" dirty="0"/>
              <a:t>156</a:t>
            </a:r>
          </a:p>
        </p:txBody>
      </p:sp>
      <p:sp>
        <p:nvSpPr>
          <p:cNvPr id="40" name="TextBox 39">
            <a:extLst>
              <a:ext uri="{FF2B5EF4-FFF2-40B4-BE49-F238E27FC236}">
                <a16:creationId xmlns:a16="http://schemas.microsoft.com/office/drawing/2014/main" id="{75BE5972-D33F-4FC6-8C6B-A280266AB54C}"/>
              </a:ext>
            </a:extLst>
          </p:cNvPr>
          <p:cNvSpPr txBox="1"/>
          <p:nvPr/>
        </p:nvSpPr>
        <p:spPr>
          <a:xfrm>
            <a:off x="9469617" y="2921544"/>
            <a:ext cx="2327178" cy="413735"/>
          </a:xfrm>
          <a:prstGeom prst="rect">
            <a:avLst/>
          </a:prstGeom>
          <a:noFill/>
        </p:spPr>
        <p:txBody>
          <a:bodyPr wrap="square" lIns="0" tIns="0" rIns="0" bIns="0" rtlCol="0" anchor="ctr">
            <a:normAutofit/>
          </a:bodyPr>
          <a:lstStyle/>
          <a:p>
            <a:pPr algn="ctr"/>
            <a:r>
              <a:rPr lang="en-US" sz="1200" dirty="0"/>
              <a:t>1,066</a:t>
            </a:r>
          </a:p>
        </p:txBody>
      </p:sp>
      <p:sp>
        <p:nvSpPr>
          <p:cNvPr id="41" name="TextBox 40">
            <a:extLst>
              <a:ext uri="{FF2B5EF4-FFF2-40B4-BE49-F238E27FC236}">
                <a16:creationId xmlns:a16="http://schemas.microsoft.com/office/drawing/2014/main" id="{AE49AE5F-9EEA-4028-B1E4-EE4F259F0DAC}"/>
              </a:ext>
            </a:extLst>
          </p:cNvPr>
          <p:cNvSpPr txBox="1"/>
          <p:nvPr/>
        </p:nvSpPr>
        <p:spPr>
          <a:xfrm>
            <a:off x="9469617" y="3457052"/>
            <a:ext cx="2327178" cy="413735"/>
          </a:xfrm>
          <a:prstGeom prst="rect">
            <a:avLst/>
          </a:prstGeom>
          <a:noFill/>
        </p:spPr>
        <p:txBody>
          <a:bodyPr wrap="square" lIns="0" tIns="0" rIns="0" bIns="0" rtlCol="0" anchor="ctr">
            <a:normAutofit/>
          </a:bodyPr>
          <a:lstStyle/>
          <a:p>
            <a:pPr algn="ctr"/>
            <a:r>
              <a:rPr lang="en-US" sz="1200" dirty="0"/>
              <a:t>$1,345</a:t>
            </a:r>
          </a:p>
        </p:txBody>
      </p:sp>
      <p:sp>
        <p:nvSpPr>
          <p:cNvPr id="42" name="TextBox 41">
            <a:extLst>
              <a:ext uri="{FF2B5EF4-FFF2-40B4-BE49-F238E27FC236}">
                <a16:creationId xmlns:a16="http://schemas.microsoft.com/office/drawing/2014/main" id="{657BC709-35E4-47B7-AAFD-7133E6AE16B1}"/>
              </a:ext>
            </a:extLst>
          </p:cNvPr>
          <p:cNvSpPr txBox="1"/>
          <p:nvPr/>
        </p:nvSpPr>
        <p:spPr>
          <a:xfrm>
            <a:off x="9469617" y="3992561"/>
            <a:ext cx="2327178" cy="413735"/>
          </a:xfrm>
          <a:prstGeom prst="rect">
            <a:avLst/>
          </a:prstGeom>
          <a:noFill/>
        </p:spPr>
        <p:txBody>
          <a:bodyPr wrap="square" lIns="0" tIns="0" rIns="0" bIns="0" rtlCol="0" anchor="ctr">
            <a:normAutofit/>
          </a:bodyPr>
          <a:lstStyle/>
          <a:p>
            <a:pPr algn="ctr"/>
            <a:r>
              <a:rPr lang="en-US" sz="1200" dirty="0"/>
              <a:t>$1,540</a:t>
            </a:r>
          </a:p>
        </p:txBody>
      </p:sp>
      <p:sp>
        <p:nvSpPr>
          <p:cNvPr id="43" name="TextBox 42">
            <a:extLst>
              <a:ext uri="{FF2B5EF4-FFF2-40B4-BE49-F238E27FC236}">
                <a16:creationId xmlns:a16="http://schemas.microsoft.com/office/drawing/2014/main" id="{B02C6138-2C64-450E-AC21-89B1283FB1EC}"/>
              </a:ext>
            </a:extLst>
          </p:cNvPr>
          <p:cNvSpPr txBox="1"/>
          <p:nvPr/>
        </p:nvSpPr>
        <p:spPr>
          <a:xfrm>
            <a:off x="9469617" y="4528068"/>
            <a:ext cx="2327178" cy="413735"/>
          </a:xfrm>
          <a:prstGeom prst="rect">
            <a:avLst/>
          </a:prstGeom>
          <a:noFill/>
        </p:spPr>
        <p:txBody>
          <a:bodyPr wrap="square" lIns="0" tIns="0" rIns="0" bIns="0" rtlCol="0" anchor="ctr">
            <a:normAutofit/>
          </a:bodyPr>
          <a:lstStyle/>
          <a:p>
            <a:pPr algn="ctr"/>
            <a:r>
              <a:rPr lang="en-US" sz="1200" dirty="0"/>
              <a:t>+$195</a:t>
            </a:r>
          </a:p>
        </p:txBody>
      </p:sp>
      <p:sp>
        <p:nvSpPr>
          <p:cNvPr id="44" name="TextBox 43">
            <a:extLst>
              <a:ext uri="{FF2B5EF4-FFF2-40B4-BE49-F238E27FC236}">
                <a16:creationId xmlns:a16="http://schemas.microsoft.com/office/drawing/2014/main" id="{5C507A48-C7CC-4B5E-939B-A8758766BCB7}"/>
              </a:ext>
            </a:extLst>
          </p:cNvPr>
          <p:cNvSpPr txBox="1"/>
          <p:nvPr/>
        </p:nvSpPr>
        <p:spPr>
          <a:xfrm>
            <a:off x="363794" y="2386035"/>
            <a:ext cx="1611660" cy="413735"/>
          </a:xfrm>
          <a:prstGeom prst="rect">
            <a:avLst/>
          </a:prstGeom>
          <a:solidFill>
            <a:schemeClr val="accent1"/>
          </a:solidFill>
        </p:spPr>
        <p:txBody>
          <a:bodyPr wrap="square" lIns="0" tIns="0" rIns="0" bIns="0" rtlCol="0" anchor="ctr">
            <a:normAutofit/>
          </a:bodyPr>
          <a:lstStyle/>
          <a:p>
            <a:pPr algn="ctr"/>
            <a:r>
              <a:rPr lang="en-US" sz="1200" dirty="0">
                <a:solidFill>
                  <a:schemeClr val="bg1"/>
                </a:solidFill>
              </a:rPr>
              <a:t>50% mix</a:t>
            </a:r>
            <a:br>
              <a:rPr lang="en-US" sz="1200" dirty="0">
                <a:solidFill>
                  <a:schemeClr val="bg1"/>
                </a:solidFill>
              </a:rPr>
            </a:br>
            <a:r>
              <a:rPr lang="en-US" sz="1200" dirty="0">
                <a:solidFill>
                  <a:schemeClr val="bg1"/>
                </a:solidFill>
              </a:rPr>
              <a:t>142 reno</a:t>
            </a:r>
          </a:p>
        </p:txBody>
      </p:sp>
      <p:sp>
        <p:nvSpPr>
          <p:cNvPr id="45" name="TextBox 44">
            <a:extLst>
              <a:ext uri="{FF2B5EF4-FFF2-40B4-BE49-F238E27FC236}">
                <a16:creationId xmlns:a16="http://schemas.microsoft.com/office/drawing/2014/main" id="{D2419DF9-4649-40BA-9E16-5869D9DF3FF3}"/>
              </a:ext>
            </a:extLst>
          </p:cNvPr>
          <p:cNvSpPr txBox="1"/>
          <p:nvPr/>
        </p:nvSpPr>
        <p:spPr>
          <a:xfrm>
            <a:off x="363794" y="2921543"/>
            <a:ext cx="1611660" cy="413735"/>
          </a:xfrm>
          <a:prstGeom prst="rect">
            <a:avLst/>
          </a:prstGeom>
          <a:solidFill>
            <a:schemeClr val="accent1"/>
          </a:solidFill>
        </p:spPr>
        <p:txBody>
          <a:bodyPr wrap="square" lIns="0" tIns="0" rIns="0" bIns="0" rtlCol="0" anchor="ctr">
            <a:normAutofit/>
          </a:bodyPr>
          <a:lstStyle/>
          <a:p>
            <a:pPr algn="ctr"/>
            <a:r>
              <a:rPr lang="en-US" sz="1200" dirty="0">
                <a:solidFill>
                  <a:schemeClr val="bg1"/>
                </a:solidFill>
              </a:rPr>
              <a:t>3BR / 2BA</a:t>
            </a:r>
            <a:br>
              <a:rPr lang="en-US" sz="1200" dirty="0">
                <a:solidFill>
                  <a:schemeClr val="bg1"/>
                </a:solidFill>
              </a:rPr>
            </a:br>
            <a:r>
              <a:rPr lang="en-US" sz="1200" dirty="0">
                <a:solidFill>
                  <a:schemeClr val="bg1"/>
                </a:solidFill>
              </a:rPr>
              <a:t>38 units</a:t>
            </a:r>
          </a:p>
        </p:txBody>
      </p:sp>
      <p:sp>
        <p:nvSpPr>
          <p:cNvPr id="46" name="TextBox 45">
            <a:extLst>
              <a:ext uri="{FF2B5EF4-FFF2-40B4-BE49-F238E27FC236}">
                <a16:creationId xmlns:a16="http://schemas.microsoft.com/office/drawing/2014/main" id="{4B963EF1-B87E-4560-9A42-61291C3C590B}"/>
              </a:ext>
            </a:extLst>
          </p:cNvPr>
          <p:cNvSpPr txBox="1"/>
          <p:nvPr/>
        </p:nvSpPr>
        <p:spPr>
          <a:xfrm>
            <a:off x="363794" y="3457051"/>
            <a:ext cx="1611660" cy="413735"/>
          </a:xfrm>
          <a:prstGeom prst="rect">
            <a:avLst/>
          </a:prstGeom>
          <a:solidFill>
            <a:schemeClr val="accent1"/>
          </a:solidFill>
        </p:spPr>
        <p:txBody>
          <a:bodyPr wrap="square" lIns="0" tIns="0" rIns="0" bIns="0" rtlCol="0" anchor="ctr">
            <a:normAutofit/>
          </a:bodyPr>
          <a:lstStyle/>
          <a:p>
            <a:pPr algn="ctr"/>
            <a:r>
              <a:rPr lang="en-US" sz="1200" dirty="0">
                <a:solidFill>
                  <a:schemeClr val="bg1"/>
                </a:solidFill>
              </a:rPr>
              <a:t>1,318 SF</a:t>
            </a:r>
            <a:br>
              <a:rPr lang="en-US" sz="1200" dirty="0">
                <a:solidFill>
                  <a:schemeClr val="bg1"/>
                </a:solidFill>
              </a:rPr>
            </a:br>
            <a:r>
              <a:rPr lang="en-US" sz="1200" dirty="0">
                <a:solidFill>
                  <a:schemeClr val="bg1"/>
                </a:solidFill>
              </a:rPr>
              <a:t>$1,575</a:t>
            </a:r>
          </a:p>
        </p:txBody>
      </p:sp>
      <p:sp>
        <p:nvSpPr>
          <p:cNvPr id="47" name="TextBox 46">
            <a:extLst>
              <a:ext uri="{FF2B5EF4-FFF2-40B4-BE49-F238E27FC236}">
                <a16:creationId xmlns:a16="http://schemas.microsoft.com/office/drawing/2014/main" id="{FE25B8C5-80AC-40FF-9F65-CCEF6A96CDC7}"/>
              </a:ext>
            </a:extLst>
          </p:cNvPr>
          <p:cNvSpPr txBox="1"/>
          <p:nvPr/>
        </p:nvSpPr>
        <p:spPr>
          <a:xfrm>
            <a:off x="363794" y="3992558"/>
            <a:ext cx="1611660" cy="413735"/>
          </a:xfrm>
          <a:prstGeom prst="rect">
            <a:avLst/>
          </a:prstGeom>
          <a:solidFill>
            <a:schemeClr val="accent1"/>
          </a:solidFill>
        </p:spPr>
        <p:txBody>
          <a:bodyPr wrap="square" lIns="0" tIns="0" rIns="0" bIns="0" rtlCol="0" anchor="ctr">
            <a:normAutofit/>
          </a:bodyPr>
          <a:lstStyle/>
          <a:p>
            <a:pPr algn="ctr"/>
            <a:r>
              <a:rPr lang="en-US" sz="1200" dirty="0">
                <a:solidFill>
                  <a:schemeClr val="bg1"/>
                </a:solidFill>
              </a:rPr>
              <a:t>$1,790</a:t>
            </a:r>
            <a:br>
              <a:rPr lang="en-US" sz="1200" dirty="0">
                <a:solidFill>
                  <a:schemeClr val="bg1"/>
                </a:solidFill>
              </a:rPr>
            </a:br>
            <a:r>
              <a:rPr lang="en-US" sz="1200" dirty="0">
                <a:solidFill>
                  <a:schemeClr val="bg1"/>
                </a:solidFill>
              </a:rPr>
              <a:t>+$215</a:t>
            </a:r>
          </a:p>
        </p:txBody>
      </p:sp>
      <p:sp>
        <p:nvSpPr>
          <p:cNvPr id="48" name="TextBox 47">
            <a:extLst>
              <a:ext uri="{FF2B5EF4-FFF2-40B4-BE49-F238E27FC236}">
                <a16:creationId xmlns:a16="http://schemas.microsoft.com/office/drawing/2014/main" id="{DD98E480-D797-46AF-91C9-A250DD76693E}"/>
              </a:ext>
            </a:extLst>
          </p:cNvPr>
          <p:cNvSpPr txBox="1"/>
          <p:nvPr/>
        </p:nvSpPr>
        <p:spPr>
          <a:xfrm>
            <a:off x="363794" y="4528068"/>
            <a:ext cx="1611660" cy="413735"/>
          </a:xfrm>
          <a:prstGeom prst="rect">
            <a:avLst/>
          </a:prstGeom>
          <a:solidFill>
            <a:schemeClr val="accent1"/>
          </a:solidFill>
        </p:spPr>
        <p:txBody>
          <a:bodyPr wrap="square" lIns="0" tIns="0" rIns="0" bIns="0" rtlCol="0" anchor="ctr">
            <a:normAutofit/>
          </a:bodyPr>
          <a:lstStyle/>
          <a:p>
            <a:pPr algn="ctr"/>
            <a:r>
              <a:rPr lang="en-US" sz="1200" dirty="0">
                <a:solidFill>
                  <a:schemeClr val="bg1"/>
                </a:solidFill>
              </a:rPr>
              <a:t>12% mix</a:t>
            </a:r>
            <a:br>
              <a:rPr lang="en-US" sz="1200" dirty="0">
                <a:solidFill>
                  <a:schemeClr val="bg1"/>
                </a:solidFill>
              </a:rPr>
            </a:br>
            <a:r>
              <a:rPr lang="en-US" sz="1200" dirty="0">
                <a:solidFill>
                  <a:schemeClr val="bg1"/>
                </a:solidFill>
              </a:rPr>
              <a:t>30 reno</a:t>
            </a:r>
          </a:p>
        </p:txBody>
      </p:sp>
      <p:sp>
        <p:nvSpPr>
          <p:cNvPr id="50" name="Isosceles Triangle 49">
            <a:extLst>
              <a:ext uri="{FF2B5EF4-FFF2-40B4-BE49-F238E27FC236}">
                <a16:creationId xmlns:a16="http://schemas.microsoft.com/office/drawing/2014/main" id="{3D777B5C-A71F-4FC3-92C3-C9C64501427F}"/>
              </a:ext>
            </a:extLst>
          </p:cNvPr>
          <p:cNvSpPr/>
          <p:nvPr/>
        </p:nvSpPr>
        <p:spPr>
          <a:xfrm flipV="1">
            <a:off x="2544911"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1" name="Isosceles Triangle 50">
            <a:extLst>
              <a:ext uri="{FF2B5EF4-FFF2-40B4-BE49-F238E27FC236}">
                <a16:creationId xmlns:a16="http://schemas.microsoft.com/office/drawing/2014/main" id="{C110DECC-DEEB-441F-8FAE-0CE4A6D69258}"/>
              </a:ext>
            </a:extLst>
          </p:cNvPr>
          <p:cNvSpPr/>
          <p:nvPr/>
        </p:nvSpPr>
        <p:spPr>
          <a:xfrm flipV="1">
            <a:off x="4992092"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2" name="Isosceles Triangle 51">
            <a:extLst>
              <a:ext uri="{FF2B5EF4-FFF2-40B4-BE49-F238E27FC236}">
                <a16:creationId xmlns:a16="http://schemas.microsoft.com/office/drawing/2014/main" id="{16BD1314-33E8-4D96-A614-DB483341C90B}"/>
              </a:ext>
            </a:extLst>
          </p:cNvPr>
          <p:cNvSpPr/>
          <p:nvPr/>
        </p:nvSpPr>
        <p:spPr>
          <a:xfrm flipV="1">
            <a:off x="7439273"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3" name="Isosceles Triangle 52">
            <a:extLst>
              <a:ext uri="{FF2B5EF4-FFF2-40B4-BE49-F238E27FC236}">
                <a16:creationId xmlns:a16="http://schemas.microsoft.com/office/drawing/2014/main" id="{933E5E2E-B4AE-4E67-A89E-1BBF8D8466A9}"/>
              </a:ext>
            </a:extLst>
          </p:cNvPr>
          <p:cNvSpPr/>
          <p:nvPr/>
        </p:nvSpPr>
        <p:spPr>
          <a:xfrm flipV="1">
            <a:off x="9884786" y="5002687"/>
            <a:ext cx="1496840" cy="210400"/>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4" name="TextBox 53">
            <a:extLst>
              <a:ext uri="{FF2B5EF4-FFF2-40B4-BE49-F238E27FC236}">
                <a16:creationId xmlns:a16="http://schemas.microsoft.com/office/drawing/2014/main" id="{0719040B-3AB5-4EE4-9350-A2E9735C9EC8}"/>
              </a:ext>
            </a:extLst>
          </p:cNvPr>
          <p:cNvSpPr txBox="1"/>
          <p:nvPr/>
        </p:nvSpPr>
        <p:spPr>
          <a:xfrm>
            <a:off x="2129742" y="5243698"/>
            <a:ext cx="2327178" cy="948756"/>
          </a:xfrm>
          <a:prstGeom prst="rect">
            <a:avLst/>
          </a:prstGeom>
          <a:solidFill>
            <a:schemeClr val="bg2"/>
          </a:solidFill>
        </p:spPr>
        <p:txBody>
          <a:bodyPr wrap="square" lIns="0" tIns="0" rIns="0" bIns="0" rtlCol="0" anchor="ctr">
            <a:noAutofit/>
          </a:bodyPr>
          <a:lstStyle/>
          <a:p>
            <a:pPr algn="ctr"/>
            <a:r>
              <a:rPr lang="en-US" sz="1200" dirty="0"/>
              <a:t>Weighted average in-place rent of $1,285/month equals $1.27/SF; renovated weighted average of $1,470 equals $1.45/SF.</a:t>
            </a:r>
          </a:p>
        </p:txBody>
      </p:sp>
      <p:sp>
        <p:nvSpPr>
          <p:cNvPr id="55" name="TextBox 54">
            <a:extLst>
              <a:ext uri="{FF2B5EF4-FFF2-40B4-BE49-F238E27FC236}">
                <a16:creationId xmlns:a16="http://schemas.microsoft.com/office/drawing/2014/main" id="{28EE1322-BB1F-4A24-A321-7492636146A7}"/>
              </a:ext>
            </a:extLst>
          </p:cNvPr>
          <p:cNvSpPr txBox="1"/>
          <p:nvPr/>
        </p:nvSpPr>
        <p:spPr>
          <a:xfrm>
            <a:off x="4576367" y="5243698"/>
            <a:ext cx="2327178" cy="948756"/>
          </a:xfrm>
          <a:prstGeom prst="rect">
            <a:avLst/>
          </a:prstGeom>
          <a:solidFill>
            <a:schemeClr val="bg2"/>
          </a:solidFill>
        </p:spPr>
        <p:txBody>
          <a:bodyPr wrap="square" lIns="0" tIns="0" rIns="0" bIns="0" rtlCol="0" anchor="ctr">
            <a:noAutofit/>
          </a:bodyPr>
          <a:lstStyle/>
          <a:p>
            <a:pPr algn="ctr"/>
            <a:r>
              <a:rPr lang="en-US" sz="1200" dirty="0"/>
              <a:t>280 of 312 units (90%) are slated for full interior renovation; 32 recently updated units are held as-is.</a:t>
            </a:r>
          </a:p>
        </p:txBody>
      </p:sp>
      <p:sp>
        <p:nvSpPr>
          <p:cNvPr id="56" name="TextBox 55">
            <a:extLst>
              <a:ext uri="{FF2B5EF4-FFF2-40B4-BE49-F238E27FC236}">
                <a16:creationId xmlns:a16="http://schemas.microsoft.com/office/drawing/2014/main" id="{4E2D9D2F-78D2-45A1-9AFD-7714352F559D}"/>
              </a:ext>
            </a:extLst>
          </p:cNvPr>
          <p:cNvSpPr txBox="1"/>
          <p:nvPr/>
        </p:nvSpPr>
        <p:spPr>
          <a:xfrm>
            <a:off x="7022992" y="5243698"/>
            <a:ext cx="2327178" cy="948756"/>
          </a:xfrm>
          <a:prstGeom prst="rect">
            <a:avLst/>
          </a:prstGeom>
          <a:solidFill>
            <a:schemeClr val="bg2"/>
          </a:solidFill>
        </p:spPr>
        <p:txBody>
          <a:bodyPr wrap="square" lIns="0" tIns="0" rIns="0" bIns="0" rtlCol="0" anchor="ctr">
            <a:noAutofit/>
          </a:bodyPr>
          <a:lstStyle/>
          <a:p>
            <a:pPr algn="ctr"/>
            <a:r>
              <a:rPr lang="en-US" sz="1200" dirty="0"/>
              <a:t>Loss-to-lease at acquisition is 6.0% versus achievable market, providing immediate upside before renovation.</a:t>
            </a:r>
          </a:p>
        </p:txBody>
      </p:sp>
      <p:sp>
        <p:nvSpPr>
          <p:cNvPr id="57" name="TextBox 56">
            <a:extLst>
              <a:ext uri="{FF2B5EF4-FFF2-40B4-BE49-F238E27FC236}">
                <a16:creationId xmlns:a16="http://schemas.microsoft.com/office/drawing/2014/main" id="{B07C391A-E3AF-41FC-AACB-65A57AADD203}"/>
              </a:ext>
            </a:extLst>
          </p:cNvPr>
          <p:cNvSpPr txBox="1"/>
          <p:nvPr/>
        </p:nvSpPr>
        <p:spPr>
          <a:xfrm>
            <a:off x="9469617" y="5243698"/>
            <a:ext cx="2327178" cy="948756"/>
          </a:xfrm>
          <a:prstGeom prst="rect">
            <a:avLst/>
          </a:prstGeom>
          <a:solidFill>
            <a:schemeClr val="bg2"/>
          </a:solidFill>
        </p:spPr>
        <p:txBody>
          <a:bodyPr wrap="square" lIns="0" tIns="0" rIns="0" bIns="0" rtlCol="0" anchor="ctr">
            <a:noAutofit/>
          </a:bodyPr>
          <a:lstStyle/>
          <a:p>
            <a:pPr algn="ctr"/>
            <a:r>
              <a:rPr lang="en-US" sz="1200" dirty="0"/>
              <a:t>All renovated rents are supported by 14 in-place renovated leases already signed by the seller at these levels.</a:t>
            </a:r>
          </a:p>
        </p:txBody>
      </p:sp>
      <p:grpSp>
        <p:nvGrpSpPr>
          <p:cNvPr id="59" name="Group 58">
            <a:extLst>
              <a:ext uri="{FF2B5EF4-FFF2-40B4-BE49-F238E27FC236}">
                <a16:creationId xmlns:a16="http://schemas.microsoft.com/office/drawing/2014/main" id="{22BAC9EC-AA30-4D97-AFA3-1265F2624869}"/>
              </a:ext>
            </a:extLst>
          </p:cNvPr>
          <p:cNvGrpSpPr/>
          <p:nvPr/>
        </p:nvGrpSpPr>
        <p:grpSpPr>
          <a:xfrm>
            <a:off x="363794" y="1405987"/>
            <a:ext cx="11433001" cy="370849"/>
            <a:chOff x="363794" y="1525675"/>
            <a:chExt cx="2402555" cy="424144"/>
          </a:xfrm>
        </p:grpSpPr>
        <p:sp>
          <p:nvSpPr>
            <p:cNvPr id="60" name="TextBox 59">
              <a:extLst>
                <a:ext uri="{FF2B5EF4-FFF2-40B4-BE49-F238E27FC236}">
                  <a16:creationId xmlns:a16="http://schemas.microsoft.com/office/drawing/2014/main" id="{81C505AA-8F09-4087-B23C-6C10971283F8}"/>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sz="1400" b="1" dirty="0">
                  <a:solidFill>
                    <a:schemeClr val="accent1"/>
                  </a:solidFill>
                  <a:latin typeface="+mj-lt"/>
                </a:rPr>
                <a:t>Premiums shown are net of a 2-week incremental downtime assumption per turned unit in the underwriting.</a:t>
              </a:r>
              <a:endParaRPr lang="en-PH" sz="1400" b="1" dirty="0">
                <a:solidFill>
                  <a:schemeClr val="accent1"/>
                </a:solidFill>
                <a:latin typeface="+mj-lt"/>
              </a:endParaRPr>
            </a:p>
          </p:txBody>
        </p:sp>
        <p:cxnSp>
          <p:nvCxnSpPr>
            <p:cNvPr id="61" name="Straight Connector 60">
              <a:extLst>
                <a:ext uri="{FF2B5EF4-FFF2-40B4-BE49-F238E27FC236}">
                  <a16:creationId xmlns:a16="http://schemas.microsoft.com/office/drawing/2014/main" id="{B216AF84-A520-460F-A918-713B3EE182D7}"/>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Slide Number Placeholder 5">
            <a:extLst>
              <a:ext uri="{FF2B5EF4-FFF2-40B4-BE49-F238E27FC236}">
                <a16:creationId xmlns:a16="http://schemas.microsoft.com/office/drawing/2014/main" id="{CE8B1C7C-AFCA-4619-994A-1CC71D0053B2}"/>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12</a:t>
            </a:fld>
            <a:endParaRPr lang="en-PH" dirty="0"/>
          </a:p>
        </p:txBody>
      </p:sp>
    </p:spTree>
    <p:extLst>
      <p:ext uri="{BB962C8B-B14F-4D97-AF65-F5344CB8AC3E}">
        <p14:creationId xmlns:p14="http://schemas.microsoft.com/office/powerpoint/2010/main" val="3087574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F044DD0-BAF3-40F9-8D00-FAAB2CAC3979}"/>
              </a:ext>
            </a:extLst>
          </p:cNvPr>
          <p:cNvPicPr>
            <a:picLocks noChangeAspect="1"/>
          </p:cNvPicPr>
          <p:nvPr/>
        </p:nvPicPr>
        <p:blipFill rotWithShape="1">
          <a:blip r:embed="rId2">
            <a:extLst>
              <a:ext uri="{28A0092B-C50C-407E-A947-70E740481C1C}">
                <a14:useLocalDpi xmlns:a14="http://schemas.microsoft.com/office/drawing/2010/main" val="0"/>
              </a:ext>
            </a:extLst>
          </a:blip>
          <a:srcRect r="26076"/>
          <a:stretch/>
        </p:blipFill>
        <p:spPr>
          <a:xfrm>
            <a:off x="-1" y="0"/>
            <a:ext cx="3397827" cy="6858000"/>
          </a:xfrm>
          <a:prstGeom prst="rect">
            <a:avLst/>
          </a:prstGeom>
        </p:spPr>
      </p:pic>
      <p:sp>
        <p:nvSpPr>
          <p:cNvPr id="3" name="Title 2">
            <a:extLst>
              <a:ext uri="{FF2B5EF4-FFF2-40B4-BE49-F238E27FC236}">
                <a16:creationId xmlns:a16="http://schemas.microsoft.com/office/drawing/2014/main" id="{6F2DC51B-44F7-4E4A-836A-AF8226B1C681}"/>
              </a:ext>
            </a:extLst>
          </p:cNvPr>
          <p:cNvSpPr>
            <a:spLocks noGrp="1"/>
          </p:cNvSpPr>
          <p:nvPr>
            <p:ph type="title"/>
          </p:nvPr>
        </p:nvSpPr>
        <p:spPr>
          <a:xfrm>
            <a:off x="3651004" y="136526"/>
            <a:ext cx="8143599" cy="812598"/>
          </a:xfrm>
        </p:spPr>
        <p:txBody>
          <a:bodyPr/>
          <a:lstStyle/>
          <a:p>
            <a:r>
              <a:rPr lang="en-PH" dirty="0">
                <a:solidFill>
                  <a:schemeClr val="accent1"/>
                </a:solidFill>
              </a:rPr>
              <a:t>Location &amp; Access</a:t>
            </a:r>
          </a:p>
        </p:txBody>
      </p:sp>
      <p:sp>
        <p:nvSpPr>
          <p:cNvPr id="7" name="TextBox 6">
            <a:extLst>
              <a:ext uri="{FF2B5EF4-FFF2-40B4-BE49-F238E27FC236}">
                <a16:creationId xmlns:a16="http://schemas.microsoft.com/office/drawing/2014/main" id="{4E51C687-155D-4774-A8AA-F0746EC74BFC}"/>
              </a:ext>
            </a:extLst>
          </p:cNvPr>
          <p:cNvSpPr txBox="1"/>
          <p:nvPr/>
        </p:nvSpPr>
        <p:spPr>
          <a:xfrm>
            <a:off x="3651004" y="2075435"/>
            <a:ext cx="8143599" cy="812598"/>
          </a:xfrm>
          <a:prstGeom prst="rect">
            <a:avLst/>
          </a:prstGeom>
          <a:noFill/>
        </p:spPr>
        <p:txBody>
          <a:bodyPr wrap="square" lIns="0" tIns="0" rIns="0" bIns="0" rtlCol="0">
            <a:normAutofit lnSpcReduction="10000"/>
          </a:bodyPr>
          <a:lstStyle/>
          <a:p>
            <a:r>
              <a:rPr lang="en-US" sz="1400" dirty="0"/>
              <a:t>University City is Charlotte's second-largest employment node, built around UNC Charlotte and University Research Park. The submarket combines a 30,000-student university, 45,000 office and tech jobs, and direct light-rail access to Uptown — a rare mix that keeps renter demand broad across students, young professionals and families.</a:t>
            </a:r>
          </a:p>
        </p:txBody>
      </p:sp>
      <p:sp>
        <p:nvSpPr>
          <p:cNvPr id="8" name="TextBox 7">
            <a:extLst>
              <a:ext uri="{FF2B5EF4-FFF2-40B4-BE49-F238E27FC236}">
                <a16:creationId xmlns:a16="http://schemas.microsoft.com/office/drawing/2014/main" id="{A78DC1D7-BD32-4267-BF66-38C0B6BE9F28}"/>
              </a:ext>
            </a:extLst>
          </p:cNvPr>
          <p:cNvSpPr txBox="1"/>
          <p:nvPr/>
        </p:nvSpPr>
        <p:spPr>
          <a:xfrm>
            <a:off x="3651004" y="1400536"/>
            <a:ext cx="2599943" cy="601883"/>
          </a:xfrm>
          <a:prstGeom prst="rect">
            <a:avLst/>
          </a:prstGeom>
          <a:noFill/>
        </p:spPr>
        <p:txBody>
          <a:bodyPr wrap="square" lIns="0" tIns="0" rIns="0" bIns="0" rtlCol="0" anchor="b">
            <a:normAutofit/>
          </a:bodyPr>
          <a:lstStyle/>
          <a:p>
            <a:r>
              <a:rPr lang="en-US" sz="2200" b="1" dirty="0">
                <a:solidFill>
                  <a:schemeClr val="accent1"/>
                </a:solidFill>
                <a:latin typeface="+mj-lt"/>
              </a:rPr>
              <a:t>Submarket</a:t>
            </a:r>
            <a:endParaRPr lang="en-PH" sz="2200" b="1" dirty="0">
              <a:solidFill>
                <a:schemeClr val="accent1"/>
              </a:solidFill>
              <a:latin typeface="+mj-lt"/>
            </a:endParaRPr>
          </a:p>
        </p:txBody>
      </p:sp>
      <p:sp>
        <p:nvSpPr>
          <p:cNvPr id="11" name="TextBox 10">
            <a:extLst>
              <a:ext uri="{FF2B5EF4-FFF2-40B4-BE49-F238E27FC236}">
                <a16:creationId xmlns:a16="http://schemas.microsoft.com/office/drawing/2014/main" id="{6378BA56-7191-4C45-AA54-9466E7942418}"/>
              </a:ext>
            </a:extLst>
          </p:cNvPr>
          <p:cNvSpPr txBox="1"/>
          <p:nvPr/>
        </p:nvSpPr>
        <p:spPr>
          <a:xfrm>
            <a:off x="3651004" y="3700632"/>
            <a:ext cx="8143599" cy="812598"/>
          </a:xfrm>
          <a:prstGeom prst="rect">
            <a:avLst/>
          </a:prstGeom>
          <a:noFill/>
        </p:spPr>
        <p:txBody>
          <a:bodyPr wrap="square" lIns="0" tIns="0" rIns="0" bIns="0" rtlCol="0">
            <a:normAutofit lnSpcReduction="10000"/>
          </a:bodyPr>
          <a:lstStyle/>
          <a:p>
            <a:r>
              <a:rPr lang="en-US" sz="1400" dirty="0"/>
              <a:t>The site sits 0.6 miles from the LYNX Blue Line, which reaches Uptown Charlotte in roughly 25 minutes without a car. Major employers within a 15-minute drive include the Research Park campuses of Wells Fargo, TIAA, and Electrolux, plus the Atrium Health University City hospital complex — anchoring daytime population and rental demand.</a:t>
            </a:r>
          </a:p>
        </p:txBody>
      </p:sp>
      <p:sp>
        <p:nvSpPr>
          <p:cNvPr id="12" name="TextBox 11">
            <a:extLst>
              <a:ext uri="{FF2B5EF4-FFF2-40B4-BE49-F238E27FC236}">
                <a16:creationId xmlns:a16="http://schemas.microsoft.com/office/drawing/2014/main" id="{B563FEDF-2171-4D54-AA95-B903155C47AB}"/>
              </a:ext>
            </a:extLst>
          </p:cNvPr>
          <p:cNvSpPr txBox="1"/>
          <p:nvPr/>
        </p:nvSpPr>
        <p:spPr>
          <a:xfrm>
            <a:off x="3651004" y="3025733"/>
            <a:ext cx="2599943" cy="601883"/>
          </a:xfrm>
          <a:prstGeom prst="rect">
            <a:avLst/>
          </a:prstGeom>
          <a:noFill/>
        </p:spPr>
        <p:txBody>
          <a:bodyPr wrap="square" lIns="0" tIns="0" rIns="0" bIns="0" rtlCol="0" anchor="b">
            <a:normAutofit/>
          </a:bodyPr>
          <a:lstStyle/>
          <a:p>
            <a:r>
              <a:rPr lang="en-US" sz="2200" b="1" dirty="0">
                <a:solidFill>
                  <a:schemeClr val="accent1"/>
                </a:solidFill>
                <a:latin typeface="+mj-lt"/>
              </a:rPr>
              <a:t>Transit</a:t>
            </a:r>
            <a:endParaRPr lang="en-PH" sz="2200" b="1" dirty="0">
              <a:solidFill>
                <a:schemeClr val="accent1"/>
              </a:solidFill>
              <a:latin typeface="+mj-lt"/>
            </a:endParaRPr>
          </a:p>
        </p:txBody>
      </p:sp>
      <p:sp>
        <p:nvSpPr>
          <p:cNvPr id="13" name="TextBox 12">
            <a:extLst>
              <a:ext uri="{FF2B5EF4-FFF2-40B4-BE49-F238E27FC236}">
                <a16:creationId xmlns:a16="http://schemas.microsoft.com/office/drawing/2014/main" id="{F241624D-2DA3-4739-9B73-BF2C9BCFBD21}"/>
              </a:ext>
            </a:extLst>
          </p:cNvPr>
          <p:cNvSpPr txBox="1"/>
          <p:nvPr/>
        </p:nvSpPr>
        <p:spPr>
          <a:xfrm>
            <a:off x="3651004" y="5286641"/>
            <a:ext cx="8143599" cy="812598"/>
          </a:xfrm>
          <a:prstGeom prst="rect">
            <a:avLst/>
          </a:prstGeom>
          <a:noFill/>
        </p:spPr>
        <p:txBody>
          <a:bodyPr wrap="square" lIns="0" tIns="0" rIns="0" bIns="0" rtlCol="0">
            <a:normAutofit lnSpcReduction="10000"/>
          </a:bodyPr>
          <a:lstStyle/>
          <a:p>
            <a:r>
              <a:rPr lang="en-US" sz="1400" dirty="0"/>
              <a:t>Retail and lifestyle amenities at University Place and Shops at University anchor the immediate trade area, while I-85 and I-485 provide regional connectivity to the broader Charlotte MSA. The area's combination of jobs, education and transit has produced 5-year rent growth of 4.1% and persistent sub-5% vacancy.</a:t>
            </a:r>
          </a:p>
        </p:txBody>
      </p:sp>
      <p:sp>
        <p:nvSpPr>
          <p:cNvPr id="14" name="TextBox 13">
            <a:extLst>
              <a:ext uri="{FF2B5EF4-FFF2-40B4-BE49-F238E27FC236}">
                <a16:creationId xmlns:a16="http://schemas.microsoft.com/office/drawing/2014/main" id="{B743C5B7-64A6-464C-8898-8560B7B16B93}"/>
              </a:ext>
            </a:extLst>
          </p:cNvPr>
          <p:cNvSpPr txBox="1"/>
          <p:nvPr/>
        </p:nvSpPr>
        <p:spPr>
          <a:xfrm>
            <a:off x="3651004" y="4611742"/>
            <a:ext cx="2599943" cy="601883"/>
          </a:xfrm>
          <a:prstGeom prst="rect">
            <a:avLst/>
          </a:prstGeom>
          <a:noFill/>
        </p:spPr>
        <p:txBody>
          <a:bodyPr wrap="square" lIns="0" tIns="0" rIns="0" bIns="0" rtlCol="0" anchor="b">
            <a:normAutofit/>
          </a:bodyPr>
          <a:lstStyle/>
          <a:p>
            <a:r>
              <a:rPr lang="en-US" sz="2200" b="1" dirty="0">
                <a:solidFill>
                  <a:schemeClr val="accent1"/>
                </a:solidFill>
                <a:latin typeface="+mj-lt"/>
              </a:rPr>
              <a:t>Demand</a:t>
            </a:r>
            <a:endParaRPr lang="en-PH" sz="2200" b="1" dirty="0">
              <a:solidFill>
                <a:schemeClr val="accent1"/>
              </a:solidFill>
              <a:latin typeface="+mj-lt"/>
            </a:endParaRPr>
          </a:p>
        </p:txBody>
      </p:sp>
      <p:sp>
        <p:nvSpPr>
          <p:cNvPr id="4" name="Slide Number Placeholder 3">
            <a:extLst>
              <a:ext uri="{FF2B5EF4-FFF2-40B4-BE49-F238E27FC236}">
                <a16:creationId xmlns:a16="http://schemas.microsoft.com/office/drawing/2014/main" id="{82837A5C-6E4B-4D4A-B793-6C1E7BE2C8F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13</a:t>
            </a:fld>
            <a:endParaRPr lang="en-PH" dirty="0"/>
          </a:p>
        </p:txBody>
      </p:sp>
    </p:spTree>
    <p:extLst>
      <p:ext uri="{BB962C8B-B14F-4D97-AF65-F5344CB8AC3E}">
        <p14:creationId xmlns:p14="http://schemas.microsoft.com/office/powerpoint/2010/main" val="461630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B6C38-CB5A-4A38-9BB5-E63A2CE3E5DF}"/>
              </a:ext>
            </a:extLst>
          </p:cNvPr>
          <p:cNvSpPr/>
          <p:nvPr/>
        </p:nvSpPr>
        <p:spPr>
          <a:xfrm>
            <a:off x="363794"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 name="ValueChainStarter">
            <a:extLst>
              <a:ext uri="{FF2B5EF4-FFF2-40B4-BE49-F238E27FC236}">
                <a16:creationId xmlns:a16="http://schemas.microsoft.com/office/drawing/2014/main" id="{1D45D910-9E87-4742-AEC5-FF0EE5D7C639}"/>
              </a:ext>
            </a:extLst>
          </p:cNvPr>
          <p:cNvSpPr>
            <a:spLocks noChangeArrowheads="1"/>
          </p:cNvSpPr>
          <p:nvPr>
            <p:custDataLst>
              <p:tags r:id="rId1"/>
            </p:custDataLst>
          </p:nvPr>
        </p:nvSpPr>
        <p:spPr bwMode="gray">
          <a:xfrm>
            <a:off x="452530" y="1443020"/>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22" name="Rectangle 21">
            <a:extLst>
              <a:ext uri="{FF2B5EF4-FFF2-40B4-BE49-F238E27FC236}">
                <a16:creationId xmlns:a16="http://schemas.microsoft.com/office/drawing/2014/main" id="{25E3E62A-0DC4-4DDE-8194-1C78629EEFE3}"/>
              </a:ext>
            </a:extLst>
          </p:cNvPr>
          <p:cNvSpPr/>
          <p:nvPr/>
        </p:nvSpPr>
        <p:spPr>
          <a:xfrm>
            <a:off x="4248542"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3" name="ValueChainStarter">
            <a:extLst>
              <a:ext uri="{FF2B5EF4-FFF2-40B4-BE49-F238E27FC236}">
                <a16:creationId xmlns:a16="http://schemas.microsoft.com/office/drawing/2014/main" id="{5F6B8828-A9BE-4AB8-A382-5EF21AEB6704}"/>
              </a:ext>
            </a:extLst>
          </p:cNvPr>
          <p:cNvSpPr>
            <a:spLocks noChangeArrowheads="1"/>
          </p:cNvSpPr>
          <p:nvPr>
            <p:custDataLst>
              <p:tags r:id="rId2"/>
            </p:custDataLst>
          </p:nvPr>
        </p:nvSpPr>
        <p:spPr bwMode="gray">
          <a:xfrm>
            <a:off x="4337278" y="1443020"/>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30" name="Rectangle 29">
            <a:extLst>
              <a:ext uri="{FF2B5EF4-FFF2-40B4-BE49-F238E27FC236}">
                <a16:creationId xmlns:a16="http://schemas.microsoft.com/office/drawing/2014/main" id="{CC3B60FB-3D79-4CA6-83C5-F74D14DCD177}"/>
              </a:ext>
            </a:extLst>
          </p:cNvPr>
          <p:cNvSpPr/>
          <p:nvPr/>
        </p:nvSpPr>
        <p:spPr>
          <a:xfrm>
            <a:off x="8133290" y="1521167"/>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1" name="ValueChainStarter">
            <a:extLst>
              <a:ext uri="{FF2B5EF4-FFF2-40B4-BE49-F238E27FC236}">
                <a16:creationId xmlns:a16="http://schemas.microsoft.com/office/drawing/2014/main" id="{53EB1E41-DE62-4566-B503-EBB4FF3100EE}"/>
              </a:ext>
            </a:extLst>
          </p:cNvPr>
          <p:cNvSpPr>
            <a:spLocks noChangeArrowheads="1"/>
          </p:cNvSpPr>
          <p:nvPr>
            <p:custDataLst>
              <p:tags r:id="rId3"/>
            </p:custDataLst>
          </p:nvPr>
        </p:nvSpPr>
        <p:spPr bwMode="gray">
          <a:xfrm>
            <a:off x="8222026" y="1443020"/>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6" name="ee4pHeader1">
            <a:extLst>
              <a:ext uri="{FF2B5EF4-FFF2-40B4-BE49-F238E27FC236}">
                <a16:creationId xmlns:a16="http://schemas.microsoft.com/office/drawing/2014/main" id="{CBE83E44-5804-4489-AAD6-A5C8B58BDFB8}"/>
              </a:ext>
            </a:extLst>
          </p:cNvPr>
          <p:cNvSpPr txBox="1"/>
          <p:nvPr/>
        </p:nvSpPr>
        <p:spPr>
          <a:xfrm>
            <a:off x="624404"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Clubhouse &amp; Leasing</a:t>
            </a:r>
          </a:p>
        </p:txBody>
      </p:sp>
      <p:sp>
        <p:nvSpPr>
          <p:cNvPr id="10" name="TextBox 9">
            <a:extLst>
              <a:ext uri="{FF2B5EF4-FFF2-40B4-BE49-F238E27FC236}">
                <a16:creationId xmlns:a16="http://schemas.microsoft.com/office/drawing/2014/main" id="{889C5FC0-CB0B-4091-9A45-6AB62B7A1789}"/>
              </a:ext>
            </a:extLst>
          </p:cNvPr>
          <p:cNvSpPr txBox="1"/>
          <p:nvPr/>
        </p:nvSpPr>
        <p:spPr>
          <a:xfrm>
            <a:off x="624404" y="2625429"/>
            <a:ext cx="3143952" cy="187009"/>
          </a:xfrm>
          <a:prstGeom prst="rect">
            <a:avLst/>
          </a:prstGeom>
          <a:noFill/>
        </p:spPr>
        <p:txBody>
          <a:bodyPr wrap="square" lIns="0" tIns="0" rIns="0" bIns="0" rtlCol="0">
            <a:normAutofit fontScale="92500" lnSpcReduction="10000"/>
          </a:bodyPr>
          <a:lstStyle/>
          <a:p>
            <a:pPr algn="ctr"/>
            <a:r>
              <a:rPr lang="en-US" sz="1400" b="1" dirty="0"/>
              <a:t>Refresh</a:t>
            </a:r>
            <a:endParaRPr lang="en-PH" sz="1400" b="1" dirty="0"/>
          </a:p>
        </p:txBody>
      </p:sp>
      <p:sp>
        <p:nvSpPr>
          <p:cNvPr id="11" name="TextBox 10">
            <a:extLst>
              <a:ext uri="{FF2B5EF4-FFF2-40B4-BE49-F238E27FC236}">
                <a16:creationId xmlns:a16="http://schemas.microsoft.com/office/drawing/2014/main" id="{F8A01E8B-914E-4077-947B-D33C900FAEE4}"/>
              </a:ext>
            </a:extLst>
          </p:cNvPr>
          <p:cNvSpPr txBox="1"/>
          <p:nvPr/>
        </p:nvSpPr>
        <p:spPr>
          <a:xfrm>
            <a:off x="624404"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B</a:t>
            </a:r>
            <a:endParaRPr lang="en-PH" sz="3200" b="1" dirty="0">
              <a:solidFill>
                <a:schemeClr val="accent1"/>
              </a:solidFill>
              <a:latin typeface="+mj-lt"/>
            </a:endParaRPr>
          </a:p>
        </p:txBody>
      </p:sp>
      <p:sp>
        <p:nvSpPr>
          <p:cNvPr id="12" name="TextBox 11">
            <a:extLst>
              <a:ext uri="{FF2B5EF4-FFF2-40B4-BE49-F238E27FC236}">
                <a16:creationId xmlns:a16="http://schemas.microsoft.com/office/drawing/2014/main" id="{69302BFE-FC8F-4C5F-8AE9-EB24649CED48}"/>
              </a:ext>
            </a:extLst>
          </p:cNvPr>
          <p:cNvSpPr txBox="1"/>
          <p:nvPr/>
        </p:nvSpPr>
        <p:spPr>
          <a:xfrm>
            <a:off x="516951" y="2937684"/>
            <a:ext cx="3358858" cy="498333"/>
          </a:xfrm>
          <a:prstGeom prst="rect">
            <a:avLst/>
          </a:prstGeom>
          <a:noFill/>
        </p:spPr>
        <p:txBody>
          <a:bodyPr wrap="square" lIns="0" tIns="0" rIns="0" bIns="0" rtlCol="0">
            <a:noAutofit/>
          </a:bodyPr>
          <a:lstStyle/>
          <a:p>
            <a:pPr algn="ctr"/>
            <a:r>
              <a:rPr lang="en-US" sz="1200" dirty="0"/>
              <a:t>Modernize the leasing office and clubhouse with new finishes, add a co-working lounge and a 24-hour package room.</a:t>
            </a:r>
            <a:endParaRPr lang="en-PH" sz="1200" dirty="0"/>
          </a:p>
        </p:txBody>
      </p:sp>
      <p:sp>
        <p:nvSpPr>
          <p:cNvPr id="18" name="ee4pHeader1">
            <a:extLst>
              <a:ext uri="{FF2B5EF4-FFF2-40B4-BE49-F238E27FC236}">
                <a16:creationId xmlns:a16="http://schemas.microsoft.com/office/drawing/2014/main" id="{A0CD3363-0F33-4707-B9EE-425E725DBED8}"/>
              </a:ext>
            </a:extLst>
          </p:cNvPr>
          <p:cNvSpPr txBox="1"/>
          <p:nvPr/>
        </p:nvSpPr>
        <p:spPr>
          <a:xfrm>
            <a:off x="4509152"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Pools &amp; Outdoor</a:t>
            </a:r>
          </a:p>
        </p:txBody>
      </p:sp>
      <p:sp>
        <p:nvSpPr>
          <p:cNvPr id="19" name="TextBox 18">
            <a:extLst>
              <a:ext uri="{FF2B5EF4-FFF2-40B4-BE49-F238E27FC236}">
                <a16:creationId xmlns:a16="http://schemas.microsoft.com/office/drawing/2014/main" id="{F6D5DC6D-A5C3-4D95-ACD7-4271DDD1CE80}"/>
              </a:ext>
            </a:extLst>
          </p:cNvPr>
          <p:cNvSpPr txBox="1"/>
          <p:nvPr/>
        </p:nvSpPr>
        <p:spPr>
          <a:xfrm>
            <a:off x="4509152" y="2625429"/>
            <a:ext cx="3143952" cy="187009"/>
          </a:xfrm>
          <a:prstGeom prst="rect">
            <a:avLst/>
          </a:prstGeom>
          <a:noFill/>
        </p:spPr>
        <p:txBody>
          <a:bodyPr wrap="square" lIns="0" tIns="0" rIns="0" bIns="0" rtlCol="0">
            <a:normAutofit fontScale="92500" lnSpcReduction="10000"/>
          </a:bodyPr>
          <a:lstStyle/>
          <a:p>
            <a:pPr algn="ctr"/>
            <a:r>
              <a:rPr lang="en-US" sz="1400" b="1" dirty="0"/>
              <a:t>Refresh</a:t>
            </a:r>
            <a:endParaRPr lang="en-PH" sz="1400" b="1" dirty="0"/>
          </a:p>
        </p:txBody>
      </p:sp>
      <p:sp>
        <p:nvSpPr>
          <p:cNvPr id="20" name="TextBox 19">
            <a:extLst>
              <a:ext uri="{FF2B5EF4-FFF2-40B4-BE49-F238E27FC236}">
                <a16:creationId xmlns:a16="http://schemas.microsoft.com/office/drawing/2014/main" id="{F4117B60-5EBF-48D0-85E2-EDFEF3B58D6B}"/>
              </a:ext>
            </a:extLst>
          </p:cNvPr>
          <p:cNvSpPr txBox="1"/>
          <p:nvPr/>
        </p:nvSpPr>
        <p:spPr>
          <a:xfrm>
            <a:off x="4509152"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B+</a:t>
            </a:r>
            <a:endParaRPr lang="en-PH" sz="3200" b="1" dirty="0">
              <a:solidFill>
                <a:schemeClr val="accent1"/>
              </a:solidFill>
              <a:latin typeface="+mj-lt"/>
            </a:endParaRPr>
          </a:p>
        </p:txBody>
      </p:sp>
      <p:sp>
        <p:nvSpPr>
          <p:cNvPr id="21" name="TextBox 20">
            <a:extLst>
              <a:ext uri="{FF2B5EF4-FFF2-40B4-BE49-F238E27FC236}">
                <a16:creationId xmlns:a16="http://schemas.microsoft.com/office/drawing/2014/main" id="{71864221-F8B6-40FC-892F-FF1CCE5D4C62}"/>
              </a:ext>
            </a:extLst>
          </p:cNvPr>
          <p:cNvSpPr txBox="1"/>
          <p:nvPr/>
        </p:nvSpPr>
        <p:spPr>
          <a:xfrm>
            <a:off x="4509152" y="2937684"/>
            <a:ext cx="3143952" cy="498333"/>
          </a:xfrm>
          <a:prstGeom prst="rect">
            <a:avLst/>
          </a:prstGeom>
          <a:noFill/>
        </p:spPr>
        <p:txBody>
          <a:bodyPr wrap="square" lIns="0" tIns="0" rIns="0" bIns="0" rtlCol="0">
            <a:noAutofit/>
          </a:bodyPr>
          <a:lstStyle/>
          <a:p>
            <a:pPr algn="ctr"/>
            <a:r>
              <a:rPr lang="en-US" sz="1200" dirty="0"/>
              <a:t>Resurface both pools, upgrade furniture and lighting, and expand the existing dog park and grilling areas.</a:t>
            </a:r>
            <a:endParaRPr lang="en-PH" sz="1200" dirty="0"/>
          </a:p>
        </p:txBody>
      </p:sp>
      <p:sp>
        <p:nvSpPr>
          <p:cNvPr id="26" name="ee4pHeader1">
            <a:extLst>
              <a:ext uri="{FF2B5EF4-FFF2-40B4-BE49-F238E27FC236}">
                <a16:creationId xmlns:a16="http://schemas.microsoft.com/office/drawing/2014/main" id="{27C37F08-4384-4675-A527-1A4D58A00F6C}"/>
              </a:ext>
            </a:extLst>
          </p:cNvPr>
          <p:cNvSpPr txBox="1"/>
          <p:nvPr/>
        </p:nvSpPr>
        <p:spPr>
          <a:xfrm>
            <a:off x="8393900" y="1735731"/>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Fitness Center</a:t>
            </a:r>
          </a:p>
        </p:txBody>
      </p:sp>
      <p:sp>
        <p:nvSpPr>
          <p:cNvPr id="27" name="TextBox 26">
            <a:extLst>
              <a:ext uri="{FF2B5EF4-FFF2-40B4-BE49-F238E27FC236}">
                <a16:creationId xmlns:a16="http://schemas.microsoft.com/office/drawing/2014/main" id="{40572CCD-8AB6-4ABF-84DF-730AD74AC047}"/>
              </a:ext>
            </a:extLst>
          </p:cNvPr>
          <p:cNvSpPr txBox="1"/>
          <p:nvPr/>
        </p:nvSpPr>
        <p:spPr>
          <a:xfrm>
            <a:off x="8393900" y="2625429"/>
            <a:ext cx="3143952" cy="187009"/>
          </a:xfrm>
          <a:prstGeom prst="rect">
            <a:avLst/>
          </a:prstGeom>
          <a:noFill/>
        </p:spPr>
        <p:txBody>
          <a:bodyPr wrap="square" lIns="0" tIns="0" rIns="0" bIns="0" rtlCol="0">
            <a:normAutofit fontScale="92500" lnSpcReduction="10000"/>
          </a:bodyPr>
          <a:lstStyle/>
          <a:p>
            <a:pPr algn="ctr"/>
            <a:r>
              <a:rPr lang="en-US" sz="1400" b="1" dirty="0"/>
              <a:t>Upgrade</a:t>
            </a:r>
            <a:endParaRPr lang="en-PH" sz="1400" b="1" dirty="0"/>
          </a:p>
        </p:txBody>
      </p:sp>
      <p:sp>
        <p:nvSpPr>
          <p:cNvPr id="28" name="TextBox 27">
            <a:extLst>
              <a:ext uri="{FF2B5EF4-FFF2-40B4-BE49-F238E27FC236}">
                <a16:creationId xmlns:a16="http://schemas.microsoft.com/office/drawing/2014/main" id="{C5BECA82-BCA4-4C86-85BF-3FA27BF3E73C}"/>
              </a:ext>
            </a:extLst>
          </p:cNvPr>
          <p:cNvSpPr txBox="1"/>
          <p:nvPr/>
        </p:nvSpPr>
        <p:spPr>
          <a:xfrm>
            <a:off x="8393900" y="2162621"/>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B</a:t>
            </a:r>
            <a:endParaRPr lang="en-PH" sz="3200" b="1" dirty="0">
              <a:solidFill>
                <a:schemeClr val="accent1"/>
              </a:solidFill>
              <a:latin typeface="+mj-lt"/>
            </a:endParaRPr>
          </a:p>
        </p:txBody>
      </p:sp>
      <p:sp>
        <p:nvSpPr>
          <p:cNvPr id="29" name="TextBox 28">
            <a:extLst>
              <a:ext uri="{FF2B5EF4-FFF2-40B4-BE49-F238E27FC236}">
                <a16:creationId xmlns:a16="http://schemas.microsoft.com/office/drawing/2014/main" id="{3539E9FA-4C62-4FE5-9555-383142A2393E}"/>
              </a:ext>
            </a:extLst>
          </p:cNvPr>
          <p:cNvSpPr txBox="1"/>
          <p:nvPr/>
        </p:nvSpPr>
        <p:spPr>
          <a:xfrm>
            <a:off x="8393900" y="2937684"/>
            <a:ext cx="3143952" cy="498333"/>
          </a:xfrm>
          <a:prstGeom prst="rect">
            <a:avLst/>
          </a:prstGeom>
          <a:noFill/>
        </p:spPr>
        <p:txBody>
          <a:bodyPr wrap="square" lIns="0" tIns="0" rIns="0" bIns="0" rtlCol="0">
            <a:noAutofit/>
          </a:bodyPr>
          <a:lstStyle/>
          <a:p>
            <a:pPr algn="ctr"/>
            <a:r>
              <a:rPr lang="en-US" sz="1200" dirty="0"/>
              <a:t>Replace cardio and strength equipment and add an on-demand fitness studio — a top-three amenity for the renter profile.</a:t>
            </a:r>
            <a:endParaRPr lang="en-PH" sz="1200" dirty="0"/>
          </a:p>
        </p:txBody>
      </p:sp>
      <p:sp>
        <p:nvSpPr>
          <p:cNvPr id="2" name="Title 1">
            <a:extLst>
              <a:ext uri="{FF2B5EF4-FFF2-40B4-BE49-F238E27FC236}">
                <a16:creationId xmlns:a16="http://schemas.microsoft.com/office/drawing/2014/main" id="{78609B3C-971D-4B23-92C5-0FB3EC017134}"/>
              </a:ext>
            </a:extLst>
          </p:cNvPr>
          <p:cNvSpPr>
            <a:spLocks noGrp="1"/>
          </p:cNvSpPr>
          <p:nvPr>
            <p:ph type="title"/>
          </p:nvPr>
        </p:nvSpPr>
        <p:spPr>
          <a:xfrm>
            <a:off x="363794" y="136526"/>
            <a:ext cx="11434668" cy="777874"/>
          </a:xfrm>
        </p:spPr>
        <p:txBody>
          <a:bodyPr/>
          <a:lstStyle/>
          <a:p>
            <a:r>
              <a:rPr lang="en-PH" dirty="0"/>
              <a:t>Amenities &amp; Physical Condition</a:t>
            </a:r>
          </a:p>
        </p:txBody>
      </p:sp>
      <p:sp>
        <p:nvSpPr>
          <p:cNvPr id="43" name="Rectangle 42">
            <a:extLst>
              <a:ext uri="{FF2B5EF4-FFF2-40B4-BE49-F238E27FC236}">
                <a16:creationId xmlns:a16="http://schemas.microsoft.com/office/drawing/2014/main" id="{BAF0F6F8-616F-46A2-AED2-1631EF858C3D}"/>
              </a:ext>
            </a:extLst>
          </p:cNvPr>
          <p:cNvSpPr/>
          <p:nvPr/>
        </p:nvSpPr>
        <p:spPr>
          <a:xfrm>
            <a:off x="363794"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4" name="ValueChainStarter">
            <a:extLst>
              <a:ext uri="{FF2B5EF4-FFF2-40B4-BE49-F238E27FC236}">
                <a16:creationId xmlns:a16="http://schemas.microsoft.com/office/drawing/2014/main" id="{1E7F1F6E-AF00-4E94-89A6-15A5C52587A5}"/>
              </a:ext>
            </a:extLst>
          </p:cNvPr>
          <p:cNvSpPr>
            <a:spLocks noChangeArrowheads="1"/>
          </p:cNvSpPr>
          <p:nvPr>
            <p:custDataLst>
              <p:tags r:id="rId4"/>
            </p:custDataLst>
          </p:nvPr>
        </p:nvSpPr>
        <p:spPr bwMode="gray">
          <a:xfrm>
            <a:off x="452530" y="3804257"/>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5" name="Rectangle 44">
            <a:extLst>
              <a:ext uri="{FF2B5EF4-FFF2-40B4-BE49-F238E27FC236}">
                <a16:creationId xmlns:a16="http://schemas.microsoft.com/office/drawing/2014/main" id="{8BD6E68D-AB11-46C9-9C7B-A590E7EA6EE1}"/>
              </a:ext>
            </a:extLst>
          </p:cNvPr>
          <p:cNvSpPr/>
          <p:nvPr/>
        </p:nvSpPr>
        <p:spPr>
          <a:xfrm>
            <a:off x="4248542"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6" name="ValueChainStarter">
            <a:extLst>
              <a:ext uri="{FF2B5EF4-FFF2-40B4-BE49-F238E27FC236}">
                <a16:creationId xmlns:a16="http://schemas.microsoft.com/office/drawing/2014/main" id="{892E1AA7-F53A-49D8-9906-6656FD61E202}"/>
              </a:ext>
            </a:extLst>
          </p:cNvPr>
          <p:cNvSpPr>
            <a:spLocks noChangeArrowheads="1"/>
          </p:cNvSpPr>
          <p:nvPr>
            <p:custDataLst>
              <p:tags r:id="rId5"/>
            </p:custDataLst>
          </p:nvPr>
        </p:nvSpPr>
        <p:spPr bwMode="gray">
          <a:xfrm>
            <a:off x="4337278" y="3804257"/>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7" name="Rectangle 46">
            <a:extLst>
              <a:ext uri="{FF2B5EF4-FFF2-40B4-BE49-F238E27FC236}">
                <a16:creationId xmlns:a16="http://schemas.microsoft.com/office/drawing/2014/main" id="{3993038F-660C-43D0-8686-DED15BA045F3}"/>
              </a:ext>
            </a:extLst>
          </p:cNvPr>
          <p:cNvSpPr/>
          <p:nvPr/>
        </p:nvSpPr>
        <p:spPr>
          <a:xfrm>
            <a:off x="8133290" y="3882404"/>
            <a:ext cx="3665172" cy="2136429"/>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8" name="ValueChainStarter">
            <a:extLst>
              <a:ext uri="{FF2B5EF4-FFF2-40B4-BE49-F238E27FC236}">
                <a16:creationId xmlns:a16="http://schemas.microsoft.com/office/drawing/2014/main" id="{5FCF83E5-A59F-40D2-B197-9F87C24FA0B4}"/>
              </a:ext>
            </a:extLst>
          </p:cNvPr>
          <p:cNvSpPr>
            <a:spLocks noChangeArrowheads="1"/>
          </p:cNvSpPr>
          <p:nvPr>
            <p:custDataLst>
              <p:tags r:id="rId6"/>
            </p:custDataLst>
          </p:nvPr>
        </p:nvSpPr>
        <p:spPr bwMode="gray">
          <a:xfrm>
            <a:off x="8222026" y="3804257"/>
            <a:ext cx="3485459" cy="156295"/>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49" name="ee4pHeader1">
            <a:extLst>
              <a:ext uri="{FF2B5EF4-FFF2-40B4-BE49-F238E27FC236}">
                <a16:creationId xmlns:a16="http://schemas.microsoft.com/office/drawing/2014/main" id="{93871985-E3C9-4A3B-9416-48131177F314}"/>
              </a:ext>
            </a:extLst>
          </p:cNvPr>
          <p:cNvSpPr txBox="1"/>
          <p:nvPr/>
        </p:nvSpPr>
        <p:spPr>
          <a:xfrm>
            <a:off x="624404"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Unit Interiors</a:t>
            </a:r>
          </a:p>
        </p:txBody>
      </p:sp>
      <p:sp>
        <p:nvSpPr>
          <p:cNvPr id="50" name="TextBox 49">
            <a:extLst>
              <a:ext uri="{FF2B5EF4-FFF2-40B4-BE49-F238E27FC236}">
                <a16:creationId xmlns:a16="http://schemas.microsoft.com/office/drawing/2014/main" id="{5C4FED6E-375D-45E1-8202-3E88245C1487}"/>
              </a:ext>
            </a:extLst>
          </p:cNvPr>
          <p:cNvSpPr txBox="1"/>
          <p:nvPr/>
        </p:nvSpPr>
        <p:spPr>
          <a:xfrm>
            <a:off x="624404" y="4986666"/>
            <a:ext cx="3143952" cy="187009"/>
          </a:xfrm>
          <a:prstGeom prst="rect">
            <a:avLst/>
          </a:prstGeom>
          <a:noFill/>
        </p:spPr>
        <p:txBody>
          <a:bodyPr wrap="square" lIns="0" tIns="0" rIns="0" bIns="0" rtlCol="0">
            <a:normAutofit fontScale="92500" lnSpcReduction="10000"/>
          </a:bodyPr>
          <a:lstStyle/>
          <a:p>
            <a:pPr algn="ctr"/>
            <a:r>
              <a:rPr lang="en-US" sz="1400" b="1" dirty="0"/>
              <a:t>Renovate</a:t>
            </a:r>
            <a:endParaRPr lang="en-PH" sz="1400" b="1" dirty="0"/>
          </a:p>
        </p:txBody>
      </p:sp>
      <p:sp>
        <p:nvSpPr>
          <p:cNvPr id="51" name="TextBox 50">
            <a:extLst>
              <a:ext uri="{FF2B5EF4-FFF2-40B4-BE49-F238E27FC236}">
                <a16:creationId xmlns:a16="http://schemas.microsoft.com/office/drawing/2014/main" id="{433BFFBD-5F8E-40C7-95F4-FDBDB4EA7326}"/>
              </a:ext>
            </a:extLst>
          </p:cNvPr>
          <p:cNvSpPr txBox="1"/>
          <p:nvPr/>
        </p:nvSpPr>
        <p:spPr>
          <a:xfrm>
            <a:off x="624404"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C+</a:t>
            </a:r>
            <a:endParaRPr lang="en-PH" sz="3200" b="1" dirty="0">
              <a:solidFill>
                <a:schemeClr val="accent1"/>
              </a:solidFill>
              <a:latin typeface="+mj-lt"/>
            </a:endParaRPr>
          </a:p>
        </p:txBody>
      </p:sp>
      <p:sp>
        <p:nvSpPr>
          <p:cNvPr id="52" name="TextBox 51">
            <a:extLst>
              <a:ext uri="{FF2B5EF4-FFF2-40B4-BE49-F238E27FC236}">
                <a16:creationId xmlns:a16="http://schemas.microsoft.com/office/drawing/2014/main" id="{63B4EA39-4B4D-4670-83AB-526465512761}"/>
              </a:ext>
            </a:extLst>
          </p:cNvPr>
          <p:cNvSpPr txBox="1"/>
          <p:nvPr/>
        </p:nvSpPr>
        <p:spPr>
          <a:xfrm>
            <a:off x="624404" y="5298921"/>
            <a:ext cx="3143952" cy="498333"/>
          </a:xfrm>
          <a:prstGeom prst="rect">
            <a:avLst/>
          </a:prstGeom>
          <a:noFill/>
        </p:spPr>
        <p:txBody>
          <a:bodyPr wrap="square" lIns="0" tIns="0" rIns="0" bIns="0" rtlCol="0">
            <a:noAutofit/>
          </a:bodyPr>
          <a:lstStyle/>
          <a:p>
            <a:pPr algn="ctr"/>
            <a:r>
              <a:rPr lang="en-US" sz="1200" dirty="0"/>
              <a:t>Full interior program: quartz counters, stainless appliances, LVP flooring, lighting and hardware across 280 units.</a:t>
            </a:r>
            <a:endParaRPr lang="en-PH" sz="1200" dirty="0"/>
          </a:p>
        </p:txBody>
      </p:sp>
      <p:sp>
        <p:nvSpPr>
          <p:cNvPr id="53" name="ee4pHeader1">
            <a:extLst>
              <a:ext uri="{FF2B5EF4-FFF2-40B4-BE49-F238E27FC236}">
                <a16:creationId xmlns:a16="http://schemas.microsoft.com/office/drawing/2014/main" id="{B7493B48-3D0E-4860-9458-CC3D6C2105CB}"/>
              </a:ext>
            </a:extLst>
          </p:cNvPr>
          <p:cNvSpPr txBox="1"/>
          <p:nvPr/>
        </p:nvSpPr>
        <p:spPr>
          <a:xfrm>
            <a:off x="4509152"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Building Systems</a:t>
            </a:r>
          </a:p>
        </p:txBody>
      </p:sp>
      <p:sp>
        <p:nvSpPr>
          <p:cNvPr id="54" name="TextBox 53">
            <a:extLst>
              <a:ext uri="{FF2B5EF4-FFF2-40B4-BE49-F238E27FC236}">
                <a16:creationId xmlns:a16="http://schemas.microsoft.com/office/drawing/2014/main" id="{63BE6974-5558-45AF-8CD1-EA63F67A1009}"/>
              </a:ext>
            </a:extLst>
          </p:cNvPr>
          <p:cNvSpPr txBox="1"/>
          <p:nvPr/>
        </p:nvSpPr>
        <p:spPr>
          <a:xfrm>
            <a:off x="4509152" y="4986666"/>
            <a:ext cx="3143952" cy="187009"/>
          </a:xfrm>
          <a:prstGeom prst="rect">
            <a:avLst/>
          </a:prstGeom>
          <a:noFill/>
        </p:spPr>
        <p:txBody>
          <a:bodyPr wrap="square" lIns="0" tIns="0" rIns="0" bIns="0" rtlCol="0">
            <a:normAutofit fontScale="92500" lnSpcReduction="10000"/>
          </a:bodyPr>
          <a:lstStyle/>
          <a:p>
            <a:pPr algn="ctr"/>
            <a:r>
              <a:rPr lang="en-US" sz="1400" b="1" dirty="0"/>
              <a:t>Maintain</a:t>
            </a:r>
            <a:endParaRPr lang="en-PH" sz="1400" b="1" dirty="0"/>
          </a:p>
        </p:txBody>
      </p:sp>
      <p:sp>
        <p:nvSpPr>
          <p:cNvPr id="55" name="TextBox 54">
            <a:extLst>
              <a:ext uri="{FF2B5EF4-FFF2-40B4-BE49-F238E27FC236}">
                <a16:creationId xmlns:a16="http://schemas.microsoft.com/office/drawing/2014/main" id="{7190C2A7-82B3-48B6-B7F6-5EA91461FED0}"/>
              </a:ext>
            </a:extLst>
          </p:cNvPr>
          <p:cNvSpPr txBox="1"/>
          <p:nvPr/>
        </p:nvSpPr>
        <p:spPr>
          <a:xfrm>
            <a:off x="4509152"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A-</a:t>
            </a:r>
            <a:endParaRPr lang="en-PH" sz="3200" b="1" dirty="0">
              <a:solidFill>
                <a:schemeClr val="accent1"/>
              </a:solidFill>
              <a:latin typeface="+mj-lt"/>
            </a:endParaRPr>
          </a:p>
        </p:txBody>
      </p:sp>
      <p:sp>
        <p:nvSpPr>
          <p:cNvPr id="56" name="TextBox 55">
            <a:extLst>
              <a:ext uri="{FF2B5EF4-FFF2-40B4-BE49-F238E27FC236}">
                <a16:creationId xmlns:a16="http://schemas.microsoft.com/office/drawing/2014/main" id="{45F03B04-34DF-4BA4-8287-3B5C767514CB}"/>
              </a:ext>
            </a:extLst>
          </p:cNvPr>
          <p:cNvSpPr txBox="1"/>
          <p:nvPr/>
        </p:nvSpPr>
        <p:spPr>
          <a:xfrm>
            <a:off x="4509152" y="5298921"/>
            <a:ext cx="3143952" cy="498333"/>
          </a:xfrm>
          <a:prstGeom prst="rect">
            <a:avLst/>
          </a:prstGeom>
          <a:noFill/>
        </p:spPr>
        <p:txBody>
          <a:bodyPr wrap="square" lIns="0" tIns="0" rIns="0" bIns="0" rtlCol="0">
            <a:noAutofit/>
          </a:bodyPr>
          <a:lstStyle/>
          <a:p>
            <a:pPr algn="ctr"/>
            <a:r>
              <a:rPr lang="en-US" sz="1200" dirty="0"/>
              <a:t>Roofs (2019) and plumbing (2017) are recent; HVAC is staggered with ~30% replaced within five years under reserves.</a:t>
            </a:r>
            <a:endParaRPr lang="en-PH" sz="1200" dirty="0"/>
          </a:p>
        </p:txBody>
      </p:sp>
      <p:sp>
        <p:nvSpPr>
          <p:cNvPr id="57" name="ee4pHeader1">
            <a:extLst>
              <a:ext uri="{FF2B5EF4-FFF2-40B4-BE49-F238E27FC236}">
                <a16:creationId xmlns:a16="http://schemas.microsoft.com/office/drawing/2014/main" id="{88FEE5A5-A04B-49FD-9523-2C215B072514}"/>
              </a:ext>
            </a:extLst>
          </p:cNvPr>
          <p:cNvSpPr txBox="1"/>
          <p:nvPr/>
        </p:nvSpPr>
        <p:spPr>
          <a:xfrm>
            <a:off x="8393900" y="4096968"/>
            <a:ext cx="3143952" cy="301644"/>
          </a:xfrm>
          <a:prstGeom prst="rect">
            <a:avLst/>
          </a:prstGeom>
          <a:noFill/>
          <a:ln cap="rnd">
            <a:noFill/>
            <a:round/>
          </a:ln>
        </p:spPr>
        <p:txBody>
          <a:bodyPr vert="horz" wrap="square" lIns="0" tIns="0" rIns="0" bIns="0" rtlCol="0" anchor="b" anchorCtr="0">
            <a:normAutofit/>
          </a:bodyPr>
          <a:lstStyle/>
          <a:p>
            <a:pPr algn="ctr"/>
            <a:r>
              <a:rPr lang="en-US" b="1" dirty="0">
                <a:solidFill>
                  <a:schemeClr val="tx2"/>
                </a:solidFill>
                <a:latin typeface="+mj-lt"/>
              </a:rPr>
              <a:t>Parking &amp; Site</a:t>
            </a:r>
          </a:p>
        </p:txBody>
      </p:sp>
      <p:sp>
        <p:nvSpPr>
          <p:cNvPr id="58" name="TextBox 57">
            <a:extLst>
              <a:ext uri="{FF2B5EF4-FFF2-40B4-BE49-F238E27FC236}">
                <a16:creationId xmlns:a16="http://schemas.microsoft.com/office/drawing/2014/main" id="{AFAC11BF-52CD-4E9B-AFA0-3ADFF4013247}"/>
              </a:ext>
            </a:extLst>
          </p:cNvPr>
          <p:cNvSpPr txBox="1"/>
          <p:nvPr/>
        </p:nvSpPr>
        <p:spPr>
          <a:xfrm>
            <a:off x="8393900" y="4986666"/>
            <a:ext cx="3143952" cy="187009"/>
          </a:xfrm>
          <a:prstGeom prst="rect">
            <a:avLst/>
          </a:prstGeom>
          <a:noFill/>
        </p:spPr>
        <p:txBody>
          <a:bodyPr wrap="square" lIns="0" tIns="0" rIns="0" bIns="0" rtlCol="0">
            <a:normAutofit fontScale="92500" lnSpcReduction="10000"/>
          </a:bodyPr>
          <a:lstStyle/>
          <a:p>
            <a:pPr algn="ctr"/>
            <a:r>
              <a:rPr lang="en-US" sz="1400" b="1" dirty="0"/>
              <a:t>Maintain</a:t>
            </a:r>
            <a:endParaRPr lang="en-PH" sz="1400" b="1" dirty="0"/>
          </a:p>
        </p:txBody>
      </p:sp>
      <p:sp>
        <p:nvSpPr>
          <p:cNvPr id="59" name="TextBox 58">
            <a:extLst>
              <a:ext uri="{FF2B5EF4-FFF2-40B4-BE49-F238E27FC236}">
                <a16:creationId xmlns:a16="http://schemas.microsoft.com/office/drawing/2014/main" id="{EDFAD2AC-2343-4878-9663-7609AC83359C}"/>
              </a:ext>
            </a:extLst>
          </p:cNvPr>
          <p:cNvSpPr txBox="1"/>
          <p:nvPr/>
        </p:nvSpPr>
        <p:spPr>
          <a:xfrm>
            <a:off x="8393900" y="4523858"/>
            <a:ext cx="3143952" cy="425154"/>
          </a:xfrm>
          <a:prstGeom prst="rect">
            <a:avLst/>
          </a:prstGeom>
          <a:noFill/>
        </p:spPr>
        <p:txBody>
          <a:bodyPr wrap="square" lIns="0" tIns="0" rIns="0" bIns="0" rtlCol="0" anchor="ctr">
            <a:normAutofit fontScale="92500" lnSpcReduction="10000"/>
          </a:bodyPr>
          <a:lstStyle/>
          <a:p>
            <a:pPr algn="ctr"/>
            <a:r>
              <a:rPr lang="en-US" sz="3200" b="1" dirty="0">
                <a:solidFill>
                  <a:schemeClr val="accent1"/>
                </a:solidFill>
                <a:latin typeface="+mj-lt"/>
              </a:rPr>
              <a:t>A</a:t>
            </a:r>
            <a:endParaRPr lang="en-PH" sz="3200" b="1" dirty="0">
              <a:solidFill>
                <a:schemeClr val="accent1"/>
              </a:solidFill>
              <a:latin typeface="+mj-lt"/>
            </a:endParaRPr>
          </a:p>
        </p:txBody>
      </p:sp>
      <p:sp>
        <p:nvSpPr>
          <p:cNvPr id="60" name="TextBox 59">
            <a:extLst>
              <a:ext uri="{FF2B5EF4-FFF2-40B4-BE49-F238E27FC236}">
                <a16:creationId xmlns:a16="http://schemas.microsoft.com/office/drawing/2014/main" id="{883D40E3-D32E-43FD-8EB7-976F51E97464}"/>
              </a:ext>
            </a:extLst>
          </p:cNvPr>
          <p:cNvSpPr txBox="1"/>
          <p:nvPr/>
        </p:nvSpPr>
        <p:spPr>
          <a:xfrm>
            <a:off x="8393900" y="5298921"/>
            <a:ext cx="3143952" cy="498333"/>
          </a:xfrm>
          <a:prstGeom prst="rect">
            <a:avLst/>
          </a:prstGeom>
          <a:noFill/>
        </p:spPr>
        <p:txBody>
          <a:bodyPr wrap="square" lIns="0" tIns="0" rIns="0" bIns="0" rtlCol="0">
            <a:noAutofit/>
          </a:bodyPr>
          <a:lstStyle/>
          <a:p>
            <a:pPr algn="ctr"/>
            <a:r>
              <a:rPr lang="en-US" sz="1200" dirty="0"/>
              <a:t>1.9 spaces/unit exceeds code; seal-coat and re-stripe only, with added EV-ready stalls near renovated buildings.</a:t>
            </a:r>
            <a:endParaRPr lang="en-PH" sz="1200" dirty="0"/>
          </a:p>
        </p:txBody>
      </p:sp>
      <p:sp>
        <p:nvSpPr>
          <p:cNvPr id="7" name="Slide Number Placeholder 6">
            <a:extLst>
              <a:ext uri="{FF2B5EF4-FFF2-40B4-BE49-F238E27FC236}">
                <a16:creationId xmlns:a16="http://schemas.microsoft.com/office/drawing/2014/main" id="{49723FA5-8732-443D-943A-D8EA0A0050D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14</a:t>
            </a:fld>
            <a:endParaRPr lang="en-PH" dirty="0"/>
          </a:p>
        </p:txBody>
      </p:sp>
    </p:spTree>
    <p:extLst>
      <p:ext uri="{BB962C8B-B14F-4D97-AF65-F5344CB8AC3E}">
        <p14:creationId xmlns:p14="http://schemas.microsoft.com/office/powerpoint/2010/main" val="4249985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49CD10-9F6C-469C-A76F-8C6B6C5C91D5}"/>
              </a:ext>
            </a:extLst>
          </p:cNvPr>
          <p:cNvSpPr>
            <a:spLocks noGrp="1"/>
          </p:cNvSpPr>
          <p:nvPr>
            <p:ph type="ctrTitle"/>
          </p:nvPr>
        </p:nvSpPr>
        <p:spPr/>
        <p:txBody>
          <a:bodyPr/>
          <a:lstStyle/>
          <a:p>
            <a:r>
              <a:rPr lang="en-PH" dirty="0"/>
              <a:t>03 Market</a:t>
            </a:r>
          </a:p>
        </p:txBody>
      </p:sp>
    </p:spTree>
    <p:extLst>
      <p:ext uri="{BB962C8B-B14F-4D97-AF65-F5344CB8AC3E}">
        <p14:creationId xmlns:p14="http://schemas.microsoft.com/office/powerpoint/2010/main" val="1480447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BCEB31-931B-49E5-B07F-0166A537E6DE}"/>
              </a:ext>
            </a:extLst>
          </p:cNvPr>
          <p:cNvSpPr>
            <a:spLocks noGrp="1"/>
          </p:cNvSpPr>
          <p:nvPr>
            <p:ph type="title"/>
          </p:nvPr>
        </p:nvSpPr>
        <p:spPr/>
        <p:txBody>
          <a:bodyPr/>
          <a:lstStyle/>
          <a:p>
            <a:r>
              <a:rPr lang="en-PH" dirty="0"/>
              <a:t>Charlotte &amp; University City Market Overview</a:t>
            </a:r>
          </a:p>
        </p:txBody>
      </p:sp>
      <p:sp>
        <p:nvSpPr>
          <p:cNvPr id="5" name="TextBox 4">
            <a:extLst>
              <a:ext uri="{FF2B5EF4-FFF2-40B4-BE49-F238E27FC236}">
                <a16:creationId xmlns:a16="http://schemas.microsoft.com/office/drawing/2014/main" id="{F68A543A-AA44-44AF-9C9D-35B356D76458}"/>
              </a:ext>
            </a:extLst>
          </p:cNvPr>
          <p:cNvSpPr txBox="1"/>
          <p:nvPr/>
        </p:nvSpPr>
        <p:spPr>
          <a:xfrm>
            <a:off x="363794" y="2295653"/>
            <a:ext cx="11434668" cy="3231654"/>
          </a:xfrm>
          <a:prstGeom prst="rect">
            <a:avLst/>
          </a:prstGeom>
          <a:noFill/>
        </p:spPr>
        <p:txBody>
          <a:bodyPr wrap="square" lIns="0" tIns="0" rIns="0" bIns="0">
            <a:spAutoFit/>
          </a:bodyPr>
          <a:lstStyle/>
          <a:p>
            <a:pPr marL="0" indent="0">
              <a:buNone/>
            </a:pPr>
            <a:r>
              <a:rPr lang="en-PH" sz="1400" b="1" dirty="0"/>
              <a:t>Charlotte is among the fastest-growing major metros in the U.S., with a 2.8M MSA population expanding ~1.6% annually and a diversified employment base in finance, technology and healthcare.</a:t>
            </a:r>
            <a:r>
              <a:rPr lang="en-PH" sz="1400" dirty="0"/>
              <a:t>Net domestic in-migration has averaged roughly 33,000 people per year over the past five years, driven by job growth and relative affordability versus coastal gateway markets. Multifamily demand has consistently absorbed new supply.</a:t>
            </a:r>
          </a:p>
          <a:p>
            <a:pPr marL="0" indent="0">
              <a:buNone/>
            </a:pPr>
            <a:endParaRPr lang="en-PH" sz="1400" dirty="0"/>
          </a:p>
          <a:p>
            <a:pPr marL="377825" indent="-285750">
              <a:buFont typeface="Arial" panose="020B0604020202020204" pitchFamily="34" charset="0"/>
              <a:buChar char="•"/>
            </a:pPr>
            <a:r>
              <a:rPr lang="en-PH" sz="1400" dirty="0"/>
              <a:t>Apartment fundamentals remain healthy: MSA occupancy sits near 94.5% and effective rents have grown at a 4.1% five-year CAGR, with University City outperforming the metro average on both measures through the latest cycle.</a:t>
            </a:r>
          </a:p>
          <a:p>
            <a:pPr marL="377825" indent="-285750">
              <a:buFont typeface="Arial" panose="020B0604020202020204" pitchFamily="34" charset="0"/>
              <a:buChar char="•"/>
            </a:pPr>
            <a:r>
              <a:rPr lang="en-PH" sz="1400" dirty="0"/>
              <a:t>University City is anchored by UNC Charlotte and University Research Park, the metro's second-largest job center. The combination of education, employment and light-rail access supports a uniquely deep renter pool.</a:t>
            </a:r>
          </a:p>
          <a:p>
            <a:pPr marL="377825" indent="-285750">
              <a:buFont typeface="Arial" panose="020B0604020202020204" pitchFamily="34" charset="0"/>
              <a:buChar char="•"/>
            </a:pPr>
            <a:r>
              <a:rPr lang="en-PH" sz="1400" dirty="0"/>
              <a:t>Supply is moderating: deliveries peaked in 2024 and the under-construction pipeline within three miles has declined for four consecutive quarters, easing lease-up competition during our renovation period.</a:t>
            </a:r>
          </a:p>
          <a:p>
            <a:pPr marL="377825" indent="-285750">
              <a:buFont typeface="Arial" panose="020B0604020202020204" pitchFamily="34" charset="0"/>
              <a:buChar char="•"/>
            </a:pPr>
            <a:r>
              <a:rPr lang="en-PH" sz="1400" dirty="0"/>
              <a:t>The submarket's barriers — limited developable land near transit and rising construction costs — support our below-replacement-cost basis and a constructive medium-term rent outlook.</a:t>
            </a:r>
          </a:p>
          <a:p>
            <a:pPr marL="377825" indent="-285750">
              <a:buFont typeface="Arial" panose="020B0604020202020204" pitchFamily="34" charset="0"/>
              <a:buChar char="•"/>
            </a:pPr>
            <a:r>
              <a:rPr lang="en-PH" sz="1400" dirty="0"/>
              <a:t>Northgate sits at the intersection of these demand drivers, with direct Blue Line access and a 15-minute drive to 45,000 Research Park jobs — the foundation of the occupancy thesis.</a:t>
            </a:r>
          </a:p>
        </p:txBody>
      </p:sp>
      <p:sp>
        <p:nvSpPr>
          <p:cNvPr id="6" name="TextBox 5">
            <a:extLst>
              <a:ext uri="{FF2B5EF4-FFF2-40B4-BE49-F238E27FC236}">
                <a16:creationId xmlns:a16="http://schemas.microsoft.com/office/drawing/2014/main" id="{0AA0BEF3-B26B-412A-A9DE-4276393043C4}"/>
              </a:ext>
            </a:extLst>
          </p:cNvPr>
          <p:cNvSpPr txBox="1"/>
          <p:nvPr/>
        </p:nvSpPr>
        <p:spPr>
          <a:xfrm>
            <a:off x="813485" y="1628079"/>
            <a:ext cx="10984977" cy="418966"/>
          </a:xfrm>
          <a:prstGeom prst="rect">
            <a:avLst/>
          </a:prstGeom>
          <a:noFill/>
        </p:spPr>
        <p:txBody>
          <a:bodyPr wrap="square" lIns="0" tIns="0" rIns="0" bIns="0" rtlCol="0" anchor="ctr">
            <a:normAutofit/>
          </a:bodyPr>
          <a:lstStyle/>
          <a:p>
            <a:r>
              <a:rPr lang="en-US" sz="2000" b="1" dirty="0">
                <a:solidFill>
                  <a:schemeClr val="accent1"/>
                </a:solidFill>
                <a:latin typeface="+mj-lt"/>
              </a:rPr>
              <a:t>Why This Submarket</a:t>
            </a:r>
            <a:endParaRPr lang="en-PH" sz="2000" b="1" dirty="0">
              <a:solidFill>
                <a:schemeClr val="accent1"/>
              </a:solidFill>
              <a:latin typeface="+mj-lt"/>
            </a:endParaRPr>
          </a:p>
        </p:txBody>
      </p:sp>
      <p:cxnSp>
        <p:nvCxnSpPr>
          <p:cNvPr id="7" name="Straight Connector 6">
            <a:extLst>
              <a:ext uri="{FF2B5EF4-FFF2-40B4-BE49-F238E27FC236}">
                <a16:creationId xmlns:a16="http://schemas.microsoft.com/office/drawing/2014/main" id="{79B23018-1130-41B5-9C7D-A2BCB26FD80A}"/>
              </a:ext>
            </a:extLst>
          </p:cNvPr>
          <p:cNvCxnSpPr>
            <a:cxnSpLocks/>
          </p:cNvCxnSpPr>
          <p:nvPr/>
        </p:nvCxnSpPr>
        <p:spPr>
          <a:xfrm>
            <a:off x="351601" y="2081770"/>
            <a:ext cx="11446861" cy="0"/>
          </a:xfrm>
          <a:prstGeom prst="line">
            <a:avLst/>
          </a:prstGeom>
          <a:ln>
            <a:solidFill>
              <a:schemeClr val="tx1"/>
            </a:solidFill>
            <a:tailEnd type="diamond"/>
          </a:ln>
        </p:spPr>
        <p:style>
          <a:lnRef idx="1">
            <a:schemeClr val="accent1"/>
          </a:lnRef>
          <a:fillRef idx="0">
            <a:schemeClr val="accent1"/>
          </a:fillRef>
          <a:effectRef idx="0">
            <a:schemeClr val="accent1"/>
          </a:effectRef>
          <a:fontRef idx="minor">
            <a:schemeClr val="tx1"/>
          </a:fontRef>
        </p:style>
      </p:cxnSp>
      <p:grpSp>
        <p:nvGrpSpPr>
          <p:cNvPr id="9000" name="Group 110"/>
          <p:cNvGrpSpPr/>
          <p:nvPr/>
        </p:nvGrpSpPr>
        <p:grpSpPr>
          <a:xfrm>
            <a:off x="363176" y="1626407"/>
            <a:ext cx="422311" cy="422311"/>
            <a:chOff x="9627603" y="5000244"/>
            <a:chExt cx="914400" cy="914400"/>
          </a:xfrm>
          <a:solidFill>
            <a:srgbClr val="0B1E2D"/>
          </a:solidFill>
        </p:grpSpPr>
        <p:sp>
          <p:nvSpPr>
            <p:cNvPr id="9001" name="Accent"/>
            <p:cNvSpPr/>
            <p:nvPr/>
          </p:nvSpPr>
          <p:spPr>
            <a:xfrm>
              <a:off x="9627603" y="5000244"/>
              <a:ext cx="914400" cy="914400"/>
            </a:xfrm>
            <a:custGeom>
              <a:avLst/>
              <a:gdLst/>
              <a:ahLst/>
              <a:cxnLst/>
              <a:rect l="0" t="0" r="10000" b="10000"/>
              <a:pathLst>
                <a:path w="10000" h="10000">
                  <a:moveTo>
                    <a:pt x="3589" y="4436"/>
                  </a:moveTo>
                  <a:lnTo>
                    <a:pt x="3589" y="3025"/>
                  </a:lnTo>
                  <a:lnTo>
                    <a:pt x="5000" y="2461"/>
                  </a:lnTo>
                  <a:lnTo>
                    <a:pt x="6411" y="3025"/>
                  </a:lnTo>
                  <a:lnTo>
                    <a:pt x="6411" y="4436"/>
                  </a:lnTo>
                  <a:lnTo>
                    <a:pt x="5150" y="4940"/>
                  </a:lnTo>
                  <a:lnTo>
                    <a:pt x="5150" y="5282"/>
                  </a:lnTo>
                  <a:lnTo>
                    <a:pt x="5149" y="5302"/>
                  </a:lnTo>
                  <a:lnTo>
                    <a:pt x="5145" y="5321"/>
                  </a:lnTo>
                  <a:lnTo>
                    <a:pt x="5139" y="5339"/>
                  </a:lnTo>
                  <a:lnTo>
                    <a:pt x="5130" y="5357"/>
                  </a:lnTo>
                  <a:lnTo>
                    <a:pt x="5119" y="5373"/>
                  </a:lnTo>
                  <a:lnTo>
                    <a:pt x="5106" y="5388"/>
                  </a:lnTo>
                  <a:lnTo>
                    <a:pt x="5091" y="5401"/>
                  </a:lnTo>
                  <a:lnTo>
                    <a:pt x="5075" y="5412"/>
                  </a:lnTo>
                  <a:lnTo>
                    <a:pt x="5057" y="5421"/>
                  </a:lnTo>
                  <a:lnTo>
                    <a:pt x="5039" y="5427"/>
                  </a:lnTo>
                  <a:lnTo>
                    <a:pt x="5020" y="5431"/>
                  </a:lnTo>
                  <a:lnTo>
                    <a:pt x="5000" y="5432"/>
                  </a:lnTo>
                  <a:lnTo>
                    <a:pt x="4980" y="5431"/>
                  </a:lnTo>
                  <a:lnTo>
                    <a:pt x="4961" y="5427"/>
                  </a:lnTo>
                  <a:lnTo>
                    <a:pt x="4943" y="5421"/>
                  </a:lnTo>
                  <a:lnTo>
                    <a:pt x="4925" y="5412"/>
                  </a:lnTo>
                  <a:lnTo>
                    <a:pt x="4909" y="5401"/>
                  </a:lnTo>
                  <a:lnTo>
                    <a:pt x="4894" y="5388"/>
                  </a:lnTo>
                  <a:lnTo>
                    <a:pt x="4881" y="5373"/>
                  </a:lnTo>
                  <a:lnTo>
                    <a:pt x="4870" y="5357"/>
                  </a:lnTo>
                  <a:lnTo>
                    <a:pt x="4861" y="5339"/>
                  </a:lnTo>
                  <a:lnTo>
                    <a:pt x="4855" y="5321"/>
                  </a:lnTo>
                  <a:lnTo>
                    <a:pt x="4851" y="5302"/>
                  </a:lnTo>
                  <a:lnTo>
                    <a:pt x="4850" y="5282"/>
                  </a:lnTo>
                  <a:lnTo>
                    <a:pt x="4850" y="4940"/>
                  </a:lnTo>
                  <a:lnTo>
                    <a:pt x="3589" y="4436"/>
                  </a:lnTo>
                  <a:close/>
                </a:path>
              </a:pathLst>
            </a:custGeom>
            <a:grpFill/>
            <a:ln>
              <a:noFill/>
            </a:ln>
          </p:spPr>
          <p:txBody>
            <a:bodyPr/>
            <a:lstStyle/>
            <a:p>
              <a:endParaRPr/>
            </a:p>
          </p:txBody>
        </p:sp>
        <p:sp>
          <p:nvSpPr>
            <p:cNvPr id="9002" name="Outline"/>
            <p:cNvSpPr/>
            <p:nvPr/>
          </p:nvSpPr>
          <p:spPr>
            <a:xfrm>
              <a:off x="9627603" y="5000244"/>
              <a:ext cx="914400" cy="914400"/>
            </a:xfrm>
            <a:custGeom>
              <a:avLst/>
              <a:gdLst/>
              <a:ahLst/>
              <a:cxnLst/>
              <a:rect l="0" t="0" r="10000" b="10000"/>
              <a:pathLst>
                <a:path w="10000" h="10000">
                  <a:moveTo>
                    <a:pt x="7886" y="9191"/>
                  </a:moveTo>
                  <a:lnTo>
                    <a:pt x="7854" y="9198"/>
                  </a:lnTo>
                  <a:lnTo>
                    <a:pt x="7821" y="9200"/>
                  </a:lnTo>
                  <a:lnTo>
                    <a:pt x="2179" y="9200"/>
                  </a:lnTo>
                  <a:lnTo>
                    <a:pt x="2146" y="9198"/>
                  </a:lnTo>
                  <a:lnTo>
                    <a:pt x="2114" y="9191"/>
                  </a:lnTo>
                  <a:lnTo>
                    <a:pt x="2083" y="9181"/>
                  </a:lnTo>
                  <a:lnTo>
                    <a:pt x="2054" y="9167"/>
                  </a:lnTo>
                  <a:lnTo>
                    <a:pt x="2027" y="9148"/>
                  </a:lnTo>
                  <a:lnTo>
                    <a:pt x="2002" y="9127"/>
                  </a:lnTo>
                  <a:lnTo>
                    <a:pt x="1981" y="9102"/>
                  </a:lnTo>
                  <a:lnTo>
                    <a:pt x="1962" y="9075"/>
                  </a:lnTo>
                  <a:lnTo>
                    <a:pt x="1948" y="9046"/>
                  </a:lnTo>
                  <a:lnTo>
                    <a:pt x="1938" y="9015"/>
                  </a:lnTo>
                  <a:lnTo>
                    <a:pt x="1931" y="8983"/>
                  </a:lnTo>
                  <a:lnTo>
                    <a:pt x="1929" y="8950"/>
                  </a:lnTo>
                  <a:lnTo>
                    <a:pt x="1931" y="8917"/>
                  </a:lnTo>
                  <a:lnTo>
                    <a:pt x="1938" y="8885"/>
                  </a:lnTo>
                  <a:lnTo>
                    <a:pt x="1948" y="8854"/>
                  </a:lnTo>
                  <a:lnTo>
                    <a:pt x="1962" y="8825"/>
                  </a:lnTo>
                  <a:lnTo>
                    <a:pt x="1981" y="8798"/>
                  </a:lnTo>
                  <a:lnTo>
                    <a:pt x="2002" y="8773"/>
                  </a:lnTo>
                  <a:lnTo>
                    <a:pt x="2027" y="8752"/>
                  </a:lnTo>
                  <a:lnTo>
                    <a:pt x="2054" y="8733"/>
                  </a:lnTo>
                  <a:lnTo>
                    <a:pt x="2083" y="8719"/>
                  </a:lnTo>
                  <a:lnTo>
                    <a:pt x="2114" y="8709"/>
                  </a:lnTo>
                  <a:lnTo>
                    <a:pt x="2146" y="8702"/>
                  </a:lnTo>
                  <a:lnTo>
                    <a:pt x="2179" y="8700"/>
                  </a:lnTo>
                  <a:lnTo>
                    <a:pt x="7821" y="8700"/>
                  </a:lnTo>
                  <a:lnTo>
                    <a:pt x="7854" y="8702"/>
                  </a:lnTo>
                  <a:lnTo>
                    <a:pt x="7886" y="8709"/>
                  </a:lnTo>
                  <a:lnTo>
                    <a:pt x="7917" y="8719"/>
                  </a:lnTo>
                  <a:lnTo>
                    <a:pt x="7946" y="8733"/>
                  </a:lnTo>
                  <a:lnTo>
                    <a:pt x="7973" y="8752"/>
                  </a:lnTo>
                  <a:lnTo>
                    <a:pt x="7998" y="8773"/>
                  </a:lnTo>
                  <a:lnTo>
                    <a:pt x="8019" y="8798"/>
                  </a:lnTo>
                  <a:lnTo>
                    <a:pt x="8038" y="8825"/>
                  </a:lnTo>
                  <a:lnTo>
                    <a:pt x="8052" y="8854"/>
                  </a:lnTo>
                  <a:lnTo>
                    <a:pt x="8062" y="8885"/>
                  </a:lnTo>
                  <a:lnTo>
                    <a:pt x="8069" y="8917"/>
                  </a:lnTo>
                  <a:lnTo>
                    <a:pt x="8071" y="8950"/>
                  </a:lnTo>
                  <a:lnTo>
                    <a:pt x="8069" y="8983"/>
                  </a:lnTo>
                  <a:lnTo>
                    <a:pt x="8062" y="9015"/>
                  </a:lnTo>
                  <a:lnTo>
                    <a:pt x="8052" y="9046"/>
                  </a:lnTo>
                  <a:lnTo>
                    <a:pt x="8038" y="9075"/>
                  </a:lnTo>
                  <a:lnTo>
                    <a:pt x="8019" y="9102"/>
                  </a:lnTo>
                  <a:lnTo>
                    <a:pt x="7998" y="9127"/>
                  </a:lnTo>
                  <a:lnTo>
                    <a:pt x="7973" y="9148"/>
                  </a:lnTo>
                  <a:lnTo>
                    <a:pt x="7946" y="9167"/>
                  </a:lnTo>
                  <a:lnTo>
                    <a:pt x="7917" y="9181"/>
                  </a:lnTo>
                  <a:lnTo>
                    <a:pt x="7886" y="9191"/>
                  </a:lnTo>
                  <a:close/>
                  <a:moveTo>
                    <a:pt x="4891" y="802"/>
                  </a:moveTo>
                  <a:lnTo>
                    <a:pt x="4900" y="802"/>
                  </a:lnTo>
                  <a:lnTo>
                    <a:pt x="4995" y="800"/>
                  </a:lnTo>
                  <a:lnTo>
                    <a:pt x="5005" y="800"/>
                  </a:lnTo>
                  <a:lnTo>
                    <a:pt x="5100" y="802"/>
                  </a:lnTo>
                  <a:lnTo>
                    <a:pt x="5109" y="802"/>
                  </a:lnTo>
                  <a:lnTo>
                    <a:pt x="5205" y="808"/>
                  </a:lnTo>
                  <a:lnTo>
                    <a:pt x="5214" y="808"/>
                  </a:lnTo>
                  <a:lnTo>
                    <a:pt x="5309" y="817"/>
                  </a:lnTo>
                  <a:lnTo>
                    <a:pt x="5318" y="818"/>
                  </a:lnTo>
                  <a:lnTo>
                    <a:pt x="5412" y="831"/>
                  </a:lnTo>
                  <a:lnTo>
                    <a:pt x="5421" y="832"/>
                  </a:lnTo>
                  <a:lnTo>
                    <a:pt x="5515" y="848"/>
                  </a:lnTo>
                  <a:lnTo>
                    <a:pt x="5524" y="850"/>
                  </a:lnTo>
                  <a:lnTo>
                    <a:pt x="5617" y="869"/>
                  </a:lnTo>
                  <a:lnTo>
                    <a:pt x="5626" y="871"/>
                  </a:lnTo>
                  <a:lnTo>
                    <a:pt x="5718" y="894"/>
                  </a:lnTo>
                  <a:lnTo>
                    <a:pt x="5727" y="896"/>
                  </a:lnTo>
                  <a:lnTo>
                    <a:pt x="5818" y="922"/>
                  </a:lnTo>
                  <a:lnTo>
                    <a:pt x="5827" y="925"/>
                  </a:lnTo>
                  <a:lnTo>
                    <a:pt x="5917" y="955"/>
                  </a:lnTo>
                  <a:lnTo>
                    <a:pt x="5925" y="958"/>
                  </a:lnTo>
                  <a:lnTo>
                    <a:pt x="6014" y="991"/>
                  </a:lnTo>
                  <a:lnTo>
                    <a:pt x="6023" y="994"/>
                  </a:lnTo>
                  <a:lnTo>
                    <a:pt x="6111" y="1030"/>
                  </a:lnTo>
                  <a:lnTo>
                    <a:pt x="6119" y="1034"/>
                  </a:lnTo>
                  <a:lnTo>
                    <a:pt x="6206" y="1074"/>
                  </a:lnTo>
                  <a:lnTo>
                    <a:pt x="6214" y="1078"/>
                  </a:lnTo>
                  <a:lnTo>
                    <a:pt x="6299" y="1121"/>
                  </a:lnTo>
                  <a:lnTo>
                    <a:pt x="6307" y="1125"/>
                  </a:lnTo>
                  <a:lnTo>
                    <a:pt x="6391" y="1171"/>
                  </a:lnTo>
                  <a:lnTo>
                    <a:pt x="6399" y="1176"/>
                  </a:lnTo>
                  <a:lnTo>
                    <a:pt x="6481" y="1225"/>
                  </a:lnTo>
                  <a:lnTo>
                    <a:pt x="6489" y="1230"/>
                  </a:lnTo>
                  <a:lnTo>
                    <a:pt x="6568" y="1282"/>
                  </a:lnTo>
                  <a:lnTo>
                    <a:pt x="6576" y="1288"/>
                  </a:lnTo>
                  <a:lnTo>
                    <a:pt x="6654" y="1343"/>
                  </a:lnTo>
                  <a:lnTo>
                    <a:pt x="6661" y="1348"/>
                  </a:lnTo>
                  <a:lnTo>
                    <a:pt x="6736" y="1406"/>
                  </a:lnTo>
                  <a:lnTo>
                    <a:pt x="6744" y="1412"/>
                  </a:lnTo>
                  <a:lnTo>
                    <a:pt x="6817" y="1473"/>
                  </a:lnTo>
                  <a:lnTo>
                    <a:pt x="6824" y="1479"/>
                  </a:lnTo>
                  <a:lnTo>
                    <a:pt x="6894" y="1542"/>
                  </a:lnTo>
                  <a:lnTo>
                    <a:pt x="6901" y="1548"/>
                  </a:lnTo>
                  <a:lnTo>
                    <a:pt x="6969" y="1614"/>
                  </a:lnTo>
                  <a:lnTo>
                    <a:pt x="6976" y="1621"/>
                  </a:lnTo>
                  <a:lnTo>
                    <a:pt x="7041" y="1689"/>
                  </a:lnTo>
                  <a:lnTo>
                    <a:pt x="7048" y="1696"/>
                  </a:lnTo>
                  <a:lnTo>
                    <a:pt x="7111" y="1766"/>
                  </a:lnTo>
                  <a:lnTo>
                    <a:pt x="7117" y="1773"/>
                  </a:lnTo>
                  <a:lnTo>
                    <a:pt x="7177" y="1846"/>
                  </a:lnTo>
                  <a:lnTo>
                    <a:pt x="7183" y="1854"/>
                  </a:lnTo>
                  <a:lnTo>
                    <a:pt x="7241" y="1929"/>
                  </a:lnTo>
                  <a:lnTo>
                    <a:pt x="7246" y="1936"/>
                  </a:lnTo>
                  <a:lnTo>
                    <a:pt x="7301" y="2014"/>
                  </a:lnTo>
                  <a:lnTo>
                    <a:pt x="7307" y="2022"/>
                  </a:lnTo>
                  <a:lnTo>
                    <a:pt x="7359" y="2101"/>
                  </a:lnTo>
                  <a:lnTo>
                    <a:pt x="7364" y="2109"/>
                  </a:lnTo>
                  <a:lnTo>
                    <a:pt x="7413" y="2191"/>
                  </a:lnTo>
                  <a:lnTo>
                    <a:pt x="7418" y="2199"/>
                  </a:lnTo>
                  <a:lnTo>
                    <a:pt x="7464" y="2283"/>
                  </a:lnTo>
                  <a:lnTo>
                    <a:pt x="7468" y="2291"/>
                  </a:lnTo>
                  <a:lnTo>
                    <a:pt x="7511" y="2376"/>
                  </a:lnTo>
                  <a:lnTo>
                    <a:pt x="7515" y="2384"/>
                  </a:lnTo>
                  <a:lnTo>
                    <a:pt x="7555" y="2471"/>
                  </a:lnTo>
                  <a:lnTo>
                    <a:pt x="7559" y="2479"/>
                  </a:lnTo>
                  <a:lnTo>
                    <a:pt x="7595" y="2567"/>
                  </a:lnTo>
                  <a:lnTo>
                    <a:pt x="7598" y="2576"/>
                  </a:lnTo>
                  <a:lnTo>
                    <a:pt x="7631" y="2665"/>
                  </a:lnTo>
                  <a:lnTo>
                    <a:pt x="7634" y="2673"/>
                  </a:lnTo>
                  <a:lnTo>
                    <a:pt x="7664" y="2763"/>
                  </a:lnTo>
                  <a:lnTo>
                    <a:pt x="7667" y="2772"/>
                  </a:lnTo>
                  <a:lnTo>
                    <a:pt x="7693" y="2863"/>
                  </a:lnTo>
                  <a:lnTo>
                    <a:pt x="7695" y="2872"/>
                  </a:lnTo>
                  <a:lnTo>
                    <a:pt x="7718" y="2964"/>
                  </a:lnTo>
                  <a:lnTo>
                    <a:pt x="7720" y="2973"/>
                  </a:lnTo>
                  <a:lnTo>
                    <a:pt x="7739" y="3066"/>
                  </a:lnTo>
                  <a:lnTo>
                    <a:pt x="7741" y="3075"/>
                  </a:lnTo>
                  <a:lnTo>
                    <a:pt x="7757" y="3168"/>
                  </a:lnTo>
                  <a:lnTo>
                    <a:pt x="7758" y="3178"/>
                  </a:lnTo>
                  <a:lnTo>
                    <a:pt x="7771" y="3272"/>
                  </a:lnTo>
                  <a:lnTo>
                    <a:pt x="7772" y="3281"/>
                  </a:lnTo>
                  <a:lnTo>
                    <a:pt x="7781" y="3375"/>
                  </a:lnTo>
                  <a:lnTo>
                    <a:pt x="7781" y="3385"/>
                  </a:lnTo>
                  <a:lnTo>
                    <a:pt x="7787" y="3480"/>
                  </a:lnTo>
                  <a:lnTo>
                    <a:pt x="7787" y="3489"/>
                  </a:lnTo>
                  <a:lnTo>
                    <a:pt x="7789" y="3584"/>
                  </a:lnTo>
                  <a:lnTo>
                    <a:pt x="7788" y="3612"/>
                  </a:lnTo>
                  <a:lnTo>
                    <a:pt x="7751" y="4013"/>
                  </a:lnTo>
                  <a:lnTo>
                    <a:pt x="7744" y="4051"/>
                  </a:lnTo>
                  <a:lnTo>
                    <a:pt x="7641" y="4462"/>
                  </a:lnTo>
                  <a:lnTo>
                    <a:pt x="7632" y="4490"/>
                  </a:lnTo>
                  <a:lnTo>
                    <a:pt x="7473" y="4906"/>
                  </a:lnTo>
                  <a:lnTo>
                    <a:pt x="7463" y="4927"/>
                  </a:lnTo>
                  <a:lnTo>
                    <a:pt x="7260" y="5340"/>
                  </a:lnTo>
                  <a:lnTo>
                    <a:pt x="7251" y="5356"/>
                  </a:lnTo>
                  <a:lnTo>
                    <a:pt x="7015" y="5761"/>
                  </a:lnTo>
                  <a:lnTo>
                    <a:pt x="7007" y="5773"/>
                  </a:lnTo>
                  <a:lnTo>
                    <a:pt x="6748" y="6163"/>
                  </a:lnTo>
                  <a:lnTo>
                    <a:pt x="6741" y="6173"/>
                  </a:lnTo>
                  <a:lnTo>
                    <a:pt x="6471" y="6541"/>
                  </a:lnTo>
                  <a:lnTo>
                    <a:pt x="6465" y="6548"/>
                  </a:lnTo>
                  <a:lnTo>
                    <a:pt x="6195" y="6888"/>
                  </a:lnTo>
                  <a:lnTo>
                    <a:pt x="6190" y="6895"/>
                  </a:lnTo>
                  <a:lnTo>
                    <a:pt x="5931" y="7200"/>
                  </a:lnTo>
                  <a:lnTo>
                    <a:pt x="5926" y="7205"/>
                  </a:lnTo>
                  <a:lnTo>
                    <a:pt x="5690" y="7470"/>
                  </a:lnTo>
                  <a:lnTo>
                    <a:pt x="5686" y="7474"/>
                  </a:lnTo>
                  <a:lnTo>
                    <a:pt x="5482" y="7691"/>
                  </a:lnTo>
                  <a:lnTo>
                    <a:pt x="5479" y="7694"/>
                  </a:lnTo>
                  <a:lnTo>
                    <a:pt x="5320" y="7857"/>
                  </a:lnTo>
                  <a:lnTo>
                    <a:pt x="5316" y="7861"/>
                  </a:lnTo>
                  <a:lnTo>
                    <a:pt x="5213" y="7963"/>
                  </a:lnTo>
                  <a:lnTo>
                    <a:pt x="5210" y="7965"/>
                  </a:lnTo>
                  <a:lnTo>
                    <a:pt x="5173" y="8001"/>
                  </a:lnTo>
                  <a:lnTo>
                    <a:pt x="5149" y="8022"/>
                  </a:lnTo>
                  <a:lnTo>
                    <a:pt x="5122" y="8039"/>
                  </a:lnTo>
                  <a:lnTo>
                    <a:pt x="5093" y="8053"/>
                  </a:lnTo>
                  <a:lnTo>
                    <a:pt x="5063" y="8063"/>
                  </a:lnTo>
                  <a:lnTo>
                    <a:pt x="5032" y="8069"/>
                  </a:lnTo>
                  <a:lnTo>
                    <a:pt x="5000" y="8071"/>
                  </a:lnTo>
                  <a:lnTo>
                    <a:pt x="4968" y="8069"/>
                  </a:lnTo>
                  <a:lnTo>
                    <a:pt x="4937" y="8063"/>
                  </a:lnTo>
                  <a:lnTo>
                    <a:pt x="4907" y="8053"/>
                  </a:lnTo>
                  <a:lnTo>
                    <a:pt x="4878" y="8039"/>
                  </a:lnTo>
                  <a:lnTo>
                    <a:pt x="4851" y="8022"/>
                  </a:lnTo>
                  <a:lnTo>
                    <a:pt x="4827" y="8001"/>
                  </a:lnTo>
                  <a:lnTo>
                    <a:pt x="4790" y="7965"/>
                  </a:lnTo>
                  <a:lnTo>
                    <a:pt x="4787" y="7963"/>
                  </a:lnTo>
                  <a:lnTo>
                    <a:pt x="4684" y="7861"/>
                  </a:lnTo>
                  <a:lnTo>
                    <a:pt x="4680" y="7857"/>
                  </a:lnTo>
                  <a:lnTo>
                    <a:pt x="4521" y="7694"/>
                  </a:lnTo>
                  <a:lnTo>
                    <a:pt x="4518" y="7691"/>
                  </a:lnTo>
                  <a:lnTo>
                    <a:pt x="4314" y="7474"/>
                  </a:lnTo>
                  <a:lnTo>
                    <a:pt x="4310" y="7470"/>
                  </a:lnTo>
                  <a:lnTo>
                    <a:pt x="4074" y="7205"/>
                  </a:lnTo>
                  <a:lnTo>
                    <a:pt x="4069" y="7200"/>
                  </a:lnTo>
                  <a:lnTo>
                    <a:pt x="3810" y="6895"/>
                  </a:lnTo>
                  <a:lnTo>
                    <a:pt x="3805" y="6888"/>
                  </a:lnTo>
                  <a:lnTo>
                    <a:pt x="3535" y="6548"/>
                  </a:lnTo>
                  <a:lnTo>
                    <a:pt x="3529" y="6541"/>
                  </a:lnTo>
                  <a:lnTo>
                    <a:pt x="3259" y="6173"/>
                  </a:lnTo>
                  <a:lnTo>
                    <a:pt x="3252" y="6163"/>
                  </a:lnTo>
                  <a:lnTo>
                    <a:pt x="2993" y="5773"/>
                  </a:lnTo>
                  <a:lnTo>
                    <a:pt x="2985" y="5761"/>
                  </a:lnTo>
                  <a:lnTo>
                    <a:pt x="2749" y="5356"/>
                  </a:lnTo>
                  <a:lnTo>
                    <a:pt x="2740" y="5340"/>
                  </a:lnTo>
                  <a:lnTo>
                    <a:pt x="2537" y="4927"/>
                  </a:lnTo>
                  <a:lnTo>
                    <a:pt x="2527" y="4906"/>
                  </a:lnTo>
                  <a:lnTo>
                    <a:pt x="2368" y="4490"/>
                  </a:lnTo>
                  <a:lnTo>
                    <a:pt x="2359" y="4462"/>
                  </a:lnTo>
                  <a:lnTo>
                    <a:pt x="2256" y="4051"/>
                  </a:lnTo>
                  <a:lnTo>
                    <a:pt x="2249" y="4013"/>
                  </a:lnTo>
                  <a:lnTo>
                    <a:pt x="2212" y="3612"/>
                  </a:lnTo>
                  <a:lnTo>
                    <a:pt x="2211" y="3584"/>
                  </a:lnTo>
                  <a:lnTo>
                    <a:pt x="2213" y="3489"/>
                  </a:lnTo>
                  <a:lnTo>
                    <a:pt x="2213" y="3480"/>
                  </a:lnTo>
                  <a:lnTo>
                    <a:pt x="2219" y="3385"/>
                  </a:lnTo>
                  <a:lnTo>
                    <a:pt x="2219" y="3375"/>
                  </a:lnTo>
                  <a:lnTo>
                    <a:pt x="2228" y="3281"/>
                  </a:lnTo>
                  <a:lnTo>
                    <a:pt x="2229" y="3272"/>
                  </a:lnTo>
                  <a:lnTo>
                    <a:pt x="2242" y="3178"/>
                  </a:lnTo>
                  <a:lnTo>
                    <a:pt x="2243" y="3168"/>
                  </a:lnTo>
                  <a:lnTo>
                    <a:pt x="2259" y="3075"/>
                  </a:lnTo>
                  <a:lnTo>
                    <a:pt x="2261" y="3066"/>
                  </a:lnTo>
                  <a:lnTo>
                    <a:pt x="2280" y="2973"/>
                  </a:lnTo>
                  <a:lnTo>
                    <a:pt x="2282" y="2964"/>
                  </a:lnTo>
                  <a:lnTo>
                    <a:pt x="2305" y="2872"/>
                  </a:lnTo>
                  <a:lnTo>
                    <a:pt x="2307" y="2863"/>
                  </a:lnTo>
                  <a:lnTo>
                    <a:pt x="2333" y="2772"/>
                  </a:lnTo>
                  <a:lnTo>
                    <a:pt x="2336" y="2763"/>
                  </a:lnTo>
                  <a:lnTo>
                    <a:pt x="2366" y="2673"/>
                  </a:lnTo>
                  <a:lnTo>
                    <a:pt x="2369" y="2665"/>
                  </a:lnTo>
                  <a:lnTo>
                    <a:pt x="2402" y="2576"/>
                  </a:lnTo>
                  <a:lnTo>
                    <a:pt x="2405" y="2567"/>
                  </a:lnTo>
                  <a:lnTo>
                    <a:pt x="2441" y="2479"/>
                  </a:lnTo>
                  <a:lnTo>
                    <a:pt x="2445" y="2471"/>
                  </a:lnTo>
                  <a:lnTo>
                    <a:pt x="2485" y="2384"/>
                  </a:lnTo>
                  <a:lnTo>
                    <a:pt x="2489" y="2376"/>
                  </a:lnTo>
                  <a:lnTo>
                    <a:pt x="2532" y="2291"/>
                  </a:lnTo>
                  <a:lnTo>
                    <a:pt x="2536" y="2283"/>
                  </a:lnTo>
                  <a:lnTo>
                    <a:pt x="2582" y="2199"/>
                  </a:lnTo>
                  <a:lnTo>
                    <a:pt x="2587" y="2191"/>
                  </a:lnTo>
                  <a:lnTo>
                    <a:pt x="2636" y="2109"/>
                  </a:lnTo>
                  <a:lnTo>
                    <a:pt x="2641" y="2101"/>
                  </a:lnTo>
                  <a:lnTo>
                    <a:pt x="2693" y="2022"/>
                  </a:lnTo>
                  <a:lnTo>
                    <a:pt x="2699" y="2014"/>
                  </a:lnTo>
                  <a:lnTo>
                    <a:pt x="2754" y="1936"/>
                  </a:lnTo>
                  <a:lnTo>
                    <a:pt x="2759" y="1929"/>
                  </a:lnTo>
                  <a:lnTo>
                    <a:pt x="2817" y="1854"/>
                  </a:lnTo>
                  <a:lnTo>
                    <a:pt x="2823" y="1846"/>
                  </a:lnTo>
                  <a:lnTo>
                    <a:pt x="2883" y="1773"/>
                  </a:lnTo>
                  <a:lnTo>
                    <a:pt x="2889" y="1766"/>
                  </a:lnTo>
                  <a:lnTo>
                    <a:pt x="2952" y="1696"/>
                  </a:lnTo>
                  <a:lnTo>
                    <a:pt x="2959" y="1689"/>
                  </a:lnTo>
                  <a:lnTo>
                    <a:pt x="3024" y="1621"/>
                  </a:lnTo>
                  <a:lnTo>
                    <a:pt x="3031" y="1614"/>
                  </a:lnTo>
                  <a:lnTo>
                    <a:pt x="3099" y="1548"/>
                  </a:lnTo>
                  <a:lnTo>
                    <a:pt x="3106" y="1542"/>
                  </a:lnTo>
                  <a:lnTo>
                    <a:pt x="3176" y="1479"/>
                  </a:lnTo>
                  <a:lnTo>
                    <a:pt x="3183" y="1473"/>
                  </a:lnTo>
                  <a:lnTo>
                    <a:pt x="3256" y="1412"/>
                  </a:lnTo>
                  <a:lnTo>
                    <a:pt x="3264" y="1406"/>
                  </a:lnTo>
                  <a:lnTo>
                    <a:pt x="3339" y="1348"/>
                  </a:lnTo>
                  <a:lnTo>
                    <a:pt x="3346" y="1343"/>
                  </a:lnTo>
                  <a:lnTo>
                    <a:pt x="3424" y="1288"/>
                  </a:lnTo>
                  <a:lnTo>
                    <a:pt x="3432" y="1282"/>
                  </a:lnTo>
                  <a:lnTo>
                    <a:pt x="3511" y="1230"/>
                  </a:lnTo>
                  <a:lnTo>
                    <a:pt x="3519" y="1225"/>
                  </a:lnTo>
                  <a:lnTo>
                    <a:pt x="3601" y="1176"/>
                  </a:lnTo>
                  <a:lnTo>
                    <a:pt x="3609" y="1171"/>
                  </a:lnTo>
                  <a:lnTo>
                    <a:pt x="3693" y="1125"/>
                  </a:lnTo>
                  <a:lnTo>
                    <a:pt x="3701" y="1121"/>
                  </a:lnTo>
                  <a:lnTo>
                    <a:pt x="3786" y="1078"/>
                  </a:lnTo>
                  <a:lnTo>
                    <a:pt x="3794" y="1074"/>
                  </a:lnTo>
                  <a:lnTo>
                    <a:pt x="3881" y="1034"/>
                  </a:lnTo>
                  <a:lnTo>
                    <a:pt x="3889" y="1030"/>
                  </a:lnTo>
                  <a:lnTo>
                    <a:pt x="3977" y="994"/>
                  </a:lnTo>
                  <a:lnTo>
                    <a:pt x="3986" y="991"/>
                  </a:lnTo>
                  <a:lnTo>
                    <a:pt x="4075" y="958"/>
                  </a:lnTo>
                  <a:lnTo>
                    <a:pt x="4083" y="955"/>
                  </a:lnTo>
                  <a:lnTo>
                    <a:pt x="4173" y="925"/>
                  </a:lnTo>
                  <a:lnTo>
                    <a:pt x="4182" y="922"/>
                  </a:lnTo>
                  <a:lnTo>
                    <a:pt x="4273" y="896"/>
                  </a:lnTo>
                  <a:lnTo>
                    <a:pt x="4282" y="894"/>
                  </a:lnTo>
                  <a:lnTo>
                    <a:pt x="4374" y="871"/>
                  </a:lnTo>
                  <a:lnTo>
                    <a:pt x="4383" y="869"/>
                  </a:lnTo>
                  <a:lnTo>
                    <a:pt x="4476" y="850"/>
                  </a:lnTo>
                  <a:lnTo>
                    <a:pt x="4485" y="848"/>
                  </a:lnTo>
                  <a:lnTo>
                    <a:pt x="4579" y="832"/>
                  </a:lnTo>
                  <a:lnTo>
                    <a:pt x="4588" y="831"/>
                  </a:lnTo>
                  <a:lnTo>
                    <a:pt x="4682" y="818"/>
                  </a:lnTo>
                  <a:lnTo>
                    <a:pt x="4691" y="817"/>
                  </a:lnTo>
                  <a:lnTo>
                    <a:pt x="4786" y="808"/>
                  </a:lnTo>
                  <a:lnTo>
                    <a:pt x="4795" y="808"/>
                  </a:lnTo>
                  <a:lnTo>
                    <a:pt x="4891" y="802"/>
                  </a:lnTo>
                  <a:close/>
                  <a:moveTo>
                    <a:pt x="5172" y="1306"/>
                  </a:moveTo>
                  <a:lnTo>
                    <a:pt x="5086" y="1302"/>
                  </a:lnTo>
                  <a:lnTo>
                    <a:pt x="5000" y="1300"/>
                  </a:lnTo>
                  <a:lnTo>
                    <a:pt x="4914" y="1302"/>
                  </a:lnTo>
                  <a:lnTo>
                    <a:pt x="4828" y="1306"/>
                  </a:lnTo>
                  <a:lnTo>
                    <a:pt x="4743" y="1314"/>
                  </a:lnTo>
                  <a:lnTo>
                    <a:pt x="4658" y="1326"/>
                  </a:lnTo>
                  <a:lnTo>
                    <a:pt x="4574" y="1340"/>
                  </a:lnTo>
                  <a:lnTo>
                    <a:pt x="4490" y="1357"/>
                  </a:lnTo>
                  <a:lnTo>
                    <a:pt x="4407" y="1378"/>
                  </a:lnTo>
                  <a:lnTo>
                    <a:pt x="4325" y="1402"/>
                  </a:lnTo>
                  <a:lnTo>
                    <a:pt x="4244" y="1428"/>
                  </a:lnTo>
                  <a:lnTo>
                    <a:pt x="4164" y="1458"/>
                  </a:lnTo>
                  <a:lnTo>
                    <a:pt x="4085" y="1491"/>
                  </a:lnTo>
                  <a:lnTo>
                    <a:pt x="4007" y="1526"/>
                  </a:lnTo>
                  <a:lnTo>
                    <a:pt x="3930" y="1565"/>
                  </a:lnTo>
                  <a:lnTo>
                    <a:pt x="3855" y="1607"/>
                  </a:lnTo>
                  <a:lnTo>
                    <a:pt x="3781" y="1651"/>
                  </a:lnTo>
                  <a:lnTo>
                    <a:pt x="3710" y="1698"/>
                  </a:lnTo>
                  <a:lnTo>
                    <a:pt x="3640" y="1748"/>
                  </a:lnTo>
                  <a:lnTo>
                    <a:pt x="3572" y="1800"/>
                  </a:lnTo>
                  <a:lnTo>
                    <a:pt x="3506" y="1854"/>
                  </a:lnTo>
                  <a:lnTo>
                    <a:pt x="3443" y="1911"/>
                  </a:lnTo>
                  <a:lnTo>
                    <a:pt x="3381" y="1971"/>
                  </a:lnTo>
                  <a:lnTo>
                    <a:pt x="3322" y="2032"/>
                  </a:lnTo>
                  <a:lnTo>
                    <a:pt x="3265" y="2096"/>
                  </a:lnTo>
                  <a:lnTo>
                    <a:pt x="3211" y="2162"/>
                  </a:lnTo>
                  <a:lnTo>
                    <a:pt x="3159" y="2230"/>
                  </a:lnTo>
                  <a:lnTo>
                    <a:pt x="3109" y="2300"/>
                  </a:lnTo>
                  <a:lnTo>
                    <a:pt x="3062" y="2371"/>
                  </a:lnTo>
                  <a:lnTo>
                    <a:pt x="3018" y="2445"/>
                  </a:lnTo>
                  <a:lnTo>
                    <a:pt x="2976" y="2520"/>
                  </a:lnTo>
                  <a:lnTo>
                    <a:pt x="2937" y="2597"/>
                  </a:lnTo>
                  <a:lnTo>
                    <a:pt x="2902" y="2675"/>
                  </a:lnTo>
                  <a:lnTo>
                    <a:pt x="2869" y="2754"/>
                  </a:lnTo>
                  <a:lnTo>
                    <a:pt x="2839" y="2834"/>
                  </a:lnTo>
                  <a:lnTo>
                    <a:pt x="2813" y="2915"/>
                  </a:lnTo>
                  <a:lnTo>
                    <a:pt x="2789" y="2997"/>
                  </a:lnTo>
                  <a:lnTo>
                    <a:pt x="2768" y="3080"/>
                  </a:lnTo>
                  <a:lnTo>
                    <a:pt x="2751" y="3163"/>
                  </a:lnTo>
                  <a:lnTo>
                    <a:pt x="2737" y="3248"/>
                  </a:lnTo>
                  <a:lnTo>
                    <a:pt x="2725" y="3332"/>
                  </a:lnTo>
                  <a:lnTo>
                    <a:pt x="2717" y="3418"/>
                  </a:lnTo>
                  <a:lnTo>
                    <a:pt x="2713" y="3503"/>
                  </a:lnTo>
                  <a:lnTo>
                    <a:pt x="2711" y="3580"/>
                  </a:lnTo>
                  <a:lnTo>
                    <a:pt x="2745" y="3947"/>
                  </a:lnTo>
                  <a:lnTo>
                    <a:pt x="2840" y="4325"/>
                  </a:lnTo>
                  <a:lnTo>
                    <a:pt x="2990" y="4716"/>
                  </a:lnTo>
                  <a:lnTo>
                    <a:pt x="3185" y="5112"/>
                  </a:lnTo>
                  <a:lnTo>
                    <a:pt x="3413" y="5502"/>
                  </a:lnTo>
                  <a:lnTo>
                    <a:pt x="3665" y="5881"/>
                  </a:lnTo>
                  <a:lnTo>
                    <a:pt x="3929" y="6241"/>
                  </a:lnTo>
                  <a:lnTo>
                    <a:pt x="4194" y="6574"/>
                  </a:lnTo>
                  <a:lnTo>
                    <a:pt x="4448" y="6874"/>
                  </a:lnTo>
                  <a:lnTo>
                    <a:pt x="4681" y="7134"/>
                  </a:lnTo>
                  <a:lnTo>
                    <a:pt x="4881" y="7347"/>
                  </a:lnTo>
                  <a:lnTo>
                    <a:pt x="5000" y="7469"/>
                  </a:lnTo>
                  <a:lnTo>
                    <a:pt x="5119" y="7347"/>
                  </a:lnTo>
                  <a:lnTo>
                    <a:pt x="5319" y="7134"/>
                  </a:lnTo>
                  <a:lnTo>
                    <a:pt x="5552" y="6874"/>
                  </a:lnTo>
                  <a:lnTo>
                    <a:pt x="5806" y="6574"/>
                  </a:lnTo>
                  <a:lnTo>
                    <a:pt x="6071" y="6241"/>
                  </a:lnTo>
                  <a:lnTo>
                    <a:pt x="6335" y="5881"/>
                  </a:lnTo>
                  <a:lnTo>
                    <a:pt x="6587" y="5502"/>
                  </a:lnTo>
                  <a:lnTo>
                    <a:pt x="6815" y="5112"/>
                  </a:lnTo>
                  <a:lnTo>
                    <a:pt x="7010" y="4716"/>
                  </a:lnTo>
                  <a:lnTo>
                    <a:pt x="7160" y="4325"/>
                  </a:lnTo>
                  <a:lnTo>
                    <a:pt x="7255" y="3947"/>
                  </a:lnTo>
                  <a:lnTo>
                    <a:pt x="7289" y="3580"/>
                  </a:lnTo>
                  <a:lnTo>
                    <a:pt x="7287" y="3503"/>
                  </a:lnTo>
                  <a:lnTo>
                    <a:pt x="7283" y="3418"/>
                  </a:lnTo>
                  <a:lnTo>
                    <a:pt x="7275" y="3332"/>
                  </a:lnTo>
                  <a:lnTo>
                    <a:pt x="7263" y="3248"/>
                  </a:lnTo>
                  <a:lnTo>
                    <a:pt x="7249" y="3163"/>
                  </a:lnTo>
                  <a:lnTo>
                    <a:pt x="7232" y="3080"/>
                  </a:lnTo>
                  <a:lnTo>
                    <a:pt x="7211" y="2997"/>
                  </a:lnTo>
                  <a:lnTo>
                    <a:pt x="7187" y="2915"/>
                  </a:lnTo>
                  <a:lnTo>
                    <a:pt x="7161" y="2834"/>
                  </a:lnTo>
                  <a:lnTo>
                    <a:pt x="7131" y="2754"/>
                  </a:lnTo>
                  <a:lnTo>
                    <a:pt x="7098" y="2675"/>
                  </a:lnTo>
                  <a:lnTo>
                    <a:pt x="7063" y="2597"/>
                  </a:lnTo>
                  <a:lnTo>
                    <a:pt x="7024" y="2520"/>
                  </a:lnTo>
                  <a:lnTo>
                    <a:pt x="6982" y="2445"/>
                  </a:lnTo>
                  <a:lnTo>
                    <a:pt x="6938" y="2371"/>
                  </a:lnTo>
                  <a:lnTo>
                    <a:pt x="6891" y="2300"/>
                  </a:lnTo>
                  <a:lnTo>
                    <a:pt x="6841" y="2230"/>
                  </a:lnTo>
                  <a:lnTo>
                    <a:pt x="6789" y="2162"/>
                  </a:lnTo>
                  <a:lnTo>
                    <a:pt x="6735" y="2096"/>
                  </a:lnTo>
                  <a:lnTo>
                    <a:pt x="6678" y="2032"/>
                  </a:lnTo>
                  <a:lnTo>
                    <a:pt x="6619" y="1971"/>
                  </a:lnTo>
                  <a:lnTo>
                    <a:pt x="6557" y="1911"/>
                  </a:lnTo>
                  <a:lnTo>
                    <a:pt x="6494" y="1854"/>
                  </a:lnTo>
                  <a:lnTo>
                    <a:pt x="6428" y="1800"/>
                  </a:lnTo>
                  <a:lnTo>
                    <a:pt x="6360" y="1748"/>
                  </a:lnTo>
                  <a:lnTo>
                    <a:pt x="6290" y="1698"/>
                  </a:lnTo>
                  <a:lnTo>
                    <a:pt x="6219" y="1651"/>
                  </a:lnTo>
                  <a:lnTo>
                    <a:pt x="6145" y="1607"/>
                  </a:lnTo>
                  <a:lnTo>
                    <a:pt x="6070" y="1565"/>
                  </a:lnTo>
                  <a:lnTo>
                    <a:pt x="5993" y="1526"/>
                  </a:lnTo>
                  <a:lnTo>
                    <a:pt x="5915" y="1491"/>
                  </a:lnTo>
                  <a:lnTo>
                    <a:pt x="5836" y="1458"/>
                  </a:lnTo>
                  <a:lnTo>
                    <a:pt x="5756" y="1428"/>
                  </a:lnTo>
                  <a:lnTo>
                    <a:pt x="5675" y="1402"/>
                  </a:lnTo>
                  <a:lnTo>
                    <a:pt x="5593" y="1378"/>
                  </a:lnTo>
                  <a:lnTo>
                    <a:pt x="5510" y="1357"/>
                  </a:lnTo>
                  <a:lnTo>
                    <a:pt x="5426" y="1340"/>
                  </a:lnTo>
                  <a:lnTo>
                    <a:pt x="5342" y="1326"/>
                  </a:lnTo>
                  <a:lnTo>
                    <a:pt x="5257" y="1314"/>
                  </a:lnTo>
                  <a:lnTo>
                    <a:pt x="5172" y="1306"/>
                  </a:lnTo>
                  <a:close/>
                  <a:moveTo>
                    <a:pt x="3439" y="4436"/>
                  </a:moveTo>
                  <a:lnTo>
                    <a:pt x="3439" y="3025"/>
                  </a:lnTo>
                  <a:lnTo>
                    <a:pt x="3440" y="3005"/>
                  </a:lnTo>
                  <a:lnTo>
                    <a:pt x="3444" y="2986"/>
                  </a:lnTo>
                  <a:lnTo>
                    <a:pt x="3451" y="2967"/>
                  </a:lnTo>
                  <a:lnTo>
                    <a:pt x="3460" y="2949"/>
                  </a:lnTo>
                  <a:lnTo>
                    <a:pt x="3471" y="2933"/>
                  </a:lnTo>
                  <a:lnTo>
                    <a:pt x="3484" y="2918"/>
                  </a:lnTo>
                  <a:lnTo>
                    <a:pt x="3499" y="2905"/>
                  </a:lnTo>
                  <a:lnTo>
                    <a:pt x="3515" y="2894"/>
                  </a:lnTo>
                  <a:lnTo>
                    <a:pt x="3533" y="2886"/>
                  </a:lnTo>
                  <a:lnTo>
                    <a:pt x="4944" y="2322"/>
                  </a:lnTo>
                  <a:lnTo>
                    <a:pt x="4962" y="2316"/>
                  </a:lnTo>
                  <a:lnTo>
                    <a:pt x="4981" y="2312"/>
                  </a:lnTo>
                  <a:lnTo>
                    <a:pt x="5000" y="2311"/>
                  </a:lnTo>
                  <a:lnTo>
                    <a:pt x="5019" y="2312"/>
                  </a:lnTo>
                  <a:lnTo>
                    <a:pt x="5038" y="2316"/>
                  </a:lnTo>
                  <a:lnTo>
                    <a:pt x="5056" y="2322"/>
                  </a:lnTo>
                  <a:lnTo>
                    <a:pt x="6467" y="2886"/>
                  </a:lnTo>
                  <a:lnTo>
                    <a:pt x="6485" y="2894"/>
                  </a:lnTo>
                  <a:lnTo>
                    <a:pt x="6501" y="2905"/>
                  </a:lnTo>
                  <a:lnTo>
                    <a:pt x="6516" y="2918"/>
                  </a:lnTo>
                  <a:lnTo>
                    <a:pt x="6529" y="2933"/>
                  </a:lnTo>
                  <a:lnTo>
                    <a:pt x="6540" y="2949"/>
                  </a:lnTo>
                  <a:lnTo>
                    <a:pt x="6549" y="2967"/>
                  </a:lnTo>
                  <a:lnTo>
                    <a:pt x="6556" y="2986"/>
                  </a:lnTo>
                  <a:lnTo>
                    <a:pt x="6560" y="3005"/>
                  </a:lnTo>
                  <a:lnTo>
                    <a:pt x="6561" y="3025"/>
                  </a:lnTo>
                  <a:lnTo>
                    <a:pt x="6561" y="4436"/>
                  </a:lnTo>
                  <a:lnTo>
                    <a:pt x="6560" y="4456"/>
                  </a:lnTo>
                  <a:lnTo>
                    <a:pt x="6556" y="4475"/>
                  </a:lnTo>
                  <a:lnTo>
                    <a:pt x="6549" y="4494"/>
                  </a:lnTo>
                  <a:lnTo>
                    <a:pt x="6540" y="4512"/>
                  </a:lnTo>
                  <a:lnTo>
                    <a:pt x="6529" y="4528"/>
                  </a:lnTo>
                  <a:lnTo>
                    <a:pt x="6516" y="4543"/>
                  </a:lnTo>
                  <a:lnTo>
                    <a:pt x="6501" y="4556"/>
                  </a:lnTo>
                  <a:lnTo>
                    <a:pt x="6485" y="4567"/>
                  </a:lnTo>
                  <a:lnTo>
                    <a:pt x="6467" y="4575"/>
                  </a:lnTo>
                  <a:lnTo>
                    <a:pt x="5056" y="5139"/>
                  </a:lnTo>
                  <a:lnTo>
                    <a:pt x="5038" y="5145"/>
                  </a:lnTo>
                  <a:lnTo>
                    <a:pt x="5019" y="5149"/>
                  </a:lnTo>
                  <a:lnTo>
                    <a:pt x="5000" y="5150"/>
                  </a:lnTo>
                  <a:lnTo>
                    <a:pt x="4981" y="5149"/>
                  </a:lnTo>
                  <a:lnTo>
                    <a:pt x="4962" y="5145"/>
                  </a:lnTo>
                  <a:lnTo>
                    <a:pt x="4944" y="5139"/>
                  </a:lnTo>
                  <a:lnTo>
                    <a:pt x="3533" y="4575"/>
                  </a:lnTo>
                  <a:lnTo>
                    <a:pt x="3515" y="4567"/>
                  </a:lnTo>
                  <a:lnTo>
                    <a:pt x="3499" y="4556"/>
                  </a:lnTo>
                  <a:lnTo>
                    <a:pt x="3484" y="4543"/>
                  </a:lnTo>
                  <a:lnTo>
                    <a:pt x="3471" y="4528"/>
                  </a:lnTo>
                  <a:lnTo>
                    <a:pt x="3460" y="4512"/>
                  </a:lnTo>
                  <a:lnTo>
                    <a:pt x="3451" y="4494"/>
                  </a:lnTo>
                  <a:lnTo>
                    <a:pt x="3444" y="4475"/>
                  </a:lnTo>
                  <a:lnTo>
                    <a:pt x="3440" y="4456"/>
                  </a:lnTo>
                  <a:lnTo>
                    <a:pt x="3439" y="4436"/>
                  </a:lnTo>
                  <a:close/>
                  <a:moveTo>
                    <a:pt x="5000" y="2623"/>
                  </a:moveTo>
                  <a:lnTo>
                    <a:pt x="3739" y="3127"/>
                  </a:lnTo>
                  <a:lnTo>
                    <a:pt x="3739" y="4334"/>
                  </a:lnTo>
                  <a:lnTo>
                    <a:pt x="5000" y="4838"/>
                  </a:lnTo>
                  <a:lnTo>
                    <a:pt x="6261" y="4334"/>
                  </a:lnTo>
                  <a:lnTo>
                    <a:pt x="6261" y="3127"/>
                  </a:lnTo>
                  <a:lnTo>
                    <a:pt x="5000" y="2623"/>
                  </a:lnTo>
                  <a:close/>
                </a:path>
              </a:pathLst>
            </a:custGeom>
            <a:grpFill/>
            <a:ln>
              <a:noFill/>
            </a:ln>
          </p:spPr>
          <p:txBody>
            <a:bodyPr/>
            <a:lstStyle/>
            <a:p>
              <a:endParaRPr/>
            </a:p>
          </p:txBody>
        </p:sp>
      </p:grpSp>
      <p:sp>
        <p:nvSpPr>
          <p:cNvPr id="4" name="Slide Number Placeholder 3">
            <a:extLst>
              <a:ext uri="{FF2B5EF4-FFF2-40B4-BE49-F238E27FC236}">
                <a16:creationId xmlns:a16="http://schemas.microsoft.com/office/drawing/2014/main" id="{52B7CD46-0069-46B4-90D4-DDCEACE6530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16</a:t>
            </a:fld>
            <a:endParaRPr lang="en-PH" dirty="0"/>
          </a:p>
        </p:txBody>
      </p:sp>
    </p:spTree>
    <p:extLst>
      <p:ext uri="{BB962C8B-B14F-4D97-AF65-F5344CB8AC3E}">
        <p14:creationId xmlns:p14="http://schemas.microsoft.com/office/powerpoint/2010/main" val="4225079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A59BF-17C2-4417-B2D7-41A9E647662F}"/>
              </a:ext>
            </a:extLst>
          </p:cNvPr>
          <p:cNvSpPr>
            <a:spLocks noGrp="1"/>
          </p:cNvSpPr>
          <p:nvPr>
            <p:ph type="title"/>
          </p:nvPr>
        </p:nvSpPr>
        <p:spPr/>
        <p:txBody>
          <a:bodyPr/>
          <a:lstStyle/>
          <a:p>
            <a:r>
              <a:rPr lang="en-PH" dirty="0"/>
              <a:t>Submarket Demographics &amp; Economy</a:t>
            </a:r>
          </a:p>
        </p:txBody>
      </p:sp>
      <p:sp>
        <p:nvSpPr>
          <p:cNvPr id="5" name="Rectangle: Rounded Corners 4">
            <a:extLst>
              <a:ext uri="{FF2B5EF4-FFF2-40B4-BE49-F238E27FC236}">
                <a16:creationId xmlns:a16="http://schemas.microsoft.com/office/drawing/2014/main" id="{A1191E90-7941-44CA-BA1D-64A4CCCE5A0C}"/>
              </a:ext>
            </a:extLst>
          </p:cNvPr>
          <p:cNvSpPr/>
          <p:nvPr/>
        </p:nvSpPr>
        <p:spPr>
          <a:xfrm>
            <a:off x="3977638" y="975690"/>
            <a:ext cx="4879007" cy="2251483"/>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2.8M</a:t>
            </a:r>
          </a:p>
          <a:p>
            <a:pPr algn="ctr"/>
            <a:r>
              <a:rPr lang="en-US" sz="1600" dirty="0">
                <a:solidFill>
                  <a:schemeClr val="bg1"/>
                </a:solidFill>
              </a:rPr>
              <a:t>Charlotte MSA </a:t>
            </a:r>
            <a:br>
              <a:rPr lang="en-US" sz="1600" dirty="0">
                <a:solidFill>
                  <a:schemeClr val="bg1"/>
                </a:solidFill>
              </a:rPr>
            </a:br>
            <a:r>
              <a:rPr lang="en-US" sz="1600" dirty="0">
                <a:solidFill>
                  <a:schemeClr val="bg1"/>
                </a:solidFill>
              </a:rPr>
              <a:t>population, +1.6%/yr</a:t>
            </a:r>
          </a:p>
        </p:txBody>
      </p:sp>
      <p:sp>
        <p:nvSpPr>
          <p:cNvPr id="8" name="Rectangle: Rounded Corners 7">
            <a:extLst>
              <a:ext uri="{FF2B5EF4-FFF2-40B4-BE49-F238E27FC236}">
                <a16:creationId xmlns:a16="http://schemas.microsoft.com/office/drawing/2014/main" id="{51179B69-FA7A-4B97-BD67-4AC218FF8CA1}"/>
              </a:ext>
            </a:extLst>
          </p:cNvPr>
          <p:cNvSpPr/>
          <p:nvPr/>
        </p:nvSpPr>
        <p:spPr>
          <a:xfrm>
            <a:off x="9017222"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+2.4%</a:t>
            </a:r>
          </a:p>
          <a:p>
            <a:pPr algn="ctr"/>
            <a:r>
              <a:rPr lang="en-US" sz="1600" dirty="0">
                <a:solidFill>
                  <a:schemeClr val="bg1"/>
                </a:solidFill>
              </a:rPr>
              <a:t>Submarket job growth, outpacing the 1.9% MSA rate</a:t>
            </a:r>
          </a:p>
        </p:txBody>
      </p:sp>
      <p:sp>
        <p:nvSpPr>
          <p:cNvPr id="11" name="Rectangle: Rounded Corners 10">
            <a:extLst>
              <a:ext uri="{FF2B5EF4-FFF2-40B4-BE49-F238E27FC236}">
                <a16:creationId xmlns:a16="http://schemas.microsoft.com/office/drawing/2014/main" id="{651CDE96-9B79-4F8A-A904-3B005FA0BF8E}"/>
              </a:ext>
            </a:extLst>
          </p:cNvPr>
          <p:cNvSpPr/>
          <p:nvPr/>
        </p:nvSpPr>
        <p:spPr>
          <a:xfrm>
            <a:off x="3977639"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$71.3k</a:t>
            </a:r>
          </a:p>
          <a:p>
            <a:pPr algn="ctr"/>
            <a:r>
              <a:rPr lang="en-US" sz="1600" dirty="0"/>
              <a:t>Median household income within a one-mile radius</a:t>
            </a:r>
            <a:r>
              <a:rPr lang="en-US" sz="1800" dirty="0"/>
              <a:t>.</a:t>
            </a:r>
            <a:endParaRPr lang="en-US" dirty="0"/>
          </a:p>
        </p:txBody>
      </p:sp>
      <p:sp>
        <p:nvSpPr>
          <p:cNvPr id="12" name="Rectangle: Rounded Corners 11">
            <a:extLst>
              <a:ext uri="{FF2B5EF4-FFF2-40B4-BE49-F238E27FC236}">
                <a16:creationId xmlns:a16="http://schemas.microsoft.com/office/drawing/2014/main" id="{622B8EA5-F6C5-4251-8B0A-E047EF8E9E94}"/>
              </a:ext>
            </a:extLst>
          </p:cNvPr>
          <p:cNvSpPr/>
          <p:nvPr/>
        </p:nvSpPr>
        <p:spPr>
          <a:xfrm>
            <a:off x="6497430" y="3463517"/>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46%</a:t>
            </a:r>
          </a:p>
          <a:p>
            <a:pPr algn="ctr"/>
            <a:r>
              <a:rPr lang="en-US" sz="1600" dirty="0">
                <a:solidFill>
                  <a:schemeClr val="bg1"/>
                </a:solidFill>
              </a:rPr>
              <a:t>Renter share of households in the trade area</a:t>
            </a:r>
          </a:p>
        </p:txBody>
      </p:sp>
      <p:sp>
        <p:nvSpPr>
          <p:cNvPr id="13" name="Rectangle: Rounded Corners 12">
            <a:extLst>
              <a:ext uri="{FF2B5EF4-FFF2-40B4-BE49-F238E27FC236}">
                <a16:creationId xmlns:a16="http://schemas.microsoft.com/office/drawing/2014/main" id="{D5F77A27-9DA0-4237-B7C9-9FE53EE0C31A}"/>
              </a:ext>
            </a:extLst>
          </p:cNvPr>
          <p:cNvSpPr/>
          <p:nvPr/>
        </p:nvSpPr>
        <p:spPr>
          <a:xfrm>
            <a:off x="9022275"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94.8%</a:t>
            </a:r>
          </a:p>
          <a:p>
            <a:pPr algn="ctr"/>
            <a:r>
              <a:rPr lang="en-US" sz="1600" dirty="0"/>
              <a:t>Trailing-12-month submarket apartment occupancy</a:t>
            </a:r>
          </a:p>
        </p:txBody>
      </p:sp>
      <p:sp>
        <p:nvSpPr>
          <p:cNvPr id="15" name="TextBox 14">
            <a:extLst>
              <a:ext uri="{FF2B5EF4-FFF2-40B4-BE49-F238E27FC236}">
                <a16:creationId xmlns:a16="http://schemas.microsoft.com/office/drawing/2014/main" id="{41CA3131-9AD5-45CB-B8C8-8172F7E8743E}"/>
              </a:ext>
            </a:extLst>
          </p:cNvPr>
          <p:cNvSpPr txBox="1"/>
          <p:nvPr/>
        </p:nvSpPr>
        <p:spPr>
          <a:xfrm>
            <a:off x="363794" y="2419606"/>
            <a:ext cx="2634049" cy="3746731"/>
          </a:xfrm>
          <a:prstGeom prst="rect">
            <a:avLst/>
          </a:prstGeom>
          <a:noFill/>
        </p:spPr>
        <p:txBody>
          <a:bodyPr wrap="square" lIns="0" tIns="0" rIns="0" bIns="0" rtlCol="0">
            <a:normAutofit/>
          </a:bodyPr>
          <a:lstStyle/>
          <a:p>
            <a:r>
              <a:rPr lang="en-US" dirty="0">
                <a:solidFill>
                  <a:schemeClr val="bg1"/>
                </a:solidFill>
              </a:rPr>
              <a:t>University City's 30,000 students and 45,000 Research Park jobs create structural rental demand that is largely insulated from any single employer or sector.</a:t>
            </a:r>
          </a:p>
          <a:p>
            <a:endParaRPr lang="en-US" dirty="0">
              <a:solidFill>
                <a:schemeClr val="bg1"/>
              </a:solidFill>
            </a:endParaRPr>
          </a:p>
          <a:p>
            <a:r>
              <a:rPr lang="en-US" dirty="0">
                <a:solidFill>
                  <a:schemeClr val="bg1"/>
                </a:solidFill>
              </a:rPr>
              <a:t>Sources: U.S. Census ACS, CoStar, Charlotte Regional Business Alliance (2025).</a:t>
            </a:r>
            <a:endParaRPr lang="en-PH" dirty="0">
              <a:solidFill>
                <a:schemeClr val="bg1"/>
              </a:solidFill>
            </a:endParaRPr>
          </a:p>
        </p:txBody>
      </p:sp>
      <p:sp>
        <p:nvSpPr>
          <p:cNvPr id="4" name="Slide Number Placeholder 3">
            <a:extLst>
              <a:ext uri="{FF2B5EF4-FFF2-40B4-BE49-F238E27FC236}">
                <a16:creationId xmlns:a16="http://schemas.microsoft.com/office/drawing/2014/main" id="{2726F6C3-EAE8-40A3-B1F2-B8345515DDC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17</a:t>
            </a:fld>
            <a:endParaRPr lang="en-PH" dirty="0"/>
          </a:p>
        </p:txBody>
      </p:sp>
    </p:spTree>
    <p:extLst>
      <p:ext uri="{BB962C8B-B14F-4D97-AF65-F5344CB8AC3E}">
        <p14:creationId xmlns:p14="http://schemas.microsoft.com/office/powerpoint/2010/main" val="4246953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5EA1847-CC9F-43B2-93D7-9CE2CD729C85}"/>
              </a:ext>
            </a:extLst>
          </p:cNvPr>
          <p:cNvSpPr>
            <a:spLocks noGrp="1"/>
          </p:cNvSpPr>
          <p:nvPr>
            <p:ph type="title"/>
          </p:nvPr>
        </p:nvSpPr>
        <p:spPr>
          <a:xfrm>
            <a:off x="363794" y="136526"/>
            <a:ext cx="11434668" cy="777874"/>
          </a:xfrm>
        </p:spPr>
        <p:txBody>
          <a:bodyPr/>
          <a:lstStyle/>
          <a:p>
            <a:r>
              <a:rPr lang="en-US" b="1" dirty="0"/>
              <a:t>Demand Drivers</a:t>
            </a:r>
          </a:p>
        </p:txBody>
      </p:sp>
      <p:sp>
        <p:nvSpPr>
          <p:cNvPr id="6" name="Oval 5">
            <a:extLst>
              <a:ext uri="{FF2B5EF4-FFF2-40B4-BE49-F238E27FC236}">
                <a16:creationId xmlns:a16="http://schemas.microsoft.com/office/drawing/2014/main" id="{73C5FA1C-847F-42F1-996E-F7BAA64EED71}"/>
              </a:ext>
            </a:extLst>
          </p:cNvPr>
          <p:cNvSpPr/>
          <p:nvPr/>
        </p:nvSpPr>
        <p:spPr>
          <a:xfrm>
            <a:off x="1390775" y="1390753"/>
            <a:ext cx="1493520" cy="1493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TextBox 6">
            <a:extLst>
              <a:ext uri="{FF2B5EF4-FFF2-40B4-BE49-F238E27FC236}">
                <a16:creationId xmlns:a16="http://schemas.microsoft.com/office/drawing/2014/main" id="{2E78C9FA-B594-4977-8B42-B32C2052029A}"/>
              </a:ext>
            </a:extLst>
          </p:cNvPr>
          <p:cNvSpPr txBox="1"/>
          <p:nvPr/>
        </p:nvSpPr>
        <p:spPr>
          <a:xfrm>
            <a:off x="363796" y="2994785"/>
            <a:ext cx="3547480" cy="385355"/>
          </a:xfrm>
          <a:prstGeom prst="rect">
            <a:avLst/>
          </a:prstGeom>
          <a:noFill/>
        </p:spPr>
        <p:txBody>
          <a:bodyPr wrap="square" lIns="0" tIns="0" rIns="0" bIns="0" rtlCol="0" anchor="ctr">
            <a:normAutofit/>
          </a:bodyPr>
          <a:lstStyle/>
          <a:p>
            <a:pPr algn="ctr"/>
            <a:r>
              <a:rPr lang="en-US" b="1" dirty="0">
                <a:latin typeface="+mj-lt"/>
              </a:rPr>
              <a:t>Education Anchor</a:t>
            </a:r>
            <a:endParaRPr lang="en-PH" b="1" dirty="0">
              <a:latin typeface="+mj-lt"/>
            </a:endParaRPr>
          </a:p>
        </p:txBody>
      </p:sp>
      <p:sp>
        <p:nvSpPr>
          <p:cNvPr id="8" name="TextBox 7">
            <a:extLst>
              <a:ext uri="{FF2B5EF4-FFF2-40B4-BE49-F238E27FC236}">
                <a16:creationId xmlns:a16="http://schemas.microsoft.com/office/drawing/2014/main" id="{2115B80A-7546-4586-A46D-AAE6C46A5130}"/>
              </a:ext>
            </a:extLst>
          </p:cNvPr>
          <p:cNvSpPr txBox="1"/>
          <p:nvPr/>
        </p:nvSpPr>
        <p:spPr>
          <a:xfrm>
            <a:off x="363794" y="3380140"/>
            <a:ext cx="3547481" cy="1252820"/>
          </a:xfrm>
          <a:prstGeom prst="rect">
            <a:avLst/>
          </a:prstGeom>
          <a:noFill/>
        </p:spPr>
        <p:txBody>
          <a:bodyPr wrap="square" lIns="0" tIns="0" rIns="0" bIns="0" rtlCol="0" anchor="t">
            <a:noAutofit/>
          </a:bodyPr>
          <a:lstStyle/>
          <a:p>
            <a:pPr algn="ctr"/>
            <a:r>
              <a:rPr lang="en-US" sz="1400" dirty="0"/>
              <a:t>UNC Charlotte enrolls 30,000 students and employs 3,500 staff, generating steady graduate and faculty rental demand within a three-mile radius of the asset and growing ~3% per year.</a:t>
            </a:r>
          </a:p>
        </p:txBody>
      </p:sp>
      <p:sp>
        <p:nvSpPr>
          <p:cNvPr id="12" name="TextBox 11">
            <a:extLst>
              <a:ext uri="{FF2B5EF4-FFF2-40B4-BE49-F238E27FC236}">
                <a16:creationId xmlns:a16="http://schemas.microsoft.com/office/drawing/2014/main" id="{48C2F008-5E4B-4C49-B28F-F466ACD81A11}"/>
              </a:ext>
            </a:extLst>
          </p:cNvPr>
          <p:cNvSpPr txBox="1"/>
          <p:nvPr/>
        </p:nvSpPr>
        <p:spPr>
          <a:xfrm>
            <a:off x="4307389" y="2994785"/>
            <a:ext cx="3547480" cy="385355"/>
          </a:xfrm>
          <a:prstGeom prst="rect">
            <a:avLst/>
          </a:prstGeom>
          <a:noFill/>
        </p:spPr>
        <p:txBody>
          <a:bodyPr wrap="square" lIns="0" tIns="0" rIns="0" bIns="0" rtlCol="0" anchor="ctr">
            <a:normAutofit/>
          </a:bodyPr>
          <a:lstStyle/>
          <a:p>
            <a:pPr algn="ctr"/>
            <a:r>
              <a:rPr lang="en-US" b="1" dirty="0">
                <a:latin typeface="+mj-lt"/>
              </a:rPr>
              <a:t>Employment Hub</a:t>
            </a:r>
            <a:endParaRPr lang="en-PH" b="1" dirty="0">
              <a:latin typeface="+mj-lt"/>
            </a:endParaRPr>
          </a:p>
        </p:txBody>
      </p:sp>
      <p:sp>
        <p:nvSpPr>
          <p:cNvPr id="13" name="TextBox 12">
            <a:extLst>
              <a:ext uri="{FF2B5EF4-FFF2-40B4-BE49-F238E27FC236}">
                <a16:creationId xmlns:a16="http://schemas.microsoft.com/office/drawing/2014/main" id="{EBFD3AFF-4E58-4A70-B76B-EDF59F3BF21C}"/>
              </a:ext>
            </a:extLst>
          </p:cNvPr>
          <p:cNvSpPr txBox="1"/>
          <p:nvPr/>
        </p:nvSpPr>
        <p:spPr>
          <a:xfrm>
            <a:off x="4307387" y="3380140"/>
            <a:ext cx="3547481" cy="1252820"/>
          </a:xfrm>
          <a:prstGeom prst="rect">
            <a:avLst/>
          </a:prstGeom>
          <a:noFill/>
        </p:spPr>
        <p:txBody>
          <a:bodyPr wrap="square" lIns="0" tIns="0" rIns="0" bIns="0" rtlCol="0" anchor="t">
            <a:noAutofit/>
          </a:bodyPr>
          <a:lstStyle/>
          <a:p>
            <a:pPr algn="ctr"/>
            <a:r>
              <a:rPr lang="en-US" sz="1400" dirty="0"/>
              <a:t>University Research Park hosts 45,000 jobs across Wells Fargo, TIAA, Electrolux and Atrium Health — the metro's second-largest concentration of office and healthcare employment.</a:t>
            </a:r>
          </a:p>
        </p:txBody>
      </p:sp>
      <p:sp>
        <p:nvSpPr>
          <p:cNvPr id="15" name="TextBox 14">
            <a:extLst>
              <a:ext uri="{FF2B5EF4-FFF2-40B4-BE49-F238E27FC236}">
                <a16:creationId xmlns:a16="http://schemas.microsoft.com/office/drawing/2014/main" id="{A9B3AE94-CE61-4125-8368-7955F90BC4F0}"/>
              </a:ext>
            </a:extLst>
          </p:cNvPr>
          <p:cNvSpPr txBox="1"/>
          <p:nvPr/>
        </p:nvSpPr>
        <p:spPr>
          <a:xfrm>
            <a:off x="8250982" y="2994785"/>
            <a:ext cx="3547480" cy="385355"/>
          </a:xfrm>
          <a:prstGeom prst="rect">
            <a:avLst/>
          </a:prstGeom>
          <a:noFill/>
        </p:spPr>
        <p:txBody>
          <a:bodyPr wrap="square" lIns="0" tIns="0" rIns="0" bIns="0" rtlCol="0" anchor="ctr">
            <a:normAutofit/>
          </a:bodyPr>
          <a:lstStyle/>
          <a:p>
            <a:pPr algn="ctr"/>
            <a:r>
              <a:rPr lang="en-US" b="1" dirty="0">
                <a:latin typeface="+mj-lt"/>
              </a:rPr>
              <a:t>Transit &amp; Access</a:t>
            </a:r>
            <a:endParaRPr lang="en-PH" b="1" dirty="0">
              <a:latin typeface="+mj-lt"/>
            </a:endParaRPr>
          </a:p>
        </p:txBody>
      </p:sp>
      <p:sp>
        <p:nvSpPr>
          <p:cNvPr id="16" name="TextBox 15">
            <a:extLst>
              <a:ext uri="{FF2B5EF4-FFF2-40B4-BE49-F238E27FC236}">
                <a16:creationId xmlns:a16="http://schemas.microsoft.com/office/drawing/2014/main" id="{B29824BC-3256-4E70-91C4-14449DD6866B}"/>
              </a:ext>
            </a:extLst>
          </p:cNvPr>
          <p:cNvSpPr txBox="1"/>
          <p:nvPr/>
        </p:nvSpPr>
        <p:spPr>
          <a:xfrm>
            <a:off x="8250980" y="3380140"/>
            <a:ext cx="3547481" cy="1252820"/>
          </a:xfrm>
          <a:prstGeom prst="rect">
            <a:avLst/>
          </a:prstGeom>
          <a:noFill/>
        </p:spPr>
        <p:txBody>
          <a:bodyPr wrap="square" lIns="0" tIns="0" rIns="0" bIns="0" rtlCol="0" anchor="t">
            <a:noAutofit/>
          </a:bodyPr>
          <a:lstStyle/>
          <a:p>
            <a:pPr algn="ctr"/>
            <a:r>
              <a:rPr lang="en-US" sz="1400" dirty="0"/>
              <a:t>The LYNX Blue Line connects University City to Uptown in 25 minutes; Northgate is 0.6 miles from a station, capturing renters who prize a car-optional commute to the core.</a:t>
            </a:r>
          </a:p>
        </p:txBody>
      </p:sp>
      <p:sp>
        <p:nvSpPr>
          <p:cNvPr id="19" name="Right Brace 18">
            <a:extLst>
              <a:ext uri="{FF2B5EF4-FFF2-40B4-BE49-F238E27FC236}">
                <a16:creationId xmlns:a16="http://schemas.microsoft.com/office/drawing/2014/main" id="{D3D7128D-4ACB-4374-9AE4-2F51639F6D73}"/>
              </a:ext>
            </a:extLst>
          </p:cNvPr>
          <p:cNvSpPr/>
          <p:nvPr/>
        </p:nvSpPr>
        <p:spPr>
          <a:xfrm rot="5400000">
            <a:off x="5866208" y="-494114"/>
            <a:ext cx="429963" cy="10917543"/>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20" name="TextBox 19">
            <a:extLst>
              <a:ext uri="{FF2B5EF4-FFF2-40B4-BE49-F238E27FC236}">
                <a16:creationId xmlns:a16="http://schemas.microsoft.com/office/drawing/2014/main" id="{D623DFC9-82F4-417B-8408-15F80D0DA85B}"/>
              </a:ext>
            </a:extLst>
          </p:cNvPr>
          <p:cNvSpPr txBox="1"/>
          <p:nvPr/>
        </p:nvSpPr>
        <p:spPr>
          <a:xfrm>
            <a:off x="622418" y="5296356"/>
            <a:ext cx="10917543" cy="643994"/>
          </a:xfrm>
          <a:prstGeom prst="rect">
            <a:avLst/>
          </a:prstGeom>
          <a:solidFill>
            <a:schemeClr val="accent2">
              <a:lumMod val="20000"/>
              <a:lumOff val="80000"/>
            </a:schemeClr>
          </a:solidFill>
        </p:spPr>
        <p:txBody>
          <a:bodyPr wrap="square" lIns="0" tIns="0" rIns="0" bIns="0" rtlCol="0" anchor="ctr">
            <a:normAutofit/>
          </a:bodyPr>
          <a:lstStyle/>
          <a:p>
            <a:pPr algn="ctr"/>
            <a:r>
              <a:rPr lang="en-US" sz="1400" b="1" dirty="0"/>
              <a:t>Together these anchors produce a renter pool that is large, diverse and resilient — the submarket held above 94% occupancy through both the 2020 disruption and the 2024 supply peak, supporting our underwriting.</a:t>
            </a:r>
          </a:p>
        </p:txBody>
      </p:sp>
      <p:grpSp>
        <p:nvGrpSpPr>
          <p:cNvPr id="9000" name="Group 685"/>
          <p:cNvGrpSpPr/>
          <p:nvPr/>
        </p:nvGrpSpPr>
        <p:grpSpPr>
          <a:xfrm>
            <a:off x="1720068" y="1720046"/>
            <a:ext cx="834934" cy="834934"/>
            <a:chOff x="6968299" y="4794455"/>
            <a:chExt cx="914400" cy="914400"/>
          </a:xfrm>
          <a:solidFill>
            <a:srgbClr val="FFFFFF"/>
          </a:solidFill>
        </p:grpSpPr>
        <p:sp>
          <p:nvSpPr>
            <p:cNvPr id="9001" name="Accent"/>
            <p:cNvSpPr/>
            <p:nvPr/>
          </p:nvSpPr>
          <p:spPr>
            <a:xfrm>
              <a:off x="6968299" y="4794455"/>
              <a:ext cx="914400" cy="914400"/>
            </a:xfrm>
            <a:custGeom>
              <a:avLst/>
              <a:gdLst/>
              <a:ahLst/>
              <a:cxnLst/>
              <a:rect l="0" t="0" r="10000" b="10000"/>
              <a:pathLst>
                <a:path w="10000" h="10000">
                  <a:moveTo>
                    <a:pt x="8950" y="6421"/>
                  </a:moveTo>
                  <a:lnTo>
                    <a:pt x="8950" y="6436"/>
                  </a:lnTo>
                  <a:lnTo>
                    <a:pt x="8950" y="6451"/>
                  </a:lnTo>
                  <a:lnTo>
                    <a:pt x="8949" y="6465"/>
                  </a:lnTo>
                  <a:lnTo>
                    <a:pt x="8948" y="6480"/>
                  </a:lnTo>
                  <a:lnTo>
                    <a:pt x="8946" y="6494"/>
                  </a:lnTo>
                  <a:lnTo>
                    <a:pt x="8943" y="6508"/>
                  </a:lnTo>
                  <a:lnTo>
                    <a:pt x="8940" y="6522"/>
                  </a:lnTo>
                  <a:lnTo>
                    <a:pt x="8937" y="6536"/>
                  </a:lnTo>
                  <a:lnTo>
                    <a:pt x="8933" y="6550"/>
                  </a:lnTo>
                  <a:lnTo>
                    <a:pt x="8928" y="6564"/>
                  </a:lnTo>
                  <a:lnTo>
                    <a:pt x="8923" y="6578"/>
                  </a:lnTo>
                  <a:lnTo>
                    <a:pt x="8918" y="6591"/>
                  </a:lnTo>
                  <a:lnTo>
                    <a:pt x="8912" y="6604"/>
                  </a:lnTo>
                  <a:lnTo>
                    <a:pt x="8905" y="6617"/>
                  </a:lnTo>
                  <a:lnTo>
                    <a:pt x="8898" y="6630"/>
                  </a:lnTo>
                  <a:lnTo>
                    <a:pt x="8890" y="6642"/>
                  </a:lnTo>
                  <a:lnTo>
                    <a:pt x="8883" y="6655"/>
                  </a:lnTo>
                  <a:lnTo>
                    <a:pt x="8874" y="6666"/>
                  </a:lnTo>
                  <a:lnTo>
                    <a:pt x="8865" y="6678"/>
                  </a:lnTo>
                  <a:lnTo>
                    <a:pt x="8856" y="6689"/>
                  </a:lnTo>
                  <a:lnTo>
                    <a:pt x="8846" y="6700"/>
                  </a:lnTo>
                  <a:lnTo>
                    <a:pt x="8836" y="6710"/>
                  </a:lnTo>
                  <a:lnTo>
                    <a:pt x="8826" y="6720"/>
                  </a:lnTo>
                  <a:lnTo>
                    <a:pt x="8815" y="6729"/>
                  </a:lnTo>
                  <a:lnTo>
                    <a:pt x="8804" y="6738"/>
                  </a:lnTo>
                  <a:lnTo>
                    <a:pt x="8793" y="6747"/>
                  </a:lnTo>
                  <a:lnTo>
                    <a:pt x="8781" y="6756"/>
                  </a:lnTo>
                  <a:lnTo>
                    <a:pt x="8769" y="6764"/>
                  </a:lnTo>
                  <a:lnTo>
                    <a:pt x="8757" y="6771"/>
                  </a:lnTo>
                  <a:lnTo>
                    <a:pt x="8744" y="6778"/>
                  </a:lnTo>
                  <a:lnTo>
                    <a:pt x="8731" y="6785"/>
                  </a:lnTo>
                  <a:lnTo>
                    <a:pt x="8718" y="6791"/>
                  </a:lnTo>
                  <a:lnTo>
                    <a:pt x="8705" y="6796"/>
                  </a:lnTo>
                  <a:lnTo>
                    <a:pt x="8691" y="6801"/>
                  </a:lnTo>
                  <a:lnTo>
                    <a:pt x="8677" y="6806"/>
                  </a:lnTo>
                  <a:lnTo>
                    <a:pt x="8663" y="6810"/>
                  </a:lnTo>
                  <a:lnTo>
                    <a:pt x="8649" y="6813"/>
                  </a:lnTo>
                  <a:lnTo>
                    <a:pt x="8635" y="6816"/>
                  </a:lnTo>
                  <a:lnTo>
                    <a:pt x="8621" y="6819"/>
                  </a:lnTo>
                  <a:lnTo>
                    <a:pt x="8607" y="6821"/>
                  </a:lnTo>
                  <a:lnTo>
                    <a:pt x="8592" y="6822"/>
                  </a:lnTo>
                  <a:lnTo>
                    <a:pt x="8578" y="6823"/>
                  </a:lnTo>
                  <a:lnTo>
                    <a:pt x="8563" y="6823"/>
                  </a:lnTo>
                  <a:lnTo>
                    <a:pt x="8548" y="6823"/>
                  </a:lnTo>
                  <a:lnTo>
                    <a:pt x="8534" y="6822"/>
                  </a:lnTo>
                  <a:lnTo>
                    <a:pt x="8520" y="6821"/>
                  </a:lnTo>
                  <a:lnTo>
                    <a:pt x="8505" y="6819"/>
                  </a:lnTo>
                  <a:lnTo>
                    <a:pt x="8491" y="6816"/>
                  </a:lnTo>
                  <a:lnTo>
                    <a:pt x="8477" y="6813"/>
                  </a:lnTo>
                  <a:lnTo>
                    <a:pt x="8463" y="6810"/>
                  </a:lnTo>
                  <a:lnTo>
                    <a:pt x="8449" y="6806"/>
                  </a:lnTo>
                  <a:lnTo>
                    <a:pt x="8436" y="6801"/>
                  </a:lnTo>
                  <a:lnTo>
                    <a:pt x="8422" y="6796"/>
                  </a:lnTo>
                  <a:lnTo>
                    <a:pt x="8409" y="6791"/>
                  </a:lnTo>
                  <a:lnTo>
                    <a:pt x="8396" y="6785"/>
                  </a:lnTo>
                  <a:lnTo>
                    <a:pt x="8383" y="6778"/>
                  </a:lnTo>
                  <a:lnTo>
                    <a:pt x="8370" y="6771"/>
                  </a:lnTo>
                  <a:lnTo>
                    <a:pt x="8358" y="6764"/>
                  </a:lnTo>
                  <a:lnTo>
                    <a:pt x="8345" y="6756"/>
                  </a:lnTo>
                  <a:lnTo>
                    <a:pt x="8333" y="6747"/>
                  </a:lnTo>
                  <a:lnTo>
                    <a:pt x="8322" y="6738"/>
                  </a:lnTo>
                  <a:lnTo>
                    <a:pt x="8311" y="6729"/>
                  </a:lnTo>
                  <a:lnTo>
                    <a:pt x="8300" y="6720"/>
                  </a:lnTo>
                  <a:lnTo>
                    <a:pt x="8290" y="6710"/>
                  </a:lnTo>
                  <a:lnTo>
                    <a:pt x="8280" y="6700"/>
                  </a:lnTo>
                  <a:lnTo>
                    <a:pt x="8270" y="6689"/>
                  </a:lnTo>
                  <a:lnTo>
                    <a:pt x="8261" y="6678"/>
                  </a:lnTo>
                  <a:lnTo>
                    <a:pt x="8252" y="6666"/>
                  </a:lnTo>
                  <a:lnTo>
                    <a:pt x="8243" y="6655"/>
                  </a:lnTo>
                  <a:lnTo>
                    <a:pt x="8236" y="6642"/>
                  </a:lnTo>
                  <a:lnTo>
                    <a:pt x="8228" y="6630"/>
                  </a:lnTo>
                  <a:lnTo>
                    <a:pt x="8221" y="6617"/>
                  </a:lnTo>
                  <a:lnTo>
                    <a:pt x="8214" y="6604"/>
                  </a:lnTo>
                  <a:lnTo>
                    <a:pt x="8208" y="6591"/>
                  </a:lnTo>
                  <a:lnTo>
                    <a:pt x="8203" y="6578"/>
                  </a:lnTo>
                  <a:lnTo>
                    <a:pt x="8198" y="6564"/>
                  </a:lnTo>
                  <a:lnTo>
                    <a:pt x="8194" y="6550"/>
                  </a:lnTo>
                  <a:lnTo>
                    <a:pt x="8190" y="6536"/>
                  </a:lnTo>
                  <a:lnTo>
                    <a:pt x="8186" y="6522"/>
                  </a:lnTo>
                  <a:lnTo>
                    <a:pt x="8184" y="6508"/>
                  </a:lnTo>
                  <a:lnTo>
                    <a:pt x="8181" y="6494"/>
                  </a:lnTo>
                  <a:lnTo>
                    <a:pt x="8179" y="6480"/>
                  </a:lnTo>
                  <a:lnTo>
                    <a:pt x="8178" y="6465"/>
                  </a:lnTo>
                  <a:lnTo>
                    <a:pt x="8177" y="6451"/>
                  </a:lnTo>
                  <a:lnTo>
                    <a:pt x="8177" y="6436"/>
                  </a:lnTo>
                  <a:lnTo>
                    <a:pt x="8177" y="6421"/>
                  </a:lnTo>
                  <a:lnTo>
                    <a:pt x="8178" y="6407"/>
                  </a:lnTo>
                  <a:lnTo>
                    <a:pt x="8179" y="6393"/>
                  </a:lnTo>
                  <a:lnTo>
                    <a:pt x="8181" y="6378"/>
                  </a:lnTo>
                  <a:lnTo>
                    <a:pt x="8184" y="6364"/>
                  </a:lnTo>
                  <a:lnTo>
                    <a:pt x="8186" y="6350"/>
                  </a:lnTo>
                  <a:lnTo>
                    <a:pt x="8190" y="6336"/>
                  </a:lnTo>
                  <a:lnTo>
                    <a:pt x="8194" y="6322"/>
                  </a:lnTo>
                  <a:lnTo>
                    <a:pt x="8198" y="6309"/>
                  </a:lnTo>
                  <a:lnTo>
                    <a:pt x="8203" y="6295"/>
                  </a:lnTo>
                  <a:lnTo>
                    <a:pt x="8208" y="6282"/>
                  </a:lnTo>
                  <a:lnTo>
                    <a:pt x="8214" y="6269"/>
                  </a:lnTo>
                  <a:lnTo>
                    <a:pt x="8221" y="6256"/>
                  </a:lnTo>
                  <a:lnTo>
                    <a:pt x="8228" y="6243"/>
                  </a:lnTo>
                  <a:lnTo>
                    <a:pt x="8236" y="6231"/>
                  </a:lnTo>
                  <a:lnTo>
                    <a:pt x="8243" y="6218"/>
                  </a:lnTo>
                  <a:lnTo>
                    <a:pt x="8252" y="6206"/>
                  </a:lnTo>
                  <a:lnTo>
                    <a:pt x="8261" y="6195"/>
                  </a:lnTo>
                  <a:lnTo>
                    <a:pt x="8270" y="6184"/>
                  </a:lnTo>
                  <a:lnTo>
                    <a:pt x="8280" y="6173"/>
                  </a:lnTo>
                  <a:lnTo>
                    <a:pt x="8290" y="6163"/>
                  </a:lnTo>
                  <a:lnTo>
                    <a:pt x="8300" y="6153"/>
                  </a:lnTo>
                  <a:lnTo>
                    <a:pt x="8311" y="6143"/>
                  </a:lnTo>
                  <a:lnTo>
                    <a:pt x="8322" y="6134"/>
                  </a:lnTo>
                  <a:lnTo>
                    <a:pt x="8333" y="6125"/>
                  </a:lnTo>
                  <a:lnTo>
                    <a:pt x="8345" y="6116"/>
                  </a:lnTo>
                  <a:lnTo>
                    <a:pt x="8358" y="6109"/>
                  </a:lnTo>
                  <a:lnTo>
                    <a:pt x="8370" y="6101"/>
                  </a:lnTo>
                  <a:lnTo>
                    <a:pt x="8383" y="6094"/>
                  </a:lnTo>
                  <a:lnTo>
                    <a:pt x="8396" y="6088"/>
                  </a:lnTo>
                  <a:lnTo>
                    <a:pt x="8409" y="6082"/>
                  </a:lnTo>
                  <a:lnTo>
                    <a:pt x="8422" y="6076"/>
                  </a:lnTo>
                  <a:lnTo>
                    <a:pt x="8436" y="6072"/>
                  </a:lnTo>
                  <a:lnTo>
                    <a:pt x="8449" y="6067"/>
                  </a:lnTo>
                  <a:lnTo>
                    <a:pt x="8463" y="6063"/>
                  </a:lnTo>
                  <a:lnTo>
                    <a:pt x="8477" y="6060"/>
                  </a:lnTo>
                  <a:lnTo>
                    <a:pt x="8491" y="6057"/>
                  </a:lnTo>
                  <a:lnTo>
                    <a:pt x="8505" y="6054"/>
                  </a:lnTo>
                  <a:lnTo>
                    <a:pt x="8520" y="6052"/>
                  </a:lnTo>
                  <a:lnTo>
                    <a:pt x="8534" y="6051"/>
                  </a:lnTo>
                  <a:lnTo>
                    <a:pt x="8548" y="6050"/>
                  </a:lnTo>
                  <a:lnTo>
                    <a:pt x="8563" y="6050"/>
                  </a:lnTo>
                  <a:lnTo>
                    <a:pt x="8578" y="6050"/>
                  </a:lnTo>
                  <a:lnTo>
                    <a:pt x="8592" y="6051"/>
                  </a:lnTo>
                  <a:lnTo>
                    <a:pt x="8607" y="6052"/>
                  </a:lnTo>
                  <a:lnTo>
                    <a:pt x="8621" y="6054"/>
                  </a:lnTo>
                  <a:lnTo>
                    <a:pt x="8635" y="6057"/>
                  </a:lnTo>
                  <a:lnTo>
                    <a:pt x="8649" y="6060"/>
                  </a:lnTo>
                  <a:lnTo>
                    <a:pt x="8663" y="6063"/>
                  </a:lnTo>
                  <a:lnTo>
                    <a:pt x="8677" y="6067"/>
                  </a:lnTo>
                  <a:lnTo>
                    <a:pt x="8691" y="6072"/>
                  </a:lnTo>
                  <a:lnTo>
                    <a:pt x="8705" y="6076"/>
                  </a:lnTo>
                  <a:lnTo>
                    <a:pt x="8718" y="6082"/>
                  </a:lnTo>
                  <a:lnTo>
                    <a:pt x="8731" y="6088"/>
                  </a:lnTo>
                  <a:lnTo>
                    <a:pt x="8744" y="6094"/>
                  </a:lnTo>
                  <a:lnTo>
                    <a:pt x="8757" y="6101"/>
                  </a:lnTo>
                  <a:lnTo>
                    <a:pt x="8769" y="6109"/>
                  </a:lnTo>
                  <a:lnTo>
                    <a:pt x="8781" y="6116"/>
                  </a:lnTo>
                  <a:lnTo>
                    <a:pt x="8793" y="6125"/>
                  </a:lnTo>
                  <a:lnTo>
                    <a:pt x="8804" y="6134"/>
                  </a:lnTo>
                  <a:lnTo>
                    <a:pt x="8815" y="6143"/>
                  </a:lnTo>
                  <a:lnTo>
                    <a:pt x="8826" y="6153"/>
                  </a:lnTo>
                  <a:lnTo>
                    <a:pt x="8836" y="6163"/>
                  </a:lnTo>
                  <a:lnTo>
                    <a:pt x="8846" y="6173"/>
                  </a:lnTo>
                  <a:lnTo>
                    <a:pt x="8856" y="6184"/>
                  </a:lnTo>
                  <a:lnTo>
                    <a:pt x="8865" y="6195"/>
                  </a:lnTo>
                  <a:lnTo>
                    <a:pt x="8874" y="6206"/>
                  </a:lnTo>
                  <a:lnTo>
                    <a:pt x="8883" y="6218"/>
                  </a:lnTo>
                  <a:lnTo>
                    <a:pt x="8890" y="6231"/>
                  </a:lnTo>
                  <a:lnTo>
                    <a:pt x="8898" y="6243"/>
                  </a:lnTo>
                  <a:lnTo>
                    <a:pt x="8905" y="6256"/>
                  </a:lnTo>
                  <a:lnTo>
                    <a:pt x="8912" y="6269"/>
                  </a:lnTo>
                  <a:lnTo>
                    <a:pt x="8918" y="6282"/>
                  </a:lnTo>
                  <a:lnTo>
                    <a:pt x="8923" y="6295"/>
                  </a:lnTo>
                  <a:lnTo>
                    <a:pt x="8928" y="6309"/>
                  </a:lnTo>
                  <a:lnTo>
                    <a:pt x="8933" y="6322"/>
                  </a:lnTo>
                  <a:lnTo>
                    <a:pt x="8937" y="6336"/>
                  </a:lnTo>
                  <a:lnTo>
                    <a:pt x="8940" y="6350"/>
                  </a:lnTo>
                  <a:lnTo>
                    <a:pt x="8943" y="6364"/>
                  </a:lnTo>
                  <a:lnTo>
                    <a:pt x="8946" y="6378"/>
                  </a:lnTo>
                  <a:lnTo>
                    <a:pt x="8948" y="6393"/>
                  </a:lnTo>
                  <a:lnTo>
                    <a:pt x="8949" y="6407"/>
                  </a:lnTo>
                  <a:lnTo>
                    <a:pt x="8950" y="6421"/>
                  </a:lnTo>
                  <a:close/>
                  <a:moveTo>
                    <a:pt x="4807" y="5552"/>
                  </a:moveTo>
                  <a:lnTo>
                    <a:pt x="1050" y="4006"/>
                  </a:lnTo>
                  <a:lnTo>
                    <a:pt x="4807" y="2459"/>
                  </a:lnTo>
                  <a:lnTo>
                    <a:pt x="8563" y="4006"/>
                  </a:lnTo>
                  <a:lnTo>
                    <a:pt x="4807" y="5552"/>
                  </a:lnTo>
                  <a:close/>
                </a:path>
              </a:pathLst>
            </a:custGeom>
            <a:grpFill/>
            <a:ln>
              <a:noFill/>
            </a:ln>
          </p:spPr>
          <p:txBody>
            <a:bodyPr/>
            <a:lstStyle/>
            <a:p>
              <a:endParaRPr/>
            </a:p>
          </p:txBody>
        </p:sp>
        <p:sp>
          <p:nvSpPr>
            <p:cNvPr id="9002" name="Outline"/>
            <p:cNvSpPr/>
            <p:nvPr/>
          </p:nvSpPr>
          <p:spPr>
            <a:xfrm>
              <a:off x="6968299" y="4794455"/>
              <a:ext cx="914400" cy="914400"/>
            </a:xfrm>
            <a:custGeom>
              <a:avLst/>
              <a:gdLst/>
              <a:ahLst/>
              <a:cxnLst/>
              <a:rect l="0" t="0" r="10000" b="10000"/>
              <a:pathLst>
                <a:path w="10000" h="10000">
                  <a:moveTo>
                    <a:pt x="8313" y="4379"/>
                  </a:moveTo>
                  <a:lnTo>
                    <a:pt x="7266" y="4810"/>
                  </a:lnTo>
                  <a:lnTo>
                    <a:pt x="7266" y="6657"/>
                  </a:lnTo>
                  <a:lnTo>
                    <a:pt x="7264" y="6686"/>
                  </a:lnTo>
                  <a:lnTo>
                    <a:pt x="7259" y="6715"/>
                  </a:lnTo>
                  <a:lnTo>
                    <a:pt x="7251" y="6743"/>
                  </a:lnTo>
                  <a:lnTo>
                    <a:pt x="7186" y="6919"/>
                  </a:lnTo>
                  <a:lnTo>
                    <a:pt x="7173" y="6949"/>
                  </a:lnTo>
                  <a:lnTo>
                    <a:pt x="7156" y="6977"/>
                  </a:lnTo>
                  <a:lnTo>
                    <a:pt x="7135" y="7003"/>
                  </a:lnTo>
                  <a:lnTo>
                    <a:pt x="7111" y="7026"/>
                  </a:lnTo>
                  <a:lnTo>
                    <a:pt x="6930" y="7175"/>
                  </a:lnTo>
                  <a:lnTo>
                    <a:pt x="6902" y="7195"/>
                  </a:lnTo>
                  <a:lnTo>
                    <a:pt x="6872" y="7211"/>
                  </a:lnTo>
                  <a:lnTo>
                    <a:pt x="6595" y="7332"/>
                  </a:lnTo>
                  <a:lnTo>
                    <a:pt x="6559" y="7345"/>
                  </a:lnTo>
                  <a:lnTo>
                    <a:pt x="6204" y="7440"/>
                  </a:lnTo>
                  <a:lnTo>
                    <a:pt x="6180" y="7445"/>
                  </a:lnTo>
                  <a:lnTo>
                    <a:pt x="5768" y="7513"/>
                  </a:lnTo>
                  <a:lnTo>
                    <a:pt x="5750" y="7515"/>
                  </a:lnTo>
                  <a:lnTo>
                    <a:pt x="5299" y="7555"/>
                  </a:lnTo>
                  <a:lnTo>
                    <a:pt x="5284" y="7556"/>
                  </a:lnTo>
                  <a:lnTo>
                    <a:pt x="4814" y="7570"/>
                  </a:lnTo>
                  <a:lnTo>
                    <a:pt x="4799" y="7570"/>
                  </a:lnTo>
                  <a:lnTo>
                    <a:pt x="4329" y="7556"/>
                  </a:lnTo>
                  <a:lnTo>
                    <a:pt x="4314" y="7555"/>
                  </a:lnTo>
                  <a:lnTo>
                    <a:pt x="3863" y="7515"/>
                  </a:lnTo>
                  <a:lnTo>
                    <a:pt x="3845" y="7513"/>
                  </a:lnTo>
                  <a:lnTo>
                    <a:pt x="3433" y="7445"/>
                  </a:lnTo>
                  <a:lnTo>
                    <a:pt x="3409" y="7440"/>
                  </a:lnTo>
                  <a:lnTo>
                    <a:pt x="3054" y="7345"/>
                  </a:lnTo>
                  <a:lnTo>
                    <a:pt x="3018" y="7332"/>
                  </a:lnTo>
                  <a:lnTo>
                    <a:pt x="2741" y="7211"/>
                  </a:lnTo>
                  <a:lnTo>
                    <a:pt x="2711" y="7195"/>
                  </a:lnTo>
                  <a:lnTo>
                    <a:pt x="2683" y="7175"/>
                  </a:lnTo>
                  <a:lnTo>
                    <a:pt x="2502" y="7026"/>
                  </a:lnTo>
                  <a:lnTo>
                    <a:pt x="2478" y="7003"/>
                  </a:lnTo>
                  <a:lnTo>
                    <a:pt x="2457" y="6977"/>
                  </a:lnTo>
                  <a:lnTo>
                    <a:pt x="2440" y="6949"/>
                  </a:lnTo>
                  <a:lnTo>
                    <a:pt x="2427" y="6919"/>
                  </a:lnTo>
                  <a:lnTo>
                    <a:pt x="2362" y="6743"/>
                  </a:lnTo>
                  <a:lnTo>
                    <a:pt x="2354" y="6715"/>
                  </a:lnTo>
                  <a:lnTo>
                    <a:pt x="2349" y="6686"/>
                  </a:lnTo>
                  <a:lnTo>
                    <a:pt x="2347" y="6657"/>
                  </a:lnTo>
                  <a:lnTo>
                    <a:pt x="2347" y="4810"/>
                  </a:lnTo>
                  <a:lnTo>
                    <a:pt x="955" y="4237"/>
                  </a:lnTo>
                  <a:lnTo>
                    <a:pt x="925" y="4223"/>
                  </a:lnTo>
                  <a:lnTo>
                    <a:pt x="898" y="4205"/>
                  </a:lnTo>
                  <a:lnTo>
                    <a:pt x="874" y="4183"/>
                  </a:lnTo>
                  <a:lnTo>
                    <a:pt x="852" y="4158"/>
                  </a:lnTo>
                  <a:lnTo>
                    <a:pt x="834" y="4131"/>
                  </a:lnTo>
                  <a:lnTo>
                    <a:pt x="819" y="4102"/>
                  </a:lnTo>
                  <a:lnTo>
                    <a:pt x="809" y="4071"/>
                  </a:lnTo>
                  <a:lnTo>
                    <a:pt x="802" y="4039"/>
                  </a:lnTo>
                  <a:lnTo>
                    <a:pt x="800" y="4006"/>
                  </a:lnTo>
                  <a:lnTo>
                    <a:pt x="802" y="3973"/>
                  </a:lnTo>
                  <a:lnTo>
                    <a:pt x="809" y="3941"/>
                  </a:lnTo>
                  <a:lnTo>
                    <a:pt x="819" y="3910"/>
                  </a:lnTo>
                  <a:lnTo>
                    <a:pt x="834" y="3881"/>
                  </a:lnTo>
                  <a:lnTo>
                    <a:pt x="852" y="3854"/>
                  </a:lnTo>
                  <a:lnTo>
                    <a:pt x="873" y="3829"/>
                  </a:lnTo>
                  <a:lnTo>
                    <a:pt x="898" y="3807"/>
                  </a:lnTo>
                  <a:lnTo>
                    <a:pt x="925" y="3789"/>
                  </a:lnTo>
                  <a:lnTo>
                    <a:pt x="955" y="3775"/>
                  </a:lnTo>
                  <a:lnTo>
                    <a:pt x="4712" y="2228"/>
                  </a:lnTo>
                  <a:lnTo>
                    <a:pt x="4743" y="2217"/>
                  </a:lnTo>
                  <a:lnTo>
                    <a:pt x="4775" y="2211"/>
                  </a:lnTo>
                  <a:lnTo>
                    <a:pt x="4807" y="2209"/>
                  </a:lnTo>
                  <a:lnTo>
                    <a:pt x="4839" y="2211"/>
                  </a:lnTo>
                  <a:lnTo>
                    <a:pt x="4871" y="2217"/>
                  </a:lnTo>
                  <a:lnTo>
                    <a:pt x="4902" y="2228"/>
                  </a:lnTo>
                  <a:lnTo>
                    <a:pt x="8658" y="3775"/>
                  </a:lnTo>
                  <a:lnTo>
                    <a:pt x="8658" y="3775"/>
                  </a:lnTo>
                  <a:lnTo>
                    <a:pt x="8659" y="3775"/>
                  </a:lnTo>
                  <a:lnTo>
                    <a:pt x="8674" y="3783"/>
                  </a:lnTo>
                  <a:lnTo>
                    <a:pt x="8688" y="3789"/>
                  </a:lnTo>
                  <a:lnTo>
                    <a:pt x="8688" y="3789"/>
                  </a:lnTo>
                  <a:lnTo>
                    <a:pt x="8688" y="3789"/>
                  </a:lnTo>
                  <a:lnTo>
                    <a:pt x="8702" y="3799"/>
                  </a:lnTo>
                  <a:lnTo>
                    <a:pt x="8715" y="3807"/>
                  </a:lnTo>
                  <a:lnTo>
                    <a:pt x="8715" y="3808"/>
                  </a:lnTo>
                  <a:lnTo>
                    <a:pt x="8715" y="3808"/>
                  </a:lnTo>
                  <a:lnTo>
                    <a:pt x="8728" y="3819"/>
                  </a:lnTo>
                  <a:lnTo>
                    <a:pt x="8740" y="3829"/>
                  </a:lnTo>
                  <a:lnTo>
                    <a:pt x="8740" y="3829"/>
                  </a:lnTo>
                  <a:lnTo>
                    <a:pt x="8740" y="3829"/>
                  </a:lnTo>
                  <a:lnTo>
                    <a:pt x="8752" y="3843"/>
                  </a:lnTo>
                  <a:lnTo>
                    <a:pt x="8761" y="3854"/>
                  </a:lnTo>
                  <a:lnTo>
                    <a:pt x="8761" y="3854"/>
                  </a:lnTo>
                  <a:lnTo>
                    <a:pt x="8761" y="3854"/>
                  </a:lnTo>
                  <a:lnTo>
                    <a:pt x="8771" y="3869"/>
                  </a:lnTo>
                  <a:lnTo>
                    <a:pt x="8779" y="3881"/>
                  </a:lnTo>
                  <a:lnTo>
                    <a:pt x="8779" y="3881"/>
                  </a:lnTo>
                  <a:lnTo>
                    <a:pt x="8780" y="3881"/>
                  </a:lnTo>
                  <a:lnTo>
                    <a:pt x="8788" y="3898"/>
                  </a:lnTo>
                  <a:lnTo>
                    <a:pt x="8794" y="3910"/>
                  </a:lnTo>
                  <a:lnTo>
                    <a:pt x="8794" y="3910"/>
                  </a:lnTo>
                  <a:lnTo>
                    <a:pt x="8794" y="3910"/>
                  </a:lnTo>
                  <a:lnTo>
                    <a:pt x="8801" y="3930"/>
                  </a:lnTo>
                  <a:lnTo>
                    <a:pt x="8804" y="3941"/>
                  </a:lnTo>
                  <a:lnTo>
                    <a:pt x="8804" y="3941"/>
                  </a:lnTo>
                  <a:lnTo>
                    <a:pt x="8804" y="3941"/>
                  </a:lnTo>
                  <a:lnTo>
                    <a:pt x="8809" y="3965"/>
                  </a:lnTo>
                  <a:lnTo>
                    <a:pt x="8811" y="3973"/>
                  </a:lnTo>
                  <a:lnTo>
                    <a:pt x="8811" y="3973"/>
                  </a:lnTo>
                  <a:lnTo>
                    <a:pt x="8811" y="3973"/>
                  </a:lnTo>
                  <a:lnTo>
                    <a:pt x="8813" y="4006"/>
                  </a:lnTo>
                  <a:lnTo>
                    <a:pt x="8813" y="5989"/>
                  </a:lnTo>
                  <a:lnTo>
                    <a:pt x="8816" y="5991"/>
                  </a:lnTo>
                  <a:lnTo>
                    <a:pt x="8822" y="5994"/>
                  </a:lnTo>
                  <a:lnTo>
                    <a:pt x="8834" y="6002"/>
                  </a:lnTo>
                  <a:lnTo>
                    <a:pt x="8838" y="6004"/>
                  </a:lnTo>
                  <a:lnTo>
                    <a:pt x="8850" y="6012"/>
                  </a:lnTo>
                  <a:lnTo>
                    <a:pt x="8854" y="6015"/>
                  </a:lnTo>
                  <a:lnTo>
                    <a:pt x="8866" y="6023"/>
                  </a:lnTo>
                  <a:lnTo>
                    <a:pt x="8870" y="6026"/>
                  </a:lnTo>
                  <a:lnTo>
                    <a:pt x="8881" y="6035"/>
                  </a:lnTo>
                  <a:lnTo>
                    <a:pt x="8885" y="6038"/>
                  </a:lnTo>
                  <a:lnTo>
                    <a:pt x="8896" y="6047"/>
                  </a:lnTo>
                  <a:lnTo>
                    <a:pt x="8899" y="6050"/>
                  </a:lnTo>
                  <a:lnTo>
                    <a:pt x="8910" y="6060"/>
                  </a:lnTo>
                  <a:lnTo>
                    <a:pt x="8913" y="6063"/>
                  </a:lnTo>
                  <a:lnTo>
                    <a:pt x="8923" y="6073"/>
                  </a:lnTo>
                  <a:lnTo>
                    <a:pt x="8927" y="6076"/>
                  </a:lnTo>
                  <a:lnTo>
                    <a:pt x="8937" y="6087"/>
                  </a:lnTo>
                  <a:lnTo>
                    <a:pt x="8940" y="6090"/>
                  </a:lnTo>
                  <a:lnTo>
                    <a:pt x="8949" y="6101"/>
                  </a:lnTo>
                  <a:lnTo>
                    <a:pt x="8952" y="6104"/>
                  </a:lnTo>
                  <a:lnTo>
                    <a:pt x="8962" y="6115"/>
                  </a:lnTo>
                  <a:lnTo>
                    <a:pt x="8965" y="6119"/>
                  </a:lnTo>
                  <a:lnTo>
                    <a:pt x="8973" y="6130"/>
                  </a:lnTo>
                  <a:lnTo>
                    <a:pt x="8976" y="6134"/>
                  </a:lnTo>
                  <a:lnTo>
                    <a:pt x="8985" y="6146"/>
                  </a:lnTo>
                  <a:lnTo>
                    <a:pt x="8987" y="6150"/>
                  </a:lnTo>
                  <a:lnTo>
                    <a:pt x="8995" y="6162"/>
                  </a:lnTo>
                  <a:lnTo>
                    <a:pt x="8998" y="6166"/>
                  </a:lnTo>
                  <a:lnTo>
                    <a:pt x="9005" y="6179"/>
                  </a:lnTo>
                  <a:lnTo>
                    <a:pt x="9007" y="6183"/>
                  </a:lnTo>
                  <a:lnTo>
                    <a:pt x="9014" y="6195"/>
                  </a:lnTo>
                  <a:lnTo>
                    <a:pt x="9017" y="6199"/>
                  </a:lnTo>
                  <a:lnTo>
                    <a:pt x="9023" y="6212"/>
                  </a:lnTo>
                  <a:lnTo>
                    <a:pt x="9025" y="6216"/>
                  </a:lnTo>
                  <a:lnTo>
                    <a:pt x="9031" y="6230"/>
                  </a:lnTo>
                  <a:lnTo>
                    <a:pt x="9033" y="6234"/>
                  </a:lnTo>
                  <a:lnTo>
                    <a:pt x="9039" y="6247"/>
                  </a:lnTo>
                  <a:lnTo>
                    <a:pt x="9040" y="6251"/>
                  </a:lnTo>
                  <a:lnTo>
                    <a:pt x="9045" y="6265"/>
                  </a:lnTo>
                  <a:lnTo>
                    <a:pt x="9047" y="6269"/>
                  </a:lnTo>
                  <a:lnTo>
                    <a:pt x="9051" y="6283"/>
                  </a:lnTo>
                  <a:lnTo>
                    <a:pt x="9053" y="6287"/>
                  </a:lnTo>
                  <a:lnTo>
                    <a:pt x="9057" y="6301"/>
                  </a:lnTo>
                  <a:lnTo>
                    <a:pt x="9058" y="6306"/>
                  </a:lnTo>
                  <a:lnTo>
                    <a:pt x="9061" y="6320"/>
                  </a:lnTo>
                  <a:lnTo>
                    <a:pt x="9063" y="6324"/>
                  </a:lnTo>
                  <a:lnTo>
                    <a:pt x="9066" y="6338"/>
                  </a:lnTo>
                  <a:lnTo>
                    <a:pt x="9066" y="6343"/>
                  </a:lnTo>
                  <a:lnTo>
                    <a:pt x="9069" y="6357"/>
                  </a:lnTo>
                  <a:lnTo>
                    <a:pt x="9070" y="6362"/>
                  </a:lnTo>
                  <a:lnTo>
                    <a:pt x="9071" y="6376"/>
                  </a:lnTo>
                  <a:lnTo>
                    <a:pt x="9072" y="6381"/>
                  </a:lnTo>
                  <a:lnTo>
                    <a:pt x="9073" y="6395"/>
                  </a:lnTo>
                  <a:lnTo>
                    <a:pt x="9074" y="6400"/>
                  </a:lnTo>
                  <a:lnTo>
                    <a:pt x="9075" y="6414"/>
                  </a:lnTo>
                  <a:lnTo>
                    <a:pt x="9075" y="6419"/>
                  </a:lnTo>
                  <a:lnTo>
                    <a:pt x="9075" y="6434"/>
                  </a:lnTo>
                  <a:lnTo>
                    <a:pt x="9075" y="6438"/>
                  </a:lnTo>
                  <a:lnTo>
                    <a:pt x="9075" y="6453"/>
                  </a:lnTo>
                  <a:lnTo>
                    <a:pt x="9075" y="6458"/>
                  </a:lnTo>
                  <a:lnTo>
                    <a:pt x="9074" y="6472"/>
                  </a:lnTo>
                  <a:lnTo>
                    <a:pt x="9073" y="6477"/>
                  </a:lnTo>
                  <a:lnTo>
                    <a:pt x="9072" y="6491"/>
                  </a:lnTo>
                  <a:lnTo>
                    <a:pt x="9071" y="6496"/>
                  </a:lnTo>
                  <a:lnTo>
                    <a:pt x="9070" y="6510"/>
                  </a:lnTo>
                  <a:lnTo>
                    <a:pt x="9069" y="6515"/>
                  </a:lnTo>
                  <a:lnTo>
                    <a:pt x="9066" y="6529"/>
                  </a:lnTo>
                  <a:lnTo>
                    <a:pt x="9066" y="6534"/>
                  </a:lnTo>
                  <a:lnTo>
                    <a:pt x="9063" y="6548"/>
                  </a:lnTo>
                  <a:lnTo>
                    <a:pt x="9062" y="6552"/>
                  </a:lnTo>
                  <a:lnTo>
                    <a:pt x="9058" y="6567"/>
                  </a:lnTo>
                  <a:lnTo>
                    <a:pt x="9057" y="6571"/>
                  </a:lnTo>
                  <a:lnTo>
                    <a:pt x="9053" y="6585"/>
                  </a:lnTo>
                  <a:lnTo>
                    <a:pt x="9051" y="6589"/>
                  </a:lnTo>
                  <a:lnTo>
                    <a:pt x="9047" y="6603"/>
                  </a:lnTo>
                  <a:lnTo>
                    <a:pt x="9045" y="6607"/>
                  </a:lnTo>
                  <a:lnTo>
                    <a:pt x="9040" y="6621"/>
                  </a:lnTo>
                  <a:lnTo>
                    <a:pt x="9039" y="6625"/>
                  </a:lnTo>
                  <a:lnTo>
                    <a:pt x="9033" y="6639"/>
                  </a:lnTo>
                  <a:lnTo>
                    <a:pt x="9031" y="6643"/>
                  </a:lnTo>
                  <a:lnTo>
                    <a:pt x="9025" y="6656"/>
                  </a:lnTo>
                  <a:lnTo>
                    <a:pt x="9023" y="6660"/>
                  </a:lnTo>
                  <a:lnTo>
                    <a:pt x="9017" y="6673"/>
                  </a:lnTo>
                  <a:lnTo>
                    <a:pt x="9014" y="6678"/>
                  </a:lnTo>
                  <a:lnTo>
                    <a:pt x="9007" y="6690"/>
                  </a:lnTo>
                  <a:lnTo>
                    <a:pt x="9005" y="6694"/>
                  </a:lnTo>
                  <a:lnTo>
                    <a:pt x="8998" y="6707"/>
                  </a:lnTo>
                  <a:lnTo>
                    <a:pt x="8995" y="6711"/>
                  </a:lnTo>
                  <a:lnTo>
                    <a:pt x="8987" y="6723"/>
                  </a:lnTo>
                  <a:lnTo>
                    <a:pt x="8984" y="6727"/>
                  </a:lnTo>
                  <a:lnTo>
                    <a:pt x="8976" y="6739"/>
                  </a:lnTo>
                  <a:lnTo>
                    <a:pt x="8973" y="6743"/>
                  </a:lnTo>
                  <a:lnTo>
                    <a:pt x="8964" y="6754"/>
                  </a:lnTo>
                  <a:lnTo>
                    <a:pt x="8961" y="6758"/>
                  </a:lnTo>
                  <a:lnTo>
                    <a:pt x="8952" y="6769"/>
                  </a:lnTo>
                  <a:lnTo>
                    <a:pt x="8949" y="6772"/>
                  </a:lnTo>
                  <a:lnTo>
                    <a:pt x="8939" y="6783"/>
                  </a:lnTo>
                  <a:lnTo>
                    <a:pt x="8936" y="6787"/>
                  </a:lnTo>
                  <a:lnTo>
                    <a:pt x="8926" y="6797"/>
                  </a:lnTo>
                  <a:lnTo>
                    <a:pt x="8923" y="6800"/>
                  </a:lnTo>
                  <a:lnTo>
                    <a:pt x="8913" y="6810"/>
                  </a:lnTo>
                  <a:lnTo>
                    <a:pt x="8909" y="6813"/>
                  </a:lnTo>
                  <a:lnTo>
                    <a:pt x="8899" y="6823"/>
                  </a:lnTo>
                  <a:lnTo>
                    <a:pt x="8895" y="6826"/>
                  </a:lnTo>
                  <a:lnTo>
                    <a:pt x="8884" y="6835"/>
                  </a:lnTo>
                  <a:lnTo>
                    <a:pt x="8881" y="6838"/>
                  </a:lnTo>
                  <a:lnTo>
                    <a:pt x="8869" y="6846"/>
                  </a:lnTo>
                  <a:lnTo>
                    <a:pt x="8866" y="6849"/>
                  </a:lnTo>
                  <a:lnTo>
                    <a:pt x="8854" y="6857"/>
                  </a:lnTo>
                  <a:lnTo>
                    <a:pt x="8850" y="6860"/>
                  </a:lnTo>
                  <a:lnTo>
                    <a:pt x="8838" y="6868"/>
                  </a:lnTo>
                  <a:lnTo>
                    <a:pt x="8834" y="6870"/>
                  </a:lnTo>
                  <a:lnTo>
                    <a:pt x="8822" y="6878"/>
                  </a:lnTo>
                  <a:lnTo>
                    <a:pt x="8817" y="6880"/>
                  </a:lnTo>
                  <a:lnTo>
                    <a:pt x="8805" y="6887"/>
                  </a:lnTo>
                  <a:lnTo>
                    <a:pt x="8800" y="6890"/>
                  </a:lnTo>
                  <a:lnTo>
                    <a:pt x="8787" y="6896"/>
                  </a:lnTo>
                  <a:lnTo>
                    <a:pt x="8783" y="6898"/>
                  </a:lnTo>
                  <a:lnTo>
                    <a:pt x="8770" y="6904"/>
                  </a:lnTo>
                  <a:lnTo>
                    <a:pt x="8766" y="6906"/>
                  </a:lnTo>
                  <a:lnTo>
                    <a:pt x="8752" y="6912"/>
                  </a:lnTo>
                  <a:lnTo>
                    <a:pt x="8748" y="6913"/>
                  </a:lnTo>
                  <a:lnTo>
                    <a:pt x="8734" y="6918"/>
                  </a:lnTo>
                  <a:lnTo>
                    <a:pt x="8730" y="6920"/>
                  </a:lnTo>
                  <a:lnTo>
                    <a:pt x="8716" y="6924"/>
                  </a:lnTo>
                  <a:lnTo>
                    <a:pt x="8712" y="6926"/>
                  </a:lnTo>
                  <a:lnTo>
                    <a:pt x="8698" y="6930"/>
                  </a:lnTo>
                  <a:lnTo>
                    <a:pt x="8694" y="6931"/>
                  </a:lnTo>
                  <a:lnTo>
                    <a:pt x="8679" y="6935"/>
                  </a:lnTo>
                  <a:lnTo>
                    <a:pt x="8675" y="6936"/>
                  </a:lnTo>
                  <a:lnTo>
                    <a:pt x="8661" y="6939"/>
                  </a:lnTo>
                  <a:lnTo>
                    <a:pt x="8656" y="6939"/>
                  </a:lnTo>
                  <a:lnTo>
                    <a:pt x="8642" y="6942"/>
                  </a:lnTo>
                  <a:lnTo>
                    <a:pt x="8637" y="6943"/>
                  </a:lnTo>
                  <a:lnTo>
                    <a:pt x="8623" y="6944"/>
                  </a:lnTo>
                  <a:lnTo>
                    <a:pt x="8618" y="6945"/>
                  </a:lnTo>
                  <a:lnTo>
                    <a:pt x="8604" y="6946"/>
                  </a:lnTo>
                  <a:lnTo>
                    <a:pt x="8599" y="6947"/>
                  </a:lnTo>
                  <a:lnTo>
                    <a:pt x="8585" y="6948"/>
                  </a:lnTo>
                  <a:lnTo>
                    <a:pt x="8580" y="6948"/>
                  </a:lnTo>
                  <a:lnTo>
                    <a:pt x="8565" y="6948"/>
                  </a:lnTo>
                  <a:lnTo>
                    <a:pt x="8561" y="6948"/>
                  </a:lnTo>
                  <a:lnTo>
                    <a:pt x="8546" y="6948"/>
                  </a:lnTo>
                  <a:lnTo>
                    <a:pt x="8541" y="6948"/>
                  </a:lnTo>
                  <a:lnTo>
                    <a:pt x="8527" y="6947"/>
                  </a:lnTo>
                  <a:lnTo>
                    <a:pt x="8522" y="6946"/>
                  </a:lnTo>
                  <a:lnTo>
                    <a:pt x="8508" y="6945"/>
                  </a:lnTo>
                  <a:lnTo>
                    <a:pt x="8503" y="6944"/>
                  </a:lnTo>
                  <a:lnTo>
                    <a:pt x="8489" y="6943"/>
                  </a:lnTo>
                  <a:lnTo>
                    <a:pt x="8484" y="6942"/>
                  </a:lnTo>
                  <a:lnTo>
                    <a:pt x="8470" y="6939"/>
                  </a:lnTo>
                  <a:lnTo>
                    <a:pt x="8465" y="6939"/>
                  </a:lnTo>
                  <a:lnTo>
                    <a:pt x="8451" y="6936"/>
                  </a:lnTo>
                  <a:lnTo>
                    <a:pt x="8447" y="6934"/>
                  </a:lnTo>
                  <a:lnTo>
                    <a:pt x="8433" y="6931"/>
                  </a:lnTo>
                  <a:lnTo>
                    <a:pt x="8428" y="6930"/>
                  </a:lnTo>
                  <a:lnTo>
                    <a:pt x="8414" y="6926"/>
                  </a:lnTo>
                  <a:lnTo>
                    <a:pt x="8410" y="6924"/>
                  </a:lnTo>
                  <a:lnTo>
                    <a:pt x="8396" y="6920"/>
                  </a:lnTo>
                  <a:lnTo>
                    <a:pt x="8392" y="6918"/>
                  </a:lnTo>
                  <a:lnTo>
                    <a:pt x="8378" y="6913"/>
                  </a:lnTo>
                  <a:lnTo>
                    <a:pt x="8374" y="6912"/>
                  </a:lnTo>
                  <a:lnTo>
                    <a:pt x="8361" y="6906"/>
                  </a:lnTo>
                  <a:lnTo>
                    <a:pt x="8357" y="6904"/>
                  </a:lnTo>
                  <a:lnTo>
                    <a:pt x="8343" y="6898"/>
                  </a:lnTo>
                  <a:lnTo>
                    <a:pt x="8339" y="6896"/>
                  </a:lnTo>
                  <a:lnTo>
                    <a:pt x="8326" y="6890"/>
                  </a:lnTo>
                  <a:lnTo>
                    <a:pt x="8322" y="6887"/>
                  </a:lnTo>
                  <a:lnTo>
                    <a:pt x="8310" y="6880"/>
                  </a:lnTo>
                  <a:lnTo>
                    <a:pt x="8306" y="6878"/>
                  </a:lnTo>
                  <a:lnTo>
                    <a:pt x="8293" y="6871"/>
                  </a:lnTo>
                  <a:lnTo>
                    <a:pt x="8289" y="6868"/>
                  </a:lnTo>
                  <a:lnTo>
                    <a:pt x="8277" y="6860"/>
                  </a:lnTo>
                  <a:lnTo>
                    <a:pt x="8273" y="6858"/>
                  </a:lnTo>
                  <a:lnTo>
                    <a:pt x="8262" y="6849"/>
                  </a:lnTo>
                  <a:lnTo>
                    <a:pt x="8258" y="6847"/>
                  </a:lnTo>
                  <a:lnTo>
                    <a:pt x="8246" y="6838"/>
                  </a:lnTo>
                  <a:lnTo>
                    <a:pt x="8243" y="6835"/>
                  </a:lnTo>
                  <a:lnTo>
                    <a:pt x="8232" y="6826"/>
                  </a:lnTo>
                  <a:lnTo>
                    <a:pt x="8228" y="6823"/>
                  </a:lnTo>
                  <a:lnTo>
                    <a:pt x="8217" y="6813"/>
                  </a:lnTo>
                  <a:lnTo>
                    <a:pt x="8214" y="6810"/>
                  </a:lnTo>
                  <a:lnTo>
                    <a:pt x="8203" y="6800"/>
                  </a:lnTo>
                  <a:lnTo>
                    <a:pt x="8200" y="6797"/>
                  </a:lnTo>
                  <a:lnTo>
                    <a:pt x="8190" y="6787"/>
                  </a:lnTo>
                  <a:lnTo>
                    <a:pt x="8187" y="6783"/>
                  </a:lnTo>
                  <a:lnTo>
                    <a:pt x="8177" y="6773"/>
                  </a:lnTo>
                  <a:lnTo>
                    <a:pt x="8174" y="6769"/>
                  </a:lnTo>
                  <a:lnTo>
                    <a:pt x="8165" y="6758"/>
                  </a:lnTo>
                  <a:lnTo>
                    <a:pt x="8162" y="6754"/>
                  </a:lnTo>
                  <a:lnTo>
                    <a:pt x="8153" y="6743"/>
                  </a:lnTo>
                  <a:lnTo>
                    <a:pt x="8150" y="6739"/>
                  </a:lnTo>
                  <a:lnTo>
                    <a:pt x="8142" y="6727"/>
                  </a:lnTo>
                  <a:lnTo>
                    <a:pt x="8139" y="6723"/>
                  </a:lnTo>
                  <a:lnTo>
                    <a:pt x="8131" y="6711"/>
                  </a:lnTo>
                  <a:lnTo>
                    <a:pt x="8128" y="6707"/>
                  </a:lnTo>
                  <a:lnTo>
                    <a:pt x="8121" y="6694"/>
                  </a:lnTo>
                  <a:lnTo>
                    <a:pt x="8118" y="6690"/>
                  </a:lnTo>
                  <a:lnTo>
                    <a:pt x="8111" y="6678"/>
                  </a:lnTo>
                  <a:lnTo>
                    <a:pt x="8109" y="6673"/>
                  </a:lnTo>
                  <a:lnTo>
                    <a:pt x="8103" y="6660"/>
                  </a:lnTo>
                  <a:lnTo>
                    <a:pt x="8101" y="6656"/>
                  </a:lnTo>
                  <a:lnTo>
                    <a:pt x="8095" y="6643"/>
                  </a:lnTo>
                  <a:lnTo>
                    <a:pt x="8093" y="6638"/>
                  </a:lnTo>
                  <a:lnTo>
                    <a:pt x="8087" y="6625"/>
                  </a:lnTo>
                  <a:lnTo>
                    <a:pt x="8086" y="6620"/>
                  </a:lnTo>
                  <a:lnTo>
                    <a:pt x="8081" y="6607"/>
                  </a:lnTo>
                  <a:lnTo>
                    <a:pt x="8079" y="6602"/>
                  </a:lnTo>
                  <a:lnTo>
                    <a:pt x="8075" y="6589"/>
                  </a:lnTo>
                  <a:lnTo>
                    <a:pt x="8073" y="6584"/>
                  </a:lnTo>
                  <a:lnTo>
                    <a:pt x="8069" y="6570"/>
                  </a:lnTo>
                  <a:lnTo>
                    <a:pt x="8068" y="6566"/>
                  </a:lnTo>
                  <a:lnTo>
                    <a:pt x="8065" y="6552"/>
                  </a:lnTo>
                  <a:lnTo>
                    <a:pt x="8064" y="6547"/>
                  </a:lnTo>
                  <a:lnTo>
                    <a:pt x="8061" y="6533"/>
                  </a:lnTo>
                  <a:lnTo>
                    <a:pt x="8060" y="6528"/>
                  </a:lnTo>
                  <a:lnTo>
                    <a:pt x="8058" y="6514"/>
                  </a:lnTo>
                  <a:lnTo>
                    <a:pt x="8057" y="6510"/>
                  </a:lnTo>
                  <a:lnTo>
                    <a:pt x="8055" y="6495"/>
                  </a:lnTo>
                  <a:lnTo>
                    <a:pt x="8055" y="6491"/>
                  </a:lnTo>
                  <a:lnTo>
                    <a:pt x="8054" y="6476"/>
                  </a:lnTo>
                  <a:lnTo>
                    <a:pt x="8053" y="6472"/>
                  </a:lnTo>
                  <a:lnTo>
                    <a:pt x="8052" y="6457"/>
                  </a:lnTo>
                  <a:lnTo>
                    <a:pt x="8052" y="6453"/>
                  </a:lnTo>
                  <a:lnTo>
                    <a:pt x="8052" y="6438"/>
                  </a:lnTo>
                  <a:lnTo>
                    <a:pt x="8052" y="6434"/>
                  </a:lnTo>
                  <a:lnTo>
                    <a:pt x="8052" y="6419"/>
                  </a:lnTo>
                  <a:lnTo>
                    <a:pt x="8052" y="6415"/>
                  </a:lnTo>
                  <a:lnTo>
                    <a:pt x="8053" y="6400"/>
                  </a:lnTo>
                  <a:lnTo>
                    <a:pt x="8054" y="6396"/>
                  </a:lnTo>
                  <a:lnTo>
                    <a:pt x="8055" y="6381"/>
                  </a:lnTo>
                  <a:lnTo>
                    <a:pt x="8055" y="6377"/>
                  </a:lnTo>
                  <a:lnTo>
                    <a:pt x="8057" y="6363"/>
                  </a:lnTo>
                  <a:lnTo>
                    <a:pt x="8058" y="6358"/>
                  </a:lnTo>
                  <a:lnTo>
                    <a:pt x="8060" y="6344"/>
                  </a:lnTo>
                  <a:lnTo>
                    <a:pt x="8061" y="6339"/>
                  </a:lnTo>
                  <a:lnTo>
                    <a:pt x="8064" y="6325"/>
                  </a:lnTo>
                  <a:lnTo>
                    <a:pt x="8065" y="6321"/>
                  </a:lnTo>
                  <a:lnTo>
                    <a:pt x="8068" y="6307"/>
                  </a:lnTo>
                  <a:lnTo>
                    <a:pt x="8069" y="6302"/>
                  </a:lnTo>
                  <a:lnTo>
                    <a:pt x="8073" y="6288"/>
                  </a:lnTo>
                  <a:lnTo>
                    <a:pt x="8075" y="6284"/>
                  </a:lnTo>
                  <a:lnTo>
                    <a:pt x="8079" y="6270"/>
                  </a:lnTo>
                  <a:lnTo>
                    <a:pt x="8081" y="6266"/>
                  </a:lnTo>
                  <a:lnTo>
                    <a:pt x="8086" y="6252"/>
                  </a:lnTo>
                  <a:lnTo>
                    <a:pt x="8087" y="6248"/>
                  </a:lnTo>
                  <a:lnTo>
                    <a:pt x="8093" y="6234"/>
                  </a:lnTo>
                  <a:lnTo>
                    <a:pt x="8095" y="6230"/>
                  </a:lnTo>
                  <a:lnTo>
                    <a:pt x="8101" y="6217"/>
                  </a:lnTo>
                  <a:lnTo>
                    <a:pt x="8103" y="6213"/>
                  </a:lnTo>
                  <a:lnTo>
                    <a:pt x="8109" y="6200"/>
                  </a:lnTo>
                  <a:lnTo>
                    <a:pt x="8111" y="6195"/>
                  </a:lnTo>
                  <a:lnTo>
                    <a:pt x="8119" y="6183"/>
                  </a:lnTo>
                  <a:lnTo>
                    <a:pt x="8121" y="6179"/>
                  </a:lnTo>
                  <a:lnTo>
                    <a:pt x="8128" y="6166"/>
                  </a:lnTo>
                  <a:lnTo>
                    <a:pt x="8131" y="6162"/>
                  </a:lnTo>
                  <a:lnTo>
                    <a:pt x="8139" y="6150"/>
                  </a:lnTo>
                  <a:lnTo>
                    <a:pt x="8142" y="6146"/>
                  </a:lnTo>
                  <a:lnTo>
                    <a:pt x="8150" y="6134"/>
                  </a:lnTo>
                  <a:lnTo>
                    <a:pt x="8153" y="6130"/>
                  </a:lnTo>
                  <a:lnTo>
                    <a:pt x="8162" y="6119"/>
                  </a:lnTo>
                  <a:lnTo>
                    <a:pt x="8164" y="6115"/>
                  </a:lnTo>
                  <a:lnTo>
                    <a:pt x="8174" y="6104"/>
                  </a:lnTo>
                  <a:lnTo>
                    <a:pt x="8177" y="6101"/>
                  </a:lnTo>
                  <a:lnTo>
                    <a:pt x="8186" y="6090"/>
                  </a:lnTo>
                  <a:lnTo>
                    <a:pt x="8190" y="6086"/>
                  </a:lnTo>
                  <a:lnTo>
                    <a:pt x="8200" y="6076"/>
                  </a:lnTo>
                  <a:lnTo>
                    <a:pt x="8203" y="6073"/>
                  </a:lnTo>
                  <a:lnTo>
                    <a:pt x="8213" y="6063"/>
                  </a:lnTo>
                  <a:lnTo>
                    <a:pt x="8217" y="6059"/>
                  </a:lnTo>
                  <a:lnTo>
                    <a:pt x="8228" y="6050"/>
                  </a:lnTo>
                  <a:lnTo>
                    <a:pt x="8231" y="6047"/>
                  </a:lnTo>
                  <a:lnTo>
                    <a:pt x="8242" y="6037"/>
                  </a:lnTo>
                  <a:lnTo>
                    <a:pt x="8246" y="6035"/>
                  </a:lnTo>
                  <a:lnTo>
                    <a:pt x="8257" y="6026"/>
                  </a:lnTo>
                  <a:lnTo>
                    <a:pt x="8261" y="6023"/>
                  </a:lnTo>
                  <a:lnTo>
                    <a:pt x="8273" y="6015"/>
                  </a:lnTo>
                  <a:lnTo>
                    <a:pt x="8277" y="6012"/>
                  </a:lnTo>
                  <a:lnTo>
                    <a:pt x="8289" y="6004"/>
                  </a:lnTo>
                  <a:lnTo>
                    <a:pt x="8293" y="6001"/>
                  </a:lnTo>
                  <a:lnTo>
                    <a:pt x="8306" y="5994"/>
                  </a:lnTo>
                  <a:lnTo>
                    <a:pt x="8311" y="5991"/>
                  </a:lnTo>
                  <a:lnTo>
                    <a:pt x="8313" y="5990"/>
                  </a:lnTo>
                  <a:lnTo>
                    <a:pt x="8313" y="4379"/>
                  </a:lnTo>
                  <a:close/>
                  <a:moveTo>
                    <a:pt x="8346" y="6340"/>
                  </a:moveTo>
                  <a:lnTo>
                    <a:pt x="8333" y="6312"/>
                  </a:lnTo>
                  <a:lnTo>
                    <a:pt x="8332" y="6314"/>
                  </a:lnTo>
                  <a:lnTo>
                    <a:pt x="8327" y="6323"/>
                  </a:lnTo>
                  <a:lnTo>
                    <a:pt x="8323" y="6331"/>
                  </a:lnTo>
                  <a:lnTo>
                    <a:pt x="8320" y="6340"/>
                  </a:lnTo>
                  <a:lnTo>
                    <a:pt x="8316" y="6349"/>
                  </a:lnTo>
                  <a:lnTo>
                    <a:pt x="8313" y="6359"/>
                  </a:lnTo>
                  <a:lnTo>
                    <a:pt x="8311" y="6368"/>
                  </a:lnTo>
                  <a:lnTo>
                    <a:pt x="8308" y="6377"/>
                  </a:lnTo>
                  <a:lnTo>
                    <a:pt x="8306" y="6387"/>
                  </a:lnTo>
                  <a:lnTo>
                    <a:pt x="8305" y="6396"/>
                  </a:lnTo>
                  <a:lnTo>
                    <a:pt x="8304" y="6406"/>
                  </a:lnTo>
                  <a:lnTo>
                    <a:pt x="8303" y="6416"/>
                  </a:lnTo>
                  <a:lnTo>
                    <a:pt x="8302" y="6426"/>
                  </a:lnTo>
                  <a:lnTo>
                    <a:pt x="8302" y="6436"/>
                  </a:lnTo>
                  <a:lnTo>
                    <a:pt x="8302" y="6446"/>
                  </a:lnTo>
                  <a:lnTo>
                    <a:pt x="8303" y="6456"/>
                  </a:lnTo>
                  <a:lnTo>
                    <a:pt x="8304" y="6466"/>
                  </a:lnTo>
                  <a:lnTo>
                    <a:pt x="8305" y="6476"/>
                  </a:lnTo>
                  <a:lnTo>
                    <a:pt x="8306" y="6486"/>
                  </a:lnTo>
                  <a:lnTo>
                    <a:pt x="8308" y="6495"/>
                  </a:lnTo>
                  <a:lnTo>
                    <a:pt x="8311" y="6505"/>
                  </a:lnTo>
                  <a:lnTo>
                    <a:pt x="8313" y="6514"/>
                  </a:lnTo>
                  <a:lnTo>
                    <a:pt x="8316" y="6524"/>
                  </a:lnTo>
                  <a:lnTo>
                    <a:pt x="8320" y="6533"/>
                  </a:lnTo>
                  <a:lnTo>
                    <a:pt x="8323" y="6542"/>
                  </a:lnTo>
                  <a:lnTo>
                    <a:pt x="8327" y="6550"/>
                  </a:lnTo>
                  <a:lnTo>
                    <a:pt x="8332" y="6559"/>
                  </a:lnTo>
                  <a:lnTo>
                    <a:pt x="8336" y="6568"/>
                  </a:lnTo>
                  <a:lnTo>
                    <a:pt x="8341" y="6576"/>
                  </a:lnTo>
                  <a:lnTo>
                    <a:pt x="8347" y="6584"/>
                  </a:lnTo>
                  <a:lnTo>
                    <a:pt x="8352" y="6592"/>
                  </a:lnTo>
                  <a:lnTo>
                    <a:pt x="8358" y="6599"/>
                  </a:lnTo>
                  <a:lnTo>
                    <a:pt x="8364" y="6607"/>
                  </a:lnTo>
                  <a:lnTo>
                    <a:pt x="8371" y="6614"/>
                  </a:lnTo>
                  <a:lnTo>
                    <a:pt x="8378" y="6621"/>
                  </a:lnTo>
                  <a:lnTo>
                    <a:pt x="8385" y="6628"/>
                  </a:lnTo>
                  <a:lnTo>
                    <a:pt x="8392" y="6634"/>
                  </a:lnTo>
                  <a:lnTo>
                    <a:pt x="8399" y="6640"/>
                  </a:lnTo>
                  <a:lnTo>
                    <a:pt x="8407" y="6646"/>
                  </a:lnTo>
                  <a:lnTo>
                    <a:pt x="8415" y="6652"/>
                  </a:lnTo>
                  <a:lnTo>
                    <a:pt x="8424" y="6658"/>
                  </a:lnTo>
                  <a:lnTo>
                    <a:pt x="8432" y="6663"/>
                  </a:lnTo>
                  <a:lnTo>
                    <a:pt x="8441" y="6668"/>
                  </a:lnTo>
                  <a:lnTo>
                    <a:pt x="8450" y="6672"/>
                  </a:lnTo>
                  <a:lnTo>
                    <a:pt x="8459" y="6676"/>
                  </a:lnTo>
                  <a:lnTo>
                    <a:pt x="8468" y="6680"/>
                  </a:lnTo>
                  <a:lnTo>
                    <a:pt x="8477" y="6683"/>
                  </a:lnTo>
                  <a:lnTo>
                    <a:pt x="8486" y="6686"/>
                  </a:lnTo>
                  <a:lnTo>
                    <a:pt x="8496" y="6689"/>
                  </a:lnTo>
                  <a:lnTo>
                    <a:pt x="8505" y="6691"/>
                  </a:lnTo>
                  <a:lnTo>
                    <a:pt x="8515" y="6693"/>
                  </a:lnTo>
                  <a:lnTo>
                    <a:pt x="8524" y="6695"/>
                  </a:lnTo>
                  <a:lnTo>
                    <a:pt x="8534" y="6696"/>
                  </a:lnTo>
                  <a:lnTo>
                    <a:pt x="8543" y="6697"/>
                  </a:lnTo>
                  <a:lnTo>
                    <a:pt x="8553" y="6698"/>
                  </a:lnTo>
                  <a:lnTo>
                    <a:pt x="8563" y="6698"/>
                  </a:lnTo>
                  <a:lnTo>
                    <a:pt x="8573" y="6698"/>
                  </a:lnTo>
                  <a:lnTo>
                    <a:pt x="8583" y="6697"/>
                  </a:lnTo>
                  <a:lnTo>
                    <a:pt x="8592" y="6696"/>
                  </a:lnTo>
                  <a:lnTo>
                    <a:pt x="8602" y="6695"/>
                  </a:lnTo>
                  <a:lnTo>
                    <a:pt x="8612" y="6693"/>
                  </a:lnTo>
                  <a:lnTo>
                    <a:pt x="8621" y="6691"/>
                  </a:lnTo>
                  <a:lnTo>
                    <a:pt x="8631" y="6689"/>
                  </a:lnTo>
                  <a:lnTo>
                    <a:pt x="8640" y="6686"/>
                  </a:lnTo>
                  <a:lnTo>
                    <a:pt x="8650" y="6683"/>
                  </a:lnTo>
                  <a:lnTo>
                    <a:pt x="8659" y="6680"/>
                  </a:lnTo>
                  <a:lnTo>
                    <a:pt x="8668" y="6676"/>
                  </a:lnTo>
                  <a:lnTo>
                    <a:pt x="8677" y="6672"/>
                  </a:lnTo>
                  <a:lnTo>
                    <a:pt x="8686" y="6667"/>
                  </a:lnTo>
                  <a:lnTo>
                    <a:pt x="8694" y="6663"/>
                  </a:lnTo>
                  <a:lnTo>
                    <a:pt x="8702" y="6658"/>
                  </a:lnTo>
                  <a:lnTo>
                    <a:pt x="8711" y="6652"/>
                  </a:lnTo>
                  <a:lnTo>
                    <a:pt x="8719" y="6647"/>
                  </a:lnTo>
                  <a:lnTo>
                    <a:pt x="8726" y="6641"/>
                  </a:lnTo>
                  <a:lnTo>
                    <a:pt x="8734" y="6634"/>
                  </a:lnTo>
                  <a:lnTo>
                    <a:pt x="8741" y="6628"/>
                  </a:lnTo>
                  <a:lnTo>
                    <a:pt x="8748" y="6621"/>
                  </a:lnTo>
                  <a:lnTo>
                    <a:pt x="8755" y="6614"/>
                  </a:lnTo>
                  <a:lnTo>
                    <a:pt x="8762" y="6607"/>
                  </a:lnTo>
                  <a:lnTo>
                    <a:pt x="8768" y="6600"/>
                  </a:lnTo>
                  <a:lnTo>
                    <a:pt x="8774" y="6592"/>
                  </a:lnTo>
                  <a:lnTo>
                    <a:pt x="8779" y="6584"/>
                  </a:lnTo>
                  <a:lnTo>
                    <a:pt x="8785" y="6576"/>
                  </a:lnTo>
                  <a:lnTo>
                    <a:pt x="8790" y="6568"/>
                  </a:lnTo>
                  <a:lnTo>
                    <a:pt x="8794" y="6559"/>
                  </a:lnTo>
                  <a:lnTo>
                    <a:pt x="8799" y="6550"/>
                  </a:lnTo>
                  <a:lnTo>
                    <a:pt x="8803" y="6541"/>
                  </a:lnTo>
                  <a:lnTo>
                    <a:pt x="8807" y="6532"/>
                  </a:lnTo>
                  <a:lnTo>
                    <a:pt x="8810" y="6523"/>
                  </a:lnTo>
                  <a:lnTo>
                    <a:pt x="8813" y="6513"/>
                  </a:lnTo>
                  <a:lnTo>
                    <a:pt x="8816" y="6504"/>
                  </a:lnTo>
                  <a:lnTo>
                    <a:pt x="8818" y="6494"/>
                  </a:lnTo>
                  <a:lnTo>
                    <a:pt x="8820" y="6485"/>
                  </a:lnTo>
                  <a:lnTo>
                    <a:pt x="8822" y="6475"/>
                  </a:lnTo>
                  <a:lnTo>
                    <a:pt x="8823" y="6465"/>
                  </a:lnTo>
                  <a:lnTo>
                    <a:pt x="8824" y="6456"/>
                  </a:lnTo>
                  <a:lnTo>
                    <a:pt x="8825" y="6446"/>
                  </a:lnTo>
                  <a:lnTo>
                    <a:pt x="8825" y="6436"/>
                  </a:lnTo>
                  <a:lnTo>
                    <a:pt x="8825" y="6426"/>
                  </a:lnTo>
                  <a:lnTo>
                    <a:pt x="8824" y="6416"/>
                  </a:lnTo>
                  <a:lnTo>
                    <a:pt x="8823" y="6407"/>
                  </a:lnTo>
                  <a:lnTo>
                    <a:pt x="8822" y="6397"/>
                  </a:lnTo>
                  <a:lnTo>
                    <a:pt x="8820" y="6388"/>
                  </a:lnTo>
                  <a:lnTo>
                    <a:pt x="8818" y="6378"/>
                  </a:lnTo>
                  <a:lnTo>
                    <a:pt x="8816" y="6369"/>
                  </a:lnTo>
                  <a:lnTo>
                    <a:pt x="8813" y="6359"/>
                  </a:lnTo>
                  <a:lnTo>
                    <a:pt x="8810" y="6350"/>
                  </a:lnTo>
                  <a:lnTo>
                    <a:pt x="8807" y="6341"/>
                  </a:lnTo>
                  <a:lnTo>
                    <a:pt x="8803" y="6332"/>
                  </a:lnTo>
                  <a:lnTo>
                    <a:pt x="8799" y="6323"/>
                  </a:lnTo>
                  <a:lnTo>
                    <a:pt x="8795" y="6314"/>
                  </a:lnTo>
                  <a:lnTo>
                    <a:pt x="8793" y="6312"/>
                  </a:lnTo>
                  <a:lnTo>
                    <a:pt x="8780" y="6340"/>
                  </a:lnTo>
                  <a:lnTo>
                    <a:pt x="8761" y="6367"/>
                  </a:lnTo>
                  <a:lnTo>
                    <a:pt x="8740" y="6392"/>
                  </a:lnTo>
                  <a:lnTo>
                    <a:pt x="8715" y="6413"/>
                  </a:lnTo>
                  <a:lnTo>
                    <a:pt x="8688" y="6432"/>
                  </a:lnTo>
                  <a:lnTo>
                    <a:pt x="8659" y="6446"/>
                  </a:lnTo>
                  <a:lnTo>
                    <a:pt x="8628" y="6456"/>
                  </a:lnTo>
                  <a:lnTo>
                    <a:pt x="8596" y="6463"/>
                  </a:lnTo>
                  <a:lnTo>
                    <a:pt x="8563" y="6465"/>
                  </a:lnTo>
                  <a:lnTo>
                    <a:pt x="8530" y="6463"/>
                  </a:lnTo>
                  <a:lnTo>
                    <a:pt x="8498" y="6456"/>
                  </a:lnTo>
                  <a:lnTo>
                    <a:pt x="8467" y="6446"/>
                  </a:lnTo>
                  <a:lnTo>
                    <a:pt x="8438" y="6432"/>
                  </a:lnTo>
                  <a:lnTo>
                    <a:pt x="8411" y="6413"/>
                  </a:lnTo>
                  <a:lnTo>
                    <a:pt x="8386" y="6392"/>
                  </a:lnTo>
                  <a:lnTo>
                    <a:pt x="8365" y="6367"/>
                  </a:lnTo>
                  <a:lnTo>
                    <a:pt x="8346" y="6340"/>
                  </a:lnTo>
                  <a:close/>
                  <a:moveTo>
                    <a:pt x="7906" y="4006"/>
                  </a:moveTo>
                  <a:lnTo>
                    <a:pt x="4807" y="2729"/>
                  </a:lnTo>
                  <a:lnTo>
                    <a:pt x="1707" y="4006"/>
                  </a:lnTo>
                  <a:lnTo>
                    <a:pt x="4807" y="5282"/>
                  </a:lnTo>
                  <a:lnTo>
                    <a:pt x="7906" y="4006"/>
                  </a:lnTo>
                  <a:close/>
                  <a:moveTo>
                    <a:pt x="4743" y="5794"/>
                  </a:moveTo>
                  <a:lnTo>
                    <a:pt x="4712" y="5783"/>
                  </a:lnTo>
                  <a:lnTo>
                    <a:pt x="2847" y="5016"/>
                  </a:lnTo>
                  <a:lnTo>
                    <a:pt x="2847" y="6613"/>
                  </a:lnTo>
                  <a:lnTo>
                    <a:pt x="2873" y="6683"/>
                  </a:lnTo>
                  <a:lnTo>
                    <a:pt x="2974" y="6767"/>
                  </a:lnTo>
                  <a:lnTo>
                    <a:pt x="3202" y="6867"/>
                  </a:lnTo>
                  <a:lnTo>
                    <a:pt x="3526" y="6954"/>
                  </a:lnTo>
                  <a:lnTo>
                    <a:pt x="3917" y="7018"/>
                  </a:lnTo>
                  <a:lnTo>
                    <a:pt x="4351" y="7057"/>
                  </a:lnTo>
                  <a:lnTo>
                    <a:pt x="4806" y="7070"/>
                  </a:lnTo>
                  <a:lnTo>
                    <a:pt x="5262" y="7057"/>
                  </a:lnTo>
                  <a:lnTo>
                    <a:pt x="5696" y="7018"/>
                  </a:lnTo>
                  <a:lnTo>
                    <a:pt x="6087" y="6954"/>
                  </a:lnTo>
                  <a:lnTo>
                    <a:pt x="6411" y="6867"/>
                  </a:lnTo>
                  <a:lnTo>
                    <a:pt x="6639" y="6767"/>
                  </a:lnTo>
                  <a:lnTo>
                    <a:pt x="6740" y="6683"/>
                  </a:lnTo>
                  <a:lnTo>
                    <a:pt x="6766" y="6613"/>
                  </a:lnTo>
                  <a:lnTo>
                    <a:pt x="6766" y="5016"/>
                  </a:lnTo>
                  <a:lnTo>
                    <a:pt x="4902" y="5783"/>
                  </a:lnTo>
                  <a:lnTo>
                    <a:pt x="4871" y="5794"/>
                  </a:lnTo>
                  <a:lnTo>
                    <a:pt x="4839" y="5800"/>
                  </a:lnTo>
                  <a:lnTo>
                    <a:pt x="4807" y="5802"/>
                  </a:lnTo>
                  <a:lnTo>
                    <a:pt x="4775" y="5800"/>
                  </a:lnTo>
                  <a:lnTo>
                    <a:pt x="4743" y="5794"/>
                  </a:lnTo>
                  <a:close/>
                </a:path>
              </a:pathLst>
            </a:custGeom>
            <a:grpFill/>
            <a:ln>
              <a:noFill/>
            </a:ln>
          </p:spPr>
          <p:txBody>
            <a:bodyPr/>
            <a:lstStyle/>
            <a:p>
              <a:endParaRPr/>
            </a:p>
          </p:txBody>
        </p:sp>
      </p:grpSp>
      <p:sp>
        <p:nvSpPr>
          <p:cNvPr id="22" name="Oval 21">
            <a:extLst>
              <a:ext uri="{FF2B5EF4-FFF2-40B4-BE49-F238E27FC236}">
                <a16:creationId xmlns:a16="http://schemas.microsoft.com/office/drawing/2014/main" id="{5D5DF0D9-7490-49B5-B544-67408FFADE31}"/>
              </a:ext>
            </a:extLst>
          </p:cNvPr>
          <p:cNvSpPr/>
          <p:nvPr/>
        </p:nvSpPr>
        <p:spPr>
          <a:xfrm>
            <a:off x="5334368" y="1390753"/>
            <a:ext cx="1493520" cy="1493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 name="Group 20"/>
          <p:cNvGrpSpPr/>
          <p:nvPr/>
        </p:nvGrpSpPr>
        <p:grpSpPr>
          <a:xfrm>
            <a:off x="5663661" y="1720046"/>
            <a:ext cx="834934" cy="834934"/>
            <a:chOff x="697932" y="1760585"/>
            <a:chExt cx="633600" cy="633600"/>
          </a:xfrm>
          <a:solidFill>
            <a:srgbClr val="FFFFFF"/>
          </a:solidFill>
        </p:grpSpPr>
        <p:sp>
          <p:nvSpPr>
            <p:cNvPr id="9004" name="Accent"/>
            <p:cNvSpPr/>
            <p:nvPr/>
          </p:nvSpPr>
          <p:spPr>
            <a:xfrm>
              <a:off x="697932" y="1760585"/>
              <a:ext cx="633600" cy="633600"/>
            </a:xfrm>
            <a:custGeom>
              <a:avLst/>
              <a:gdLst/>
              <a:ahLst/>
              <a:cxnLst/>
              <a:rect l="0" t="0" r="10000" b="10000"/>
              <a:pathLst>
                <a:path w="10000" h="10000">
                  <a:moveTo>
                    <a:pt x="4270" y="4696"/>
                  </a:moveTo>
                  <a:lnTo>
                    <a:pt x="5730" y="4696"/>
                  </a:lnTo>
                  <a:lnTo>
                    <a:pt x="5739" y="4696"/>
                  </a:lnTo>
                  <a:lnTo>
                    <a:pt x="5748" y="4697"/>
                  </a:lnTo>
                  <a:lnTo>
                    <a:pt x="5757" y="4698"/>
                  </a:lnTo>
                  <a:lnTo>
                    <a:pt x="5767" y="4699"/>
                  </a:lnTo>
                  <a:lnTo>
                    <a:pt x="5776" y="4700"/>
                  </a:lnTo>
                  <a:lnTo>
                    <a:pt x="5784" y="4702"/>
                  </a:lnTo>
                  <a:lnTo>
                    <a:pt x="5793" y="4704"/>
                  </a:lnTo>
                  <a:lnTo>
                    <a:pt x="5802" y="4707"/>
                  </a:lnTo>
                  <a:lnTo>
                    <a:pt x="5811" y="4709"/>
                  </a:lnTo>
                  <a:lnTo>
                    <a:pt x="5819" y="4712"/>
                  </a:lnTo>
                  <a:lnTo>
                    <a:pt x="5828" y="4716"/>
                  </a:lnTo>
                  <a:lnTo>
                    <a:pt x="5836" y="4720"/>
                  </a:lnTo>
                  <a:lnTo>
                    <a:pt x="5844" y="4724"/>
                  </a:lnTo>
                  <a:lnTo>
                    <a:pt x="5852" y="4728"/>
                  </a:lnTo>
                  <a:lnTo>
                    <a:pt x="5860" y="4733"/>
                  </a:lnTo>
                  <a:lnTo>
                    <a:pt x="5867" y="4738"/>
                  </a:lnTo>
                  <a:lnTo>
                    <a:pt x="5875" y="4743"/>
                  </a:lnTo>
                  <a:lnTo>
                    <a:pt x="5882" y="4749"/>
                  </a:lnTo>
                  <a:lnTo>
                    <a:pt x="5889" y="4755"/>
                  </a:lnTo>
                  <a:lnTo>
                    <a:pt x="5896" y="4761"/>
                  </a:lnTo>
                  <a:lnTo>
                    <a:pt x="5902" y="4767"/>
                  </a:lnTo>
                  <a:lnTo>
                    <a:pt x="5908" y="4774"/>
                  </a:lnTo>
                  <a:lnTo>
                    <a:pt x="5914" y="4781"/>
                  </a:lnTo>
                  <a:lnTo>
                    <a:pt x="5920" y="4787"/>
                  </a:lnTo>
                  <a:lnTo>
                    <a:pt x="5926" y="4795"/>
                  </a:lnTo>
                  <a:lnTo>
                    <a:pt x="5931" y="4802"/>
                  </a:lnTo>
                  <a:lnTo>
                    <a:pt x="5936" y="4809"/>
                  </a:lnTo>
                  <a:lnTo>
                    <a:pt x="5941" y="4817"/>
                  </a:lnTo>
                  <a:lnTo>
                    <a:pt x="5945" y="4825"/>
                  </a:lnTo>
                  <a:lnTo>
                    <a:pt x="5949" y="4833"/>
                  </a:lnTo>
                  <a:lnTo>
                    <a:pt x="5953" y="4841"/>
                  </a:lnTo>
                  <a:lnTo>
                    <a:pt x="5957" y="4850"/>
                  </a:lnTo>
                  <a:lnTo>
                    <a:pt x="5960" y="4858"/>
                  </a:lnTo>
                  <a:lnTo>
                    <a:pt x="5962" y="4867"/>
                  </a:lnTo>
                  <a:lnTo>
                    <a:pt x="5965" y="4876"/>
                  </a:lnTo>
                  <a:lnTo>
                    <a:pt x="5967" y="4885"/>
                  </a:lnTo>
                  <a:lnTo>
                    <a:pt x="5969" y="4893"/>
                  </a:lnTo>
                  <a:lnTo>
                    <a:pt x="5970" y="4902"/>
                  </a:lnTo>
                  <a:lnTo>
                    <a:pt x="5971" y="4912"/>
                  </a:lnTo>
                  <a:lnTo>
                    <a:pt x="5972" y="4921"/>
                  </a:lnTo>
                  <a:lnTo>
                    <a:pt x="5973" y="4930"/>
                  </a:lnTo>
                  <a:lnTo>
                    <a:pt x="5973" y="4939"/>
                  </a:lnTo>
                  <a:lnTo>
                    <a:pt x="5973" y="5791"/>
                  </a:lnTo>
                  <a:lnTo>
                    <a:pt x="5973" y="5800"/>
                  </a:lnTo>
                  <a:lnTo>
                    <a:pt x="5972" y="5809"/>
                  </a:lnTo>
                  <a:lnTo>
                    <a:pt x="5971" y="5818"/>
                  </a:lnTo>
                  <a:lnTo>
                    <a:pt x="5970" y="5827"/>
                  </a:lnTo>
                  <a:lnTo>
                    <a:pt x="5969" y="5836"/>
                  </a:lnTo>
                  <a:lnTo>
                    <a:pt x="5967" y="5845"/>
                  </a:lnTo>
                  <a:lnTo>
                    <a:pt x="5965" y="5854"/>
                  </a:lnTo>
                  <a:lnTo>
                    <a:pt x="5962" y="5863"/>
                  </a:lnTo>
                  <a:lnTo>
                    <a:pt x="5960" y="5871"/>
                  </a:lnTo>
                  <a:lnTo>
                    <a:pt x="5957" y="5880"/>
                  </a:lnTo>
                  <a:lnTo>
                    <a:pt x="5953" y="5888"/>
                  </a:lnTo>
                  <a:lnTo>
                    <a:pt x="5949" y="5896"/>
                  </a:lnTo>
                  <a:lnTo>
                    <a:pt x="5945" y="5904"/>
                  </a:lnTo>
                  <a:lnTo>
                    <a:pt x="5941" y="5912"/>
                  </a:lnTo>
                  <a:lnTo>
                    <a:pt x="5936" y="5920"/>
                  </a:lnTo>
                  <a:lnTo>
                    <a:pt x="5931" y="5927"/>
                  </a:lnTo>
                  <a:lnTo>
                    <a:pt x="5926" y="5935"/>
                  </a:lnTo>
                  <a:lnTo>
                    <a:pt x="5920" y="5942"/>
                  </a:lnTo>
                  <a:lnTo>
                    <a:pt x="5914" y="5949"/>
                  </a:lnTo>
                  <a:lnTo>
                    <a:pt x="5908" y="5956"/>
                  </a:lnTo>
                  <a:lnTo>
                    <a:pt x="5902" y="5963"/>
                  </a:lnTo>
                  <a:lnTo>
                    <a:pt x="5896" y="5969"/>
                  </a:lnTo>
                  <a:lnTo>
                    <a:pt x="5889" y="5975"/>
                  </a:lnTo>
                  <a:lnTo>
                    <a:pt x="5882" y="5981"/>
                  </a:lnTo>
                  <a:lnTo>
                    <a:pt x="5875" y="5987"/>
                  </a:lnTo>
                  <a:lnTo>
                    <a:pt x="5867" y="5992"/>
                  </a:lnTo>
                  <a:lnTo>
                    <a:pt x="5860" y="5997"/>
                  </a:lnTo>
                  <a:lnTo>
                    <a:pt x="5852" y="6002"/>
                  </a:lnTo>
                  <a:lnTo>
                    <a:pt x="5844" y="6006"/>
                  </a:lnTo>
                  <a:lnTo>
                    <a:pt x="5836" y="6010"/>
                  </a:lnTo>
                  <a:lnTo>
                    <a:pt x="5828" y="6014"/>
                  </a:lnTo>
                  <a:lnTo>
                    <a:pt x="5819" y="6018"/>
                  </a:lnTo>
                  <a:lnTo>
                    <a:pt x="5811" y="6021"/>
                  </a:lnTo>
                  <a:lnTo>
                    <a:pt x="5802" y="6023"/>
                  </a:lnTo>
                  <a:lnTo>
                    <a:pt x="5793" y="6026"/>
                  </a:lnTo>
                  <a:lnTo>
                    <a:pt x="5784" y="6028"/>
                  </a:lnTo>
                  <a:lnTo>
                    <a:pt x="5776" y="6030"/>
                  </a:lnTo>
                  <a:lnTo>
                    <a:pt x="5767" y="6031"/>
                  </a:lnTo>
                  <a:lnTo>
                    <a:pt x="5757" y="6032"/>
                  </a:lnTo>
                  <a:lnTo>
                    <a:pt x="5748" y="6033"/>
                  </a:lnTo>
                  <a:lnTo>
                    <a:pt x="5739" y="6034"/>
                  </a:lnTo>
                  <a:lnTo>
                    <a:pt x="5730" y="6034"/>
                  </a:lnTo>
                  <a:lnTo>
                    <a:pt x="4270" y="6034"/>
                  </a:lnTo>
                  <a:lnTo>
                    <a:pt x="4261" y="6034"/>
                  </a:lnTo>
                  <a:lnTo>
                    <a:pt x="4252" y="6033"/>
                  </a:lnTo>
                  <a:lnTo>
                    <a:pt x="4243" y="6032"/>
                  </a:lnTo>
                  <a:lnTo>
                    <a:pt x="4233" y="6031"/>
                  </a:lnTo>
                  <a:lnTo>
                    <a:pt x="4224" y="6030"/>
                  </a:lnTo>
                  <a:lnTo>
                    <a:pt x="4216" y="6028"/>
                  </a:lnTo>
                  <a:lnTo>
                    <a:pt x="4207" y="6026"/>
                  </a:lnTo>
                  <a:lnTo>
                    <a:pt x="4198" y="6023"/>
                  </a:lnTo>
                  <a:lnTo>
                    <a:pt x="4189" y="6021"/>
                  </a:lnTo>
                  <a:lnTo>
                    <a:pt x="4181" y="6018"/>
                  </a:lnTo>
                  <a:lnTo>
                    <a:pt x="4172" y="6014"/>
                  </a:lnTo>
                  <a:lnTo>
                    <a:pt x="4164" y="6010"/>
                  </a:lnTo>
                  <a:lnTo>
                    <a:pt x="4156" y="6006"/>
                  </a:lnTo>
                  <a:lnTo>
                    <a:pt x="4148" y="6002"/>
                  </a:lnTo>
                  <a:lnTo>
                    <a:pt x="4140" y="5997"/>
                  </a:lnTo>
                  <a:lnTo>
                    <a:pt x="4133" y="5992"/>
                  </a:lnTo>
                  <a:lnTo>
                    <a:pt x="4125" y="5987"/>
                  </a:lnTo>
                  <a:lnTo>
                    <a:pt x="4118" y="5981"/>
                  </a:lnTo>
                  <a:lnTo>
                    <a:pt x="4111" y="5975"/>
                  </a:lnTo>
                  <a:lnTo>
                    <a:pt x="4104" y="5969"/>
                  </a:lnTo>
                  <a:lnTo>
                    <a:pt x="4098" y="5963"/>
                  </a:lnTo>
                  <a:lnTo>
                    <a:pt x="4092" y="5956"/>
                  </a:lnTo>
                  <a:lnTo>
                    <a:pt x="4086" y="5949"/>
                  </a:lnTo>
                  <a:lnTo>
                    <a:pt x="4080" y="5942"/>
                  </a:lnTo>
                  <a:lnTo>
                    <a:pt x="4074" y="5935"/>
                  </a:lnTo>
                  <a:lnTo>
                    <a:pt x="4069" y="5927"/>
                  </a:lnTo>
                  <a:lnTo>
                    <a:pt x="4064" y="5920"/>
                  </a:lnTo>
                  <a:lnTo>
                    <a:pt x="4059" y="5912"/>
                  </a:lnTo>
                  <a:lnTo>
                    <a:pt x="4055" y="5904"/>
                  </a:lnTo>
                  <a:lnTo>
                    <a:pt x="4051" y="5896"/>
                  </a:lnTo>
                  <a:lnTo>
                    <a:pt x="4047" y="5888"/>
                  </a:lnTo>
                  <a:lnTo>
                    <a:pt x="4043" y="5880"/>
                  </a:lnTo>
                  <a:lnTo>
                    <a:pt x="4040" y="5871"/>
                  </a:lnTo>
                  <a:lnTo>
                    <a:pt x="4038" y="5863"/>
                  </a:lnTo>
                  <a:lnTo>
                    <a:pt x="4035" y="5854"/>
                  </a:lnTo>
                  <a:lnTo>
                    <a:pt x="4033" y="5845"/>
                  </a:lnTo>
                  <a:lnTo>
                    <a:pt x="4031" y="5836"/>
                  </a:lnTo>
                  <a:lnTo>
                    <a:pt x="4030" y="5827"/>
                  </a:lnTo>
                  <a:lnTo>
                    <a:pt x="4029" y="5818"/>
                  </a:lnTo>
                  <a:lnTo>
                    <a:pt x="4028" y="5809"/>
                  </a:lnTo>
                  <a:lnTo>
                    <a:pt x="4027" y="5800"/>
                  </a:lnTo>
                  <a:lnTo>
                    <a:pt x="4027" y="5791"/>
                  </a:lnTo>
                  <a:lnTo>
                    <a:pt x="4027" y="4939"/>
                  </a:lnTo>
                  <a:lnTo>
                    <a:pt x="4027" y="4930"/>
                  </a:lnTo>
                  <a:lnTo>
                    <a:pt x="4028" y="4921"/>
                  </a:lnTo>
                  <a:lnTo>
                    <a:pt x="4029" y="4912"/>
                  </a:lnTo>
                  <a:lnTo>
                    <a:pt x="4030" y="4902"/>
                  </a:lnTo>
                  <a:lnTo>
                    <a:pt x="4031" y="4893"/>
                  </a:lnTo>
                  <a:lnTo>
                    <a:pt x="4033" y="4885"/>
                  </a:lnTo>
                  <a:lnTo>
                    <a:pt x="4035" y="4876"/>
                  </a:lnTo>
                  <a:lnTo>
                    <a:pt x="4038" y="4867"/>
                  </a:lnTo>
                  <a:lnTo>
                    <a:pt x="4040" y="4858"/>
                  </a:lnTo>
                  <a:lnTo>
                    <a:pt x="4043" y="4850"/>
                  </a:lnTo>
                  <a:lnTo>
                    <a:pt x="4047" y="4841"/>
                  </a:lnTo>
                  <a:lnTo>
                    <a:pt x="4051" y="4833"/>
                  </a:lnTo>
                  <a:lnTo>
                    <a:pt x="4055" y="4825"/>
                  </a:lnTo>
                  <a:lnTo>
                    <a:pt x="4059" y="4817"/>
                  </a:lnTo>
                  <a:lnTo>
                    <a:pt x="4064" y="4809"/>
                  </a:lnTo>
                  <a:lnTo>
                    <a:pt x="4069" y="4802"/>
                  </a:lnTo>
                  <a:lnTo>
                    <a:pt x="4074" y="4795"/>
                  </a:lnTo>
                  <a:lnTo>
                    <a:pt x="4080" y="4787"/>
                  </a:lnTo>
                  <a:lnTo>
                    <a:pt x="4086" y="4781"/>
                  </a:lnTo>
                  <a:lnTo>
                    <a:pt x="4092" y="4774"/>
                  </a:lnTo>
                  <a:lnTo>
                    <a:pt x="4098" y="4767"/>
                  </a:lnTo>
                  <a:lnTo>
                    <a:pt x="4104" y="4761"/>
                  </a:lnTo>
                  <a:lnTo>
                    <a:pt x="4111" y="4755"/>
                  </a:lnTo>
                  <a:lnTo>
                    <a:pt x="4118" y="4749"/>
                  </a:lnTo>
                  <a:lnTo>
                    <a:pt x="4125" y="4743"/>
                  </a:lnTo>
                  <a:lnTo>
                    <a:pt x="4133" y="4738"/>
                  </a:lnTo>
                  <a:lnTo>
                    <a:pt x="4140" y="4733"/>
                  </a:lnTo>
                  <a:lnTo>
                    <a:pt x="4148" y="4728"/>
                  </a:lnTo>
                  <a:lnTo>
                    <a:pt x="4156" y="4724"/>
                  </a:lnTo>
                  <a:lnTo>
                    <a:pt x="4164" y="4720"/>
                  </a:lnTo>
                  <a:lnTo>
                    <a:pt x="4172" y="4716"/>
                  </a:lnTo>
                  <a:lnTo>
                    <a:pt x="4181" y="4712"/>
                  </a:lnTo>
                  <a:lnTo>
                    <a:pt x="4189" y="4709"/>
                  </a:lnTo>
                  <a:lnTo>
                    <a:pt x="4198" y="4707"/>
                  </a:lnTo>
                  <a:lnTo>
                    <a:pt x="4207" y="4704"/>
                  </a:lnTo>
                  <a:lnTo>
                    <a:pt x="4216" y="4702"/>
                  </a:lnTo>
                  <a:lnTo>
                    <a:pt x="4224" y="4700"/>
                  </a:lnTo>
                  <a:lnTo>
                    <a:pt x="4233" y="4699"/>
                  </a:lnTo>
                  <a:lnTo>
                    <a:pt x="4243" y="4698"/>
                  </a:lnTo>
                  <a:lnTo>
                    <a:pt x="4252" y="4697"/>
                  </a:lnTo>
                  <a:lnTo>
                    <a:pt x="4261" y="4696"/>
                  </a:lnTo>
                  <a:lnTo>
                    <a:pt x="4270" y="4696"/>
                  </a:lnTo>
                  <a:close/>
                </a:path>
              </a:pathLst>
            </a:custGeom>
            <a:grpFill/>
            <a:ln>
              <a:noFill/>
            </a:ln>
          </p:spPr>
          <p:txBody>
            <a:bodyPr/>
            <a:lstStyle/>
            <a:p>
              <a:endParaRPr/>
            </a:p>
          </p:txBody>
        </p:sp>
        <p:sp>
          <p:nvSpPr>
            <p:cNvPr id="9005" name="Outline"/>
            <p:cNvSpPr/>
            <p:nvPr/>
          </p:nvSpPr>
          <p:spPr>
            <a:xfrm>
              <a:off x="697932" y="1760585"/>
              <a:ext cx="633600" cy="633600"/>
            </a:xfrm>
            <a:custGeom>
              <a:avLst/>
              <a:gdLst/>
              <a:ahLst/>
              <a:cxnLst/>
              <a:rect l="0" t="0" r="10000" b="10000"/>
              <a:pathLst>
                <a:path w="10000" h="10000">
                  <a:moveTo>
                    <a:pt x="6467" y="2384"/>
                  </a:moveTo>
                  <a:lnTo>
                    <a:pt x="6467" y="2743"/>
                  </a:lnTo>
                  <a:lnTo>
                    <a:pt x="8042" y="2743"/>
                  </a:lnTo>
                  <a:lnTo>
                    <a:pt x="8047" y="2743"/>
                  </a:lnTo>
                  <a:lnTo>
                    <a:pt x="8069" y="2743"/>
                  </a:lnTo>
                  <a:lnTo>
                    <a:pt x="8079" y="2744"/>
                  </a:lnTo>
                  <a:lnTo>
                    <a:pt x="8101" y="2745"/>
                  </a:lnTo>
                  <a:lnTo>
                    <a:pt x="8111" y="2746"/>
                  </a:lnTo>
                  <a:lnTo>
                    <a:pt x="8133" y="2748"/>
                  </a:lnTo>
                  <a:lnTo>
                    <a:pt x="8143" y="2749"/>
                  </a:lnTo>
                  <a:lnTo>
                    <a:pt x="8165" y="2752"/>
                  </a:lnTo>
                  <a:lnTo>
                    <a:pt x="8174" y="2753"/>
                  </a:lnTo>
                  <a:lnTo>
                    <a:pt x="8197" y="2757"/>
                  </a:lnTo>
                  <a:lnTo>
                    <a:pt x="8206" y="2759"/>
                  </a:lnTo>
                  <a:lnTo>
                    <a:pt x="8228" y="2763"/>
                  </a:lnTo>
                  <a:lnTo>
                    <a:pt x="8237" y="2765"/>
                  </a:lnTo>
                  <a:lnTo>
                    <a:pt x="8259" y="2771"/>
                  </a:lnTo>
                  <a:lnTo>
                    <a:pt x="8268" y="2773"/>
                  </a:lnTo>
                  <a:lnTo>
                    <a:pt x="8289" y="2780"/>
                  </a:lnTo>
                  <a:lnTo>
                    <a:pt x="8298" y="2782"/>
                  </a:lnTo>
                  <a:lnTo>
                    <a:pt x="8320" y="2789"/>
                  </a:lnTo>
                  <a:lnTo>
                    <a:pt x="8329" y="2792"/>
                  </a:lnTo>
                  <a:lnTo>
                    <a:pt x="8350" y="2800"/>
                  </a:lnTo>
                  <a:lnTo>
                    <a:pt x="8358" y="2803"/>
                  </a:lnTo>
                  <a:lnTo>
                    <a:pt x="8380" y="2812"/>
                  </a:lnTo>
                  <a:lnTo>
                    <a:pt x="8388" y="2816"/>
                  </a:lnTo>
                  <a:lnTo>
                    <a:pt x="8409" y="2825"/>
                  </a:lnTo>
                  <a:lnTo>
                    <a:pt x="8417" y="2829"/>
                  </a:lnTo>
                  <a:lnTo>
                    <a:pt x="8437" y="2839"/>
                  </a:lnTo>
                  <a:lnTo>
                    <a:pt x="8446" y="2844"/>
                  </a:lnTo>
                  <a:lnTo>
                    <a:pt x="8466" y="2855"/>
                  </a:lnTo>
                  <a:lnTo>
                    <a:pt x="8475" y="2860"/>
                  </a:lnTo>
                  <a:lnTo>
                    <a:pt x="8494" y="2872"/>
                  </a:lnTo>
                  <a:lnTo>
                    <a:pt x="8502" y="2877"/>
                  </a:lnTo>
                  <a:lnTo>
                    <a:pt x="8521" y="2889"/>
                  </a:lnTo>
                  <a:lnTo>
                    <a:pt x="8529" y="2894"/>
                  </a:lnTo>
                  <a:lnTo>
                    <a:pt x="8548" y="2907"/>
                  </a:lnTo>
                  <a:lnTo>
                    <a:pt x="8555" y="2913"/>
                  </a:lnTo>
                  <a:lnTo>
                    <a:pt x="8573" y="2927"/>
                  </a:lnTo>
                  <a:lnTo>
                    <a:pt x="8581" y="2933"/>
                  </a:lnTo>
                  <a:lnTo>
                    <a:pt x="8598" y="2947"/>
                  </a:lnTo>
                  <a:lnTo>
                    <a:pt x="8605" y="2953"/>
                  </a:lnTo>
                  <a:lnTo>
                    <a:pt x="8622" y="2969"/>
                  </a:lnTo>
                  <a:lnTo>
                    <a:pt x="8629" y="2975"/>
                  </a:lnTo>
                  <a:lnTo>
                    <a:pt x="8645" y="2991"/>
                  </a:lnTo>
                  <a:lnTo>
                    <a:pt x="8652" y="2997"/>
                  </a:lnTo>
                  <a:lnTo>
                    <a:pt x="8668" y="3014"/>
                  </a:lnTo>
                  <a:lnTo>
                    <a:pt x="8674" y="3021"/>
                  </a:lnTo>
                  <a:lnTo>
                    <a:pt x="8689" y="3038"/>
                  </a:lnTo>
                  <a:lnTo>
                    <a:pt x="8695" y="3045"/>
                  </a:lnTo>
                  <a:lnTo>
                    <a:pt x="8710" y="3062"/>
                  </a:lnTo>
                  <a:lnTo>
                    <a:pt x="8716" y="3070"/>
                  </a:lnTo>
                  <a:lnTo>
                    <a:pt x="8730" y="3088"/>
                  </a:lnTo>
                  <a:lnTo>
                    <a:pt x="8735" y="3096"/>
                  </a:lnTo>
                  <a:lnTo>
                    <a:pt x="8748" y="3114"/>
                  </a:lnTo>
                  <a:lnTo>
                    <a:pt x="8754" y="3122"/>
                  </a:lnTo>
                  <a:lnTo>
                    <a:pt x="8766" y="3141"/>
                  </a:lnTo>
                  <a:lnTo>
                    <a:pt x="8771" y="3149"/>
                  </a:lnTo>
                  <a:lnTo>
                    <a:pt x="8783" y="3169"/>
                  </a:lnTo>
                  <a:lnTo>
                    <a:pt x="8786" y="3175"/>
                  </a:lnTo>
                  <a:lnTo>
                    <a:pt x="8797" y="3195"/>
                  </a:lnTo>
                  <a:lnTo>
                    <a:pt x="8802" y="3203"/>
                  </a:lnTo>
                  <a:lnTo>
                    <a:pt x="8812" y="3223"/>
                  </a:lnTo>
                  <a:lnTo>
                    <a:pt x="8816" y="3232"/>
                  </a:lnTo>
                  <a:lnTo>
                    <a:pt x="8826" y="3253"/>
                  </a:lnTo>
                  <a:lnTo>
                    <a:pt x="8830" y="3261"/>
                  </a:lnTo>
                  <a:lnTo>
                    <a:pt x="8839" y="3282"/>
                  </a:lnTo>
                  <a:lnTo>
                    <a:pt x="8842" y="3291"/>
                  </a:lnTo>
                  <a:lnTo>
                    <a:pt x="8850" y="3313"/>
                  </a:lnTo>
                  <a:lnTo>
                    <a:pt x="8853" y="3322"/>
                  </a:lnTo>
                  <a:lnTo>
                    <a:pt x="8860" y="3343"/>
                  </a:lnTo>
                  <a:lnTo>
                    <a:pt x="8863" y="3352"/>
                  </a:lnTo>
                  <a:lnTo>
                    <a:pt x="8869" y="3374"/>
                  </a:lnTo>
                  <a:lnTo>
                    <a:pt x="8872" y="3383"/>
                  </a:lnTo>
                  <a:lnTo>
                    <a:pt x="8877" y="3405"/>
                  </a:lnTo>
                  <a:lnTo>
                    <a:pt x="8879" y="3414"/>
                  </a:lnTo>
                  <a:lnTo>
                    <a:pt x="8884" y="3436"/>
                  </a:lnTo>
                  <a:lnTo>
                    <a:pt x="8886" y="3446"/>
                  </a:lnTo>
                  <a:lnTo>
                    <a:pt x="8890" y="3468"/>
                  </a:lnTo>
                  <a:lnTo>
                    <a:pt x="8891" y="3477"/>
                  </a:lnTo>
                  <a:lnTo>
                    <a:pt x="8894" y="3500"/>
                  </a:lnTo>
                  <a:lnTo>
                    <a:pt x="8895" y="3509"/>
                  </a:lnTo>
                  <a:lnTo>
                    <a:pt x="8897" y="3532"/>
                  </a:lnTo>
                  <a:lnTo>
                    <a:pt x="8898" y="3541"/>
                  </a:lnTo>
                  <a:lnTo>
                    <a:pt x="8899" y="3564"/>
                  </a:lnTo>
                  <a:lnTo>
                    <a:pt x="8900" y="3573"/>
                  </a:lnTo>
                  <a:lnTo>
                    <a:pt x="8900" y="3596"/>
                  </a:lnTo>
                  <a:lnTo>
                    <a:pt x="8900" y="3601"/>
                  </a:lnTo>
                  <a:lnTo>
                    <a:pt x="8900" y="5304"/>
                  </a:lnTo>
                  <a:lnTo>
                    <a:pt x="8900" y="7494"/>
                  </a:lnTo>
                  <a:lnTo>
                    <a:pt x="8900" y="7499"/>
                  </a:lnTo>
                  <a:lnTo>
                    <a:pt x="8900" y="7522"/>
                  </a:lnTo>
                  <a:lnTo>
                    <a:pt x="8899" y="7531"/>
                  </a:lnTo>
                  <a:lnTo>
                    <a:pt x="8898" y="7554"/>
                  </a:lnTo>
                  <a:lnTo>
                    <a:pt x="8897" y="7563"/>
                  </a:lnTo>
                  <a:lnTo>
                    <a:pt x="8895" y="7586"/>
                  </a:lnTo>
                  <a:lnTo>
                    <a:pt x="8894" y="7595"/>
                  </a:lnTo>
                  <a:lnTo>
                    <a:pt x="8891" y="7618"/>
                  </a:lnTo>
                  <a:lnTo>
                    <a:pt x="8890" y="7627"/>
                  </a:lnTo>
                  <a:lnTo>
                    <a:pt x="8886" y="7649"/>
                  </a:lnTo>
                  <a:lnTo>
                    <a:pt x="8884" y="7659"/>
                  </a:lnTo>
                  <a:lnTo>
                    <a:pt x="8879" y="7681"/>
                  </a:lnTo>
                  <a:lnTo>
                    <a:pt x="8877" y="7690"/>
                  </a:lnTo>
                  <a:lnTo>
                    <a:pt x="8872" y="7712"/>
                  </a:lnTo>
                  <a:lnTo>
                    <a:pt x="8869" y="7721"/>
                  </a:lnTo>
                  <a:lnTo>
                    <a:pt x="8863" y="7743"/>
                  </a:lnTo>
                  <a:lnTo>
                    <a:pt x="8860" y="7752"/>
                  </a:lnTo>
                  <a:lnTo>
                    <a:pt x="8853" y="7773"/>
                  </a:lnTo>
                  <a:lnTo>
                    <a:pt x="8850" y="7782"/>
                  </a:lnTo>
                  <a:lnTo>
                    <a:pt x="8842" y="7804"/>
                  </a:lnTo>
                  <a:lnTo>
                    <a:pt x="8839" y="7813"/>
                  </a:lnTo>
                  <a:lnTo>
                    <a:pt x="8830" y="7834"/>
                  </a:lnTo>
                  <a:lnTo>
                    <a:pt x="8826" y="7842"/>
                  </a:lnTo>
                  <a:lnTo>
                    <a:pt x="8816" y="7863"/>
                  </a:lnTo>
                  <a:lnTo>
                    <a:pt x="8812" y="7872"/>
                  </a:lnTo>
                  <a:lnTo>
                    <a:pt x="8802" y="7892"/>
                  </a:lnTo>
                  <a:lnTo>
                    <a:pt x="8797" y="7900"/>
                  </a:lnTo>
                  <a:lnTo>
                    <a:pt x="8786" y="7920"/>
                  </a:lnTo>
                  <a:lnTo>
                    <a:pt x="8783" y="7926"/>
                  </a:lnTo>
                  <a:lnTo>
                    <a:pt x="8771" y="7946"/>
                  </a:lnTo>
                  <a:lnTo>
                    <a:pt x="8766" y="7954"/>
                  </a:lnTo>
                  <a:lnTo>
                    <a:pt x="8754" y="7973"/>
                  </a:lnTo>
                  <a:lnTo>
                    <a:pt x="8748" y="7981"/>
                  </a:lnTo>
                  <a:lnTo>
                    <a:pt x="8735" y="7999"/>
                  </a:lnTo>
                  <a:lnTo>
                    <a:pt x="8730" y="8007"/>
                  </a:lnTo>
                  <a:lnTo>
                    <a:pt x="8716" y="8025"/>
                  </a:lnTo>
                  <a:lnTo>
                    <a:pt x="8710" y="8033"/>
                  </a:lnTo>
                  <a:lnTo>
                    <a:pt x="8695" y="8050"/>
                  </a:lnTo>
                  <a:lnTo>
                    <a:pt x="8689" y="8057"/>
                  </a:lnTo>
                  <a:lnTo>
                    <a:pt x="8674" y="8074"/>
                  </a:lnTo>
                  <a:lnTo>
                    <a:pt x="8668" y="8081"/>
                  </a:lnTo>
                  <a:lnTo>
                    <a:pt x="8652" y="8098"/>
                  </a:lnTo>
                  <a:lnTo>
                    <a:pt x="8645" y="8104"/>
                  </a:lnTo>
                  <a:lnTo>
                    <a:pt x="8629" y="8120"/>
                  </a:lnTo>
                  <a:lnTo>
                    <a:pt x="8622" y="8126"/>
                  </a:lnTo>
                  <a:lnTo>
                    <a:pt x="8605" y="8142"/>
                  </a:lnTo>
                  <a:lnTo>
                    <a:pt x="8598" y="8148"/>
                  </a:lnTo>
                  <a:lnTo>
                    <a:pt x="8581" y="8162"/>
                  </a:lnTo>
                  <a:lnTo>
                    <a:pt x="8573" y="8168"/>
                  </a:lnTo>
                  <a:lnTo>
                    <a:pt x="8555" y="8182"/>
                  </a:lnTo>
                  <a:lnTo>
                    <a:pt x="8548" y="8188"/>
                  </a:lnTo>
                  <a:lnTo>
                    <a:pt x="8529" y="8201"/>
                  </a:lnTo>
                  <a:lnTo>
                    <a:pt x="8521" y="8206"/>
                  </a:lnTo>
                  <a:lnTo>
                    <a:pt x="8502" y="8218"/>
                  </a:lnTo>
                  <a:lnTo>
                    <a:pt x="8494" y="8223"/>
                  </a:lnTo>
                  <a:lnTo>
                    <a:pt x="8475" y="8235"/>
                  </a:lnTo>
                  <a:lnTo>
                    <a:pt x="8466" y="8240"/>
                  </a:lnTo>
                  <a:lnTo>
                    <a:pt x="8446" y="8251"/>
                  </a:lnTo>
                  <a:lnTo>
                    <a:pt x="8438" y="8256"/>
                  </a:lnTo>
                  <a:lnTo>
                    <a:pt x="8417" y="8266"/>
                  </a:lnTo>
                  <a:lnTo>
                    <a:pt x="8409" y="8270"/>
                  </a:lnTo>
                  <a:lnTo>
                    <a:pt x="8389" y="8279"/>
                  </a:lnTo>
                  <a:lnTo>
                    <a:pt x="8380" y="8283"/>
                  </a:lnTo>
                  <a:lnTo>
                    <a:pt x="8359" y="8291"/>
                  </a:lnTo>
                  <a:lnTo>
                    <a:pt x="8351" y="8295"/>
                  </a:lnTo>
                  <a:lnTo>
                    <a:pt x="8329" y="8303"/>
                  </a:lnTo>
                  <a:lnTo>
                    <a:pt x="8321" y="8306"/>
                  </a:lnTo>
                  <a:lnTo>
                    <a:pt x="8299" y="8313"/>
                  </a:lnTo>
                  <a:lnTo>
                    <a:pt x="8291" y="8316"/>
                  </a:lnTo>
                  <a:lnTo>
                    <a:pt x="8269" y="8322"/>
                  </a:lnTo>
                  <a:lnTo>
                    <a:pt x="8260" y="8324"/>
                  </a:lnTo>
                  <a:lnTo>
                    <a:pt x="8238" y="8330"/>
                  </a:lnTo>
                  <a:lnTo>
                    <a:pt x="8229" y="8332"/>
                  </a:lnTo>
                  <a:lnTo>
                    <a:pt x="8207" y="8337"/>
                  </a:lnTo>
                  <a:lnTo>
                    <a:pt x="8198" y="8338"/>
                  </a:lnTo>
                  <a:lnTo>
                    <a:pt x="8175" y="8342"/>
                  </a:lnTo>
                  <a:lnTo>
                    <a:pt x="8166" y="8344"/>
                  </a:lnTo>
                  <a:lnTo>
                    <a:pt x="8143" y="8347"/>
                  </a:lnTo>
                  <a:lnTo>
                    <a:pt x="8134" y="8348"/>
                  </a:lnTo>
                  <a:lnTo>
                    <a:pt x="8111" y="8350"/>
                  </a:lnTo>
                  <a:lnTo>
                    <a:pt x="8102" y="8351"/>
                  </a:lnTo>
                  <a:lnTo>
                    <a:pt x="8079" y="8352"/>
                  </a:lnTo>
                  <a:lnTo>
                    <a:pt x="8070" y="8353"/>
                  </a:lnTo>
                  <a:lnTo>
                    <a:pt x="8047" y="8353"/>
                  </a:lnTo>
                  <a:lnTo>
                    <a:pt x="8042" y="8353"/>
                  </a:lnTo>
                  <a:lnTo>
                    <a:pt x="1958" y="8353"/>
                  </a:lnTo>
                  <a:lnTo>
                    <a:pt x="1953" y="8353"/>
                  </a:lnTo>
                  <a:lnTo>
                    <a:pt x="1930" y="8353"/>
                  </a:lnTo>
                  <a:lnTo>
                    <a:pt x="1921" y="8352"/>
                  </a:lnTo>
                  <a:lnTo>
                    <a:pt x="1898" y="8351"/>
                  </a:lnTo>
                  <a:lnTo>
                    <a:pt x="1889" y="8350"/>
                  </a:lnTo>
                  <a:lnTo>
                    <a:pt x="1866" y="8348"/>
                  </a:lnTo>
                  <a:lnTo>
                    <a:pt x="1857" y="8347"/>
                  </a:lnTo>
                  <a:lnTo>
                    <a:pt x="1834" y="8344"/>
                  </a:lnTo>
                  <a:lnTo>
                    <a:pt x="1825" y="8342"/>
                  </a:lnTo>
                  <a:lnTo>
                    <a:pt x="1802" y="8338"/>
                  </a:lnTo>
                  <a:lnTo>
                    <a:pt x="1793" y="8337"/>
                  </a:lnTo>
                  <a:lnTo>
                    <a:pt x="1771" y="8332"/>
                  </a:lnTo>
                  <a:lnTo>
                    <a:pt x="1762" y="8330"/>
                  </a:lnTo>
                  <a:lnTo>
                    <a:pt x="1740" y="8324"/>
                  </a:lnTo>
                  <a:lnTo>
                    <a:pt x="1731" y="8322"/>
                  </a:lnTo>
                  <a:lnTo>
                    <a:pt x="1709" y="8316"/>
                  </a:lnTo>
                  <a:lnTo>
                    <a:pt x="1701" y="8313"/>
                  </a:lnTo>
                  <a:lnTo>
                    <a:pt x="1679" y="8306"/>
                  </a:lnTo>
                  <a:lnTo>
                    <a:pt x="1671" y="8303"/>
                  </a:lnTo>
                  <a:lnTo>
                    <a:pt x="1649" y="8295"/>
                  </a:lnTo>
                  <a:lnTo>
                    <a:pt x="1641" y="8291"/>
                  </a:lnTo>
                  <a:lnTo>
                    <a:pt x="1620" y="8283"/>
                  </a:lnTo>
                  <a:lnTo>
                    <a:pt x="1611" y="8279"/>
                  </a:lnTo>
                  <a:lnTo>
                    <a:pt x="1591" y="8270"/>
                  </a:lnTo>
                  <a:lnTo>
                    <a:pt x="1583" y="8266"/>
                  </a:lnTo>
                  <a:lnTo>
                    <a:pt x="1562" y="8256"/>
                  </a:lnTo>
                  <a:lnTo>
                    <a:pt x="1554" y="8251"/>
                  </a:lnTo>
                  <a:lnTo>
                    <a:pt x="1534" y="8240"/>
                  </a:lnTo>
                  <a:lnTo>
                    <a:pt x="1525" y="8235"/>
                  </a:lnTo>
                  <a:lnTo>
                    <a:pt x="1506" y="8223"/>
                  </a:lnTo>
                  <a:lnTo>
                    <a:pt x="1498" y="8218"/>
                  </a:lnTo>
                  <a:lnTo>
                    <a:pt x="1479" y="8206"/>
                  </a:lnTo>
                  <a:lnTo>
                    <a:pt x="1471" y="8201"/>
                  </a:lnTo>
                  <a:lnTo>
                    <a:pt x="1452" y="8188"/>
                  </a:lnTo>
                  <a:lnTo>
                    <a:pt x="1445" y="8182"/>
                  </a:lnTo>
                  <a:lnTo>
                    <a:pt x="1427" y="8168"/>
                  </a:lnTo>
                  <a:lnTo>
                    <a:pt x="1419" y="8162"/>
                  </a:lnTo>
                  <a:lnTo>
                    <a:pt x="1402" y="8148"/>
                  </a:lnTo>
                  <a:lnTo>
                    <a:pt x="1395" y="8142"/>
                  </a:lnTo>
                  <a:lnTo>
                    <a:pt x="1378" y="8126"/>
                  </a:lnTo>
                  <a:lnTo>
                    <a:pt x="1371" y="8120"/>
                  </a:lnTo>
                  <a:lnTo>
                    <a:pt x="1355" y="8104"/>
                  </a:lnTo>
                  <a:lnTo>
                    <a:pt x="1348" y="8098"/>
                  </a:lnTo>
                  <a:lnTo>
                    <a:pt x="1332" y="8081"/>
                  </a:lnTo>
                  <a:lnTo>
                    <a:pt x="1326" y="8074"/>
                  </a:lnTo>
                  <a:lnTo>
                    <a:pt x="1311" y="8057"/>
                  </a:lnTo>
                  <a:lnTo>
                    <a:pt x="1305" y="8050"/>
                  </a:lnTo>
                  <a:lnTo>
                    <a:pt x="1290" y="8033"/>
                  </a:lnTo>
                  <a:lnTo>
                    <a:pt x="1284" y="8025"/>
                  </a:lnTo>
                  <a:lnTo>
                    <a:pt x="1270" y="8007"/>
                  </a:lnTo>
                  <a:lnTo>
                    <a:pt x="1265" y="7999"/>
                  </a:lnTo>
                  <a:lnTo>
                    <a:pt x="1252" y="7981"/>
                  </a:lnTo>
                  <a:lnTo>
                    <a:pt x="1246" y="7973"/>
                  </a:lnTo>
                  <a:lnTo>
                    <a:pt x="1234" y="7954"/>
                  </a:lnTo>
                  <a:lnTo>
                    <a:pt x="1229" y="7946"/>
                  </a:lnTo>
                  <a:lnTo>
                    <a:pt x="1217" y="7926"/>
                  </a:lnTo>
                  <a:lnTo>
                    <a:pt x="1214" y="7920"/>
                  </a:lnTo>
                  <a:lnTo>
                    <a:pt x="1203" y="7900"/>
                  </a:lnTo>
                  <a:lnTo>
                    <a:pt x="1198" y="7892"/>
                  </a:lnTo>
                  <a:lnTo>
                    <a:pt x="1188" y="7872"/>
                  </a:lnTo>
                  <a:lnTo>
                    <a:pt x="1184" y="7863"/>
                  </a:lnTo>
                  <a:lnTo>
                    <a:pt x="1174" y="7842"/>
                  </a:lnTo>
                  <a:lnTo>
                    <a:pt x="1170" y="7834"/>
                  </a:lnTo>
                  <a:lnTo>
                    <a:pt x="1161" y="7813"/>
                  </a:lnTo>
                  <a:lnTo>
                    <a:pt x="1158" y="7804"/>
                  </a:lnTo>
                  <a:lnTo>
                    <a:pt x="1150" y="7782"/>
                  </a:lnTo>
                  <a:lnTo>
                    <a:pt x="1147" y="7773"/>
                  </a:lnTo>
                  <a:lnTo>
                    <a:pt x="1140" y="7752"/>
                  </a:lnTo>
                  <a:lnTo>
                    <a:pt x="1137" y="7743"/>
                  </a:lnTo>
                  <a:lnTo>
                    <a:pt x="1131" y="7721"/>
                  </a:lnTo>
                  <a:lnTo>
                    <a:pt x="1128" y="7712"/>
                  </a:lnTo>
                  <a:lnTo>
                    <a:pt x="1123" y="7690"/>
                  </a:lnTo>
                  <a:lnTo>
                    <a:pt x="1121" y="7681"/>
                  </a:lnTo>
                  <a:lnTo>
                    <a:pt x="1116" y="7659"/>
                  </a:lnTo>
                  <a:lnTo>
                    <a:pt x="1114" y="7649"/>
                  </a:lnTo>
                  <a:lnTo>
                    <a:pt x="1110" y="7627"/>
                  </a:lnTo>
                  <a:lnTo>
                    <a:pt x="1109" y="7618"/>
                  </a:lnTo>
                  <a:lnTo>
                    <a:pt x="1106" y="7595"/>
                  </a:lnTo>
                  <a:lnTo>
                    <a:pt x="1105" y="7586"/>
                  </a:lnTo>
                  <a:lnTo>
                    <a:pt x="1103" y="7563"/>
                  </a:lnTo>
                  <a:lnTo>
                    <a:pt x="1102" y="7554"/>
                  </a:lnTo>
                  <a:lnTo>
                    <a:pt x="1101" y="7531"/>
                  </a:lnTo>
                  <a:lnTo>
                    <a:pt x="1100" y="7522"/>
                  </a:lnTo>
                  <a:lnTo>
                    <a:pt x="1100" y="7499"/>
                  </a:lnTo>
                  <a:lnTo>
                    <a:pt x="1100" y="7494"/>
                  </a:lnTo>
                  <a:lnTo>
                    <a:pt x="1100" y="5304"/>
                  </a:lnTo>
                  <a:lnTo>
                    <a:pt x="1100" y="3601"/>
                  </a:lnTo>
                  <a:lnTo>
                    <a:pt x="1100" y="3596"/>
                  </a:lnTo>
                  <a:lnTo>
                    <a:pt x="1100" y="3573"/>
                  </a:lnTo>
                  <a:lnTo>
                    <a:pt x="1101" y="3564"/>
                  </a:lnTo>
                  <a:lnTo>
                    <a:pt x="1102" y="3541"/>
                  </a:lnTo>
                  <a:lnTo>
                    <a:pt x="1103" y="3532"/>
                  </a:lnTo>
                  <a:lnTo>
                    <a:pt x="1105" y="3509"/>
                  </a:lnTo>
                  <a:lnTo>
                    <a:pt x="1106" y="3500"/>
                  </a:lnTo>
                  <a:lnTo>
                    <a:pt x="1109" y="3477"/>
                  </a:lnTo>
                  <a:lnTo>
                    <a:pt x="1110" y="3468"/>
                  </a:lnTo>
                  <a:lnTo>
                    <a:pt x="1114" y="3446"/>
                  </a:lnTo>
                  <a:lnTo>
                    <a:pt x="1116" y="3436"/>
                  </a:lnTo>
                  <a:lnTo>
                    <a:pt x="1121" y="3414"/>
                  </a:lnTo>
                  <a:lnTo>
                    <a:pt x="1123" y="3405"/>
                  </a:lnTo>
                  <a:lnTo>
                    <a:pt x="1128" y="3383"/>
                  </a:lnTo>
                  <a:lnTo>
                    <a:pt x="1131" y="3374"/>
                  </a:lnTo>
                  <a:lnTo>
                    <a:pt x="1137" y="3352"/>
                  </a:lnTo>
                  <a:lnTo>
                    <a:pt x="1140" y="3343"/>
                  </a:lnTo>
                  <a:lnTo>
                    <a:pt x="1147" y="3322"/>
                  </a:lnTo>
                  <a:lnTo>
                    <a:pt x="1150" y="3313"/>
                  </a:lnTo>
                  <a:lnTo>
                    <a:pt x="1158" y="3291"/>
                  </a:lnTo>
                  <a:lnTo>
                    <a:pt x="1161" y="3282"/>
                  </a:lnTo>
                  <a:lnTo>
                    <a:pt x="1170" y="3261"/>
                  </a:lnTo>
                  <a:lnTo>
                    <a:pt x="1174" y="3253"/>
                  </a:lnTo>
                  <a:lnTo>
                    <a:pt x="1184" y="3232"/>
                  </a:lnTo>
                  <a:lnTo>
                    <a:pt x="1188" y="3223"/>
                  </a:lnTo>
                  <a:lnTo>
                    <a:pt x="1198" y="3203"/>
                  </a:lnTo>
                  <a:lnTo>
                    <a:pt x="1203" y="3195"/>
                  </a:lnTo>
                  <a:lnTo>
                    <a:pt x="1214" y="3175"/>
                  </a:lnTo>
                  <a:lnTo>
                    <a:pt x="1217" y="3169"/>
                  </a:lnTo>
                  <a:lnTo>
                    <a:pt x="1229" y="3149"/>
                  </a:lnTo>
                  <a:lnTo>
                    <a:pt x="1234" y="3141"/>
                  </a:lnTo>
                  <a:lnTo>
                    <a:pt x="1246" y="3122"/>
                  </a:lnTo>
                  <a:lnTo>
                    <a:pt x="1252" y="3114"/>
                  </a:lnTo>
                  <a:lnTo>
                    <a:pt x="1265" y="3096"/>
                  </a:lnTo>
                  <a:lnTo>
                    <a:pt x="1270" y="3088"/>
                  </a:lnTo>
                  <a:lnTo>
                    <a:pt x="1284" y="3070"/>
                  </a:lnTo>
                  <a:lnTo>
                    <a:pt x="1290" y="3062"/>
                  </a:lnTo>
                  <a:lnTo>
                    <a:pt x="1305" y="3045"/>
                  </a:lnTo>
                  <a:lnTo>
                    <a:pt x="1311" y="3038"/>
                  </a:lnTo>
                  <a:lnTo>
                    <a:pt x="1326" y="3021"/>
                  </a:lnTo>
                  <a:lnTo>
                    <a:pt x="1332" y="3014"/>
                  </a:lnTo>
                  <a:lnTo>
                    <a:pt x="1348" y="2997"/>
                  </a:lnTo>
                  <a:lnTo>
                    <a:pt x="1355" y="2991"/>
                  </a:lnTo>
                  <a:lnTo>
                    <a:pt x="1371" y="2975"/>
                  </a:lnTo>
                  <a:lnTo>
                    <a:pt x="1378" y="2969"/>
                  </a:lnTo>
                  <a:lnTo>
                    <a:pt x="1395" y="2953"/>
                  </a:lnTo>
                  <a:lnTo>
                    <a:pt x="1402" y="2947"/>
                  </a:lnTo>
                  <a:lnTo>
                    <a:pt x="1419" y="2933"/>
                  </a:lnTo>
                  <a:lnTo>
                    <a:pt x="1427" y="2927"/>
                  </a:lnTo>
                  <a:lnTo>
                    <a:pt x="1445" y="2913"/>
                  </a:lnTo>
                  <a:lnTo>
                    <a:pt x="1452" y="2907"/>
                  </a:lnTo>
                  <a:lnTo>
                    <a:pt x="1471" y="2894"/>
                  </a:lnTo>
                  <a:lnTo>
                    <a:pt x="1479" y="2889"/>
                  </a:lnTo>
                  <a:lnTo>
                    <a:pt x="1498" y="2877"/>
                  </a:lnTo>
                  <a:lnTo>
                    <a:pt x="1506" y="2872"/>
                  </a:lnTo>
                  <a:lnTo>
                    <a:pt x="1525" y="2860"/>
                  </a:lnTo>
                  <a:lnTo>
                    <a:pt x="1534" y="2855"/>
                  </a:lnTo>
                  <a:lnTo>
                    <a:pt x="1554" y="2844"/>
                  </a:lnTo>
                  <a:lnTo>
                    <a:pt x="1563" y="2839"/>
                  </a:lnTo>
                  <a:lnTo>
                    <a:pt x="1583" y="2829"/>
                  </a:lnTo>
                  <a:lnTo>
                    <a:pt x="1591" y="2825"/>
                  </a:lnTo>
                  <a:lnTo>
                    <a:pt x="1612" y="2816"/>
                  </a:lnTo>
                  <a:lnTo>
                    <a:pt x="1620" y="2812"/>
                  </a:lnTo>
                  <a:lnTo>
                    <a:pt x="1642" y="2803"/>
                  </a:lnTo>
                  <a:lnTo>
                    <a:pt x="1650" y="2800"/>
                  </a:lnTo>
                  <a:lnTo>
                    <a:pt x="1671" y="2792"/>
                  </a:lnTo>
                  <a:lnTo>
                    <a:pt x="1680" y="2789"/>
                  </a:lnTo>
                  <a:lnTo>
                    <a:pt x="1702" y="2782"/>
                  </a:lnTo>
                  <a:lnTo>
                    <a:pt x="1711" y="2780"/>
                  </a:lnTo>
                  <a:lnTo>
                    <a:pt x="1732" y="2773"/>
                  </a:lnTo>
                  <a:lnTo>
                    <a:pt x="1741" y="2771"/>
                  </a:lnTo>
                  <a:lnTo>
                    <a:pt x="1763" y="2765"/>
                  </a:lnTo>
                  <a:lnTo>
                    <a:pt x="1772" y="2763"/>
                  </a:lnTo>
                  <a:lnTo>
                    <a:pt x="1794" y="2759"/>
                  </a:lnTo>
                  <a:lnTo>
                    <a:pt x="1803" y="2757"/>
                  </a:lnTo>
                  <a:lnTo>
                    <a:pt x="1826" y="2753"/>
                  </a:lnTo>
                  <a:lnTo>
                    <a:pt x="1835" y="2752"/>
                  </a:lnTo>
                  <a:lnTo>
                    <a:pt x="1857" y="2749"/>
                  </a:lnTo>
                  <a:lnTo>
                    <a:pt x="1867" y="2748"/>
                  </a:lnTo>
                  <a:lnTo>
                    <a:pt x="1889" y="2746"/>
                  </a:lnTo>
                  <a:lnTo>
                    <a:pt x="1899" y="2745"/>
                  </a:lnTo>
                  <a:lnTo>
                    <a:pt x="1921" y="2744"/>
                  </a:lnTo>
                  <a:lnTo>
                    <a:pt x="1931" y="2743"/>
                  </a:lnTo>
                  <a:lnTo>
                    <a:pt x="1953" y="2743"/>
                  </a:lnTo>
                  <a:lnTo>
                    <a:pt x="1958" y="2743"/>
                  </a:lnTo>
                  <a:lnTo>
                    <a:pt x="3533" y="2743"/>
                  </a:lnTo>
                  <a:lnTo>
                    <a:pt x="3533" y="2384"/>
                  </a:lnTo>
                  <a:lnTo>
                    <a:pt x="3533" y="2379"/>
                  </a:lnTo>
                  <a:lnTo>
                    <a:pt x="3533" y="2361"/>
                  </a:lnTo>
                  <a:lnTo>
                    <a:pt x="3534" y="2351"/>
                  </a:lnTo>
                  <a:lnTo>
                    <a:pt x="3535" y="2333"/>
                  </a:lnTo>
                  <a:lnTo>
                    <a:pt x="3536" y="2324"/>
                  </a:lnTo>
                  <a:lnTo>
                    <a:pt x="3537" y="2306"/>
                  </a:lnTo>
                  <a:lnTo>
                    <a:pt x="3538" y="2296"/>
                  </a:lnTo>
                  <a:lnTo>
                    <a:pt x="3541" y="2278"/>
                  </a:lnTo>
                  <a:lnTo>
                    <a:pt x="3542" y="2269"/>
                  </a:lnTo>
                  <a:lnTo>
                    <a:pt x="3545" y="2251"/>
                  </a:lnTo>
                  <a:lnTo>
                    <a:pt x="3547" y="2242"/>
                  </a:lnTo>
                  <a:lnTo>
                    <a:pt x="3551" y="2224"/>
                  </a:lnTo>
                  <a:lnTo>
                    <a:pt x="3553" y="2215"/>
                  </a:lnTo>
                  <a:lnTo>
                    <a:pt x="3557" y="2197"/>
                  </a:lnTo>
                  <a:lnTo>
                    <a:pt x="3560" y="2188"/>
                  </a:lnTo>
                  <a:lnTo>
                    <a:pt x="3565" y="2171"/>
                  </a:lnTo>
                  <a:lnTo>
                    <a:pt x="3568" y="2162"/>
                  </a:lnTo>
                  <a:lnTo>
                    <a:pt x="3574" y="2145"/>
                  </a:lnTo>
                  <a:lnTo>
                    <a:pt x="3577" y="2136"/>
                  </a:lnTo>
                  <a:lnTo>
                    <a:pt x="3583" y="2119"/>
                  </a:lnTo>
                  <a:lnTo>
                    <a:pt x="3586" y="2110"/>
                  </a:lnTo>
                  <a:lnTo>
                    <a:pt x="3594" y="2093"/>
                  </a:lnTo>
                  <a:lnTo>
                    <a:pt x="3597" y="2085"/>
                  </a:lnTo>
                  <a:lnTo>
                    <a:pt x="3605" y="2068"/>
                  </a:lnTo>
                  <a:lnTo>
                    <a:pt x="3609" y="2060"/>
                  </a:lnTo>
                  <a:lnTo>
                    <a:pt x="3617" y="2044"/>
                  </a:lnTo>
                  <a:lnTo>
                    <a:pt x="3622" y="2035"/>
                  </a:lnTo>
                  <a:lnTo>
                    <a:pt x="3631" y="2019"/>
                  </a:lnTo>
                  <a:lnTo>
                    <a:pt x="3634" y="2013"/>
                  </a:lnTo>
                  <a:lnTo>
                    <a:pt x="3643" y="1998"/>
                  </a:lnTo>
                  <a:lnTo>
                    <a:pt x="3648" y="1989"/>
                  </a:lnTo>
                  <a:lnTo>
                    <a:pt x="3658" y="1974"/>
                  </a:lnTo>
                  <a:lnTo>
                    <a:pt x="3664" y="1966"/>
                  </a:lnTo>
                  <a:lnTo>
                    <a:pt x="3674" y="1951"/>
                  </a:lnTo>
                  <a:lnTo>
                    <a:pt x="3680" y="1944"/>
                  </a:lnTo>
                  <a:lnTo>
                    <a:pt x="3691" y="1929"/>
                  </a:lnTo>
                  <a:lnTo>
                    <a:pt x="3697" y="1922"/>
                  </a:lnTo>
                  <a:lnTo>
                    <a:pt x="3708" y="1908"/>
                  </a:lnTo>
                  <a:lnTo>
                    <a:pt x="3715" y="1900"/>
                  </a:lnTo>
                  <a:lnTo>
                    <a:pt x="3727" y="1887"/>
                  </a:lnTo>
                  <a:lnTo>
                    <a:pt x="3733" y="1880"/>
                  </a:lnTo>
                  <a:lnTo>
                    <a:pt x="3746" y="1867"/>
                  </a:lnTo>
                  <a:lnTo>
                    <a:pt x="3753" y="1860"/>
                  </a:lnTo>
                  <a:lnTo>
                    <a:pt x="3766" y="1847"/>
                  </a:lnTo>
                  <a:lnTo>
                    <a:pt x="3773" y="1841"/>
                  </a:lnTo>
                  <a:lnTo>
                    <a:pt x="3786" y="1829"/>
                  </a:lnTo>
                  <a:lnTo>
                    <a:pt x="3794" y="1822"/>
                  </a:lnTo>
                  <a:lnTo>
                    <a:pt x="3808" y="1811"/>
                  </a:lnTo>
                  <a:lnTo>
                    <a:pt x="3815" y="1805"/>
                  </a:lnTo>
                  <a:lnTo>
                    <a:pt x="3830" y="1794"/>
                  </a:lnTo>
                  <a:lnTo>
                    <a:pt x="3837" y="1788"/>
                  </a:lnTo>
                  <a:lnTo>
                    <a:pt x="3852" y="1778"/>
                  </a:lnTo>
                  <a:lnTo>
                    <a:pt x="3860" y="1772"/>
                  </a:lnTo>
                  <a:lnTo>
                    <a:pt x="3875" y="1762"/>
                  </a:lnTo>
                  <a:lnTo>
                    <a:pt x="3884" y="1757"/>
                  </a:lnTo>
                  <a:lnTo>
                    <a:pt x="3899" y="1748"/>
                  </a:lnTo>
                  <a:lnTo>
                    <a:pt x="3906" y="1744"/>
                  </a:lnTo>
                  <a:lnTo>
                    <a:pt x="3922" y="1736"/>
                  </a:lnTo>
                  <a:lnTo>
                    <a:pt x="3930" y="1731"/>
                  </a:lnTo>
                  <a:lnTo>
                    <a:pt x="3946" y="1723"/>
                  </a:lnTo>
                  <a:lnTo>
                    <a:pt x="3955" y="1719"/>
                  </a:lnTo>
                  <a:lnTo>
                    <a:pt x="3972" y="1711"/>
                  </a:lnTo>
                  <a:lnTo>
                    <a:pt x="3980" y="1707"/>
                  </a:lnTo>
                  <a:lnTo>
                    <a:pt x="3997" y="1700"/>
                  </a:lnTo>
                  <a:lnTo>
                    <a:pt x="4006" y="1697"/>
                  </a:lnTo>
                  <a:lnTo>
                    <a:pt x="4023" y="1691"/>
                  </a:lnTo>
                  <a:lnTo>
                    <a:pt x="4032" y="1687"/>
                  </a:lnTo>
                  <a:lnTo>
                    <a:pt x="4049" y="1682"/>
                  </a:lnTo>
                  <a:lnTo>
                    <a:pt x="4058" y="1679"/>
                  </a:lnTo>
                  <a:lnTo>
                    <a:pt x="4076" y="1674"/>
                  </a:lnTo>
                  <a:lnTo>
                    <a:pt x="4085" y="1672"/>
                  </a:lnTo>
                  <a:lnTo>
                    <a:pt x="4102" y="1667"/>
                  </a:lnTo>
                  <a:lnTo>
                    <a:pt x="4111" y="1665"/>
                  </a:lnTo>
                  <a:lnTo>
                    <a:pt x="4129" y="1662"/>
                  </a:lnTo>
                  <a:lnTo>
                    <a:pt x="4138" y="1660"/>
                  </a:lnTo>
                  <a:lnTo>
                    <a:pt x="4156" y="1657"/>
                  </a:lnTo>
                  <a:lnTo>
                    <a:pt x="4165" y="1655"/>
                  </a:lnTo>
                  <a:lnTo>
                    <a:pt x="4183" y="1653"/>
                  </a:lnTo>
                  <a:lnTo>
                    <a:pt x="4192" y="1652"/>
                  </a:lnTo>
                  <a:lnTo>
                    <a:pt x="4211" y="1650"/>
                  </a:lnTo>
                  <a:lnTo>
                    <a:pt x="4220" y="1650"/>
                  </a:lnTo>
                  <a:lnTo>
                    <a:pt x="4238" y="1649"/>
                  </a:lnTo>
                  <a:lnTo>
                    <a:pt x="4247" y="1648"/>
                  </a:lnTo>
                  <a:lnTo>
                    <a:pt x="4265" y="1648"/>
                  </a:lnTo>
                  <a:lnTo>
                    <a:pt x="4270" y="1648"/>
                  </a:lnTo>
                  <a:lnTo>
                    <a:pt x="5730" y="1648"/>
                  </a:lnTo>
                  <a:lnTo>
                    <a:pt x="5735" y="1648"/>
                  </a:lnTo>
                  <a:lnTo>
                    <a:pt x="5753" y="1648"/>
                  </a:lnTo>
                  <a:lnTo>
                    <a:pt x="5762" y="1649"/>
                  </a:lnTo>
                  <a:lnTo>
                    <a:pt x="5780" y="1650"/>
                  </a:lnTo>
                  <a:lnTo>
                    <a:pt x="5789" y="1650"/>
                  </a:lnTo>
                  <a:lnTo>
                    <a:pt x="5808" y="1652"/>
                  </a:lnTo>
                  <a:lnTo>
                    <a:pt x="5817" y="1653"/>
                  </a:lnTo>
                  <a:lnTo>
                    <a:pt x="5835" y="1655"/>
                  </a:lnTo>
                  <a:lnTo>
                    <a:pt x="5844" y="1657"/>
                  </a:lnTo>
                  <a:lnTo>
                    <a:pt x="5862" y="1660"/>
                  </a:lnTo>
                  <a:lnTo>
                    <a:pt x="5871" y="1662"/>
                  </a:lnTo>
                  <a:lnTo>
                    <a:pt x="5889" y="1665"/>
                  </a:lnTo>
                  <a:lnTo>
                    <a:pt x="5898" y="1667"/>
                  </a:lnTo>
                  <a:lnTo>
                    <a:pt x="5915" y="1672"/>
                  </a:lnTo>
                  <a:lnTo>
                    <a:pt x="5924" y="1674"/>
                  </a:lnTo>
                  <a:lnTo>
                    <a:pt x="5942" y="1679"/>
                  </a:lnTo>
                  <a:lnTo>
                    <a:pt x="5951" y="1682"/>
                  </a:lnTo>
                  <a:lnTo>
                    <a:pt x="5968" y="1687"/>
                  </a:lnTo>
                  <a:lnTo>
                    <a:pt x="5977" y="1691"/>
                  </a:lnTo>
                  <a:lnTo>
                    <a:pt x="5994" y="1697"/>
                  </a:lnTo>
                  <a:lnTo>
                    <a:pt x="6003" y="1700"/>
                  </a:lnTo>
                  <a:lnTo>
                    <a:pt x="6020" y="1707"/>
                  </a:lnTo>
                  <a:lnTo>
                    <a:pt x="6028" y="1711"/>
                  </a:lnTo>
                  <a:lnTo>
                    <a:pt x="6045" y="1719"/>
                  </a:lnTo>
                  <a:lnTo>
                    <a:pt x="6054" y="1723"/>
                  </a:lnTo>
                  <a:lnTo>
                    <a:pt x="6070" y="1731"/>
                  </a:lnTo>
                  <a:lnTo>
                    <a:pt x="6078" y="1736"/>
                  </a:lnTo>
                  <a:lnTo>
                    <a:pt x="6094" y="1744"/>
                  </a:lnTo>
                  <a:lnTo>
                    <a:pt x="6101" y="1748"/>
                  </a:lnTo>
                  <a:lnTo>
                    <a:pt x="6116" y="1757"/>
                  </a:lnTo>
                  <a:lnTo>
                    <a:pt x="6125" y="1762"/>
                  </a:lnTo>
                  <a:lnTo>
                    <a:pt x="6140" y="1772"/>
                  </a:lnTo>
                  <a:lnTo>
                    <a:pt x="6148" y="1778"/>
                  </a:lnTo>
                  <a:lnTo>
                    <a:pt x="6163" y="1788"/>
                  </a:lnTo>
                  <a:lnTo>
                    <a:pt x="6170" y="1794"/>
                  </a:lnTo>
                  <a:lnTo>
                    <a:pt x="6185" y="1805"/>
                  </a:lnTo>
                  <a:lnTo>
                    <a:pt x="6192" y="1811"/>
                  </a:lnTo>
                  <a:lnTo>
                    <a:pt x="6206" y="1822"/>
                  </a:lnTo>
                  <a:lnTo>
                    <a:pt x="6214" y="1829"/>
                  </a:lnTo>
                  <a:lnTo>
                    <a:pt x="6227" y="1841"/>
                  </a:lnTo>
                  <a:lnTo>
                    <a:pt x="6234" y="1847"/>
                  </a:lnTo>
                  <a:lnTo>
                    <a:pt x="6247" y="1860"/>
                  </a:lnTo>
                  <a:lnTo>
                    <a:pt x="6254" y="1867"/>
                  </a:lnTo>
                  <a:lnTo>
                    <a:pt x="6267" y="1880"/>
                  </a:lnTo>
                  <a:lnTo>
                    <a:pt x="6273" y="1887"/>
                  </a:lnTo>
                  <a:lnTo>
                    <a:pt x="6285" y="1900"/>
                  </a:lnTo>
                  <a:lnTo>
                    <a:pt x="6292" y="1908"/>
                  </a:lnTo>
                  <a:lnTo>
                    <a:pt x="6303" y="1922"/>
                  </a:lnTo>
                  <a:lnTo>
                    <a:pt x="6309" y="1929"/>
                  </a:lnTo>
                  <a:lnTo>
                    <a:pt x="6320" y="1944"/>
                  </a:lnTo>
                  <a:lnTo>
                    <a:pt x="6326" y="1951"/>
                  </a:lnTo>
                  <a:lnTo>
                    <a:pt x="6336" y="1966"/>
                  </a:lnTo>
                  <a:lnTo>
                    <a:pt x="6342" y="1974"/>
                  </a:lnTo>
                  <a:lnTo>
                    <a:pt x="6352" y="1989"/>
                  </a:lnTo>
                  <a:lnTo>
                    <a:pt x="6357" y="1998"/>
                  </a:lnTo>
                  <a:lnTo>
                    <a:pt x="6366" y="2013"/>
                  </a:lnTo>
                  <a:lnTo>
                    <a:pt x="6369" y="2019"/>
                  </a:lnTo>
                  <a:lnTo>
                    <a:pt x="6378" y="2035"/>
                  </a:lnTo>
                  <a:lnTo>
                    <a:pt x="6383" y="2044"/>
                  </a:lnTo>
                  <a:lnTo>
                    <a:pt x="6391" y="2060"/>
                  </a:lnTo>
                  <a:lnTo>
                    <a:pt x="6395" y="2068"/>
                  </a:lnTo>
                  <a:lnTo>
                    <a:pt x="6403" y="2085"/>
                  </a:lnTo>
                  <a:lnTo>
                    <a:pt x="6406" y="2093"/>
                  </a:lnTo>
                  <a:lnTo>
                    <a:pt x="6414" y="2110"/>
                  </a:lnTo>
                  <a:lnTo>
                    <a:pt x="6417" y="2119"/>
                  </a:lnTo>
                  <a:lnTo>
                    <a:pt x="6423" y="2136"/>
                  </a:lnTo>
                  <a:lnTo>
                    <a:pt x="6426" y="2145"/>
                  </a:lnTo>
                  <a:lnTo>
                    <a:pt x="6432" y="2162"/>
                  </a:lnTo>
                  <a:lnTo>
                    <a:pt x="6435" y="2171"/>
                  </a:lnTo>
                  <a:lnTo>
                    <a:pt x="6440" y="2188"/>
                  </a:lnTo>
                  <a:lnTo>
                    <a:pt x="6443" y="2197"/>
                  </a:lnTo>
                  <a:lnTo>
                    <a:pt x="6447" y="2215"/>
                  </a:lnTo>
                  <a:lnTo>
                    <a:pt x="6449" y="2224"/>
                  </a:lnTo>
                  <a:lnTo>
                    <a:pt x="6453" y="2242"/>
                  </a:lnTo>
                  <a:lnTo>
                    <a:pt x="6455" y="2251"/>
                  </a:lnTo>
                  <a:lnTo>
                    <a:pt x="6458" y="2269"/>
                  </a:lnTo>
                  <a:lnTo>
                    <a:pt x="6459" y="2278"/>
                  </a:lnTo>
                  <a:lnTo>
                    <a:pt x="6462" y="2296"/>
                  </a:lnTo>
                  <a:lnTo>
                    <a:pt x="6463" y="2306"/>
                  </a:lnTo>
                  <a:lnTo>
                    <a:pt x="6464" y="2324"/>
                  </a:lnTo>
                  <a:lnTo>
                    <a:pt x="6465" y="2333"/>
                  </a:lnTo>
                  <a:lnTo>
                    <a:pt x="6466" y="2351"/>
                  </a:lnTo>
                  <a:lnTo>
                    <a:pt x="6467" y="2361"/>
                  </a:lnTo>
                  <a:lnTo>
                    <a:pt x="6467" y="2379"/>
                  </a:lnTo>
                  <a:lnTo>
                    <a:pt x="6467" y="2384"/>
                  </a:lnTo>
                  <a:close/>
                  <a:moveTo>
                    <a:pt x="1600" y="5054"/>
                  </a:moveTo>
                  <a:lnTo>
                    <a:pt x="3777" y="5054"/>
                  </a:lnTo>
                  <a:lnTo>
                    <a:pt x="3777" y="4939"/>
                  </a:lnTo>
                  <a:lnTo>
                    <a:pt x="3777" y="4934"/>
                  </a:lnTo>
                  <a:lnTo>
                    <a:pt x="3777" y="4925"/>
                  </a:lnTo>
                  <a:lnTo>
                    <a:pt x="3778" y="4916"/>
                  </a:lnTo>
                  <a:lnTo>
                    <a:pt x="3778" y="4907"/>
                  </a:lnTo>
                  <a:lnTo>
                    <a:pt x="3779" y="4898"/>
                  </a:lnTo>
                  <a:lnTo>
                    <a:pt x="3780" y="4889"/>
                  </a:lnTo>
                  <a:lnTo>
                    <a:pt x="3781" y="4880"/>
                  </a:lnTo>
                  <a:lnTo>
                    <a:pt x="3782" y="4871"/>
                  </a:lnTo>
                  <a:lnTo>
                    <a:pt x="3783" y="4862"/>
                  </a:lnTo>
                  <a:lnTo>
                    <a:pt x="3785" y="4853"/>
                  </a:lnTo>
                  <a:lnTo>
                    <a:pt x="3786" y="4844"/>
                  </a:lnTo>
                  <a:lnTo>
                    <a:pt x="3788" y="4835"/>
                  </a:lnTo>
                  <a:lnTo>
                    <a:pt x="3790" y="4826"/>
                  </a:lnTo>
                  <a:lnTo>
                    <a:pt x="3792" y="4817"/>
                  </a:lnTo>
                  <a:lnTo>
                    <a:pt x="3795" y="4808"/>
                  </a:lnTo>
                  <a:lnTo>
                    <a:pt x="3797" y="4799"/>
                  </a:lnTo>
                  <a:lnTo>
                    <a:pt x="3800" y="4790"/>
                  </a:lnTo>
                  <a:lnTo>
                    <a:pt x="3802" y="4782"/>
                  </a:lnTo>
                  <a:lnTo>
                    <a:pt x="3805" y="4773"/>
                  </a:lnTo>
                  <a:lnTo>
                    <a:pt x="3809" y="4764"/>
                  </a:lnTo>
                  <a:lnTo>
                    <a:pt x="3812" y="4756"/>
                  </a:lnTo>
                  <a:lnTo>
                    <a:pt x="3815" y="4747"/>
                  </a:lnTo>
                  <a:lnTo>
                    <a:pt x="3819" y="4739"/>
                  </a:lnTo>
                  <a:lnTo>
                    <a:pt x="3823" y="4731"/>
                  </a:lnTo>
                  <a:lnTo>
                    <a:pt x="3827" y="4722"/>
                  </a:lnTo>
                  <a:lnTo>
                    <a:pt x="3831" y="4714"/>
                  </a:lnTo>
                  <a:lnTo>
                    <a:pt x="3835" y="4706"/>
                  </a:lnTo>
                  <a:lnTo>
                    <a:pt x="3839" y="4698"/>
                  </a:lnTo>
                  <a:lnTo>
                    <a:pt x="3848" y="4683"/>
                  </a:lnTo>
                  <a:lnTo>
                    <a:pt x="3853" y="4676"/>
                  </a:lnTo>
                  <a:lnTo>
                    <a:pt x="3857" y="4669"/>
                  </a:lnTo>
                  <a:lnTo>
                    <a:pt x="3862" y="4661"/>
                  </a:lnTo>
                  <a:lnTo>
                    <a:pt x="3867" y="4655"/>
                  </a:lnTo>
                  <a:lnTo>
                    <a:pt x="3872" y="4647"/>
                  </a:lnTo>
                  <a:lnTo>
                    <a:pt x="3877" y="4641"/>
                  </a:lnTo>
                  <a:lnTo>
                    <a:pt x="3883" y="4634"/>
                  </a:lnTo>
                  <a:lnTo>
                    <a:pt x="3888" y="4627"/>
                  </a:lnTo>
                  <a:lnTo>
                    <a:pt x="3894" y="4620"/>
                  </a:lnTo>
                  <a:lnTo>
                    <a:pt x="3899" y="4614"/>
                  </a:lnTo>
                  <a:lnTo>
                    <a:pt x="3905" y="4607"/>
                  </a:lnTo>
                  <a:lnTo>
                    <a:pt x="3911" y="4601"/>
                  </a:lnTo>
                  <a:lnTo>
                    <a:pt x="3917" y="4594"/>
                  </a:lnTo>
                  <a:lnTo>
                    <a:pt x="3923" y="4588"/>
                  </a:lnTo>
                  <a:lnTo>
                    <a:pt x="3930" y="4582"/>
                  </a:lnTo>
                  <a:lnTo>
                    <a:pt x="3936" y="4576"/>
                  </a:lnTo>
                  <a:lnTo>
                    <a:pt x="3943" y="4570"/>
                  </a:lnTo>
                  <a:lnTo>
                    <a:pt x="3950" y="4564"/>
                  </a:lnTo>
                  <a:lnTo>
                    <a:pt x="3957" y="4558"/>
                  </a:lnTo>
                  <a:lnTo>
                    <a:pt x="3964" y="4552"/>
                  </a:lnTo>
                  <a:lnTo>
                    <a:pt x="3971" y="4547"/>
                  </a:lnTo>
                  <a:lnTo>
                    <a:pt x="3978" y="4541"/>
                  </a:lnTo>
                  <a:lnTo>
                    <a:pt x="3985" y="4536"/>
                  </a:lnTo>
                  <a:lnTo>
                    <a:pt x="3993" y="4531"/>
                  </a:lnTo>
                  <a:lnTo>
                    <a:pt x="4001" y="4525"/>
                  </a:lnTo>
                  <a:lnTo>
                    <a:pt x="4008" y="4520"/>
                  </a:lnTo>
                  <a:lnTo>
                    <a:pt x="4016" y="4516"/>
                  </a:lnTo>
                  <a:lnTo>
                    <a:pt x="4029" y="4508"/>
                  </a:lnTo>
                  <a:lnTo>
                    <a:pt x="4037" y="4504"/>
                  </a:lnTo>
                  <a:lnTo>
                    <a:pt x="4045" y="4500"/>
                  </a:lnTo>
                  <a:lnTo>
                    <a:pt x="4053" y="4496"/>
                  </a:lnTo>
                  <a:lnTo>
                    <a:pt x="4062" y="4492"/>
                  </a:lnTo>
                  <a:lnTo>
                    <a:pt x="4070" y="4488"/>
                  </a:lnTo>
                  <a:lnTo>
                    <a:pt x="4078" y="4484"/>
                  </a:lnTo>
                  <a:lnTo>
                    <a:pt x="4087" y="4481"/>
                  </a:lnTo>
                  <a:lnTo>
                    <a:pt x="4095" y="4478"/>
                  </a:lnTo>
                  <a:lnTo>
                    <a:pt x="4104" y="4474"/>
                  </a:lnTo>
                  <a:lnTo>
                    <a:pt x="4113" y="4471"/>
                  </a:lnTo>
                  <a:lnTo>
                    <a:pt x="4121" y="4469"/>
                  </a:lnTo>
                  <a:lnTo>
                    <a:pt x="4130" y="4466"/>
                  </a:lnTo>
                  <a:lnTo>
                    <a:pt x="4139" y="4464"/>
                  </a:lnTo>
                  <a:lnTo>
                    <a:pt x="4148" y="4461"/>
                  </a:lnTo>
                  <a:lnTo>
                    <a:pt x="4157" y="4459"/>
                  </a:lnTo>
                  <a:lnTo>
                    <a:pt x="4166" y="4457"/>
                  </a:lnTo>
                  <a:lnTo>
                    <a:pt x="4175" y="4455"/>
                  </a:lnTo>
                  <a:lnTo>
                    <a:pt x="4184" y="4454"/>
                  </a:lnTo>
                  <a:lnTo>
                    <a:pt x="4193" y="4452"/>
                  </a:lnTo>
                  <a:lnTo>
                    <a:pt x="4202" y="4451"/>
                  </a:lnTo>
                  <a:lnTo>
                    <a:pt x="4211" y="4450"/>
                  </a:lnTo>
                  <a:lnTo>
                    <a:pt x="4220" y="4449"/>
                  </a:lnTo>
                  <a:lnTo>
                    <a:pt x="4229" y="4448"/>
                  </a:lnTo>
                  <a:lnTo>
                    <a:pt x="4238" y="4447"/>
                  </a:lnTo>
                  <a:lnTo>
                    <a:pt x="4247" y="4447"/>
                  </a:lnTo>
                  <a:lnTo>
                    <a:pt x="4256" y="4446"/>
                  </a:lnTo>
                  <a:lnTo>
                    <a:pt x="4265" y="4446"/>
                  </a:lnTo>
                  <a:lnTo>
                    <a:pt x="4270" y="4446"/>
                  </a:lnTo>
                  <a:lnTo>
                    <a:pt x="5730" y="4446"/>
                  </a:lnTo>
                  <a:lnTo>
                    <a:pt x="5735" y="4446"/>
                  </a:lnTo>
                  <a:lnTo>
                    <a:pt x="5744" y="4446"/>
                  </a:lnTo>
                  <a:lnTo>
                    <a:pt x="5753" y="4447"/>
                  </a:lnTo>
                  <a:lnTo>
                    <a:pt x="5762" y="4447"/>
                  </a:lnTo>
                  <a:lnTo>
                    <a:pt x="5771" y="4448"/>
                  </a:lnTo>
                  <a:lnTo>
                    <a:pt x="5780" y="4449"/>
                  </a:lnTo>
                  <a:lnTo>
                    <a:pt x="5789" y="4450"/>
                  </a:lnTo>
                  <a:lnTo>
                    <a:pt x="5798" y="4451"/>
                  </a:lnTo>
                  <a:lnTo>
                    <a:pt x="5807" y="4452"/>
                  </a:lnTo>
                  <a:lnTo>
                    <a:pt x="5816" y="4454"/>
                  </a:lnTo>
                  <a:lnTo>
                    <a:pt x="5825" y="4455"/>
                  </a:lnTo>
                  <a:lnTo>
                    <a:pt x="5834" y="4457"/>
                  </a:lnTo>
                  <a:lnTo>
                    <a:pt x="5843" y="4459"/>
                  </a:lnTo>
                  <a:lnTo>
                    <a:pt x="5852" y="4461"/>
                  </a:lnTo>
                  <a:lnTo>
                    <a:pt x="5861" y="4464"/>
                  </a:lnTo>
                  <a:lnTo>
                    <a:pt x="5870" y="4466"/>
                  </a:lnTo>
                  <a:lnTo>
                    <a:pt x="5879" y="4469"/>
                  </a:lnTo>
                  <a:lnTo>
                    <a:pt x="5887" y="4471"/>
                  </a:lnTo>
                  <a:lnTo>
                    <a:pt x="5896" y="4474"/>
                  </a:lnTo>
                  <a:lnTo>
                    <a:pt x="5905" y="4478"/>
                  </a:lnTo>
                  <a:lnTo>
                    <a:pt x="5913" y="4481"/>
                  </a:lnTo>
                  <a:lnTo>
                    <a:pt x="5922" y="4484"/>
                  </a:lnTo>
                  <a:lnTo>
                    <a:pt x="5930" y="4488"/>
                  </a:lnTo>
                  <a:lnTo>
                    <a:pt x="5938" y="4492"/>
                  </a:lnTo>
                  <a:lnTo>
                    <a:pt x="5947" y="4496"/>
                  </a:lnTo>
                  <a:lnTo>
                    <a:pt x="5955" y="4500"/>
                  </a:lnTo>
                  <a:lnTo>
                    <a:pt x="5963" y="4504"/>
                  </a:lnTo>
                  <a:lnTo>
                    <a:pt x="5971" y="4508"/>
                  </a:lnTo>
                  <a:lnTo>
                    <a:pt x="5984" y="4516"/>
                  </a:lnTo>
                  <a:lnTo>
                    <a:pt x="5992" y="4520"/>
                  </a:lnTo>
                  <a:lnTo>
                    <a:pt x="5999" y="4525"/>
                  </a:lnTo>
                  <a:lnTo>
                    <a:pt x="6007" y="4531"/>
                  </a:lnTo>
                  <a:lnTo>
                    <a:pt x="6015" y="4536"/>
                  </a:lnTo>
                  <a:lnTo>
                    <a:pt x="6022" y="4541"/>
                  </a:lnTo>
                  <a:lnTo>
                    <a:pt x="6029" y="4547"/>
                  </a:lnTo>
                  <a:lnTo>
                    <a:pt x="6036" y="4552"/>
                  </a:lnTo>
                  <a:lnTo>
                    <a:pt x="6043" y="4558"/>
                  </a:lnTo>
                  <a:lnTo>
                    <a:pt x="6050" y="4564"/>
                  </a:lnTo>
                  <a:lnTo>
                    <a:pt x="6057" y="4570"/>
                  </a:lnTo>
                  <a:lnTo>
                    <a:pt x="6064" y="4576"/>
                  </a:lnTo>
                  <a:lnTo>
                    <a:pt x="6070" y="4582"/>
                  </a:lnTo>
                  <a:lnTo>
                    <a:pt x="6077" y="4588"/>
                  </a:lnTo>
                  <a:lnTo>
                    <a:pt x="6083" y="4594"/>
                  </a:lnTo>
                  <a:lnTo>
                    <a:pt x="6089" y="4601"/>
                  </a:lnTo>
                  <a:lnTo>
                    <a:pt x="6095" y="4607"/>
                  </a:lnTo>
                  <a:lnTo>
                    <a:pt x="6101" y="4614"/>
                  </a:lnTo>
                  <a:lnTo>
                    <a:pt x="6106" y="4620"/>
                  </a:lnTo>
                  <a:lnTo>
                    <a:pt x="6112" y="4627"/>
                  </a:lnTo>
                  <a:lnTo>
                    <a:pt x="6117" y="4634"/>
                  </a:lnTo>
                  <a:lnTo>
                    <a:pt x="6123" y="4641"/>
                  </a:lnTo>
                  <a:lnTo>
                    <a:pt x="6128" y="4647"/>
                  </a:lnTo>
                  <a:lnTo>
                    <a:pt x="6133" y="4655"/>
                  </a:lnTo>
                  <a:lnTo>
                    <a:pt x="6138" y="4661"/>
                  </a:lnTo>
                  <a:lnTo>
                    <a:pt x="6143" y="4669"/>
                  </a:lnTo>
                  <a:lnTo>
                    <a:pt x="6147" y="4676"/>
                  </a:lnTo>
                  <a:lnTo>
                    <a:pt x="6152" y="4683"/>
                  </a:lnTo>
                  <a:lnTo>
                    <a:pt x="6161" y="4698"/>
                  </a:lnTo>
                  <a:lnTo>
                    <a:pt x="6165" y="4706"/>
                  </a:lnTo>
                  <a:lnTo>
                    <a:pt x="6169" y="4714"/>
                  </a:lnTo>
                  <a:lnTo>
                    <a:pt x="6173" y="4722"/>
                  </a:lnTo>
                  <a:lnTo>
                    <a:pt x="6177" y="4731"/>
                  </a:lnTo>
                  <a:lnTo>
                    <a:pt x="6181" y="4739"/>
                  </a:lnTo>
                  <a:lnTo>
                    <a:pt x="6185" y="4747"/>
                  </a:lnTo>
                  <a:lnTo>
                    <a:pt x="6188" y="4756"/>
                  </a:lnTo>
                  <a:lnTo>
                    <a:pt x="6191" y="4764"/>
                  </a:lnTo>
                  <a:lnTo>
                    <a:pt x="6195" y="4773"/>
                  </a:lnTo>
                  <a:lnTo>
                    <a:pt x="6198" y="4782"/>
                  </a:lnTo>
                  <a:lnTo>
                    <a:pt x="6200" y="4790"/>
                  </a:lnTo>
                  <a:lnTo>
                    <a:pt x="6203" y="4799"/>
                  </a:lnTo>
                  <a:lnTo>
                    <a:pt x="6205" y="4808"/>
                  </a:lnTo>
                  <a:lnTo>
                    <a:pt x="6208" y="4817"/>
                  </a:lnTo>
                  <a:lnTo>
                    <a:pt x="6210" y="4826"/>
                  </a:lnTo>
                  <a:lnTo>
                    <a:pt x="6212" y="4835"/>
                  </a:lnTo>
                  <a:lnTo>
                    <a:pt x="6214" y="4844"/>
                  </a:lnTo>
                  <a:lnTo>
                    <a:pt x="6215" y="4853"/>
                  </a:lnTo>
                  <a:lnTo>
                    <a:pt x="6217" y="4862"/>
                  </a:lnTo>
                  <a:lnTo>
                    <a:pt x="6218" y="4871"/>
                  </a:lnTo>
                  <a:lnTo>
                    <a:pt x="6219" y="4880"/>
                  </a:lnTo>
                  <a:lnTo>
                    <a:pt x="6220" y="4889"/>
                  </a:lnTo>
                  <a:lnTo>
                    <a:pt x="6221" y="4898"/>
                  </a:lnTo>
                  <a:lnTo>
                    <a:pt x="6222" y="4907"/>
                  </a:lnTo>
                  <a:lnTo>
                    <a:pt x="6222" y="4916"/>
                  </a:lnTo>
                  <a:lnTo>
                    <a:pt x="6223" y="4925"/>
                  </a:lnTo>
                  <a:lnTo>
                    <a:pt x="6223" y="4934"/>
                  </a:lnTo>
                  <a:lnTo>
                    <a:pt x="6223" y="4939"/>
                  </a:lnTo>
                  <a:lnTo>
                    <a:pt x="6223" y="5054"/>
                  </a:lnTo>
                  <a:lnTo>
                    <a:pt x="8400" y="5054"/>
                  </a:lnTo>
                  <a:lnTo>
                    <a:pt x="8400" y="3603"/>
                  </a:lnTo>
                  <a:lnTo>
                    <a:pt x="8400" y="3587"/>
                  </a:lnTo>
                  <a:lnTo>
                    <a:pt x="8399" y="3574"/>
                  </a:lnTo>
                  <a:lnTo>
                    <a:pt x="8398" y="3561"/>
                  </a:lnTo>
                  <a:lnTo>
                    <a:pt x="8396" y="3547"/>
                  </a:lnTo>
                  <a:lnTo>
                    <a:pt x="8394" y="3534"/>
                  </a:lnTo>
                  <a:lnTo>
                    <a:pt x="8391" y="3521"/>
                  </a:lnTo>
                  <a:lnTo>
                    <a:pt x="8388" y="3508"/>
                  </a:lnTo>
                  <a:lnTo>
                    <a:pt x="8384" y="3496"/>
                  </a:lnTo>
                  <a:lnTo>
                    <a:pt x="8380" y="3483"/>
                  </a:lnTo>
                  <a:lnTo>
                    <a:pt x="8375" y="3471"/>
                  </a:lnTo>
                  <a:lnTo>
                    <a:pt x="8370" y="3459"/>
                  </a:lnTo>
                  <a:lnTo>
                    <a:pt x="8365" y="3447"/>
                  </a:lnTo>
                  <a:lnTo>
                    <a:pt x="8359" y="3435"/>
                  </a:lnTo>
                  <a:lnTo>
                    <a:pt x="8352" y="3422"/>
                  </a:lnTo>
                  <a:lnTo>
                    <a:pt x="8344" y="3409"/>
                  </a:lnTo>
                  <a:lnTo>
                    <a:pt x="8337" y="3398"/>
                  </a:lnTo>
                  <a:lnTo>
                    <a:pt x="8329" y="3387"/>
                  </a:lnTo>
                  <a:lnTo>
                    <a:pt x="8321" y="3377"/>
                  </a:lnTo>
                  <a:lnTo>
                    <a:pt x="8313" y="3367"/>
                  </a:lnTo>
                  <a:lnTo>
                    <a:pt x="8304" y="3357"/>
                  </a:lnTo>
                  <a:lnTo>
                    <a:pt x="8295" y="3347"/>
                  </a:lnTo>
                  <a:lnTo>
                    <a:pt x="8285" y="3338"/>
                  </a:lnTo>
                  <a:lnTo>
                    <a:pt x="8275" y="3329"/>
                  </a:lnTo>
                  <a:lnTo>
                    <a:pt x="8265" y="3320"/>
                  </a:lnTo>
                  <a:lnTo>
                    <a:pt x="8254" y="3312"/>
                  </a:lnTo>
                  <a:lnTo>
                    <a:pt x="8244" y="3305"/>
                  </a:lnTo>
                  <a:lnTo>
                    <a:pt x="8233" y="3297"/>
                  </a:lnTo>
                  <a:lnTo>
                    <a:pt x="8222" y="3291"/>
                  </a:lnTo>
                  <a:lnTo>
                    <a:pt x="8210" y="3285"/>
                  </a:lnTo>
                  <a:lnTo>
                    <a:pt x="8198" y="3279"/>
                  </a:lnTo>
                  <a:lnTo>
                    <a:pt x="8186" y="3273"/>
                  </a:lnTo>
                  <a:lnTo>
                    <a:pt x="8173" y="3268"/>
                  </a:lnTo>
                  <a:lnTo>
                    <a:pt x="8160" y="3263"/>
                  </a:lnTo>
                  <a:lnTo>
                    <a:pt x="8147" y="3259"/>
                  </a:lnTo>
                  <a:lnTo>
                    <a:pt x="8134" y="3255"/>
                  </a:lnTo>
                  <a:lnTo>
                    <a:pt x="8121" y="3252"/>
                  </a:lnTo>
                  <a:lnTo>
                    <a:pt x="8108" y="3249"/>
                  </a:lnTo>
                  <a:lnTo>
                    <a:pt x="8095" y="3247"/>
                  </a:lnTo>
                  <a:lnTo>
                    <a:pt x="8082" y="3245"/>
                  </a:lnTo>
                  <a:lnTo>
                    <a:pt x="8069" y="3244"/>
                  </a:lnTo>
                  <a:lnTo>
                    <a:pt x="8055" y="3243"/>
                  </a:lnTo>
                  <a:lnTo>
                    <a:pt x="8040" y="3243"/>
                  </a:lnTo>
                  <a:lnTo>
                    <a:pt x="6217" y="3243"/>
                  </a:lnTo>
                  <a:lnTo>
                    <a:pt x="3783" y="3243"/>
                  </a:lnTo>
                  <a:lnTo>
                    <a:pt x="1960" y="3243"/>
                  </a:lnTo>
                  <a:lnTo>
                    <a:pt x="1945" y="3243"/>
                  </a:lnTo>
                  <a:lnTo>
                    <a:pt x="1931" y="3244"/>
                  </a:lnTo>
                  <a:lnTo>
                    <a:pt x="1918" y="3245"/>
                  </a:lnTo>
                  <a:lnTo>
                    <a:pt x="1905" y="3247"/>
                  </a:lnTo>
                  <a:lnTo>
                    <a:pt x="1892" y="3249"/>
                  </a:lnTo>
                  <a:lnTo>
                    <a:pt x="1879" y="3252"/>
                  </a:lnTo>
                  <a:lnTo>
                    <a:pt x="1866" y="3255"/>
                  </a:lnTo>
                  <a:lnTo>
                    <a:pt x="1853" y="3259"/>
                  </a:lnTo>
                  <a:lnTo>
                    <a:pt x="1840" y="3263"/>
                  </a:lnTo>
                  <a:lnTo>
                    <a:pt x="1827" y="3268"/>
                  </a:lnTo>
                  <a:lnTo>
                    <a:pt x="1814" y="3273"/>
                  </a:lnTo>
                  <a:lnTo>
                    <a:pt x="1802" y="3279"/>
                  </a:lnTo>
                  <a:lnTo>
                    <a:pt x="1790" y="3285"/>
                  </a:lnTo>
                  <a:lnTo>
                    <a:pt x="1778" y="3291"/>
                  </a:lnTo>
                  <a:lnTo>
                    <a:pt x="1767" y="3297"/>
                  </a:lnTo>
                  <a:lnTo>
                    <a:pt x="1756" y="3305"/>
                  </a:lnTo>
                  <a:lnTo>
                    <a:pt x="1746" y="3312"/>
                  </a:lnTo>
                  <a:lnTo>
                    <a:pt x="1735" y="3320"/>
                  </a:lnTo>
                  <a:lnTo>
                    <a:pt x="1725" y="3329"/>
                  </a:lnTo>
                  <a:lnTo>
                    <a:pt x="1715" y="3338"/>
                  </a:lnTo>
                  <a:lnTo>
                    <a:pt x="1705" y="3347"/>
                  </a:lnTo>
                  <a:lnTo>
                    <a:pt x="1696" y="3357"/>
                  </a:lnTo>
                  <a:lnTo>
                    <a:pt x="1687" y="3367"/>
                  </a:lnTo>
                  <a:lnTo>
                    <a:pt x="1679" y="3377"/>
                  </a:lnTo>
                  <a:lnTo>
                    <a:pt x="1671" y="3387"/>
                  </a:lnTo>
                  <a:lnTo>
                    <a:pt x="1663" y="3398"/>
                  </a:lnTo>
                  <a:lnTo>
                    <a:pt x="1656" y="3409"/>
                  </a:lnTo>
                  <a:lnTo>
                    <a:pt x="1648" y="3422"/>
                  </a:lnTo>
                  <a:lnTo>
                    <a:pt x="1641" y="3435"/>
                  </a:lnTo>
                  <a:lnTo>
                    <a:pt x="1635" y="3447"/>
                  </a:lnTo>
                  <a:lnTo>
                    <a:pt x="1630" y="3459"/>
                  </a:lnTo>
                  <a:lnTo>
                    <a:pt x="1625" y="3471"/>
                  </a:lnTo>
                  <a:lnTo>
                    <a:pt x="1620" y="3483"/>
                  </a:lnTo>
                  <a:lnTo>
                    <a:pt x="1616" y="3496"/>
                  </a:lnTo>
                  <a:lnTo>
                    <a:pt x="1612" y="3508"/>
                  </a:lnTo>
                  <a:lnTo>
                    <a:pt x="1609" y="3521"/>
                  </a:lnTo>
                  <a:lnTo>
                    <a:pt x="1606" y="3534"/>
                  </a:lnTo>
                  <a:lnTo>
                    <a:pt x="1604" y="3547"/>
                  </a:lnTo>
                  <a:lnTo>
                    <a:pt x="1602" y="3561"/>
                  </a:lnTo>
                  <a:lnTo>
                    <a:pt x="1601" y="3574"/>
                  </a:lnTo>
                  <a:lnTo>
                    <a:pt x="1600" y="3587"/>
                  </a:lnTo>
                  <a:lnTo>
                    <a:pt x="1600" y="3603"/>
                  </a:lnTo>
                  <a:lnTo>
                    <a:pt x="1600" y="5054"/>
                  </a:lnTo>
                  <a:close/>
                  <a:moveTo>
                    <a:pt x="3777" y="5554"/>
                  </a:moveTo>
                  <a:lnTo>
                    <a:pt x="1600" y="5554"/>
                  </a:lnTo>
                  <a:lnTo>
                    <a:pt x="1600" y="7492"/>
                  </a:lnTo>
                  <a:lnTo>
                    <a:pt x="1600" y="7508"/>
                  </a:lnTo>
                  <a:lnTo>
                    <a:pt x="1601" y="7521"/>
                  </a:lnTo>
                  <a:lnTo>
                    <a:pt x="1602" y="7534"/>
                  </a:lnTo>
                  <a:lnTo>
                    <a:pt x="1604" y="7548"/>
                  </a:lnTo>
                  <a:lnTo>
                    <a:pt x="1606" y="7561"/>
                  </a:lnTo>
                  <a:lnTo>
                    <a:pt x="1609" y="7574"/>
                  </a:lnTo>
                  <a:lnTo>
                    <a:pt x="1612" y="7587"/>
                  </a:lnTo>
                  <a:lnTo>
                    <a:pt x="1616" y="7599"/>
                  </a:lnTo>
                  <a:lnTo>
                    <a:pt x="1620" y="7612"/>
                  </a:lnTo>
                  <a:lnTo>
                    <a:pt x="1625" y="7624"/>
                  </a:lnTo>
                  <a:lnTo>
                    <a:pt x="1630" y="7636"/>
                  </a:lnTo>
                  <a:lnTo>
                    <a:pt x="1635" y="7648"/>
                  </a:lnTo>
                  <a:lnTo>
                    <a:pt x="1641" y="7660"/>
                  </a:lnTo>
                  <a:lnTo>
                    <a:pt x="1648" y="7673"/>
                  </a:lnTo>
                  <a:lnTo>
                    <a:pt x="1656" y="7686"/>
                  </a:lnTo>
                  <a:lnTo>
                    <a:pt x="1663" y="7697"/>
                  </a:lnTo>
                  <a:lnTo>
                    <a:pt x="1671" y="7708"/>
                  </a:lnTo>
                  <a:lnTo>
                    <a:pt x="1679" y="7718"/>
                  </a:lnTo>
                  <a:lnTo>
                    <a:pt x="1687" y="7728"/>
                  </a:lnTo>
                  <a:lnTo>
                    <a:pt x="1696" y="7738"/>
                  </a:lnTo>
                  <a:lnTo>
                    <a:pt x="1705" y="7748"/>
                  </a:lnTo>
                  <a:lnTo>
                    <a:pt x="1715" y="7757"/>
                  </a:lnTo>
                  <a:lnTo>
                    <a:pt x="1725" y="7766"/>
                  </a:lnTo>
                  <a:lnTo>
                    <a:pt x="1735" y="7775"/>
                  </a:lnTo>
                  <a:lnTo>
                    <a:pt x="1746" y="7783"/>
                  </a:lnTo>
                  <a:lnTo>
                    <a:pt x="1756" y="7790"/>
                  </a:lnTo>
                  <a:lnTo>
                    <a:pt x="1767" y="7798"/>
                  </a:lnTo>
                  <a:lnTo>
                    <a:pt x="1778" y="7804"/>
                  </a:lnTo>
                  <a:lnTo>
                    <a:pt x="1790" y="7810"/>
                  </a:lnTo>
                  <a:lnTo>
                    <a:pt x="1802" y="7817"/>
                  </a:lnTo>
                  <a:lnTo>
                    <a:pt x="1815" y="7822"/>
                  </a:lnTo>
                  <a:lnTo>
                    <a:pt x="1828" y="7828"/>
                  </a:lnTo>
                  <a:lnTo>
                    <a:pt x="1841" y="7832"/>
                  </a:lnTo>
                  <a:lnTo>
                    <a:pt x="1854" y="7837"/>
                  </a:lnTo>
                  <a:lnTo>
                    <a:pt x="1867" y="7841"/>
                  </a:lnTo>
                  <a:lnTo>
                    <a:pt x="1880" y="7844"/>
                  </a:lnTo>
                  <a:lnTo>
                    <a:pt x="1893" y="7847"/>
                  </a:lnTo>
                  <a:lnTo>
                    <a:pt x="1906" y="7849"/>
                  </a:lnTo>
                  <a:lnTo>
                    <a:pt x="1919" y="7851"/>
                  </a:lnTo>
                  <a:lnTo>
                    <a:pt x="1932" y="7852"/>
                  </a:lnTo>
                  <a:lnTo>
                    <a:pt x="1945" y="7853"/>
                  </a:lnTo>
                  <a:lnTo>
                    <a:pt x="1960" y="7853"/>
                  </a:lnTo>
                  <a:lnTo>
                    <a:pt x="8040" y="7853"/>
                  </a:lnTo>
                  <a:lnTo>
                    <a:pt x="8055" y="7853"/>
                  </a:lnTo>
                  <a:lnTo>
                    <a:pt x="8068" y="7852"/>
                  </a:lnTo>
                  <a:lnTo>
                    <a:pt x="8081" y="7851"/>
                  </a:lnTo>
                  <a:lnTo>
                    <a:pt x="8094" y="7849"/>
                  </a:lnTo>
                  <a:lnTo>
                    <a:pt x="8107" y="7847"/>
                  </a:lnTo>
                  <a:lnTo>
                    <a:pt x="8120" y="7844"/>
                  </a:lnTo>
                  <a:lnTo>
                    <a:pt x="8133" y="7841"/>
                  </a:lnTo>
                  <a:lnTo>
                    <a:pt x="8146" y="7837"/>
                  </a:lnTo>
                  <a:lnTo>
                    <a:pt x="8159" y="7832"/>
                  </a:lnTo>
                  <a:lnTo>
                    <a:pt x="8172" y="7828"/>
                  </a:lnTo>
                  <a:lnTo>
                    <a:pt x="8185" y="7822"/>
                  </a:lnTo>
                  <a:lnTo>
                    <a:pt x="8198" y="7817"/>
                  </a:lnTo>
                  <a:lnTo>
                    <a:pt x="8210" y="7810"/>
                  </a:lnTo>
                  <a:lnTo>
                    <a:pt x="8222" y="7804"/>
                  </a:lnTo>
                  <a:lnTo>
                    <a:pt x="8233" y="7798"/>
                  </a:lnTo>
                  <a:lnTo>
                    <a:pt x="8244" y="7790"/>
                  </a:lnTo>
                  <a:lnTo>
                    <a:pt x="8254" y="7783"/>
                  </a:lnTo>
                  <a:lnTo>
                    <a:pt x="8265" y="7775"/>
                  </a:lnTo>
                  <a:lnTo>
                    <a:pt x="8275" y="7766"/>
                  </a:lnTo>
                  <a:lnTo>
                    <a:pt x="8285" y="7757"/>
                  </a:lnTo>
                  <a:lnTo>
                    <a:pt x="8295" y="7748"/>
                  </a:lnTo>
                  <a:lnTo>
                    <a:pt x="8304" y="7738"/>
                  </a:lnTo>
                  <a:lnTo>
                    <a:pt x="8313" y="7728"/>
                  </a:lnTo>
                  <a:lnTo>
                    <a:pt x="8321" y="7718"/>
                  </a:lnTo>
                  <a:lnTo>
                    <a:pt x="8329" y="7708"/>
                  </a:lnTo>
                  <a:lnTo>
                    <a:pt x="8337" y="7697"/>
                  </a:lnTo>
                  <a:lnTo>
                    <a:pt x="8344" y="7686"/>
                  </a:lnTo>
                  <a:lnTo>
                    <a:pt x="8352" y="7673"/>
                  </a:lnTo>
                  <a:lnTo>
                    <a:pt x="8359" y="7660"/>
                  </a:lnTo>
                  <a:lnTo>
                    <a:pt x="8365" y="7648"/>
                  </a:lnTo>
                  <a:lnTo>
                    <a:pt x="8370" y="7636"/>
                  </a:lnTo>
                  <a:lnTo>
                    <a:pt x="8375" y="7624"/>
                  </a:lnTo>
                  <a:lnTo>
                    <a:pt x="8380" y="7612"/>
                  </a:lnTo>
                  <a:lnTo>
                    <a:pt x="8384" y="7599"/>
                  </a:lnTo>
                  <a:lnTo>
                    <a:pt x="8388" y="7587"/>
                  </a:lnTo>
                  <a:lnTo>
                    <a:pt x="8391" y="7574"/>
                  </a:lnTo>
                  <a:lnTo>
                    <a:pt x="8394" y="7561"/>
                  </a:lnTo>
                  <a:lnTo>
                    <a:pt x="8396" y="7548"/>
                  </a:lnTo>
                  <a:lnTo>
                    <a:pt x="8398" y="7534"/>
                  </a:lnTo>
                  <a:lnTo>
                    <a:pt x="8399" y="7521"/>
                  </a:lnTo>
                  <a:lnTo>
                    <a:pt x="8400" y="7508"/>
                  </a:lnTo>
                  <a:lnTo>
                    <a:pt x="8400" y="7492"/>
                  </a:lnTo>
                  <a:lnTo>
                    <a:pt x="8400" y="5554"/>
                  </a:lnTo>
                  <a:lnTo>
                    <a:pt x="6223" y="5554"/>
                  </a:lnTo>
                  <a:lnTo>
                    <a:pt x="6223" y="5791"/>
                  </a:lnTo>
                  <a:lnTo>
                    <a:pt x="6223" y="5796"/>
                  </a:lnTo>
                  <a:lnTo>
                    <a:pt x="6223" y="5805"/>
                  </a:lnTo>
                  <a:lnTo>
                    <a:pt x="6222" y="5814"/>
                  </a:lnTo>
                  <a:lnTo>
                    <a:pt x="6222" y="5823"/>
                  </a:lnTo>
                  <a:lnTo>
                    <a:pt x="6221" y="5832"/>
                  </a:lnTo>
                  <a:lnTo>
                    <a:pt x="6220" y="5841"/>
                  </a:lnTo>
                  <a:lnTo>
                    <a:pt x="6219" y="5850"/>
                  </a:lnTo>
                  <a:lnTo>
                    <a:pt x="6218" y="5859"/>
                  </a:lnTo>
                  <a:lnTo>
                    <a:pt x="6217" y="5869"/>
                  </a:lnTo>
                  <a:lnTo>
                    <a:pt x="6215" y="5878"/>
                  </a:lnTo>
                  <a:lnTo>
                    <a:pt x="6214" y="5887"/>
                  </a:lnTo>
                  <a:lnTo>
                    <a:pt x="6212" y="5896"/>
                  </a:lnTo>
                  <a:lnTo>
                    <a:pt x="6210" y="5905"/>
                  </a:lnTo>
                  <a:lnTo>
                    <a:pt x="6208" y="5913"/>
                  </a:lnTo>
                  <a:lnTo>
                    <a:pt x="6205" y="5922"/>
                  </a:lnTo>
                  <a:lnTo>
                    <a:pt x="6203" y="5931"/>
                  </a:lnTo>
                  <a:lnTo>
                    <a:pt x="6200" y="5940"/>
                  </a:lnTo>
                  <a:lnTo>
                    <a:pt x="6197" y="5949"/>
                  </a:lnTo>
                  <a:lnTo>
                    <a:pt x="6194" y="5958"/>
                  </a:lnTo>
                  <a:lnTo>
                    <a:pt x="6191" y="5966"/>
                  </a:lnTo>
                  <a:lnTo>
                    <a:pt x="6188" y="5975"/>
                  </a:lnTo>
                  <a:lnTo>
                    <a:pt x="6184" y="5983"/>
                  </a:lnTo>
                  <a:lnTo>
                    <a:pt x="6180" y="5992"/>
                  </a:lnTo>
                  <a:lnTo>
                    <a:pt x="6177" y="6000"/>
                  </a:lnTo>
                  <a:lnTo>
                    <a:pt x="6172" y="6009"/>
                  </a:lnTo>
                  <a:lnTo>
                    <a:pt x="6168" y="6017"/>
                  </a:lnTo>
                  <a:lnTo>
                    <a:pt x="6164" y="6026"/>
                  </a:lnTo>
                  <a:lnTo>
                    <a:pt x="6159" y="6034"/>
                  </a:lnTo>
                  <a:lnTo>
                    <a:pt x="6154" y="6043"/>
                  </a:lnTo>
                  <a:lnTo>
                    <a:pt x="6149" y="6051"/>
                  </a:lnTo>
                  <a:lnTo>
                    <a:pt x="6144" y="6058"/>
                  </a:lnTo>
                  <a:lnTo>
                    <a:pt x="6139" y="6066"/>
                  </a:lnTo>
                  <a:lnTo>
                    <a:pt x="6135" y="6073"/>
                  </a:lnTo>
                  <a:lnTo>
                    <a:pt x="6129" y="6080"/>
                  </a:lnTo>
                  <a:lnTo>
                    <a:pt x="6124" y="6087"/>
                  </a:lnTo>
                  <a:lnTo>
                    <a:pt x="6119" y="6094"/>
                  </a:lnTo>
                  <a:lnTo>
                    <a:pt x="6113" y="6101"/>
                  </a:lnTo>
                  <a:lnTo>
                    <a:pt x="6107" y="6108"/>
                  </a:lnTo>
                  <a:lnTo>
                    <a:pt x="6102" y="6115"/>
                  </a:lnTo>
                  <a:lnTo>
                    <a:pt x="6096" y="6122"/>
                  </a:lnTo>
                  <a:lnTo>
                    <a:pt x="6090" y="6128"/>
                  </a:lnTo>
                  <a:lnTo>
                    <a:pt x="6083" y="6135"/>
                  </a:lnTo>
                  <a:lnTo>
                    <a:pt x="6077" y="6141"/>
                  </a:lnTo>
                  <a:lnTo>
                    <a:pt x="6071" y="6147"/>
                  </a:lnTo>
                  <a:lnTo>
                    <a:pt x="6064" y="6154"/>
                  </a:lnTo>
                  <a:lnTo>
                    <a:pt x="6057" y="6160"/>
                  </a:lnTo>
                  <a:lnTo>
                    <a:pt x="6051" y="6166"/>
                  </a:lnTo>
                  <a:lnTo>
                    <a:pt x="6044" y="6172"/>
                  </a:lnTo>
                  <a:lnTo>
                    <a:pt x="6037" y="6177"/>
                  </a:lnTo>
                  <a:lnTo>
                    <a:pt x="6029" y="6183"/>
                  </a:lnTo>
                  <a:lnTo>
                    <a:pt x="6022" y="6189"/>
                  </a:lnTo>
                  <a:lnTo>
                    <a:pt x="6015" y="6194"/>
                  </a:lnTo>
                  <a:lnTo>
                    <a:pt x="6007" y="6199"/>
                  </a:lnTo>
                  <a:lnTo>
                    <a:pt x="5999" y="6205"/>
                  </a:lnTo>
                  <a:lnTo>
                    <a:pt x="5992" y="6210"/>
                  </a:lnTo>
                  <a:lnTo>
                    <a:pt x="5984" y="6214"/>
                  </a:lnTo>
                  <a:lnTo>
                    <a:pt x="5971" y="6222"/>
                  </a:lnTo>
                  <a:lnTo>
                    <a:pt x="5963" y="6226"/>
                  </a:lnTo>
                  <a:lnTo>
                    <a:pt x="5955" y="6230"/>
                  </a:lnTo>
                  <a:lnTo>
                    <a:pt x="5947" y="6234"/>
                  </a:lnTo>
                  <a:lnTo>
                    <a:pt x="5938" y="6238"/>
                  </a:lnTo>
                  <a:lnTo>
                    <a:pt x="5930" y="6242"/>
                  </a:lnTo>
                  <a:lnTo>
                    <a:pt x="5922" y="6246"/>
                  </a:lnTo>
                  <a:lnTo>
                    <a:pt x="5913" y="6249"/>
                  </a:lnTo>
                  <a:lnTo>
                    <a:pt x="5905" y="6252"/>
                  </a:lnTo>
                  <a:lnTo>
                    <a:pt x="5896" y="6256"/>
                  </a:lnTo>
                  <a:lnTo>
                    <a:pt x="5887" y="6259"/>
                  </a:lnTo>
                  <a:lnTo>
                    <a:pt x="5879" y="6261"/>
                  </a:lnTo>
                  <a:lnTo>
                    <a:pt x="5870" y="6264"/>
                  </a:lnTo>
                  <a:lnTo>
                    <a:pt x="5861" y="6266"/>
                  </a:lnTo>
                  <a:lnTo>
                    <a:pt x="5852" y="6269"/>
                  </a:lnTo>
                  <a:lnTo>
                    <a:pt x="5843" y="6271"/>
                  </a:lnTo>
                  <a:lnTo>
                    <a:pt x="5834" y="6273"/>
                  </a:lnTo>
                  <a:lnTo>
                    <a:pt x="5825" y="6275"/>
                  </a:lnTo>
                  <a:lnTo>
                    <a:pt x="5816" y="6276"/>
                  </a:lnTo>
                  <a:lnTo>
                    <a:pt x="5807" y="6278"/>
                  </a:lnTo>
                  <a:lnTo>
                    <a:pt x="5798" y="6279"/>
                  </a:lnTo>
                  <a:lnTo>
                    <a:pt x="5789" y="6280"/>
                  </a:lnTo>
                  <a:lnTo>
                    <a:pt x="5780" y="6281"/>
                  </a:lnTo>
                  <a:lnTo>
                    <a:pt x="5771" y="6282"/>
                  </a:lnTo>
                  <a:lnTo>
                    <a:pt x="5762" y="6283"/>
                  </a:lnTo>
                  <a:lnTo>
                    <a:pt x="5753" y="6283"/>
                  </a:lnTo>
                  <a:lnTo>
                    <a:pt x="5744" y="6284"/>
                  </a:lnTo>
                  <a:lnTo>
                    <a:pt x="5735" y="6284"/>
                  </a:lnTo>
                  <a:lnTo>
                    <a:pt x="5730" y="6284"/>
                  </a:lnTo>
                  <a:lnTo>
                    <a:pt x="4270" y="6284"/>
                  </a:lnTo>
                  <a:lnTo>
                    <a:pt x="4265" y="6284"/>
                  </a:lnTo>
                  <a:lnTo>
                    <a:pt x="4256" y="6284"/>
                  </a:lnTo>
                  <a:lnTo>
                    <a:pt x="4247" y="6283"/>
                  </a:lnTo>
                  <a:lnTo>
                    <a:pt x="4238" y="6283"/>
                  </a:lnTo>
                  <a:lnTo>
                    <a:pt x="4229" y="6282"/>
                  </a:lnTo>
                  <a:lnTo>
                    <a:pt x="4220" y="6281"/>
                  </a:lnTo>
                  <a:lnTo>
                    <a:pt x="4211" y="6280"/>
                  </a:lnTo>
                  <a:lnTo>
                    <a:pt x="4202" y="6279"/>
                  </a:lnTo>
                  <a:lnTo>
                    <a:pt x="4193" y="6278"/>
                  </a:lnTo>
                  <a:lnTo>
                    <a:pt x="4184" y="6276"/>
                  </a:lnTo>
                  <a:lnTo>
                    <a:pt x="4175" y="6275"/>
                  </a:lnTo>
                  <a:lnTo>
                    <a:pt x="4166" y="6273"/>
                  </a:lnTo>
                  <a:lnTo>
                    <a:pt x="4157" y="6271"/>
                  </a:lnTo>
                  <a:lnTo>
                    <a:pt x="4148" y="6269"/>
                  </a:lnTo>
                  <a:lnTo>
                    <a:pt x="4139" y="6266"/>
                  </a:lnTo>
                  <a:lnTo>
                    <a:pt x="4130" y="6264"/>
                  </a:lnTo>
                  <a:lnTo>
                    <a:pt x="4121" y="6261"/>
                  </a:lnTo>
                  <a:lnTo>
                    <a:pt x="4113" y="6259"/>
                  </a:lnTo>
                  <a:lnTo>
                    <a:pt x="4104" y="6256"/>
                  </a:lnTo>
                  <a:lnTo>
                    <a:pt x="4095" y="6252"/>
                  </a:lnTo>
                  <a:lnTo>
                    <a:pt x="4087" y="6249"/>
                  </a:lnTo>
                  <a:lnTo>
                    <a:pt x="4078" y="6246"/>
                  </a:lnTo>
                  <a:lnTo>
                    <a:pt x="4070" y="6242"/>
                  </a:lnTo>
                  <a:lnTo>
                    <a:pt x="4062" y="6238"/>
                  </a:lnTo>
                  <a:lnTo>
                    <a:pt x="4053" y="6234"/>
                  </a:lnTo>
                  <a:lnTo>
                    <a:pt x="4045" y="6230"/>
                  </a:lnTo>
                  <a:lnTo>
                    <a:pt x="4037" y="6226"/>
                  </a:lnTo>
                  <a:lnTo>
                    <a:pt x="4029" y="6222"/>
                  </a:lnTo>
                  <a:lnTo>
                    <a:pt x="4016" y="6214"/>
                  </a:lnTo>
                  <a:lnTo>
                    <a:pt x="4008" y="6210"/>
                  </a:lnTo>
                  <a:lnTo>
                    <a:pt x="4001" y="6205"/>
                  </a:lnTo>
                  <a:lnTo>
                    <a:pt x="3993" y="6199"/>
                  </a:lnTo>
                  <a:lnTo>
                    <a:pt x="3985" y="6194"/>
                  </a:lnTo>
                  <a:lnTo>
                    <a:pt x="3978" y="6189"/>
                  </a:lnTo>
                  <a:lnTo>
                    <a:pt x="3971" y="6183"/>
                  </a:lnTo>
                  <a:lnTo>
                    <a:pt x="3963" y="6177"/>
                  </a:lnTo>
                  <a:lnTo>
                    <a:pt x="3956" y="6172"/>
                  </a:lnTo>
                  <a:lnTo>
                    <a:pt x="3949" y="6166"/>
                  </a:lnTo>
                  <a:lnTo>
                    <a:pt x="3943" y="6160"/>
                  </a:lnTo>
                  <a:lnTo>
                    <a:pt x="3936" y="6154"/>
                  </a:lnTo>
                  <a:lnTo>
                    <a:pt x="3929" y="6147"/>
                  </a:lnTo>
                  <a:lnTo>
                    <a:pt x="3923" y="6141"/>
                  </a:lnTo>
                  <a:lnTo>
                    <a:pt x="3917" y="6135"/>
                  </a:lnTo>
                  <a:lnTo>
                    <a:pt x="3910" y="6128"/>
                  </a:lnTo>
                  <a:lnTo>
                    <a:pt x="3904" y="6122"/>
                  </a:lnTo>
                  <a:lnTo>
                    <a:pt x="3898" y="6115"/>
                  </a:lnTo>
                  <a:lnTo>
                    <a:pt x="3893" y="6108"/>
                  </a:lnTo>
                  <a:lnTo>
                    <a:pt x="3887" y="6101"/>
                  </a:lnTo>
                  <a:lnTo>
                    <a:pt x="3881" y="6094"/>
                  </a:lnTo>
                  <a:lnTo>
                    <a:pt x="3876" y="6087"/>
                  </a:lnTo>
                  <a:lnTo>
                    <a:pt x="3871" y="6080"/>
                  </a:lnTo>
                  <a:lnTo>
                    <a:pt x="3865" y="6073"/>
                  </a:lnTo>
                  <a:lnTo>
                    <a:pt x="3861" y="6066"/>
                  </a:lnTo>
                  <a:lnTo>
                    <a:pt x="3856" y="6058"/>
                  </a:lnTo>
                  <a:lnTo>
                    <a:pt x="3851" y="6051"/>
                  </a:lnTo>
                  <a:lnTo>
                    <a:pt x="3846" y="6043"/>
                  </a:lnTo>
                  <a:lnTo>
                    <a:pt x="3841" y="6034"/>
                  </a:lnTo>
                  <a:lnTo>
                    <a:pt x="3836" y="6026"/>
                  </a:lnTo>
                  <a:lnTo>
                    <a:pt x="3832" y="6017"/>
                  </a:lnTo>
                  <a:lnTo>
                    <a:pt x="3828" y="6009"/>
                  </a:lnTo>
                  <a:lnTo>
                    <a:pt x="3823" y="6000"/>
                  </a:lnTo>
                  <a:lnTo>
                    <a:pt x="3820" y="5992"/>
                  </a:lnTo>
                  <a:lnTo>
                    <a:pt x="3816" y="5983"/>
                  </a:lnTo>
                  <a:lnTo>
                    <a:pt x="3812" y="5975"/>
                  </a:lnTo>
                  <a:lnTo>
                    <a:pt x="3809" y="5966"/>
                  </a:lnTo>
                  <a:lnTo>
                    <a:pt x="3806" y="5958"/>
                  </a:lnTo>
                  <a:lnTo>
                    <a:pt x="3803" y="5949"/>
                  </a:lnTo>
                  <a:lnTo>
                    <a:pt x="3800" y="5940"/>
                  </a:lnTo>
                  <a:lnTo>
                    <a:pt x="3797" y="5931"/>
                  </a:lnTo>
                  <a:lnTo>
                    <a:pt x="3795" y="5922"/>
                  </a:lnTo>
                  <a:lnTo>
                    <a:pt x="3792" y="5913"/>
                  </a:lnTo>
                  <a:lnTo>
                    <a:pt x="3790" y="5905"/>
                  </a:lnTo>
                  <a:lnTo>
                    <a:pt x="3788" y="5896"/>
                  </a:lnTo>
                  <a:lnTo>
                    <a:pt x="3786" y="5887"/>
                  </a:lnTo>
                  <a:lnTo>
                    <a:pt x="3785" y="5878"/>
                  </a:lnTo>
                  <a:lnTo>
                    <a:pt x="3783" y="5869"/>
                  </a:lnTo>
                  <a:lnTo>
                    <a:pt x="3782" y="5859"/>
                  </a:lnTo>
                  <a:lnTo>
                    <a:pt x="3781" y="5850"/>
                  </a:lnTo>
                  <a:lnTo>
                    <a:pt x="3780" y="5841"/>
                  </a:lnTo>
                  <a:lnTo>
                    <a:pt x="3779" y="5832"/>
                  </a:lnTo>
                  <a:lnTo>
                    <a:pt x="3778" y="5823"/>
                  </a:lnTo>
                  <a:lnTo>
                    <a:pt x="3778" y="5814"/>
                  </a:lnTo>
                  <a:lnTo>
                    <a:pt x="3777" y="5805"/>
                  </a:lnTo>
                  <a:lnTo>
                    <a:pt x="3777" y="5796"/>
                  </a:lnTo>
                  <a:lnTo>
                    <a:pt x="3777" y="5791"/>
                  </a:lnTo>
                  <a:lnTo>
                    <a:pt x="3777" y="5554"/>
                  </a:lnTo>
                  <a:close/>
                  <a:moveTo>
                    <a:pt x="4034" y="2367"/>
                  </a:moveTo>
                  <a:lnTo>
                    <a:pt x="4033" y="2375"/>
                  </a:lnTo>
                  <a:lnTo>
                    <a:pt x="4033" y="2386"/>
                  </a:lnTo>
                  <a:lnTo>
                    <a:pt x="4033" y="2743"/>
                  </a:lnTo>
                  <a:lnTo>
                    <a:pt x="5967" y="2743"/>
                  </a:lnTo>
                  <a:lnTo>
                    <a:pt x="5967" y="2386"/>
                  </a:lnTo>
                  <a:lnTo>
                    <a:pt x="5967" y="2375"/>
                  </a:lnTo>
                  <a:lnTo>
                    <a:pt x="5966" y="2367"/>
                  </a:lnTo>
                  <a:lnTo>
                    <a:pt x="5965" y="2358"/>
                  </a:lnTo>
                  <a:lnTo>
                    <a:pt x="5964" y="2350"/>
                  </a:lnTo>
                  <a:lnTo>
                    <a:pt x="5963" y="2341"/>
                  </a:lnTo>
                  <a:lnTo>
                    <a:pt x="5961" y="2333"/>
                  </a:lnTo>
                  <a:lnTo>
                    <a:pt x="5959" y="2324"/>
                  </a:lnTo>
                  <a:lnTo>
                    <a:pt x="5956" y="2316"/>
                  </a:lnTo>
                  <a:lnTo>
                    <a:pt x="5954" y="2307"/>
                  </a:lnTo>
                  <a:lnTo>
                    <a:pt x="5950" y="2299"/>
                  </a:lnTo>
                  <a:lnTo>
                    <a:pt x="5947" y="2291"/>
                  </a:lnTo>
                  <a:lnTo>
                    <a:pt x="5943" y="2283"/>
                  </a:lnTo>
                  <a:lnTo>
                    <a:pt x="5939" y="2275"/>
                  </a:lnTo>
                  <a:lnTo>
                    <a:pt x="5934" y="2266"/>
                  </a:lnTo>
                  <a:lnTo>
                    <a:pt x="5929" y="2257"/>
                  </a:lnTo>
                  <a:lnTo>
                    <a:pt x="5925" y="2250"/>
                  </a:lnTo>
                  <a:lnTo>
                    <a:pt x="5920" y="2243"/>
                  </a:lnTo>
                  <a:lnTo>
                    <a:pt x="5914" y="2236"/>
                  </a:lnTo>
                  <a:lnTo>
                    <a:pt x="5909" y="2229"/>
                  </a:lnTo>
                  <a:lnTo>
                    <a:pt x="5903" y="2223"/>
                  </a:lnTo>
                  <a:lnTo>
                    <a:pt x="5897" y="2217"/>
                  </a:lnTo>
                  <a:lnTo>
                    <a:pt x="5891" y="2211"/>
                  </a:lnTo>
                  <a:lnTo>
                    <a:pt x="5885" y="2205"/>
                  </a:lnTo>
                  <a:lnTo>
                    <a:pt x="5878" y="2200"/>
                  </a:lnTo>
                  <a:lnTo>
                    <a:pt x="5871" y="2194"/>
                  </a:lnTo>
                  <a:lnTo>
                    <a:pt x="5864" y="2189"/>
                  </a:lnTo>
                  <a:lnTo>
                    <a:pt x="5857" y="2185"/>
                  </a:lnTo>
                  <a:lnTo>
                    <a:pt x="5848" y="2180"/>
                  </a:lnTo>
                  <a:lnTo>
                    <a:pt x="5840" y="2175"/>
                  </a:lnTo>
                  <a:lnTo>
                    <a:pt x="5832" y="2171"/>
                  </a:lnTo>
                  <a:lnTo>
                    <a:pt x="5824" y="2167"/>
                  </a:lnTo>
                  <a:lnTo>
                    <a:pt x="5816" y="2164"/>
                  </a:lnTo>
                  <a:lnTo>
                    <a:pt x="5808" y="2161"/>
                  </a:lnTo>
                  <a:lnTo>
                    <a:pt x="5800" y="2158"/>
                  </a:lnTo>
                  <a:lnTo>
                    <a:pt x="5791" y="2156"/>
                  </a:lnTo>
                  <a:lnTo>
                    <a:pt x="5783" y="2154"/>
                  </a:lnTo>
                  <a:lnTo>
                    <a:pt x="5774" y="2152"/>
                  </a:lnTo>
                  <a:lnTo>
                    <a:pt x="5765" y="2151"/>
                  </a:lnTo>
                  <a:lnTo>
                    <a:pt x="5757" y="2150"/>
                  </a:lnTo>
                  <a:lnTo>
                    <a:pt x="5748" y="2149"/>
                  </a:lnTo>
                  <a:lnTo>
                    <a:pt x="5739" y="2148"/>
                  </a:lnTo>
                  <a:lnTo>
                    <a:pt x="5728" y="2148"/>
                  </a:lnTo>
                  <a:lnTo>
                    <a:pt x="4272" y="2148"/>
                  </a:lnTo>
                  <a:lnTo>
                    <a:pt x="4261" y="2148"/>
                  </a:lnTo>
                  <a:lnTo>
                    <a:pt x="4252" y="2149"/>
                  </a:lnTo>
                  <a:lnTo>
                    <a:pt x="4243" y="2150"/>
                  </a:lnTo>
                  <a:lnTo>
                    <a:pt x="4235" y="2151"/>
                  </a:lnTo>
                  <a:lnTo>
                    <a:pt x="4226" y="2152"/>
                  </a:lnTo>
                  <a:lnTo>
                    <a:pt x="4217" y="2154"/>
                  </a:lnTo>
                  <a:lnTo>
                    <a:pt x="4209" y="2156"/>
                  </a:lnTo>
                  <a:lnTo>
                    <a:pt x="4200" y="2158"/>
                  </a:lnTo>
                  <a:lnTo>
                    <a:pt x="4192" y="2161"/>
                  </a:lnTo>
                  <a:lnTo>
                    <a:pt x="4184" y="2164"/>
                  </a:lnTo>
                  <a:lnTo>
                    <a:pt x="4176" y="2167"/>
                  </a:lnTo>
                  <a:lnTo>
                    <a:pt x="4168" y="2171"/>
                  </a:lnTo>
                  <a:lnTo>
                    <a:pt x="4160" y="2175"/>
                  </a:lnTo>
                  <a:lnTo>
                    <a:pt x="4152" y="2180"/>
                  </a:lnTo>
                  <a:lnTo>
                    <a:pt x="4143" y="2185"/>
                  </a:lnTo>
                  <a:lnTo>
                    <a:pt x="4136" y="2189"/>
                  </a:lnTo>
                  <a:lnTo>
                    <a:pt x="4129" y="2194"/>
                  </a:lnTo>
                  <a:lnTo>
                    <a:pt x="4122" y="2200"/>
                  </a:lnTo>
                  <a:lnTo>
                    <a:pt x="4115" y="2205"/>
                  </a:lnTo>
                  <a:lnTo>
                    <a:pt x="4109" y="2211"/>
                  </a:lnTo>
                  <a:lnTo>
                    <a:pt x="4103" y="2217"/>
                  </a:lnTo>
                  <a:lnTo>
                    <a:pt x="4097" y="2223"/>
                  </a:lnTo>
                  <a:lnTo>
                    <a:pt x="4091" y="2229"/>
                  </a:lnTo>
                  <a:lnTo>
                    <a:pt x="4086" y="2236"/>
                  </a:lnTo>
                  <a:lnTo>
                    <a:pt x="4080" y="2243"/>
                  </a:lnTo>
                  <a:lnTo>
                    <a:pt x="4075" y="2250"/>
                  </a:lnTo>
                  <a:lnTo>
                    <a:pt x="4071" y="2257"/>
                  </a:lnTo>
                  <a:lnTo>
                    <a:pt x="4066" y="2266"/>
                  </a:lnTo>
                  <a:lnTo>
                    <a:pt x="4061" y="2275"/>
                  </a:lnTo>
                  <a:lnTo>
                    <a:pt x="4057" y="2283"/>
                  </a:lnTo>
                  <a:lnTo>
                    <a:pt x="4053" y="2291"/>
                  </a:lnTo>
                  <a:lnTo>
                    <a:pt x="4050" y="2299"/>
                  </a:lnTo>
                  <a:lnTo>
                    <a:pt x="4046" y="2307"/>
                  </a:lnTo>
                  <a:lnTo>
                    <a:pt x="4044" y="2316"/>
                  </a:lnTo>
                  <a:lnTo>
                    <a:pt x="4041" y="2324"/>
                  </a:lnTo>
                  <a:lnTo>
                    <a:pt x="4039" y="2333"/>
                  </a:lnTo>
                  <a:lnTo>
                    <a:pt x="4037" y="2341"/>
                  </a:lnTo>
                  <a:lnTo>
                    <a:pt x="4036" y="2350"/>
                  </a:lnTo>
                  <a:lnTo>
                    <a:pt x="4035" y="2358"/>
                  </a:lnTo>
                  <a:lnTo>
                    <a:pt x="4034" y="2367"/>
                  </a:lnTo>
                  <a:close/>
                  <a:moveTo>
                    <a:pt x="5723" y="5784"/>
                  </a:moveTo>
                  <a:lnTo>
                    <a:pt x="5723" y="5304"/>
                  </a:lnTo>
                  <a:lnTo>
                    <a:pt x="5723" y="4946"/>
                  </a:lnTo>
                  <a:lnTo>
                    <a:pt x="4277" y="4946"/>
                  </a:lnTo>
                  <a:lnTo>
                    <a:pt x="4277" y="5304"/>
                  </a:lnTo>
                  <a:lnTo>
                    <a:pt x="4277" y="5784"/>
                  </a:lnTo>
                  <a:lnTo>
                    <a:pt x="5723" y="5784"/>
                  </a:lnTo>
                  <a:close/>
                </a:path>
              </a:pathLst>
            </a:custGeom>
            <a:grpFill/>
            <a:ln>
              <a:noFill/>
            </a:ln>
          </p:spPr>
          <p:txBody>
            <a:bodyPr/>
            <a:lstStyle/>
            <a:p>
              <a:endParaRPr/>
            </a:p>
          </p:txBody>
        </p:sp>
      </p:grpSp>
      <p:sp>
        <p:nvSpPr>
          <p:cNvPr id="24" name="Oval 23">
            <a:extLst>
              <a:ext uri="{FF2B5EF4-FFF2-40B4-BE49-F238E27FC236}">
                <a16:creationId xmlns:a16="http://schemas.microsoft.com/office/drawing/2014/main" id="{3DDEEF6D-4EA7-440A-A85B-A7B5A8562DE5}"/>
              </a:ext>
            </a:extLst>
          </p:cNvPr>
          <p:cNvSpPr/>
          <p:nvPr/>
        </p:nvSpPr>
        <p:spPr>
          <a:xfrm>
            <a:off x="9277961" y="1390753"/>
            <a:ext cx="1493520" cy="14935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6" name="Group 8"/>
          <p:cNvGrpSpPr/>
          <p:nvPr/>
        </p:nvGrpSpPr>
        <p:grpSpPr>
          <a:xfrm>
            <a:off x="9607254" y="1720046"/>
            <a:ext cx="834934" cy="834934"/>
            <a:chOff x="6968299" y="1524000"/>
            <a:chExt cx="914400" cy="914400"/>
          </a:xfrm>
          <a:solidFill>
            <a:srgbClr val="FFFFFF"/>
          </a:solidFill>
        </p:grpSpPr>
        <p:sp>
          <p:nvSpPr>
            <p:cNvPr id="9007" name="Accent"/>
            <p:cNvSpPr/>
            <p:nvPr/>
          </p:nvSpPr>
          <p:spPr>
            <a:xfrm>
              <a:off x="6968299" y="1524000"/>
              <a:ext cx="914400" cy="914400"/>
            </a:xfrm>
            <a:custGeom>
              <a:avLst/>
              <a:gdLst/>
              <a:ahLst/>
              <a:cxnLst/>
              <a:rect l="0" t="0" r="10000" b="10000"/>
              <a:pathLst>
                <a:path w="10000" h="10000">
                  <a:moveTo>
                    <a:pt x="3190" y="2018"/>
                  </a:moveTo>
                  <a:lnTo>
                    <a:pt x="3190" y="1202"/>
                  </a:lnTo>
                  <a:lnTo>
                    <a:pt x="4618" y="1202"/>
                  </a:lnTo>
                  <a:lnTo>
                    <a:pt x="4210" y="1610"/>
                  </a:lnTo>
                  <a:lnTo>
                    <a:pt x="4618" y="2018"/>
                  </a:lnTo>
                  <a:lnTo>
                    <a:pt x="3190" y="2018"/>
                  </a:lnTo>
                  <a:close/>
                </a:path>
              </a:pathLst>
            </a:custGeom>
            <a:grpFill/>
            <a:ln>
              <a:noFill/>
            </a:ln>
          </p:spPr>
          <p:txBody>
            <a:bodyPr/>
            <a:lstStyle/>
            <a:p>
              <a:endParaRPr/>
            </a:p>
          </p:txBody>
        </p:sp>
        <p:sp>
          <p:nvSpPr>
            <p:cNvPr id="9008" name="Outline"/>
            <p:cNvSpPr/>
            <p:nvPr/>
          </p:nvSpPr>
          <p:spPr>
            <a:xfrm>
              <a:off x="6968299" y="1524000"/>
              <a:ext cx="914400" cy="914400"/>
            </a:xfrm>
            <a:custGeom>
              <a:avLst/>
              <a:gdLst/>
              <a:ahLst/>
              <a:cxnLst/>
              <a:rect l="0" t="0" r="10000" b="10000"/>
              <a:pathLst>
                <a:path w="10000" h="10000">
                  <a:moveTo>
                    <a:pt x="3282" y="1062"/>
                  </a:moveTo>
                  <a:lnTo>
                    <a:pt x="3287" y="1074"/>
                  </a:lnTo>
                  <a:lnTo>
                    <a:pt x="3289" y="1087"/>
                  </a:lnTo>
                  <a:lnTo>
                    <a:pt x="3290" y="1100"/>
                  </a:lnTo>
                  <a:lnTo>
                    <a:pt x="3290" y="1102"/>
                  </a:lnTo>
                  <a:lnTo>
                    <a:pt x="4618" y="1102"/>
                  </a:lnTo>
                  <a:lnTo>
                    <a:pt x="4631" y="1103"/>
                  </a:lnTo>
                  <a:lnTo>
                    <a:pt x="4644" y="1105"/>
                  </a:lnTo>
                  <a:lnTo>
                    <a:pt x="4656" y="1110"/>
                  </a:lnTo>
                  <a:lnTo>
                    <a:pt x="4668" y="1115"/>
                  </a:lnTo>
                  <a:lnTo>
                    <a:pt x="4679" y="1123"/>
                  </a:lnTo>
                  <a:lnTo>
                    <a:pt x="4689" y="1131"/>
                  </a:lnTo>
                  <a:lnTo>
                    <a:pt x="4697" y="1141"/>
                  </a:lnTo>
                  <a:lnTo>
                    <a:pt x="4705" y="1152"/>
                  </a:lnTo>
                  <a:lnTo>
                    <a:pt x="4710" y="1164"/>
                  </a:lnTo>
                  <a:lnTo>
                    <a:pt x="4715" y="1176"/>
                  </a:lnTo>
                  <a:lnTo>
                    <a:pt x="4717" y="1189"/>
                  </a:lnTo>
                  <a:lnTo>
                    <a:pt x="4718" y="1202"/>
                  </a:lnTo>
                  <a:lnTo>
                    <a:pt x="4717" y="1215"/>
                  </a:lnTo>
                  <a:lnTo>
                    <a:pt x="4715" y="1228"/>
                  </a:lnTo>
                  <a:lnTo>
                    <a:pt x="4710" y="1240"/>
                  </a:lnTo>
                  <a:lnTo>
                    <a:pt x="4705" y="1252"/>
                  </a:lnTo>
                  <a:lnTo>
                    <a:pt x="4697" y="1263"/>
                  </a:lnTo>
                  <a:lnTo>
                    <a:pt x="4689" y="1273"/>
                  </a:lnTo>
                  <a:lnTo>
                    <a:pt x="4351" y="1610"/>
                  </a:lnTo>
                  <a:lnTo>
                    <a:pt x="4689" y="1947"/>
                  </a:lnTo>
                  <a:lnTo>
                    <a:pt x="4697" y="1957"/>
                  </a:lnTo>
                  <a:lnTo>
                    <a:pt x="4705" y="1968"/>
                  </a:lnTo>
                  <a:lnTo>
                    <a:pt x="4710" y="1980"/>
                  </a:lnTo>
                  <a:lnTo>
                    <a:pt x="4715" y="1992"/>
                  </a:lnTo>
                  <a:lnTo>
                    <a:pt x="4717" y="2005"/>
                  </a:lnTo>
                  <a:lnTo>
                    <a:pt x="4718" y="2018"/>
                  </a:lnTo>
                  <a:lnTo>
                    <a:pt x="4717" y="2031"/>
                  </a:lnTo>
                  <a:lnTo>
                    <a:pt x="4715" y="2044"/>
                  </a:lnTo>
                  <a:lnTo>
                    <a:pt x="4710" y="2056"/>
                  </a:lnTo>
                  <a:lnTo>
                    <a:pt x="4705" y="2068"/>
                  </a:lnTo>
                  <a:lnTo>
                    <a:pt x="4697" y="2079"/>
                  </a:lnTo>
                  <a:lnTo>
                    <a:pt x="4689" y="2089"/>
                  </a:lnTo>
                  <a:lnTo>
                    <a:pt x="4679" y="2097"/>
                  </a:lnTo>
                  <a:lnTo>
                    <a:pt x="4668" y="2105"/>
                  </a:lnTo>
                  <a:lnTo>
                    <a:pt x="4656" y="2110"/>
                  </a:lnTo>
                  <a:lnTo>
                    <a:pt x="4644" y="2115"/>
                  </a:lnTo>
                  <a:lnTo>
                    <a:pt x="4631" y="2117"/>
                  </a:lnTo>
                  <a:lnTo>
                    <a:pt x="4618" y="2118"/>
                  </a:lnTo>
                  <a:lnTo>
                    <a:pt x="3532" y="2118"/>
                  </a:lnTo>
                  <a:lnTo>
                    <a:pt x="3535" y="2135"/>
                  </a:lnTo>
                  <a:lnTo>
                    <a:pt x="3654" y="2337"/>
                  </a:lnTo>
                  <a:lnTo>
                    <a:pt x="3861" y="2538"/>
                  </a:lnTo>
                  <a:lnTo>
                    <a:pt x="4152" y="2732"/>
                  </a:lnTo>
                  <a:lnTo>
                    <a:pt x="4509" y="2917"/>
                  </a:lnTo>
                  <a:lnTo>
                    <a:pt x="4912" y="3095"/>
                  </a:lnTo>
                  <a:lnTo>
                    <a:pt x="5342" y="3269"/>
                  </a:lnTo>
                  <a:lnTo>
                    <a:pt x="5776" y="3445"/>
                  </a:lnTo>
                  <a:lnTo>
                    <a:pt x="5784" y="3448"/>
                  </a:lnTo>
                  <a:lnTo>
                    <a:pt x="6201" y="3631"/>
                  </a:lnTo>
                  <a:lnTo>
                    <a:pt x="6218" y="3640"/>
                  </a:lnTo>
                  <a:lnTo>
                    <a:pt x="6598" y="3837"/>
                  </a:lnTo>
                  <a:lnTo>
                    <a:pt x="6627" y="3854"/>
                  </a:lnTo>
                  <a:lnTo>
                    <a:pt x="6954" y="4073"/>
                  </a:lnTo>
                  <a:lnTo>
                    <a:pt x="6996" y="4106"/>
                  </a:lnTo>
                  <a:lnTo>
                    <a:pt x="7144" y="4250"/>
                  </a:lnTo>
                  <a:lnTo>
                    <a:pt x="7144" y="4567"/>
                  </a:lnTo>
                  <a:lnTo>
                    <a:pt x="7145" y="4583"/>
                  </a:lnTo>
                  <a:lnTo>
                    <a:pt x="7148" y="4599"/>
                  </a:lnTo>
                  <a:lnTo>
                    <a:pt x="7154" y="4615"/>
                  </a:lnTo>
                  <a:lnTo>
                    <a:pt x="7161" y="4630"/>
                  </a:lnTo>
                  <a:lnTo>
                    <a:pt x="7170" y="4643"/>
                  </a:lnTo>
                  <a:lnTo>
                    <a:pt x="7181" y="4655"/>
                  </a:lnTo>
                  <a:lnTo>
                    <a:pt x="7193" y="4666"/>
                  </a:lnTo>
                  <a:lnTo>
                    <a:pt x="7206" y="4675"/>
                  </a:lnTo>
                  <a:lnTo>
                    <a:pt x="7221" y="4682"/>
                  </a:lnTo>
                  <a:lnTo>
                    <a:pt x="7237" y="4688"/>
                  </a:lnTo>
                  <a:lnTo>
                    <a:pt x="7253" y="4691"/>
                  </a:lnTo>
                  <a:lnTo>
                    <a:pt x="7269" y="4692"/>
                  </a:lnTo>
                  <a:lnTo>
                    <a:pt x="7285" y="4691"/>
                  </a:lnTo>
                  <a:lnTo>
                    <a:pt x="7301" y="4688"/>
                  </a:lnTo>
                  <a:lnTo>
                    <a:pt x="7317" y="4682"/>
                  </a:lnTo>
                  <a:lnTo>
                    <a:pt x="7332" y="4675"/>
                  </a:lnTo>
                  <a:lnTo>
                    <a:pt x="7345" y="4666"/>
                  </a:lnTo>
                  <a:lnTo>
                    <a:pt x="7357" y="4655"/>
                  </a:lnTo>
                  <a:lnTo>
                    <a:pt x="7368" y="4643"/>
                  </a:lnTo>
                  <a:lnTo>
                    <a:pt x="7377" y="4630"/>
                  </a:lnTo>
                  <a:lnTo>
                    <a:pt x="7384" y="4615"/>
                  </a:lnTo>
                  <a:lnTo>
                    <a:pt x="7390" y="4599"/>
                  </a:lnTo>
                  <a:lnTo>
                    <a:pt x="7393" y="4583"/>
                  </a:lnTo>
                  <a:lnTo>
                    <a:pt x="7394" y="4573"/>
                  </a:lnTo>
                  <a:lnTo>
                    <a:pt x="7468" y="4700"/>
                  </a:lnTo>
                  <a:lnTo>
                    <a:pt x="7484" y="4731"/>
                  </a:lnTo>
                  <a:lnTo>
                    <a:pt x="7496" y="4764"/>
                  </a:lnTo>
                  <a:lnTo>
                    <a:pt x="7505" y="4798"/>
                  </a:lnTo>
                  <a:lnTo>
                    <a:pt x="7564" y="5124"/>
                  </a:lnTo>
                  <a:lnTo>
                    <a:pt x="7568" y="5160"/>
                  </a:lnTo>
                  <a:lnTo>
                    <a:pt x="7568" y="5196"/>
                  </a:lnTo>
                  <a:lnTo>
                    <a:pt x="7564" y="5232"/>
                  </a:lnTo>
                  <a:lnTo>
                    <a:pt x="7505" y="5558"/>
                  </a:lnTo>
                  <a:lnTo>
                    <a:pt x="7496" y="5592"/>
                  </a:lnTo>
                  <a:lnTo>
                    <a:pt x="7484" y="5625"/>
                  </a:lnTo>
                  <a:lnTo>
                    <a:pt x="7468" y="5656"/>
                  </a:lnTo>
                  <a:lnTo>
                    <a:pt x="7302" y="5939"/>
                  </a:lnTo>
                  <a:lnTo>
                    <a:pt x="7279" y="5973"/>
                  </a:lnTo>
                  <a:lnTo>
                    <a:pt x="7252" y="6003"/>
                  </a:lnTo>
                  <a:lnTo>
                    <a:pt x="6996" y="6250"/>
                  </a:lnTo>
                  <a:lnTo>
                    <a:pt x="6954" y="6284"/>
                  </a:lnTo>
                  <a:lnTo>
                    <a:pt x="6627" y="6503"/>
                  </a:lnTo>
                  <a:lnTo>
                    <a:pt x="6598" y="6520"/>
                  </a:lnTo>
                  <a:lnTo>
                    <a:pt x="6218" y="6717"/>
                  </a:lnTo>
                  <a:lnTo>
                    <a:pt x="6201" y="6725"/>
                  </a:lnTo>
                  <a:lnTo>
                    <a:pt x="5784" y="6908"/>
                  </a:lnTo>
                  <a:lnTo>
                    <a:pt x="5776" y="6912"/>
                  </a:lnTo>
                  <a:lnTo>
                    <a:pt x="5581" y="6991"/>
                  </a:lnTo>
                  <a:lnTo>
                    <a:pt x="5433" y="6991"/>
                  </a:lnTo>
                  <a:lnTo>
                    <a:pt x="5417" y="6992"/>
                  </a:lnTo>
                  <a:lnTo>
                    <a:pt x="5401" y="6995"/>
                  </a:lnTo>
                  <a:lnTo>
                    <a:pt x="5385" y="7001"/>
                  </a:lnTo>
                  <a:lnTo>
                    <a:pt x="5370" y="7008"/>
                  </a:lnTo>
                  <a:lnTo>
                    <a:pt x="5357" y="7017"/>
                  </a:lnTo>
                  <a:lnTo>
                    <a:pt x="5345" y="7028"/>
                  </a:lnTo>
                  <a:lnTo>
                    <a:pt x="5334" y="7040"/>
                  </a:lnTo>
                  <a:lnTo>
                    <a:pt x="5325" y="7054"/>
                  </a:lnTo>
                  <a:lnTo>
                    <a:pt x="5318" y="7068"/>
                  </a:lnTo>
                  <a:lnTo>
                    <a:pt x="5312" y="7084"/>
                  </a:lnTo>
                  <a:lnTo>
                    <a:pt x="5309" y="7100"/>
                  </a:lnTo>
                  <a:lnTo>
                    <a:pt x="5309" y="7101"/>
                  </a:lnTo>
                  <a:lnTo>
                    <a:pt x="4912" y="7262"/>
                  </a:lnTo>
                  <a:lnTo>
                    <a:pt x="4509" y="7440"/>
                  </a:lnTo>
                  <a:lnTo>
                    <a:pt x="4152" y="7625"/>
                  </a:lnTo>
                  <a:lnTo>
                    <a:pt x="3861" y="7819"/>
                  </a:lnTo>
                  <a:lnTo>
                    <a:pt x="3654" y="8020"/>
                  </a:lnTo>
                  <a:lnTo>
                    <a:pt x="3563" y="8174"/>
                  </a:lnTo>
                  <a:lnTo>
                    <a:pt x="3569" y="8183"/>
                  </a:lnTo>
                  <a:lnTo>
                    <a:pt x="3579" y="8197"/>
                  </a:lnTo>
                  <a:lnTo>
                    <a:pt x="3588" y="8212"/>
                  </a:lnTo>
                  <a:lnTo>
                    <a:pt x="3596" y="8227"/>
                  </a:lnTo>
                  <a:lnTo>
                    <a:pt x="3604" y="8243"/>
                  </a:lnTo>
                  <a:lnTo>
                    <a:pt x="3611" y="8258"/>
                  </a:lnTo>
                  <a:lnTo>
                    <a:pt x="3618" y="8274"/>
                  </a:lnTo>
                  <a:lnTo>
                    <a:pt x="3623" y="8290"/>
                  </a:lnTo>
                  <a:lnTo>
                    <a:pt x="3629" y="8306"/>
                  </a:lnTo>
                  <a:lnTo>
                    <a:pt x="3634" y="8323"/>
                  </a:lnTo>
                  <a:lnTo>
                    <a:pt x="3638" y="8339"/>
                  </a:lnTo>
                  <a:lnTo>
                    <a:pt x="3641" y="8356"/>
                  </a:lnTo>
                  <a:lnTo>
                    <a:pt x="3644" y="8373"/>
                  </a:lnTo>
                  <a:lnTo>
                    <a:pt x="3646" y="8390"/>
                  </a:lnTo>
                  <a:lnTo>
                    <a:pt x="3648" y="8407"/>
                  </a:lnTo>
                  <a:lnTo>
                    <a:pt x="3649" y="8424"/>
                  </a:lnTo>
                  <a:lnTo>
                    <a:pt x="3649" y="8441"/>
                  </a:lnTo>
                  <a:lnTo>
                    <a:pt x="3649" y="8458"/>
                  </a:lnTo>
                  <a:lnTo>
                    <a:pt x="3648" y="8476"/>
                  </a:lnTo>
                  <a:lnTo>
                    <a:pt x="3646" y="8493"/>
                  </a:lnTo>
                  <a:lnTo>
                    <a:pt x="3644" y="8510"/>
                  </a:lnTo>
                  <a:lnTo>
                    <a:pt x="3641" y="8527"/>
                  </a:lnTo>
                  <a:lnTo>
                    <a:pt x="3638" y="8543"/>
                  </a:lnTo>
                  <a:lnTo>
                    <a:pt x="3634" y="8560"/>
                  </a:lnTo>
                  <a:lnTo>
                    <a:pt x="3629" y="8577"/>
                  </a:lnTo>
                  <a:lnTo>
                    <a:pt x="3623" y="8593"/>
                  </a:lnTo>
                  <a:lnTo>
                    <a:pt x="3618" y="8609"/>
                  </a:lnTo>
                  <a:lnTo>
                    <a:pt x="3611" y="8625"/>
                  </a:lnTo>
                  <a:lnTo>
                    <a:pt x="3604" y="8640"/>
                  </a:lnTo>
                  <a:lnTo>
                    <a:pt x="3596" y="8656"/>
                  </a:lnTo>
                  <a:lnTo>
                    <a:pt x="3588" y="8671"/>
                  </a:lnTo>
                  <a:lnTo>
                    <a:pt x="3579" y="8686"/>
                  </a:lnTo>
                  <a:lnTo>
                    <a:pt x="3569" y="8700"/>
                  </a:lnTo>
                  <a:lnTo>
                    <a:pt x="3559" y="8714"/>
                  </a:lnTo>
                  <a:lnTo>
                    <a:pt x="3549" y="8727"/>
                  </a:lnTo>
                  <a:lnTo>
                    <a:pt x="3538" y="8740"/>
                  </a:lnTo>
                  <a:lnTo>
                    <a:pt x="3526" y="8753"/>
                  </a:lnTo>
                  <a:lnTo>
                    <a:pt x="3514" y="8766"/>
                  </a:lnTo>
                  <a:lnTo>
                    <a:pt x="3502" y="8777"/>
                  </a:lnTo>
                  <a:lnTo>
                    <a:pt x="3489" y="8789"/>
                  </a:lnTo>
                  <a:lnTo>
                    <a:pt x="3476" y="8800"/>
                  </a:lnTo>
                  <a:lnTo>
                    <a:pt x="3463" y="8810"/>
                  </a:lnTo>
                  <a:lnTo>
                    <a:pt x="3449" y="8820"/>
                  </a:lnTo>
                  <a:lnTo>
                    <a:pt x="3435" y="8830"/>
                  </a:lnTo>
                  <a:lnTo>
                    <a:pt x="3420" y="8839"/>
                  </a:lnTo>
                  <a:lnTo>
                    <a:pt x="3405" y="8847"/>
                  </a:lnTo>
                  <a:lnTo>
                    <a:pt x="3389" y="8855"/>
                  </a:lnTo>
                  <a:lnTo>
                    <a:pt x="3374" y="8862"/>
                  </a:lnTo>
                  <a:lnTo>
                    <a:pt x="3358" y="8869"/>
                  </a:lnTo>
                  <a:lnTo>
                    <a:pt x="3342" y="8874"/>
                  </a:lnTo>
                  <a:lnTo>
                    <a:pt x="3326" y="8880"/>
                  </a:lnTo>
                  <a:lnTo>
                    <a:pt x="3309" y="8884"/>
                  </a:lnTo>
                  <a:lnTo>
                    <a:pt x="3292" y="8889"/>
                  </a:lnTo>
                  <a:lnTo>
                    <a:pt x="3276" y="8892"/>
                  </a:lnTo>
                  <a:lnTo>
                    <a:pt x="3259" y="8895"/>
                  </a:lnTo>
                  <a:lnTo>
                    <a:pt x="3242" y="8897"/>
                  </a:lnTo>
                  <a:lnTo>
                    <a:pt x="3225" y="8899"/>
                  </a:lnTo>
                  <a:lnTo>
                    <a:pt x="3207" y="8900"/>
                  </a:lnTo>
                  <a:lnTo>
                    <a:pt x="3190" y="8900"/>
                  </a:lnTo>
                  <a:lnTo>
                    <a:pt x="3173" y="8900"/>
                  </a:lnTo>
                  <a:lnTo>
                    <a:pt x="3156" y="8899"/>
                  </a:lnTo>
                  <a:lnTo>
                    <a:pt x="3139" y="8897"/>
                  </a:lnTo>
                  <a:lnTo>
                    <a:pt x="3122" y="8895"/>
                  </a:lnTo>
                  <a:lnTo>
                    <a:pt x="3105" y="8892"/>
                  </a:lnTo>
                  <a:lnTo>
                    <a:pt x="3088" y="8889"/>
                  </a:lnTo>
                  <a:lnTo>
                    <a:pt x="3072" y="8884"/>
                  </a:lnTo>
                  <a:lnTo>
                    <a:pt x="3055" y="8880"/>
                  </a:lnTo>
                  <a:lnTo>
                    <a:pt x="3039" y="8874"/>
                  </a:lnTo>
                  <a:lnTo>
                    <a:pt x="3023" y="8869"/>
                  </a:lnTo>
                  <a:lnTo>
                    <a:pt x="3007" y="8862"/>
                  </a:lnTo>
                  <a:lnTo>
                    <a:pt x="2992" y="8855"/>
                  </a:lnTo>
                  <a:lnTo>
                    <a:pt x="2976" y="8847"/>
                  </a:lnTo>
                  <a:lnTo>
                    <a:pt x="2961" y="8839"/>
                  </a:lnTo>
                  <a:lnTo>
                    <a:pt x="2946" y="8830"/>
                  </a:lnTo>
                  <a:lnTo>
                    <a:pt x="2932" y="8820"/>
                  </a:lnTo>
                  <a:lnTo>
                    <a:pt x="2918" y="8810"/>
                  </a:lnTo>
                  <a:lnTo>
                    <a:pt x="2904" y="8800"/>
                  </a:lnTo>
                  <a:lnTo>
                    <a:pt x="2891" y="8789"/>
                  </a:lnTo>
                  <a:lnTo>
                    <a:pt x="2878" y="8777"/>
                  </a:lnTo>
                  <a:lnTo>
                    <a:pt x="2866" y="8766"/>
                  </a:lnTo>
                  <a:lnTo>
                    <a:pt x="2854" y="8753"/>
                  </a:lnTo>
                  <a:lnTo>
                    <a:pt x="2842" y="8740"/>
                  </a:lnTo>
                  <a:lnTo>
                    <a:pt x="2832" y="8727"/>
                  </a:lnTo>
                  <a:lnTo>
                    <a:pt x="2821" y="8714"/>
                  </a:lnTo>
                  <a:lnTo>
                    <a:pt x="2811" y="8700"/>
                  </a:lnTo>
                  <a:lnTo>
                    <a:pt x="2802" y="8686"/>
                  </a:lnTo>
                  <a:lnTo>
                    <a:pt x="2793" y="8671"/>
                  </a:lnTo>
                  <a:lnTo>
                    <a:pt x="2785" y="8656"/>
                  </a:lnTo>
                  <a:lnTo>
                    <a:pt x="2777" y="8640"/>
                  </a:lnTo>
                  <a:lnTo>
                    <a:pt x="2770" y="8625"/>
                  </a:lnTo>
                  <a:lnTo>
                    <a:pt x="2763" y="8609"/>
                  </a:lnTo>
                  <a:lnTo>
                    <a:pt x="2757" y="8593"/>
                  </a:lnTo>
                  <a:lnTo>
                    <a:pt x="2752" y="8577"/>
                  </a:lnTo>
                  <a:lnTo>
                    <a:pt x="2747" y="8560"/>
                  </a:lnTo>
                  <a:lnTo>
                    <a:pt x="2743" y="8543"/>
                  </a:lnTo>
                  <a:lnTo>
                    <a:pt x="2739" y="8527"/>
                  </a:lnTo>
                  <a:lnTo>
                    <a:pt x="2736" y="8510"/>
                  </a:lnTo>
                  <a:lnTo>
                    <a:pt x="2734" y="8493"/>
                  </a:lnTo>
                  <a:lnTo>
                    <a:pt x="2732" y="8476"/>
                  </a:lnTo>
                  <a:lnTo>
                    <a:pt x="2731" y="8458"/>
                  </a:lnTo>
                  <a:lnTo>
                    <a:pt x="2731" y="8441"/>
                  </a:lnTo>
                  <a:lnTo>
                    <a:pt x="2731" y="8424"/>
                  </a:lnTo>
                  <a:lnTo>
                    <a:pt x="2732" y="8407"/>
                  </a:lnTo>
                  <a:lnTo>
                    <a:pt x="2734" y="8390"/>
                  </a:lnTo>
                  <a:lnTo>
                    <a:pt x="2736" y="8373"/>
                  </a:lnTo>
                  <a:lnTo>
                    <a:pt x="2739" y="8356"/>
                  </a:lnTo>
                  <a:lnTo>
                    <a:pt x="2743" y="8339"/>
                  </a:lnTo>
                  <a:lnTo>
                    <a:pt x="2747" y="8323"/>
                  </a:lnTo>
                  <a:lnTo>
                    <a:pt x="2752" y="8306"/>
                  </a:lnTo>
                  <a:lnTo>
                    <a:pt x="2757" y="8290"/>
                  </a:lnTo>
                  <a:lnTo>
                    <a:pt x="2763" y="8274"/>
                  </a:lnTo>
                  <a:lnTo>
                    <a:pt x="2770" y="8258"/>
                  </a:lnTo>
                  <a:lnTo>
                    <a:pt x="2777" y="8243"/>
                  </a:lnTo>
                  <a:lnTo>
                    <a:pt x="2785" y="8227"/>
                  </a:lnTo>
                  <a:lnTo>
                    <a:pt x="2793" y="8212"/>
                  </a:lnTo>
                  <a:lnTo>
                    <a:pt x="2802" y="8197"/>
                  </a:lnTo>
                  <a:lnTo>
                    <a:pt x="2811" y="8183"/>
                  </a:lnTo>
                  <a:lnTo>
                    <a:pt x="2821" y="8169"/>
                  </a:lnTo>
                  <a:lnTo>
                    <a:pt x="2832" y="8155"/>
                  </a:lnTo>
                  <a:lnTo>
                    <a:pt x="2842" y="8142"/>
                  </a:lnTo>
                  <a:lnTo>
                    <a:pt x="2854" y="8129"/>
                  </a:lnTo>
                  <a:lnTo>
                    <a:pt x="2866" y="8117"/>
                  </a:lnTo>
                  <a:lnTo>
                    <a:pt x="2878" y="8105"/>
                  </a:lnTo>
                  <a:lnTo>
                    <a:pt x="2891" y="8093"/>
                  </a:lnTo>
                  <a:lnTo>
                    <a:pt x="2904" y="8083"/>
                  </a:lnTo>
                  <a:lnTo>
                    <a:pt x="2918" y="8072"/>
                  </a:lnTo>
                  <a:lnTo>
                    <a:pt x="2932" y="8062"/>
                  </a:lnTo>
                  <a:lnTo>
                    <a:pt x="2946" y="8053"/>
                  </a:lnTo>
                  <a:lnTo>
                    <a:pt x="2958" y="8046"/>
                  </a:lnTo>
                  <a:lnTo>
                    <a:pt x="2963" y="8027"/>
                  </a:lnTo>
                  <a:lnTo>
                    <a:pt x="2975" y="7994"/>
                  </a:lnTo>
                  <a:lnTo>
                    <a:pt x="2991" y="7963"/>
                  </a:lnTo>
                  <a:lnTo>
                    <a:pt x="3065" y="7836"/>
                  </a:lnTo>
                  <a:lnTo>
                    <a:pt x="3066" y="7845"/>
                  </a:lnTo>
                  <a:lnTo>
                    <a:pt x="3069" y="7861"/>
                  </a:lnTo>
                  <a:lnTo>
                    <a:pt x="3075" y="7877"/>
                  </a:lnTo>
                  <a:lnTo>
                    <a:pt x="3082" y="7892"/>
                  </a:lnTo>
                  <a:lnTo>
                    <a:pt x="3091" y="7905"/>
                  </a:lnTo>
                  <a:lnTo>
                    <a:pt x="3102" y="7917"/>
                  </a:lnTo>
                  <a:lnTo>
                    <a:pt x="3114" y="7928"/>
                  </a:lnTo>
                  <a:lnTo>
                    <a:pt x="3128" y="7937"/>
                  </a:lnTo>
                  <a:lnTo>
                    <a:pt x="3142" y="7944"/>
                  </a:lnTo>
                  <a:lnTo>
                    <a:pt x="3158" y="7950"/>
                  </a:lnTo>
                  <a:lnTo>
                    <a:pt x="3174" y="7953"/>
                  </a:lnTo>
                  <a:lnTo>
                    <a:pt x="3190" y="7954"/>
                  </a:lnTo>
                  <a:lnTo>
                    <a:pt x="3206" y="7953"/>
                  </a:lnTo>
                  <a:lnTo>
                    <a:pt x="3222" y="7950"/>
                  </a:lnTo>
                  <a:lnTo>
                    <a:pt x="3238" y="7944"/>
                  </a:lnTo>
                  <a:lnTo>
                    <a:pt x="3252" y="7937"/>
                  </a:lnTo>
                  <a:lnTo>
                    <a:pt x="3266" y="7928"/>
                  </a:lnTo>
                  <a:lnTo>
                    <a:pt x="3278" y="7917"/>
                  </a:lnTo>
                  <a:lnTo>
                    <a:pt x="3289" y="7905"/>
                  </a:lnTo>
                  <a:lnTo>
                    <a:pt x="3298" y="7892"/>
                  </a:lnTo>
                  <a:lnTo>
                    <a:pt x="3305" y="7877"/>
                  </a:lnTo>
                  <a:lnTo>
                    <a:pt x="3311" y="7861"/>
                  </a:lnTo>
                  <a:lnTo>
                    <a:pt x="3314" y="7845"/>
                  </a:lnTo>
                  <a:lnTo>
                    <a:pt x="3315" y="7829"/>
                  </a:lnTo>
                  <a:lnTo>
                    <a:pt x="3315" y="7513"/>
                  </a:lnTo>
                  <a:lnTo>
                    <a:pt x="3463" y="7369"/>
                  </a:lnTo>
                  <a:lnTo>
                    <a:pt x="3505" y="7336"/>
                  </a:lnTo>
                  <a:lnTo>
                    <a:pt x="3832" y="7117"/>
                  </a:lnTo>
                  <a:lnTo>
                    <a:pt x="3861" y="7100"/>
                  </a:lnTo>
                  <a:lnTo>
                    <a:pt x="4241" y="6903"/>
                  </a:lnTo>
                  <a:lnTo>
                    <a:pt x="4258" y="6894"/>
                  </a:lnTo>
                  <a:lnTo>
                    <a:pt x="4675" y="6711"/>
                  </a:lnTo>
                  <a:lnTo>
                    <a:pt x="4683" y="6708"/>
                  </a:lnTo>
                  <a:lnTo>
                    <a:pt x="5117" y="6532"/>
                  </a:lnTo>
                  <a:lnTo>
                    <a:pt x="5547" y="6358"/>
                  </a:lnTo>
                  <a:lnTo>
                    <a:pt x="5950" y="6180"/>
                  </a:lnTo>
                  <a:lnTo>
                    <a:pt x="6307" y="5995"/>
                  </a:lnTo>
                  <a:lnTo>
                    <a:pt x="6598" y="5800"/>
                  </a:lnTo>
                  <a:lnTo>
                    <a:pt x="6805" y="5600"/>
                  </a:lnTo>
                  <a:lnTo>
                    <a:pt x="6924" y="5398"/>
                  </a:lnTo>
                  <a:lnTo>
                    <a:pt x="6964" y="5178"/>
                  </a:lnTo>
                  <a:lnTo>
                    <a:pt x="6924" y="4959"/>
                  </a:lnTo>
                  <a:lnTo>
                    <a:pt x="6805" y="4757"/>
                  </a:lnTo>
                  <a:lnTo>
                    <a:pt x="6598" y="4556"/>
                  </a:lnTo>
                  <a:lnTo>
                    <a:pt x="6307" y="4362"/>
                  </a:lnTo>
                  <a:lnTo>
                    <a:pt x="5950" y="4177"/>
                  </a:lnTo>
                  <a:lnTo>
                    <a:pt x="5547" y="3999"/>
                  </a:lnTo>
                  <a:lnTo>
                    <a:pt x="5117" y="3825"/>
                  </a:lnTo>
                  <a:lnTo>
                    <a:pt x="4683" y="3649"/>
                  </a:lnTo>
                  <a:lnTo>
                    <a:pt x="4675" y="3646"/>
                  </a:lnTo>
                  <a:lnTo>
                    <a:pt x="4258" y="3463"/>
                  </a:lnTo>
                  <a:lnTo>
                    <a:pt x="4241" y="3454"/>
                  </a:lnTo>
                  <a:lnTo>
                    <a:pt x="3861" y="3257"/>
                  </a:lnTo>
                  <a:lnTo>
                    <a:pt x="3832" y="3240"/>
                  </a:lnTo>
                  <a:lnTo>
                    <a:pt x="3505" y="3021"/>
                  </a:lnTo>
                  <a:lnTo>
                    <a:pt x="3463" y="2988"/>
                  </a:lnTo>
                  <a:lnTo>
                    <a:pt x="3283" y="2814"/>
                  </a:lnTo>
                  <a:lnTo>
                    <a:pt x="3289" y="2807"/>
                  </a:lnTo>
                  <a:lnTo>
                    <a:pt x="3298" y="2794"/>
                  </a:lnTo>
                  <a:lnTo>
                    <a:pt x="3305" y="2779"/>
                  </a:lnTo>
                  <a:lnTo>
                    <a:pt x="3311" y="2763"/>
                  </a:lnTo>
                  <a:lnTo>
                    <a:pt x="3314" y="2747"/>
                  </a:lnTo>
                  <a:lnTo>
                    <a:pt x="3315" y="2731"/>
                  </a:lnTo>
                  <a:lnTo>
                    <a:pt x="3315" y="2324"/>
                  </a:lnTo>
                  <a:lnTo>
                    <a:pt x="3314" y="2308"/>
                  </a:lnTo>
                  <a:lnTo>
                    <a:pt x="3311" y="2292"/>
                  </a:lnTo>
                  <a:lnTo>
                    <a:pt x="3305" y="2276"/>
                  </a:lnTo>
                  <a:lnTo>
                    <a:pt x="3298" y="2262"/>
                  </a:lnTo>
                  <a:lnTo>
                    <a:pt x="3289" y="2248"/>
                  </a:lnTo>
                  <a:lnTo>
                    <a:pt x="3278" y="2236"/>
                  </a:lnTo>
                  <a:lnTo>
                    <a:pt x="3266" y="2225"/>
                  </a:lnTo>
                  <a:lnTo>
                    <a:pt x="3252" y="2216"/>
                  </a:lnTo>
                  <a:lnTo>
                    <a:pt x="3238" y="2209"/>
                  </a:lnTo>
                  <a:lnTo>
                    <a:pt x="3222" y="2203"/>
                  </a:lnTo>
                  <a:lnTo>
                    <a:pt x="3206" y="2200"/>
                  </a:lnTo>
                  <a:lnTo>
                    <a:pt x="3190" y="2199"/>
                  </a:lnTo>
                  <a:lnTo>
                    <a:pt x="3174" y="2200"/>
                  </a:lnTo>
                  <a:lnTo>
                    <a:pt x="3158" y="2203"/>
                  </a:lnTo>
                  <a:lnTo>
                    <a:pt x="3142" y="2209"/>
                  </a:lnTo>
                  <a:lnTo>
                    <a:pt x="3128" y="2216"/>
                  </a:lnTo>
                  <a:lnTo>
                    <a:pt x="3114" y="2225"/>
                  </a:lnTo>
                  <a:lnTo>
                    <a:pt x="3102" y="2236"/>
                  </a:lnTo>
                  <a:lnTo>
                    <a:pt x="3091" y="2248"/>
                  </a:lnTo>
                  <a:lnTo>
                    <a:pt x="3082" y="2262"/>
                  </a:lnTo>
                  <a:lnTo>
                    <a:pt x="3075" y="2276"/>
                  </a:lnTo>
                  <a:lnTo>
                    <a:pt x="3069" y="2292"/>
                  </a:lnTo>
                  <a:lnTo>
                    <a:pt x="3066" y="2308"/>
                  </a:lnTo>
                  <a:lnTo>
                    <a:pt x="3065" y="2324"/>
                  </a:lnTo>
                  <a:lnTo>
                    <a:pt x="3065" y="2520"/>
                  </a:lnTo>
                  <a:lnTo>
                    <a:pt x="2991" y="2394"/>
                  </a:lnTo>
                  <a:lnTo>
                    <a:pt x="2975" y="2363"/>
                  </a:lnTo>
                  <a:lnTo>
                    <a:pt x="2963" y="2330"/>
                  </a:lnTo>
                  <a:lnTo>
                    <a:pt x="2954" y="2296"/>
                  </a:lnTo>
                  <a:lnTo>
                    <a:pt x="2895" y="1970"/>
                  </a:lnTo>
                  <a:lnTo>
                    <a:pt x="2890" y="1931"/>
                  </a:lnTo>
                  <a:lnTo>
                    <a:pt x="2891" y="1892"/>
                  </a:lnTo>
                  <a:lnTo>
                    <a:pt x="2897" y="1853"/>
                  </a:lnTo>
                  <a:lnTo>
                    <a:pt x="2907" y="1815"/>
                  </a:lnTo>
                  <a:lnTo>
                    <a:pt x="2923" y="1779"/>
                  </a:lnTo>
                  <a:lnTo>
                    <a:pt x="2943" y="1745"/>
                  </a:lnTo>
                  <a:lnTo>
                    <a:pt x="2968" y="1715"/>
                  </a:lnTo>
                  <a:lnTo>
                    <a:pt x="2996" y="1687"/>
                  </a:lnTo>
                  <a:lnTo>
                    <a:pt x="3027" y="1664"/>
                  </a:lnTo>
                  <a:lnTo>
                    <a:pt x="3062" y="1645"/>
                  </a:lnTo>
                  <a:lnTo>
                    <a:pt x="3090" y="1634"/>
                  </a:lnTo>
                  <a:lnTo>
                    <a:pt x="3090" y="1202"/>
                  </a:lnTo>
                  <a:lnTo>
                    <a:pt x="3090" y="1100"/>
                  </a:lnTo>
                  <a:lnTo>
                    <a:pt x="3091" y="1087"/>
                  </a:lnTo>
                  <a:lnTo>
                    <a:pt x="3093" y="1074"/>
                  </a:lnTo>
                  <a:lnTo>
                    <a:pt x="3098" y="1062"/>
                  </a:lnTo>
                  <a:lnTo>
                    <a:pt x="3103" y="1050"/>
                  </a:lnTo>
                  <a:lnTo>
                    <a:pt x="3111" y="1039"/>
                  </a:lnTo>
                  <a:lnTo>
                    <a:pt x="3119" y="1029"/>
                  </a:lnTo>
                  <a:lnTo>
                    <a:pt x="3129" y="1021"/>
                  </a:lnTo>
                  <a:lnTo>
                    <a:pt x="3140" y="1013"/>
                  </a:lnTo>
                  <a:lnTo>
                    <a:pt x="3152" y="1008"/>
                  </a:lnTo>
                  <a:lnTo>
                    <a:pt x="3164" y="1003"/>
                  </a:lnTo>
                  <a:lnTo>
                    <a:pt x="3177" y="1001"/>
                  </a:lnTo>
                  <a:lnTo>
                    <a:pt x="3190" y="1000"/>
                  </a:lnTo>
                  <a:lnTo>
                    <a:pt x="3203" y="1001"/>
                  </a:lnTo>
                  <a:lnTo>
                    <a:pt x="3216" y="1003"/>
                  </a:lnTo>
                  <a:lnTo>
                    <a:pt x="3228" y="1008"/>
                  </a:lnTo>
                  <a:lnTo>
                    <a:pt x="3240" y="1013"/>
                  </a:lnTo>
                  <a:lnTo>
                    <a:pt x="3251" y="1021"/>
                  </a:lnTo>
                  <a:lnTo>
                    <a:pt x="3261" y="1029"/>
                  </a:lnTo>
                  <a:lnTo>
                    <a:pt x="3269" y="1039"/>
                  </a:lnTo>
                  <a:lnTo>
                    <a:pt x="3277" y="1050"/>
                  </a:lnTo>
                  <a:lnTo>
                    <a:pt x="3282" y="1062"/>
                  </a:lnTo>
                  <a:close/>
                  <a:moveTo>
                    <a:pt x="4377" y="1302"/>
                  </a:moveTo>
                  <a:lnTo>
                    <a:pt x="3290" y="1302"/>
                  </a:lnTo>
                  <a:lnTo>
                    <a:pt x="3290" y="1633"/>
                  </a:lnTo>
                  <a:lnTo>
                    <a:pt x="3291" y="1633"/>
                  </a:lnTo>
                  <a:lnTo>
                    <a:pt x="3327" y="1649"/>
                  </a:lnTo>
                  <a:lnTo>
                    <a:pt x="3361" y="1669"/>
                  </a:lnTo>
                  <a:lnTo>
                    <a:pt x="3391" y="1694"/>
                  </a:lnTo>
                  <a:lnTo>
                    <a:pt x="3419" y="1722"/>
                  </a:lnTo>
                  <a:lnTo>
                    <a:pt x="3442" y="1753"/>
                  </a:lnTo>
                  <a:lnTo>
                    <a:pt x="3461" y="1788"/>
                  </a:lnTo>
                  <a:lnTo>
                    <a:pt x="3476" y="1824"/>
                  </a:lnTo>
                  <a:lnTo>
                    <a:pt x="3485" y="1862"/>
                  </a:lnTo>
                  <a:lnTo>
                    <a:pt x="3495" y="1918"/>
                  </a:lnTo>
                  <a:lnTo>
                    <a:pt x="4377" y="1918"/>
                  </a:lnTo>
                  <a:lnTo>
                    <a:pt x="4139" y="1681"/>
                  </a:lnTo>
                  <a:lnTo>
                    <a:pt x="4131" y="1671"/>
                  </a:lnTo>
                  <a:lnTo>
                    <a:pt x="4123" y="1660"/>
                  </a:lnTo>
                  <a:lnTo>
                    <a:pt x="4118" y="1648"/>
                  </a:lnTo>
                  <a:lnTo>
                    <a:pt x="4113" y="1636"/>
                  </a:lnTo>
                  <a:lnTo>
                    <a:pt x="4111" y="1623"/>
                  </a:lnTo>
                  <a:lnTo>
                    <a:pt x="4110" y="1610"/>
                  </a:lnTo>
                  <a:lnTo>
                    <a:pt x="4111" y="1597"/>
                  </a:lnTo>
                  <a:lnTo>
                    <a:pt x="4113" y="1584"/>
                  </a:lnTo>
                  <a:lnTo>
                    <a:pt x="4118" y="1572"/>
                  </a:lnTo>
                  <a:lnTo>
                    <a:pt x="4123" y="1560"/>
                  </a:lnTo>
                  <a:lnTo>
                    <a:pt x="4131" y="1549"/>
                  </a:lnTo>
                  <a:lnTo>
                    <a:pt x="4139" y="1539"/>
                  </a:lnTo>
                  <a:lnTo>
                    <a:pt x="4377" y="1302"/>
                  </a:lnTo>
                  <a:close/>
                  <a:moveTo>
                    <a:pt x="5481" y="3764"/>
                  </a:moveTo>
                  <a:lnTo>
                    <a:pt x="5496" y="3757"/>
                  </a:lnTo>
                  <a:lnTo>
                    <a:pt x="5509" y="3748"/>
                  </a:lnTo>
                  <a:lnTo>
                    <a:pt x="5521" y="3737"/>
                  </a:lnTo>
                  <a:lnTo>
                    <a:pt x="5532" y="3725"/>
                  </a:lnTo>
                  <a:lnTo>
                    <a:pt x="5541" y="3712"/>
                  </a:lnTo>
                  <a:lnTo>
                    <a:pt x="5548" y="3697"/>
                  </a:lnTo>
                  <a:lnTo>
                    <a:pt x="5554" y="3681"/>
                  </a:lnTo>
                  <a:lnTo>
                    <a:pt x="5557" y="3665"/>
                  </a:lnTo>
                  <a:lnTo>
                    <a:pt x="5558" y="3649"/>
                  </a:lnTo>
                  <a:lnTo>
                    <a:pt x="5557" y="3633"/>
                  </a:lnTo>
                  <a:lnTo>
                    <a:pt x="5554" y="3617"/>
                  </a:lnTo>
                  <a:lnTo>
                    <a:pt x="5548" y="3601"/>
                  </a:lnTo>
                  <a:lnTo>
                    <a:pt x="5541" y="3586"/>
                  </a:lnTo>
                  <a:lnTo>
                    <a:pt x="5532" y="3573"/>
                  </a:lnTo>
                  <a:lnTo>
                    <a:pt x="5521" y="3561"/>
                  </a:lnTo>
                  <a:lnTo>
                    <a:pt x="5509" y="3550"/>
                  </a:lnTo>
                  <a:lnTo>
                    <a:pt x="5496" y="3541"/>
                  </a:lnTo>
                  <a:lnTo>
                    <a:pt x="5481" y="3534"/>
                  </a:lnTo>
                  <a:lnTo>
                    <a:pt x="5465" y="3528"/>
                  </a:lnTo>
                  <a:lnTo>
                    <a:pt x="5449" y="3525"/>
                  </a:lnTo>
                  <a:lnTo>
                    <a:pt x="5433" y="3524"/>
                  </a:lnTo>
                  <a:lnTo>
                    <a:pt x="5025" y="3524"/>
                  </a:lnTo>
                  <a:lnTo>
                    <a:pt x="5009" y="3525"/>
                  </a:lnTo>
                  <a:lnTo>
                    <a:pt x="4993" y="3528"/>
                  </a:lnTo>
                  <a:lnTo>
                    <a:pt x="4977" y="3534"/>
                  </a:lnTo>
                  <a:lnTo>
                    <a:pt x="4962" y="3541"/>
                  </a:lnTo>
                  <a:lnTo>
                    <a:pt x="4949" y="3550"/>
                  </a:lnTo>
                  <a:lnTo>
                    <a:pt x="4937" y="3561"/>
                  </a:lnTo>
                  <a:lnTo>
                    <a:pt x="4926" y="3573"/>
                  </a:lnTo>
                  <a:lnTo>
                    <a:pt x="4917" y="3586"/>
                  </a:lnTo>
                  <a:lnTo>
                    <a:pt x="4910" y="3601"/>
                  </a:lnTo>
                  <a:lnTo>
                    <a:pt x="4904" y="3617"/>
                  </a:lnTo>
                  <a:lnTo>
                    <a:pt x="4901" y="3633"/>
                  </a:lnTo>
                  <a:lnTo>
                    <a:pt x="4900" y="3649"/>
                  </a:lnTo>
                  <a:lnTo>
                    <a:pt x="4901" y="3665"/>
                  </a:lnTo>
                  <a:lnTo>
                    <a:pt x="4904" y="3681"/>
                  </a:lnTo>
                  <a:lnTo>
                    <a:pt x="4910" y="3697"/>
                  </a:lnTo>
                  <a:lnTo>
                    <a:pt x="4917" y="3712"/>
                  </a:lnTo>
                  <a:lnTo>
                    <a:pt x="4926" y="3725"/>
                  </a:lnTo>
                  <a:lnTo>
                    <a:pt x="4937" y="3737"/>
                  </a:lnTo>
                  <a:lnTo>
                    <a:pt x="4949" y="3748"/>
                  </a:lnTo>
                  <a:lnTo>
                    <a:pt x="4962" y="3757"/>
                  </a:lnTo>
                  <a:lnTo>
                    <a:pt x="4977" y="3764"/>
                  </a:lnTo>
                  <a:lnTo>
                    <a:pt x="4993" y="3770"/>
                  </a:lnTo>
                  <a:lnTo>
                    <a:pt x="5009" y="3773"/>
                  </a:lnTo>
                  <a:lnTo>
                    <a:pt x="5025" y="3774"/>
                  </a:lnTo>
                  <a:lnTo>
                    <a:pt x="5433" y="3774"/>
                  </a:lnTo>
                  <a:lnTo>
                    <a:pt x="5449" y="3773"/>
                  </a:lnTo>
                  <a:lnTo>
                    <a:pt x="5465" y="3770"/>
                  </a:lnTo>
                  <a:lnTo>
                    <a:pt x="5481" y="3764"/>
                  </a:lnTo>
                  <a:close/>
                </a:path>
              </a:pathLst>
            </a:custGeom>
            <a:grpFill/>
            <a:ln>
              <a:noFill/>
            </a:ln>
          </p:spPr>
          <p:txBody>
            <a:bodyPr/>
            <a:lstStyle/>
            <a:p>
              <a:endParaRPr/>
            </a:p>
          </p:txBody>
        </p:sp>
      </p:grpSp>
      <p:sp>
        <p:nvSpPr>
          <p:cNvPr id="3" name="Slide Number Placeholder 2">
            <a:extLst>
              <a:ext uri="{FF2B5EF4-FFF2-40B4-BE49-F238E27FC236}">
                <a16:creationId xmlns:a16="http://schemas.microsoft.com/office/drawing/2014/main" id="{A03B7D8A-D2BF-4D99-8D63-82614F39B2DC}"/>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18</a:t>
            </a:fld>
            <a:endParaRPr lang="en-PH" dirty="0"/>
          </a:p>
        </p:txBody>
      </p:sp>
    </p:spTree>
    <p:extLst>
      <p:ext uri="{BB962C8B-B14F-4D97-AF65-F5344CB8AC3E}">
        <p14:creationId xmlns:p14="http://schemas.microsoft.com/office/powerpoint/2010/main" val="3074630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Supply &amp; Demand</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4" y="1589328"/>
            <a:ext cx="6443325" cy="280900"/>
          </a:xfrm>
          <a:prstGeom prst="rect">
            <a:avLst/>
          </a:prstGeom>
          <a:noFill/>
        </p:spPr>
        <p:txBody>
          <a:bodyPr wrap="square" lIns="0" tIns="0" rIns="0" bIns="0" rtlCol="0" anchor="ctr">
            <a:noAutofit/>
          </a:bodyPr>
          <a:lstStyle/>
          <a:p>
            <a:r>
              <a:rPr lang="en-US" sz="1600" b="1" dirty="0">
                <a:solidFill>
                  <a:schemeClr val="accent1"/>
                </a:solidFill>
                <a:latin typeface="+mj-lt"/>
              </a:rPr>
              <a:t>Submarket Supply vs. Net Absorption (units, within 3 miles)</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85000"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Deliveries peaked in 2024; the pipeline is now contracting.</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11434668" cy="3073737"/>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532700"/>
            <a:ext cx="11434668" cy="566506"/>
          </a:xfrm>
          <a:prstGeom prst="rect">
            <a:avLst/>
          </a:prstGeom>
          <a:noFill/>
        </p:spPr>
        <p:txBody>
          <a:bodyPr wrap="square" lIns="0" tIns="0" rIns="0" bIns="0" rtlCol="0" anchor="ctr">
            <a:normAutofit fontScale="92500" lnSpcReduction="10000"/>
          </a:bodyPr>
          <a:lstStyle/>
          <a:p>
            <a:pPr algn="ctr"/>
            <a:r>
              <a:rPr lang="en-US" sz="1400" dirty="0">
                <a:solidFill>
                  <a:schemeClr val="accent3"/>
                </a:solidFill>
              </a:rPr>
              <a:t>Net absorption has outpaced deliveries in seven of the last ten years, and the under-construction count has fallen for four straight quarters. New competitive supply during our 2026–2028 renovation window is limited. This easing supply backdrop reduces lease-up risk as renovated units come online.</a:t>
            </a:r>
          </a:p>
        </p:txBody>
      </p:sp>
      <p:sp>
        <p:nvSpPr>
          <p:cNvPr id="4" name="Slide Number Placeholder 3">
            <a:extLst>
              <a:ext uri="{FF2B5EF4-FFF2-40B4-BE49-F238E27FC236}">
                <a16:creationId xmlns:a16="http://schemas.microsoft.com/office/drawing/2014/main" id="{0DF41BD5-7EA3-4059-9F58-6A538CB3688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19</a:t>
            </a:fld>
            <a:endParaRPr lang="en-PH" dirty="0"/>
          </a:p>
        </p:txBody>
      </p:sp>
    </p:spTree>
    <p:extLst>
      <p:ext uri="{BB962C8B-B14F-4D97-AF65-F5344CB8AC3E}">
        <p14:creationId xmlns:p14="http://schemas.microsoft.com/office/powerpoint/2010/main" val="6202341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EF3C3A82-D322-4672-9282-EA90B03CAB4B}"/>
              </a:ext>
            </a:extLst>
          </p:cNvPr>
          <p:cNvSpPr>
            <a:spLocks noGrp="1"/>
          </p:cNvSpPr>
          <p:nvPr>
            <p:ph type="ctrTitle"/>
          </p:nvPr>
        </p:nvSpPr>
        <p:spPr/>
        <p:txBody>
          <a:bodyPr>
            <a:normAutofit/>
          </a:bodyPr>
          <a:lstStyle/>
          <a:p>
            <a:r>
              <a:rPr lang="en-PH" dirty="0"/>
              <a:t>Northgate</a:t>
            </a:r>
            <a:br>
              <a:rPr lang="en-PH" dirty="0"/>
            </a:br>
            <a:r>
              <a:rPr lang="en-PH" dirty="0"/>
              <a:t>Commons — IC Memo</a:t>
            </a:r>
          </a:p>
        </p:txBody>
      </p:sp>
    </p:spTree>
    <p:extLst>
      <p:ext uri="{BB962C8B-B14F-4D97-AF65-F5344CB8AC3E}">
        <p14:creationId xmlns:p14="http://schemas.microsoft.com/office/powerpoint/2010/main" val="28136307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Rent Growth Trend</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4" y="1589328"/>
            <a:ext cx="6214725" cy="280900"/>
          </a:xfrm>
          <a:prstGeom prst="rect">
            <a:avLst/>
          </a:prstGeom>
          <a:noFill/>
        </p:spPr>
        <p:txBody>
          <a:bodyPr wrap="square" lIns="0" tIns="0" rIns="0" bIns="0" rtlCol="0" anchor="ctr">
            <a:noAutofit/>
          </a:bodyPr>
          <a:lstStyle/>
          <a:p>
            <a:r>
              <a:rPr lang="en-US" sz="1600" b="1" dirty="0">
                <a:solidFill>
                  <a:schemeClr val="accent1"/>
                </a:solidFill>
                <a:latin typeface="+mj-lt"/>
              </a:rPr>
              <a:t>Effective Rent by Tier ($/month, 2019–2028)</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70000" lnSpcReduction="2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University City has outgrown the metro on a 4.1% five-year CAGR.</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extLst>
              <p:ext uri="{D42A27DB-BD31-4B8C-83A1-F6EECF244321}">
                <p14:modId xmlns:p14="http://schemas.microsoft.com/office/powerpoint/2010/main" val="1460662921"/>
              </p:ext>
            </p:extLst>
          </p:nvPr>
        </p:nvGraphicFramePr>
        <p:xfrm>
          <a:off x="359705" y="2334478"/>
          <a:ext cx="9779718" cy="3073737"/>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532700"/>
            <a:ext cx="11434667" cy="566506"/>
          </a:xfrm>
          <a:prstGeom prst="rect">
            <a:avLst/>
          </a:prstGeom>
          <a:noFill/>
        </p:spPr>
        <p:txBody>
          <a:bodyPr wrap="square" lIns="0" tIns="0" rIns="0" bIns="0" rtlCol="0" anchor="ctr">
            <a:normAutofit/>
          </a:bodyPr>
          <a:lstStyle>
            <a:defPPr>
              <a:defRPr lang="en-US"/>
            </a:defPPr>
            <a:lvl1pPr algn="ctr">
              <a:defRPr sz="1400">
                <a:solidFill>
                  <a:schemeClr val="accent3"/>
                </a:solidFill>
              </a:defRPr>
            </a:lvl1pPr>
          </a:lstStyle>
          <a:p>
            <a:r>
              <a:rPr lang="en-US" dirty="0"/>
              <a:t>Northgate's in-place rents trail both the Class B and renovated benchmarks, the gap we intend to close. Our underwriting assumes a moderating 3.0% market rent growth post-stabilization — below the trailing trend.</a:t>
            </a:r>
          </a:p>
        </p:txBody>
      </p:sp>
      <p:sp>
        <p:nvSpPr>
          <p:cNvPr id="15" name="TextBox 14">
            <a:extLst>
              <a:ext uri="{FF2B5EF4-FFF2-40B4-BE49-F238E27FC236}">
                <a16:creationId xmlns:a16="http://schemas.microsoft.com/office/drawing/2014/main" id="{84FEB62A-1289-4245-A493-B91BE386F373}"/>
              </a:ext>
            </a:extLst>
          </p:cNvPr>
          <p:cNvSpPr txBox="1"/>
          <p:nvPr/>
        </p:nvSpPr>
        <p:spPr>
          <a:xfrm>
            <a:off x="10159887" y="2699358"/>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+4.1%</a:t>
            </a:r>
            <a:endParaRPr lang="en-PH" sz="1400" b="1" dirty="0"/>
          </a:p>
        </p:txBody>
      </p:sp>
      <p:sp>
        <p:nvSpPr>
          <p:cNvPr id="16" name="TextBox 15">
            <a:extLst>
              <a:ext uri="{FF2B5EF4-FFF2-40B4-BE49-F238E27FC236}">
                <a16:creationId xmlns:a16="http://schemas.microsoft.com/office/drawing/2014/main" id="{1E521910-3E42-46E6-B227-6C52389EC112}"/>
              </a:ext>
            </a:extLst>
          </p:cNvPr>
          <p:cNvSpPr txBox="1"/>
          <p:nvPr/>
        </p:nvSpPr>
        <p:spPr>
          <a:xfrm>
            <a:off x="10159887" y="3417005"/>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+3.6%</a:t>
            </a:r>
            <a:endParaRPr lang="en-PH" sz="1400" b="1" dirty="0"/>
          </a:p>
        </p:txBody>
      </p:sp>
      <p:sp>
        <p:nvSpPr>
          <p:cNvPr id="17" name="TextBox 16">
            <a:extLst>
              <a:ext uri="{FF2B5EF4-FFF2-40B4-BE49-F238E27FC236}">
                <a16:creationId xmlns:a16="http://schemas.microsoft.com/office/drawing/2014/main" id="{78ECAE8A-245E-4B9E-A7FC-EB9855A80A39}"/>
              </a:ext>
            </a:extLst>
          </p:cNvPr>
          <p:cNvSpPr txBox="1"/>
          <p:nvPr/>
        </p:nvSpPr>
        <p:spPr>
          <a:xfrm>
            <a:off x="10159887" y="4134652"/>
            <a:ext cx="1113851" cy="476372"/>
          </a:xfrm>
          <a:prstGeom prst="ellipse">
            <a:avLst/>
          </a:prstGeom>
          <a:solidFill>
            <a:schemeClr val="accent5">
              <a:lumMod val="20000"/>
              <a:lumOff val="80000"/>
            </a:schemeClr>
          </a:solidFill>
        </p:spPr>
        <p:txBody>
          <a:bodyPr wrap="square" lIns="0" tIns="0" rIns="0" bIns="0" rtlCol="0" anchor="ctr">
            <a:normAutofit/>
          </a:bodyPr>
          <a:lstStyle/>
          <a:p>
            <a:pPr algn="ctr"/>
            <a:r>
              <a:rPr lang="en-US" sz="1400" b="1" dirty="0"/>
              <a:t>+2.9%</a:t>
            </a:r>
            <a:endParaRPr lang="en-PH" sz="1400" b="1" dirty="0"/>
          </a:p>
        </p:txBody>
      </p:sp>
      <p:sp>
        <p:nvSpPr>
          <p:cNvPr id="20" name="TextBox 19">
            <a:extLst>
              <a:ext uri="{FF2B5EF4-FFF2-40B4-BE49-F238E27FC236}">
                <a16:creationId xmlns:a16="http://schemas.microsoft.com/office/drawing/2014/main" id="{642FE424-9C46-4685-8084-DB9FE8D3D5AF}"/>
              </a:ext>
            </a:extLst>
          </p:cNvPr>
          <p:cNvSpPr txBox="1"/>
          <p:nvPr/>
        </p:nvSpPr>
        <p:spPr>
          <a:xfrm>
            <a:off x="10023673" y="2135009"/>
            <a:ext cx="1473422" cy="398938"/>
          </a:xfrm>
          <a:prstGeom prst="rect">
            <a:avLst/>
          </a:prstGeom>
          <a:noFill/>
        </p:spPr>
        <p:txBody>
          <a:bodyPr wrap="square" lIns="72000" tIns="72000" rIns="72000" bIns="72000" rtlCol="0" anchor="ctr">
            <a:noAutofit/>
          </a:bodyPr>
          <a:lstStyle/>
          <a:p>
            <a:pPr algn="ctr"/>
            <a:r>
              <a:rPr lang="en-US" sz="1400" b="1" dirty="0">
                <a:solidFill>
                  <a:schemeClr val="accent1"/>
                </a:solidFill>
                <a:latin typeface="+mj-lt"/>
              </a:rPr>
              <a:t>CAGR</a:t>
            </a:r>
            <a:endParaRPr lang="en-PH" sz="1400" b="1" dirty="0">
              <a:solidFill>
                <a:schemeClr val="accent1"/>
              </a:solidFill>
              <a:latin typeface="+mj-lt"/>
            </a:endParaRPr>
          </a:p>
        </p:txBody>
      </p:sp>
      <p:cxnSp>
        <p:nvCxnSpPr>
          <p:cNvPr id="4" name="Straight Connector 3">
            <a:extLst>
              <a:ext uri="{FF2B5EF4-FFF2-40B4-BE49-F238E27FC236}">
                <a16:creationId xmlns:a16="http://schemas.microsoft.com/office/drawing/2014/main" id="{3A9E3940-B9E0-4D74-BD21-161A54607D2F}"/>
              </a:ext>
            </a:extLst>
          </p:cNvPr>
          <p:cNvCxnSpPr/>
          <p:nvPr/>
        </p:nvCxnSpPr>
        <p:spPr>
          <a:xfrm>
            <a:off x="10159887" y="2507206"/>
            <a:ext cx="1148576"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B5A1982-BA84-4450-BE99-DADB3998F52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20</a:t>
            </a:fld>
            <a:endParaRPr lang="en-PH" dirty="0"/>
          </a:p>
        </p:txBody>
      </p:sp>
    </p:spTree>
    <p:extLst>
      <p:ext uri="{BB962C8B-B14F-4D97-AF65-F5344CB8AC3E}">
        <p14:creationId xmlns:p14="http://schemas.microsoft.com/office/powerpoint/2010/main" val="511271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64180-3F97-4121-A303-7E76F117D959}"/>
              </a:ext>
            </a:extLst>
          </p:cNvPr>
          <p:cNvSpPr>
            <a:spLocks noGrp="1"/>
          </p:cNvSpPr>
          <p:nvPr>
            <p:ph type="ctrTitle"/>
          </p:nvPr>
        </p:nvSpPr>
        <p:spPr/>
        <p:txBody>
          <a:bodyPr/>
          <a:lstStyle/>
          <a:p>
            <a:r>
              <a:rPr lang="en-PH" dirty="0"/>
              <a:t>04 Business Plan</a:t>
            </a:r>
          </a:p>
        </p:txBody>
      </p:sp>
    </p:spTree>
    <p:extLst>
      <p:ext uri="{BB962C8B-B14F-4D97-AF65-F5344CB8AC3E}">
        <p14:creationId xmlns:p14="http://schemas.microsoft.com/office/powerpoint/2010/main" val="29877548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CB6C38-CB5A-4A38-9BB5-E63A2CE3E5DF}"/>
              </a:ext>
            </a:extLst>
          </p:cNvPr>
          <p:cNvSpPr/>
          <p:nvPr/>
        </p:nvSpPr>
        <p:spPr>
          <a:xfrm>
            <a:off x="363794" y="2081213"/>
            <a:ext cx="3665172" cy="3840480"/>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4" name="ValueChainStarter">
            <a:extLst>
              <a:ext uri="{FF2B5EF4-FFF2-40B4-BE49-F238E27FC236}">
                <a16:creationId xmlns:a16="http://schemas.microsoft.com/office/drawing/2014/main" id="{1D45D910-9E87-4742-AEC5-FF0EE5D7C639}"/>
              </a:ext>
            </a:extLst>
          </p:cNvPr>
          <p:cNvSpPr>
            <a:spLocks noChangeArrowheads="1"/>
          </p:cNvSpPr>
          <p:nvPr>
            <p:custDataLst>
              <p:tags r:id="rId1"/>
            </p:custDataLst>
          </p:nvPr>
        </p:nvSpPr>
        <p:spPr bwMode="gray">
          <a:xfrm>
            <a:off x="452530" y="1940734"/>
            <a:ext cx="3485459" cy="280958"/>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6" name="ee4pHeader1">
            <a:extLst>
              <a:ext uri="{FF2B5EF4-FFF2-40B4-BE49-F238E27FC236}">
                <a16:creationId xmlns:a16="http://schemas.microsoft.com/office/drawing/2014/main" id="{CBE83E44-5804-4489-AAD6-A5C8B58BDFB8}"/>
              </a:ext>
            </a:extLst>
          </p:cNvPr>
          <p:cNvSpPr txBox="1"/>
          <p:nvPr/>
        </p:nvSpPr>
        <p:spPr>
          <a:xfrm>
            <a:off x="624404" y="2764386"/>
            <a:ext cx="3143952" cy="497031"/>
          </a:xfrm>
          <a:prstGeom prst="rect">
            <a:avLst/>
          </a:prstGeom>
          <a:noFill/>
          <a:ln cap="rnd">
            <a:noFill/>
            <a:round/>
          </a:ln>
        </p:spPr>
        <p:txBody>
          <a:bodyPr vert="horz" wrap="square" lIns="0" tIns="0" rIns="0" bIns="0" rtlCol="0" anchor="b" anchorCtr="0">
            <a:noAutofit/>
          </a:bodyPr>
          <a:lstStyle/>
          <a:p>
            <a:pPr algn="ctr"/>
            <a:r>
              <a:rPr lang="en-US" sz="2000" b="1" dirty="0">
                <a:solidFill>
                  <a:schemeClr val="accent1"/>
                </a:solidFill>
                <a:latin typeface="+mj-lt"/>
              </a:rPr>
              <a:t>Capture the</a:t>
            </a:r>
            <a:br>
              <a:rPr lang="en-US" sz="2000" b="1" dirty="0">
                <a:solidFill>
                  <a:schemeClr val="accent1"/>
                </a:solidFill>
                <a:latin typeface="+mj-lt"/>
              </a:rPr>
            </a:br>
            <a:r>
              <a:rPr lang="en-US" sz="2000" b="1" dirty="0">
                <a:solidFill>
                  <a:schemeClr val="accent1"/>
                </a:solidFill>
                <a:latin typeface="+mj-lt"/>
              </a:rPr>
              <a:t>Loss-to-Lease</a:t>
            </a:r>
          </a:p>
        </p:txBody>
      </p:sp>
      <p:sp>
        <p:nvSpPr>
          <p:cNvPr id="12" name="TextBox 11">
            <a:extLst>
              <a:ext uri="{FF2B5EF4-FFF2-40B4-BE49-F238E27FC236}">
                <a16:creationId xmlns:a16="http://schemas.microsoft.com/office/drawing/2014/main" id="{69302BFE-FC8F-4C5F-8AE9-EB24649CED48}"/>
              </a:ext>
            </a:extLst>
          </p:cNvPr>
          <p:cNvSpPr txBox="1"/>
          <p:nvPr/>
        </p:nvSpPr>
        <p:spPr>
          <a:xfrm>
            <a:off x="624404" y="3561032"/>
            <a:ext cx="3143952" cy="2039668"/>
          </a:xfrm>
          <a:prstGeom prst="rect">
            <a:avLst/>
          </a:prstGeom>
          <a:noFill/>
        </p:spPr>
        <p:txBody>
          <a:bodyPr wrap="square" lIns="0" tIns="0" rIns="0" bIns="0" rtlCol="0">
            <a:noAutofit/>
          </a:bodyPr>
          <a:lstStyle/>
          <a:p>
            <a:pPr algn="ctr"/>
            <a:r>
              <a:rPr lang="en-US" sz="1600" dirty="0"/>
              <a:t>Bring 312 units to market on renewal and turn, capturing the 6% loss-to-lease in the first 12 months. This requires no construction and de-risks early cash flow before the renovation program scales.</a:t>
            </a:r>
            <a:endParaRPr lang="en-PH" sz="1600" dirty="0"/>
          </a:p>
        </p:txBody>
      </p:sp>
      <p:sp>
        <p:nvSpPr>
          <p:cNvPr id="22" name="Rectangle 21">
            <a:extLst>
              <a:ext uri="{FF2B5EF4-FFF2-40B4-BE49-F238E27FC236}">
                <a16:creationId xmlns:a16="http://schemas.microsoft.com/office/drawing/2014/main" id="{25E3E62A-0DC4-4DDE-8194-1C78629EEFE3}"/>
              </a:ext>
            </a:extLst>
          </p:cNvPr>
          <p:cNvSpPr/>
          <p:nvPr/>
        </p:nvSpPr>
        <p:spPr>
          <a:xfrm>
            <a:off x="4248542" y="2081213"/>
            <a:ext cx="3665172" cy="3840480"/>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23" name="ValueChainStarter">
            <a:extLst>
              <a:ext uri="{FF2B5EF4-FFF2-40B4-BE49-F238E27FC236}">
                <a16:creationId xmlns:a16="http://schemas.microsoft.com/office/drawing/2014/main" id="{5F6B8828-A9BE-4AB8-A382-5EF21AEB6704}"/>
              </a:ext>
            </a:extLst>
          </p:cNvPr>
          <p:cNvSpPr>
            <a:spLocks noChangeArrowheads="1"/>
          </p:cNvSpPr>
          <p:nvPr>
            <p:custDataLst>
              <p:tags r:id="rId2"/>
            </p:custDataLst>
          </p:nvPr>
        </p:nvSpPr>
        <p:spPr bwMode="gray">
          <a:xfrm>
            <a:off x="4337278" y="1940734"/>
            <a:ext cx="3485459" cy="280958"/>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18" name="ee4pHeader1">
            <a:extLst>
              <a:ext uri="{FF2B5EF4-FFF2-40B4-BE49-F238E27FC236}">
                <a16:creationId xmlns:a16="http://schemas.microsoft.com/office/drawing/2014/main" id="{A0CD3363-0F33-4707-B9EE-425E725DBED8}"/>
              </a:ext>
            </a:extLst>
          </p:cNvPr>
          <p:cNvSpPr txBox="1"/>
          <p:nvPr/>
        </p:nvSpPr>
        <p:spPr>
          <a:xfrm>
            <a:off x="4509152" y="2764386"/>
            <a:ext cx="3143952" cy="497031"/>
          </a:xfrm>
          <a:prstGeom prst="rect">
            <a:avLst/>
          </a:prstGeom>
          <a:noFill/>
          <a:ln cap="rnd">
            <a:noFill/>
            <a:round/>
          </a:ln>
        </p:spPr>
        <p:txBody>
          <a:bodyPr vert="horz" wrap="square" lIns="0" tIns="0" rIns="0" bIns="0" rtlCol="0" anchor="b" anchorCtr="0">
            <a:noAutofit/>
          </a:bodyPr>
          <a:lstStyle/>
          <a:p>
            <a:pPr algn="ctr"/>
            <a:r>
              <a:rPr lang="en-US" sz="2000" b="1" dirty="0">
                <a:solidFill>
                  <a:schemeClr val="accent1"/>
                </a:solidFill>
                <a:latin typeface="+mj-lt"/>
              </a:rPr>
              <a:t>Renovate </a:t>
            </a:r>
            <a:br>
              <a:rPr lang="en-US" sz="2000" b="1" dirty="0">
                <a:solidFill>
                  <a:schemeClr val="accent1"/>
                </a:solidFill>
                <a:latin typeface="+mj-lt"/>
              </a:rPr>
            </a:br>
            <a:r>
              <a:rPr lang="en-US" sz="2000" b="1" dirty="0">
                <a:solidFill>
                  <a:schemeClr val="accent1"/>
                </a:solidFill>
                <a:latin typeface="+mj-lt"/>
              </a:rPr>
              <a:t>280 Units</a:t>
            </a:r>
          </a:p>
        </p:txBody>
      </p:sp>
      <p:sp>
        <p:nvSpPr>
          <p:cNvPr id="21" name="TextBox 20">
            <a:extLst>
              <a:ext uri="{FF2B5EF4-FFF2-40B4-BE49-F238E27FC236}">
                <a16:creationId xmlns:a16="http://schemas.microsoft.com/office/drawing/2014/main" id="{71864221-F8B6-40FC-892F-FF1CCE5D4C62}"/>
              </a:ext>
            </a:extLst>
          </p:cNvPr>
          <p:cNvSpPr txBox="1"/>
          <p:nvPr/>
        </p:nvSpPr>
        <p:spPr>
          <a:xfrm>
            <a:off x="4509152" y="3561032"/>
            <a:ext cx="3143952" cy="2039668"/>
          </a:xfrm>
          <a:prstGeom prst="rect">
            <a:avLst/>
          </a:prstGeom>
          <a:noFill/>
        </p:spPr>
        <p:txBody>
          <a:bodyPr wrap="square" lIns="0" tIns="0" rIns="0" bIns="0" rtlCol="0">
            <a:noAutofit/>
          </a:bodyPr>
          <a:lstStyle/>
          <a:p>
            <a:pPr algn="ctr"/>
            <a:r>
              <a:rPr lang="en-US" sz="1600" dirty="0"/>
              <a:t>Invest $14.5k per unit in interiors — quartz, stainless, LVP flooring and lighting — to earn a validated $185/month premium. We pace ~12 units/month to protect occupancy and match leasing velocity.</a:t>
            </a:r>
            <a:endParaRPr lang="en-PH" sz="1600" dirty="0"/>
          </a:p>
        </p:txBody>
      </p:sp>
      <p:sp>
        <p:nvSpPr>
          <p:cNvPr id="30" name="Rectangle 29">
            <a:extLst>
              <a:ext uri="{FF2B5EF4-FFF2-40B4-BE49-F238E27FC236}">
                <a16:creationId xmlns:a16="http://schemas.microsoft.com/office/drawing/2014/main" id="{CC3B60FB-3D79-4CA6-83C5-F74D14DCD177}"/>
              </a:ext>
            </a:extLst>
          </p:cNvPr>
          <p:cNvSpPr/>
          <p:nvPr/>
        </p:nvSpPr>
        <p:spPr>
          <a:xfrm>
            <a:off x="8133290" y="2081213"/>
            <a:ext cx="3665172" cy="3840480"/>
          </a:xfrm>
          <a:prstGeom prst="rect">
            <a:avLst/>
          </a:prstGeom>
          <a:noFill/>
          <a:ln w="9525" cap="rnd" cmpd="sng" algn="ctr">
            <a:solidFill>
              <a:schemeClr val="bg1">
                <a:lumMod val="75000"/>
              </a:schemeClr>
            </a:solidFill>
            <a:prstDash val="solid"/>
            <a:round/>
            <a:headEnd type="none" w="med" len="med"/>
            <a:tailEnd type="none" w="med" len="med"/>
          </a:ln>
          <a:extLst>
            <a:ext uri="{909E8E84-426E-40DD-AFC4-6F175D3DCCD1}">
              <a14:hiddenFill xmlns:a14="http://schemas.microsoft.com/office/drawing/2010/main">
                <a:solidFill>
                  <a:schemeClr val="tx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a:endParaRPr lang="en-US" sz="1200" dirty="0">
              <a:solidFill>
                <a:srgbClr val="FFFFFF"/>
              </a:solidFill>
            </a:endParaRPr>
          </a:p>
        </p:txBody>
      </p:sp>
      <p:sp>
        <p:nvSpPr>
          <p:cNvPr id="31" name="ValueChainStarter">
            <a:extLst>
              <a:ext uri="{FF2B5EF4-FFF2-40B4-BE49-F238E27FC236}">
                <a16:creationId xmlns:a16="http://schemas.microsoft.com/office/drawing/2014/main" id="{53EB1E41-DE62-4566-B503-EBB4FF3100EE}"/>
              </a:ext>
            </a:extLst>
          </p:cNvPr>
          <p:cNvSpPr>
            <a:spLocks noChangeArrowheads="1"/>
          </p:cNvSpPr>
          <p:nvPr>
            <p:custDataLst>
              <p:tags r:id="rId3"/>
            </p:custDataLst>
          </p:nvPr>
        </p:nvSpPr>
        <p:spPr bwMode="gray">
          <a:xfrm>
            <a:off x="8222026" y="1940734"/>
            <a:ext cx="3485459" cy="280958"/>
          </a:xfrm>
          <a:prstGeom prst="roundRect">
            <a:avLst>
              <a:gd name="adj" fmla="val 73356"/>
            </a:avLst>
          </a:prstGeom>
          <a:solidFill>
            <a:schemeClr val="accent1"/>
          </a:solidFill>
          <a:ln w="38100" cap="rnd" cmpd="sng" algn="ctr">
            <a:solidFill>
              <a:schemeClr val="bg1"/>
            </a:solidFill>
            <a:prstDash val="solid"/>
            <a:round/>
            <a:headEnd type="none" w="med" len="med"/>
            <a:tailEnd type="none" w="med" len="med"/>
          </a:ln>
        </p:spPr>
        <p:txBody>
          <a:bodyPr lIns="0" tIns="0" rIns="0" bIns="0" anchor="ctr" anchorCtr="0"/>
          <a:lstStyle/>
          <a:p>
            <a:pPr algn="ctr" eaLnBrk="0" hangingPunct="0"/>
            <a:endParaRPr lang="en-US" sz="1600" b="1" dirty="0">
              <a:solidFill>
                <a:srgbClr val="FFFFFF"/>
              </a:solidFill>
              <a:latin typeface="Franklin Gothic Book" panose="020B0503020102020204" pitchFamily="34" charset="0"/>
              <a:sym typeface="Trebuchet MS" panose="020B0603020202020204" pitchFamily="34" charset="0"/>
            </a:endParaRPr>
          </a:p>
        </p:txBody>
      </p:sp>
      <p:sp>
        <p:nvSpPr>
          <p:cNvPr id="26" name="ee4pHeader1">
            <a:extLst>
              <a:ext uri="{FF2B5EF4-FFF2-40B4-BE49-F238E27FC236}">
                <a16:creationId xmlns:a16="http://schemas.microsoft.com/office/drawing/2014/main" id="{27C37F08-4384-4675-A527-1A4D58A00F6C}"/>
              </a:ext>
            </a:extLst>
          </p:cNvPr>
          <p:cNvSpPr txBox="1"/>
          <p:nvPr/>
        </p:nvSpPr>
        <p:spPr>
          <a:xfrm>
            <a:off x="8393900" y="2764386"/>
            <a:ext cx="3143952" cy="497031"/>
          </a:xfrm>
          <a:prstGeom prst="rect">
            <a:avLst/>
          </a:prstGeom>
          <a:noFill/>
          <a:ln cap="rnd">
            <a:noFill/>
            <a:round/>
          </a:ln>
        </p:spPr>
        <p:txBody>
          <a:bodyPr vert="horz" wrap="square" lIns="0" tIns="0" rIns="0" bIns="0" rtlCol="0" anchor="b" anchorCtr="0">
            <a:noAutofit/>
          </a:bodyPr>
          <a:lstStyle/>
          <a:p>
            <a:pPr algn="ctr"/>
            <a:r>
              <a:rPr lang="en-US" sz="2000" b="1" dirty="0">
                <a:solidFill>
                  <a:schemeClr val="accent1"/>
                </a:solidFill>
                <a:latin typeface="+mj-lt"/>
              </a:rPr>
              <a:t>Operate </a:t>
            </a:r>
            <a:br>
              <a:rPr lang="en-US" sz="2000" b="1" dirty="0">
                <a:solidFill>
                  <a:schemeClr val="accent1"/>
                </a:solidFill>
                <a:latin typeface="+mj-lt"/>
              </a:rPr>
            </a:br>
            <a:r>
              <a:rPr lang="en-US" sz="2000" b="1" dirty="0">
                <a:solidFill>
                  <a:schemeClr val="accent1"/>
                </a:solidFill>
                <a:latin typeface="+mj-lt"/>
              </a:rPr>
              <a:t>Smarter</a:t>
            </a:r>
          </a:p>
        </p:txBody>
      </p:sp>
      <p:sp>
        <p:nvSpPr>
          <p:cNvPr id="29" name="TextBox 28">
            <a:extLst>
              <a:ext uri="{FF2B5EF4-FFF2-40B4-BE49-F238E27FC236}">
                <a16:creationId xmlns:a16="http://schemas.microsoft.com/office/drawing/2014/main" id="{3539E9FA-4C62-4FE5-9555-383142A2393E}"/>
              </a:ext>
            </a:extLst>
          </p:cNvPr>
          <p:cNvSpPr txBox="1"/>
          <p:nvPr/>
        </p:nvSpPr>
        <p:spPr>
          <a:xfrm>
            <a:off x="8393900" y="3561032"/>
            <a:ext cx="3143952" cy="2039668"/>
          </a:xfrm>
          <a:prstGeom prst="rect">
            <a:avLst/>
          </a:prstGeom>
          <a:noFill/>
        </p:spPr>
        <p:txBody>
          <a:bodyPr wrap="square" lIns="0" tIns="0" rIns="0" bIns="0" rtlCol="0">
            <a:noAutofit/>
          </a:bodyPr>
          <a:lstStyle/>
          <a:p>
            <a:pPr algn="ctr"/>
            <a:r>
              <a:rPr lang="en-US" sz="1600" dirty="0"/>
              <a:t>Install professional management, expand RUBS utility recovery from 72% to 85%, add bulk-internet and parking income, and reset the expense base. Combined, these lift NOI independent of unit renovations.</a:t>
            </a:r>
            <a:endParaRPr lang="en-PH" sz="1600" dirty="0"/>
          </a:p>
        </p:txBody>
      </p:sp>
      <p:sp>
        <p:nvSpPr>
          <p:cNvPr id="2" name="Title 1">
            <a:extLst>
              <a:ext uri="{FF2B5EF4-FFF2-40B4-BE49-F238E27FC236}">
                <a16:creationId xmlns:a16="http://schemas.microsoft.com/office/drawing/2014/main" id="{78609B3C-971D-4B23-92C5-0FB3EC017134}"/>
              </a:ext>
            </a:extLst>
          </p:cNvPr>
          <p:cNvSpPr>
            <a:spLocks noGrp="1"/>
          </p:cNvSpPr>
          <p:nvPr>
            <p:ph type="title"/>
          </p:nvPr>
        </p:nvSpPr>
        <p:spPr>
          <a:xfrm>
            <a:off x="363794" y="136526"/>
            <a:ext cx="11434668" cy="777874"/>
          </a:xfrm>
        </p:spPr>
        <p:txBody>
          <a:bodyPr/>
          <a:lstStyle/>
          <a:p>
            <a:r>
              <a:rPr lang="en-PH" dirty="0"/>
              <a:t>Three-Pillar Value-Add Strategy</a:t>
            </a:r>
          </a:p>
        </p:txBody>
      </p:sp>
      <p:grpSp>
        <p:nvGrpSpPr>
          <p:cNvPr id="32" name="Group 31">
            <a:extLst>
              <a:ext uri="{FF2B5EF4-FFF2-40B4-BE49-F238E27FC236}">
                <a16:creationId xmlns:a16="http://schemas.microsoft.com/office/drawing/2014/main" id="{CD52CA37-192E-4492-A25E-26C841DB3371}"/>
              </a:ext>
            </a:extLst>
          </p:cNvPr>
          <p:cNvGrpSpPr/>
          <p:nvPr/>
        </p:nvGrpSpPr>
        <p:grpSpPr>
          <a:xfrm>
            <a:off x="1780744" y="1665577"/>
            <a:ext cx="831273" cy="831273"/>
            <a:chOff x="1945149" y="1665577"/>
            <a:chExt cx="831273" cy="831273"/>
          </a:xfrm>
        </p:grpSpPr>
        <p:sp>
          <p:nvSpPr>
            <p:cNvPr id="5" name="Oval 20">
              <a:extLst>
                <a:ext uri="{FF2B5EF4-FFF2-40B4-BE49-F238E27FC236}">
                  <a16:creationId xmlns:a16="http://schemas.microsoft.com/office/drawing/2014/main" id="{D49E0BFE-D2F5-4FF1-846F-CA858DE7BD57}"/>
                </a:ext>
              </a:extLst>
            </p:cNvPr>
            <p:cNvSpPr>
              <a:spLocks noChangeArrowheads="1"/>
            </p:cNvSpPr>
            <p:nvPr/>
          </p:nvSpPr>
          <p:spPr bwMode="auto">
            <a:xfrm>
              <a:off x="1945149" y="1665577"/>
              <a:ext cx="831273" cy="831273"/>
            </a:xfrm>
            <a:prstGeom prst="ellipse">
              <a:avLst/>
            </a:prstGeom>
            <a:solidFill>
              <a:srgbClr val="FFFFFF"/>
            </a:solidFill>
            <a:ln cap="rnd">
              <a:noFill/>
              <a:round/>
            </a:ln>
          </p:spPr>
          <p:txBody>
            <a:bodyPr vert="horz" wrap="square" lIns="0" tIns="0" rIns="0" bIns="0" numCol="1" anchor="ctr" anchorCtr="0" compatLnSpc="1">
              <a:prstTxWarp prst="textNoShape">
                <a:avLst/>
              </a:prstTxWarp>
            </a:bodyPr>
            <a:lstStyle/>
            <a:p>
              <a:pPr algn="ctr"/>
              <a:endParaRPr lang="en-US" sz="1600" dirty="0">
                <a:solidFill>
                  <a:schemeClr val="accent4"/>
                </a:solidFill>
                <a:latin typeface="Franklin Gothic Book" panose="020B0503020102020204" pitchFamily="34" charset="0"/>
              </a:endParaRPr>
            </a:p>
          </p:txBody>
        </p:sp>
        <p:grpSp>
          <p:nvGrpSpPr>
            <p:cNvPr id="9" name="Group 8">
              <a:extLst>
                <a:ext uri="{FF2B5EF4-FFF2-40B4-BE49-F238E27FC236}">
                  <a16:creationId xmlns:a16="http://schemas.microsoft.com/office/drawing/2014/main" id="{E7D5F300-3DF6-4B46-A412-1569FC8434D8}"/>
                </a:ext>
              </a:extLst>
            </p:cNvPr>
            <p:cNvGrpSpPr/>
            <p:nvPr/>
          </p:nvGrpSpPr>
          <p:grpSpPr>
            <a:xfrm>
              <a:off x="2044889" y="1765317"/>
              <a:ext cx="631792" cy="631792"/>
              <a:chOff x="363794" y="3060504"/>
              <a:chExt cx="631792" cy="631792"/>
            </a:xfrm>
          </p:grpSpPr>
          <p:sp>
            <p:nvSpPr>
              <p:cNvPr id="7" name="Oval 6">
                <a:extLst>
                  <a:ext uri="{FF2B5EF4-FFF2-40B4-BE49-F238E27FC236}">
                    <a16:creationId xmlns:a16="http://schemas.microsoft.com/office/drawing/2014/main" id="{864E206D-BDFC-4231-8C0F-FF7C0FF71C98}"/>
                  </a:ext>
                </a:extLst>
              </p:cNvPr>
              <p:cNvSpPr/>
              <p:nvPr/>
            </p:nvSpPr>
            <p:spPr>
              <a:xfrm>
                <a:off x="363794" y="3060504"/>
                <a:ext cx="631792" cy="631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0" name="Group 556"/>
              <p:cNvGrpSpPr/>
              <p:nvPr/>
            </p:nvGrpSpPr>
            <p:grpSpPr>
              <a:xfrm>
                <a:off x="418810" y="3115520"/>
                <a:ext cx="521760" cy="521760"/>
                <a:chOff x="4308995" y="4907280"/>
                <a:chExt cx="914400" cy="914400"/>
              </a:xfrm>
              <a:solidFill>
                <a:srgbClr val="FFFFFF"/>
              </a:solidFill>
            </p:grpSpPr>
            <p:sp>
              <p:nvSpPr>
                <p:cNvPr id="9001" name="Accent"/>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grpFill/>
                <a:ln>
                  <a:noFill/>
                </a:ln>
              </p:spPr>
              <p:txBody>
                <a:bodyPr/>
                <a:lstStyle/>
                <a:p>
                  <a:endParaRPr/>
                </a:p>
              </p:txBody>
            </p:sp>
            <p:sp>
              <p:nvSpPr>
                <p:cNvPr id="9002" name="Outline"/>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grpFill/>
                <a:ln>
                  <a:noFill/>
                </a:ln>
              </p:spPr>
              <p:txBody>
                <a:bodyPr/>
                <a:lstStyle/>
                <a:p>
                  <a:endParaRPr/>
                </a:p>
              </p:txBody>
            </p:sp>
          </p:grpSp>
        </p:grpSp>
      </p:grpSp>
      <p:grpSp>
        <p:nvGrpSpPr>
          <p:cNvPr id="33" name="Group 32">
            <a:extLst>
              <a:ext uri="{FF2B5EF4-FFF2-40B4-BE49-F238E27FC236}">
                <a16:creationId xmlns:a16="http://schemas.microsoft.com/office/drawing/2014/main" id="{E669F806-502C-4F1B-8E60-DEE8C8B8590E}"/>
              </a:ext>
            </a:extLst>
          </p:cNvPr>
          <p:cNvGrpSpPr/>
          <p:nvPr/>
        </p:nvGrpSpPr>
        <p:grpSpPr>
          <a:xfrm>
            <a:off x="5665492" y="1665577"/>
            <a:ext cx="831273" cy="831273"/>
            <a:chOff x="1945149" y="1665577"/>
            <a:chExt cx="831273" cy="831273"/>
          </a:xfrm>
        </p:grpSpPr>
        <p:sp>
          <p:nvSpPr>
            <p:cNvPr id="34" name="Oval 20">
              <a:extLst>
                <a:ext uri="{FF2B5EF4-FFF2-40B4-BE49-F238E27FC236}">
                  <a16:creationId xmlns:a16="http://schemas.microsoft.com/office/drawing/2014/main" id="{B4708450-A6BC-4027-AC8C-B04C2F7F8B12}"/>
                </a:ext>
              </a:extLst>
            </p:cNvPr>
            <p:cNvSpPr>
              <a:spLocks noChangeArrowheads="1"/>
            </p:cNvSpPr>
            <p:nvPr/>
          </p:nvSpPr>
          <p:spPr bwMode="auto">
            <a:xfrm>
              <a:off x="1945149" y="1665577"/>
              <a:ext cx="831273" cy="831273"/>
            </a:xfrm>
            <a:prstGeom prst="ellipse">
              <a:avLst/>
            </a:prstGeom>
            <a:solidFill>
              <a:srgbClr val="FFFFFF"/>
            </a:solidFill>
            <a:ln cap="rnd">
              <a:noFill/>
              <a:round/>
            </a:ln>
          </p:spPr>
          <p:txBody>
            <a:bodyPr vert="horz" wrap="square" lIns="0" tIns="0" rIns="0" bIns="0" numCol="1" anchor="ctr" anchorCtr="0" compatLnSpc="1">
              <a:prstTxWarp prst="textNoShape">
                <a:avLst/>
              </a:prstTxWarp>
            </a:bodyPr>
            <a:lstStyle/>
            <a:p>
              <a:pPr algn="ctr"/>
              <a:endParaRPr lang="en-US" sz="1600" dirty="0">
                <a:solidFill>
                  <a:schemeClr val="accent4"/>
                </a:solidFill>
                <a:latin typeface="Franklin Gothic Book" panose="020B0503020102020204" pitchFamily="34" charset="0"/>
              </a:endParaRPr>
            </a:p>
          </p:txBody>
        </p:sp>
        <p:grpSp>
          <p:nvGrpSpPr>
            <p:cNvPr id="35" name="Group 34">
              <a:extLst>
                <a:ext uri="{FF2B5EF4-FFF2-40B4-BE49-F238E27FC236}">
                  <a16:creationId xmlns:a16="http://schemas.microsoft.com/office/drawing/2014/main" id="{CE917351-367B-47D2-8026-6D750FC8E1E0}"/>
                </a:ext>
              </a:extLst>
            </p:cNvPr>
            <p:cNvGrpSpPr/>
            <p:nvPr/>
          </p:nvGrpSpPr>
          <p:grpSpPr>
            <a:xfrm>
              <a:off x="2044889" y="1765317"/>
              <a:ext cx="631792" cy="631792"/>
              <a:chOff x="363794" y="3060504"/>
              <a:chExt cx="631792" cy="631792"/>
            </a:xfrm>
          </p:grpSpPr>
          <p:sp>
            <p:nvSpPr>
              <p:cNvPr id="36" name="Oval 35">
                <a:extLst>
                  <a:ext uri="{FF2B5EF4-FFF2-40B4-BE49-F238E27FC236}">
                    <a16:creationId xmlns:a16="http://schemas.microsoft.com/office/drawing/2014/main" id="{5AF40579-5641-4CAD-A788-8AD18116D6D7}"/>
                  </a:ext>
                </a:extLst>
              </p:cNvPr>
              <p:cNvSpPr/>
              <p:nvPr/>
            </p:nvSpPr>
            <p:spPr>
              <a:xfrm>
                <a:off x="363794" y="3060504"/>
                <a:ext cx="631792" cy="631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3" name="Group 26"/>
              <p:cNvGrpSpPr/>
              <p:nvPr/>
            </p:nvGrpSpPr>
            <p:grpSpPr>
              <a:xfrm>
                <a:off x="418810" y="3115520"/>
                <a:ext cx="521760" cy="521760"/>
                <a:chOff x="9627603" y="3230880"/>
                <a:chExt cx="914400" cy="914400"/>
              </a:xfrm>
              <a:solidFill>
                <a:srgbClr val="FFFFFF"/>
              </a:solidFill>
            </p:grpSpPr>
            <p:sp>
              <p:nvSpPr>
                <p:cNvPr id="9004" name="Accent"/>
                <p:cNvSpPr/>
                <p:nvPr/>
              </p:nvSpPr>
              <p:spPr>
                <a:xfrm>
                  <a:off x="9627603" y="3230880"/>
                  <a:ext cx="914400" cy="914400"/>
                </a:xfrm>
                <a:custGeom>
                  <a:avLst/>
                  <a:gdLst/>
                  <a:ahLst/>
                  <a:cxnLst/>
                  <a:rect l="0" t="0" r="10000" b="10000"/>
                  <a:pathLst>
                    <a:path w="10000" h="10000">
                      <a:moveTo>
                        <a:pt x="3519" y="4259"/>
                      </a:moveTo>
                      <a:lnTo>
                        <a:pt x="6481" y="4259"/>
                      </a:lnTo>
                      <a:lnTo>
                        <a:pt x="6481" y="5247"/>
                      </a:lnTo>
                      <a:lnTo>
                        <a:pt x="3519" y="5247"/>
                      </a:lnTo>
                      <a:lnTo>
                        <a:pt x="3519" y="4259"/>
                      </a:lnTo>
                      <a:close/>
                    </a:path>
                  </a:pathLst>
                </a:custGeom>
                <a:grpFill/>
                <a:ln>
                  <a:noFill/>
                </a:ln>
              </p:spPr>
              <p:txBody>
                <a:bodyPr/>
                <a:lstStyle/>
                <a:p>
                  <a:endParaRPr/>
                </a:p>
              </p:txBody>
            </p:sp>
            <p:sp>
              <p:nvSpPr>
                <p:cNvPr id="9005" name="Outline"/>
                <p:cNvSpPr/>
                <p:nvPr/>
              </p:nvSpPr>
              <p:spPr>
                <a:xfrm>
                  <a:off x="9627603" y="3230880"/>
                  <a:ext cx="914400" cy="914400"/>
                </a:xfrm>
                <a:custGeom>
                  <a:avLst/>
                  <a:gdLst/>
                  <a:ahLst/>
                  <a:cxnLst/>
                  <a:rect l="0" t="0" r="10000" b="10000"/>
                  <a:pathLst>
                    <a:path w="10000" h="10000">
                      <a:moveTo>
                        <a:pt x="802" y="8242"/>
                      </a:moveTo>
                      <a:lnTo>
                        <a:pt x="800" y="8209"/>
                      </a:lnTo>
                      <a:lnTo>
                        <a:pt x="800" y="3766"/>
                      </a:lnTo>
                      <a:lnTo>
                        <a:pt x="802" y="3732"/>
                      </a:lnTo>
                      <a:lnTo>
                        <a:pt x="810" y="3698"/>
                      </a:lnTo>
                      <a:lnTo>
                        <a:pt x="821" y="3665"/>
                      </a:lnTo>
                      <a:lnTo>
                        <a:pt x="837" y="3635"/>
                      </a:lnTo>
                      <a:lnTo>
                        <a:pt x="858" y="3606"/>
                      </a:lnTo>
                      <a:lnTo>
                        <a:pt x="881" y="3581"/>
                      </a:lnTo>
                      <a:lnTo>
                        <a:pt x="908" y="3560"/>
                      </a:lnTo>
                      <a:lnTo>
                        <a:pt x="938" y="3542"/>
                      </a:lnTo>
                      <a:lnTo>
                        <a:pt x="4888" y="1567"/>
                      </a:lnTo>
                      <a:lnTo>
                        <a:pt x="4919" y="1555"/>
                      </a:lnTo>
                      <a:lnTo>
                        <a:pt x="4951" y="1546"/>
                      </a:lnTo>
                      <a:lnTo>
                        <a:pt x="4983" y="1542"/>
                      </a:lnTo>
                      <a:lnTo>
                        <a:pt x="5017" y="1542"/>
                      </a:lnTo>
                      <a:lnTo>
                        <a:pt x="5049" y="1546"/>
                      </a:lnTo>
                      <a:lnTo>
                        <a:pt x="5081" y="1555"/>
                      </a:lnTo>
                      <a:lnTo>
                        <a:pt x="5112" y="1567"/>
                      </a:lnTo>
                      <a:lnTo>
                        <a:pt x="9062" y="3542"/>
                      </a:lnTo>
                      <a:lnTo>
                        <a:pt x="9092" y="3560"/>
                      </a:lnTo>
                      <a:lnTo>
                        <a:pt x="9119" y="3581"/>
                      </a:lnTo>
                      <a:lnTo>
                        <a:pt x="9142" y="3606"/>
                      </a:lnTo>
                      <a:lnTo>
                        <a:pt x="9163" y="3635"/>
                      </a:lnTo>
                      <a:lnTo>
                        <a:pt x="9179" y="3665"/>
                      </a:lnTo>
                      <a:lnTo>
                        <a:pt x="9190" y="3698"/>
                      </a:lnTo>
                      <a:lnTo>
                        <a:pt x="9198" y="3732"/>
                      </a:lnTo>
                      <a:lnTo>
                        <a:pt x="9200" y="3766"/>
                      </a:lnTo>
                      <a:lnTo>
                        <a:pt x="9200" y="8209"/>
                      </a:lnTo>
                      <a:lnTo>
                        <a:pt x="9198" y="8242"/>
                      </a:lnTo>
                      <a:lnTo>
                        <a:pt x="9191" y="8274"/>
                      </a:lnTo>
                      <a:lnTo>
                        <a:pt x="9181" y="8305"/>
                      </a:lnTo>
                      <a:lnTo>
                        <a:pt x="9167" y="8334"/>
                      </a:lnTo>
                      <a:lnTo>
                        <a:pt x="9148" y="8361"/>
                      </a:lnTo>
                      <a:lnTo>
                        <a:pt x="9127" y="8386"/>
                      </a:lnTo>
                      <a:lnTo>
                        <a:pt x="9102" y="8407"/>
                      </a:lnTo>
                      <a:lnTo>
                        <a:pt x="9075" y="8426"/>
                      </a:lnTo>
                      <a:lnTo>
                        <a:pt x="9046" y="8440"/>
                      </a:lnTo>
                      <a:lnTo>
                        <a:pt x="9015" y="8450"/>
                      </a:lnTo>
                      <a:lnTo>
                        <a:pt x="8983" y="8457"/>
                      </a:lnTo>
                      <a:lnTo>
                        <a:pt x="8950" y="8459"/>
                      </a:lnTo>
                      <a:lnTo>
                        <a:pt x="6481" y="8459"/>
                      </a:lnTo>
                      <a:lnTo>
                        <a:pt x="3519" y="8459"/>
                      </a:lnTo>
                      <a:lnTo>
                        <a:pt x="1050" y="8459"/>
                      </a:lnTo>
                      <a:lnTo>
                        <a:pt x="1017" y="8457"/>
                      </a:lnTo>
                      <a:lnTo>
                        <a:pt x="985" y="8450"/>
                      </a:lnTo>
                      <a:lnTo>
                        <a:pt x="954" y="8440"/>
                      </a:lnTo>
                      <a:lnTo>
                        <a:pt x="925" y="8426"/>
                      </a:lnTo>
                      <a:lnTo>
                        <a:pt x="898" y="8407"/>
                      </a:lnTo>
                      <a:lnTo>
                        <a:pt x="873" y="8386"/>
                      </a:lnTo>
                      <a:lnTo>
                        <a:pt x="852" y="8361"/>
                      </a:lnTo>
                      <a:lnTo>
                        <a:pt x="833" y="8334"/>
                      </a:lnTo>
                      <a:lnTo>
                        <a:pt x="819" y="8305"/>
                      </a:lnTo>
                      <a:lnTo>
                        <a:pt x="809" y="8274"/>
                      </a:lnTo>
                      <a:lnTo>
                        <a:pt x="802" y="8242"/>
                      </a:lnTo>
                      <a:close/>
                      <a:moveTo>
                        <a:pt x="8700" y="3921"/>
                      </a:moveTo>
                      <a:lnTo>
                        <a:pt x="5000" y="2071"/>
                      </a:lnTo>
                      <a:lnTo>
                        <a:pt x="1300" y="3921"/>
                      </a:lnTo>
                      <a:lnTo>
                        <a:pt x="1300" y="7959"/>
                      </a:lnTo>
                      <a:lnTo>
                        <a:pt x="3269" y="7959"/>
                      </a:lnTo>
                      <a:lnTo>
                        <a:pt x="3269" y="5247"/>
                      </a:lnTo>
                      <a:lnTo>
                        <a:pt x="3271" y="5214"/>
                      </a:lnTo>
                      <a:lnTo>
                        <a:pt x="3278" y="5182"/>
                      </a:lnTo>
                      <a:lnTo>
                        <a:pt x="3288" y="5151"/>
                      </a:lnTo>
                      <a:lnTo>
                        <a:pt x="3302" y="5122"/>
                      </a:lnTo>
                      <a:lnTo>
                        <a:pt x="3321" y="5095"/>
                      </a:lnTo>
                      <a:lnTo>
                        <a:pt x="3342" y="5070"/>
                      </a:lnTo>
                      <a:lnTo>
                        <a:pt x="3367" y="5049"/>
                      </a:lnTo>
                      <a:lnTo>
                        <a:pt x="3394" y="5030"/>
                      </a:lnTo>
                      <a:lnTo>
                        <a:pt x="3423" y="5016"/>
                      </a:lnTo>
                      <a:lnTo>
                        <a:pt x="3454" y="5006"/>
                      </a:lnTo>
                      <a:lnTo>
                        <a:pt x="3486" y="4999"/>
                      </a:lnTo>
                      <a:lnTo>
                        <a:pt x="3519" y="4997"/>
                      </a:lnTo>
                      <a:lnTo>
                        <a:pt x="6481" y="4997"/>
                      </a:lnTo>
                      <a:lnTo>
                        <a:pt x="6514" y="4999"/>
                      </a:lnTo>
                      <a:lnTo>
                        <a:pt x="6546" y="5006"/>
                      </a:lnTo>
                      <a:lnTo>
                        <a:pt x="6577" y="5016"/>
                      </a:lnTo>
                      <a:lnTo>
                        <a:pt x="6606" y="5030"/>
                      </a:lnTo>
                      <a:lnTo>
                        <a:pt x="6633" y="5049"/>
                      </a:lnTo>
                      <a:lnTo>
                        <a:pt x="6658" y="5070"/>
                      </a:lnTo>
                      <a:lnTo>
                        <a:pt x="6679" y="5095"/>
                      </a:lnTo>
                      <a:lnTo>
                        <a:pt x="6698" y="5122"/>
                      </a:lnTo>
                      <a:lnTo>
                        <a:pt x="6712" y="5151"/>
                      </a:lnTo>
                      <a:lnTo>
                        <a:pt x="6722" y="5182"/>
                      </a:lnTo>
                      <a:lnTo>
                        <a:pt x="6729" y="5214"/>
                      </a:lnTo>
                      <a:lnTo>
                        <a:pt x="6731" y="5247"/>
                      </a:lnTo>
                      <a:lnTo>
                        <a:pt x="6731" y="7959"/>
                      </a:lnTo>
                      <a:lnTo>
                        <a:pt x="8700" y="7959"/>
                      </a:lnTo>
                      <a:lnTo>
                        <a:pt x="8700" y="3921"/>
                      </a:lnTo>
                      <a:close/>
                      <a:moveTo>
                        <a:pt x="3769" y="6084"/>
                      </a:moveTo>
                      <a:lnTo>
                        <a:pt x="6231" y="6084"/>
                      </a:lnTo>
                      <a:lnTo>
                        <a:pt x="6231" y="5497"/>
                      </a:lnTo>
                      <a:lnTo>
                        <a:pt x="3769" y="5497"/>
                      </a:lnTo>
                      <a:lnTo>
                        <a:pt x="3769" y="6084"/>
                      </a:lnTo>
                      <a:close/>
                      <a:moveTo>
                        <a:pt x="3769" y="7959"/>
                      </a:moveTo>
                      <a:lnTo>
                        <a:pt x="6231" y="7959"/>
                      </a:lnTo>
                      <a:lnTo>
                        <a:pt x="6231" y="7372"/>
                      </a:lnTo>
                      <a:lnTo>
                        <a:pt x="3769" y="7372"/>
                      </a:lnTo>
                      <a:lnTo>
                        <a:pt x="3769" y="7959"/>
                      </a:lnTo>
                      <a:close/>
                      <a:moveTo>
                        <a:pt x="6231" y="6384"/>
                      </a:moveTo>
                      <a:lnTo>
                        <a:pt x="3769" y="6384"/>
                      </a:lnTo>
                      <a:lnTo>
                        <a:pt x="3769" y="7072"/>
                      </a:lnTo>
                      <a:lnTo>
                        <a:pt x="6231" y="7072"/>
                      </a:lnTo>
                      <a:lnTo>
                        <a:pt x="6231" y="6384"/>
                      </a:lnTo>
                      <a:close/>
                    </a:path>
                  </a:pathLst>
                </a:custGeom>
                <a:grpFill/>
                <a:ln>
                  <a:noFill/>
                </a:ln>
              </p:spPr>
              <p:txBody>
                <a:bodyPr/>
                <a:lstStyle/>
                <a:p>
                  <a:endParaRPr/>
                </a:p>
              </p:txBody>
            </p:sp>
          </p:grpSp>
        </p:grpSp>
      </p:grpSp>
      <p:grpSp>
        <p:nvGrpSpPr>
          <p:cNvPr id="38" name="Group 37">
            <a:extLst>
              <a:ext uri="{FF2B5EF4-FFF2-40B4-BE49-F238E27FC236}">
                <a16:creationId xmlns:a16="http://schemas.microsoft.com/office/drawing/2014/main" id="{C4139D07-D8B4-45A8-B494-AA558DE90A31}"/>
              </a:ext>
            </a:extLst>
          </p:cNvPr>
          <p:cNvGrpSpPr/>
          <p:nvPr/>
        </p:nvGrpSpPr>
        <p:grpSpPr>
          <a:xfrm>
            <a:off x="9550240" y="1665577"/>
            <a:ext cx="831273" cy="831273"/>
            <a:chOff x="1945149" y="1665577"/>
            <a:chExt cx="831273" cy="831273"/>
          </a:xfrm>
        </p:grpSpPr>
        <p:sp>
          <p:nvSpPr>
            <p:cNvPr id="39" name="Oval 20">
              <a:extLst>
                <a:ext uri="{FF2B5EF4-FFF2-40B4-BE49-F238E27FC236}">
                  <a16:creationId xmlns:a16="http://schemas.microsoft.com/office/drawing/2014/main" id="{B34F53F3-BBCB-4ACF-B958-0B0B9BDF971D}"/>
                </a:ext>
              </a:extLst>
            </p:cNvPr>
            <p:cNvSpPr>
              <a:spLocks noChangeArrowheads="1"/>
            </p:cNvSpPr>
            <p:nvPr/>
          </p:nvSpPr>
          <p:spPr bwMode="auto">
            <a:xfrm>
              <a:off x="1945149" y="1665577"/>
              <a:ext cx="831273" cy="831273"/>
            </a:xfrm>
            <a:prstGeom prst="ellipse">
              <a:avLst/>
            </a:prstGeom>
            <a:solidFill>
              <a:srgbClr val="FFFFFF"/>
            </a:solidFill>
            <a:ln cap="rnd">
              <a:noFill/>
              <a:round/>
            </a:ln>
          </p:spPr>
          <p:txBody>
            <a:bodyPr vert="horz" wrap="square" lIns="0" tIns="0" rIns="0" bIns="0" numCol="1" anchor="ctr" anchorCtr="0" compatLnSpc="1">
              <a:prstTxWarp prst="textNoShape">
                <a:avLst/>
              </a:prstTxWarp>
            </a:bodyPr>
            <a:lstStyle/>
            <a:p>
              <a:pPr algn="ctr"/>
              <a:endParaRPr lang="en-US" sz="1600" dirty="0">
                <a:solidFill>
                  <a:schemeClr val="accent4"/>
                </a:solidFill>
                <a:latin typeface="Franklin Gothic Book" panose="020B0503020102020204" pitchFamily="34" charset="0"/>
              </a:endParaRPr>
            </a:p>
          </p:txBody>
        </p:sp>
        <p:grpSp>
          <p:nvGrpSpPr>
            <p:cNvPr id="40" name="Group 39">
              <a:extLst>
                <a:ext uri="{FF2B5EF4-FFF2-40B4-BE49-F238E27FC236}">
                  <a16:creationId xmlns:a16="http://schemas.microsoft.com/office/drawing/2014/main" id="{94C92F74-D56B-41B7-B891-DD1FD109CAC0}"/>
                </a:ext>
              </a:extLst>
            </p:cNvPr>
            <p:cNvGrpSpPr/>
            <p:nvPr/>
          </p:nvGrpSpPr>
          <p:grpSpPr>
            <a:xfrm>
              <a:off x="2044889" y="1765317"/>
              <a:ext cx="631792" cy="631792"/>
              <a:chOff x="363794" y="3060504"/>
              <a:chExt cx="631792" cy="631792"/>
            </a:xfrm>
          </p:grpSpPr>
          <p:sp>
            <p:nvSpPr>
              <p:cNvPr id="41" name="Oval 40">
                <a:extLst>
                  <a:ext uri="{FF2B5EF4-FFF2-40B4-BE49-F238E27FC236}">
                    <a16:creationId xmlns:a16="http://schemas.microsoft.com/office/drawing/2014/main" id="{3AC44E46-31B3-4A30-8B78-AE593E250A02}"/>
                  </a:ext>
                </a:extLst>
              </p:cNvPr>
              <p:cNvSpPr/>
              <p:nvPr/>
            </p:nvSpPr>
            <p:spPr>
              <a:xfrm>
                <a:off x="363794" y="3060504"/>
                <a:ext cx="631792" cy="631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solidFill>
                    <a:schemeClr val="bg1"/>
                  </a:solidFill>
                </a:endParaRPr>
              </a:p>
            </p:txBody>
          </p:sp>
          <p:grpSp>
            <p:nvGrpSpPr>
              <p:cNvPr id="9006" name="Group 113"/>
              <p:cNvGrpSpPr/>
              <p:nvPr/>
            </p:nvGrpSpPr>
            <p:grpSpPr>
              <a:xfrm>
                <a:off x="418810" y="3115520"/>
                <a:ext cx="521760" cy="521760"/>
                <a:chOff x="4308995" y="4876800"/>
                <a:chExt cx="914400" cy="914400"/>
              </a:xfrm>
              <a:solidFill>
                <a:srgbClr val="FFFFFF"/>
              </a:solidFill>
            </p:grpSpPr>
            <p:sp>
              <p:nvSpPr>
                <p:cNvPr id="9007" name="Accent"/>
                <p:cNvSpPr/>
                <p:nvPr/>
              </p:nvSpPr>
              <p:spPr>
                <a:xfrm>
                  <a:off x="4308995" y="4876800"/>
                  <a:ext cx="914400" cy="914400"/>
                </a:xfrm>
                <a:custGeom>
                  <a:avLst/>
                  <a:gdLst/>
                  <a:ahLst/>
                  <a:cxnLst/>
                  <a:rect l="0" t="0" r="10000" b="10000"/>
                  <a:pathLst>
                    <a:path w="10000" h="10000">
                      <a:moveTo>
                        <a:pt x="8800" y="4220"/>
                      </a:moveTo>
                      <a:lnTo>
                        <a:pt x="8800" y="3779"/>
                      </a:lnTo>
                      <a:lnTo>
                        <a:pt x="7599" y="5380"/>
                      </a:lnTo>
                      <a:lnTo>
                        <a:pt x="7582" y="5400"/>
                      </a:lnTo>
                      <a:lnTo>
                        <a:pt x="7562" y="5417"/>
                      </a:lnTo>
                      <a:lnTo>
                        <a:pt x="7541" y="5432"/>
                      </a:lnTo>
                      <a:lnTo>
                        <a:pt x="7518" y="5444"/>
                      </a:lnTo>
                      <a:lnTo>
                        <a:pt x="7493" y="5453"/>
                      </a:lnTo>
                      <a:lnTo>
                        <a:pt x="7467" y="5458"/>
                      </a:lnTo>
                      <a:lnTo>
                        <a:pt x="7441" y="5460"/>
                      </a:lnTo>
                      <a:lnTo>
                        <a:pt x="7415" y="5459"/>
                      </a:lnTo>
                      <a:lnTo>
                        <a:pt x="7389" y="5454"/>
                      </a:lnTo>
                      <a:lnTo>
                        <a:pt x="7365" y="5446"/>
                      </a:lnTo>
                      <a:lnTo>
                        <a:pt x="7341" y="5434"/>
                      </a:lnTo>
                      <a:lnTo>
                        <a:pt x="7319" y="5420"/>
                      </a:lnTo>
                      <a:lnTo>
                        <a:pt x="6430" y="4754"/>
                      </a:lnTo>
                      <a:lnTo>
                        <a:pt x="5252" y="6169"/>
                      </a:lnTo>
                      <a:lnTo>
                        <a:pt x="5234" y="6188"/>
                      </a:lnTo>
                      <a:lnTo>
                        <a:pt x="5213" y="6204"/>
                      </a:lnTo>
                      <a:lnTo>
                        <a:pt x="5191" y="6218"/>
                      </a:lnTo>
                      <a:lnTo>
                        <a:pt x="5167" y="6229"/>
                      </a:lnTo>
                      <a:lnTo>
                        <a:pt x="5142" y="6236"/>
                      </a:lnTo>
                      <a:lnTo>
                        <a:pt x="5116" y="6240"/>
                      </a:lnTo>
                      <a:lnTo>
                        <a:pt x="5090" y="6241"/>
                      </a:lnTo>
                      <a:lnTo>
                        <a:pt x="5064" y="6238"/>
                      </a:lnTo>
                      <a:lnTo>
                        <a:pt x="5039" y="6232"/>
                      </a:lnTo>
                      <a:lnTo>
                        <a:pt x="5014" y="6223"/>
                      </a:lnTo>
                      <a:lnTo>
                        <a:pt x="4991" y="6210"/>
                      </a:lnTo>
                      <a:lnTo>
                        <a:pt x="4970" y="6195"/>
                      </a:lnTo>
                      <a:lnTo>
                        <a:pt x="4951" y="6177"/>
                      </a:lnTo>
                      <a:lnTo>
                        <a:pt x="4935" y="6156"/>
                      </a:lnTo>
                      <a:lnTo>
                        <a:pt x="4921" y="6134"/>
                      </a:lnTo>
                      <a:lnTo>
                        <a:pt x="4910" y="6110"/>
                      </a:lnTo>
                      <a:lnTo>
                        <a:pt x="4903" y="6085"/>
                      </a:lnTo>
                      <a:lnTo>
                        <a:pt x="4899" y="6059"/>
                      </a:lnTo>
                      <a:lnTo>
                        <a:pt x="4898" y="6033"/>
                      </a:lnTo>
                      <a:lnTo>
                        <a:pt x="4901" y="6007"/>
                      </a:lnTo>
                      <a:lnTo>
                        <a:pt x="4907" y="5982"/>
                      </a:lnTo>
                      <a:lnTo>
                        <a:pt x="4916" y="5957"/>
                      </a:lnTo>
                      <a:lnTo>
                        <a:pt x="4929" y="5934"/>
                      </a:lnTo>
                      <a:lnTo>
                        <a:pt x="4944" y="5913"/>
                      </a:lnTo>
                      <a:lnTo>
                        <a:pt x="6244" y="4352"/>
                      </a:lnTo>
                      <a:lnTo>
                        <a:pt x="6262" y="4334"/>
                      </a:lnTo>
                      <a:lnTo>
                        <a:pt x="6281" y="4318"/>
                      </a:lnTo>
                      <a:lnTo>
                        <a:pt x="6303" y="4304"/>
                      </a:lnTo>
                      <a:lnTo>
                        <a:pt x="6326" y="4294"/>
                      </a:lnTo>
                      <a:lnTo>
                        <a:pt x="6350" y="4286"/>
                      </a:lnTo>
                      <a:lnTo>
                        <a:pt x="6375" y="4281"/>
                      </a:lnTo>
                      <a:lnTo>
                        <a:pt x="6400" y="4280"/>
                      </a:lnTo>
                      <a:lnTo>
                        <a:pt x="6425" y="4282"/>
                      </a:lnTo>
                      <a:lnTo>
                        <a:pt x="6450" y="4287"/>
                      </a:lnTo>
                      <a:lnTo>
                        <a:pt x="6474" y="4295"/>
                      </a:lnTo>
                      <a:lnTo>
                        <a:pt x="6497" y="4306"/>
                      </a:lnTo>
                      <a:lnTo>
                        <a:pt x="6518" y="4320"/>
                      </a:lnTo>
                      <a:lnTo>
                        <a:pt x="7399" y="4980"/>
                      </a:lnTo>
                      <a:lnTo>
                        <a:pt x="8600" y="3379"/>
                      </a:lnTo>
                      <a:lnTo>
                        <a:pt x="7959" y="3379"/>
                      </a:lnTo>
                      <a:lnTo>
                        <a:pt x="7933" y="3377"/>
                      </a:lnTo>
                      <a:lnTo>
                        <a:pt x="7907" y="3372"/>
                      </a:lnTo>
                      <a:lnTo>
                        <a:pt x="7882" y="3364"/>
                      </a:lnTo>
                      <a:lnTo>
                        <a:pt x="7859" y="3352"/>
                      </a:lnTo>
                      <a:lnTo>
                        <a:pt x="7837" y="3338"/>
                      </a:lnTo>
                      <a:lnTo>
                        <a:pt x="7818" y="3320"/>
                      </a:lnTo>
                      <a:lnTo>
                        <a:pt x="7800" y="3301"/>
                      </a:lnTo>
                      <a:lnTo>
                        <a:pt x="7786" y="3279"/>
                      </a:lnTo>
                      <a:lnTo>
                        <a:pt x="7774" y="3256"/>
                      </a:lnTo>
                      <a:lnTo>
                        <a:pt x="7766" y="3231"/>
                      </a:lnTo>
                      <a:lnTo>
                        <a:pt x="7761" y="3205"/>
                      </a:lnTo>
                      <a:lnTo>
                        <a:pt x="7759" y="3179"/>
                      </a:lnTo>
                      <a:lnTo>
                        <a:pt x="7761" y="3153"/>
                      </a:lnTo>
                      <a:lnTo>
                        <a:pt x="7766" y="3127"/>
                      </a:lnTo>
                      <a:lnTo>
                        <a:pt x="7774" y="3102"/>
                      </a:lnTo>
                      <a:lnTo>
                        <a:pt x="7786" y="3079"/>
                      </a:lnTo>
                      <a:lnTo>
                        <a:pt x="7800" y="3057"/>
                      </a:lnTo>
                      <a:lnTo>
                        <a:pt x="7818" y="3038"/>
                      </a:lnTo>
                      <a:lnTo>
                        <a:pt x="7837" y="3020"/>
                      </a:lnTo>
                      <a:lnTo>
                        <a:pt x="7859" y="3006"/>
                      </a:lnTo>
                      <a:lnTo>
                        <a:pt x="7882" y="2994"/>
                      </a:lnTo>
                      <a:lnTo>
                        <a:pt x="7907" y="2986"/>
                      </a:lnTo>
                      <a:lnTo>
                        <a:pt x="7933" y="2981"/>
                      </a:lnTo>
                      <a:lnTo>
                        <a:pt x="7959" y="2979"/>
                      </a:lnTo>
                      <a:lnTo>
                        <a:pt x="9000" y="2979"/>
                      </a:lnTo>
                      <a:lnTo>
                        <a:pt x="9012" y="2980"/>
                      </a:lnTo>
                      <a:lnTo>
                        <a:pt x="9024" y="2980"/>
                      </a:lnTo>
                      <a:lnTo>
                        <a:pt x="9025" y="2981"/>
                      </a:lnTo>
                      <a:lnTo>
                        <a:pt x="9026" y="2981"/>
                      </a:lnTo>
                      <a:lnTo>
                        <a:pt x="9038" y="2983"/>
                      </a:lnTo>
                      <a:lnTo>
                        <a:pt x="9050" y="2985"/>
                      </a:lnTo>
                      <a:lnTo>
                        <a:pt x="9051" y="2986"/>
                      </a:lnTo>
                      <a:lnTo>
                        <a:pt x="9052" y="2986"/>
                      </a:lnTo>
                      <a:lnTo>
                        <a:pt x="9063" y="2990"/>
                      </a:lnTo>
                      <a:lnTo>
                        <a:pt x="9075" y="2993"/>
                      </a:lnTo>
                      <a:lnTo>
                        <a:pt x="9076" y="2994"/>
                      </a:lnTo>
                      <a:lnTo>
                        <a:pt x="9077" y="2994"/>
                      </a:lnTo>
                      <a:lnTo>
                        <a:pt x="9087" y="3000"/>
                      </a:lnTo>
                      <a:lnTo>
                        <a:pt x="9098" y="3005"/>
                      </a:lnTo>
                      <a:lnTo>
                        <a:pt x="9099" y="3005"/>
                      </a:lnTo>
                      <a:lnTo>
                        <a:pt x="9100" y="3006"/>
                      </a:lnTo>
                      <a:lnTo>
                        <a:pt x="9110" y="3012"/>
                      </a:lnTo>
                      <a:lnTo>
                        <a:pt x="9120" y="3019"/>
                      </a:lnTo>
                      <a:lnTo>
                        <a:pt x="9121" y="3020"/>
                      </a:lnTo>
                      <a:lnTo>
                        <a:pt x="9122" y="3020"/>
                      </a:lnTo>
                      <a:lnTo>
                        <a:pt x="9131" y="3028"/>
                      </a:lnTo>
                      <a:lnTo>
                        <a:pt x="9140" y="3036"/>
                      </a:lnTo>
                      <a:lnTo>
                        <a:pt x="9141" y="3037"/>
                      </a:lnTo>
                      <a:lnTo>
                        <a:pt x="9141" y="3038"/>
                      </a:lnTo>
                      <a:lnTo>
                        <a:pt x="9149" y="3047"/>
                      </a:lnTo>
                      <a:lnTo>
                        <a:pt x="9157" y="3056"/>
                      </a:lnTo>
                      <a:lnTo>
                        <a:pt x="9158" y="3056"/>
                      </a:lnTo>
                      <a:lnTo>
                        <a:pt x="9159" y="3057"/>
                      </a:lnTo>
                      <a:lnTo>
                        <a:pt x="9165" y="3067"/>
                      </a:lnTo>
                      <a:lnTo>
                        <a:pt x="9172" y="3077"/>
                      </a:lnTo>
                      <a:lnTo>
                        <a:pt x="9173" y="3078"/>
                      </a:lnTo>
                      <a:lnTo>
                        <a:pt x="9173" y="3079"/>
                      </a:lnTo>
                      <a:lnTo>
                        <a:pt x="9179" y="3090"/>
                      </a:lnTo>
                      <a:lnTo>
                        <a:pt x="9184" y="3100"/>
                      </a:lnTo>
                      <a:lnTo>
                        <a:pt x="9184" y="3101"/>
                      </a:lnTo>
                      <a:lnTo>
                        <a:pt x="9185" y="3102"/>
                      </a:lnTo>
                      <a:lnTo>
                        <a:pt x="9189" y="3114"/>
                      </a:lnTo>
                      <a:lnTo>
                        <a:pt x="9193" y="3125"/>
                      </a:lnTo>
                      <a:lnTo>
                        <a:pt x="9193" y="3126"/>
                      </a:lnTo>
                      <a:lnTo>
                        <a:pt x="9193" y="3127"/>
                      </a:lnTo>
                      <a:lnTo>
                        <a:pt x="9196" y="3139"/>
                      </a:lnTo>
                      <a:lnTo>
                        <a:pt x="9198" y="3151"/>
                      </a:lnTo>
                      <a:lnTo>
                        <a:pt x="9198" y="3152"/>
                      </a:lnTo>
                      <a:lnTo>
                        <a:pt x="9198" y="3153"/>
                      </a:lnTo>
                      <a:lnTo>
                        <a:pt x="9199" y="3165"/>
                      </a:lnTo>
                      <a:lnTo>
                        <a:pt x="9200" y="3177"/>
                      </a:lnTo>
                      <a:lnTo>
                        <a:pt x="9200" y="3178"/>
                      </a:lnTo>
                      <a:lnTo>
                        <a:pt x="9200" y="3179"/>
                      </a:lnTo>
                      <a:lnTo>
                        <a:pt x="9200" y="4220"/>
                      </a:lnTo>
                      <a:lnTo>
                        <a:pt x="9198" y="4246"/>
                      </a:lnTo>
                      <a:lnTo>
                        <a:pt x="9193" y="4272"/>
                      </a:lnTo>
                      <a:lnTo>
                        <a:pt x="9185" y="4297"/>
                      </a:lnTo>
                      <a:lnTo>
                        <a:pt x="9173" y="4320"/>
                      </a:lnTo>
                      <a:lnTo>
                        <a:pt x="9159" y="4342"/>
                      </a:lnTo>
                      <a:lnTo>
                        <a:pt x="9141" y="4361"/>
                      </a:lnTo>
                      <a:lnTo>
                        <a:pt x="9122" y="4379"/>
                      </a:lnTo>
                      <a:lnTo>
                        <a:pt x="9100" y="4393"/>
                      </a:lnTo>
                      <a:lnTo>
                        <a:pt x="9077" y="4405"/>
                      </a:lnTo>
                      <a:lnTo>
                        <a:pt x="9052" y="4413"/>
                      </a:lnTo>
                      <a:lnTo>
                        <a:pt x="9026" y="4418"/>
                      </a:lnTo>
                      <a:lnTo>
                        <a:pt x="9000" y="4420"/>
                      </a:lnTo>
                      <a:lnTo>
                        <a:pt x="8974" y="4418"/>
                      </a:lnTo>
                      <a:lnTo>
                        <a:pt x="8948" y="4413"/>
                      </a:lnTo>
                      <a:lnTo>
                        <a:pt x="8923" y="4405"/>
                      </a:lnTo>
                      <a:lnTo>
                        <a:pt x="8900" y="4393"/>
                      </a:lnTo>
                      <a:lnTo>
                        <a:pt x="8878" y="4379"/>
                      </a:lnTo>
                      <a:lnTo>
                        <a:pt x="8859" y="4361"/>
                      </a:lnTo>
                      <a:lnTo>
                        <a:pt x="8841" y="4342"/>
                      </a:lnTo>
                      <a:lnTo>
                        <a:pt x="8827" y="4320"/>
                      </a:lnTo>
                      <a:lnTo>
                        <a:pt x="8815" y="4297"/>
                      </a:lnTo>
                      <a:lnTo>
                        <a:pt x="8807" y="4272"/>
                      </a:lnTo>
                      <a:lnTo>
                        <a:pt x="8802" y="4246"/>
                      </a:lnTo>
                      <a:lnTo>
                        <a:pt x="8800" y="4220"/>
                      </a:lnTo>
                      <a:close/>
                    </a:path>
                  </a:pathLst>
                </a:custGeom>
                <a:grpFill/>
                <a:ln>
                  <a:noFill/>
                </a:ln>
              </p:spPr>
              <p:txBody>
                <a:bodyPr/>
                <a:lstStyle/>
                <a:p>
                  <a:endParaRPr/>
                </a:p>
              </p:txBody>
            </p:sp>
            <p:sp>
              <p:nvSpPr>
                <p:cNvPr id="9008" name="Outline"/>
                <p:cNvSpPr/>
                <p:nvPr/>
              </p:nvSpPr>
              <p:spPr>
                <a:xfrm>
                  <a:off x="4308995" y="4876800"/>
                  <a:ext cx="914400" cy="914400"/>
                </a:xfrm>
                <a:custGeom>
                  <a:avLst/>
                  <a:gdLst/>
                  <a:ahLst/>
                  <a:cxnLst/>
                  <a:rect l="0" t="0" r="10000" b="10000"/>
                  <a:pathLst>
                    <a:path w="10000" h="10000">
                      <a:moveTo>
                        <a:pt x="5672" y="4627"/>
                      </a:moveTo>
                      <a:lnTo>
                        <a:pt x="5172" y="5000"/>
                      </a:lnTo>
                      <a:lnTo>
                        <a:pt x="5672" y="5373"/>
                      </a:lnTo>
                      <a:lnTo>
                        <a:pt x="5692" y="5390"/>
                      </a:lnTo>
                      <a:lnTo>
                        <a:pt x="5710" y="5409"/>
                      </a:lnTo>
                      <a:lnTo>
                        <a:pt x="5725" y="5431"/>
                      </a:lnTo>
                      <a:lnTo>
                        <a:pt x="5737" y="5454"/>
                      </a:lnTo>
                      <a:lnTo>
                        <a:pt x="5746" y="5479"/>
                      </a:lnTo>
                      <a:lnTo>
                        <a:pt x="5751" y="5505"/>
                      </a:lnTo>
                      <a:lnTo>
                        <a:pt x="5753" y="5531"/>
                      </a:lnTo>
                      <a:lnTo>
                        <a:pt x="5751" y="5558"/>
                      </a:lnTo>
                      <a:lnTo>
                        <a:pt x="5747" y="5583"/>
                      </a:lnTo>
                      <a:lnTo>
                        <a:pt x="5738" y="5608"/>
                      </a:lnTo>
                      <a:lnTo>
                        <a:pt x="5452" y="6311"/>
                      </a:lnTo>
                      <a:lnTo>
                        <a:pt x="5441" y="6335"/>
                      </a:lnTo>
                      <a:lnTo>
                        <a:pt x="5426" y="6357"/>
                      </a:lnTo>
                      <a:lnTo>
                        <a:pt x="5408" y="6377"/>
                      </a:lnTo>
                      <a:lnTo>
                        <a:pt x="5388" y="6395"/>
                      </a:lnTo>
                      <a:lnTo>
                        <a:pt x="5366" y="6410"/>
                      </a:lnTo>
                      <a:lnTo>
                        <a:pt x="5342" y="6421"/>
                      </a:lnTo>
                      <a:lnTo>
                        <a:pt x="5317" y="6430"/>
                      </a:lnTo>
                      <a:lnTo>
                        <a:pt x="5291" y="6435"/>
                      </a:lnTo>
                      <a:lnTo>
                        <a:pt x="5264" y="6436"/>
                      </a:lnTo>
                      <a:lnTo>
                        <a:pt x="5238" y="6434"/>
                      </a:lnTo>
                      <a:lnTo>
                        <a:pt x="4619" y="6343"/>
                      </a:lnTo>
                      <a:lnTo>
                        <a:pt x="4710" y="6961"/>
                      </a:lnTo>
                      <a:lnTo>
                        <a:pt x="4712" y="6987"/>
                      </a:lnTo>
                      <a:lnTo>
                        <a:pt x="4711" y="7014"/>
                      </a:lnTo>
                      <a:lnTo>
                        <a:pt x="4706" y="7040"/>
                      </a:lnTo>
                      <a:lnTo>
                        <a:pt x="4697" y="7065"/>
                      </a:lnTo>
                      <a:lnTo>
                        <a:pt x="4686" y="7089"/>
                      </a:lnTo>
                      <a:lnTo>
                        <a:pt x="4671" y="7111"/>
                      </a:lnTo>
                      <a:lnTo>
                        <a:pt x="4653" y="7131"/>
                      </a:lnTo>
                      <a:lnTo>
                        <a:pt x="4633" y="7149"/>
                      </a:lnTo>
                      <a:lnTo>
                        <a:pt x="4611" y="7164"/>
                      </a:lnTo>
                      <a:lnTo>
                        <a:pt x="4587" y="7175"/>
                      </a:lnTo>
                      <a:lnTo>
                        <a:pt x="3885" y="7461"/>
                      </a:lnTo>
                      <a:lnTo>
                        <a:pt x="3860" y="7470"/>
                      </a:lnTo>
                      <a:lnTo>
                        <a:pt x="3835" y="7474"/>
                      </a:lnTo>
                      <a:lnTo>
                        <a:pt x="3808" y="7476"/>
                      </a:lnTo>
                      <a:lnTo>
                        <a:pt x="3782" y="7474"/>
                      </a:lnTo>
                      <a:lnTo>
                        <a:pt x="3756" y="7469"/>
                      </a:lnTo>
                      <a:lnTo>
                        <a:pt x="3732" y="7460"/>
                      </a:lnTo>
                      <a:lnTo>
                        <a:pt x="3708" y="7448"/>
                      </a:lnTo>
                      <a:lnTo>
                        <a:pt x="3686" y="7433"/>
                      </a:lnTo>
                      <a:lnTo>
                        <a:pt x="3667" y="7416"/>
                      </a:lnTo>
                      <a:lnTo>
                        <a:pt x="3650" y="7396"/>
                      </a:lnTo>
                      <a:lnTo>
                        <a:pt x="3276" y="6895"/>
                      </a:lnTo>
                      <a:lnTo>
                        <a:pt x="2903" y="7396"/>
                      </a:lnTo>
                      <a:lnTo>
                        <a:pt x="2886" y="7416"/>
                      </a:lnTo>
                      <a:lnTo>
                        <a:pt x="2867" y="7433"/>
                      </a:lnTo>
                      <a:lnTo>
                        <a:pt x="2845" y="7448"/>
                      </a:lnTo>
                      <a:lnTo>
                        <a:pt x="2822" y="7460"/>
                      </a:lnTo>
                      <a:lnTo>
                        <a:pt x="2797" y="7469"/>
                      </a:lnTo>
                      <a:lnTo>
                        <a:pt x="2771" y="7474"/>
                      </a:lnTo>
                      <a:lnTo>
                        <a:pt x="2745" y="7476"/>
                      </a:lnTo>
                      <a:lnTo>
                        <a:pt x="2718" y="7474"/>
                      </a:lnTo>
                      <a:lnTo>
                        <a:pt x="2693" y="7470"/>
                      </a:lnTo>
                      <a:lnTo>
                        <a:pt x="2668" y="7461"/>
                      </a:lnTo>
                      <a:lnTo>
                        <a:pt x="1966" y="7175"/>
                      </a:lnTo>
                      <a:lnTo>
                        <a:pt x="1942" y="7164"/>
                      </a:lnTo>
                      <a:lnTo>
                        <a:pt x="1920" y="7149"/>
                      </a:lnTo>
                      <a:lnTo>
                        <a:pt x="1900" y="7131"/>
                      </a:lnTo>
                      <a:lnTo>
                        <a:pt x="1882" y="7111"/>
                      </a:lnTo>
                      <a:lnTo>
                        <a:pt x="1867" y="7089"/>
                      </a:lnTo>
                      <a:lnTo>
                        <a:pt x="1856" y="7065"/>
                      </a:lnTo>
                      <a:lnTo>
                        <a:pt x="1847" y="7040"/>
                      </a:lnTo>
                      <a:lnTo>
                        <a:pt x="1842" y="7014"/>
                      </a:lnTo>
                      <a:lnTo>
                        <a:pt x="1841" y="6987"/>
                      </a:lnTo>
                      <a:lnTo>
                        <a:pt x="1843" y="6961"/>
                      </a:lnTo>
                      <a:lnTo>
                        <a:pt x="1934" y="6343"/>
                      </a:lnTo>
                      <a:lnTo>
                        <a:pt x="1315" y="6434"/>
                      </a:lnTo>
                      <a:lnTo>
                        <a:pt x="1289" y="6436"/>
                      </a:lnTo>
                      <a:lnTo>
                        <a:pt x="1262" y="6435"/>
                      </a:lnTo>
                      <a:lnTo>
                        <a:pt x="1236" y="6430"/>
                      </a:lnTo>
                      <a:lnTo>
                        <a:pt x="1211" y="6421"/>
                      </a:lnTo>
                      <a:lnTo>
                        <a:pt x="1187" y="6410"/>
                      </a:lnTo>
                      <a:lnTo>
                        <a:pt x="1165" y="6395"/>
                      </a:lnTo>
                      <a:lnTo>
                        <a:pt x="1145" y="6377"/>
                      </a:lnTo>
                      <a:lnTo>
                        <a:pt x="1127" y="6357"/>
                      </a:lnTo>
                      <a:lnTo>
                        <a:pt x="1112" y="6335"/>
                      </a:lnTo>
                      <a:lnTo>
                        <a:pt x="1101" y="6311"/>
                      </a:lnTo>
                      <a:lnTo>
                        <a:pt x="815" y="5608"/>
                      </a:lnTo>
                      <a:lnTo>
                        <a:pt x="806" y="5583"/>
                      </a:lnTo>
                      <a:lnTo>
                        <a:pt x="802" y="5558"/>
                      </a:lnTo>
                      <a:lnTo>
                        <a:pt x="800" y="5531"/>
                      </a:lnTo>
                      <a:lnTo>
                        <a:pt x="802" y="5505"/>
                      </a:lnTo>
                      <a:lnTo>
                        <a:pt x="807" y="5479"/>
                      </a:lnTo>
                      <a:lnTo>
                        <a:pt x="816" y="5454"/>
                      </a:lnTo>
                      <a:lnTo>
                        <a:pt x="828" y="5431"/>
                      </a:lnTo>
                      <a:lnTo>
                        <a:pt x="843" y="5409"/>
                      </a:lnTo>
                      <a:lnTo>
                        <a:pt x="860" y="5390"/>
                      </a:lnTo>
                      <a:lnTo>
                        <a:pt x="880" y="5373"/>
                      </a:lnTo>
                      <a:lnTo>
                        <a:pt x="1380" y="5000"/>
                      </a:lnTo>
                      <a:lnTo>
                        <a:pt x="880" y="4627"/>
                      </a:lnTo>
                      <a:lnTo>
                        <a:pt x="860" y="4610"/>
                      </a:lnTo>
                      <a:lnTo>
                        <a:pt x="843" y="4591"/>
                      </a:lnTo>
                      <a:lnTo>
                        <a:pt x="828" y="4569"/>
                      </a:lnTo>
                      <a:lnTo>
                        <a:pt x="816" y="4546"/>
                      </a:lnTo>
                      <a:lnTo>
                        <a:pt x="807" y="4521"/>
                      </a:lnTo>
                      <a:lnTo>
                        <a:pt x="802" y="4495"/>
                      </a:lnTo>
                      <a:lnTo>
                        <a:pt x="800" y="4469"/>
                      </a:lnTo>
                      <a:lnTo>
                        <a:pt x="802" y="4442"/>
                      </a:lnTo>
                      <a:lnTo>
                        <a:pt x="806" y="4417"/>
                      </a:lnTo>
                      <a:lnTo>
                        <a:pt x="815" y="4392"/>
                      </a:lnTo>
                      <a:lnTo>
                        <a:pt x="1101" y="3689"/>
                      </a:lnTo>
                      <a:lnTo>
                        <a:pt x="1112" y="3665"/>
                      </a:lnTo>
                      <a:lnTo>
                        <a:pt x="1127" y="3643"/>
                      </a:lnTo>
                      <a:lnTo>
                        <a:pt x="1145" y="3623"/>
                      </a:lnTo>
                      <a:lnTo>
                        <a:pt x="1165" y="3605"/>
                      </a:lnTo>
                      <a:lnTo>
                        <a:pt x="1187" y="3590"/>
                      </a:lnTo>
                      <a:lnTo>
                        <a:pt x="1211" y="3579"/>
                      </a:lnTo>
                      <a:lnTo>
                        <a:pt x="1236" y="3570"/>
                      </a:lnTo>
                      <a:lnTo>
                        <a:pt x="1262" y="3565"/>
                      </a:lnTo>
                      <a:lnTo>
                        <a:pt x="1289" y="3564"/>
                      </a:lnTo>
                      <a:lnTo>
                        <a:pt x="1315" y="3566"/>
                      </a:lnTo>
                      <a:lnTo>
                        <a:pt x="1934" y="3657"/>
                      </a:lnTo>
                      <a:lnTo>
                        <a:pt x="1843" y="3039"/>
                      </a:lnTo>
                      <a:lnTo>
                        <a:pt x="1841" y="3013"/>
                      </a:lnTo>
                      <a:lnTo>
                        <a:pt x="1842" y="2986"/>
                      </a:lnTo>
                      <a:lnTo>
                        <a:pt x="1847" y="2960"/>
                      </a:lnTo>
                      <a:lnTo>
                        <a:pt x="1856" y="2935"/>
                      </a:lnTo>
                      <a:lnTo>
                        <a:pt x="1867" y="2911"/>
                      </a:lnTo>
                      <a:lnTo>
                        <a:pt x="1882" y="2889"/>
                      </a:lnTo>
                      <a:lnTo>
                        <a:pt x="1900" y="2869"/>
                      </a:lnTo>
                      <a:lnTo>
                        <a:pt x="1920" y="2851"/>
                      </a:lnTo>
                      <a:lnTo>
                        <a:pt x="1942" y="2836"/>
                      </a:lnTo>
                      <a:lnTo>
                        <a:pt x="1966" y="2825"/>
                      </a:lnTo>
                      <a:lnTo>
                        <a:pt x="2668" y="2539"/>
                      </a:lnTo>
                      <a:lnTo>
                        <a:pt x="2693" y="2530"/>
                      </a:lnTo>
                      <a:lnTo>
                        <a:pt x="2718" y="2526"/>
                      </a:lnTo>
                      <a:lnTo>
                        <a:pt x="2745" y="2524"/>
                      </a:lnTo>
                      <a:lnTo>
                        <a:pt x="2771" y="2526"/>
                      </a:lnTo>
                      <a:lnTo>
                        <a:pt x="2797" y="2531"/>
                      </a:lnTo>
                      <a:lnTo>
                        <a:pt x="2822" y="2540"/>
                      </a:lnTo>
                      <a:lnTo>
                        <a:pt x="2845" y="2552"/>
                      </a:lnTo>
                      <a:lnTo>
                        <a:pt x="2867" y="2567"/>
                      </a:lnTo>
                      <a:lnTo>
                        <a:pt x="2886" y="2584"/>
                      </a:lnTo>
                      <a:lnTo>
                        <a:pt x="2903" y="2604"/>
                      </a:lnTo>
                      <a:lnTo>
                        <a:pt x="3276" y="3105"/>
                      </a:lnTo>
                      <a:lnTo>
                        <a:pt x="3650" y="2604"/>
                      </a:lnTo>
                      <a:lnTo>
                        <a:pt x="3667" y="2584"/>
                      </a:lnTo>
                      <a:lnTo>
                        <a:pt x="3686" y="2567"/>
                      </a:lnTo>
                      <a:lnTo>
                        <a:pt x="3708" y="2552"/>
                      </a:lnTo>
                      <a:lnTo>
                        <a:pt x="3732" y="2540"/>
                      </a:lnTo>
                      <a:lnTo>
                        <a:pt x="3756" y="2531"/>
                      </a:lnTo>
                      <a:lnTo>
                        <a:pt x="3782" y="2526"/>
                      </a:lnTo>
                      <a:lnTo>
                        <a:pt x="3808" y="2524"/>
                      </a:lnTo>
                      <a:lnTo>
                        <a:pt x="3835" y="2526"/>
                      </a:lnTo>
                      <a:lnTo>
                        <a:pt x="3860" y="2530"/>
                      </a:lnTo>
                      <a:lnTo>
                        <a:pt x="3885" y="2539"/>
                      </a:lnTo>
                      <a:lnTo>
                        <a:pt x="4587" y="2825"/>
                      </a:lnTo>
                      <a:lnTo>
                        <a:pt x="4611" y="2836"/>
                      </a:lnTo>
                      <a:lnTo>
                        <a:pt x="4633" y="2851"/>
                      </a:lnTo>
                      <a:lnTo>
                        <a:pt x="4653" y="2869"/>
                      </a:lnTo>
                      <a:lnTo>
                        <a:pt x="4671" y="2889"/>
                      </a:lnTo>
                      <a:lnTo>
                        <a:pt x="4686" y="2911"/>
                      </a:lnTo>
                      <a:lnTo>
                        <a:pt x="4697" y="2935"/>
                      </a:lnTo>
                      <a:lnTo>
                        <a:pt x="4706" y="2960"/>
                      </a:lnTo>
                      <a:lnTo>
                        <a:pt x="4711" y="2986"/>
                      </a:lnTo>
                      <a:lnTo>
                        <a:pt x="4712" y="3013"/>
                      </a:lnTo>
                      <a:lnTo>
                        <a:pt x="4710" y="3039"/>
                      </a:lnTo>
                      <a:lnTo>
                        <a:pt x="4619" y="3657"/>
                      </a:lnTo>
                      <a:lnTo>
                        <a:pt x="5238" y="3566"/>
                      </a:lnTo>
                      <a:lnTo>
                        <a:pt x="5264" y="3564"/>
                      </a:lnTo>
                      <a:lnTo>
                        <a:pt x="5291" y="3565"/>
                      </a:lnTo>
                      <a:lnTo>
                        <a:pt x="5317" y="3570"/>
                      </a:lnTo>
                      <a:lnTo>
                        <a:pt x="5342" y="3579"/>
                      </a:lnTo>
                      <a:lnTo>
                        <a:pt x="5366" y="3590"/>
                      </a:lnTo>
                      <a:lnTo>
                        <a:pt x="5388" y="3605"/>
                      </a:lnTo>
                      <a:lnTo>
                        <a:pt x="5408" y="3623"/>
                      </a:lnTo>
                      <a:lnTo>
                        <a:pt x="5426" y="3643"/>
                      </a:lnTo>
                      <a:lnTo>
                        <a:pt x="5441" y="3665"/>
                      </a:lnTo>
                      <a:lnTo>
                        <a:pt x="5452" y="3689"/>
                      </a:lnTo>
                      <a:lnTo>
                        <a:pt x="5738" y="4392"/>
                      </a:lnTo>
                      <a:lnTo>
                        <a:pt x="5747" y="4417"/>
                      </a:lnTo>
                      <a:lnTo>
                        <a:pt x="5751" y="4442"/>
                      </a:lnTo>
                      <a:lnTo>
                        <a:pt x="5753" y="4469"/>
                      </a:lnTo>
                      <a:lnTo>
                        <a:pt x="5751" y="4495"/>
                      </a:lnTo>
                      <a:lnTo>
                        <a:pt x="5746" y="4521"/>
                      </a:lnTo>
                      <a:lnTo>
                        <a:pt x="5737" y="4546"/>
                      </a:lnTo>
                      <a:lnTo>
                        <a:pt x="5725" y="4569"/>
                      </a:lnTo>
                      <a:lnTo>
                        <a:pt x="5710" y="4591"/>
                      </a:lnTo>
                      <a:lnTo>
                        <a:pt x="5692" y="4610"/>
                      </a:lnTo>
                      <a:lnTo>
                        <a:pt x="5672" y="4627"/>
                      </a:lnTo>
                      <a:close/>
                      <a:moveTo>
                        <a:pt x="4697" y="4857"/>
                      </a:moveTo>
                      <a:lnTo>
                        <a:pt x="4718" y="4840"/>
                      </a:lnTo>
                      <a:lnTo>
                        <a:pt x="5309" y="4399"/>
                      </a:lnTo>
                      <a:lnTo>
                        <a:pt x="5141" y="3985"/>
                      </a:lnTo>
                      <a:lnTo>
                        <a:pt x="4411" y="4092"/>
                      </a:lnTo>
                      <a:lnTo>
                        <a:pt x="4385" y="4094"/>
                      </a:lnTo>
                      <a:lnTo>
                        <a:pt x="4358" y="4093"/>
                      </a:lnTo>
                      <a:lnTo>
                        <a:pt x="4332" y="4088"/>
                      </a:lnTo>
                      <a:lnTo>
                        <a:pt x="4307" y="4079"/>
                      </a:lnTo>
                      <a:lnTo>
                        <a:pt x="4283" y="4068"/>
                      </a:lnTo>
                      <a:lnTo>
                        <a:pt x="4261" y="4053"/>
                      </a:lnTo>
                      <a:lnTo>
                        <a:pt x="4241" y="4035"/>
                      </a:lnTo>
                      <a:lnTo>
                        <a:pt x="4223" y="4015"/>
                      </a:lnTo>
                      <a:lnTo>
                        <a:pt x="4208" y="3993"/>
                      </a:lnTo>
                      <a:lnTo>
                        <a:pt x="4197" y="3969"/>
                      </a:lnTo>
                      <a:lnTo>
                        <a:pt x="4188" y="3944"/>
                      </a:lnTo>
                      <a:lnTo>
                        <a:pt x="4183" y="3918"/>
                      </a:lnTo>
                      <a:lnTo>
                        <a:pt x="4182" y="3891"/>
                      </a:lnTo>
                      <a:lnTo>
                        <a:pt x="4184" y="3865"/>
                      </a:lnTo>
                      <a:lnTo>
                        <a:pt x="4291" y="3136"/>
                      </a:lnTo>
                      <a:lnTo>
                        <a:pt x="3878" y="2968"/>
                      </a:lnTo>
                      <a:lnTo>
                        <a:pt x="3436" y="3559"/>
                      </a:lnTo>
                      <a:lnTo>
                        <a:pt x="3419" y="3579"/>
                      </a:lnTo>
                      <a:lnTo>
                        <a:pt x="3399" y="3597"/>
                      </a:lnTo>
                      <a:lnTo>
                        <a:pt x="3377" y="3611"/>
                      </a:lnTo>
                      <a:lnTo>
                        <a:pt x="3354" y="3623"/>
                      </a:lnTo>
                      <a:lnTo>
                        <a:pt x="3328" y="3632"/>
                      </a:lnTo>
                      <a:lnTo>
                        <a:pt x="3302" y="3637"/>
                      </a:lnTo>
                      <a:lnTo>
                        <a:pt x="3276" y="3639"/>
                      </a:lnTo>
                      <a:lnTo>
                        <a:pt x="3249" y="3637"/>
                      </a:lnTo>
                      <a:lnTo>
                        <a:pt x="3223" y="3632"/>
                      </a:lnTo>
                      <a:lnTo>
                        <a:pt x="3198" y="3623"/>
                      </a:lnTo>
                      <a:lnTo>
                        <a:pt x="3175" y="3611"/>
                      </a:lnTo>
                      <a:lnTo>
                        <a:pt x="3153" y="3596"/>
                      </a:lnTo>
                      <a:lnTo>
                        <a:pt x="3133" y="3579"/>
                      </a:lnTo>
                      <a:lnTo>
                        <a:pt x="3116" y="3559"/>
                      </a:lnTo>
                      <a:lnTo>
                        <a:pt x="2675" y="2968"/>
                      </a:lnTo>
                      <a:lnTo>
                        <a:pt x="2262" y="3136"/>
                      </a:lnTo>
                      <a:lnTo>
                        <a:pt x="2369" y="3865"/>
                      </a:lnTo>
                      <a:lnTo>
                        <a:pt x="2371" y="3891"/>
                      </a:lnTo>
                      <a:lnTo>
                        <a:pt x="2370" y="3918"/>
                      </a:lnTo>
                      <a:lnTo>
                        <a:pt x="2365" y="3944"/>
                      </a:lnTo>
                      <a:lnTo>
                        <a:pt x="2356" y="3969"/>
                      </a:lnTo>
                      <a:lnTo>
                        <a:pt x="2345" y="3993"/>
                      </a:lnTo>
                      <a:lnTo>
                        <a:pt x="2330" y="4015"/>
                      </a:lnTo>
                      <a:lnTo>
                        <a:pt x="2312" y="4035"/>
                      </a:lnTo>
                      <a:lnTo>
                        <a:pt x="2292" y="4053"/>
                      </a:lnTo>
                      <a:lnTo>
                        <a:pt x="2270" y="4068"/>
                      </a:lnTo>
                      <a:lnTo>
                        <a:pt x="2246" y="4079"/>
                      </a:lnTo>
                      <a:lnTo>
                        <a:pt x="2221" y="4088"/>
                      </a:lnTo>
                      <a:lnTo>
                        <a:pt x="2195" y="4093"/>
                      </a:lnTo>
                      <a:lnTo>
                        <a:pt x="2168" y="4094"/>
                      </a:lnTo>
                      <a:lnTo>
                        <a:pt x="2142" y="4092"/>
                      </a:lnTo>
                      <a:lnTo>
                        <a:pt x="1412" y="3985"/>
                      </a:lnTo>
                      <a:lnTo>
                        <a:pt x="1244" y="4399"/>
                      </a:lnTo>
                      <a:lnTo>
                        <a:pt x="1835" y="4840"/>
                      </a:lnTo>
                      <a:lnTo>
                        <a:pt x="1855" y="4857"/>
                      </a:lnTo>
                      <a:lnTo>
                        <a:pt x="1872" y="4877"/>
                      </a:lnTo>
                      <a:lnTo>
                        <a:pt x="1887" y="4899"/>
                      </a:lnTo>
                      <a:lnTo>
                        <a:pt x="1899" y="4922"/>
                      </a:lnTo>
                      <a:lnTo>
                        <a:pt x="1908" y="4947"/>
                      </a:lnTo>
                      <a:lnTo>
                        <a:pt x="1913" y="4974"/>
                      </a:lnTo>
                      <a:lnTo>
                        <a:pt x="1915" y="5000"/>
                      </a:lnTo>
                      <a:lnTo>
                        <a:pt x="1913" y="5026"/>
                      </a:lnTo>
                      <a:lnTo>
                        <a:pt x="1908" y="5053"/>
                      </a:lnTo>
                      <a:lnTo>
                        <a:pt x="1899" y="5078"/>
                      </a:lnTo>
                      <a:lnTo>
                        <a:pt x="1887" y="5101"/>
                      </a:lnTo>
                      <a:lnTo>
                        <a:pt x="1872" y="5123"/>
                      </a:lnTo>
                      <a:lnTo>
                        <a:pt x="1855" y="5143"/>
                      </a:lnTo>
                      <a:lnTo>
                        <a:pt x="1835" y="5160"/>
                      </a:lnTo>
                      <a:lnTo>
                        <a:pt x="1244" y="5601"/>
                      </a:lnTo>
                      <a:lnTo>
                        <a:pt x="1412" y="6015"/>
                      </a:lnTo>
                      <a:lnTo>
                        <a:pt x="2142" y="5908"/>
                      </a:lnTo>
                      <a:lnTo>
                        <a:pt x="2168" y="5906"/>
                      </a:lnTo>
                      <a:lnTo>
                        <a:pt x="2195" y="5907"/>
                      </a:lnTo>
                      <a:lnTo>
                        <a:pt x="2221" y="5912"/>
                      </a:lnTo>
                      <a:lnTo>
                        <a:pt x="2246" y="5921"/>
                      </a:lnTo>
                      <a:lnTo>
                        <a:pt x="2270" y="5932"/>
                      </a:lnTo>
                      <a:lnTo>
                        <a:pt x="2292" y="5947"/>
                      </a:lnTo>
                      <a:lnTo>
                        <a:pt x="2312" y="5965"/>
                      </a:lnTo>
                      <a:lnTo>
                        <a:pt x="2330" y="5985"/>
                      </a:lnTo>
                      <a:lnTo>
                        <a:pt x="2345" y="6007"/>
                      </a:lnTo>
                      <a:lnTo>
                        <a:pt x="2356" y="6031"/>
                      </a:lnTo>
                      <a:lnTo>
                        <a:pt x="2365" y="6056"/>
                      </a:lnTo>
                      <a:lnTo>
                        <a:pt x="2370" y="6082"/>
                      </a:lnTo>
                      <a:lnTo>
                        <a:pt x="2371" y="6109"/>
                      </a:lnTo>
                      <a:lnTo>
                        <a:pt x="2369" y="6135"/>
                      </a:lnTo>
                      <a:lnTo>
                        <a:pt x="2262" y="6864"/>
                      </a:lnTo>
                      <a:lnTo>
                        <a:pt x="2675" y="7032"/>
                      </a:lnTo>
                      <a:lnTo>
                        <a:pt x="3116" y="6441"/>
                      </a:lnTo>
                      <a:lnTo>
                        <a:pt x="3133" y="6421"/>
                      </a:lnTo>
                      <a:lnTo>
                        <a:pt x="3153" y="6404"/>
                      </a:lnTo>
                      <a:lnTo>
                        <a:pt x="3175" y="6389"/>
                      </a:lnTo>
                      <a:lnTo>
                        <a:pt x="3198" y="6377"/>
                      </a:lnTo>
                      <a:lnTo>
                        <a:pt x="3223" y="6368"/>
                      </a:lnTo>
                      <a:lnTo>
                        <a:pt x="3249" y="6363"/>
                      </a:lnTo>
                      <a:lnTo>
                        <a:pt x="3276" y="6361"/>
                      </a:lnTo>
                      <a:lnTo>
                        <a:pt x="3302" y="6363"/>
                      </a:lnTo>
                      <a:lnTo>
                        <a:pt x="3328" y="6368"/>
                      </a:lnTo>
                      <a:lnTo>
                        <a:pt x="3354" y="6377"/>
                      </a:lnTo>
                      <a:lnTo>
                        <a:pt x="3377" y="6389"/>
                      </a:lnTo>
                      <a:lnTo>
                        <a:pt x="3399" y="6403"/>
                      </a:lnTo>
                      <a:lnTo>
                        <a:pt x="3419" y="6421"/>
                      </a:lnTo>
                      <a:lnTo>
                        <a:pt x="3436" y="6441"/>
                      </a:lnTo>
                      <a:lnTo>
                        <a:pt x="3878" y="7032"/>
                      </a:lnTo>
                      <a:lnTo>
                        <a:pt x="4291" y="6864"/>
                      </a:lnTo>
                      <a:lnTo>
                        <a:pt x="4184" y="6135"/>
                      </a:lnTo>
                      <a:lnTo>
                        <a:pt x="4182" y="6109"/>
                      </a:lnTo>
                      <a:lnTo>
                        <a:pt x="4183" y="6082"/>
                      </a:lnTo>
                      <a:lnTo>
                        <a:pt x="4188" y="6056"/>
                      </a:lnTo>
                      <a:lnTo>
                        <a:pt x="4197" y="6031"/>
                      </a:lnTo>
                      <a:lnTo>
                        <a:pt x="4208" y="6007"/>
                      </a:lnTo>
                      <a:lnTo>
                        <a:pt x="4223" y="5985"/>
                      </a:lnTo>
                      <a:lnTo>
                        <a:pt x="4241" y="5965"/>
                      </a:lnTo>
                      <a:lnTo>
                        <a:pt x="4261" y="5947"/>
                      </a:lnTo>
                      <a:lnTo>
                        <a:pt x="4283" y="5932"/>
                      </a:lnTo>
                      <a:lnTo>
                        <a:pt x="4307" y="5921"/>
                      </a:lnTo>
                      <a:lnTo>
                        <a:pt x="4332" y="5912"/>
                      </a:lnTo>
                      <a:lnTo>
                        <a:pt x="4358" y="5907"/>
                      </a:lnTo>
                      <a:lnTo>
                        <a:pt x="4385" y="5906"/>
                      </a:lnTo>
                      <a:lnTo>
                        <a:pt x="4411" y="5908"/>
                      </a:lnTo>
                      <a:lnTo>
                        <a:pt x="5141" y="6015"/>
                      </a:lnTo>
                      <a:lnTo>
                        <a:pt x="5309" y="5601"/>
                      </a:lnTo>
                      <a:lnTo>
                        <a:pt x="4718" y="5160"/>
                      </a:lnTo>
                      <a:lnTo>
                        <a:pt x="4697" y="5143"/>
                      </a:lnTo>
                      <a:lnTo>
                        <a:pt x="4680" y="5123"/>
                      </a:lnTo>
                      <a:lnTo>
                        <a:pt x="4665" y="5101"/>
                      </a:lnTo>
                      <a:lnTo>
                        <a:pt x="4653" y="5078"/>
                      </a:lnTo>
                      <a:lnTo>
                        <a:pt x="4644" y="5053"/>
                      </a:lnTo>
                      <a:lnTo>
                        <a:pt x="4639" y="5027"/>
                      </a:lnTo>
                      <a:lnTo>
                        <a:pt x="4637" y="5000"/>
                      </a:lnTo>
                      <a:lnTo>
                        <a:pt x="4639" y="4973"/>
                      </a:lnTo>
                      <a:lnTo>
                        <a:pt x="4644" y="4947"/>
                      </a:lnTo>
                      <a:lnTo>
                        <a:pt x="4653" y="4922"/>
                      </a:lnTo>
                      <a:lnTo>
                        <a:pt x="4665" y="4899"/>
                      </a:lnTo>
                      <a:lnTo>
                        <a:pt x="4680" y="4877"/>
                      </a:lnTo>
                      <a:lnTo>
                        <a:pt x="4697" y="4857"/>
                      </a:lnTo>
                      <a:close/>
                      <a:moveTo>
                        <a:pt x="4256" y="4967"/>
                      </a:moveTo>
                      <a:lnTo>
                        <a:pt x="4257" y="4996"/>
                      </a:lnTo>
                      <a:lnTo>
                        <a:pt x="4257" y="5004"/>
                      </a:lnTo>
                      <a:lnTo>
                        <a:pt x="4256" y="5033"/>
                      </a:lnTo>
                      <a:lnTo>
                        <a:pt x="4256" y="5041"/>
                      </a:lnTo>
                      <a:lnTo>
                        <a:pt x="4254" y="5070"/>
                      </a:lnTo>
                      <a:lnTo>
                        <a:pt x="4254" y="5077"/>
                      </a:lnTo>
                      <a:lnTo>
                        <a:pt x="4251" y="5106"/>
                      </a:lnTo>
                      <a:lnTo>
                        <a:pt x="4250" y="5114"/>
                      </a:lnTo>
                      <a:lnTo>
                        <a:pt x="4247" y="5143"/>
                      </a:lnTo>
                      <a:lnTo>
                        <a:pt x="4245" y="5150"/>
                      </a:lnTo>
                      <a:lnTo>
                        <a:pt x="4241" y="5179"/>
                      </a:lnTo>
                      <a:lnTo>
                        <a:pt x="4239" y="5186"/>
                      </a:lnTo>
                      <a:lnTo>
                        <a:pt x="4233" y="5215"/>
                      </a:lnTo>
                      <a:lnTo>
                        <a:pt x="4231" y="5222"/>
                      </a:lnTo>
                      <a:lnTo>
                        <a:pt x="4224" y="5250"/>
                      </a:lnTo>
                      <a:lnTo>
                        <a:pt x="4223" y="5258"/>
                      </a:lnTo>
                      <a:lnTo>
                        <a:pt x="4214" y="5286"/>
                      </a:lnTo>
                      <a:lnTo>
                        <a:pt x="4212" y="5293"/>
                      </a:lnTo>
                      <a:lnTo>
                        <a:pt x="4203" y="5320"/>
                      </a:lnTo>
                      <a:lnTo>
                        <a:pt x="4201" y="5328"/>
                      </a:lnTo>
                      <a:lnTo>
                        <a:pt x="4190" y="5355"/>
                      </a:lnTo>
                      <a:lnTo>
                        <a:pt x="4188" y="5362"/>
                      </a:lnTo>
                      <a:lnTo>
                        <a:pt x="4176" y="5389"/>
                      </a:lnTo>
                      <a:lnTo>
                        <a:pt x="4173" y="5396"/>
                      </a:lnTo>
                      <a:lnTo>
                        <a:pt x="4161" y="5422"/>
                      </a:lnTo>
                      <a:lnTo>
                        <a:pt x="4158" y="5429"/>
                      </a:lnTo>
                      <a:lnTo>
                        <a:pt x="4144" y="5455"/>
                      </a:lnTo>
                      <a:lnTo>
                        <a:pt x="4141" y="5462"/>
                      </a:lnTo>
                      <a:lnTo>
                        <a:pt x="4127" y="5488"/>
                      </a:lnTo>
                      <a:lnTo>
                        <a:pt x="4124" y="5493"/>
                      </a:lnTo>
                      <a:lnTo>
                        <a:pt x="4109" y="5518"/>
                      </a:lnTo>
                      <a:lnTo>
                        <a:pt x="4105" y="5524"/>
                      </a:lnTo>
                      <a:lnTo>
                        <a:pt x="4089" y="5549"/>
                      </a:lnTo>
                      <a:lnTo>
                        <a:pt x="4084" y="5555"/>
                      </a:lnTo>
                      <a:lnTo>
                        <a:pt x="4067" y="5579"/>
                      </a:lnTo>
                      <a:lnTo>
                        <a:pt x="4063" y="5585"/>
                      </a:lnTo>
                      <a:lnTo>
                        <a:pt x="4045" y="5608"/>
                      </a:lnTo>
                      <a:lnTo>
                        <a:pt x="4040" y="5614"/>
                      </a:lnTo>
                      <a:lnTo>
                        <a:pt x="4022" y="5637"/>
                      </a:lnTo>
                      <a:lnTo>
                        <a:pt x="4017" y="5642"/>
                      </a:lnTo>
                      <a:lnTo>
                        <a:pt x="3998" y="5664"/>
                      </a:lnTo>
                      <a:lnTo>
                        <a:pt x="3992" y="5670"/>
                      </a:lnTo>
                      <a:lnTo>
                        <a:pt x="3972" y="5691"/>
                      </a:lnTo>
                      <a:lnTo>
                        <a:pt x="3967" y="5696"/>
                      </a:lnTo>
                      <a:lnTo>
                        <a:pt x="3946" y="5716"/>
                      </a:lnTo>
                      <a:lnTo>
                        <a:pt x="3941" y="5721"/>
                      </a:lnTo>
                      <a:lnTo>
                        <a:pt x="3919" y="5740"/>
                      </a:lnTo>
                      <a:lnTo>
                        <a:pt x="3913" y="5745"/>
                      </a:lnTo>
                      <a:lnTo>
                        <a:pt x="3891" y="5764"/>
                      </a:lnTo>
                      <a:lnTo>
                        <a:pt x="3885" y="5768"/>
                      </a:lnTo>
                      <a:lnTo>
                        <a:pt x="3862" y="5786"/>
                      </a:lnTo>
                      <a:lnTo>
                        <a:pt x="3856" y="5791"/>
                      </a:lnTo>
                      <a:lnTo>
                        <a:pt x="3833" y="5807"/>
                      </a:lnTo>
                      <a:lnTo>
                        <a:pt x="3827" y="5812"/>
                      </a:lnTo>
                      <a:lnTo>
                        <a:pt x="3802" y="5828"/>
                      </a:lnTo>
                      <a:lnTo>
                        <a:pt x="3796" y="5832"/>
                      </a:lnTo>
                      <a:lnTo>
                        <a:pt x="3771" y="5847"/>
                      </a:lnTo>
                      <a:lnTo>
                        <a:pt x="3763" y="5851"/>
                      </a:lnTo>
                      <a:lnTo>
                        <a:pt x="3737" y="5866"/>
                      </a:lnTo>
                      <a:lnTo>
                        <a:pt x="3731" y="5869"/>
                      </a:lnTo>
                      <a:lnTo>
                        <a:pt x="3704" y="5882"/>
                      </a:lnTo>
                      <a:lnTo>
                        <a:pt x="3698" y="5885"/>
                      </a:lnTo>
                      <a:lnTo>
                        <a:pt x="3671" y="5897"/>
                      </a:lnTo>
                      <a:lnTo>
                        <a:pt x="3664" y="5900"/>
                      </a:lnTo>
                      <a:lnTo>
                        <a:pt x="3637" y="5911"/>
                      </a:lnTo>
                      <a:lnTo>
                        <a:pt x="3630" y="5914"/>
                      </a:lnTo>
                      <a:lnTo>
                        <a:pt x="3603" y="5924"/>
                      </a:lnTo>
                      <a:lnTo>
                        <a:pt x="3596" y="5927"/>
                      </a:lnTo>
                      <a:lnTo>
                        <a:pt x="3568" y="5936"/>
                      </a:lnTo>
                      <a:lnTo>
                        <a:pt x="3561" y="5938"/>
                      </a:lnTo>
                      <a:lnTo>
                        <a:pt x="3533" y="5946"/>
                      </a:lnTo>
                      <a:lnTo>
                        <a:pt x="3526" y="5948"/>
                      </a:lnTo>
                      <a:lnTo>
                        <a:pt x="3498" y="5955"/>
                      </a:lnTo>
                      <a:lnTo>
                        <a:pt x="3491" y="5956"/>
                      </a:lnTo>
                      <a:lnTo>
                        <a:pt x="3462" y="5962"/>
                      </a:lnTo>
                      <a:lnTo>
                        <a:pt x="3455" y="5964"/>
                      </a:lnTo>
                      <a:lnTo>
                        <a:pt x="3426" y="5968"/>
                      </a:lnTo>
                      <a:lnTo>
                        <a:pt x="3419" y="5970"/>
                      </a:lnTo>
                      <a:lnTo>
                        <a:pt x="3390" y="5973"/>
                      </a:lnTo>
                      <a:lnTo>
                        <a:pt x="3382" y="5974"/>
                      </a:lnTo>
                      <a:lnTo>
                        <a:pt x="3353" y="5977"/>
                      </a:lnTo>
                      <a:lnTo>
                        <a:pt x="3346" y="5977"/>
                      </a:lnTo>
                      <a:lnTo>
                        <a:pt x="3317" y="5979"/>
                      </a:lnTo>
                      <a:lnTo>
                        <a:pt x="3309" y="5979"/>
                      </a:lnTo>
                      <a:lnTo>
                        <a:pt x="3280" y="5980"/>
                      </a:lnTo>
                      <a:lnTo>
                        <a:pt x="3272" y="5980"/>
                      </a:lnTo>
                      <a:lnTo>
                        <a:pt x="3243" y="5979"/>
                      </a:lnTo>
                      <a:lnTo>
                        <a:pt x="3235" y="5979"/>
                      </a:lnTo>
                      <a:lnTo>
                        <a:pt x="3206" y="5977"/>
                      </a:lnTo>
                      <a:lnTo>
                        <a:pt x="3199" y="5977"/>
                      </a:lnTo>
                      <a:lnTo>
                        <a:pt x="3170" y="5974"/>
                      </a:lnTo>
                      <a:lnTo>
                        <a:pt x="3162" y="5973"/>
                      </a:lnTo>
                      <a:lnTo>
                        <a:pt x="3133" y="5970"/>
                      </a:lnTo>
                      <a:lnTo>
                        <a:pt x="3126" y="5968"/>
                      </a:lnTo>
                      <a:lnTo>
                        <a:pt x="3097" y="5964"/>
                      </a:lnTo>
                      <a:lnTo>
                        <a:pt x="3090" y="5962"/>
                      </a:lnTo>
                      <a:lnTo>
                        <a:pt x="3062" y="5956"/>
                      </a:lnTo>
                      <a:lnTo>
                        <a:pt x="3054" y="5955"/>
                      </a:lnTo>
                      <a:lnTo>
                        <a:pt x="3026" y="5948"/>
                      </a:lnTo>
                      <a:lnTo>
                        <a:pt x="3019" y="5946"/>
                      </a:lnTo>
                      <a:lnTo>
                        <a:pt x="2991" y="5938"/>
                      </a:lnTo>
                      <a:lnTo>
                        <a:pt x="2984" y="5936"/>
                      </a:lnTo>
                      <a:lnTo>
                        <a:pt x="2956" y="5926"/>
                      </a:lnTo>
                      <a:lnTo>
                        <a:pt x="2949" y="5924"/>
                      </a:lnTo>
                      <a:lnTo>
                        <a:pt x="2922" y="5914"/>
                      </a:lnTo>
                      <a:lnTo>
                        <a:pt x="2915" y="5911"/>
                      </a:lnTo>
                      <a:lnTo>
                        <a:pt x="2888" y="5900"/>
                      </a:lnTo>
                      <a:lnTo>
                        <a:pt x="2882" y="5897"/>
                      </a:lnTo>
                      <a:lnTo>
                        <a:pt x="2855" y="5885"/>
                      </a:lnTo>
                      <a:lnTo>
                        <a:pt x="2848" y="5882"/>
                      </a:lnTo>
                      <a:lnTo>
                        <a:pt x="2822" y="5869"/>
                      </a:lnTo>
                      <a:lnTo>
                        <a:pt x="2816" y="5866"/>
                      </a:lnTo>
                      <a:lnTo>
                        <a:pt x="2790" y="5851"/>
                      </a:lnTo>
                      <a:lnTo>
                        <a:pt x="2782" y="5847"/>
                      </a:lnTo>
                      <a:lnTo>
                        <a:pt x="2757" y="5832"/>
                      </a:lnTo>
                      <a:lnTo>
                        <a:pt x="2751" y="5828"/>
                      </a:lnTo>
                      <a:lnTo>
                        <a:pt x="2726" y="5812"/>
                      </a:lnTo>
                      <a:lnTo>
                        <a:pt x="2720" y="5807"/>
                      </a:lnTo>
                      <a:lnTo>
                        <a:pt x="2697" y="5791"/>
                      </a:lnTo>
                      <a:lnTo>
                        <a:pt x="2691" y="5786"/>
                      </a:lnTo>
                      <a:lnTo>
                        <a:pt x="2668" y="5768"/>
                      </a:lnTo>
                      <a:lnTo>
                        <a:pt x="2662" y="5764"/>
                      </a:lnTo>
                      <a:lnTo>
                        <a:pt x="2640" y="5745"/>
                      </a:lnTo>
                      <a:lnTo>
                        <a:pt x="2634" y="5740"/>
                      </a:lnTo>
                      <a:lnTo>
                        <a:pt x="2612" y="5721"/>
                      </a:lnTo>
                      <a:lnTo>
                        <a:pt x="2607" y="5716"/>
                      </a:lnTo>
                      <a:lnTo>
                        <a:pt x="2586" y="5696"/>
                      </a:lnTo>
                      <a:lnTo>
                        <a:pt x="2581" y="5691"/>
                      </a:lnTo>
                      <a:lnTo>
                        <a:pt x="2561" y="5670"/>
                      </a:lnTo>
                      <a:lnTo>
                        <a:pt x="2555" y="5664"/>
                      </a:lnTo>
                      <a:lnTo>
                        <a:pt x="2536" y="5642"/>
                      </a:lnTo>
                      <a:lnTo>
                        <a:pt x="2531" y="5637"/>
                      </a:lnTo>
                      <a:lnTo>
                        <a:pt x="2513" y="5614"/>
                      </a:lnTo>
                      <a:lnTo>
                        <a:pt x="2508" y="5608"/>
                      </a:lnTo>
                      <a:lnTo>
                        <a:pt x="2490" y="5585"/>
                      </a:lnTo>
                      <a:lnTo>
                        <a:pt x="2486" y="5579"/>
                      </a:lnTo>
                      <a:lnTo>
                        <a:pt x="2469" y="5555"/>
                      </a:lnTo>
                      <a:lnTo>
                        <a:pt x="2464" y="5549"/>
                      </a:lnTo>
                      <a:lnTo>
                        <a:pt x="2448" y="5524"/>
                      </a:lnTo>
                      <a:lnTo>
                        <a:pt x="2444" y="5518"/>
                      </a:lnTo>
                      <a:lnTo>
                        <a:pt x="2429" y="5493"/>
                      </a:lnTo>
                      <a:lnTo>
                        <a:pt x="2426" y="5488"/>
                      </a:lnTo>
                      <a:lnTo>
                        <a:pt x="2412" y="5462"/>
                      </a:lnTo>
                      <a:lnTo>
                        <a:pt x="2409" y="5455"/>
                      </a:lnTo>
                      <a:lnTo>
                        <a:pt x="2395" y="5429"/>
                      </a:lnTo>
                      <a:lnTo>
                        <a:pt x="2392" y="5422"/>
                      </a:lnTo>
                      <a:lnTo>
                        <a:pt x="2380" y="5396"/>
                      </a:lnTo>
                      <a:lnTo>
                        <a:pt x="2377" y="5389"/>
                      </a:lnTo>
                      <a:lnTo>
                        <a:pt x="2365" y="5362"/>
                      </a:lnTo>
                      <a:lnTo>
                        <a:pt x="2363" y="5355"/>
                      </a:lnTo>
                      <a:lnTo>
                        <a:pt x="2352" y="5328"/>
                      </a:lnTo>
                      <a:lnTo>
                        <a:pt x="2350" y="5320"/>
                      </a:lnTo>
                      <a:lnTo>
                        <a:pt x="2341" y="5293"/>
                      </a:lnTo>
                      <a:lnTo>
                        <a:pt x="2339" y="5286"/>
                      </a:lnTo>
                      <a:lnTo>
                        <a:pt x="2330" y="5258"/>
                      </a:lnTo>
                      <a:lnTo>
                        <a:pt x="2329" y="5250"/>
                      </a:lnTo>
                      <a:lnTo>
                        <a:pt x="2322" y="5222"/>
                      </a:lnTo>
                      <a:lnTo>
                        <a:pt x="2320" y="5215"/>
                      </a:lnTo>
                      <a:lnTo>
                        <a:pt x="2314" y="5186"/>
                      </a:lnTo>
                      <a:lnTo>
                        <a:pt x="2312" y="5179"/>
                      </a:lnTo>
                      <a:lnTo>
                        <a:pt x="2308" y="5150"/>
                      </a:lnTo>
                      <a:lnTo>
                        <a:pt x="2306" y="5143"/>
                      </a:lnTo>
                      <a:lnTo>
                        <a:pt x="2303" y="5114"/>
                      </a:lnTo>
                      <a:lnTo>
                        <a:pt x="2302" y="5106"/>
                      </a:lnTo>
                      <a:lnTo>
                        <a:pt x="2299" y="5077"/>
                      </a:lnTo>
                      <a:lnTo>
                        <a:pt x="2299" y="5070"/>
                      </a:lnTo>
                      <a:lnTo>
                        <a:pt x="2297" y="5041"/>
                      </a:lnTo>
                      <a:lnTo>
                        <a:pt x="2297" y="5033"/>
                      </a:lnTo>
                      <a:lnTo>
                        <a:pt x="2296" y="5004"/>
                      </a:lnTo>
                      <a:lnTo>
                        <a:pt x="2296" y="4996"/>
                      </a:lnTo>
                      <a:lnTo>
                        <a:pt x="2297" y="4967"/>
                      </a:lnTo>
                      <a:lnTo>
                        <a:pt x="2297" y="4959"/>
                      </a:lnTo>
                      <a:lnTo>
                        <a:pt x="2299" y="4930"/>
                      </a:lnTo>
                      <a:lnTo>
                        <a:pt x="2299" y="4923"/>
                      </a:lnTo>
                      <a:lnTo>
                        <a:pt x="2302" y="4894"/>
                      </a:lnTo>
                      <a:lnTo>
                        <a:pt x="2303" y="4886"/>
                      </a:lnTo>
                      <a:lnTo>
                        <a:pt x="2306" y="4857"/>
                      </a:lnTo>
                      <a:lnTo>
                        <a:pt x="2308" y="4850"/>
                      </a:lnTo>
                      <a:lnTo>
                        <a:pt x="2312" y="4821"/>
                      </a:lnTo>
                      <a:lnTo>
                        <a:pt x="2314" y="4814"/>
                      </a:lnTo>
                      <a:lnTo>
                        <a:pt x="2320" y="4785"/>
                      </a:lnTo>
                      <a:lnTo>
                        <a:pt x="2322" y="4778"/>
                      </a:lnTo>
                      <a:lnTo>
                        <a:pt x="2329" y="4750"/>
                      </a:lnTo>
                      <a:lnTo>
                        <a:pt x="2330" y="4742"/>
                      </a:lnTo>
                      <a:lnTo>
                        <a:pt x="2339" y="4714"/>
                      </a:lnTo>
                      <a:lnTo>
                        <a:pt x="2341" y="4707"/>
                      </a:lnTo>
                      <a:lnTo>
                        <a:pt x="2350" y="4680"/>
                      </a:lnTo>
                      <a:lnTo>
                        <a:pt x="2352" y="4672"/>
                      </a:lnTo>
                      <a:lnTo>
                        <a:pt x="2363" y="4645"/>
                      </a:lnTo>
                      <a:lnTo>
                        <a:pt x="2365" y="4638"/>
                      </a:lnTo>
                      <a:lnTo>
                        <a:pt x="2377" y="4611"/>
                      </a:lnTo>
                      <a:lnTo>
                        <a:pt x="2380" y="4604"/>
                      </a:lnTo>
                      <a:lnTo>
                        <a:pt x="2392" y="4578"/>
                      </a:lnTo>
                      <a:lnTo>
                        <a:pt x="2395" y="4571"/>
                      </a:lnTo>
                      <a:lnTo>
                        <a:pt x="2409" y="4545"/>
                      </a:lnTo>
                      <a:lnTo>
                        <a:pt x="2412" y="4538"/>
                      </a:lnTo>
                      <a:lnTo>
                        <a:pt x="2426" y="4512"/>
                      </a:lnTo>
                      <a:lnTo>
                        <a:pt x="2429" y="4507"/>
                      </a:lnTo>
                      <a:lnTo>
                        <a:pt x="2444" y="4482"/>
                      </a:lnTo>
                      <a:lnTo>
                        <a:pt x="2448" y="4476"/>
                      </a:lnTo>
                      <a:lnTo>
                        <a:pt x="2464" y="4451"/>
                      </a:lnTo>
                      <a:lnTo>
                        <a:pt x="2469" y="4445"/>
                      </a:lnTo>
                      <a:lnTo>
                        <a:pt x="2486" y="4421"/>
                      </a:lnTo>
                      <a:lnTo>
                        <a:pt x="2490" y="4415"/>
                      </a:lnTo>
                      <a:lnTo>
                        <a:pt x="2508" y="4392"/>
                      </a:lnTo>
                      <a:lnTo>
                        <a:pt x="2513" y="4386"/>
                      </a:lnTo>
                      <a:lnTo>
                        <a:pt x="2531" y="4363"/>
                      </a:lnTo>
                      <a:lnTo>
                        <a:pt x="2536" y="4358"/>
                      </a:lnTo>
                      <a:lnTo>
                        <a:pt x="2555" y="4336"/>
                      </a:lnTo>
                      <a:lnTo>
                        <a:pt x="2561" y="4330"/>
                      </a:lnTo>
                      <a:lnTo>
                        <a:pt x="2581" y="4309"/>
                      </a:lnTo>
                      <a:lnTo>
                        <a:pt x="2586" y="4304"/>
                      </a:lnTo>
                      <a:lnTo>
                        <a:pt x="2607" y="4284"/>
                      </a:lnTo>
                      <a:lnTo>
                        <a:pt x="2612" y="4279"/>
                      </a:lnTo>
                      <a:lnTo>
                        <a:pt x="2634" y="4260"/>
                      </a:lnTo>
                      <a:lnTo>
                        <a:pt x="2640" y="4255"/>
                      </a:lnTo>
                      <a:lnTo>
                        <a:pt x="2662" y="4236"/>
                      </a:lnTo>
                      <a:lnTo>
                        <a:pt x="2668" y="4232"/>
                      </a:lnTo>
                      <a:lnTo>
                        <a:pt x="2691" y="4214"/>
                      </a:lnTo>
                      <a:lnTo>
                        <a:pt x="2697" y="4209"/>
                      </a:lnTo>
                      <a:lnTo>
                        <a:pt x="2720" y="4193"/>
                      </a:lnTo>
                      <a:lnTo>
                        <a:pt x="2726" y="4188"/>
                      </a:lnTo>
                      <a:lnTo>
                        <a:pt x="2751" y="4172"/>
                      </a:lnTo>
                      <a:lnTo>
                        <a:pt x="2757" y="4168"/>
                      </a:lnTo>
                      <a:lnTo>
                        <a:pt x="2782" y="4153"/>
                      </a:lnTo>
                      <a:lnTo>
                        <a:pt x="2790" y="4149"/>
                      </a:lnTo>
                      <a:lnTo>
                        <a:pt x="2816" y="4134"/>
                      </a:lnTo>
                      <a:lnTo>
                        <a:pt x="2822" y="4131"/>
                      </a:lnTo>
                      <a:lnTo>
                        <a:pt x="2848" y="4118"/>
                      </a:lnTo>
                      <a:lnTo>
                        <a:pt x="2855" y="4115"/>
                      </a:lnTo>
                      <a:lnTo>
                        <a:pt x="2882" y="4103"/>
                      </a:lnTo>
                      <a:lnTo>
                        <a:pt x="2888" y="4100"/>
                      </a:lnTo>
                      <a:lnTo>
                        <a:pt x="2915" y="4089"/>
                      </a:lnTo>
                      <a:lnTo>
                        <a:pt x="2922" y="4086"/>
                      </a:lnTo>
                      <a:lnTo>
                        <a:pt x="2949" y="4076"/>
                      </a:lnTo>
                      <a:lnTo>
                        <a:pt x="2956" y="4074"/>
                      </a:lnTo>
                      <a:lnTo>
                        <a:pt x="2984" y="4064"/>
                      </a:lnTo>
                      <a:lnTo>
                        <a:pt x="2991" y="4062"/>
                      </a:lnTo>
                      <a:lnTo>
                        <a:pt x="3019" y="4054"/>
                      </a:lnTo>
                      <a:lnTo>
                        <a:pt x="3026" y="4052"/>
                      </a:lnTo>
                      <a:lnTo>
                        <a:pt x="3054" y="4045"/>
                      </a:lnTo>
                      <a:lnTo>
                        <a:pt x="3062" y="4044"/>
                      </a:lnTo>
                      <a:lnTo>
                        <a:pt x="3090" y="4038"/>
                      </a:lnTo>
                      <a:lnTo>
                        <a:pt x="3097" y="4036"/>
                      </a:lnTo>
                      <a:lnTo>
                        <a:pt x="3126" y="4032"/>
                      </a:lnTo>
                      <a:lnTo>
                        <a:pt x="3133" y="4030"/>
                      </a:lnTo>
                      <a:lnTo>
                        <a:pt x="3162" y="4027"/>
                      </a:lnTo>
                      <a:lnTo>
                        <a:pt x="3170" y="4026"/>
                      </a:lnTo>
                      <a:lnTo>
                        <a:pt x="3199" y="4023"/>
                      </a:lnTo>
                      <a:lnTo>
                        <a:pt x="3206" y="4023"/>
                      </a:lnTo>
                      <a:lnTo>
                        <a:pt x="3235" y="4021"/>
                      </a:lnTo>
                      <a:lnTo>
                        <a:pt x="3243" y="4021"/>
                      </a:lnTo>
                      <a:lnTo>
                        <a:pt x="3272" y="4020"/>
                      </a:lnTo>
                      <a:lnTo>
                        <a:pt x="3280" y="4020"/>
                      </a:lnTo>
                      <a:lnTo>
                        <a:pt x="3309" y="4021"/>
                      </a:lnTo>
                      <a:lnTo>
                        <a:pt x="3317" y="4021"/>
                      </a:lnTo>
                      <a:lnTo>
                        <a:pt x="3346" y="4023"/>
                      </a:lnTo>
                      <a:lnTo>
                        <a:pt x="3353" y="4023"/>
                      </a:lnTo>
                      <a:lnTo>
                        <a:pt x="3382" y="4026"/>
                      </a:lnTo>
                      <a:lnTo>
                        <a:pt x="3390" y="4027"/>
                      </a:lnTo>
                      <a:lnTo>
                        <a:pt x="3419" y="4030"/>
                      </a:lnTo>
                      <a:lnTo>
                        <a:pt x="3426" y="4032"/>
                      </a:lnTo>
                      <a:lnTo>
                        <a:pt x="3455" y="4036"/>
                      </a:lnTo>
                      <a:lnTo>
                        <a:pt x="3462" y="4038"/>
                      </a:lnTo>
                      <a:lnTo>
                        <a:pt x="3491" y="4044"/>
                      </a:lnTo>
                      <a:lnTo>
                        <a:pt x="3498" y="4045"/>
                      </a:lnTo>
                      <a:lnTo>
                        <a:pt x="3526" y="4052"/>
                      </a:lnTo>
                      <a:lnTo>
                        <a:pt x="3533" y="4054"/>
                      </a:lnTo>
                      <a:lnTo>
                        <a:pt x="3561" y="4062"/>
                      </a:lnTo>
                      <a:lnTo>
                        <a:pt x="3568" y="4064"/>
                      </a:lnTo>
                      <a:lnTo>
                        <a:pt x="3596" y="4073"/>
                      </a:lnTo>
                      <a:lnTo>
                        <a:pt x="3603" y="4076"/>
                      </a:lnTo>
                      <a:lnTo>
                        <a:pt x="3630" y="4086"/>
                      </a:lnTo>
                      <a:lnTo>
                        <a:pt x="3637" y="4089"/>
                      </a:lnTo>
                      <a:lnTo>
                        <a:pt x="3664" y="4100"/>
                      </a:lnTo>
                      <a:lnTo>
                        <a:pt x="3671" y="4103"/>
                      </a:lnTo>
                      <a:lnTo>
                        <a:pt x="3698" y="4115"/>
                      </a:lnTo>
                      <a:lnTo>
                        <a:pt x="3704" y="4118"/>
                      </a:lnTo>
                      <a:lnTo>
                        <a:pt x="3731" y="4131"/>
                      </a:lnTo>
                      <a:lnTo>
                        <a:pt x="3737" y="4134"/>
                      </a:lnTo>
                      <a:lnTo>
                        <a:pt x="3763" y="4149"/>
                      </a:lnTo>
                      <a:lnTo>
                        <a:pt x="3771" y="4153"/>
                      </a:lnTo>
                      <a:lnTo>
                        <a:pt x="3796" y="4168"/>
                      </a:lnTo>
                      <a:lnTo>
                        <a:pt x="3802" y="4172"/>
                      </a:lnTo>
                      <a:lnTo>
                        <a:pt x="3827" y="4188"/>
                      </a:lnTo>
                      <a:lnTo>
                        <a:pt x="3833" y="4193"/>
                      </a:lnTo>
                      <a:lnTo>
                        <a:pt x="3856" y="4209"/>
                      </a:lnTo>
                      <a:lnTo>
                        <a:pt x="3862" y="4214"/>
                      </a:lnTo>
                      <a:lnTo>
                        <a:pt x="3885" y="4232"/>
                      </a:lnTo>
                      <a:lnTo>
                        <a:pt x="3891" y="4236"/>
                      </a:lnTo>
                      <a:lnTo>
                        <a:pt x="3913" y="4255"/>
                      </a:lnTo>
                      <a:lnTo>
                        <a:pt x="3919" y="4260"/>
                      </a:lnTo>
                      <a:lnTo>
                        <a:pt x="3941" y="4279"/>
                      </a:lnTo>
                      <a:lnTo>
                        <a:pt x="3946" y="4284"/>
                      </a:lnTo>
                      <a:lnTo>
                        <a:pt x="3967" y="4304"/>
                      </a:lnTo>
                      <a:lnTo>
                        <a:pt x="3972" y="4309"/>
                      </a:lnTo>
                      <a:lnTo>
                        <a:pt x="3992" y="4330"/>
                      </a:lnTo>
                      <a:lnTo>
                        <a:pt x="3998" y="4336"/>
                      </a:lnTo>
                      <a:lnTo>
                        <a:pt x="4017" y="4358"/>
                      </a:lnTo>
                      <a:lnTo>
                        <a:pt x="4022" y="4363"/>
                      </a:lnTo>
                      <a:lnTo>
                        <a:pt x="4040" y="4386"/>
                      </a:lnTo>
                      <a:lnTo>
                        <a:pt x="4045" y="4392"/>
                      </a:lnTo>
                      <a:lnTo>
                        <a:pt x="4063" y="4415"/>
                      </a:lnTo>
                      <a:lnTo>
                        <a:pt x="4067" y="4421"/>
                      </a:lnTo>
                      <a:lnTo>
                        <a:pt x="4084" y="4445"/>
                      </a:lnTo>
                      <a:lnTo>
                        <a:pt x="4089" y="4451"/>
                      </a:lnTo>
                      <a:lnTo>
                        <a:pt x="4105" y="4476"/>
                      </a:lnTo>
                      <a:lnTo>
                        <a:pt x="4109" y="4482"/>
                      </a:lnTo>
                      <a:lnTo>
                        <a:pt x="4124" y="4507"/>
                      </a:lnTo>
                      <a:lnTo>
                        <a:pt x="4127" y="4512"/>
                      </a:lnTo>
                      <a:lnTo>
                        <a:pt x="4141" y="4538"/>
                      </a:lnTo>
                      <a:lnTo>
                        <a:pt x="4144" y="4545"/>
                      </a:lnTo>
                      <a:lnTo>
                        <a:pt x="4158" y="4571"/>
                      </a:lnTo>
                      <a:lnTo>
                        <a:pt x="4161" y="4578"/>
                      </a:lnTo>
                      <a:lnTo>
                        <a:pt x="4173" y="4604"/>
                      </a:lnTo>
                      <a:lnTo>
                        <a:pt x="4176" y="4611"/>
                      </a:lnTo>
                      <a:lnTo>
                        <a:pt x="4188" y="4638"/>
                      </a:lnTo>
                      <a:lnTo>
                        <a:pt x="4190" y="4645"/>
                      </a:lnTo>
                      <a:lnTo>
                        <a:pt x="4201" y="4672"/>
                      </a:lnTo>
                      <a:lnTo>
                        <a:pt x="4203" y="4680"/>
                      </a:lnTo>
                      <a:lnTo>
                        <a:pt x="4212" y="4707"/>
                      </a:lnTo>
                      <a:lnTo>
                        <a:pt x="4214" y="4714"/>
                      </a:lnTo>
                      <a:lnTo>
                        <a:pt x="4223" y="4742"/>
                      </a:lnTo>
                      <a:lnTo>
                        <a:pt x="4224" y="4750"/>
                      </a:lnTo>
                      <a:lnTo>
                        <a:pt x="4231" y="4778"/>
                      </a:lnTo>
                      <a:lnTo>
                        <a:pt x="4233" y="4785"/>
                      </a:lnTo>
                      <a:lnTo>
                        <a:pt x="4239" y="4814"/>
                      </a:lnTo>
                      <a:lnTo>
                        <a:pt x="4241" y="4821"/>
                      </a:lnTo>
                      <a:lnTo>
                        <a:pt x="4245" y="4850"/>
                      </a:lnTo>
                      <a:lnTo>
                        <a:pt x="4247" y="4857"/>
                      </a:lnTo>
                      <a:lnTo>
                        <a:pt x="4250" y="4886"/>
                      </a:lnTo>
                      <a:lnTo>
                        <a:pt x="4251" y="4894"/>
                      </a:lnTo>
                      <a:lnTo>
                        <a:pt x="4254" y="4923"/>
                      </a:lnTo>
                      <a:lnTo>
                        <a:pt x="4254" y="4930"/>
                      </a:lnTo>
                      <a:lnTo>
                        <a:pt x="4256" y="4959"/>
                      </a:lnTo>
                      <a:lnTo>
                        <a:pt x="4256" y="4967"/>
                      </a:lnTo>
                      <a:close/>
                      <a:moveTo>
                        <a:pt x="3857" y="5022"/>
                      </a:moveTo>
                      <a:lnTo>
                        <a:pt x="3857" y="5000"/>
                      </a:lnTo>
                      <a:lnTo>
                        <a:pt x="3857" y="4978"/>
                      </a:lnTo>
                      <a:lnTo>
                        <a:pt x="3855" y="4956"/>
                      </a:lnTo>
                      <a:lnTo>
                        <a:pt x="3853" y="4935"/>
                      </a:lnTo>
                      <a:lnTo>
                        <a:pt x="3850" y="4913"/>
                      </a:lnTo>
                      <a:lnTo>
                        <a:pt x="3847" y="4892"/>
                      </a:lnTo>
                      <a:lnTo>
                        <a:pt x="3842" y="4871"/>
                      </a:lnTo>
                      <a:lnTo>
                        <a:pt x="3837" y="4850"/>
                      </a:lnTo>
                      <a:lnTo>
                        <a:pt x="3831" y="4829"/>
                      </a:lnTo>
                      <a:lnTo>
                        <a:pt x="3824" y="4809"/>
                      </a:lnTo>
                      <a:lnTo>
                        <a:pt x="3817" y="4788"/>
                      </a:lnTo>
                      <a:lnTo>
                        <a:pt x="3809" y="4768"/>
                      </a:lnTo>
                      <a:lnTo>
                        <a:pt x="3800" y="4749"/>
                      </a:lnTo>
                      <a:lnTo>
                        <a:pt x="3790" y="4730"/>
                      </a:lnTo>
                      <a:lnTo>
                        <a:pt x="3779" y="4710"/>
                      </a:lnTo>
                      <a:lnTo>
                        <a:pt x="3767" y="4691"/>
                      </a:lnTo>
                      <a:lnTo>
                        <a:pt x="3755" y="4673"/>
                      </a:lnTo>
                      <a:lnTo>
                        <a:pt x="3743" y="4655"/>
                      </a:lnTo>
                      <a:lnTo>
                        <a:pt x="3730" y="4638"/>
                      </a:lnTo>
                      <a:lnTo>
                        <a:pt x="3716" y="4621"/>
                      </a:lnTo>
                      <a:lnTo>
                        <a:pt x="3702" y="4605"/>
                      </a:lnTo>
                      <a:lnTo>
                        <a:pt x="3687" y="4590"/>
                      </a:lnTo>
                      <a:lnTo>
                        <a:pt x="3671" y="4575"/>
                      </a:lnTo>
                      <a:lnTo>
                        <a:pt x="3655" y="4560"/>
                      </a:lnTo>
                      <a:lnTo>
                        <a:pt x="3638" y="4546"/>
                      </a:lnTo>
                      <a:lnTo>
                        <a:pt x="3621" y="4533"/>
                      </a:lnTo>
                      <a:lnTo>
                        <a:pt x="3603" y="4520"/>
                      </a:lnTo>
                      <a:lnTo>
                        <a:pt x="3585" y="4508"/>
                      </a:lnTo>
                      <a:lnTo>
                        <a:pt x="3567" y="4497"/>
                      </a:lnTo>
                      <a:lnTo>
                        <a:pt x="3549" y="4487"/>
                      </a:lnTo>
                      <a:lnTo>
                        <a:pt x="3529" y="4477"/>
                      </a:lnTo>
                      <a:lnTo>
                        <a:pt x="3509" y="4468"/>
                      </a:lnTo>
                      <a:lnTo>
                        <a:pt x="3489" y="4460"/>
                      </a:lnTo>
                      <a:lnTo>
                        <a:pt x="3468" y="4453"/>
                      </a:lnTo>
                      <a:lnTo>
                        <a:pt x="3448" y="4446"/>
                      </a:lnTo>
                      <a:lnTo>
                        <a:pt x="3427" y="4440"/>
                      </a:lnTo>
                      <a:lnTo>
                        <a:pt x="3406" y="4435"/>
                      </a:lnTo>
                      <a:lnTo>
                        <a:pt x="3384" y="4430"/>
                      </a:lnTo>
                      <a:lnTo>
                        <a:pt x="3363" y="4427"/>
                      </a:lnTo>
                      <a:lnTo>
                        <a:pt x="3341" y="4424"/>
                      </a:lnTo>
                      <a:lnTo>
                        <a:pt x="3320" y="4422"/>
                      </a:lnTo>
                      <a:lnTo>
                        <a:pt x="3298" y="4420"/>
                      </a:lnTo>
                      <a:lnTo>
                        <a:pt x="3276" y="4420"/>
                      </a:lnTo>
                      <a:lnTo>
                        <a:pt x="3254" y="4420"/>
                      </a:lnTo>
                      <a:lnTo>
                        <a:pt x="3232" y="4422"/>
                      </a:lnTo>
                      <a:lnTo>
                        <a:pt x="3211" y="4424"/>
                      </a:lnTo>
                      <a:lnTo>
                        <a:pt x="3189" y="4427"/>
                      </a:lnTo>
                      <a:lnTo>
                        <a:pt x="3168" y="4430"/>
                      </a:lnTo>
                      <a:lnTo>
                        <a:pt x="3147" y="4435"/>
                      </a:lnTo>
                      <a:lnTo>
                        <a:pt x="3126" y="4440"/>
                      </a:lnTo>
                      <a:lnTo>
                        <a:pt x="3105" y="4446"/>
                      </a:lnTo>
                      <a:lnTo>
                        <a:pt x="3084" y="4452"/>
                      </a:lnTo>
                      <a:lnTo>
                        <a:pt x="3064" y="4460"/>
                      </a:lnTo>
                      <a:lnTo>
                        <a:pt x="3044" y="4468"/>
                      </a:lnTo>
                      <a:lnTo>
                        <a:pt x="3024" y="4477"/>
                      </a:lnTo>
                      <a:lnTo>
                        <a:pt x="3005" y="4487"/>
                      </a:lnTo>
                      <a:lnTo>
                        <a:pt x="2986" y="4497"/>
                      </a:lnTo>
                      <a:lnTo>
                        <a:pt x="2968" y="4508"/>
                      </a:lnTo>
                      <a:lnTo>
                        <a:pt x="2950" y="4520"/>
                      </a:lnTo>
                      <a:lnTo>
                        <a:pt x="2932" y="4533"/>
                      </a:lnTo>
                      <a:lnTo>
                        <a:pt x="2915" y="4546"/>
                      </a:lnTo>
                      <a:lnTo>
                        <a:pt x="2898" y="4560"/>
                      </a:lnTo>
                      <a:lnTo>
                        <a:pt x="2882" y="4575"/>
                      </a:lnTo>
                      <a:lnTo>
                        <a:pt x="2866" y="4590"/>
                      </a:lnTo>
                      <a:lnTo>
                        <a:pt x="2851" y="4605"/>
                      </a:lnTo>
                      <a:lnTo>
                        <a:pt x="2837" y="4621"/>
                      </a:lnTo>
                      <a:lnTo>
                        <a:pt x="2823" y="4638"/>
                      </a:lnTo>
                      <a:lnTo>
                        <a:pt x="2810" y="4655"/>
                      </a:lnTo>
                      <a:lnTo>
                        <a:pt x="2798" y="4673"/>
                      </a:lnTo>
                      <a:lnTo>
                        <a:pt x="2786" y="4691"/>
                      </a:lnTo>
                      <a:lnTo>
                        <a:pt x="2774" y="4710"/>
                      </a:lnTo>
                      <a:lnTo>
                        <a:pt x="2763" y="4730"/>
                      </a:lnTo>
                      <a:lnTo>
                        <a:pt x="2753" y="4749"/>
                      </a:lnTo>
                      <a:lnTo>
                        <a:pt x="2744" y="4768"/>
                      </a:lnTo>
                      <a:lnTo>
                        <a:pt x="2736" y="4788"/>
                      </a:lnTo>
                      <a:lnTo>
                        <a:pt x="2729" y="4809"/>
                      </a:lnTo>
                      <a:lnTo>
                        <a:pt x="2722" y="4829"/>
                      </a:lnTo>
                      <a:lnTo>
                        <a:pt x="2716" y="4850"/>
                      </a:lnTo>
                      <a:lnTo>
                        <a:pt x="2711" y="4871"/>
                      </a:lnTo>
                      <a:lnTo>
                        <a:pt x="2706" y="4892"/>
                      </a:lnTo>
                      <a:lnTo>
                        <a:pt x="2703" y="4913"/>
                      </a:lnTo>
                      <a:lnTo>
                        <a:pt x="2700" y="4935"/>
                      </a:lnTo>
                      <a:lnTo>
                        <a:pt x="2698" y="4956"/>
                      </a:lnTo>
                      <a:lnTo>
                        <a:pt x="2696" y="4978"/>
                      </a:lnTo>
                      <a:lnTo>
                        <a:pt x="2696" y="5000"/>
                      </a:lnTo>
                      <a:lnTo>
                        <a:pt x="2696" y="5022"/>
                      </a:lnTo>
                      <a:lnTo>
                        <a:pt x="2698" y="5044"/>
                      </a:lnTo>
                      <a:lnTo>
                        <a:pt x="2700" y="5065"/>
                      </a:lnTo>
                      <a:lnTo>
                        <a:pt x="2703" y="5087"/>
                      </a:lnTo>
                      <a:lnTo>
                        <a:pt x="2706" y="5108"/>
                      </a:lnTo>
                      <a:lnTo>
                        <a:pt x="2711" y="5129"/>
                      </a:lnTo>
                      <a:lnTo>
                        <a:pt x="2716" y="5150"/>
                      </a:lnTo>
                      <a:lnTo>
                        <a:pt x="2722" y="5171"/>
                      </a:lnTo>
                      <a:lnTo>
                        <a:pt x="2729" y="5191"/>
                      </a:lnTo>
                      <a:lnTo>
                        <a:pt x="2736" y="5212"/>
                      </a:lnTo>
                      <a:lnTo>
                        <a:pt x="2744" y="5232"/>
                      </a:lnTo>
                      <a:lnTo>
                        <a:pt x="2753" y="5251"/>
                      </a:lnTo>
                      <a:lnTo>
                        <a:pt x="2763" y="5270"/>
                      </a:lnTo>
                      <a:lnTo>
                        <a:pt x="2774" y="5290"/>
                      </a:lnTo>
                      <a:lnTo>
                        <a:pt x="2786" y="5309"/>
                      </a:lnTo>
                      <a:lnTo>
                        <a:pt x="2798" y="5327"/>
                      </a:lnTo>
                      <a:lnTo>
                        <a:pt x="2810" y="5345"/>
                      </a:lnTo>
                      <a:lnTo>
                        <a:pt x="2823" y="5362"/>
                      </a:lnTo>
                      <a:lnTo>
                        <a:pt x="2837" y="5379"/>
                      </a:lnTo>
                      <a:lnTo>
                        <a:pt x="2851" y="5395"/>
                      </a:lnTo>
                      <a:lnTo>
                        <a:pt x="2866" y="5410"/>
                      </a:lnTo>
                      <a:lnTo>
                        <a:pt x="2882" y="5425"/>
                      </a:lnTo>
                      <a:lnTo>
                        <a:pt x="2898" y="5440"/>
                      </a:lnTo>
                      <a:lnTo>
                        <a:pt x="2915" y="5454"/>
                      </a:lnTo>
                      <a:lnTo>
                        <a:pt x="2932" y="5467"/>
                      </a:lnTo>
                      <a:lnTo>
                        <a:pt x="2950" y="5480"/>
                      </a:lnTo>
                      <a:lnTo>
                        <a:pt x="2968" y="5492"/>
                      </a:lnTo>
                      <a:lnTo>
                        <a:pt x="2986" y="5503"/>
                      </a:lnTo>
                      <a:lnTo>
                        <a:pt x="3005" y="5513"/>
                      </a:lnTo>
                      <a:lnTo>
                        <a:pt x="3024" y="5523"/>
                      </a:lnTo>
                      <a:lnTo>
                        <a:pt x="3044" y="5532"/>
                      </a:lnTo>
                      <a:lnTo>
                        <a:pt x="3064" y="5540"/>
                      </a:lnTo>
                      <a:lnTo>
                        <a:pt x="3084" y="5548"/>
                      </a:lnTo>
                      <a:lnTo>
                        <a:pt x="3105" y="5554"/>
                      </a:lnTo>
                      <a:lnTo>
                        <a:pt x="3126" y="5560"/>
                      </a:lnTo>
                      <a:lnTo>
                        <a:pt x="3147" y="5565"/>
                      </a:lnTo>
                      <a:lnTo>
                        <a:pt x="3168" y="5570"/>
                      </a:lnTo>
                      <a:lnTo>
                        <a:pt x="3189" y="5573"/>
                      </a:lnTo>
                      <a:lnTo>
                        <a:pt x="3211" y="5576"/>
                      </a:lnTo>
                      <a:lnTo>
                        <a:pt x="3232" y="5578"/>
                      </a:lnTo>
                      <a:lnTo>
                        <a:pt x="3254" y="5580"/>
                      </a:lnTo>
                      <a:lnTo>
                        <a:pt x="3276" y="5580"/>
                      </a:lnTo>
                      <a:lnTo>
                        <a:pt x="3298" y="5580"/>
                      </a:lnTo>
                      <a:lnTo>
                        <a:pt x="3320" y="5578"/>
                      </a:lnTo>
                      <a:lnTo>
                        <a:pt x="3341" y="5576"/>
                      </a:lnTo>
                      <a:lnTo>
                        <a:pt x="3363" y="5573"/>
                      </a:lnTo>
                      <a:lnTo>
                        <a:pt x="3384" y="5570"/>
                      </a:lnTo>
                      <a:lnTo>
                        <a:pt x="3406" y="5565"/>
                      </a:lnTo>
                      <a:lnTo>
                        <a:pt x="3427" y="5560"/>
                      </a:lnTo>
                      <a:lnTo>
                        <a:pt x="3448" y="5554"/>
                      </a:lnTo>
                      <a:lnTo>
                        <a:pt x="3468" y="5547"/>
                      </a:lnTo>
                      <a:lnTo>
                        <a:pt x="3489" y="5540"/>
                      </a:lnTo>
                      <a:lnTo>
                        <a:pt x="3509" y="5532"/>
                      </a:lnTo>
                      <a:lnTo>
                        <a:pt x="3529" y="5523"/>
                      </a:lnTo>
                      <a:lnTo>
                        <a:pt x="3549" y="5513"/>
                      </a:lnTo>
                      <a:lnTo>
                        <a:pt x="3567" y="5503"/>
                      </a:lnTo>
                      <a:lnTo>
                        <a:pt x="3585" y="5492"/>
                      </a:lnTo>
                      <a:lnTo>
                        <a:pt x="3603" y="5480"/>
                      </a:lnTo>
                      <a:lnTo>
                        <a:pt x="3621" y="5467"/>
                      </a:lnTo>
                      <a:lnTo>
                        <a:pt x="3638" y="5454"/>
                      </a:lnTo>
                      <a:lnTo>
                        <a:pt x="3655" y="5440"/>
                      </a:lnTo>
                      <a:lnTo>
                        <a:pt x="3671" y="5425"/>
                      </a:lnTo>
                      <a:lnTo>
                        <a:pt x="3687" y="5410"/>
                      </a:lnTo>
                      <a:lnTo>
                        <a:pt x="3702" y="5395"/>
                      </a:lnTo>
                      <a:lnTo>
                        <a:pt x="3716" y="5379"/>
                      </a:lnTo>
                      <a:lnTo>
                        <a:pt x="3730" y="5362"/>
                      </a:lnTo>
                      <a:lnTo>
                        <a:pt x="3743" y="5345"/>
                      </a:lnTo>
                      <a:lnTo>
                        <a:pt x="3755" y="5327"/>
                      </a:lnTo>
                      <a:lnTo>
                        <a:pt x="3767" y="5309"/>
                      </a:lnTo>
                      <a:lnTo>
                        <a:pt x="3779" y="5290"/>
                      </a:lnTo>
                      <a:lnTo>
                        <a:pt x="3790" y="5270"/>
                      </a:lnTo>
                      <a:lnTo>
                        <a:pt x="3800" y="5251"/>
                      </a:lnTo>
                      <a:lnTo>
                        <a:pt x="3809" y="5232"/>
                      </a:lnTo>
                      <a:lnTo>
                        <a:pt x="3817" y="5212"/>
                      </a:lnTo>
                      <a:lnTo>
                        <a:pt x="3824" y="5191"/>
                      </a:lnTo>
                      <a:lnTo>
                        <a:pt x="3831" y="5171"/>
                      </a:lnTo>
                      <a:lnTo>
                        <a:pt x="3837" y="5150"/>
                      </a:lnTo>
                      <a:lnTo>
                        <a:pt x="3842" y="5129"/>
                      </a:lnTo>
                      <a:lnTo>
                        <a:pt x="3847" y="5108"/>
                      </a:lnTo>
                      <a:lnTo>
                        <a:pt x="3850" y="5087"/>
                      </a:lnTo>
                      <a:lnTo>
                        <a:pt x="3853" y="5065"/>
                      </a:lnTo>
                      <a:lnTo>
                        <a:pt x="3855" y="5044"/>
                      </a:lnTo>
                      <a:lnTo>
                        <a:pt x="3857" y="5022"/>
                      </a:lnTo>
                      <a:close/>
                    </a:path>
                  </a:pathLst>
                </a:custGeom>
                <a:grpFill/>
                <a:ln>
                  <a:noFill/>
                </a:ln>
              </p:spPr>
              <p:txBody>
                <a:bodyPr/>
                <a:lstStyle/>
                <a:p>
                  <a:endParaRPr/>
                </a:p>
              </p:txBody>
            </p:sp>
          </p:grpSp>
        </p:grpSp>
      </p:grpSp>
      <p:sp>
        <p:nvSpPr>
          <p:cNvPr id="43" name="Slide Number Placeholder 42">
            <a:extLst>
              <a:ext uri="{FF2B5EF4-FFF2-40B4-BE49-F238E27FC236}">
                <a16:creationId xmlns:a16="http://schemas.microsoft.com/office/drawing/2014/main" id="{641C2BF7-73FF-4753-90FF-959803AA009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22</a:t>
            </a:fld>
            <a:endParaRPr lang="en-PH" dirty="0"/>
          </a:p>
        </p:txBody>
      </p:sp>
    </p:spTree>
    <p:extLst>
      <p:ext uri="{BB962C8B-B14F-4D97-AF65-F5344CB8AC3E}">
        <p14:creationId xmlns:p14="http://schemas.microsoft.com/office/powerpoint/2010/main" val="271256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F6815-ABE5-4D50-8EBB-78EF679C6C22}"/>
              </a:ext>
            </a:extLst>
          </p:cNvPr>
          <p:cNvSpPr>
            <a:spLocks noGrp="1"/>
          </p:cNvSpPr>
          <p:nvPr>
            <p:ph type="title"/>
          </p:nvPr>
        </p:nvSpPr>
        <p:spPr/>
        <p:txBody>
          <a:bodyPr/>
          <a:lstStyle/>
          <a:p>
            <a:r>
              <a:rPr lang="en-US" b="1" dirty="0"/>
              <a:t>Execution Timeline (Months 1–12)</a:t>
            </a:r>
          </a:p>
        </p:txBody>
      </p:sp>
      <p:grpSp>
        <p:nvGrpSpPr>
          <p:cNvPr id="16" name="Group 15">
            <a:extLst>
              <a:ext uri="{FF2B5EF4-FFF2-40B4-BE49-F238E27FC236}">
                <a16:creationId xmlns:a16="http://schemas.microsoft.com/office/drawing/2014/main" id="{6C4F16DE-C3F7-437E-8E99-1373F69B2463}"/>
              </a:ext>
            </a:extLst>
          </p:cNvPr>
          <p:cNvGrpSpPr/>
          <p:nvPr/>
        </p:nvGrpSpPr>
        <p:grpSpPr>
          <a:xfrm>
            <a:off x="4114058" y="2184466"/>
            <a:ext cx="7684404" cy="3047934"/>
            <a:chOff x="3124201" y="2184466"/>
            <a:chExt cx="8674261" cy="3047934"/>
          </a:xfrm>
        </p:grpSpPr>
        <p:grpSp>
          <p:nvGrpSpPr>
            <p:cNvPr id="10" name="Group 9">
              <a:extLst>
                <a:ext uri="{FF2B5EF4-FFF2-40B4-BE49-F238E27FC236}">
                  <a16:creationId xmlns:a16="http://schemas.microsoft.com/office/drawing/2014/main" id="{4FDB0AA5-E117-4D7A-8B0A-BE2D34044812}"/>
                </a:ext>
              </a:extLst>
            </p:cNvPr>
            <p:cNvGrpSpPr/>
            <p:nvPr/>
          </p:nvGrpSpPr>
          <p:grpSpPr>
            <a:xfrm>
              <a:off x="3124202" y="2641960"/>
              <a:ext cx="8674259" cy="162596"/>
              <a:chOff x="3124202" y="2557565"/>
              <a:chExt cx="8674259" cy="250106"/>
            </a:xfrm>
          </p:grpSpPr>
          <p:sp>
            <p:nvSpPr>
              <p:cNvPr id="4" name="Rectangle: Rounded Corners 3">
                <a:extLst>
                  <a:ext uri="{FF2B5EF4-FFF2-40B4-BE49-F238E27FC236}">
                    <a16:creationId xmlns:a16="http://schemas.microsoft.com/office/drawing/2014/main" id="{5DD71B9E-C941-4FD3-B3CD-82C015D268FD}"/>
                  </a:ext>
                </a:extLst>
              </p:cNvPr>
              <p:cNvSpPr/>
              <p:nvPr/>
            </p:nvSpPr>
            <p:spPr>
              <a:xfrm>
                <a:off x="3124202" y="2557565"/>
                <a:ext cx="8674259" cy="250106"/>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Rectangle: Rounded Corners 8">
                <a:extLst>
                  <a:ext uri="{FF2B5EF4-FFF2-40B4-BE49-F238E27FC236}">
                    <a16:creationId xmlns:a16="http://schemas.microsoft.com/office/drawing/2014/main" id="{D482F369-B3ED-4993-B8A8-4E9342F54BD1}"/>
                  </a:ext>
                </a:extLst>
              </p:cNvPr>
              <p:cNvSpPr/>
              <p:nvPr/>
            </p:nvSpPr>
            <p:spPr>
              <a:xfrm>
                <a:off x="3124203" y="2557565"/>
                <a:ext cx="3654754" cy="25010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b="1" dirty="0">
                  <a:solidFill>
                    <a:schemeClr val="bg1"/>
                  </a:solidFill>
                  <a:latin typeface="+mj-lt"/>
                </a:endParaRPr>
              </a:p>
            </p:txBody>
          </p:sp>
        </p:grpSp>
        <p:grpSp>
          <p:nvGrpSpPr>
            <p:cNvPr id="11" name="Group 10">
              <a:extLst>
                <a:ext uri="{FF2B5EF4-FFF2-40B4-BE49-F238E27FC236}">
                  <a16:creationId xmlns:a16="http://schemas.microsoft.com/office/drawing/2014/main" id="{D576A6EB-9E04-4982-995E-16813860FEE1}"/>
                </a:ext>
              </a:extLst>
            </p:cNvPr>
            <p:cNvGrpSpPr/>
            <p:nvPr/>
          </p:nvGrpSpPr>
          <p:grpSpPr>
            <a:xfrm>
              <a:off x="3124202" y="3248921"/>
              <a:ext cx="8674259" cy="162596"/>
              <a:chOff x="3124202" y="3164526"/>
              <a:chExt cx="8674259" cy="250106"/>
            </a:xfrm>
          </p:grpSpPr>
          <p:sp>
            <p:nvSpPr>
              <p:cNvPr id="21" name="Rectangle: Rounded Corners 20">
                <a:extLst>
                  <a:ext uri="{FF2B5EF4-FFF2-40B4-BE49-F238E27FC236}">
                    <a16:creationId xmlns:a16="http://schemas.microsoft.com/office/drawing/2014/main" id="{218BD51C-77C0-43A5-907C-D5EC31558729}"/>
                  </a:ext>
                </a:extLst>
              </p:cNvPr>
              <p:cNvSpPr/>
              <p:nvPr/>
            </p:nvSpPr>
            <p:spPr>
              <a:xfrm>
                <a:off x="3124202" y="3164526"/>
                <a:ext cx="8674259" cy="250106"/>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2" name="Rectangle: Rounded Corners 21">
                <a:extLst>
                  <a:ext uri="{FF2B5EF4-FFF2-40B4-BE49-F238E27FC236}">
                    <a16:creationId xmlns:a16="http://schemas.microsoft.com/office/drawing/2014/main" id="{8435435A-C3C1-4EC8-B823-3E823A985729}"/>
                  </a:ext>
                </a:extLst>
              </p:cNvPr>
              <p:cNvSpPr/>
              <p:nvPr/>
            </p:nvSpPr>
            <p:spPr>
              <a:xfrm>
                <a:off x="6778956" y="3164526"/>
                <a:ext cx="4734212" cy="25010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PH" sz="800" dirty="0">
                  <a:solidFill>
                    <a:schemeClr val="tx1"/>
                  </a:solidFill>
                  <a:latin typeface="+mn-lt"/>
                </a:endParaRPr>
              </a:p>
            </p:txBody>
          </p:sp>
        </p:grpSp>
        <p:grpSp>
          <p:nvGrpSpPr>
            <p:cNvPr id="12" name="Group 11">
              <a:extLst>
                <a:ext uri="{FF2B5EF4-FFF2-40B4-BE49-F238E27FC236}">
                  <a16:creationId xmlns:a16="http://schemas.microsoft.com/office/drawing/2014/main" id="{66E755FD-0CF5-4879-8FD4-419902C6727B}"/>
                </a:ext>
              </a:extLst>
            </p:cNvPr>
            <p:cNvGrpSpPr/>
            <p:nvPr/>
          </p:nvGrpSpPr>
          <p:grpSpPr>
            <a:xfrm>
              <a:off x="3124202" y="3855883"/>
              <a:ext cx="8674259" cy="162596"/>
              <a:chOff x="3124202" y="3771488"/>
              <a:chExt cx="8674259" cy="250106"/>
            </a:xfrm>
          </p:grpSpPr>
          <p:sp>
            <p:nvSpPr>
              <p:cNvPr id="26" name="Rectangle: Rounded Corners 25">
                <a:extLst>
                  <a:ext uri="{FF2B5EF4-FFF2-40B4-BE49-F238E27FC236}">
                    <a16:creationId xmlns:a16="http://schemas.microsoft.com/office/drawing/2014/main" id="{80E35E69-C9C2-40CF-B738-0EF705EBB2F2}"/>
                  </a:ext>
                </a:extLst>
              </p:cNvPr>
              <p:cNvSpPr/>
              <p:nvPr/>
            </p:nvSpPr>
            <p:spPr>
              <a:xfrm>
                <a:off x="3124202" y="3771488"/>
                <a:ext cx="8674259" cy="250106"/>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Rectangle: Rounded Corners 26">
                <a:extLst>
                  <a:ext uri="{FF2B5EF4-FFF2-40B4-BE49-F238E27FC236}">
                    <a16:creationId xmlns:a16="http://schemas.microsoft.com/office/drawing/2014/main" id="{387D44EA-C2F3-4249-AA3D-C34906A8CB91}"/>
                  </a:ext>
                </a:extLst>
              </p:cNvPr>
              <p:cNvSpPr/>
              <p:nvPr/>
            </p:nvSpPr>
            <p:spPr>
              <a:xfrm>
                <a:off x="4917641" y="3771488"/>
                <a:ext cx="1861315" cy="25010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b="1" dirty="0">
                  <a:solidFill>
                    <a:schemeClr val="bg1"/>
                  </a:solidFill>
                  <a:latin typeface="+mj-lt"/>
                </a:endParaRPr>
              </a:p>
            </p:txBody>
          </p:sp>
        </p:grpSp>
        <p:grpSp>
          <p:nvGrpSpPr>
            <p:cNvPr id="13" name="Group 12">
              <a:extLst>
                <a:ext uri="{FF2B5EF4-FFF2-40B4-BE49-F238E27FC236}">
                  <a16:creationId xmlns:a16="http://schemas.microsoft.com/office/drawing/2014/main" id="{6050B2F4-DA5D-49F0-9891-D8FD97796727}"/>
                </a:ext>
              </a:extLst>
            </p:cNvPr>
            <p:cNvGrpSpPr/>
            <p:nvPr/>
          </p:nvGrpSpPr>
          <p:grpSpPr>
            <a:xfrm>
              <a:off x="3124202" y="4462844"/>
              <a:ext cx="8674259" cy="162596"/>
              <a:chOff x="3124202" y="4378449"/>
              <a:chExt cx="8674259" cy="250106"/>
            </a:xfrm>
          </p:grpSpPr>
          <p:sp>
            <p:nvSpPr>
              <p:cNvPr id="31" name="Rectangle: Rounded Corners 30">
                <a:extLst>
                  <a:ext uri="{FF2B5EF4-FFF2-40B4-BE49-F238E27FC236}">
                    <a16:creationId xmlns:a16="http://schemas.microsoft.com/office/drawing/2014/main" id="{A2391B43-62FC-4A96-9DD6-E3C42865CDCE}"/>
                  </a:ext>
                </a:extLst>
              </p:cNvPr>
              <p:cNvSpPr/>
              <p:nvPr/>
            </p:nvSpPr>
            <p:spPr>
              <a:xfrm>
                <a:off x="3124202" y="4378449"/>
                <a:ext cx="8674259" cy="250106"/>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2" name="Rectangle: Rounded Corners 31">
                <a:extLst>
                  <a:ext uri="{FF2B5EF4-FFF2-40B4-BE49-F238E27FC236}">
                    <a16:creationId xmlns:a16="http://schemas.microsoft.com/office/drawing/2014/main" id="{0F53EB6C-93DA-4E47-A031-BA77FF00E58F}"/>
                  </a:ext>
                </a:extLst>
              </p:cNvPr>
              <p:cNvSpPr/>
              <p:nvPr/>
            </p:nvSpPr>
            <p:spPr>
              <a:xfrm>
                <a:off x="6033275" y="4378449"/>
                <a:ext cx="4028994" cy="25010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b="1" dirty="0">
                  <a:solidFill>
                    <a:schemeClr val="bg1"/>
                  </a:solidFill>
                  <a:latin typeface="+mj-lt"/>
                </a:endParaRPr>
              </a:p>
            </p:txBody>
          </p:sp>
        </p:grpSp>
        <p:grpSp>
          <p:nvGrpSpPr>
            <p:cNvPr id="15" name="Group 14">
              <a:extLst>
                <a:ext uri="{FF2B5EF4-FFF2-40B4-BE49-F238E27FC236}">
                  <a16:creationId xmlns:a16="http://schemas.microsoft.com/office/drawing/2014/main" id="{F982833A-DC81-4C57-BBFB-48CA64236D22}"/>
                </a:ext>
              </a:extLst>
            </p:cNvPr>
            <p:cNvGrpSpPr/>
            <p:nvPr/>
          </p:nvGrpSpPr>
          <p:grpSpPr>
            <a:xfrm>
              <a:off x="3124202" y="5069804"/>
              <a:ext cx="8674259" cy="162596"/>
              <a:chOff x="3124202" y="4985409"/>
              <a:chExt cx="8674259" cy="250106"/>
            </a:xfrm>
          </p:grpSpPr>
          <p:sp>
            <p:nvSpPr>
              <p:cNvPr id="36" name="Rectangle: Rounded Corners 35">
                <a:extLst>
                  <a:ext uri="{FF2B5EF4-FFF2-40B4-BE49-F238E27FC236}">
                    <a16:creationId xmlns:a16="http://schemas.microsoft.com/office/drawing/2014/main" id="{01E5454C-6B51-4BF2-A77A-35A2748216FE}"/>
                  </a:ext>
                </a:extLst>
              </p:cNvPr>
              <p:cNvSpPr/>
              <p:nvPr/>
            </p:nvSpPr>
            <p:spPr>
              <a:xfrm>
                <a:off x="3124202" y="4985409"/>
                <a:ext cx="8674259" cy="250106"/>
              </a:xfrm>
              <a:prstGeom prst="roundRect">
                <a:avLst>
                  <a:gd name="adj" fmla="val 5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7" name="Rectangle: Rounded Corners 36">
                <a:extLst>
                  <a:ext uri="{FF2B5EF4-FFF2-40B4-BE49-F238E27FC236}">
                    <a16:creationId xmlns:a16="http://schemas.microsoft.com/office/drawing/2014/main" id="{4A05E6C5-A462-445B-A0C0-2DBE463BC307}"/>
                  </a:ext>
                </a:extLst>
              </p:cNvPr>
              <p:cNvSpPr/>
              <p:nvPr/>
            </p:nvSpPr>
            <p:spPr>
              <a:xfrm>
                <a:off x="7472614" y="4985409"/>
                <a:ext cx="2422020" cy="25010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b="1" dirty="0">
                  <a:solidFill>
                    <a:schemeClr val="bg1"/>
                  </a:solidFill>
                  <a:latin typeface="+mj-lt"/>
                </a:endParaRPr>
              </a:p>
            </p:txBody>
          </p:sp>
        </p:grpSp>
        <p:sp>
          <p:nvSpPr>
            <p:cNvPr id="39" name="Rectangle: Diagonal Corners Rounded 38">
              <a:extLst>
                <a:ext uri="{FF2B5EF4-FFF2-40B4-BE49-F238E27FC236}">
                  <a16:creationId xmlns:a16="http://schemas.microsoft.com/office/drawing/2014/main" id="{40F86B86-7ED6-41F0-B006-D599DC493F7F}"/>
                </a:ext>
              </a:extLst>
            </p:cNvPr>
            <p:cNvSpPr/>
            <p:nvPr/>
          </p:nvSpPr>
          <p:spPr>
            <a:xfrm>
              <a:off x="3124201"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M1</a:t>
              </a:r>
              <a:endParaRPr lang="en-PH" sz="900" dirty="0"/>
            </a:p>
          </p:txBody>
        </p:sp>
        <p:sp>
          <p:nvSpPr>
            <p:cNvPr id="40" name="Rectangle: Diagonal Corners Rounded 39">
              <a:extLst>
                <a:ext uri="{FF2B5EF4-FFF2-40B4-BE49-F238E27FC236}">
                  <a16:creationId xmlns:a16="http://schemas.microsoft.com/office/drawing/2014/main" id="{733AA565-7FE5-4C1A-88A0-548EC3D06B9E}"/>
                </a:ext>
              </a:extLst>
            </p:cNvPr>
            <p:cNvSpPr/>
            <p:nvPr/>
          </p:nvSpPr>
          <p:spPr>
            <a:xfrm>
              <a:off x="3852265"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M2</a:t>
              </a:r>
              <a:endParaRPr lang="en-PH" sz="900" dirty="0"/>
            </a:p>
          </p:txBody>
        </p:sp>
        <p:sp>
          <p:nvSpPr>
            <p:cNvPr id="41" name="Rectangle: Diagonal Corners Rounded 40">
              <a:extLst>
                <a:ext uri="{FF2B5EF4-FFF2-40B4-BE49-F238E27FC236}">
                  <a16:creationId xmlns:a16="http://schemas.microsoft.com/office/drawing/2014/main" id="{F134F172-3402-4D02-A8EF-21F3DCBC843A}"/>
                </a:ext>
              </a:extLst>
            </p:cNvPr>
            <p:cNvSpPr/>
            <p:nvPr/>
          </p:nvSpPr>
          <p:spPr>
            <a:xfrm>
              <a:off x="4580330"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M3</a:t>
              </a:r>
              <a:endParaRPr lang="en-PH" sz="900" dirty="0"/>
            </a:p>
          </p:txBody>
        </p:sp>
        <p:sp>
          <p:nvSpPr>
            <p:cNvPr id="42" name="Rectangle: Diagonal Corners Rounded 41">
              <a:extLst>
                <a:ext uri="{FF2B5EF4-FFF2-40B4-BE49-F238E27FC236}">
                  <a16:creationId xmlns:a16="http://schemas.microsoft.com/office/drawing/2014/main" id="{E213F80E-7A30-48CD-8C86-E76DC5EA2F2A}"/>
                </a:ext>
              </a:extLst>
            </p:cNvPr>
            <p:cNvSpPr/>
            <p:nvPr/>
          </p:nvSpPr>
          <p:spPr>
            <a:xfrm>
              <a:off x="5308394"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M4</a:t>
              </a:r>
              <a:endParaRPr lang="en-PH" sz="900" dirty="0"/>
            </a:p>
          </p:txBody>
        </p:sp>
        <p:sp>
          <p:nvSpPr>
            <p:cNvPr id="43" name="Rectangle: Diagonal Corners Rounded 42">
              <a:extLst>
                <a:ext uri="{FF2B5EF4-FFF2-40B4-BE49-F238E27FC236}">
                  <a16:creationId xmlns:a16="http://schemas.microsoft.com/office/drawing/2014/main" id="{D07FA83F-6BB8-44FC-9782-172DA483C5E3}"/>
                </a:ext>
              </a:extLst>
            </p:cNvPr>
            <p:cNvSpPr/>
            <p:nvPr/>
          </p:nvSpPr>
          <p:spPr>
            <a:xfrm>
              <a:off x="6036458"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M5</a:t>
              </a:r>
              <a:endParaRPr lang="en-PH" sz="900" dirty="0"/>
            </a:p>
          </p:txBody>
        </p:sp>
        <p:sp>
          <p:nvSpPr>
            <p:cNvPr id="44" name="Rectangle: Diagonal Corners Rounded 43">
              <a:extLst>
                <a:ext uri="{FF2B5EF4-FFF2-40B4-BE49-F238E27FC236}">
                  <a16:creationId xmlns:a16="http://schemas.microsoft.com/office/drawing/2014/main" id="{249CC9D9-4D01-4F95-B760-734208BE00C3}"/>
                </a:ext>
              </a:extLst>
            </p:cNvPr>
            <p:cNvSpPr/>
            <p:nvPr/>
          </p:nvSpPr>
          <p:spPr>
            <a:xfrm>
              <a:off x="6764523"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M6</a:t>
              </a:r>
              <a:endParaRPr lang="en-PH" sz="900" dirty="0"/>
            </a:p>
          </p:txBody>
        </p:sp>
        <p:sp>
          <p:nvSpPr>
            <p:cNvPr id="45" name="Rectangle: Diagonal Corners Rounded 44">
              <a:extLst>
                <a:ext uri="{FF2B5EF4-FFF2-40B4-BE49-F238E27FC236}">
                  <a16:creationId xmlns:a16="http://schemas.microsoft.com/office/drawing/2014/main" id="{EE0E31A4-421F-4D05-860F-1F3C9C4A5FE9}"/>
                </a:ext>
              </a:extLst>
            </p:cNvPr>
            <p:cNvSpPr/>
            <p:nvPr/>
          </p:nvSpPr>
          <p:spPr>
            <a:xfrm>
              <a:off x="7492587"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M7</a:t>
              </a:r>
              <a:endParaRPr lang="en-PH" sz="900" dirty="0"/>
            </a:p>
          </p:txBody>
        </p:sp>
        <p:sp>
          <p:nvSpPr>
            <p:cNvPr id="46" name="Rectangle: Diagonal Corners Rounded 45">
              <a:extLst>
                <a:ext uri="{FF2B5EF4-FFF2-40B4-BE49-F238E27FC236}">
                  <a16:creationId xmlns:a16="http://schemas.microsoft.com/office/drawing/2014/main" id="{6BD4B1AD-6EBC-4471-BA81-81FDB4B2165D}"/>
                </a:ext>
              </a:extLst>
            </p:cNvPr>
            <p:cNvSpPr/>
            <p:nvPr/>
          </p:nvSpPr>
          <p:spPr>
            <a:xfrm>
              <a:off x="8220652"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M8</a:t>
              </a:r>
              <a:endParaRPr lang="en-PH" sz="900" dirty="0"/>
            </a:p>
          </p:txBody>
        </p:sp>
        <p:sp>
          <p:nvSpPr>
            <p:cNvPr id="47" name="Rectangle: Diagonal Corners Rounded 46">
              <a:extLst>
                <a:ext uri="{FF2B5EF4-FFF2-40B4-BE49-F238E27FC236}">
                  <a16:creationId xmlns:a16="http://schemas.microsoft.com/office/drawing/2014/main" id="{C4C3F1EE-B138-44CC-AD65-5FE9BC252B80}"/>
                </a:ext>
              </a:extLst>
            </p:cNvPr>
            <p:cNvSpPr/>
            <p:nvPr/>
          </p:nvSpPr>
          <p:spPr>
            <a:xfrm>
              <a:off x="8948716"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M9</a:t>
              </a:r>
              <a:endParaRPr lang="en-PH" sz="900" dirty="0"/>
            </a:p>
          </p:txBody>
        </p:sp>
        <p:sp>
          <p:nvSpPr>
            <p:cNvPr id="48" name="Rectangle: Diagonal Corners Rounded 47">
              <a:extLst>
                <a:ext uri="{FF2B5EF4-FFF2-40B4-BE49-F238E27FC236}">
                  <a16:creationId xmlns:a16="http://schemas.microsoft.com/office/drawing/2014/main" id="{D0DC40B5-8D3E-4E85-BD61-B2C2D8B24392}"/>
                </a:ext>
              </a:extLst>
            </p:cNvPr>
            <p:cNvSpPr/>
            <p:nvPr/>
          </p:nvSpPr>
          <p:spPr>
            <a:xfrm>
              <a:off x="9676780"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M10</a:t>
              </a:r>
              <a:endParaRPr lang="en-PH" sz="900" dirty="0"/>
            </a:p>
          </p:txBody>
        </p:sp>
        <p:sp>
          <p:nvSpPr>
            <p:cNvPr id="49" name="Rectangle: Diagonal Corners Rounded 48">
              <a:extLst>
                <a:ext uri="{FF2B5EF4-FFF2-40B4-BE49-F238E27FC236}">
                  <a16:creationId xmlns:a16="http://schemas.microsoft.com/office/drawing/2014/main" id="{D9A5BBDC-45A3-4478-92D9-6CE8A43BD32F}"/>
                </a:ext>
              </a:extLst>
            </p:cNvPr>
            <p:cNvSpPr/>
            <p:nvPr/>
          </p:nvSpPr>
          <p:spPr>
            <a:xfrm>
              <a:off x="10404845"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M11</a:t>
              </a:r>
              <a:endParaRPr lang="en-PH" sz="900" dirty="0"/>
            </a:p>
          </p:txBody>
        </p:sp>
        <p:sp>
          <p:nvSpPr>
            <p:cNvPr id="50" name="Rectangle: Diagonal Corners Rounded 49">
              <a:extLst>
                <a:ext uri="{FF2B5EF4-FFF2-40B4-BE49-F238E27FC236}">
                  <a16:creationId xmlns:a16="http://schemas.microsoft.com/office/drawing/2014/main" id="{9EA148AE-5B24-436A-A444-DBE48E2CD2C9}"/>
                </a:ext>
              </a:extLst>
            </p:cNvPr>
            <p:cNvSpPr/>
            <p:nvPr/>
          </p:nvSpPr>
          <p:spPr>
            <a:xfrm>
              <a:off x="11132906" y="2184466"/>
              <a:ext cx="665556" cy="259145"/>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en-US" sz="900" dirty="0"/>
                <a:t>M12</a:t>
              </a:r>
              <a:endParaRPr lang="en-PH" sz="900" dirty="0"/>
            </a:p>
          </p:txBody>
        </p:sp>
      </p:grpSp>
      <p:sp>
        <p:nvSpPr>
          <p:cNvPr id="63" name="Isosceles Triangle 62">
            <a:extLst>
              <a:ext uri="{FF2B5EF4-FFF2-40B4-BE49-F238E27FC236}">
                <a16:creationId xmlns:a16="http://schemas.microsoft.com/office/drawing/2014/main" id="{182C6164-ACFD-490D-9111-7AB8B49DF843}"/>
              </a:ext>
            </a:extLst>
          </p:cNvPr>
          <p:cNvSpPr/>
          <p:nvPr/>
        </p:nvSpPr>
        <p:spPr>
          <a:xfrm>
            <a:off x="4951177" y="5619632"/>
            <a:ext cx="242009" cy="19782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dirty="0"/>
          </a:p>
        </p:txBody>
      </p:sp>
      <p:sp>
        <p:nvSpPr>
          <p:cNvPr id="64" name="ee4pContent4">
            <a:extLst>
              <a:ext uri="{FF2B5EF4-FFF2-40B4-BE49-F238E27FC236}">
                <a16:creationId xmlns:a16="http://schemas.microsoft.com/office/drawing/2014/main" id="{1A4552BB-8080-4219-809C-2D51AA969A05}"/>
              </a:ext>
            </a:extLst>
          </p:cNvPr>
          <p:cNvSpPr txBox="1"/>
          <p:nvPr/>
        </p:nvSpPr>
        <p:spPr>
          <a:xfrm>
            <a:off x="4416546" y="5827921"/>
            <a:ext cx="1311271" cy="1400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r>
              <a:rPr lang="en-US" sz="1050" b="1" dirty="0">
                <a:solidFill>
                  <a:schemeClr val="tx1"/>
                </a:solidFill>
                <a:latin typeface="+mn-lt"/>
              </a:rPr>
              <a:t>Close · M0</a:t>
            </a:r>
            <a:endParaRPr lang="en-PH" sz="1050" b="1" dirty="0">
              <a:solidFill>
                <a:schemeClr val="tx1"/>
              </a:solidFill>
              <a:latin typeface="+mn-lt"/>
            </a:endParaRPr>
          </a:p>
        </p:txBody>
      </p:sp>
      <p:sp>
        <p:nvSpPr>
          <p:cNvPr id="65" name="Isosceles Triangle 64">
            <a:extLst>
              <a:ext uri="{FF2B5EF4-FFF2-40B4-BE49-F238E27FC236}">
                <a16:creationId xmlns:a16="http://schemas.microsoft.com/office/drawing/2014/main" id="{D53864D3-266D-444F-8B68-F599BD803A92}"/>
              </a:ext>
            </a:extLst>
          </p:cNvPr>
          <p:cNvSpPr/>
          <p:nvPr/>
        </p:nvSpPr>
        <p:spPr>
          <a:xfrm>
            <a:off x="8309747" y="5619632"/>
            <a:ext cx="242009" cy="19782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dirty="0"/>
          </a:p>
        </p:txBody>
      </p:sp>
      <p:sp>
        <p:nvSpPr>
          <p:cNvPr id="66" name="ee4pContent4">
            <a:extLst>
              <a:ext uri="{FF2B5EF4-FFF2-40B4-BE49-F238E27FC236}">
                <a16:creationId xmlns:a16="http://schemas.microsoft.com/office/drawing/2014/main" id="{3BAEC4F9-A840-4835-AA74-A268F9D2A77B}"/>
              </a:ext>
            </a:extLst>
          </p:cNvPr>
          <p:cNvSpPr txBox="1"/>
          <p:nvPr/>
        </p:nvSpPr>
        <p:spPr>
          <a:xfrm>
            <a:off x="7775116" y="5827921"/>
            <a:ext cx="1311271" cy="1400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r>
              <a:rPr lang="en-US" sz="1050" b="1" dirty="0">
                <a:solidFill>
                  <a:schemeClr val="tx1"/>
                </a:solidFill>
                <a:latin typeface="+mn-lt"/>
              </a:rPr>
              <a:t>50% Reno · M8</a:t>
            </a:r>
            <a:endParaRPr lang="en-PH" sz="1050" b="1" dirty="0">
              <a:solidFill>
                <a:schemeClr val="tx1"/>
              </a:solidFill>
              <a:latin typeface="+mn-lt"/>
            </a:endParaRPr>
          </a:p>
        </p:txBody>
      </p:sp>
      <p:sp>
        <p:nvSpPr>
          <p:cNvPr id="67" name="Isosceles Triangle 66">
            <a:extLst>
              <a:ext uri="{FF2B5EF4-FFF2-40B4-BE49-F238E27FC236}">
                <a16:creationId xmlns:a16="http://schemas.microsoft.com/office/drawing/2014/main" id="{1C800685-7EC6-424A-8AAA-8CD498070CF6}"/>
              </a:ext>
            </a:extLst>
          </p:cNvPr>
          <p:cNvSpPr/>
          <p:nvPr/>
        </p:nvSpPr>
        <p:spPr>
          <a:xfrm>
            <a:off x="10911943" y="5619632"/>
            <a:ext cx="242009" cy="197826"/>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1400" dirty="0"/>
          </a:p>
        </p:txBody>
      </p:sp>
      <p:sp>
        <p:nvSpPr>
          <p:cNvPr id="68" name="ee4pContent4">
            <a:extLst>
              <a:ext uri="{FF2B5EF4-FFF2-40B4-BE49-F238E27FC236}">
                <a16:creationId xmlns:a16="http://schemas.microsoft.com/office/drawing/2014/main" id="{B222BB8C-FED3-47BF-9002-F9080D44D291}"/>
              </a:ext>
            </a:extLst>
          </p:cNvPr>
          <p:cNvSpPr txBox="1"/>
          <p:nvPr/>
        </p:nvSpPr>
        <p:spPr>
          <a:xfrm>
            <a:off x="10377312" y="5827921"/>
            <a:ext cx="1311271" cy="1400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algn="ctr"/>
            <a:r>
              <a:rPr lang="en-US" sz="1050" b="1" dirty="0">
                <a:solidFill>
                  <a:schemeClr val="tx1"/>
                </a:solidFill>
                <a:latin typeface="+mn-lt"/>
              </a:rPr>
              <a:t>Stabilize · M14</a:t>
            </a:r>
            <a:endParaRPr lang="en-PH" sz="1050" b="1" dirty="0">
              <a:solidFill>
                <a:schemeClr val="tx1"/>
              </a:solidFill>
              <a:latin typeface="+mn-lt"/>
            </a:endParaRPr>
          </a:p>
        </p:txBody>
      </p:sp>
      <p:grpSp>
        <p:nvGrpSpPr>
          <p:cNvPr id="69" name="Group 68">
            <a:extLst>
              <a:ext uri="{FF2B5EF4-FFF2-40B4-BE49-F238E27FC236}">
                <a16:creationId xmlns:a16="http://schemas.microsoft.com/office/drawing/2014/main" id="{878FCF84-A4D7-4F29-9B74-1C5F0753DE68}"/>
              </a:ext>
            </a:extLst>
          </p:cNvPr>
          <p:cNvGrpSpPr/>
          <p:nvPr/>
        </p:nvGrpSpPr>
        <p:grpSpPr>
          <a:xfrm>
            <a:off x="363795" y="1336068"/>
            <a:ext cx="11434667" cy="301957"/>
            <a:chOff x="363795" y="1220318"/>
            <a:chExt cx="6593568" cy="370849"/>
          </a:xfrm>
        </p:grpSpPr>
        <p:sp>
          <p:nvSpPr>
            <p:cNvPr id="70" name="TextBox 69">
              <a:extLst>
                <a:ext uri="{FF2B5EF4-FFF2-40B4-BE49-F238E27FC236}">
                  <a16:creationId xmlns:a16="http://schemas.microsoft.com/office/drawing/2014/main" id="{87469737-10EC-4D05-A3E2-3D4770AA0609}"/>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Renovation paces 12 units/month after a mobilization period.</a:t>
              </a:r>
              <a:endParaRPr lang="en-PH" sz="1600" b="1" dirty="0">
                <a:solidFill>
                  <a:schemeClr val="accent1"/>
                </a:solidFill>
                <a:latin typeface="+mj-lt"/>
              </a:endParaRPr>
            </a:p>
          </p:txBody>
        </p:sp>
        <p:cxnSp>
          <p:nvCxnSpPr>
            <p:cNvPr id="71" name="Straight Connector 70">
              <a:extLst>
                <a:ext uri="{FF2B5EF4-FFF2-40B4-BE49-F238E27FC236}">
                  <a16:creationId xmlns:a16="http://schemas.microsoft.com/office/drawing/2014/main" id="{02BBFD5F-0584-4035-9AD6-67376EB9B98E}"/>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2" name="ee4pContent4">
            <a:extLst>
              <a:ext uri="{FF2B5EF4-FFF2-40B4-BE49-F238E27FC236}">
                <a16:creationId xmlns:a16="http://schemas.microsoft.com/office/drawing/2014/main" id="{911E4895-2E48-40D8-8342-ACA8D1D82339}"/>
              </a:ext>
            </a:extLst>
          </p:cNvPr>
          <p:cNvSpPr txBox="1"/>
          <p:nvPr/>
        </p:nvSpPr>
        <p:spPr>
          <a:xfrm>
            <a:off x="359704" y="1691280"/>
            <a:ext cx="1143466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Transition management, complete model units and finalize the design package and procurement before scaling unit turns.</a:t>
            </a:r>
            <a:endParaRPr lang="en-PH" sz="1400" dirty="0">
              <a:solidFill>
                <a:schemeClr val="tx1"/>
              </a:solidFill>
              <a:latin typeface="+mn-lt"/>
            </a:endParaRPr>
          </a:p>
        </p:txBody>
      </p:sp>
      <p:sp>
        <p:nvSpPr>
          <p:cNvPr id="14" name="ee4pContent4">
            <a:extLst>
              <a:ext uri="{FF2B5EF4-FFF2-40B4-BE49-F238E27FC236}">
                <a16:creationId xmlns:a16="http://schemas.microsoft.com/office/drawing/2014/main" id="{B061B504-E951-493D-A8DB-0E39A8B34758}"/>
              </a:ext>
            </a:extLst>
          </p:cNvPr>
          <p:cNvSpPr txBox="1"/>
          <p:nvPr/>
        </p:nvSpPr>
        <p:spPr>
          <a:xfrm>
            <a:off x="503417" y="2849966"/>
            <a:ext cx="3512850" cy="34829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92075" indent="-92075">
              <a:buFont typeface="Arial" panose="020B0604020202020204" pitchFamily="34" charset="0"/>
              <a:buChar char="•"/>
            </a:pPr>
            <a:r>
              <a:rPr lang="en-US" sz="900" dirty="0">
                <a:solidFill>
                  <a:schemeClr val="tx1"/>
                </a:solidFill>
                <a:latin typeface="+mn-lt"/>
              </a:rPr>
              <a:t>Mobilize: onboard property management, set up the model units and order long-lead materials and appliances.</a:t>
            </a:r>
            <a:endParaRPr lang="en-PH" sz="800" dirty="0">
              <a:solidFill>
                <a:schemeClr val="tx1"/>
              </a:solidFill>
              <a:latin typeface="+mn-lt"/>
            </a:endParaRPr>
          </a:p>
        </p:txBody>
      </p:sp>
      <p:sp>
        <p:nvSpPr>
          <p:cNvPr id="20" name="ee4pContent4">
            <a:extLst>
              <a:ext uri="{FF2B5EF4-FFF2-40B4-BE49-F238E27FC236}">
                <a16:creationId xmlns:a16="http://schemas.microsoft.com/office/drawing/2014/main" id="{91E05382-E25A-4389-8E59-DEE2A356321A}"/>
              </a:ext>
            </a:extLst>
          </p:cNvPr>
          <p:cNvSpPr txBox="1"/>
          <p:nvPr/>
        </p:nvSpPr>
        <p:spPr>
          <a:xfrm>
            <a:off x="503417" y="3456927"/>
            <a:ext cx="3512850" cy="34829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92075" indent="-92075">
              <a:buFont typeface="Arial" panose="020B0604020202020204" pitchFamily="34" charset="0"/>
              <a:buChar char="•"/>
            </a:pPr>
            <a:r>
              <a:rPr lang="en-US" sz="900" dirty="0">
                <a:solidFill>
                  <a:schemeClr val="tx1"/>
                </a:solidFill>
                <a:latin typeface="+mn-lt"/>
              </a:rPr>
              <a:t>Interior renovations ramp to a steady 12 units/month; reposition leasing and pricing as renovated stock comes online.</a:t>
            </a:r>
            <a:endParaRPr lang="en-PH" sz="800" dirty="0">
              <a:solidFill>
                <a:schemeClr val="tx1"/>
              </a:solidFill>
              <a:latin typeface="+mn-lt"/>
            </a:endParaRPr>
          </a:p>
        </p:txBody>
      </p:sp>
      <p:sp>
        <p:nvSpPr>
          <p:cNvPr id="25" name="ee4pContent4">
            <a:extLst>
              <a:ext uri="{FF2B5EF4-FFF2-40B4-BE49-F238E27FC236}">
                <a16:creationId xmlns:a16="http://schemas.microsoft.com/office/drawing/2014/main" id="{D90FE249-0769-457B-96AC-2DF4E8AE6463}"/>
              </a:ext>
            </a:extLst>
          </p:cNvPr>
          <p:cNvSpPr txBox="1"/>
          <p:nvPr/>
        </p:nvSpPr>
        <p:spPr>
          <a:xfrm>
            <a:off x="503417" y="4063889"/>
            <a:ext cx="3512849" cy="34829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92075" indent="-92075">
              <a:buFont typeface="Arial" panose="020B0604020202020204" pitchFamily="34" charset="0"/>
              <a:buChar char="•"/>
            </a:pPr>
            <a:r>
              <a:rPr lang="en-US" sz="900" dirty="0">
                <a:solidFill>
                  <a:schemeClr val="tx1"/>
                </a:solidFill>
                <a:latin typeface="+mn-lt"/>
              </a:rPr>
              <a:t>Common-area and amenity refresh runs in parallel through the first two quarters with minimal resident disruption.</a:t>
            </a:r>
            <a:endParaRPr lang="en-PH" sz="800" dirty="0">
              <a:solidFill>
                <a:schemeClr val="tx1"/>
              </a:solidFill>
              <a:latin typeface="+mn-lt"/>
            </a:endParaRPr>
          </a:p>
        </p:txBody>
      </p:sp>
      <p:sp>
        <p:nvSpPr>
          <p:cNvPr id="30" name="ee4pContent4">
            <a:extLst>
              <a:ext uri="{FF2B5EF4-FFF2-40B4-BE49-F238E27FC236}">
                <a16:creationId xmlns:a16="http://schemas.microsoft.com/office/drawing/2014/main" id="{F28ECAA0-1356-49AB-8DFD-8E874C6D21C0}"/>
              </a:ext>
            </a:extLst>
          </p:cNvPr>
          <p:cNvSpPr txBox="1"/>
          <p:nvPr/>
        </p:nvSpPr>
        <p:spPr>
          <a:xfrm>
            <a:off x="503417" y="4670850"/>
            <a:ext cx="3512850" cy="34829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92075" indent="-92075">
              <a:buFont typeface="Arial" panose="020B0604020202020204" pitchFamily="34" charset="0"/>
              <a:buChar char="•"/>
            </a:pPr>
            <a:r>
              <a:rPr lang="en-US" sz="900" dirty="0">
                <a:solidFill>
                  <a:schemeClr val="tx1"/>
                </a:solidFill>
                <a:latin typeface="+mn-lt"/>
              </a:rPr>
              <a:t>RUBS and operational improvements implemented; expense base reset and utility recovery program activated.</a:t>
            </a:r>
            <a:endParaRPr lang="en-PH" sz="800" dirty="0">
              <a:solidFill>
                <a:schemeClr val="tx1"/>
              </a:solidFill>
              <a:latin typeface="+mn-lt"/>
            </a:endParaRPr>
          </a:p>
        </p:txBody>
      </p:sp>
      <p:sp>
        <p:nvSpPr>
          <p:cNvPr id="35" name="ee4pContent4">
            <a:extLst>
              <a:ext uri="{FF2B5EF4-FFF2-40B4-BE49-F238E27FC236}">
                <a16:creationId xmlns:a16="http://schemas.microsoft.com/office/drawing/2014/main" id="{65A1A2BD-7FDF-4551-852B-EA79F15D0266}"/>
              </a:ext>
            </a:extLst>
          </p:cNvPr>
          <p:cNvSpPr txBox="1"/>
          <p:nvPr/>
        </p:nvSpPr>
        <p:spPr>
          <a:xfrm>
            <a:off x="503417" y="5277810"/>
            <a:ext cx="3512850" cy="34829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92075" indent="-92075">
              <a:buFont typeface="Arial" panose="020B0604020202020204" pitchFamily="34" charset="0"/>
              <a:buChar char="•"/>
            </a:pPr>
            <a:r>
              <a:rPr lang="en-US" sz="900" dirty="0">
                <a:solidFill>
                  <a:schemeClr val="tx1"/>
                </a:solidFill>
                <a:latin typeface="+mn-lt"/>
              </a:rPr>
              <a:t>Lease-up of renovated units to market rents; track premium capture against the in-place comp set monthly.</a:t>
            </a:r>
            <a:endParaRPr lang="en-PH" sz="800" dirty="0">
              <a:solidFill>
                <a:schemeClr val="tx1"/>
              </a:solidFill>
              <a:latin typeface="+mn-lt"/>
            </a:endParaRPr>
          </a:p>
        </p:txBody>
      </p:sp>
      <p:sp>
        <p:nvSpPr>
          <p:cNvPr id="52" name="Rectangle 51">
            <a:extLst>
              <a:ext uri="{FF2B5EF4-FFF2-40B4-BE49-F238E27FC236}">
                <a16:creationId xmlns:a16="http://schemas.microsoft.com/office/drawing/2014/main" id="{3893875A-7C83-4A36-9BA1-1CC160A535EB}"/>
              </a:ext>
            </a:extLst>
          </p:cNvPr>
          <p:cNvSpPr/>
          <p:nvPr/>
        </p:nvSpPr>
        <p:spPr>
          <a:xfrm>
            <a:off x="503415" y="2598205"/>
            <a:ext cx="3512852" cy="2501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100" b="1" dirty="0">
                <a:solidFill>
                  <a:schemeClr val="accent1"/>
                </a:solidFill>
                <a:latin typeface="+mj-lt"/>
              </a:rPr>
              <a:t>Mgmt Transition</a:t>
            </a:r>
            <a:endParaRPr lang="en-PH" sz="1100" b="1" dirty="0">
              <a:solidFill>
                <a:schemeClr val="accent1"/>
              </a:solidFill>
              <a:latin typeface="+mj-lt"/>
            </a:endParaRPr>
          </a:p>
        </p:txBody>
      </p:sp>
      <p:sp>
        <p:nvSpPr>
          <p:cNvPr id="53" name="Rectangle 52">
            <a:extLst>
              <a:ext uri="{FF2B5EF4-FFF2-40B4-BE49-F238E27FC236}">
                <a16:creationId xmlns:a16="http://schemas.microsoft.com/office/drawing/2014/main" id="{28125DE5-C3FC-407C-B092-ED6F24BF4C9F}"/>
              </a:ext>
            </a:extLst>
          </p:cNvPr>
          <p:cNvSpPr/>
          <p:nvPr/>
        </p:nvSpPr>
        <p:spPr>
          <a:xfrm>
            <a:off x="503415" y="3205166"/>
            <a:ext cx="3512852" cy="2501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100" b="1" dirty="0">
                <a:solidFill>
                  <a:schemeClr val="accent1"/>
                </a:solidFill>
                <a:latin typeface="+mj-lt"/>
              </a:rPr>
              <a:t>Unit Renovations</a:t>
            </a:r>
            <a:endParaRPr lang="en-PH" sz="1100" b="1" dirty="0">
              <a:solidFill>
                <a:schemeClr val="accent1"/>
              </a:solidFill>
              <a:latin typeface="+mj-lt"/>
            </a:endParaRPr>
          </a:p>
        </p:txBody>
      </p:sp>
      <p:sp>
        <p:nvSpPr>
          <p:cNvPr id="54" name="Rectangle 53">
            <a:extLst>
              <a:ext uri="{FF2B5EF4-FFF2-40B4-BE49-F238E27FC236}">
                <a16:creationId xmlns:a16="http://schemas.microsoft.com/office/drawing/2014/main" id="{908BCAB6-D011-411D-A3EB-20C1C6C7B18E}"/>
              </a:ext>
            </a:extLst>
          </p:cNvPr>
          <p:cNvSpPr/>
          <p:nvPr/>
        </p:nvSpPr>
        <p:spPr>
          <a:xfrm>
            <a:off x="503414" y="3812128"/>
            <a:ext cx="3512852" cy="2501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100" b="1" dirty="0">
                <a:solidFill>
                  <a:schemeClr val="accent1"/>
                </a:solidFill>
                <a:latin typeface="+mj-lt"/>
              </a:rPr>
              <a:t>Amenity Refresh</a:t>
            </a:r>
            <a:endParaRPr lang="en-PH" sz="1100" b="1" dirty="0">
              <a:solidFill>
                <a:schemeClr val="accent1"/>
              </a:solidFill>
              <a:latin typeface="+mj-lt"/>
            </a:endParaRPr>
          </a:p>
        </p:txBody>
      </p:sp>
      <p:sp>
        <p:nvSpPr>
          <p:cNvPr id="74" name="Rectangle 73">
            <a:extLst>
              <a:ext uri="{FF2B5EF4-FFF2-40B4-BE49-F238E27FC236}">
                <a16:creationId xmlns:a16="http://schemas.microsoft.com/office/drawing/2014/main" id="{817A2291-8E87-446C-B20A-A744C819BE32}"/>
              </a:ext>
            </a:extLst>
          </p:cNvPr>
          <p:cNvSpPr/>
          <p:nvPr/>
        </p:nvSpPr>
        <p:spPr>
          <a:xfrm>
            <a:off x="503415" y="4419089"/>
            <a:ext cx="3512852" cy="2501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100" b="1" dirty="0">
                <a:solidFill>
                  <a:schemeClr val="accent1"/>
                </a:solidFill>
                <a:latin typeface="+mj-lt"/>
              </a:rPr>
              <a:t>Operations Reset</a:t>
            </a:r>
            <a:endParaRPr lang="en-PH" sz="1100" b="1" dirty="0">
              <a:solidFill>
                <a:schemeClr val="accent1"/>
              </a:solidFill>
              <a:latin typeface="+mj-lt"/>
            </a:endParaRPr>
          </a:p>
        </p:txBody>
      </p:sp>
      <p:sp>
        <p:nvSpPr>
          <p:cNvPr id="75" name="Rectangle 74">
            <a:extLst>
              <a:ext uri="{FF2B5EF4-FFF2-40B4-BE49-F238E27FC236}">
                <a16:creationId xmlns:a16="http://schemas.microsoft.com/office/drawing/2014/main" id="{9F113BB5-90E1-4C01-ADC3-6911A91BA1DF}"/>
              </a:ext>
            </a:extLst>
          </p:cNvPr>
          <p:cNvSpPr/>
          <p:nvPr/>
        </p:nvSpPr>
        <p:spPr>
          <a:xfrm>
            <a:off x="503415" y="5026049"/>
            <a:ext cx="3512852" cy="2501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100" b="1" dirty="0">
                <a:solidFill>
                  <a:schemeClr val="accent1"/>
                </a:solidFill>
                <a:latin typeface="+mj-lt"/>
              </a:rPr>
              <a:t>Renovated Lease-Up</a:t>
            </a:r>
            <a:endParaRPr lang="en-PH" sz="1100" b="1" dirty="0">
              <a:solidFill>
                <a:schemeClr val="accent1"/>
              </a:solidFill>
              <a:latin typeface="+mj-lt"/>
            </a:endParaRPr>
          </a:p>
        </p:txBody>
      </p:sp>
      <p:cxnSp>
        <p:nvCxnSpPr>
          <p:cNvPr id="19" name="Straight Connector 18">
            <a:extLst>
              <a:ext uri="{FF2B5EF4-FFF2-40B4-BE49-F238E27FC236}">
                <a16:creationId xmlns:a16="http://schemas.microsoft.com/office/drawing/2014/main" id="{7A5B16A2-76C7-4069-86DA-A9DAAFF0EF15}"/>
              </a:ext>
            </a:extLst>
          </p:cNvPr>
          <p:cNvCxnSpPr>
            <a:cxnSpLocks/>
          </p:cNvCxnSpPr>
          <p:nvPr/>
        </p:nvCxnSpPr>
        <p:spPr>
          <a:xfrm>
            <a:off x="11029962" y="2453833"/>
            <a:ext cx="0" cy="317146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F7CDCF94-9199-448A-871F-425BDFE6692B}"/>
              </a:ext>
            </a:extLst>
          </p:cNvPr>
          <p:cNvCxnSpPr>
            <a:cxnSpLocks/>
          </p:cNvCxnSpPr>
          <p:nvPr/>
        </p:nvCxnSpPr>
        <p:spPr>
          <a:xfrm>
            <a:off x="8425659" y="2453833"/>
            <a:ext cx="0" cy="317146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518CCF40-54DF-4856-A1C4-D37E968C14C4}"/>
              </a:ext>
            </a:extLst>
          </p:cNvPr>
          <p:cNvCxnSpPr>
            <a:cxnSpLocks/>
          </p:cNvCxnSpPr>
          <p:nvPr/>
        </p:nvCxnSpPr>
        <p:spPr>
          <a:xfrm>
            <a:off x="5065418" y="2453833"/>
            <a:ext cx="0" cy="317146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B7B842E-499F-4CF3-BB3E-CA104E94F6F9}"/>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23</a:t>
            </a:fld>
            <a:endParaRPr lang="en-PH" dirty="0"/>
          </a:p>
        </p:txBody>
      </p:sp>
    </p:spTree>
    <p:extLst>
      <p:ext uri="{BB962C8B-B14F-4D97-AF65-F5344CB8AC3E}">
        <p14:creationId xmlns:p14="http://schemas.microsoft.com/office/powerpoint/2010/main" val="16628796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77DB77D-E03D-4A64-86A8-9FDF5E9007C9}"/>
              </a:ext>
            </a:extLst>
          </p:cNvPr>
          <p:cNvSpPr txBox="1"/>
          <p:nvPr/>
        </p:nvSpPr>
        <p:spPr>
          <a:xfrm>
            <a:off x="6066256" y="1432560"/>
            <a:ext cx="5732206" cy="389884"/>
          </a:xfrm>
          <a:prstGeom prst="snip2DiagRect">
            <a:avLst/>
          </a:prstGeom>
          <a:solidFill>
            <a:schemeClr val="accent1"/>
          </a:solidFill>
        </p:spPr>
        <p:txBody>
          <a:bodyPr wrap="square" lIns="0" tIns="0" rIns="0" bIns="0" rtlCol="0" anchor="ctr">
            <a:normAutofit/>
          </a:bodyPr>
          <a:lstStyle/>
          <a:p>
            <a:r>
              <a:rPr lang="en-US" sz="1600" b="1" dirty="0">
                <a:solidFill>
                  <a:schemeClr val="bg1"/>
                </a:solidFill>
                <a:latin typeface="+mj-lt"/>
              </a:rPr>
              <a:t>Achieved Rent ($/mo) by Leasing Month</a:t>
            </a:r>
          </a:p>
        </p:txBody>
      </p:sp>
      <p:sp>
        <p:nvSpPr>
          <p:cNvPr id="22" name="TextBox 21">
            <a:extLst>
              <a:ext uri="{FF2B5EF4-FFF2-40B4-BE49-F238E27FC236}">
                <a16:creationId xmlns:a16="http://schemas.microsoft.com/office/drawing/2014/main" id="{9AE8B457-F510-472B-B848-E70BC1901599}"/>
              </a:ext>
            </a:extLst>
          </p:cNvPr>
          <p:cNvSpPr txBox="1"/>
          <p:nvPr/>
        </p:nvSpPr>
        <p:spPr>
          <a:xfrm>
            <a:off x="6066256" y="1904333"/>
            <a:ext cx="5732206" cy="4145948"/>
          </a:xfrm>
          <a:prstGeom prst="rect">
            <a:avLst/>
          </a:prstGeom>
          <a:solidFill>
            <a:schemeClr val="bg2"/>
          </a:solidFill>
        </p:spPr>
        <p:txBody>
          <a:bodyPr wrap="square" lIns="72000" tIns="72000" rIns="72000" bIns="72000" rtlCol="0" anchor="t">
            <a:normAutofit/>
          </a:bodyPr>
          <a:lstStyle/>
          <a:p>
            <a:endParaRPr lang="en-US" sz="1100" dirty="0"/>
          </a:p>
        </p:txBody>
      </p:sp>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Rent Premium Analysis</a:t>
            </a: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6295821" y="2072640"/>
          <a:ext cx="5273077" cy="3043949"/>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6295821" y="5244198"/>
            <a:ext cx="5273077" cy="566506"/>
          </a:xfrm>
          <a:prstGeom prst="rect">
            <a:avLst/>
          </a:prstGeom>
          <a:noFill/>
        </p:spPr>
        <p:txBody>
          <a:bodyPr wrap="square" lIns="0" tIns="0" rIns="0" bIns="0" rtlCol="0" anchor="ctr">
            <a:normAutofit fontScale="77500" lnSpcReduction="20000"/>
          </a:bodyPr>
          <a:lstStyle/>
          <a:p>
            <a:pPr algn="ctr"/>
            <a:r>
              <a:rPr lang="en-US" sz="1400" dirty="0">
                <a:solidFill>
                  <a:schemeClr val="accent4">
                    <a:lumMod val="50000"/>
                  </a:schemeClr>
                </a:solidFill>
              </a:rPr>
              <a:t>Renovated units are leasing at a $185/month premium to classic units — in line with underwriting and validated by 14 seller-signed leases.</a:t>
            </a:r>
            <a:br>
              <a:rPr lang="en-US" sz="1400" dirty="0">
                <a:solidFill>
                  <a:schemeClr val="accent4">
                    <a:lumMod val="50000"/>
                  </a:schemeClr>
                </a:solidFill>
              </a:rPr>
            </a:br>
            <a:r>
              <a:rPr lang="en-US" sz="1400" dirty="0">
                <a:solidFill>
                  <a:schemeClr val="accent4">
                    <a:lumMod val="50000"/>
                  </a:schemeClr>
                </a:solidFill>
              </a:rPr>
              <a:t>Premiums have held as volume scaled; no concession creep observed to date.</a:t>
            </a:r>
          </a:p>
        </p:txBody>
      </p:sp>
      <p:sp>
        <p:nvSpPr>
          <p:cNvPr id="36" name="TextBox 35">
            <a:extLst>
              <a:ext uri="{FF2B5EF4-FFF2-40B4-BE49-F238E27FC236}">
                <a16:creationId xmlns:a16="http://schemas.microsoft.com/office/drawing/2014/main" id="{0E969F2A-15C0-400F-925E-822B0CCBF329}"/>
              </a:ext>
            </a:extLst>
          </p:cNvPr>
          <p:cNvSpPr txBox="1"/>
          <p:nvPr/>
        </p:nvSpPr>
        <p:spPr>
          <a:xfrm>
            <a:off x="393538" y="1964533"/>
            <a:ext cx="2529817" cy="2226467"/>
          </a:xfrm>
          <a:prstGeom prst="rect">
            <a:avLst/>
          </a:prstGeom>
          <a:noFill/>
        </p:spPr>
        <p:txBody>
          <a:bodyPr wrap="square" lIns="0" tIns="0" rIns="0" bIns="0" rtlCol="0">
            <a:normAutofit/>
          </a:bodyPr>
          <a:lstStyle/>
          <a:p>
            <a:r>
              <a:rPr lang="en-US" sz="1400" b="1" dirty="0"/>
              <a:t>The premium is the single most important value-add assumption. We underwrite $185/month versus $205 currently being achieved, building in a 10% cushion against the in-place evidence and renovated comp set.</a:t>
            </a:r>
            <a:br>
              <a:rPr lang="en-US" sz="1400" b="1" dirty="0"/>
            </a:br>
            <a:endParaRPr lang="en-US" sz="1400" b="1" dirty="0"/>
          </a:p>
        </p:txBody>
      </p:sp>
      <p:sp>
        <p:nvSpPr>
          <p:cNvPr id="37" name="TextBox 36">
            <a:extLst>
              <a:ext uri="{FF2B5EF4-FFF2-40B4-BE49-F238E27FC236}">
                <a16:creationId xmlns:a16="http://schemas.microsoft.com/office/drawing/2014/main" id="{86A7AD90-7E46-4857-8F35-02C7CAF5166A}"/>
              </a:ext>
            </a:extLst>
          </p:cNvPr>
          <p:cNvSpPr txBox="1"/>
          <p:nvPr/>
        </p:nvSpPr>
        <p:spPr>
          <a:xfrm>
            <a:off x="393538" y="1432560"/>
            <a:ext cx="4772822" cy="389884"/>
          </a:xfrm>
          <a:prstGeom prst="rect">
            <a:avLst/>
          </a:prstGeom>
          <a:noFill/>
        </p:spPr>
        <p:txBody>
          <a:bodyPr wrap="square" lIns="0" tIns="0" rIns="0" bIns="0" rtlCol="0" anchor="ctr">
            <a:noAutofit/>
          </a:bodyPr>
          <a:lstStyle/>
          <a:p>
            <a:r>
              <a:rPr lang="en-US" sz="2000" b="1" dirty="0">
                <a:solidFill>
                  <a:schemeClr val="accent1"/>
                </a:solidFill>
                <a:latin typeface="+mj-lt"/>
              </a:rPr>
              <a:t>Underwriting</a:t>
            </a:r>
          </a:p>
        </p:txBody>
      </p:sp>
      <p:sp>
        <p:nvSpPr>
          <p:cNvPr id="38" name="TextBox 37">
            <a:extLst>
              <a:ext uri="{FF2B5EF4-FFF2-40B4-BE49-F238E27FC236}">
                <a16:creationId xmlns:a16="http://schemas.microsoft.com/office/drawing/2014/main" id="{5776EA07-FA6B-43F1-A6D1-4E0A23EFF884}"/>
              </a:ext>
            </a:extLst>
          </p:cNvPr>
          <p:cNvSpPr txBox="1"/>
          <p:nvPr/>
        </p:nvSpPr>
        <p:spPr>
          <a:xfrm>
            <a:off x="3188409" y="1964533"/>
            <a:ext cx="2529817" cy="2226467"/>
          </a:xfrm>
          <a:prstGeom prst="rect">
            <a:avLst/>
          </a:prstGeom>
          <a:noFill/>
        </p:spPr>
        <p:txBody>
          <a:bodyPr wrap="square" lIns="0" tIns="0" rIns="0" bIns="0" rtlCol="0">
            <a:normAutofit/>
          </a:bodyPr>
          <a:lstStyle/>
          <a:p>
            <a:r>
              <a:rPr lang="en-US" sz="1400" dirty="0"/>
              <a:t>Sensitivity: every $25/month change in the achieved premium moves stabilized NOI by roughly $94k and the net IRR by approximately 110 basis points — a key figure tracked in the risk section.</a:t>
            </a:r>
            <a:endParaRPr lang="en-PH" sz="1400" dirty="0"/>
          </a:p>
        </p:txBody>
      </p:sp>
      <p:sp>
        <p:nvSpPr>
          <p:cNvPr id="39" name="TextBox 38">
            <a:extLst>
              <a:ext uri="{FF2B5EF4-FFF2-40B4-BE49-F238E27FC236}">
                <a16:creationId xmlns:a16="http://schemas.microsoft.com/office/drawing/2014/main" id="{7491D6FC-2813-4ADC-856F-0382C8E47D84}"/>
              </a:ext>
            </a:extLst>
          </p:cNvPr>
          <p:cNvSpPr txBox="1"/>
          <p:nvPr/>
        </p:nvSpPr>
        <p:spPr>
          <a:xfrm>
            <a:off x="363176" y="4888372"/>
            <a:ext cx="2560179" cy="937741"/>
          </a:xfrm>
          <a:prstGeom prst="rect">
            <a:avLst/>
          </a:prstGeom>
          <a:noFill/>
        </p:spPr>
        <p:txBody>
          <a:bodyPr wrap="square" lIns="0" tIns="0" rIns="0" bIns="0" rtlCol="0">
            <a:normAutofit/>
          </a:bodyPr>
          <a:lstStyle/>
          <a:p>
            <a:r>
              <a:rPr lang="en-US" sz="1400" dirty="0"/>
              <a:t>Premium underwritten at $185/mo</a:t>
            </a:r>
            <a:endParaRPr lang="en-PH" sz="1400" dirty="0"/>
          </a:p>
        </p:txBody>
      </p:sp>
      <p:sp>
        <p:nvSpPr>
          <p:cNvPr id="40" name="TextBox 39">
            <a:extLst>
              <a:ext uri="{FF2B5EF4-FFF2-40B4-BE49-F238E27FC236}">
                <a16:creationId xmlns:a16="http://schemas.microsoft.com/office/drawing/2014/main" id="{B18F0425-B6A9-4DC2-841D-1410E441E557}"/>
              </a:ext>
            </a:extLst>
          </p:cNvPr>
          <p:cNvSpPr txBox="1"/>
          <p:nvPr/>
        </p:nvSpPr>
        <p:spPr>
          <a:xfrm>
            <a:off x="363176" y="4344554"/>
            <a:ext cx="2560179" cy="543818"/>
          </a:xfrm>
          <a:prstGeom prst="rect">
            <a:avLst/>
          </a:prstGeom>
          <a:noFill/>
        </p:spPr>
        <p:txBody>
          <a:bodyPr wrap="square" lIns="0" tIns="0" rIns="0" bIns="0" rtlCol="0" anchor="ctr">
            <a:normAutofit/>
          </a:bodyPr>
          <a:lstStyle/>
          <a:p>
            <a:r>
              <a:rPr lang="en-US" sz="3200" b="1" dirty="0">
                <a:solidFill>
                  <a:schemeClr val="accent1"/>
                </a:solidFill>
                <a:latin typeface="+mj-lt"/>
              </a:rPr>
              <a:t>+110bps</a:t>
            </a:r>
            <a:endParaRPr lang="en-PH" sz="3200" b="1" dirty="0">
              <a:solidFill>
                <a:schemeClr val="accent1"/>
              </a:solidFill>
              <a:latin typeface="+mj-lt"/>
            </a:endParaRPr>
          </a:p>
        </p:txBody>
      </p:sp>
      <p:sp>
        <p:nvSpPr>
          <p:cNvPr id="41" name="TextBox 40">
            <a:extLst>
              <a:ext uri="{FF2B5EF4-FFF2-40B4-BE49-F238E27FC236}">
                <a16:creationId xmlns:a16="http://schemas.microsoft.com/office/drawing/2014/main" id="{A8285C5D-C4E0-4552-8A87-27FDD885878E}"/>
              </a:ext>
            </a:extLst>
          </p:cNvPr>
          <p:cNvSpPr txBox="1"/>
          <p:nvPr/>
        </p:nvSpPr>
        <p:spPr>
          <a:xfrm>
            <a:off x="3188409" y="4888372"/>
            <a:ext cx="2529817" cy="937741"/>
          </a:xfrm>
          <a:prstGeom prst="rect">
            <a:avLst/>
          </a:prstGeom>
          <a:noFill/>
        </p:spPr>
        <p:txBody>
          <a:bodyPr wrap="square" lIns="0" tIns="0" rIns="0" bIns="0" rtlCol="0">
            <a:normAutofit/>
          </a:bodyPr>
          <a:lstStyle/>
          <a:p>
            <a:r>
              <a:rPr lang="en-US" sz="1400" dirty="0"/>
              <a:t>IRR per $25 of monthly premium</a:t>
            </a:r>
            <a:endParaRPr lang="en-PH" sz="1400" dirty="0"/>
          </a:p>
        </p:txBody>
      </p:sp>
      <p:sp>
        <p:nvSpPr>
          <p:cNvPr id="42" name="TextBox 41">
            <a:extLst>
              <a:ext uri="{FF2B5EF4-FFF2-40B4-BE49-F238E27FC236}">
                <a16:creationId xmlns:a16="http://schemas.microsoft.com/office/drawing/2014/main" id="{DCABBC6B-CD71-49B0-A47F-F796E67AE5CF}"/>
              </a:ext>
            </a:extLst>
          </p:cNvPr>
          <p:cNvSpPr txBox="1"/>
          <p:nvPr/>
        </p:nvSpPr>
        <p:spPr>
          <a:xfrm>
            <a:off x="3188409" y="4344554"/>
            <a:ext cx="2529817" cy="543818"/>
          </a:xfrm>
          <a:prstGeom prst="rect">
            <a:avLst/>
          </a:prstGeom>
          <a:noFill/>
        </p:spPr>
        <p:txBody>
          <a:bodyPr wrap="square" lIns="0" tIns="0" rIns="0" bIns="0" rtlCol="0" anchor="ctr">
            <a:normAutofit/>
          </a:bodyPr>
          <a:lstStyle/>
          <a:p>
            <a:r>
              <a:rPr lang="en-US" sz="3200" b="1" dirty="0">
                <a:solidFill>
                  <a:schemeClr val="accent1"/>
                </a:solidFill>
                <a:latin typeface="+mj-lt"/>
              </a:rPr>
              <a:t>$185</a:t>
            </a:r>
            <a:endParaRPr lang="en-PH" sz="3200" b="1" dirty="0">
              <a:solidFill>
                <a:schemeClr val="accent1"/>
              </a:solidFill>
              <a:latin typeface="+mj-lt"/>
            </a:endParaRPr>
          </a:p>
        </p:txBody>
      </p:sp>
      <p:sp>
        <p:nvSpPr>
          <p:cNvPr id="4" name="Slide Number Placeholder 3">
            <a:extLst>
              <a:ext uri="{FF2B5EF4-FFF2-40B4-BE49-F238E27FC236}">
                <a16:creationId xmlns:a16="http://schemas.microsoft.com/office/drawing/2014/main" id="{78E07720-7D78-43B6-8B37-4436141A3C1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24</a:t>
            </a:fld>
            <a:endParaRPr lang="en-PH" dirty="0"/>
          </a:p>
        </p:txBody>
      </p:sp>
    </p:spTree>
    <p:extLst>
      <p:ext uri="{BB962C8B-B14F-4D97-AF65-F5344CB8AC3E}">
        <p14:creationId xmlns:p14="http://schemas.microsoft.com/office/powerpoint/2010/main" val="17260111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44B29-4FDF-467F-850D-15AB1ED949C8}"/>
              </a:ext>
            </a:extLst>
          </p:cNvPr>
          <p:cNvSpPr>
            <a:spLocks noGrp="1"/>
          </p:cNvSpPr>
          <p:nvPr>
            <p:ph type="title"/>
          </p:nvPr>
        </p:nvSpPr>
        <p:spPr/>
        <p:txBody>
          <a:bodyPr/>
          <a:lstStyle/>
          <a:p>
            <a:r>
              <a:rPr lang="en-US" b="1" dirty="0"/>
              <a:t>Operating Snapshot: Acquisition → Stabilization</a:t>
            </a:r>
          </a:p>
        </p:txBody>
      </p:sp>
      <p:cxnSp>
        <p:nvCxnSpPr>
          <p:cNvPr id="14" name="Straight Connector 13">
            <a:extLst>
              <a:ext uri="{FF2B5EF4-FFF2-40B4-BE49-F238E27FC236}">
                <a16:creationId xmlns:a16="http://schemas.microsoft.com/office/drawing/2014/main" id="{BE1AC6B3-B033-41F5-9406-4265EE51FB32}"/>
              </a:ext>
            </a:extLst>
          </p:cNvPr>
          <p:cNvCxnSpPr>
            <a:cxnSpLocks/>
            <a:stCxn id="3" idx="2"/>
          </p:cNvCxnSpPr>
          <p:nvPr/>
        </p:nvCxnSpPr>
        <p:spPr>
          <a:xfrm>
            <a:off x="4184866" y="2715704"/>
            <a:ext cx="0" cy="334097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71E0C1A-E01E-4F06-B7CA-EE0D8E5F9740}"/>
              </a:ext>
            </a:extLst>
          </p:cNvPr>
          <p:cNvCxnSpPr>
            <a:cxnSpLocks/>
            <a:stCxn id="5" idx="1"/>
          </p:cNvCxnSpPr>
          <p:nvPr/>
        </p:nvCxnSpPr>
        <p:spPr>
          <a:xfrm flipH="1">
            <a:off x="8000833" y="2557185"/>
            <a:ext cx="9767" cy="34994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Freeform: Shape 2">
            <a:extLst>
              <a:ext uri="{FF2B5EF4-FFF2-40B4-BE49-F238E27FC236}">
                <a16:creationId xmlns:a16="http://schemas.microsoft.com/office/drawing/2014/main" id="{F3C4FA8F-F3D5-466F-B297-A1DF748B75EE}"/>
              </a:ext>
            </a:extLst>
          </p:cNvPr>
          <p:cNvSpPr/>
          <p:nvPr/>
        </p:nvSpPr>
        <p:spPr>
          <a:xfrm flipH="1">
            <a:off x="378666" y="1481559"/>
            <a:ext cx="3806200" cy="1391855"/>
          </a:xfrm>
          <a:custGeom>
            <a:avLst/>
            <a:gdLst>
              <a:gd name="connsiteX0" fmla="*/ 3711370 w 3711370"/>
              <a:gd name="connsiteY0" fmla="*/ 0 h 2627735"/>
              <a:gd name="connsiteX1" fmla="*/ 3711370 w 3711370"/>
              <a:gd name="connsiteY1" fmla="*/ 2627735 h 2627735"/>
              <a:gd name="connsiteX2" fmla="*/ 0 w 3711370"/>
              <a:gd name="connsiteY2" fmla="*/ 2329989 h 2627735"/>
              <a:gd name="connsiteX3" fmla="*/ 0 w 3711370"/>
              <a:gd name="connsiteY3" fmla="*/ 297746 h 2627735"/>
              <a:gd name="connsiteX4" fmla="*/ 3711370 w 3711370"/>
              <a:gd name="connsiteY4" fmla="*/ 0 h 2627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1370" h="2627735">
                <a:moveTo>
                  <a:pt x="3711370" y="0"/>
                </a:moveTo>
                <a:lnTo>
                  <a:pt x="3711370" y="2627735"/>
                </a:lnTo>
                <a:lnTo>
                  <a:pt x="0" y="2329989"/>
                </a:lnTo>
                <a:lnTo>
                  <a:pt x="0" y="297746"/>
                </a:lnTo>
                <a:lnTo>
                  <a:pt x="371137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144000" bIns="72000" rtlCol="0" anchor="ctr">
            <a:noAutofit/>
          </a:bodyPr>
          <a:lstStyle/>
          <a:p>
            <a:pPr algn="ctr"/>
            <a:r>
              <a:rPr lang="en-US" sz="1600" dirty="0"/>
              <a:t>At acquisition — in-place, under-managed</a:t>
            </a:r>
            <a:endParaRPr lang="en-PH" sz="1600" dirty="0"/>
          </a:p>
        </p:txBody>
      </p:sp>
      <p:sp>
        <p:nvSpPr>
          <p:cNvPr id="4" name="Freeform: Shape 3">
            <a:extLst>
              <a:ext uri="{FF2B5EF4-FFF2-40B4-BE49-F238E27FC236}">
                <a16:creationId xmlns:a16="http://schemas.microsoft.com/office/drawing/2014/main" id="{5E637E69-F31D-45A4-BD10-E53C7B8354D2}"/>
              </a:ext>
            </a:extLst>
          </p:cNvPr>
          <p:cNvSpPr/>
          <p:nvPr/>
        </p:nvSpPr>
        <p:spPr>
          <a:xfrm flipH="1">
            <a:off x="4194633" y="1639602"/>
            <a:ext cx="3806200" cy="1075770"/>
          </a:xfrm>
          <a:custGeom>
            <a:avLst/>
            <a:gdLst>
              <a:gd name="connsiteX0" fmla="*/ 3711370 w 3711370"/>
              <a:gd name="connsiteY0" fmla="*/ 0 h 2030986"/>
              <a:gd name="connsiteX1" fmla="*/ 3711370 w 3711370"/>
              <a:gd name="connsiteY1" fmla="*/ 2030986 h 2030986"/>
              <a:gd name="connsiteX2" fmla="*/ 0 w 3711370"/>
              <a:gd name="connsiteY2" fmla="*/ 1733240 h 2030986"/>
              <a:gd name="connsiteX3" fmla="*/ 0 w 3711370"/>
              <a:gd name="connsiteY3" fmla="*/ 297746 h 2030986"/>
              <a:gd name="connsiteX4" fmla="*/ 3711370 w 3711370"/>
              <a:gd name="connsiteY4" fmla="*/ 0 h 2030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1370" h="2030986">
                <a:moveTo>
                  <a:pt x="3711370" y="0"/>
                </a:moveTo>
                <a:lnTo>
                  <a:pt x="3711370" y="2030986"/>
                </a:lnTo>
                <a:lnTo>
                  <a:pt x="0" y="1733240"/>
                </a:lnTo>
                <a:lnTo>
                  <a:pt x="0" y="297746"/>
                </a:lnTo>
                <a:lnTo>
                  <a:pt x="371137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144000" bIns="72000" rtlCol="0" anchor="ctr">
            <a:noAutofit/>
          </a:bodyPr>
          <a:lstStyle/>
          <a:p>
            <a:pPr algn="ctr"/>
            <a:r>
              <a:rPr lang="en-US" sz="1600" dirty="0"/>
              <a:t>Post-renovation — program complete</a:t>
            </a:r>
            <a:endParaRPr lang="en-PH" sz="1600" dirty="0"/>
          </a:p>
        </p:txBody>
      </p:sp>
      <p:sp>
        <p:nvSpPr>
          <p:cNvPr id="5" name="Freeform: Shape 4">
            <a:extLst>
              <a:ext uri="{FF2B5EF4-FFF2-40B4-BE49-F238E27FC236}">
                <a16:creationId xmlns:a16="http://schemas.microsoft.com/office/drawing/2014/main" id="{DBFAE43E-84F4-49A2-898A-7A336467C5FE}"/>
              </a:ext>
            </a:extLst>
          </p:cNvPr>
          <p:cNvSpPr/>
          <p:nvPr/>
        </p:nvSpPr>
        <p:spPr>
          <a:xfrm flipH="1">
            <a:off x="8010600" y="1797787"/>
            <a:ext cx="3802734" cy="759398"/>
          </a:xfrm>
          <a:custGeom>
            <a:avLst/>
            <a:gdLst>
              <a:gd name="connsiteX0" fmla="*/ 3707991 w 3707991"/>
              <a:gd name="connsiteY0" fmla="*/ 0 h 1433695"/>
              <a:gd name="connsiteX1" fmla="*/ 3707991 w 3707991"/>
              <a:gd name="connsiteY1" fmla="*/ 1433695 h 1433695"/>
              <a:gd name="connsiteX2" fmla="*/ 0 w 3707991"/>
              <a:gd name="connsiteY2" fmla="*/ 1136220 h 1433695"/>
              <a:gd name="connsiteX3" fmla="*/ 0 w 3707991"/>
              <a:gd name="connsiteY3" fmla="*/ 297475 h 1433695"/>
              <a:gd name="connsiteX4" fmla="*/ 3707991 w 3707991"/>
              <a:gd name="connsiteY4" fmla="*/ 0 h 1433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7991" h="1433695">
                <a:moveTo>
                  <a:pt x="3707991" y="0"/>
                </a:moveTo>
                <a:lnTo>
                  <a:pt x="3707991" y="1433695"/>
                </a:lnTo>
                <a:lnTo>
                  <a:pt x="0" y="1136220"/>
                </a:lnTo>
                <a:lnTo>
                  <a:pt x="0" y="297475"/>
                </a:lnTo>
                <a:lnTo>
                  <a:pt x="3707991"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72000" rIns="144000" bIns="72000" rtlCol="0" anchor="ctr">
            <a:noAutofit/>
          </a:bodyPr>
          <a:lstStyle/>
          <a:p>
            <a:pPr algn="ctr"/>
            <a:r>
              <a:rPr lang="en-US" sz="1600" dirty="0"/>
              <a:t>Stabilized — Year 3 and beyond</a:t>
            </a:r>
            <a:endParaRPr lang="en-PH" sz="1600" dirty="0"/>
          </a:p>
        </p:txBody>
      </p:sp>
      <p:cxnSp>
        <p:nvCxnSpPr>
          <p:cNvPr id="21" name="Straight Connector 20">
            <a:extLst>
              <a:ext uri="{FF2B5EF4-FFF2-40B4-BE49-F238E27FC236}">
                <a16:creationId xmlns:a16="http://schemas.microsoft.com/office/drawing/2014/main" id="{3CEFA149-CF0F-4D37-9012-F37FA0DF29F9}"/>
              </a:ext>
            </a:extLst>
          </p:cNvPr>
          <p:cNvCxnSpPr>
            <a:cxnSpLocks/>
          </p:cNvCxnSpPr>
          <p:nvPr/>
        </p:nvCxnSpPr>
        <p:spPr>
          <a:xfrm>
            <a:off x="4184866" y="1639602"/>
            <a:ext cx="0" cy="10640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6D99BF1-E639-480D-9954-A323129E7D17}"/>
              </a:ext>
            </a:extLst>
          </p:cNvPr>
          <p:cNvCxnSpPr>
            <a:cxnSpLocks/>
          </p:cNvCxnSpPr>
          <p:nvPr/>
        </p:nvCxnSpPr>
        <p:spPr>
          <a:xfrm>
            <a:off x="8000834" y="1794878"/>
            <a:ext cx="0" cy="76637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B18A900-2789-42B3-B3F9-3E23DBC71805}"/>
              </a:ext>
            </a:extLst>
          </p:cNvPr>
          <p:cNvSpPr txBox="1"/>
          <p:nvPr/>
        </p:nvSpPr>
        <p:spPr>
          <a:xfrm>
            <a:off x="467030" y="3077995"/>
            <a:ext cx="3629472" cy="2153812"/>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300" dirty="0"/>
              <a:t>In-place performance reflects 6% loss-to-lease, 72% utility recovery and an above-market expense ratio under prior management.</a:t>
            </a:r>
          </a:p>
          <a:p>
            <a:pPr marL="285750" indent="-112713">
              <a:buFont typeface="Arial" panose="020B0604020202020204" pitchFamily="34" charset="0"/>
              <a:buChar char="•"/>
            </a:pPr>
            <a:r>
              <a:rPr lang="en-US" sz="1300" dirty="0"/>
              <a:t>Year-1 NOI of $2.92M on a 5.0% going-in cap.</a:t>
            </a:r>
          </a:p>
          <a:p>
            <a:pPr marL="285750" indent="-112713">
              <a:buFont typeface="Arial" panose="020B0604020202020204" pitchFamily="34" charset="0"/>
              <a:buChar char="•"/>
            </a:pPr>
            <a:r>
              <a:rPr lang="en-US" sz="1300" dirty="0"/>
              <a:t>Occupancy 94.6% · Avg rent $1,285 · Expense ratio 46%.</a:t>
            </a:r>
          </a:p>
        </p:txBody>
      </p:sp>
      <p:sp>
        <p:nvSpPr>
          <p:cNvPr id="30" name="TextBox 29">
            <a:extLst>
              <a:ext uri="{FF2B5EF4-FFF2-40B4-BE49-F238E27FC236}">
                <a16:creationId xmlns:a16="http://schemas.microsoft.com/office/drawing/2014/main" id="{78971C2C-71FA-4F30-B5E7-FB7A4F7F5417}"/>
              </a:ext>
            </a:extLst>
          </p:cNvPr>
          <p:cNvSpPr txBox="1"/>
          <p:nvPr/>
        </p:nvSpPr>
        <p:spPr>
          <a:xfrm>
            <a:off x="4282997" y="3077995"/>
            <a:ext cx="3629472" cy="2153812"/>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300" dirty="0"/>
              <a:t>With loss-to-lease captured and 280 units renovated at a $185 premium, effective gross income steps up materially by Year 2.</a:t>
            </a:r>
          </a:p>
          <a:p>
            <a:pPr marL="285750" indent="-112713">
              <a:buFont typeface="Arial" panose="020B0604020202020204" pitchFamily="34" charset="0"/>
              <a:buChar char="•"/>
            </a:pPr>
            <a:r>
              <a:rPr lang="en-US" sz="1300" dirty="0"/>
              <a:t>NOI rises to ~$3.78M as premiums and recovery scale.</a:t>
            </a:r>
          </a:p>
          <a:p>
            <a:pPr marL="285750" indent="-112713">
              <a:buFont typeface="Arial" panose="020B0604020202020204" pitchFamily="34" charset="0"/>
              <a:buChar char="•"/>
            </a:pPr>
            <a:r>
              <a:rPr lang="en-US" sz="1300" dirty="0"/>
              <a:t>Occupancy 93% during turns · Avg rent $1,420 · Ratio 41%.</a:t>
            </a:r>
          </a:p>
        </p:txBody>
      </p:sp>
      <p:sp>
        <p:nvSpPr>
          <p:cNvPr id="31" name="TextBox 30">
            <a:extLst>
              <a:ext uri="{FF2B5EF4-FFF2-40B4-BE49-F238E27FC236}">
                <a16:creationId xmlns:a16="http://schemas.microsoft.com/office/drawing/2014/main" id="{E0C0BFE7-556E-4AF2-8D6A-3906BAAF812B}"/>
              </a:ext>
            </a:extLst>
          </p:cNvPr>
          <p:cNvSpPr txBox="1"/>
          <p:nvPr/>
        </p:nvSpPr>
        <p:spPr>
          <a:xfrm>
            <a:off x="8097231" y="3077995"/>
            <a:ext cx="3629472" cy="2153812"/>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300" dirty="0"/>
              <a:t>At stabilization the asset operates at renovated market rents with 85% utility recovery and a professionalized expense base.</a:t>
            </a:r>
          </a:p>
          <a:p>
            <a:pPr marL="285750" indent="-112713">
              <a:buFont typeface="Arial" panose="020B0604020202020204" pitchFamily="34" charset="0"/>
              <a:buChar char="•"/>
            </a:pPr>
            <a:r>
              <a:rPr lang="en-US" sz="1300" dirty="0"/>
              <a:t>Stabilized NOI of ~$4.35M supports the Year-5 exit.</a:t>
            </a:r>
          </a:p>
          <a:p>
            <a:pPr marL="285750" indent="-112713">
              <a:buFont typeface="Arial" panose="020B0604020202020204" pitchFamily="34" charset="0"/>
              <a:buChar char="•"/>
            </a:pPr>
            <a:r>
              <a:rPr lang="en-US" sz="1300" dirty="0"/>
              <a:t>Occupancy 95% · Avg rent $1,470 · Expense ratio 38%.</a:t>
            </a:r>
          </a:p>
        </p:txBody>
      </p:sp>
      <p:sp>
        <p:nvSpPr>
          <p:cNvPr id="32" name="Oval 31">
            <a:extLst>
              <a:ext uri="{FF2B5EF4-FFF2-40B4-BE49-F238E27FC236}">
                <a16:creationId xmlns:a16="http://schemas.microsoft.com/office/drawing/2014/main" id="{DD634B91-D2A1-40B7-8831-E162B803F288}"/>
              </a:ext>
            </a:extLst>
          </p:cNvPr>
          <p:cNvSpPr/>
          <p:nvPr/>
        </p:nvSpPr>
        <p:spPr>
          <a:xfrm>
            <a:off x="1672346" y="5324405"/>
            <a:ext cx="1218840" cy="4282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dirty="0"/>
              <a:t>Now</a:t>
            </a:r>
          </a:p>
        </p:txBody>
      </p:sp>
      <p:sp>
        <p:nvSpPr>
          <p:cNvPr id="33" name="Oval 32">
            <a:extLst>
              <a:ext uri="{FF2B5EF4-FFF2-40B4-BE49-F238E27FC236}">
                <a16:creationId xmlns:a16="http://schemas.microsoft.com/office/drawing/2014/main" id="{8ACF9572-A75A-4049-8D93-370461A9198C}"/>
              </a:ext>
            </a:extLst>
          </p:cNvPr>
          <p:cNvSpPr/>
          <p:nvPr/>
        </p:nvSpPr>
        <p:spPr>
          <a:xfrm>
            <a:off x="5488313" y="5324405"/>
            <a:ext cx="1218840" cy="4282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dirty="0"/>
              <a:t>Yr 2</a:t>
            </a:r>
          </a:p>
        </p:txBody>
      </p:sp>
      <p:sp>
        <p:nvSpPr>
          <p:cNvPr id="34" name="Oval 33">
            <a:extLst>
              <a:ext uri="{FF2B5EF4-FFF2-40B4-BE49-F238E27FC236}">
                <a16:creationId xmlns:a16="http://schemas.microsoft.com/office/drawing/2014/main" id="{87B60A21-B056-4F18-9680-EF15171419AE}"/>
              </a:ext>
            </a:extLst>
          </p:cNvPr>
          <p:cNvSpPr/>
          <p:nvPr/>
        </p:nvSpPr>
        <p:spPr>
          <a:xfrm>
            <a:off x="9302547" y="5324405"/>
            <a:ext cx="1218840" cy="428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dirty="0"/>
              <a:t>Yr 3+</a:t>
            </a:r>
          </a:p>
        </p:txBody>
      </p:sp>
      <p:sp>
        <p:nvSpPr>
          <p:cNvPr id="35" name="TextBox 34">
            <a:extLst>
              <a:ext uri="{FF2B5EF4-FFF2-40B4-BE49-F238E27FC236}">
                <a16:creationId xmlns:a16="http://schemas.microsoft.com/office/drawing/2014/main" id="{8664A2B0-1EDA-4627-BC5A-D8CDF71BE986}"/>
              </a:ext>
            </a:extLst>
          </p:cNvPr>
          <p:cNvSpPr txBox="1"/>
          <p:nvPr/>
        </p:nvSpPr>
        <p:spPr>
          <a:xfrm>
            <a:off x="1325715" y="5845216"/>
            <a:ext cx="1912102" cy="211465"/>
          </a:xfrm>
          <a:prstGeom prst="rect">
            <a:avLst/>
          </a:prstGeom>
          <a:noFill/>
        </p:spPr>
        <p:txBody>
          <a:bodyPr wrap="square" lIns="0" tIns="0" rIns="0" bIns="0" rtlCol="0" anchor="ctr">
            <a:noAutofit/>
          </a:bodyPr>
          <a:lstStyle/>
          <a:p>
            <a:pPr algn="ctr"/>
            <a:r>
              <a:rPr lang="en-US" sz="1400" b="1" dirty="0"/>
              <a:t>NOI $2.92M</a:t>
            </a:r>
            <a:endParaRPr lang="en-PH" sz="1400" b="1" dirty="0"/>
          </a:p>
        </p:txBody>
      </p:sp>
      <p:sp>
        <p:nvSpPr>
          <p:cNvPr id="37" name="TextBox 36">
            <a:extLst>
              <a:ext uri="{FF2B5EF4-FFF2-40B4-BE49-F238E27FC236}">
                <a16:creationId xmlns:a16="http://schemas.microsoft.com/office/drawing/2014/main" id="{153EE521-868A-4736-9213-A41C4018E07E}"/>
              </a:ext>
            </a:extLst>
          </p:cNvPr>
          <p:cNvSpPr txBox="1"/>
          <p:nvPr/>
        </p:nvSpPr>
        <p:spPr>
          <a:xfrm>
            <a:off x="5141682" y="5845216"/>
            <a:ext cx="1912102" cy="211465"/>
          </a:xfrm>
          <a:prstGeom prst="rect">
            <a:avLst/>
          </a:prstGeom>
          <a:noFill/>
        </p:spPr>
        <p:txBody>
          <a:bodyPr wrap="square" lIns="0" tIns="0" rIns="0" bIns="0" rtlCol="0" anchor="ctr">
            <a:noAutofit/>
          </a:bodyPr>
          <a:lstStyle/>
          <a:p>
            <a:pPr algn="ctr"/>
            <a:r>
              <a:rPr lang="en-US" sz="1400" b="1" dirty="0"/>
              <a:t>NOI $3.78M</a:t>
            </a:r>
            <a:endParaRPr lang="en-PH" sz="1400" b="1" dirty="0"/>
          </a:p>
        </p:txBody>
      </p:sp>
      <p:sp>
        <p:nvSpPr>
          <p:cNvPr id="38" name="TextBox 37">
            <a:extLst>
              <a:ext uri="{FF2B5EF4-FFF2-40B4-BE49-F238E27FC236}">
                <a16:creationId xmlns:a16="http://schemas.microsoft.com/office/drawing/2014/main" id="{69D7A80F-AA3D-45E6-A963-8B2BA7091424}"/>
              </a:ext>
            </a:extLst>
          </p:cNvPr>
          <p:cNvSpPr txBox="1"/>
          <p:nvPr/>
        </p:nvSpPr>
        <p:spPr>
          <a:xfrm>
            <a:off x="8955916" y="5845216"/>
            <a:ext cx="1912102" cy="211465"/>
          </a:xfrm>
          <a:prstGeom prst="rect">
            <a:avLst/>
          </a:prstGeom>
          <a:noFill/>
        </p:spPr>
        <p:txBody>
          <a:bodyPr wrap="square" lIns="0" tIns="0" rIns="0" bIns="0" rtlCol="0" anchor="ctr">
            <a:noAutofit/>
          </a:bodyPr>
          <a:lstStyle/>
          <a:p>
            <a:pPr algn="ctr"/>
            <a:r>
              <a:rPr lang="en-US" sz="1400" b="1" dirty="0"/>
              <a:t>NOI $4.35M</a:t>
            </a:r>
            <a:endParaRPr lang="en-PH" sz="1400" b="1" dirty="0"/>
          </a:p>
        </p:txBody>
      </p:sp>
      <p:sp>
        <p:nvSpPr>
          <p:cNvPr id="7" name="Slide Number Placeholder 6">
            <a:extLst>
              <a:ext uri="{FF2B5EF4-FFF2-40B4-BE49-F238E27FC236}">
                <a16:creationId xmlns:a16="http://schemas.microsoft.com/office/drawing/2014/main" id="{312ACBD9-21CD-4C92-BF6C-91C66B52573B}"/>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25</a:t>
            </a:fld>
            <a:endParaRPr lang="en-PH" dirty="0"/>
          </a:p>
        </p:txBody>
      </p:sp>
    </p:spTree>
    <p:extLst>
      <p:ext uri="{BB962C8B-B14F-4D97-AF65-F5344CB8AC3E}">
        <p14:creationId xmlns:p14="http://schemas.microsoft.com/office/powerpoint/2010/main" val="33784664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5EAB87B-7B89-4E78-89CC-F6A613A5D32F}"/>
              </a:ext>
            </a:extLst>
          </p:cNvPr>
          <p:cNvSpPr/>
          <p:nvPr/>
        </p:nvSpPr>
        <p:spPr>
          <a:xfrm>
            <a:off x="1943099" y="1828800"/>
            <a:ext cx="9885107" cy="2001886"/>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9" name="Rectangle 8">
            <a:extLst>
              <a:ext uri="{FF2B5EF4-FFF2-40B4-BE49-F238E27FC236}">
                <a16:creationId xmlns:a16="http://schemas.microsoft.com/office/drawing/2014/main" id="{B068B9BF-F80C-46A5-935A-2249BDD857EA}"/>
              </a:ext>
            </a:extLst>
          </p:cNvPr>
          <p:cNvSpPr/>
          <p:nvPr/>
        </p:nvSpPr>
        <p:spPr>
          <a:xfrm>
            <a:off x="363794" y="1828800"/>
            <a:ext cx="1579305" cy="2001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0" name="Group 19">
            <a:extLst>
              <a:ext uri="{FF2B5EF4-FFF2-40B4-BE49-F238E27FC236}">
                <a16:creationId xmlns:a16="http://schemas.microsoft.com/office/drawing/2014/main" id="{8B171E68-260A-4517-9A9D-9A848DB1E5CD}"/>
              </a:ext>
            </a:extLst>
          </p:cNvPr>
          <p:cNvGrpSpPr/>
          <p:nvPr/>
        </p:nvGrpSpPr>
        <p:grpSpPr>
          <a:xfrm>
            <a:off x="2293431" y="1980048"/>
            <a:ext cx="9270887" cy="1699389"/>
            <a:chOff x="2250181" y="1812513"/>
            <a:chExt cx="9314137" cy="1325542"/>
          </a:xfrm>
        </p:grpSpPr>
        <p:sp>
          <p:nvSpPr>
            <p:cNvPr id="3" name="TextBox 2">
              <a:extLst>
                <a:ext uri="{FF2B5EF4-FFF2-40B4-BE49-F238E27FC236}">
                  <a16:creationId xmlns:a16="http://schemas.microsoft.com/office/drawing/2014/main" id="{D0182B56-55DD-46E0-BA43-931DF80BE2B4}"/>
                </a:ext>
              </a:extLst>
            </p:cNvPr>
            <p:cNvSpPr txBox="1"/>
            <p:nvPr/>
          </p:nvSpPr>
          <p:spPr>
            <a:xfrm>
              <a:off x="2250181" y="1812513"/>
              <a:ext cx="7239278" cy="297376"/>
            </a:xfrm>
            <a:prstGeom prst="rect">
              <a:avLst/>
            </a:prstGeom>
            <a:noFill/>
          </p:spPr>
          <p:txBody>
            <a:bodyPr wrap="square" lIns="0" tIns="0" rIns="0" bIns="0" rtlCol="0" anchor="ctr">
              <a:normAutofit/>
            </a:bodyPr>
            <a:lstStyle/>
            <a:p>
              <a:r>
                <a:rPr lang="en-US" sz="1600" b="1" dirty="0">
                  <a:latin typeface="+mj-lt"/>
                </a:rPr>
                <a:t>Revenue Enhancements</a:t>
              </a:r>
              <a:endParaRPr lang="en-PH" sz="1600" b="1" dirty="0">
                <a:latin typeface="+mj-lt"/>
              </a:endParaRPr>
            </a:p>
          </p:txBody>
        </p:sp>
        <p:sp>
          <p:nvSpPr>
            <p:cNvPr id="5" name="TextBox 4">
              <a:extLst>
                <a:ext uri="{FF2B5EF4-FFF2-40B4-BE49-F238E27FC236}">
                  <a16:creationId xmlns:a16="http://schemas.microsoft.com/office/drawing/2014/main" id="{B0F7A9D0-1C4A-4166-9250-AE4BA9AB5CC5}"/>
                </a:ext>
              </a:extLst>
            </p:cNvPr>
            <p:cNvSpPr txBox="1"/>
            <p:nvPr/>
          </p:nvSpPr>
          <p:spPr>
            <a:xfrm>
              <a:off x="2250182" y="2168432"/>
              <a:ext cx="9314136" cy="969623"/>
            </a:xfrm>
            <a:prstGeom prst="rect">
              <a:avLst/>
            </a:prstGeom>
            <a:noFill/>
            <a:ln>
              <a:noFill/>
            </a:ln>
          </p:spPr>
          <p:txBody>
            <a:bodyPr wrap="square" lIns="0" tIns="0" rIns="0" bIns="0" rtlCol="0" anchor="ctr">
              <a:normAutofit fontScale="92500" lnSpcReduction="10000"/>
            </a:bodyPr>
            <a:lstStyle/>
            <a:p>
              <a:pPr marL="363538" indent="-203200">
                <a:buFont typeface="Arial" panose="020B0604020202020204" pitchFamily="34" charset="0"/>
                <a:buChar char="•"/>
              </a:pPr>
              <a:r>
                <a:rPr lang="en-US" sz="1600" dirty="0"/>
                <a:t>Beyond renovation premiums, we underwrite incremental income from a RUBS expansion that lifts utility recovery from 72% to 85%, a bulk-internet agreement billed at a margin, and re-priced parking and pet fees.</a:t>
              </a:r>
            </a:p>
            <a:p>
              <a:pPr marL="363538" indent="-203200">
                <a:buFont typeface="Arial" panose="020B0604020202020204" pitchFamily="34" charset="0"/>
                <a:buChar char="•"/>
              </a:pPr>
              <a:r>
                <a:rPr lang="en-US" sz="1600" dirty="0"/>
                <a:t>Combined, these initiatives add an estimated $310k of annual revenue at stabilization with minimal capital, improving the expense ratio from 46% to 38% and lifting margin independent of the unit-renovation premium.</a:t>
              </a:r>
              <a:endParaRPr lang="en-PH" sz="1600" dirty="0"/>
            </a:p>
          </p:txBody>
        </p:sp>
      </p:grpSp>
      <p:sp>
        <p:nvSpPr>
          <p:cNvPr id="21" name="Rectangle 20">
            <a:extLst>
              <a:ext uri="{FF2B5EF4-FFF2-40B4-BE49-F238E27FC236}">
                <a16:creationId xmlns:a16="http://schemas.microsoft.com/office/drawing/2014/main" id="{9CFEBB31-85D9-4698-ACC7-2DFB20CB05C7}"/>
              </a:ext>
            </a:extLst>
          </p:cNvPr>
          <p:cNvSpPr/>
          <p:nvPr/>
        </p:nvSpPr>
        <p:spPr>
          <a:xfrm>
            <a:off x="1943099" y="4010294"/>
            <a:ext cx="9885107" cy="2001886"/>
          </a:xfrm>
          <a:prstGeom prst="rect">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22" name="Group 21">
            <a:extLst>
              <a:ext uri="{FF2B5EF4-FFF2-40B4-BE49-F238E27FC236}">
                <a16:creationId xmlns:a16="http://schemas.microsoft.com/office/drawing/2014/main" id="{182B9BFD-F837-4524-AB3B-BF36192AD22A}"/>
              </a:ext>
            </a:extLst>
          </p:cNvPr>
          <p:cNvGrpSpPr/>
          <p:nvPr/>
        </p:nvGrpSpPr>
        <p:grpSpPr>
          <a:xfrm>
            <a:off x="2293431" y="4161543"/>
            <a:ext cx="9270887" cy="1699389"/>
            <a:chOff x="2250181" y="1812513"/>
            <a:chExt cx="9314137" cy="1325542"/>
          </a:xfrm>
        </p:grpSpPr>
        <p:sp>
          <p:nvSpPr>
            <p:cNvPr id="23" name="TextBox 22">
              <a:extLst>
                <a:ext uri="{FF2B5EF4-FFF2-40B4-BE49-F238E27FC236}">
                  <a16:creationId xmlns:a16="http://schemas.microsoft.com/office/drawing/2014/main" id="{052E6200-584E-4719-83FB-2DF8EBFAB335}"/>
                </a:ext>
              </a:extLst>
            </p:cNvPr>
            <p:cNvSpPr txBox="1"/>
            <p:nvPr/>
          </p:nvSpPr>
          <p:spPr>
            <a:xfrm>
              <a:off x="2250181" y="1812513"/>
              <a:ext cx="7239278" cy="297376"/>
            </a:xfrm>
            <a:prstGeom prst="rect">
              <a:avLst/>
            </a:prstGeom>
            <a:noFill/>
          </p:spPr>
          <p:txBody>
            <a:bodyPr wrap="square" lIns="0" tIns="0" rIns="0" bIns="0" rtlCol="0" anchor="ctr">
              <a:normAutofit/>
            </a:bodyPr>
            <a:lstStyle/>
            <a:p>
              <a:r>
                <a:rPr lang="en-US" sz="1600" b="1" dirty="0">
                  <a:latin typeface="+mj-lt"/>
                </a:rPr>
                <a:t>Cost Discipline</a:t>
              </a:r>
              <a:endParaRPr lang="en-PH" sz="1600" b="1" dirty="0">
                <a:latin typeface="+mj-lt"/>
              </a:endParaRPr>
            </a:p>
          </p:txBody>
        </p:sp>
        <p:sp>
          <p:nvSpPr>
            <p:cNvPr id="24" name="TextBox 23">
              <a:extLst>
                <a:ext uri="{FF2B5EF4-FFF2-40B4-BE49-F238E27FC236}">
                  <a16:creationId xmlns:a16="http://schemas.microsoft.com/office/drawing/2014/main" id="{AF74FABA-1ADD-4919-8A80-17466C42AB99}"/>
                </a:ext>
              </a:extLst>
            </p:cNvPr>
            <p:cNvSpPr txBox="1"/>
            <p:nvPr/>
          </p:nvSpPr>
          <p:spPr>
            <a:xfrm>
              <a:off x="2250182" y="2168432"/>
              <a:ext cx="9314136" cy="969623"/>
            </a:xfrm>
            <a:prstGeom prst="rect">
              <a:avLst/>
            </a:prstGeom>
            <a:noFill/>
            <a:ln>
              <a:noFill/>
            </a:ln>
          </p:spPr>
          <p:txBody>
            <a:bodyPr wrap="square" lIns="0" tIns="0" rIns="0" bIns="0" rtlCol="0" anchor="ctr">
              <a:normAutofit fontScale="92500" lnSpcReduction="10000"/>
            </a:bodyPr>
            <a:lstStyle/>
            <a:p>
              <a:pPr marL="363538" indent="-203200">
                <a:buFont typeface="Arial" panose="020B0604020202020204" pitchFamily="34" charset="0"/>
                <a:buChar char="•"/>
              </a:pPr>
              <a:r>
                <a:rPr lang="en-US" sz="1600" dirty="0"/>
                <a:t>New third-party management resets the expense base: re-bid insurance and contracts, in-source maintenance turns, and adopt revenue-management software to optimize pricing and renewal cadence across the rent roll.</a:t>
              </a:r>
            </a:p>
            <a:p>
              <a:pPr marL="363538" indent="-203200">
                <a:buFont typeface="Arial" panose="020B0604020202020204" pitchFamily="34" charset="0"/>
                <a:buChar char="•"/>
              </a:pPr>
              <a:r>
                <a:rPr lang="en-US" sz="1600" dirty="0"/>
                <a:t>Controllable expenses are underwritten to grow at 3% annually against 3% revenue growth, holding margin flat post-stabilization — a deliberately conservative assumption given the operating upside identified in diligence.</a:t>
              </a:r>
              <a:endParaRPr lang="en-PH" sz="1600" dirty="0"/>
            </a:p>
          </p:txBody>
        </p:sp>
      </p:grpSp>
      <p:sp>
        <p:nvSpPr>
          <p:cNvPr id="25" name="Rectangle 24">
            <a:extLst>
              <a:ext uri="{FF2B5EF4-FFF2-40B4-BE49-F238E27FC236}">
                <a16:creationId xmlns:a16="http://schemas.microsoft.com/office/drawing/2014/main" id="{C18619C2-69CF-4234-BA45-7039B78E3402}"/>
              </a:ext>
            </a:extLst>
          </p:cNvPr>
          <p:cNvSpPr/>
          <p:nvPr/>
        </p:nvSpPr>
        <p:spPr>
          <a:xfrm>
            <a:off x="363794" y="4010294"/>
            <a:ext cx="1579305" cy="20018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 name="Title 1">
            <a:extLst>
              <a:ext uri="{FF2B5EF4-FFF2-40B4-BE49-F238E27FC236}">
                <a16:creationId xmlns:a16="http://schemas.microsoft.com/office/drawing/2014/main" id="{9F07F6F7-BDE2-4DC6-A11C-EB94000CE357}"/>
              </a:ext>
            </a:extLst>
          </p:cNvPr>
          <p:cNvSpPr>
            <a:spLocks noGrp="1"/>
          </p:cNvSpPr>
          <p:nvPr>
            <p:ph type="title"/>
          </p:nvPr>
        </p:nvSpPr>
        <p:spPr>
          <a:xfrm>
            <a:off x="363794" y="136526"/>
            <a:ext cx="11434668" cy="777874"/>
          </a:xfrm>
        </p:spPr>
        <p:txBody>
          <a:bodyPr/>
          <a:lstStyle/>
          <a:p>
            <a:r>
              <a:rPr lang="en-PH" dirty="0"/>
              <a:t>Operational Improvements</a:t>
            </a:r>
          </a:p>
        </p:txBody>
      </p:sp>
      <p:sp>
        <p:nvSpPr>
          <p:cNvPr id="10" name="Isosceles Triangle 9">
            <a:extLst>
              <a:ext uri="{FF2B5EF4-FFF2-40B4-BE49-F238E27FC236}">
                <a16:creationId xmlns:a16="http://schemas.microsoft.com/office/drawing/2014/main" id="{54489D90-104C-4B77-8401-66FE56CD3A86}"/>
              </a:ext>
            </a:extLst>
          </p:cNvPr>
          <p:cNvSpPr/>
          <p:nvPr/>
        </p:nvSpPr>
        <p:spPr>
          <a:xfrm rot="5400000">
            <a:off x="1831225" y="2676202"/>
            <a:ext cx="530830"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0" name="Group 190"/>
          <p:cNvGrpSpPr/>
          <p:nvPr/>
        </p:nvGrpSpPr>
        <p:grpSpPr>
          <a:xfrm>
            <a:off x="627683" y="2347201"/>
            <a:ext cx="965084" cy="965084"/>
            <a:chOff x="1649691" y="3002280"/>
            <a:chExt cx="914400" cy="914400"/>
          </a:xfrm>
          <a:solidFill>
            <a:srgbClr val="F2F4F7"/>
          </a:solidFill>
        </p:grpSpPr>
        <p:sp>
          <p:nvSpPr>
            <p:cNvPr id="9001" name="Accent"/>
            <p:cNvSpPr/>
            <p:nvPr/>
          </p:nvSpPr>
          <p:spPr>
            <a:xfrm>
              <a:off x="1649691" y="3002280"/>
              <a:ext cx="914400" cy="914400"/>
            </a:xfrm>
            <a:custGeom>
              <a:avLst/>
              <a:gdLst/>
              <a:ahLst/>
              <a:cxnLst/>
              <a:rect l="0" t="0" r="10000" b="10000"/>
              <a:pathLst>
                <a:path w="10000" h="10000">
                  <a:moveTo>
                    <a:pt x="8649" y="3317"/>
                  </a:moveTo>
                  <a:lnTo>
                    <a:pt x="8650" y="3372"/>
                  </a:lnTo>
                  <a:lnTo>
                    <a:pt x="8649" y="3427"/>
                  </a:lnTo>
                  <a:lnTo>
                    <a:pt x="8646" y="3481"/>
                  </a:lnTo>
                  <a:lnTo>
                    <a:pt x="8641" y="3536"/>
                  </a:lnTo>
                  <a:lnTo>
                    <a:pt x="8634" y="3590"/>
                  </a:lnTo>
                  <a:lnTo>
                    <a:pt x="8625" y="3644"/>
                  </a:lnTo>
                  <a:lnTo>
                    <a:pt x="8613" y="3697"/>
                  </a:lnTo>
                  <a:lnTo>
                    <a:pt x="8600" y="3750"/>
                  </a:lnTo>
                  <a:lnTo>
                    <a:pt x="8585" y="3802"/>
                  </a:lnTo>
                  <a:lnTo>
                    <a:pt x="8568" y="3854"/>
                  </a:lnTo>
                  <a:lnTo>
                    <a:pt x="8549" y="3905"/>
                  </a:lnTo>
                  <a:lnTo>
                    <a:pt x="8528" y="3955"/>
                  </a:lnTo>
                  <a:lnTo>
                    <a:pt x="8505" y="4005"/>
                  </a:lnTo>
                  <a:lnTo>
                    <a:pt x="8481" y="4054"/>
                  </a:lnTo>
                  <a:lnTo>
                    <a:pt x="8454" y="4102"/>
                  </a:lnTo>
                  <a:lnTo>
                    <a:pt x="8426" y="4149"/>
                  </a:lnTo>
                  <a:lnTo>
                    <a:pt x="8396" y="4194"/>
                  </a:lnTo>
                  <a:lnTo>
                    <a:pt x="8364" y="4239"/>
                  </a:lnTo>
                  <a:lnTo>
                    <a:pt x="8331" y="4282"/>
                  </a:lnTo>
                  <a:lnTo>
                    <a:pt x="8296" y="4324"/>
                  </a:lnTo>
                  <a:lnTo>
                    <a:pt x="8260" y="4365"/>
                  </a:lnTo>
                  <a:lnTo>
                    <a:pt x="8222" y="4404"/>
                  </a:lnTo>
                  <a:lnTo>
                    <a:pt x="8183" y="4442"/>
                  </a:lnTo>
                  <a:lnTo>
                    <a:pt x="8142" y="4478"/>
                  </a:lnTo>
                  <a:lnTo>
                    <a:pt x="8101" y="4513"/>
                  </a:lnTo>
                  <a:lnTo>
                    <a:pt x="8057" y="4546"/>
                  </a:lnTo>
                  <a:lnTo>
                    <a:pt x="8013" y="4578"/>
                  </a:lnTo>
                  <a:lnTo>
                    <a:pt x="7967" y="4608"/>
                  </a:lnTo>
                  <a:lnTo>
                    <a:pt x="7920" y="4636"/>
                  </a:lnTo>
                  <a:lnTo>
                    <a:pt x="7872" y="4663"/>
                  </a:lnTo>
                  <a:lnTo>
                    <a:pt x="7823" y="4687"/>
                  </a:lnTo>
                  <a:lnTo>
                    <a:pt x="7773" y="4710"/>
                  </a:lnTo>
                  <a:lnTo>
                    <a:pt x="7723" y="4731"/>
                  </a:lnTo>
                  <a:lnTo>
                    <a:pt x="7672" y="4750"/>
                  </a:lnTo>
                  <a:lnTo>
                    <a:pt x="7620" y="4767"/>
                  </a:lnTo>
                  <a:lnTo>
                    <a:pt x="7568" y="4782"/>
                  </a:lnTo>
                  <a:lnTo>
                    <a:pt x="7515" y="4795"/>
                  </a:lnTo>
                  <a:lnTo>
                    <a:pt x="7462" y="4806"/>
                  </a:lnTo>
                  <a:lnTo>
                    <a:pt x="7408" y="4816"/>
                  </a:lnTo>
                  <a:lnTo>
                    <a:pt x="7354" y="4823"/>
                  </a:lnTo>
                  <a:lnTo>
                    <a:pt x="7299" y="4828"/>
                  </a:lnTo>
                  <a:lnTo>
                    <a:pt x="7245" y="4831"/>
                  </a:lnTo>
                  <a:lnTo>
                    <a:pt x="7190" y="4832"/>
                  </a:lnTo>
                  <a:lnTo>
                    <a:pt x="7135" y="4831"/>
                  </a:lnTo>
                  <a:lnTo>
                    <a:pt x="7081" y="4828"/>
                  </a:lnTo>
                  <a:lnTo>
                    <a:pt x="7026" y="4823"/>
                  </a:lnTo>
                  <a:lnTo>
                    <a:pt x="6972" y="4816"/>
                  </a:lnTo>
                  <a:lnTo>
                    <a:pt x="6918" y="4806"/>
                  </a:lnTo>
                  <a:lnTo>
                    <a:pt x="6865" y="4795"/>
                  </a:lnTo>
                  <a:lnTo>
                    <a:pt x="6812" y="4782"/>
                  </a:lnTo>
                  <a:lnTo>
                    <a:pt x="6760" y="4767"/>
                  </a:lnTo>
                  <a:lnTo>
                    <a:pt x="6708" y="4750"/>
                  </a:lnTo>
                  <a:lnTo>
                    <a:pt x="6657" y="4731"/>
                  </a:lnTo>
                  <a:lnTo>
                    <a:pt x="6607" y="4710"/>
                  </a:lnTo>
                  <a:lnTo>
                    <a:pt x="6557" y="4687"/>
                  </a:lnTo>
                  <a:lnTo>
                    <a:pt x="6508" y="4663"/>
                  </a:lnTo>
                  <a:lnTo>
                    <a:pt x="6460" y="4636"/>
                  </a:lnTo>
                  <a:lnTo>
                    <a:pt x="6413" y="4608"/>
                  </a:lnTo>
                  <a:lnTo>
                    <a:pt x="6367" y="4578"/>
                  </a:lnTo>
                  <a:lnTo>
                    <a:pt x="6323" y="4546"/>
                  </a:lnTo>
                  <a:lnTo>
                    <a:pt x="6279" y="4513"/>
                  </a:lnTo>
                  <a:lnTo>
                    <a:pt x="6238" y="4478"/>
                  </a:lnTo>
                  <a:lnTo>
                    <a:pt x="6197" y="4442"/>
                  </a:lnTo>
                  <a:lnTo>
                    <a:pt x="6158" y="4404"/>
                  </a:lnTo>
                  <a:lnTo>
                    <a:pt x="6120" y="4365"/>
                  </a:lnTo>
                  <a:lnTo>
                    <a:pt x="6084" y="4324"/>
                  </a:lnTo>
                  <a:lnTo>
                    <a:pt x="6049" y="4282"/>
                  </a:lnTo>
                  <a:lnTo>
                    <a:pt x="6016" y="4239"/>
                  </a:lnTo>
                  <a:lnTo>
                    <a:pt x="5984" y="4194"/>
                  </a:lnTo>
                  <a:lnTo>
                    <a:pt x="5954" y="4149"/>
                  </a:lnTo>
                  <a:lnTo>
                    <a:pt x="5926" y="4102"/>
                  </a:lnTo>
                  <a:lnTo>
                    <a:pt x="5899" y="4054"/>
                  </a:lnTo>
                  <a:lnTo>
                    <a:pt x="5875" y="4005"/>
                  </a:lnTo>
                  <a:lnTo>
                    <a:pt x="5852" y="3955"/>
                  </a:lnTo>
                  <a:lnTo>
                    <a:pt x="5831" y="3905"/>
                  </a:lnTo>
                  <a:lnTo>
                    <a:pt x="5812" y="3854"/>
                  </a:lnTo>
                  <a:lnTo>
                    <a:pt x="5795" y="3802"/>
                  </a:lnTo>
                  <a:lnTo>
                    <a:pt x="5780" y="3750"/>
                  </a:lnTo>
                  <a:lnTo>
                    <a:pt x="5767" y="3697"/>
                  </a:lnTo>
                  <a:lnTo>
                    <a:pt x="5755" y="3644"/>
                  </a:lnTo>
                  <a:lnTo>
                    <a:pt x="5746" y="3590"/>
                  </a:lnTo>
                  <a:lnTo>
                    <a:pt x="5739" y="3536"/>
                  </a:lnTo>
                  <a:lnTo>
                    <a:pt x="5734" y="3481"/>
                  </a:lnTo>
                  <a:lnTo>
                    <a:pt x="5731" y="3427"/>
                  </a:lnTo>
                  <a:lnTo>
                    <a:pt x="5730" y="3372"/>
                  </a:lnTo>
                  <a:lnTo>
                    <a:pt x="5731" y="3317"/>
                  </a:lnTo>
                  <a:lnTo>
                    <a:pt x="5734" y="3262"/>
                  </a:lnTo>
                  <a:lnTo>
                    <a:pt x="5739" y="3208"/>
                  </a:lnTo>
                  <a:lnTo>
                    <a:pt x="5746" y="3154"/>
                  </a:lnTo>
                  <a:lnTo>
                    <a:pt x="5755" y="3100"/>
                  </a:lnTo>
                  <a:lnTo>
                    <a:pt x="5767" y="3046"/>
                  </a:lnTo>
                  <a:lnTo>
                    <a:pt x="5780" y="2994"/>
                  </a:lnTo>
                  <a:lnTo>
                    <a:pt x="5795" y="2941"/>
                  </a:lnTo>
                  <a:lnTo>
                    <a:pt x="5812" y="2889"/>
                  </a:lnTo>
                  <a:lnTo>
                    <a:pt x="5831" y="2838"/>
                  </a:lnTo>
                  <a:lnTo>
                    <a:pt x="5852" y="2788"/>
                  </a:lnTo>
                  <a:lnTo>
                    <a:pt x="5875" y="2739"/>
                  </a:lnTo>
                  <a:lnTo>
                    <a:pt x="5899" y="2690"/>
                  </a:lnTo>
                  <a:lnTo>
                    <a:pt x="5926" y="2642"/>
                  </a:lnTo>
                  <a:lnTo>
                    <a:pt x="5954" y="2595"/>
                  </a:lnTo>
                  <a:lnTo>
                    <a:pt x="5984" y="2549"/>
                  </a:lnTo>
                  <a:lnTo>
                    <a:pt x="6016" y="2505"/>
                  </a:lnTo>
                  <a:lnTo>
                    <a:pt x="6049" y="2461"/>
                  </a:lnTo>
                  <a:lnTo>
                    <a:pt x="6084" y="2419"/>
                  </a:lnTo>
                  <a:lnTo>
                    <a:pt x="6120" y="2379"/>
                  </a:lnTo>
                  <a:lnTo>
                    <a:pt x="6158" y="2339"/>
                  </a:lnTo>
                  <a:lnTo>
                    <a:pt x="6197" y="2301"/>
                  </a:lnTo>
                  <a:lnTo>
                    <a:pt x="6238" y="2265"/>
                  </a:lnTo>
                  <a:lnTo>
                    <a:pt x="6279" y="2230"/>
                  </a:lnTo>
                  <a:lnTo>
                    <a:pt x="6323" y="2197"/>
                  </a:lnTo>
                  <a:lnTo>
                    <a:pt x="6367" y="2165"/>
                  </a:lnTo>
                  <a:lnTo>
                    <a:pt x="6413" y="2135"/>
                  </a:lnTo>
                  <a:lnTo>
                    <a:pt x="6460" y="2107"/>
                  </a:lnTo>
                  <a:lnTo>
                    <a:pt x="6508" y="2081"/>
                  </a:lnTo>
                  <a:lnTo>
                    <a:pt x="6557" y="2056"/>
                  </a:lnTo>
                  <a:lnTo>
                    <a:pt x="6607" y="2033"/>
                  </a:lnTo>
                  <a:lnTo>
                    <a:pt x="6657" y="2012"/>
                  </a:lnTo>
                  <a:lnTo>
                    <a:pt x="6708" y="1993"/>
                  </a:lnTo>
                  <a:lnTo>
                    <a:pt x="6760" y="1977"/>
                  </a:lnTo>
                  <a:lnTo>
                    <a:pt x="6812" y="1962"/>
                  </a:lnTo>
                  <a:lnTo>
                    <a:pt x="6865" y="1948"/>
                  </a:lnTo>
                  <a:lnTo>
                    <a:pt x="6918" y="1937"/>
                  </a:lnTo>
                  <a:lnTo>
                    <a:pt x="6972" y="1928"/>
                  </a:lnTo>
                  <a:lnTo>
                    <a:pt x="7026" y="1921"/>
                  </a:lnTo>
                  <a:lnTo>
                    <a:pt x="7081" y="1916"/>
                  </a:lnTo>
                  <a:lnTo>
                    <a:pt x="7135" y="1913"/>
                  </a:lnTo>
                  <a:lnTo>
                    <a:pt x="7190" y="1912"/>
                  </a:lnTo>
                  <a:lnTo>
                    <a:pt x="7245" y="1913"/>
                  </a:lnTo>
                  <a:lnTo>
                    <a:pt x="7299" y="1916"/>
                  </a:lnTo>
                  <a:lnTo>
                    <a:pt x="7354" y="1921"/>
                  </a:lnTo>
                  <a:lnTo>
                    <a:pt x="7408" y="1928"/>
                  </a:lnTo>
                  <a:lnTo>
                    <a:pt x="7462" y="1937"/>
                  </a:lnTo>
                  <a:lnTo>
                    <a:pt x="7515" y="1948"/>
                  </a:lnTo>
                  <a:lnTo>
                    <a:pt x="7568" y="1961"/>
                  </a:lnTo>
                  <a:lnTo>
                    <a:pt x="7620" y="1977"/>
                  </a:lnTo>
                  <a:lnTo>
                    <a:pt x="7672" y="1993"/>
                  </a:lnTo>
                  <a:lnTo>
                    <a:pt x="7723" y="2012"/>
                  </a:lnTo>
                  <a:lnTo>
                    <a:pt x="7773" y="2033"/>
                  </a:lnTo>
                  <a:lnTo>
                    <a:pt x="7823" y="2056"/>
                  </a:lnTo>
                  <a:lnTo>
                    <a:pt x="7872" y="2081"/>
                  </a:lnTo>
                  <a:lnTo>
                    <a:pt x="7920" y="2107"/>
                  </a:lnTo>
                  <a:lnTo>
                    <a:pt x="7967" y="2135"/>
                  </a:lnTo>
                  <a:lnTo>
                    <a:pt x="8013" y="2165"/>
                  </a:lnTo>
                  <a:lnTo>
                    <a:pt x="8057" y="2197"/>
                  </a:lnTo>
                  <a:lnTo>
                    <a:pt x="8101" y="2230"/>
                  </a:lnTo>
                  <a:lnTo>
                    <a:pt x="8142" y="2265"/>
                  </a:lnTo>
                  <a:lnTo>
                    <a:pt x="8183" y="2301"/>
                  </a:lnTo>
                  <a:lnTo>
                    <a:pt x="8222" y="2339"/>
                  </a:lnTo>
                  <a:lnTo>
                    <a:pt x="8260" y="2379"/>
                  </a:lnTo>
                  <a:lnTo>
                    <a:pt x="8296" y="2419"/>
                  </a:lnTo>
                  <a:lnTo>
                    <a:pt x="8331" y="2461"/>
                  </a:lnTo>
                  <a:lnTo>
                    <a:pt x="8364" y="2505"/>
                  </a:lnTo>
                  <a:lnTo>
                    <a:pt x="8396" y="2549"/>
                  </a:lnTo>
                  <a:lnTo>
                    <a:pt x="8426" y="2595"/>
                  </a:lnTo>
                  <a:lnTo>
                    <a:pt x="8454" y="2642"/>
                  </a:lnTo>
                  <a:lnTo>
                    <a:pt x="8481" y="2690"/>
                  </a:lnTo>
                  <a:lnTo>
                    <a:pt x="8505" y="2739"/>
                  </a:lnTo>
                  <a:lnTo>
                    <a:pt x="8528" y="2788"/>
                  </a:lnTo>
                  <a:lnTo>
                    <a:pt x="8549" y="2838"/>
                  </a:lnTo>
                  <a:lnTo>
                    <a:pt x="8568" y="2889"/>
                  </a:lnTo>
                  <a:lnTo>
                    <a:pt x="8585" y="2941"/>
                  </a:lnTo>
                  <a:lnTo>
                    <a:pt x="8600" y="2994"/>
                  </a:lnTo>
                  <a:lnTo>
                    <a:pt x="8613" y="3046"/>
                  </a:lnTo>
                  <a:lnTo>
                    <a:pt x="8625" y="3100"/>
                  </a:lnTo>
                  <a:lnTo>
                    <a:pt x="8634" y="3154"/>
                  </a:lnTo>
                  <a:lnTo>
                    <a:pt x="8641" y="3208"/>
                  </a:lnTo>
                  <a:lnTo>
                    <a:pt x="8646" y="3262"/>
                  </a:lnTo>
                  <a:lnTo>
                    <a:pt x="8649" y="3317"/>
                  </a:lnTo>
                  <a:close/>
                  <a:moveTo>
                    <a:pt x="6763" y="2878"/>
                  </a:moveTo>
                  <a:lnTo>
                    <a:pt x="6787" y="2839"/>
                  </a:lnTo>
                  <a:lnTo>
                    <a:pt x="6831" y="2801"/>
                  </a:lnTo>
                  <a:lnTo>
                    <a:pt x="6898" y="2766"/>
                  </a:lnTo>
                  <a:lnTo>
                    <a:pt x="6983" y="2740"/>
                  </a:lnTo>
                  <a:lnTo>
                    <a:pt x="7065" y="2728"/>
                  </a:lnTo>
                  <a:lnTo>
                    <a:pt x="7065" y="3260"/>
                  </a:lnTo>
                  <a:lnTo>
                    <a:pt x="7041" y="3266"/>
                  </a:lnTo>
                  <a:lnTo>
                    <a:pt x="7040" y="3266"/>
                  </a:lnTo>
                  <a:lnTo>
                    <a:pt x="6925" y="3295"/>
                  </a:lnTo>
                  <a:lnTo>
                    <a:pt x="6922" y="3296"/>
                  </a:lnTo>
                  <a:lnTo>
                    <a:pt x="6817" y="3325"/>
                  </a:lnTo>
                  <a:lnTo>
                    <a:pt x="6810" y="3328"/>
                  </a:lnTo>
                  <a:lnTo>
                    <a:pt x="6719" y="3359"/>
                  </a:lnTo>
                  <a:lnTo>
                    <a:pt x="6705" y="3365"/>
                  </a:lnTo>
                  <a:lnTo>
                    <a:pt x="6635" y="3400"/>
                  </a:lnTo>
                  <a:lnTo>
                    <a:pt x="6622" y="3408"/>
                  </a:lnTo>
                  <a:lnTo>
                    <a:pt x="6609" y="3417"/>
                  </a:lnTo>
                  <a:lnTo>
                    <a:pt x="6563" y="3456"/>
                  </a:lnTo>
                  <a:lnTo>
                    <a:pt x="6552" y="3467"/>
                  </a:lnTo>
                  <a:lnTo>
                    <a:pt x="6542" y="3480"/>
                  </a:lnTo>
                  <a:lnTo>
                    <a:pt x="6533" y="3494"/>
                  </a:lnTo>
                  <a:lnTo>
                    <a:pt x="6527" y="3508"/>
                  </a:lnTo>
                  <a:lnTo>
                    <a:pt x="6511" y="3553"/>
                  </a:lnTo>
                  <a:lnTo>
                    <a:pt x="6506" y="3567"/>
                  </a:lnTo>
                  <a:lnTo>
                    <a:pt x="6504" y="3582"/>
                  </a:lnTo>
                  <a:lnTo>
                    <a:pt x="6503" y="3596"/>
                  </a:lnTo>
                  <a:lnTo>
                    <a:pt x="6504" y="3611"/>
                  </a:lnTo>
                  <a:lnTo>
                    <a:pt x="6507" y="3626"/>
                  </a:lnTo>
                  <a:lnTo>
                    <a:pt x="6523" y="3693"/>
                  </a:lnTo>
                  <a:lnTo>
                    <a:pt x="6529" y="3710"/>
                  </a:lnTo>
                  <a:lnTo>
                    <a:pt x="6537" y="3727"/>
                  </a:lnTo>
                  <a:lnTo>
                    <a:pt x="6547" y="3742"/>
                  </a:lnTo>
                  <a:lnTo>
                    <a:pt x="6593" y="3798"/>
                  </a:lnTo>
                  <a:lnTo>
                    <a:pt x="6606" y="3812"/>
                  </a:lnTo>
                  <a:lnTo>
                    <a:pt x="6621" y="3824"/>
                  </a:lnTo>
                  <a:lnTo>
                    <a:pt x="6692" y="3871"/>
                  </a:lnTo>
                  <a:lnTo>
                    <a:pt x="6703" y="3877"/>
                  </a:lnTo>
                  <a:lnTo>
                    <a:pt x="6714" y="3882"/>
                  </a:lnTo>
                  <a:lnTo>
                    <a:pt x="6804" y="3918"/>
                  </a:lnTo>
                  <a:lnTo>
                    <a:pt x="6821" y="3924"/>
                  </a:lnTo>
                  <a:lnTo>
                    <a:pt x="6926" y="3950"/>
                  </a:lnTo>
                  <a:lnTo>
                    <a:pt x="6939" y="3952"/>
                  </a:lnTo>
                  <a:lnTo>
                    <a:pt x="7054" y="3967"/>
                  </a:lnTo>
                  <a:lnTo>
                    <a:pt x="7065" y="3968"/>
                  </a:lnTo>
                  <a:lnTo>
                    <a:pt x="7065" y="4158"/>
                  </a:lnTo>
                  <a:lnTo>
                    <a:pt x="7066" y="4174"/>
                  </a:lnTo>
                  <a:lnTo>
                    <a:pt x="7069" y="4190"/>
                  </a:lnTo>
                  <a:lnTo>
                    <a:pt x="7075" y="4206"/>
                  </a:lnTo>
                  <a:lnTo>
                    <a:pt x="7082" y="4220"/>
                  </a:lnTo>
                  <a:lnTo>
                    <a:pt x="7091" y="4234"/>
                  </a:lnTo>
                  <a:lnTo>
                    <a:pt x="7102" y="4246"/>
                  </a:lnTo>
                  <a:lnTo>
                    <a:pt x="7114" y="4257"/>
                  </a:lnTo>
                  <a:lnTo>
                    <a:pt x="7128" y="4266"/>
                  </a:lnTo>
                  <a:lnTo>
                    <a:pt x="7142" y="4273"/>
                  </a:lnTo>
                  <a:lnTo>
                    <a:pt x="7158" y="4279"/>
                  </a:lnTo>
                  <a:lnTo>
                    <a:pt x="7174" y="4282"/>
                  </a:lnTo>
                  <a:lnTo>
                    <a:pt x="7190" y="4283"/>
                  </a:lnTo>
                  <a:lnTo>
                    <a:pt x="7206" y="4282"/>
                  </a:lnTo>
                  <a:lnTo>
                    <a:pt x="7222" y="4279"/>
                  </a:lnTo>
                  <a:lnTo>
                    <a:pt x="7238" y="4273"/>
                  </a:lnTo>
                  <a:lnTo>
                    <a:pt x="7253" y="4266"/>
                  </a:lnTo>
                  <a:lnTo>
                    <a:pt x="7266" y="4257"/>
                  </a:lnTo>
                  <a:lnTo>
                    <a:pt x="7278" y="4246"/>
                  </a:lnTo>
                  <a:lnTo>
                    <a:pt x="7289" y="4234"/>
                  </a:lnTo>
                  <a:lnTo>
                    <a:pt x="7298" y="4220"/>
                  </a:lnTo>
                  <a:lnTo>
                    <a:pt x="7305" y="4206"/>
                  </a:lnTo>
                  <a:lnTo>
                    <a:pt x="7311" y="4190"/>
                  </a:lnTo>
                  <a:lnTo>
                    <a:pt x="7314" y="4174"/>
                  </a:lnTo>
                  <a:lnTo>
                    <a:pt x="7315" y="4158"/>
                  </a:lnTo>
                  <a:lnTo>
                    <a:pt x="7315" y="3968"/>
                  </a:lnTo>
                  <a:lnTo>
                    <a:pt x="7326" y="3967"/>
                  </a:lnTo>
                  <a:lnTo>
                    <a:pt x="7441" y="3952"/>
                  </a:lnTo>
                  <a:lnTo>
                    <a:pt x="7454" y="3950"/>
                  </a:lnTo>
                  <a:lnTo>
                    <a:pt x="7559" y="3924"/>
                  </a:lnTo>
                  <a:lnTo>
                    <a:pt x="7576" y="3918"/>
                  </a:lnTo>
                  <a:lnTo>
                    <a:pt x="7666" y="3882"/>
                  </a:lnTo>
                  <a:lnTo>
                    <a:pt x="7677" y="3877"/>
                  </a:lnTo>
                  <a:lnTo>
                    <a:pt x="7688" y="3871"/>
                  </a:lnTo>
                  <a:lnTo>
                    <a:pt x="7759" y="3824"/>
                  </a:lnTo>
                  <a:lnTo>
                    <a:pt x="7774" y="3812"/>
                  </a:lnTo>
                  <a:lnTo>
                    <a:pt x="7787" y="3798"/>
                  </a:lnTo>
                  <a:lnTo>
                    <a:pt x="7833" y="3742"/>
                  </a:lnTo>
                  <a:lnTo>
                    <a:pt x="7843" y="3727"/>
                  </a:lnTo>
                  <a:lnTo>
                    <a:pt x="7851" y="3710"/>
                  </a:lnTo>
                  <a:lnTo>
                    <a:pt x="7857" y="3693"/>
                  </a:lnTo>
                  <a:lnTo>
                    <a:pt x="7873" y="3626"/>
                  </a:lnTo>
                  <a:lnTo>
                    <a:pt x="7876" y="3610"/>
                  </a:lnTo>
                  <a:lnTo>
                    <a:pt x="7877" y="3593"/>
                  </a:lnTo>
                  <a:lnTo>
                    <a:pt x="7876" y="3577"/>
                  </a:lnTo>
                  <a:lnTo>
                    <a:pt x="7872" y="3561"/>
                  </a:lnTo>
                  <a:lnTo>
                    <a:pt x="7866" y="3546"/>
                  </a:lnTo>
                  <a:lnTo>
                    <a:pt x="7859" y="3531"/>
                  </a:lnTo>
                  <a:lnTo>
                    <a:pt x="7849" y="3518"/>
                  </a:lnTo>
                  <a:lnTo>
                    <a:pt x="7838" y="3506"/>
                  </a:lnTo>
                  <a:lnTo>
                    <a:pt x="7826" y="3495"/>
                  </a:lnTo>
                  <a:lnTo>
                    <a:pt x="7812" y="3486"/>
                  </a:lnTo>
                  <a:lnTo>
                    <a:pt x="7797" y="3479"/>
                  </a:lnTo>
                  <a:lnTo>
                    <a:pt x="7782" y="3475"/>
                  </a:lnTo>
                  <a:lnTo>
                    <a:pt x="7766" y="3472"/>
                  </a:lnTo>
                  <a:lnTo>
                    <a:pt x="7749" y="3471"/>
                  </a:lnTo>
                  <a:lnTo>
                    <a:pt x="7733" y="3472"/>
                  </a:lnTo>
                  <a:lnTo>
                    <a:pt x="7717" y="3476"/>
                  </a:lnTo>
                  <a:lnTo>
                    <a:pt x="7702" y="3482"/>
                  </a:lnTo>
                  <a:lnTo>
                    <a:pt x="7687" y="3489"/>
                  </a:lnTo>
                  <a:lnTo>
                    <a:pt x="7674" y="3499"/>
                  </a:lnTo>
                  <a:lnTo>
                    <a:pt x="7662" y="3510"/>
                  </a:lnTo>
                  <a:lnTo>
                    <a:pt x="7651" y="3522"/>
                  </a:lnTo>
                  <a:lnTo>
                    <a:pt x="7642" y="3536"/>
                  </a:lnTo>
                  <a:lnTo>
                    <a:pt x="7635" y="3551"/>
                  </a:lnTo>
                  <a:lnTo>
                    <a:pt x="7631" y="3566"/>
                  </a:lnTo>
                  <a:lnTo>
                    <a:pt x="7621" y="3606"/>
                  </a:lnTo>
                  <a:lnTo>
                    <a:pt x="7605" y="3626"/>
                  </a:lnTo>
                  <a:lnTo>
                    <a:pt x="7561" y="3655"/>
                  </a:lnTo>
                  <a:lnTo>
                    <a:pt x="7491" y="3683"/>
                  </a:lnTo>
                  <a:lnTo>
                    <a:pt x="7401" y="3705"/>
                  </a:lnTo>
                  <a:lnTo>
                    <a:pt x="7315" y="3717"/>
                  </a:lnTo>
                  <a:lnTo>
                    <a:pt x="7315" y="3455"/>
                  </a:lnTo>
                  <a:lnTo>
                    <a:pt x="7341" y="3448"/>
                  </a:lnTo>
                  <a:lnTo>
                    <a:pt x="7345" y="3447"/>
                  </a:lnTo>
                  <a:lnTo>
                    <a:pt x="7460" y="3412"/>
                  </a:lnTo>
                  <a:lnTo>
                    <a:pt x="7467" y="3410"/>
                  </a:lnTo>
                  <a:lnTo>
                    <a:pt x="7572" y="3372"/>
                  </a:lnTo>
                  <a:lnTo>
                    <a:pt x="7584" y="3367"/>
                  </a:lnTo>
                  <a:lnTo>
                    <a:pt x="7674" y="3323"/>
                  </a:lnTo>
                  <a:lnTo>
                    <a:pt x="7692" y="3312"/>
                  </a:lnTo>
                  <a:lnTo>
                    <a:pt x="7762" y="3262"/>
                  </a:lnTo>
                  <a:lnTo>
                    <a:pt x="7776" y="3251"/>
                  </a:lnTo>
                  <a:lnTo>
                    <a:pt x="7788" y="3238"/>
                  </a:lnTo>
                  <a:lnTo>
                    <a:pt x="7834" y="3180"/>
                  </a:lnTo>
                  <a:lnTo>
                    <a:pt x="7844" y="3165"/>
                  </a:lnTo>
                  <a:lnTo>
                    <a:pt x="7852" y="3149"/>
                  </a:lnTo>
                  <a:lnTo>
                    <a:pt x="7857" y="3132"/>
                  </a:lnTo>
                  <a:lnTo>
                    <a:pt x="7873" y="3065"/>
                  </a:lnTo>
                  <a:lnTo>
                    <a:pt x="7876" y="3049"/>
                  </a:lnTo>
                  <a:lnTo>
                    <a:pt x="7877" y="3033"/>
                  </a:lnTo>
                  <a:lnTo>
                    <a:pt x="7876" y="3017"/>
                  </a:lnTo>
                  <a:lnTo>
                    <a:pt x="7859" y="2905"/>
                  </a:lnTo>
                  <a:lnTo>
                    <a:pt x="7855" y="2886"/>
                  </a:lnTo>
                  <a:lnTo>
                    <a:pt x="7848" y="2869"/>
                  </a:lnTo>
                  <a:lnTo>
                    <a:pt x="7802" y="2774"/>
                  </a:lnTo>
                  <a:lnTo>
                    <a:pt x="7793" y="2758"/>
                  </a:lnTo>
                  <a:lnTo>
                    <a:pt x="7783" y="2745"/>
                  </a:lnTo>
                  <a:lnTo>
                    <a:pt x="7712" y="2666"/>
                  </a:lnTo>
                  <a:lnTo>
                    <a:pt x="7702" y="2656"/>
                  </a:lnTo>
                  <a:lnTo>
                    <a:pt x="7690" y="2647"/>
                  </a:lnTo>
                  <a:lnTo>
                    <a:pt x="7600" y="2585"/>
                  </a:lnTo>
                  <a:lnTo>
                    <a:pt x="7579" y="2574"/>
                  </a:lnTo>
                  <a:lnTo>
                    <a:pt x="7474" y="2528"/>
                  </a:lnTo>
                  <a:lnTo>
                    <a:pt x="7455" y="2522"/>
                  </a:lnTo>
                  <a:lnTo>
                    <a:pt x="7341" y="2492"/>
                  </a:lnTo>
                  <a:lnTo>
                    <a:pt x="7324" y="2489"/>
                  </a:lnTo>
                  <a:lnTo>
                    <a:pt x="7260" y="2482"/>
                  </a:lnTo>
                  <a:lnTo>
                    <a:pt x="7253" y="2477"/>
                  </a:lnTo>
                  <a:lnTo>
                    <a:pt x="7238" y="2470"/>
                  </a:lnTo>
                  <a:lnTo>
                    <a:pt x="7222" y="2464"/>
                  </a:lnTo>
                  <a:lnTo>
                    <a:pt x="7206" y="2461"/>
                  </a:lnTo>
                  <a:lnTo>
                    <a:pt x="7190" y="2460"/>
                  </a:lnTo>
                  <a:lnTo>
                    <a:pt x="7174" y="2461"/>
                  </a:lnTo>
                  <a:lnTo>
                    <a:pt x="7158" y="2464"/>
                  </a:lnTo>
                  <a:lnTo>
                    <a:pt x="7142" y="2470"/>
                  </a:lnTo>
                  <a:lnTo>
                    <a:pt x="7131" y="2475"/>
                  </a:lnTo>
                  <a:lnTo>
                    <a:pt x="7069" y="2476"/>
                  </a:lnTo>
                  <a:lnTo>
                    <a:pt x="7052" y="2477"/>
                  </a:lnTo>
                  <a:lnTo>
                    <a:pt x="6938" y="2494"/>
                  </a:lnTo>
                  <a:lnTo>
                    <a:pt x="6919" y="2498"/>
                  </a:lnTo>
                  <a:lnTo>
                    <a:pt x="6815" y="2530"/>
                  </a:lnTo>
                  <a:lnTo>
                    <a:pt x="6793" y="2539"/>
                  </a:lnTo>
                  <a:lnTo>
                    <a:pt x="6703" y="2585"/>
                  </a:lnTo>
                  <a:lnTo>
                    <a:pt x="6691" y="2593"/>
                  </a:lnTo>
                  <a:lnTo>
                    <a:pt x="6679" y="2602"/>
                  </a:lnTo>
                  <a:lnTo>
                    <a:pt x="6608" y="2663"/>
                  </a:lnTo>
                  <a:lnTo>
                    <a:pt x="6595" y="2677"/>
                  </a:lnTo>
                  <a:lnTo>
                    <a:pt x="6584" y="2692"/>
                  </a:lnTo>
                  <a:lnTo>
                    <a:pt x="6538" y="2768"/>
                  </a:lnTo>
                  <a:lnTo>
                    <a:pt x="6531" y="2781"/>
                  </a:lnTo>
                  <a:lnTo>
                    <a:pt x="6525" y="2795"/>
                  </a:lnTo>
                  <a:lnTo>
                    <a:pt x="6521" y="2810"/>
                  </a:lnTo>
                  <a:lnTo>
                    <a:pt x="6505" y="2899"/>
                  </a:lnTo>
                  <a:lnTo>
                    <a:pt x="6503" y="2916"/>
                  </a:lnTo>
                  <a:lnTo>
                    <a:pt x="6503" y="2932"/>
                  </a:lnTo>
                  <a:lnTo>
                    <a:pt x="6506" y="2948"/>
                  </a:lnTo>
                  <a:lnTo>
                    <a:pt x="6510" y="2964"/>
                  </a:lnTo>
                  <a:lnTo>
                    <a:pt x="6517" y="2979"/>
                  </a:lnTo>
                  <a:lnTo>
                    <a:pt x="6525" y="2993"/>
                  </a:lnTo>
                  <a:lnTo>
                    <a:pt x="6535" y="3006"/>
                  </a:lnTo>
                  <a:lnTo>
                    <a:pt x="6547" y="3017"/>
                  </a:lnTo>
                  <a:lnTo>
                    <a:pt x="6560" y="3027"/>
                  </a:lnTo>
                  <a:lnTo>
                    <a:pt x="6574" y="3035"/>
                  </a:lnTo>
                  <a:lnTo>
                    <a:pt x="6590" y="3041"/>
                  </a:lnTo>
                  <a:lnTo>
                    <a:pt x="6605" y="3045"/>
                  </a:lnTo>
                  <a:lnTo>
                    <a:pt x="6622" y="3047"/>
                  </a:lnTo>
                  <a:lnTo>
                    <a:pt x="6638" y="3047"/>
                  </a:lnTo>
                  <a:lnTo>
                    <a:pt x="6654" y="3044"/>
                  </a:lnTo>
                  <a:lnTo>
                    <a:pt x="6670" y="3040"/>
                  </a:lnTo>
                  <a:lnTo>
                    <a:pt x="6685" y="3033"/>
                  </a:lnTo>
                  <a:lnTo>
                    <a:pt x="6699" y="3025"/>
                  </a:lnTo>
                  <a:lnTo>
                    <a:pt x="6712" y="3015"/>
                  </a:lnTo>
                  <a:lnTo>
                    <a:pt x="6723" y="3003"/>
                  </a:lnTo>
                  <a:lnTo>
                    <a:pt x="6733" y="2990"/>
                  </a:lnTo>
                  <a:lnTo>
                    <a:pt x="6741" y="2976"/>
                  </a:lnTo>
                  <a:lnTo>
                    <a:pt x="6747" y="2960"/>
                  </a:lnTo>
                  <a:lnTo>
                    <a:pt x="6751" y="2945"/>
                  </a:lnTo>
                  <a:lnTo>
                    <a:pt x="6763" y="2878"/>
                  </a:lnTo>
                  <a:close/>
                  <a:moveTo>
                    <a:pt x="7315" y="2744"/>
                  </a:moveTo>
                  <a:lnTo>
                    <a:pt x="7384" y="2761"/>
                  </a:lnTo>
                  <a:lnTo>
                    <a:pt x="7468" y="2798"/>
                  </a:lnTo>
                  <a:lnTo>
                    <a:pt x="7536" y="2845"/>
                  </a:lnTo>
                  <a:lnTo>
                    <a:pt x="7585" y="2899"/>
                  </a:lnTo>
                  <a:lnTo>
                    <a:pt x="7615" y="2960"/>
                  </a:lnTo>
                  <a:lnTo>
                    <a:pt x="7625" y="3029"/>
                  </a:lnTo>
                  <a:lnTo>
                    <a:pt x="7621" y="3046"/>
                  </a:lnTo>
                  <a:lnTo>
                    <a:pt x="7603" y="3069"/>
                  </a:lnTo>
                  <a:lnTo>
                    <a:pt x="7555" y="3103"/>
                  </a:lnTo>
                  <a:lnTo>
                    <a:pt x="7480" y="3139"/>
                  </a:lnTo>
                  <a:lnTo>
                    <a:pt x="7385" y="3174"/>
                  </a:lnTo>
                  <a:lnTo>
                    <a:pt x="7315" y="3195"/>
                  </a:lnTo>
                  <a:lnTo>
                    <a:pt x="7315" y="2744"/>
                  </a:lnTo>
                  <a:close/>
                  <a:moveTo>
                    <a:pt x="7065" y="3717"/>
                  </a:moveTo>
                  <a:lnTo>
                    <a:pt x="6979" y="3705"/>
                  </a:lnTo>
                  <a:lnTo>
                    <a:pt x="6889" y="3683"/>
                  </a:lnTo>
                  <a:lnTo>
                    <a:pt x="6819" y="3655"/>
                  </a:lnTo>
                  <a:lnTo>
                    <a:pt x="6775" y="3626"/>
                  </a:lnTo>
                  <a:lnTo>
                    <a:pt x="6766" y="3614"/>
                  </a:lnTo>
                  <a:lnTo>
                    <a:pt x="6809" y="3593"/>
                  </a:lnTo>
                  <a:lnTo>
                    <a:pt x="6889" y="3565"/>
                  </a:lnTo>
                  <a:lnTo>
                    <a:pt x="6988" y="3537"/>
                  </a:lnTo>
                  <a:lnTo>
                    <a:pt x="7065" y="3518"/>
                  </a:lnTo>
                  <a:lnTo>
                    <a:pt x="7065" y="3717"/>
                  </a:lnTo>
                  <a:close/>
                </a:path>
              </a:pathLst>
            </a:custGeom>
            <a:grpFill/>
            <a:ln>
              <a:noFill/>
            </a:ln>
          </p:spPr>
          <p:txBody>
            <a:bodyPr/>
            <a:lstStyle/>
            <a:p>
              <a:endParaRPr/>
            </a:p>
          </p:txBody>
        </p:sp>
        <p:sp>
          <p:nvSpPr>
            <p:cNvPr id="9002" name="Outline"/>
            <p:cNvSpPr/>
            <p:nvPr/>
          </p:nvSpPr>
          <p:spPr>
            <a:xfrm>
              <a:off x="1649691" y="3002280"/>
              <a:ext cx="914400" cy="914400"/>
            </a:xfrm>
            <a:custGeom>
              <a:avLst/>
              <a:gdLst/>
              <a:ahLst/>
              <a:cxnLst/>
              <a:rect l="0" t="0" r="10000" b="10000"/>
              <a:pathLst>
                <a:path w="10000" h="10000">
                  <a:moveTo>
                    <a:pt x="8796" y="3254"/>
                  </a:moveTo>
                  <a:lnTo>
                    <a:pt x="8799" y="3309"/>
                  </a:lnTo>
                  <a:lnTo>
                    <a:pt x="8799" y="3314"/>
                  </a:lnTo>
                  <a:lnTo>
                    <a:pt x="8800" y="3369"/>
                  </a:lnTo>
                  <a:lnTo>
                    <a:pt x="8800" y="3375"/>
                  </a:lnTo>
                  <a:lnTo>
                    <a:pt x="8799" y="3430"/>
                  </a:lnTo>
                  <a:lnTo>
                    <a:pt x="8799" y="3435"/>
                  </a:lnTo>
                  <a:lnTo>
                    <a:pt x="8796" y="3490"/>
                  </a:lnTo>
                  <a:lnTo>
                    <a:pt x="8795" y="3495"/>
                  </a:lnTo>
                  <a:lnTo>
                    <a:pt x="8790" y="3550"/>
                  </a:lnTo>
                  <a:lnTo>
                    <a:pt x="8790" y="3555"/>
                  </a:lnTo>
                  <a:lnTo>
                    <a:pt x="8782" y="3609"/>
                  </a:lnTo>
                  <a:lnTo>
                    <a:pt x="8782" y="3615"/>
                  </a:lnTo>
                  <a:lnTo>
                    <a:pt x="8772" y="3669"/>
                  </a:lnTo>
                  <a:lnTo>
                    <a:pt x="8771" y="3674"/>
                  </a:lnTo>
                  <a:lnTo>
                    <a:pt x="8760" y="3728"/>
                  </a:lnTo>
                  <a:lnTo>
                    <a:pt x="8759" y="3733"/>
                  </a:lnTo>
                  <a:lnTo>
                    <a:pt x="8746" y="3786"/>
                  </a:lnTo>
                  <a:lnTo>
                    <a:pt x="8745" y="3791"/>
                  </a:lnTo>
                  <a:lnTo>
                    <a:pt x="8729" y="3844"/>
                  </a:lnTo>
                  <a:lnTo>
                    <a:pt x="8728" y="3849"/>
                  </a:lnTo>
                  <a:lnTo>
                    <a:pt x="8711" y="3901"/>
                  </a:lnTo>
                  <a:lnTo>
                    <a:pt x="8709" y="3906"/>
                  </a:lnTo>
                  <a:lnTo>
                    <a:pt x="8690" y="3957"/>
                  </a:lnTo>
                  <a:lnTo>
                    <a:pt x="8688" y="3962"/>
                  </a:lnTo>
                  <a:lnTo>
                    <a:pt x="8667" y="4013"/>
                  </a:lnTo>
                  <a:lnTo>
                    <a:pt x="8665" y="4018"/>
                  </a:lnTo>
                  <a:lnTo>
                    <a:pt x="8642" y="4068"/>
                  </a:lnTo>
                  <a:lnTo>
                    <a:pt x="8639" y="4073"/>
                  </a:lnTo>
                  <a:lnTo>
                    <a:pt x="8614" y="4122"/>
                  </a:lnTo>
                  <a:lnTo>
                    <a:pt x="8612" y="4127"/>
                  </a:lnTo>
                  <a:lnTo>
                    <a:pt x="8585" y="4175"/>
                  </a:lnTo>
                  <a:lnTo>
                    <a:pt x="8582" y="4180"/>
                  </a:lnTo>
                  <a:lnTo>
                    <a:pt x="8554" y="4226"/>
                  </a:lnTo>
                  <a:lnTo>
                    <a:pt x="8551" y="4231"/>
                  </a:lnTo>
                  <a:lnTo>
                    <a:pt x="8521" y="4277"/>
                  </a:lnTo>
                  <a:lnTo>
                    <a:pt x="8518" y="4281"/>
                  </a:lnTo>
                  <a:lnTo>
                    <a:pt x="8486" y="4326"/>
                  </a:lnTo>
                  <a:lnTo>
                    <a:pt x="8483" y="4330"/>
                  </a:lnTo>
                  <a:lnTo>
                    <a:pt x="8450" y="4373"/>
                  </a:lnTo>
                  <a:lnTo>
                    <a:pt x="8446" y="4378"/>
                  </a:lnTo>
                  <a:lnTo>
                    <a:pt x="8412" y="4420"/>
                  </a:lnTo>
                  <a:lnTo>
                    <a:pt x="8408" y="4424"/>
                  </a:lnTo>
                  <a:lnTo>
                    <a:pt x="8372" y="4465"/>
                  </a:lnTo>
                  <a:lnTo>
                    <a:pt x="8368" y="4469"/>
                  </a:lnTo>
                  <a:lnTo>
                    <a:pt x="8330" y="4508"/>
                  </a:lnTo>
                  <a:lnTo>
                    <a:pt x="8326" y="4512"/>
                  </a:lnTo>
                  <a:lnTo>
                    <a:pt x="8287" y="4550"/>
                  </a:lnTo>
                  <a:lnTo>
                    <a:pt x="8283" y="4553"/>
                  </a:lnTo>
                  <a:lnTo>
                    <a:pt x="8243" y="4590"/>
                  </a:lnTo>
                  <a:lnTo>
                    <a:pt x="8238" y="4593"/>
                  </a:lnTo>
                  <a:lnTo>
                    <a:pt x="8196" y="4628"/>
                  </a:lnTo>
                  <a:lnTo>
                    <a:pt x="8192" y="4632"/>
                  </a:lnTo>
                  <a:lnTo>
                    <a:pt x="8149" y="4665"/>
                  </a:lnTo>
                  <a:lnTo>
                    <a:pt x="8144" y="4668"/>
                  </a:lnTo>
                  <a:lnTo>
                    <a:pt x="8100" y="4700"/>
                  </a:lnTo>
                  <a:lnTo>
                    <a:pt x="8095" y="4703"/>
                  </a:lnTo>
                  <a:lnTo>
                    <a:pt x="8049" y="4733"/>
                  </a:lnTo>
                  <a:lnTo>
                    <a:pt x="8044" y="4736"/>
                  </a:lnTo>
                  <a:lnTo>
                    <a:pt x="7997" y="4764"/>
                  </a:lnTo>
                  <a:lnTo>
                    <a:pt x="7992" y="4767"/>
                  </a:lnTo>
                  <a:lnTo>
                    <a:pt x="7944" y="4794"/>
                  </a:lnTo>
                  <a:lnTo>
                    <a:pt x="7940" y="4796"/>
                  </a:lnTo>
                  <a:lnTo>
                    <a:pt x="7891" y="4821"/>
                  </a:lnTo>
                  <a:lnTo>
                    <a:pt x="7886" y="4824"/>
                  </a:lnTo>
                  <a:lnTo>
                    <a:pt x="7836" y="4846"/>
                  </a:lnTo>
                  <a:lnTo>
                    <a:pt x="7831" y="4849"/>
                  </a:lnTo>
                  <a:lnTo>
                    <a:pt x="7780" y="4869"/>
                  </a:lnTo>
                  <a:lnTo>
                    <a:pt x="7775" y="4871"/>
                  </a:lnTo>
                  <a:lnTo>
                    <a:pt x="7724" y="4890"/>
                  </a:lnTo>
                  <a:lnTo>
                    <a:pt x="7719" y="4892"/>
                  </a:lnTo>
                  <a:lnTo>
                    <a:pt x="7667" y="4909"/>
                  </a:lnTo>
                  <a:lnTo>
                    <a:pt x="7662" y="4911"/>
                  </a:lnTo>
                  <a:lnTo>
                    <a:pt x="7609" y="4926"/>
                  </a:lnTo>
                  <a:lnTo>
                    <a:pt x="7604" y="4928"/>
                  </a:lnTo>
                  <a:lnTo>
                    <a:pt x="7551" y="4941"/>
                  </a:lnTo>
                  <a:lnTo>
                    <a:pt x="7546" y="4942"/>
                  </a:lnTo>
                  <a:lnTo>
                    <a:pt x="7492" y="4953"/>
                  </a:lnTo>
                  <a:lnTo>
                    <a:pt x="7487" y="4954"/>
                  </a:lnTo>
                  <a:lnTo>
                    <a:pt x="7433" y="4963"/>
                  </a:lnTo>
                  <a:lnTo>
                    <a:pt x="7428" y="4964"/>
                  </a:lnTo>
                  <a:lnTo>
                    <a:pt x="7374" y="4971"/>
                  </a:lnTo>
                  <a:lnTo>
                    <a:pt x="7368" y="4972"/>
                  </a:lnTo>
                  <a:lnTo>
                    <a:pt x="7314" y="4977"/>
                  </a:lnTo>
                  <a:lnTo>
                    <a:pt x="7308" y="4978"/>
                  </a:lnTo>
                  <a:lnTo>
                    <a:pt x="7253" y="4981"/>
                  </a:lnTo>
                  <a:lnTo>
                    <a:pt x="7248" y="4981"/>
                  </a:lnTo>
                  <a:lnTo>
                    <a:pt x="7193" y="4982"/>
                  </a:lnTo>
                  <a:lnTo>
                    <a:pt x="7187" y="4982"/>
                  </a:lnTo>
                  <a:lnTo>
                    <a:pt x="7132" y="4981"/>
                  </a:lnTo>
                  <a:lnTo>
                    <a:pt x="7127" y="4981"/>
                  </a:lnTo>
                  <a:lnTo>
                    <a:pt x="7072" y="4978"/>
                  </a:lnTo>
                  <a:lnTo>
                    <a:pt x="7066" y="4977"/>
                  </a:lnTo>
                  <a:lnTo>
                    <a:pt x="7012" y="4972"/>
                  </a:lnTo>
                  <a:lnTo>
                    <a:pt x="7006" y="4971"/>
                  </a:lnTo>
                  <a:lnTo>
                    <a:pt x="6952" y="4964"/>
                  </a:lnTo>
                  <a:lnTo>
                    <a:pt x="6947" y="4963"/>
                  </a:lnTo>
                  <a:lnTo>
                    <a:pt x="6893" y="4954"/>
                  </a:lnTo>
                  <a:lnTo>
                    <a:pt x="6888" y="4953"/>
                  </a:lnTo>
                  <a:lnTo>
                    <a:pt x="6834" y="4942"/>
                  </a:lnTo>
                  <a:lnTo>
                    <a:pt x="6829" y="4941"/>
                  </a:lnTo>
                  <a:lnTo>
                    <a:pt x="6776" y="4928"/>
                  </a:lnTo>
                  <a:lnTo>
                    <a:pt x="6771" y="4926"/>
                  </a:lnTo>
                  <a:lnTo>
                    <a:pt x="6718" y="4911"/>
                  </a:lnTo>
                  <a:lnTo>
                    <a:pt x="6713" y="4909"/>
                  </a:lnTo>
                  <a:lnTo>
                    <a:pt x="6661" y="4892"/>
                  </a:lnTo>
                  <a:lnTo>
                    <a:pt x="6656" y="4890"/>
                  </a:lnTo>
                  <a:lnTo>
                    <a:pt x="6605" y="4871"/>
                  </a:lnTo>
                  <a:lnTo>
                    <a:pt x="6600" y="4869"/>
                  </a:lnTo>
                  <a:lnTo>
                    <a:pt x="6549" y="4849"/>
                  </a:lnTo>
                  <a:lnTo>
                    <a:pt x="6544" y="4846"/>
                  </a:lnTo>
                  <a:lnTo>
                    <a:pt x="6494" y="4824"/>
                  </a:lnTo>
                  <a:lnTo>
                    <a:pt x="6489" y="4821"/>
                  </a:lnTo>
                  <a:lnTo>
                    <a:pt x="6440" y="4796"/>
                  </a:lnTo>
                  <a:lnTo>
                    <a:pt x="6436" y="4794"/>
                  </a:lnTo>
                  <a:lnTo>
                    <a:pt x="6388" y="4767"/>
                  </a:lnTo>
                  <a:lnTo>
                    <a:pt x="6383" y="4764"/>
                  </a:lnTo>
                  <a:lnTo>
                    <a:pt x="6336" y="4736"/>
                  </a:lnTo>
                  <a:lnTo>
                    <a:pt x="6331" y="4733"/>
                  </a:lnTo>
                  <a:lnTo>
                    <a:pt x="6285" y="4703"/>
                  </a:lnTo>
                  <a:lnTo>
                    <a:pt x="6280" y="4700"/>
                  </a:lnTo>
                  <a:lnTo>
                    <a:pt x="6236" y="4668"/>
                  </a:lnTo>
                  <a:lnTo>
                    <a:pt x="6231" y="4665"/>
                  </a:lnTo>
                  <a:lnTo>
                    <a:pt x="6217" y="4654"/>
                  </a:lnTo>
                  <a:lnTo>
                    <a:pt x="6217" y="8088"/>
                  </a:lnTo>
                  <a:lnTo>
                    <a:pt x="6216" y="8108"/>
                  </a:lnTo>
                  <a:lnTo>
                    <a:pt x="6212" y="8127"/>
                  </a:lnTo>
                  <a:lnTo>
                    <a:pt x="6206" y="8145"/>
                  </a:lnTo>
                  <a:lnTo>
                    <a:pt x="6197" y="8163"/>
                  </a:lnTo>
                  <a:lnTo>
                    <a:pt x="6186" y="8179"/>
                  </a:lnTo>
                  <a:lnTo>
                    <a:pt x="6173" y="8194"/>
                  </a:lnTo>
                  <a:lnTo>
                    <a:pt x="6158" y="8207"/>
                  </a:lnTo>
                  <a:lnTo>
                    <a:pt x="6142" y="8218"/>
                  </a:lnTo>
                  <a:lnTo>
                    <a:pt x="6124" y="8227"/>
                  </a:lnTo>
                  <a:lnTo>
                    <a:pt x="6106" y="8233"/>
                  </a:lnTo>
                  <a:lnTo>
                    <a:pt x="6087" y="8237"/>
                  </a:lnTo>
                  <a:lnTo>
                    <a:pt x="6067" y="8238"/>
                  </a:lnTo>
                  <a:lnTo>
                    <a:pt x="5818" y="8238"/>
                  </a:lnTo>
                  <a:lnTo>
                    <a:pt x="5816" y="8240"/>
                  </a:lnTo>
                  <a:lnTo>
                    <a:pt x="5795" y="8265"/>
                  </a:lnTo>
                  <a:lnTo>
                    <a:pt x="5770" y="8286"/>
                  </a:lnTo>
                  <a:lnTo>
                    <a:pt x="5743" y="8305"/>
                  </a:lnTo>
                  <a:lnTo>
                    <a:pt x="5714" y="8319"/>
                  </a:lnTo>
                  <a:lnTo>
                    <a:pt x="5683" y="8329"/>
                  </a:lnTo>
                  <a:lnTo>
                    <a:pt x="5651" y="8336"/>
                  </a:lnTo>
                  <a:lnTo>
                    <a:pt x="5618" y="8338"/>
                  </a:lnTo>
                  <a:lnTo>
                    <a:pt x="1350" y="8338"/>
                  </a:lnTo>
                  <a:lnTo>
                    <a:pt x="1317" y="8336"/>
                  </a:lnTo>
                  <a:lnTo>
                    <a:pt x="1285" y="8329"/>
                  </a:lnTo>
                  <a:lnTo>
                    <a:pt x="1254" y="8319"/>
                  </a:lnTo>
                  <a:lnTo>
                    <a:pt x="1225" y="8305"/>
                  </a:lnTo>
                  <a:lnTo>
                    <a:pt x="1198" y="8286"/>
                  </a:lnTo>
                  <a:lnTo>
                    <a:pt x="1173" y="8265"/>
                  </a:lnTo>
                  <a:lnTo>
                    <a:pt x="1152" y="8240"/>
                  </a:lnTo>
                  <a:lnTo>
                    <a:pt x="1133" y="8213"/>
                  </a:lnTo>
                  <a:lnTo>
                    <a:pt x="1119" y="8184"/>
                  </a:lnTo>
                  <a:lnTo>
                    <a:pt x="1109" y="8153"/>
                  </a:lnTo>
                  <a:lnTo>
                    <a:pt x="1102" y="8121"/>
                  </a:lnTo>
                  <a:lnTo>
                    <a:pt x="1100" y="8088"/>
                  </a:lnTo>
                  <a:lnTo>
                    <a:pt x="1102" y="8055"/>
                  </a:lnTo>
                  <a:lnTo>
                    <a:pt x="1109" y="8023"/>
                  </a:lnTo>
                  <a:lnTo>
                    <a:pt x="1119" y="7992"/>
                  </a:lnTo>
                  <a:lnTo>
                    <a:pt x="1133" y="7963"/>
                  </a:lnTo>
                  <a:lnTo>
                    <a:pt x="1152" y="7936"/>
                  </a:lnTo>
                  <a:lnTo>
                    <a:pt x="1173" y="7911"/>
                  </a:lnTo>
                  <a:lnTo>
                    <a:pt x="1198" y="7890"/>
                  </a:lnTo>
                  <a:lnTo>
                    <a:pt x="1225" y="7871"/>
                  </a:lnTo>
                  <a:lnTo>
                    <a:pt x="1254" y="7857"/>
                  </a:lnTo>
                  <a:lnTo>
                    <a:pt x="1285" y="7847"/>
                  </a:lnTo>
                  <a:lnTo>
                    <a:pt x="1317" y="7840"/>
                  </a:lnTo>
                  <a:lnTo>
                    <a:pt x="1350" y="7838"/>
                  </a:lnTo>
                  <a:lnTo>
                    <a:pt x="1649" y="7838"/>
                  </a:lnTo>
                  <a:lnTo>
                    <a:pt x="1649" y="5618"/>
                  </a:lnTo>
                  <a:lnTo>
                    <a:pt x="1650" y="5598"/>
                  </a:lnTo>
                  <a:lnTo>
                    <a:pt x="1654" y="5579"/>
                  </a:lnTo>
                  <a:lnTo>
                    <a:pt x="1660" y="5561"/>
                  </a:lnTo>
                  <a:lnTo>
                    <a:pt x="1669" y="5543"/>
                  </a:lnTo>
                  <a:lnTo>
                    <a:pt x="1680" y="5527"/>
                  </a:lnTo>
                  <a:lnTo>
                    <a:pt x="1693" y="5512"/>
                  </a:lnTo>
                  <a:lnTo>
                    <a:pt x="1708" y="5499"/>
                  </a:lnTo>
                  <a:lnTo>
                    <a:pt x="1724" y="5488"/>
                  </a:lnTo>
                  <a:lnTo>
                    <a:pt x="1742" y="5479"/>
                  </a:lnTo>
                  <a:lnTo>
                    <a:pt x="1760" y="5473"/>
                  </a:lnTo>
                  <a:lnTo>
                    <a:pt x="1779" y="5469"/>
                  </a:lnTo>
                  <a:lnTo>
                    <a:pt x="1799" y="5468"/>
                  </a:lnTo>
                  <a:lnTo>
                    <a:pt x="2922" y="5468"/>
                  </a:lnTo>
                  <a:lnTo>
                    <a:pt x="2942" y="5469"/>
                  </a:lnTo>
                  <a:lnTo>
                    <a:pt x="2961" y="5473"/>
                  </a:lnTo>
                  <a:lnTo>
                    <a:pt x="2979" y="5479"/>
                  </a:lnTo>
                  <a:lnTo>
                    <a:pt x="2997" y="5488"/>
                  </a:lnTo>
                  <a:lnTo>
                    <a:pt x="3013" y="5499"/>
                  </a:lnTo>
                  <a:lnTo>
                    <a:pt x="3028" y="5512"/>
                  </a:lnTo>
                  <a:lnTo>
                    <a:pt x="3041" y="5527"/>
                  </a:lnTo>
                  <a:lnTo>
                    <a:pt x="3052" y="5543"/>
                  </a:lnTo>
                  <a:lnTo>
                    <a:pt x="3061" y="5561"/>
                  </a:lnTo>
                  <a:lnTo>
                    <a:pt x="3067" y="5579"/>
                  </a:lnTo>
                  <a:lnTo>
                    <a:pt x="3071" y="5598"/>
                  </a:lnTo>
                  <a:lnTo>
                    <a:pt x="3072" y="5618"/>
                  </a:lnTo>
                  <a:lnTo>
                    <a:pt x="3072" y="7838"/>
                  </a:lnTo>
                  <a:lnTo>
                    <a:pt x="3222" y="7838"/>
                  </a:lnTo>
                  <a:lnTo>
                    <a:pt x="3222" y="4495"/>
                  </a:lnTo>
                  <a:lnTo>
                    <a:pt x="3223" y="4475"/>
                  </a:lnTo>
                  <a:lnTo>
                    <a:pt x="3227" y="4456"/>
                  </a:lnTo>
                  <a:lnTo>
                    <a:pt x="3233" y="4438"/>
                  </a:lnTo>
                  <a:lnTo>
                    <a:pt x="3242" y="4420"/>
                  </a:lnTo>
                  <a:lnTo>
                    <a:pt x="3253" y="4404"/>
                  </a:lnTo>
                  <a:lnTo>
                    <a:pt x="3266" y="4389"/>
                  </a:lnTo>
                  <a:lnTo>
                    <a:pt x="3281" y="4376"/>
                  </a:lnTo>
                  <a:lnTo>
                    <a:pt x="3297" y="4365"/>
                  </a:lnTo>
                  <a:lnTo>
                    <a:pt x="3315" y="4356"/>
                  </a:lnTo>
                  <a:lnTo>
                    <a:pt x="3333" y="4350"/>
                  </a:lnTo>
                  <a:lnTo>
                    <a:pt x="3352" y="4346"/>
                  </a:lnTo>
                  <a:lnTo>
                    <a:pt x="3372" y="4345"/>
                  </a:lnTo>
                  <a:lnTo>
                    <a:pt x="4495" y="4345"/>
                  </a:lnTo>
                  <a:lnTo>
                    <a:pt x="4515" y="4346"/>
                  </a:lnTo>
                  <a:lnTo>
                    <a:pt x="4534" y="4350"/>
                  </a:lnTo>
                  <a:lnTo>
                    <a:pt x="4552" y="4356"/>
                  </a:lnTo>
                  <a:lnTo>
                    <a:pt x="4570" y="4365"/>
                  </a:lnTo>
                  <a:lnTo>
                    <a:pt x="4586" y="4376"/>
                  </a:lnTo>
                  <a:lnTo>
                    <a:pt x="4601" y="4389"/>
                  </a:lnTo>
                  <a:lnTo>
                    <a:pt x="4614" y="4404"/>
                  </a:lnTo>
                  <a:lnTo>
                    <a:pt x="4625" y="4420"/>
                  </a:lnTo>
                  <a:lnTo>
                    <a:pt x="4634" y="4438"/>
                  </a:lnTo>
                  <a:lnTo>
                    <a:pt x="4640" y="4456"/>
                  </a:lnTo>
                  <a:lnTo>
                    <a:pt x="4644" y="4475"/>
                  </a:lnTo>
                  <a:lnTo>
                    <a:pt x="4645" y="4495"/>
                  </a:lnTo>
                  <a:lnTo>
                    <a:pt x="4645" y="7838"/>
                  </a:lnTo>
                  <a:lnTo>
                    <a:pt x="4794" y="7838"/>
                  </a:lnTo>
                  <a:lnTo>
                    <a:pt x="4794" y="3372"/>
                  </a:lnTo>
                  <a:lnTo>
                    <a:pt x="4795" y="3352"/>
                  </a:lnTo>
                  <a:lnTo>
                    <a:pt x="4799" y="3333"/>
                  </a:lnTo>
                  <a:lnTo>
                    <a:pt x="4805" y="3315"/>
                  </a:lnTo>
                  <a:lnTo>
                    <a:pt x="4814" y="3297"/>
                  </a:lnTo>
                  <a:lnTo>
                    <a:pt x="4825" y="3281"/>
                  </a:lnTo>
                  <a:lnTo>
                    <a:pt x="4838" y="3266"/>
                  </a:lnTo>
                  <a:lnTo>
                    <a:pt x="4853" y="3253"/>
                  </a:lnTo>
                  <a:lnTo>
                    <a:pt x="4869" y="3242"/>
                  </a:lnTo>
                  <a:lnTo>
                    <a:pt x="4887" y="3233"/>
                  </a:lnTo>
                  <a:lnTo>
                    <a:pt x="4905" y="3227"/>
                  </a:lnTo>
                  <a:lnTo>
                    <a:pt x="4924" y="3223"/>
                  </a:lnTo>
                  <a:lnTo>
                    <a:pt x="4944" y="3222"/>
                  </a:lnTo>
                  <a:lnTo>
                    <a:pt x="5587" y="3222"/>
                  </a:lnTo>
                  <a:lnTo>
                    <a:pt x="5590" y="3194"/>
                  </a:lnTo>
                  <a:lnTo>
                    <a:pt x="5590" y="3188"/>
                  </a:lnTo>
                  <a:lnTo>
                    <a:pt x="5598" y="3134"/>
                  </a:lnTo>
                  <a:lnTo>
                    <a:pt x="5598" y="3128"/>
                  </a:lnTo>
                  <a:lnTo>
                    <a:pt x="5608" y="3075"/>
                  </a:lnTo>
                  <a:lnTo>
                    <a:pt x="5609" y="3069"/>
                  </a:lnTo>
                  <a:lnTo>
                    <a:pt x="5620" y="3016"/>
                  </a:lnTo>
                  <a:lnTo>
                    <a:pt x="5621" y="3010"/>
                  </a:lnTo>
                  <a:lnTo>
                    <a:pt x="5634" y="2957"/>
                  </a:lnTo>
                  <a:lnTo>
                    <a:pt x="5635" y="2952"/>
                  </a:lnTo>
                  <a:lnTo>
                    <a:pt x="5651" y="2900"/>
                  </a:lnTo>
                  <a:lnTo>
                    <a:pt x="5652" y="2894"/>
                  </a:lnTo>
                  <a:lnTo>
                    <a:pt x="5669" y="2843"/>
                  </a:lnTo>
                  <a:lnTo>
                    <a:pt x="5671" y="2837"/>
                  </a:lnTo>
                  <a:lnTo>
                    <a:pt x="5690" y="2786"/>
                  </a:lnTo>
                  <a:lnTo>
                    <a:pt x="5692" y="2781"/>
                  </a:lnTo>
                  <a:lnTo>
                    <a:pt x="5713" y="2730"/>
                  </a:lnTo>
                  <a:lnTo>
                    <a:pt x="5715" y="2725"/>
                  </a:lnTo>
                  <a:lnTo>
                    <a:pt x="5738" y="2676"/>
                  </a:lnTo>
                  <a:lnTo>
                    <a:pt x="5741" y="2671"/>
                  </a:lnTo>
                  <a:lnTo>
                    <a:pt x="5766" y="2622"/>
                  </a:lnTo>
                  <a:lnTo>
                    <a:pt x="5768" y="2617"/>
                  </a:lnTo>
                  <a:lnTo>
                    <a:pt x="5795" y="2569"/>
                  </a:lnTo>
                  <a:lnTo>
                    <a:pt x="5797" y="2565"/>
                  </a:lnTo>
                  <a:lnTo>
                    <a:pt x="5826" y="2518"/>
                  </a:lnTo>
                  <a:lnTo>
                    <a:pt x="5829" y="2513"/>
                  </a:lnTo>
                  <a:lnTo>
                    <a:pt x="5859" y="2467"/>
                  </a:lnTo>
                  <a:lnTo>
                    <a:pt x="5862" y="2462"/>
                  </a:lnTo>
                  <a:lnTo>
                    <a:pt x="5893" y="2418"/>
                  </a:lnTo>
                  <a:lnTo>
                    <a:pt x="5897" y="2413"/>
                  </a:lnTo>
                  <a:lnTo>
                    <a:pt x="5930" y="2370"/>
                  </a:lnTo>
                  <a:lnTo>
                    <a:pt x="5933" y="2366"/>
                  </a:lnTo>
                  <a:lnTo>
                    <a:pt x="5968" y="2324"/>
                  </a:lnTo>
                  <a:lnTo>
                    <a:pt x="5972" y="2319"/>
                  </a:lnTo>
                  <a:lnTo>
                    <a:pt x="6008" y="2279"/>
                  </a:lnTo>
                  <a:lnTo>
                    <a:pt x="6012" y="2275"/>
                  </a:lnTo>
                  <a:lnTo>
                    <a:pt x="6050" y="2235"/>
                  </a:lnTo>
                  <a:lnTo>
                    <a:pt x="6054" y="2231"/>
                  </a:lnTo>
                  <a:lnTo>
                    <a:pt x="6093" y="2194"/>
                  </a:lnTo>
                  <a:lnTo>
                    <a:pt x="6097" y="2190"/>
                  </a:lnTo>
                  <a:lnTo>
                    <a:pt x="6137" y="2153"/>
                  </a:lnTo>
                  <a:lnTo>
                    <a:pt x="6142" y="2150"/>
                  </a:lnTo>
                  <a:lnTo>
                    <a:pt x="6184" y="2115"/>
                  </a:lnTo>
                  <a:lnTo>
                    <a:pt x="6188" y="2111"/>
                  </a:lnTo>
                  <a:lnTo>
                    <a:pt x="6231" y="2078"/>
                  </a:lnTo>
                  <a:lnTo>
                    <a:pt x="6236" y="2075"/>
                  </a:lnTo>
                  <a:lnTo>
                    <a:pt x="6280" y="2043"/>
                  </a:lnTo>
                  <a:lnTo>
                    <a:pt x="6285" y="2040"/>
                  </a:lnTo>
                  <a:lnTo>
                    <a:pt x="6331" y="2010"/>
                  </a:lnTo>
                  <a:lnTo>
                    <a:pt x="6336" y="2007"/>
                  </a:lnTo>
                  <a:lnTo>
                    <a:pt x="6383" y="1979"/>
                  </a:lnTo>
                  <a:lnTo>
                    <a:pt x="6388" y="1976"/>
                  </a:lnTo>
                  <a:lnTo>
                    <a:pt x="6436" y="1949"/>
                  </a:lnTo>
                  <a:lnTo>
                    <a:pt x="6441" y="1947"/>
                  </a:lnTo>
                  <a:lnTo>
                    <a:pt x="6489" y="1922"/>
                  </a:lnTo>
                  <a:lnTo>
                    <a:pt x="6495" y="1919"/>
                  </a:lnTo>
                  <a:lnTo>
                    <a:pt x="6544" y="1897"/>
                  </a:lnTo>
                  <a:lnTo>
                    <a:pt x="6549" y="1895"/>
                  </a:lnTo>
                  <a:lnTo>
                    <a:pt x="6600" y="1874"/>
                  </a:lnTo>
                  <a:lnTo>
                    <a:pt x="6605" y="1872"/>
                  </a:lnTo>
                  <a:lnTo>
                    <a:pt x="6656" y="1853"/>
                  </a:lnTo>
                  <a:lnTo>
                    <a:pt x="6661" y="1851"/>
                  </a:lnTo>
                  <a:lnTo>
                    <a:pt x="6713" y="1834"/>
                  </a:lnTo>
                  <a:lnTo>
                    <a:pt x="6719" y="1832"/>
                  </a:lnTo>
                  <a:lnTo>
                    <a:pt x="6771" y="1817"/>
                  </a:lnTo>
                  <a:lnTo>
                    <a:pt x="6776" y="1816"/>
                  </a:lnTo>
                  <a:lnTo>
                    <a:pt x="6829" y="1803"/>
                  </a:lnTo>
                  <a:lnTo>
                    <a:pt x="6835" y="1802"/>
                  </a:lnTo>
                  <a:lnTo>
                    <a:pt x="6888" y="1791"/>
                  </a:lnTo>
                  <a:lnTo>
                    <a:pt x="6893" y="1789"/>
                  </a:lnTo>
                  <a:lnTo>
                    <a:pt x="6947" y="1780"/>
                  </a:lnTo>
                  <a:lnTo>
                    <a:pt x="6953" y="1780"/>
                  </a:lnTo>
                  <a:lnTo>
                    <a:pt x="7007" y="1772"/>
                  </a:lnTo>
                  <a:lnTo>
                    <a:pt x="7012" y="1772"/>
                  </a:lnTo>
                  <a:lnTo>
                    <a:pt x="7067" y="1767"/>
                  </a:lnTo>
                  <a:lnTo>
                    <a:pt x="7072" y="1766"/>
                  </a:lnTo>
                  <a:lnTo>
                    <a:pt x="7127" y="1763"/>
                  </a:lnTo>
                  <a:lnTo>
                    <a:pt x="7132" y="1763"/>
                  </a:lnTo>
                  <a:lnTo>
                    <a:pt x="7187" y="1762"/>
                  </a:lnTo>
                  <a:lnTo>
                    <a:pt x="7193" y="1762"/>
                  </a:lnTo>
                  <a:lnTo>
                    <a:pt x="7248" y="1763"/>
                  </a:lnTo>
                  <a:lnTo>
                    <a:pt x="7253" y="1763"/>
                  </a:lnTo>
                  <a:lnTo>
                    <a:pt x="7308" y="1766"/>
                  </a:lnTo>
                  <a:lnTo>
                    <a:pt x="7313" y="1767"/>
                  </a:lnTo>
                  <a:lnTo>
                    <a:pt x="7368" y="1772"/>
                  </a:lnTo>
                  <a:lnTo>
                    <a:pt x="7373" y="1772"/>
                  </a:lnTo>
                  <a:lnTo>
                    <a:pt x="7427" y="1780"/>
                  </a:lnTo>
                  <a:lnTo>
                    <a:pt x="7433" y="1780"/>
                  </a:lnTo>
                  <a:lnTo>
                    <a:pt x="7487" y="1789"/>
                  </a:lnTo>
                  <a:lnTo>
                    <a:pt x="7492" y="1791"/>
                  </a:lnTo>
                  <a:lnTo>
                    <a:pt x="7545" y="1802"/>
                  </a:lnTo>
                  <a:lnTo>
                    <a:pt x="7551" y="1803"/>
                  </a:lnTo>
                  <a:lnTo>
                    <a:pt x="7604" y="1816"/>
                  </a:lnTo>
                  <a:lnTo>
                    <a:pt x="7609" y="1817"/>
                  </a:lnTo>
                  <a:lnTo>
                    <a:pt x="7661" y="1832"/>
                  </a:lnTo>
                  <a:lnTo>
                    <a:pt x="7667" y="1834"/>
                  </a:lnTo>
                  <a:lnTo>
                    <a:pt x="7719" y="1851"/>
                  </a:lnTo>
                  <a:lnTo>
                    <a:pt x="7724" y="1853"/>
                  </a:lnTo>
                  <a:lnTo>
                    <a:pt x="7775" y="1872"/>
                  </a:lnTo>
                  <a:lnTo>
                    <a:pt x="7780" y="1874"/>
                  </a:lnTo>
                  <a:lnTo>
                    <a:pt x="7831" y="1895"/>
                  </a:lnTo>
                  <a:lnTo>
                    <a:pt x="7836" y="1897"/>
                  </a:lnTo>
                  <a:lnTo>
                    <a:pt x="7885" y="1919"/>
                  </a:lnTo>
                  <a:lnTo>
                    <a:pt x="7891" y="1922"/>
                  </a:lnTo>
                  <a:lnTo>
                    <a:pt x="7939" y="1947"/>
                  </a:lnTo>
                  <a:lnTo>
                    <a:pt x="7944" y="1949"/>
                  </a:lnTo>
                  <a:lnTo>
                    <a:pt x="7992" y="1976"/>
                  </a:lnTo>
                  <a:lnTo>
                    <a:pt x="7997" y="1979"/>
                  </a:lnTo>
                  <a:lnTo>
                    <a:pt x="8044" y="2007"/>
                  </a:lnTo>
                  <a:lnTo>
                    <a:pt x="8049" y="2010"/>
                  </a:lnTo>
                  <a:lnTo>
                    <a:pt x="8095" y="2040"/>
                  </a:lnTo>
                  <a:lnTo>
                    <a:pt x="8100" y="2043"/>
                  </a:lnTo>
                  <a:lnTo>
                    <a:pt x="8144" y="2075"/>
                  </a:lnTo>
                  <a:lnTo>
                    <a:pt x="8149" y="2078"/>
                  </a:lnTo>
                  <a:lnTo>
                    <a:pt x="8192" y="2111"/>
                  </a:lnTo>
                  <a:lnTo>
                    <a:pt x="8196" y="2115"/>
                  </a:lnTo>
                  <a:lnTo>
                    <a:pt x="8238" y="2150"/>
                  </a:lnTo>
                  <a:lnTo>
                    <a:pt x="8243" y="2153"/>
                  </a:lnTo>
                  <a:lnTo>
                    <a:pt x="8283" y="2190"/>
                  </a:lnTo>
                  <a:lnTo>
                    <a:pt x="8287" y="2194"/>
                  </a:lnTo>
                  <a:lnTo>
                    <a:pt x="8326" y="2231"/>
                  </a:lnTo>
                  <a:lnTo>
                    <a:pt x="8330" y="2235"/>
                  </a:lnTo>
                  <a:lnTo>
                    <a:pt x="8368" y="2275"/>
                  </a:lnTo>
                  <a:lnTo>
                    <a:pt x="8372" y="2279"/>
                  </a:lnTo>
                  <a:lnTo>
                    <a:pt x="8408" y="2319"/>
                  </a:lnTo>
                  <a:lnTo>
                    <a:pt x="8412" y="2324"/>
                  </a:lnTo>
                  <a:lnTo>
                    <a:pt x="8447" y="2366"/>
                  </a:lnTo>
                  <a:lnTo>
                    <a:pt x="8450" y="2370"/>
                  </a:lnTo>
                  <a:lnTo>
                    <a:pt x="8483" y="2413"/>
                  </a:lnTo>
                  <a:lnTo>
                    <a:pt x="8487" y="2418"/>
                  </a:lnTo>
                  <a:lnTo>
                    <a:pt x="8518" y="2462"/>
                  </a:lnTo>
                  <a:lnTo>
                    <a:pt x="8521" y="2467"/>
                  </a:lnTo>
                  <a:lnTo>
                    <a:pt x="8551" y="2513"/>
                  </a:lnTo>
                  <a:lnTo>
                    <a:pt x="8554" y="2518"/>
                  </a:lnTo>
                  <a:lnTo>
                    <a:pt x="8583" y="2565"/>
                  </a:lnTo>
                  <a:lnTo>
                    <a:pt x="8585" y="2569"/>
                  </a:lnTo>
                  <a:lnTo>
                    <a:pt x="8612" y="2617"/>
                  </a:lnTo>
                  <a:lnTo>
                    <a:pt x="8614" y="2622"/>
                  </a:lnTo>
                  <a:lnTo>
                    <a:pt x="8639" y="2671"/>
                  </a:lnTo>
                  <a:lnTo>
                    <a:pt x="8642" y="2676"/>
                  </a:lnTo>
                  <a:lnTo>
                    <a:pt x="8665" y="2725"/>
                  </a:lnTo>
                  <a:lnTo>
                    <a:pt x="8667" y="2730"/>
                  </a:lnTo>
                  <a:lnTo>
                    <a:pt x="8688" y="2781"/>
                  </a:lnTo>
                  <a:lnTo>
                    <a:pt x="8690" y="2786"/>
                  </a:lnTo>
                  <a:lnTo>
                    <a:pt x="8709" y="2837"/>
                  </a:lnTo>
                  <a:lnTo>
                    <a:pt x="8711" y="2843"/>
                  </a:lnTo>
                  <a:lnTo>
                    <a:pt x="8728" y="2894"/>
                  </a:lnTo>
                  <a:lnTo>
                    <a:pt x="8729" y="2900"/>
                  </a:lnTo>
                  <a:lnTo>
                    <a:pt x="8745" y="2952"/>
                  </a:lnTo>
                  <a:lnTo>
                    <a:pt x="8746" y="2957"/>
                  </a:lnTo>
                  <a:lnTo>
                    <a:pt x="8759" y="3010"/>
                  </a:lnTo>
                  <a:lnTo>
                    <a:pt x="8760" y="3016"/>
                  </a:lnTo>
                  <a:lnTo>
                    <a:pt x="8771" y="3069"/>
                  </a:lnTo>
                  <a:lnTo>
                    <a:pt x="8772" y="3075"/>
                  </a:lnTo>
                  <a:lnTo>
                    <a:pt x="8782" y="3128"/>
                  </a:lnTo>
                  <a:lnTo>
                    <a:pt x="8782" y="3134"/>
                  </a:lnTo>
                  <a:lnTo>
                    <a:pt x="8790" y="3188"/>
                  </a:lnTo>
                  <a:lnTo>
                    <a:pt x="8790" y="3194"/>
                  </a:lnTo>
                  <a:lnTo>
                    <a:pt x="8795" y="3248"/>
                  </a:lnTo>
                  <a:lnTo>
                    <a:pt x="8796" y="3254"/>
                  </a:lnTo>
                  <a:close/>
                  <a:moveTo>
                    <a:pt x="8492" y="3519"/>
                  </a:moveTo>
                  <a:lnTo>
                    <a:pt x="8496" y="3470"/>
                  </a:lnTo>
                  <a:lnTo>
                    <a:pt x="8499" y="3421"/>
                  </a:lnTo>
                  <a:lnTo>
                    <a:pt x="8500" y="3372"/>
                  </a:lnTo>
                  <a:lnTo>
                    <a:pt x="8499" y="3323"/>
                  </a:lnTo>
                  <a:lnTo>
                    <a:pt x="8496" y="3273"/>
                  </a:lnTo>
                  <a:lnTo>
                    <a:pt x="8492" y="3224"/>
                  </a:lnTo>
                  <a:lnTo>
                    <a:pt x="8485" y="3176"/>
                  </a:lnTo>
                  <a:lnTo>
                    <a:pt x="8477" y="3128"/>
                  </a:lnTo>
                  <a:lnTo>
                    <a:pt x="8467" y="3080"/>
                  </a:lnTo>
                  <a:lnTo>
                    <a:pt x="8455" y="3032"/>
                  </a:lnTo>
                  <a:lnTo>
                    <a:pt x="8442" y="2985"/>
                  </a:lnTo>
                  <a:lnTo>
                    <a:pt x="8427" y="2939"/>
                  </a:lnTo>
                  <a:lnTo>
                    <a:pt x="8410" y="2893"/>
                  </a:lnTo>
                  <a:lnTo>
                    <a:pt x="8391" y="2848"/>
                  </a:lnTo>
                  <a:lnTo>
                    <a:pt x="8370" y="2804"/>
                  </a:lnTo>
                  <a:lnTo>
                    <a:pt x="8348" y="2760"/>
                  </a:lnTo>
                  <a:lnTo>
                    <a:pt x="8324" y="2717"/>
                  </a:lnTo>
                  <a:lnTo>
                    <a:pt x="8299" y="2675"/>
                  </a:lnTo>
                  <a:lnTo>
                    <a:pt x="8272" y="2634"/>
                  </a:lnTo>
                  <a:lnTo>
                    <a:pt x="8243" y="2594"/>
                  </a:lnTo>
                  <a:lnTo>
                    <a:pt x="8214" y="2555"/>
                  </a:lnTo>
                  <a:lnTo>
                    <a:pt x="8182" y="2517"/>
                  </a:lnTo>
                  <a:lnTo>
                    <a:pt x="8150" y="2480"/>
                  </a:lnTo>
                  <a:lnTo>
                    <a:pt x="8116" y="2445"/>
                  </a:lnTo>
                  <a:lnTo>
                    <a:pt x="8081" y="2411"/>
                  </a:lnTo>
                  <a:lnTo>
                    <a:pt x="8044" y="2379"/>
                  </a:lnTo>
                  <a:lnTo>
                    <a:pt x="8007" y="2347"/>
                  </a:lnTo>
                  <a:lnTo>
                    <a:pt x="7968" y="2318"/>
                  </a:lnTo>
                  <a:lnTo>
                    <a:pt x="7928" y="2289"/>
                  </a:lnTo>
                  <a:lnTo>
                    <a:pt x="7887" y="2262"/>
                  </a:lnTo>
                  <a:lnTo>
                    <a:pt x="7845" y="2237"/>
                  </a:lnTo>
                  <a:lnTo>
                    <a:pt x="7802" y="2213"/>
                  </a:lnTo>
                  <a:lnTo>
                    <a:pt x="7758" y="2191"/>
                  </a:lnTo>
                  <a:lnTo>
                    <a:pt x="7714" y="2171"/>
                  </a:lnTo>
                  <a:lnTo>
                    <a:pt x="7668" y="2152"/>
                  </a:lnTo>
                  <a:lnTo>
                    <a:pt x="7622" y="2135"/>
                  </a:lnTo>
                  <a:lnTo>
                    <a:pt x="7576" y="2120"/>
                  </a:lnTo>
                  <a:lnTo>
                    <a:pt x="7529" y="2106"/>
                  </a:lnTo>
                  <a:lnTo>
                    <a:pt x="7482" y="2095"/>
                  </a:lnTo>
                  <a:lnTo>
                    <a:pt x="7434" y="2085"/>
                  </a:lnTo>
                  <a:lnTo>
                    <a:pt x="7386" y="2077"/>
                  </a:lnTo>
                  <a:lnTo>
                    <a:pt x="7337" y="2070"/>
                  </a:lnTo>
                  <a:lnTo>
                    <a:pt x="7288" y="2066"/>
                  </a:lnTo>
                  <a:lnTo>
                    <a:pt x="7239" y="2063"/>
                  </a:lnTo>
                  <a:lnTo>
                    <a:pt x="7190" y="2062"/>
                  </a:lnTo>
                  <a:lnTo>
                    <a:pt x="7141" y="2063"/>
                  </a:lnTo>
                  <a:lnTo>
                    <a:pt x="7092" y="2066"/>
                  </a:lnTo>
                  <a:lnTo>
                    <a:pt x="7043" y="2070"/>
                  </a:lnTo>
                  <a:lnTo>
                    <a:pt x="6994" y="2077"/>
                  </a:lnTo>
                  <a:lnTo>
                    <a:pt x="6946" y="2085"/>
                  </a:lnTo>
                  <a:lnTo>
                    <a:pt x="6898" y="2095"/>
                  </a:lnTo>
                  <a:lnTo>
                    <a:pt x="6851" y="2106"/>
                  </a:lnTo>
                  <a:lnTo>
                    <a:pt x="6804" y="2120"/>
                  </a:lnTo>
                  <a:lnTo>
                    <a:pt x="6758" y="2135"/>
                  </a:lnTo>
                  <a:lnTo>
                    <a:pt x="6712" y="2152"/>
                  </a:lnTo>
                  <a:lnTo>
                    <a:pt x="6666" y="2171"/>
                  </a:lnTo>
                  <a:lnTo>
                    <a:pt x="6622" y="2191"/>
                  </a:lnTo>
                  <a:lnTo>
                    <a:pt x="6578" y="2213"/>
                  </a:lnTo>
                  <a:lnTo>
                    <a:pt x="6535" y="2237"/>
                  </a:lnTo>
                  <a:lnTo>
                    <a:pt x="6493" y="2262"/>
                  </a:lnTo>
                  <a:lnTo>
                    <a:pt x="6452" y="2289"/>
                  </a:lnTo>
                  <a:lnTo>
                    <a:pt x="6412" y="2318"/>
                  </a:lnTo>
                  <a:lnTo>
                    <a:pt x="6373" y="2347"/>
                  </a:lnTo>
                  <a:lnTo>
                    <a:pt x="6336" y="2379"/>
                  </a:lnTo>
                  <a:lnTo>
                    <a:pt x="6299" y="2411"/>
                  </a:lnTo>
                  <a:lnTo>
                    <a:pt x="6264" y="2445"/>
                  </a:lnTo>
                  <a:lnTo>
                    <a:pt x="6230" y="2480"/>
                  </a:lnTo>
                  <a:lnTo>
                    <a:pt x="6198" y="2517"/>
                  </a:lnTo>
                  <a:lnTo>
                    <a:pt x="6166" y="2555"/>
                  </a:lnTo>
                  <a:lnTo>
                    <a:pt x="6137" y="2594"/>
                  </a:lnTo>
                  <a:lnTo>
                    <a:pt x="6108" y="2634"/>
                  </a:lnTo>
                  <a:lnTo>
                    <a:pt x="6081" y="2675"/>
                  </a:lnTo>
                  <a:lnTo>
                    <a:pt x="6056" y="2717"/>
                  </a:lnTo>
                  <a:lnTo>
                    <a:pt x="6032" y="2760"/>
                  </a:lnTo>
                  <a:lnTo>
                    <a:pt x="6010" y="2804"/>
                  </a:lnTo>
                  <a:lnTo>
                    <a:pt x="5989" y="2848"/>
                  </a:lnTo>
                  <a:lnTo>
                    <a:pt x="5970" y="2893"/>
                  </a:lnTo>
                  <a:lnTo>
                    <a:pt x="5953" y="2939"/>
                  </a:lnTo>
                  <a:lnTo>
                    <a:pt x="5938" y="2985"/>
                  </a:lnTo>
                  <a:lnTo>
                    <a:pt x="5925" y="3032"/>
                  </a:lnTo>
                  <a:lnTo>
                    <a:pt x="5913" y="3080"/>
                  </a:lnTo>
                  <a:lnTo>
                    <a:pt x="5903" y="3128"/>
                  </a:lnTo>
                  <a:lnTo>
                    <a:pt x="5895" y="3176"/>
                  </a:lnTo>
                  <a:lnTo>
                    <a:pt x="5889" y="3222"/>
                  </a:lnTo>
                  <a:lnTo>
                    <a:pt x="6067" y="3222"/>
                  </a:lnTo>
                  <a:lnTo>
                    <a:pt x="6087" y="3223"/>
                  </a:lnTo>
                  <a:lnTo>
                    <a:pt x="6106" y="3227"/>
                  </a:lnTo>
                  <a:lnTo>
                    <a:pt x="6124" y="3233"/>
                  </a:lnTo>
                  <a:lnTo>
                    <a:pt x="6142" y="3242"/>
                  </a:lnTo>
                  <a:lnTo>
                    <a:pt x="6158" y="3253"/>
                  </a:lnTo>
                  <a:lnTo>
                    <a:pt x="6173" y="3266"/>
                  </a:lnTo>
                  <a:lnTo>
                    <a:pt x="6186" y="3281"/>
                  </a:lnTo>
                  <a:lnTo>
                    <a:pt x="6197" y="3297"/>
                  </a:lnTo>
                  <a:lnTo>
                    <a:pt x="6206" y="3315"/>
                  </a:lnTo>
                  <a:lnTo>
                    <a:pt x="6212" y="3333"/>
                  </a:lnTo>
                  <a:lnTo>
                    <a:pt x="6216" y="3352"/>
                  </a:lnTo>
                  <a:lnTo>
                    <a:pt x="6217" y="3372"/>
                  </a:lnTo>
                  <a:lnTo>
                    <a:pt x="6217" y="4248"/>
                  </a:lnTo>
                  <a:lnTo>
                    <a:pt x="6230" y="4263"/>
                  </a:lnTo>
                  <a:lnTo>
                    <a:pt x="6264" y="4298"/>
                  </a:lnTo>
                  <a:lnTo>
                    <a:pt x="6299" y="4332"/>
                  </a:lnTo>
                  <a:lnTo>
                    <a:pt x="6335" y="4364"/>
                  </a:lnTo>
                  <a:lnTo>
                    <a:pt x="6373" y="4396"/>
                  </a:lnTo>
                  <a:lnTo>
                    <a:pt x="6412" y="4425"/>
                  </a:lnTo>
                  <a:lnTo>
                    <a:pt x="6452" y="4454"/>
                  </a:lnTo>
                  <a:lnTo>
                    <a:pt x="6493" y="4481"/>
                  </a:lnTo>
                  <a:lnTo>
                    <a:pt x="6535" y="4506"/>
                  </a:lnTo>
                  <a:lnTo>
                    <a:pt x="6578" y="4530"/>
                  </a:lnTo>
                  <a:lnTo>
                    <a:pt x="6622" y="4552"/>
                  </a:lnTo>
                  <a:lnTo>
                    <a:pt x="6667" y="4572"/>
                  </a:lnTo>
                  <a:lnTo>
                    <a:pt x="6712" y="4591"/>
                  </a:lnTo>
                  <a:lnTo>
                    <a:pt x="6758" y="4608"/>
                  </a:lnTo>
                  <a:lnTo>
                    <a:pt x="6804" y="4624"/>
                  </a:lnTo>
                  <a:lnTo>
                    <a:pt x="6851" y="4637"/>
                  </a:lnTo>
                  <a:lnTo>
                    <a:pt x="6899" y="4649"/>
                  </a:lnTo>
                  <a:lnTo>
                    <a:pt x="6946" y="4659"/>
                  </a:lnTo>
                  <a:lnTo>
                    <a:pt x="6995" y="4667"/>
                  </a:lnTo>
                  <a:lnTo>
                    <a:pt x="7043" y="4674"/>
                  </a:lnTo>
                  <a:lnTo>
                    <a:pt x="7092" y="4678"/>
                  </a:lnTo>
                  <a:lnTo>
                    <a:pt x="7141" y="4681"/>
                  </a:lnTo>
                  <a:lnTo>
                    <a:pt x="7190" y="4682"/>
                  </a:lnTo>
                  <a:lnTo>
                    <a:pt x="7239" y="4681"/>
                  </a:lnTo>
                  <a:lnTo>
                    <a:pt x="7288" y="4678"/>
                  </a:lnTo>
                  <a:lnTo>
                    <a:pt x="7337" y="4674"/>
                  </a:lnTo>
                  <a:lnTo>
                    <a:pt x="7385" y="4667"/>
                  </a:lnTo>
                  <a:lnTo>
                    <a:pt x="7434" y="4659"/>
                  </a:lnTo>
                  <a:lnTo>
                    <a:pt x="7481" y="4649"/>
                  </a:lnTo>
                  <a:lnTo>
                    <a:pt x="7529" y="4637"/>
                  </a:lnTo>
                  <a:lnTo>
                    <a:pt x="7576" y="4624"/>
                  </a:lnTo>
                  <a:lnTo>
                    <a:pt x="7622" y="4608"/>
                  </a:lnTo>
                  <a:lnTo>
                    <a:pt x="7668" y="4591"/>
                  </a:lnTo>
                  <a:lnTo>
                    <a:pt x="7713" y="4572"/>
                  </a:lnTo>
                  <a:lnTo>
                    <a:pt x="7758" y="4552"/>
                  </a:lnTo>
                  <a:lnTo>
                    <a:pt x="7802" y="4530"/>
                  </a:lnTo>
                  <a:lnTo>
                    <a:pt x="7845" y="4506"/>
                  </a:lnTo>
                  <a:lnTo>
                    <a:pt x="7887" y="4481"/>
                  </a:lnTo>
                  <a:lnTo>
                    <a:pt x="7928" y="4454"/>
                  </a:lnTo>
                  <a:lnTo>
                    <a:pt x="7968" y="4425"/>
                  </a:lnTo>
                  <a:lnTo>
                    <a:pt x="8007" y="4396"/>
                  </a:lnTo>
                  <a:lnTo>
                    <a:pt x="8045" y="4364"/>
                  </a:lnTo>
                  <a:lnTo>
                    <a:pt x="8081" y="4332"/>
                  </a:lnTo>
                  <a:lnTo>
                    <a:pt x="8116" y="4298"/>
                  </a:lnTo>
                  <a:lnTo>
                    <a:pt x="8150" y="4263"/>
                  </a:lnTo>
                  <a:lnTo>
                    <a:pt x="8183" y="4226"/>
                  </a:lnTo>
                  <a:lnTo>
                    <a:pt x="8214" y="4189"/>
                  </a:lnTo>
                  <a:lnTo>
                    <a:pt x="8244" y="4150"/>
                  </a:lnTo>
                  <a:lnTo>
                    <a:pt x="8272" y="4110"/>
                  </a:lnTo>
                  <a:lnTo>
                    <a:pt x="8299" y="4069"/>
                  </a:lnTo>
                  <a:lnTo>
                    <a:pt x="8324" y="4027"/>
                  </a:lnTo>
                  <a:lnTo>
                    <a:pt x="8348" y="3984"/>
                  </a:lnTo>
                  <a:lnTo>
                    <a:pt x="8370" y="3940"/>
                  </a:lnTo>
                  <a:lnTo>
                    <a:pt x="8391" y="3895"/>
                  </a:lnTo>
                  <a:lnTo>
                    <a:pt x="8410" y="3850"/>
                  </a:lnTo>
                  <a:lnTo>
                    <a:pt x="8427" y="3804"/>
                  </a:lnTo>
                  <a:lnTo>
                    <a:pt x="8442" y="3758"/>
                  </a:lnTo>
                  <a:lnTo>
                    <a:pt x="8455" y="3711"/>
                  </a:lnTo>
                  <a:lnTo>
                    <a:pt x="8467" y="3664"/>
                  </a:lnTo>
                  <a:lnTo>
                    <a:pt x="8477" y="3616"/>
                  </a:lnTo>
                  <a:lnTo>
                    <a:pt x="8485" y="3568"/>
                  </a:lnTo>
                  <a:lnTo>
                    <a:pt x="8492" y="3519"/>
                  </a:lnTo>
                  <a:close/>
                  <a:moveTo>
                    <a:pt x="5598" y="3609"/>
                  </a:moveTo>
                  <a:lnTo>
                    <a:pt x="5590" y="3555"/>
                  </a:lnTo>
                  <a:lnTo>
                    <a:pt x="5590" y="3550"/>
                  </a:lnTo>
                  <a:lnTo>
                    <a:pt x="5587" y="3522"/>
                  </a:lnTo>
                  <a:lnTo>
                    <a:pt x="5094" y="3522"/>
                  </a:lnTo>
                  <a:lnTo>
                    <a:pt x="5094" y="7838"/>
                  </a:lnTo>
                  <a:lnTo>
                    <a:pt x="5618" y="7838"/>
                  </a:lnTo>
                  <a:lnTo>
                    <a:pt x="5651" y="7840"/>
                  </a:lnTo>
                  <a:lnTo>
                    <a:pt x="5683" y="7847"/>
                  </a:lnTo>
                  <a:lnTo>
                    <a:pt x="5714" y="7857"/>
                  </a:lnTo>
                  <a:lnTo>
                    <a:pt x="5743" y="7871"/>
                  </a:lnTo>
                  <a:lnTo>
                    <a:pt x="5770" y="7890"/>
                  </a:lnTo>
                  <a:lnTo>
                    <a:pt x="5795" y="7911"/>
                  </a:lnTo>
                  <a:lnTo>
                    <a:pt x="5816" y="7936"/>
                  </a:lnTo>
                  <a:lnTo>
                    <a:pt x="5818" y="7938"/>
                  </a:lnTo>
                  <a:lnTo>
                    <a:pt x="5917" y="7938"/>
                  </a:lnTo>
                  <a:lnTo>
                    <a:pt x="5917" y="4356"/>
                  </a:lnTo>
                  <a:lnTo>
                    <a:pt x="5897" y="4330"/>
                  </a:lnTo>
                  <a:lnTo>
                    <a:pt x="5894" y="4326"/>
                  </a:lnTo>
                  <a:lnTo>
                    <a:pt x="5862" y="4281"/>
                  </a:lnTo>
                  <a:lnTo>
                    <a:pt x="5859" y="4277"/>
                  </a:lnTo>
                  <a:lnTo>
                    <a:pt x="5829" y="4231"/>
                  </a:lnTo>
                  <a:lnTo>
                    <a:pt x="5826" y="4226"/>
                  </a:lnTo>
                  <a:lnTo>
                    <a:pt x="5798" y="4180"/>
                  </a:lnTo>
                  <a:lnTo>
                    <a:pt x="5795" y="4175"/>
                  </a:lnTo>
                  <a:lnTo>
                    <a:pt x="5768" y="4127"/>
                  </a:lnTo>
                  <a:lnTo>
                    <a:pt x="5766" y="4122"/>
                  </a:lnTo>
                  <a:lnTo>
                    <a:pt x="5741" y="4073"/>
                  </a:lnTo>
                  <a:lnTo>
                    <a:pt x="5738" y="4068"/>
                  </a:lnTo>
                  <a:lnTo>
                    <a:pt x="5715" y="4018"/>
                  </a:lnTo>
                  <a:lnTo>
                    <a:pt x="5713" y="4013"/>
                  </a:lnTo>
                  <a:lnTo>
                    <a:pt x="5692" y="3962"/>
                  </a:lnTo>
                  <a:lnTo>
                    <a:pt x="5690" y="3957"/>
                  </a:lnTo>
                  <a:lnTo>
                    <a:pt x="5671" y="3906"/>
                  </a:lnTo>
                  <a:lnTo>
                    <a:pt x="5669" y="3901"/>
                  </a:lnTo>
                  <a:lnTo>
                    <a:pt x="5652" y="3849"/>
                  </a:lnTo>
                  <a:lnTo>
                    <a:pt x="5651" y="3844"/>
                  </a:lnTo>
                  <a:lnTo>
                    <a:pt x="5635" y="3791"/>
                  </a:lnTo>
                  <a:lnTo>
                    <a:pt x="5634" y="3786"/>
                  </a:lnTo>
                  <a:lnTo>
                    <a:pt x="5621" y="3733"/>
                  </a:lnTo>
                  <a:lnTo>
                    <a:pt x="5620" y="3728"/>
                  </a:lnTo>
                  <a:lnTo>
                    <a:pt x="5609" y="3674"/>
                  </a:lnTo>
                  <a:lnTo>
                    <a:pt x="5608" y="3669"/>
                  </a:lnTo>
                  <a:lnTo>
                    <a:pt x="5598" y="3615"/>
                  </a:lnTo>
                  <a:lnTo>
                    <a:pt x="5598" y="3609"/>
                  </a:lnTo>
                  <a:close/>
                  <a:moveTo>
                    <a:pt x="5895" y="3568"/>
                  </a:moveTo>
                  <a:lnTo>
                    <a:pt x="5903" y="3616"/>
                  </a:lnTo>
                  <a:lnTo>
                    <a:pt x="5913" y="3664"/>
                  </a:lnTo>
                  <a:lnTo>
                    <a:pt x="5917" y="3680"/>
                  </a:lnTo>
                  <a:lnTo>
                    <a:pt x="5917" y="3522"/>
                  </a:lnTo>
                  <a:lnTo>
                    <a:pt x="5889" y="3522"/>
                  </a:lnTo>
                  <a:lnTo>
                    <a:pt x="5895" y="3568"/>
                  </a:lnTo>
                  <a:close/>
                  <a:moveTo>
                    <a:pt x="3522" y="7838"/>
                  </a:moveTo>
                  <a:lnTo>
                    <a:pt x="4345" y="7838"/>
                  </a:lnTo>
                  <a:lnTo>
                    <a:pt x="4345" y="4645"/>
                  </a:lnTo>
                  <a:lnTo>
                    <a:pt x="3522" y="4645"/>
                  </a:lnTo>
                  <a:lnTo>
                    <a:pt x="3522" y="7838"/>
                  </a:lnTo>
                  <a:close/>
                  <a:moveTo>
                    <a:pt x="1949" y="5768"/>
                  </a:moveTo>
                  <a:lnTo>
                    <a:pt x="1949" y="7838"/>
                  </a:lnTo>
                  <a:lnTo>
                    <a:pt x="2772" y="7838"/>
                  </a:lnTo>
                  <a:lnTo>
                    <a:pt x="2772" y="5768"/>
                  </a:lnTo>
                  <a:lnTo>
                    <a:pt x="1949" y="5768"/>
                  </a:lnTo>
                  <a:close/>
                </a:path>
              </a:pathLst>
            </a:custGeom>
            <a:grpFill/>
            <a:ln>
              <a:noFill/>
            </a:ln>
          </p:spPr>
          <p:txBody>
            <a:bodyPr/>
            <a:lstStyle/>
            <a:p>
              <a:endParaRPr/>
            </a:p>
          </p:txBody>
        </p:sp>
      </p:grpSp>
      <p:sp>
        <p:nvSpPr>
          <p:cNvPr id="26" name="Isosceles Triangle 25">
            <a:extLst>
              <a:ext uri="{FF2B5EF4-FFF2-40B4-BE49-F238E27FC236}">
                <a16:creationId xmlns:a16="http://schemas.microsoft.com/office/drawing/2014/main" id="{BB8F2048-76B0-4E78-AD96-E921C7FEB137}"/>
              </a:ext>
            </a:extLst>
          </p:cNvPr>
          <p:cNvSpPr/>
          <p:nvPr/>
        </p:nvSpPr>
        <p:spPr>
          <a:xfrm rot="5400000">
            <a:off x="1831225" y="4857696"/>
            <a:ext cx="530830" cy="30708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 name="Group 589"/>
          <p:cNvGrpSpPr/>
          <p:nvPr/>
        </p:nvGrpSpPr>
        <p:grpSpPr>
          <a:xfrm>
            <a:off x="627683" y="4528695"/>
            <a:ext cx="965084" cy="965084"/>
            <a:chOff x="6968299" y="1554480"/>
            <a:chExt cx="914400" cy="914400"/>
          </a:xfrm>
          <a:solidFill>
            <a:srgbClr val="F2F4F7"/>
          </a:solidFill>
        </p:grpSpPr>
        <p:sp>
          <p:nvSpPr>
            <p:cNvPr id="9004" name="Accent"/>
            <p:cNvSpPr/>
            <p:nvPr/>
          </p:nvSpPr>
          <p:spPr>
            <a:xfrm>
              <a:off x="6968299" y="1554480"/>
              <a:ext cx="914400" cy="914400"/>
            </a:xfrm>
            <a:custGeom>
              <a:avLst/>
              <a:gdLst/>
              <a:ahLst/>
              <a:cxnLst/>
              <a:rect l="0" t="0" r="10000" b="10000"/>
              <a:pathLst>
                <a:path w="10000" h="10000">
                  <a:moveTo>
                    <a:pt x="3257" y="1979"/>
                  </a:moveTo>
                  <a:lnTo>
                    <a:pt x="6743" y="1979"/>
                  </a:lnTo>
                  <a:lnTo>
                    <a:pt x="6752" y="1979"/>
                  </a:lnTo>
                  <a:lnTo>
                    <a:pt x="6760" y="1980"/>
                  </a:lnTo>
                  <a:lnTo>
                    <a:pt x="6769" y="1981"/>
                  </a:lnTo>
                  <a:lnTo>
                    <a:pt x="6777" y="1982"/>
                  </a:lnTo>
                  <a:lnTo>
                    <a:pt x="6786" y="1983"/>
                  </a:lnTo>
                  <a:lnTo>
                    <a:pt x="6794" y="1985"/>
                  </a:lnTo>
                  <a:lnTo>
                    <a:pt x="6803" y="1987"/>
                  </a:lnTo>
                  <a:lnTo>
                    <a:pt x="6811" y="1990"/>
                  </a:lnTo>
                  <a:lnTo>
                    <a:pt x="6820" y="1992"/>
                  </a:lnTo>
                  <a:lnTo>
                    <a:pt x="6828" y="1995"/>
                  </a:lnTo>
                  <a:lnTo>
                    <a:pt x="6836" y="1999"/>
                  </a:lnTo>
                  <a:lnTo>
                    <a:pt x="6844" y="2003"/>
                  </a:lnTo>
                  <a:lnTo>
                    <a:pt x="6851" y="2007"/>
                  </a:lnTo>
                  <a:lnTo>
                    <a:pt x="6859" y="2011"/>
                  </a:lnTo>
                  <a:lnTo>
                    <a:pt x="6866" y="2015"/>
                  </a:lnTo>
                  <a:lnTo>
                    <a:pt x="6874" y="2020"/>
                  </a:lnTo>
                  <a:lnTo>
                    <a:pt x="6881" y="2025"/>
                  </a:lnTo>
                  <a:lnTo>
                    <a:pt x="6887" y="2030"/>
                  </a:lnTo>
                  <a:lnTo>
                    <a:pt x="6894" y="2036"/>
                  </a:lnTo>
                  <a:lnTo>
                    <a:pt x="6901" y="2042"/>
                  </a:lnTo>
                  <a:lnTo>
                    <a:pt x="6907" y="2048"/>
                  </a:lnTo>
                  <a:lnTo>
                    <a:pt x="6913" y="2054"/>
                  </a:lnTo>
                  <a:lnTo>
                    <a:pt x="6919" y="2060"/>
                  </a:lnTo>
                  <a:lnTo>
                    <a:pt x="6924" y="2067"/>
                  </a:lnTo>
                  <a:lnTo>
                    <a:pt x="6929" y="2074"/>
                  </a:lnTo>
                  <a:lnTo>
                    <a:pt x="6935" y="2081"/>
                  </a:lnTo>
                  <a:lnTo>
                    <a:pt x="6939" y="2088"/>
                  </a:lnTo>
                  <a:lnTo>
                    <a:pt x="6944" y="2096"/>
                  </a:lnTo>
                  <a:lnTo>
                    <a:pt x="6948" y="2104"/>
                  </a:lnTo>
                  <a:lnTo>
                    <a:pt x="6952" y="2111"/>
                  </a:lnTo>
                  <a:lnTo>
                    <a:pt x="6956" y="2119"/>
                  </a:lnTo>
                  <a:lnTo>
                    <a:pt x="6959" y="2127"/>
                  </a:lnTo>
                  <a:lnTo>
                    <a:pt x="6962" y="2135"/>
                  </a:lnTo>
                  <a:lnTo>
                    <a:pt x="6965" y="2143"/>
                  </a:lnTo>
                  <a:lnTo>
                    <a:pt x="6967" y="2152"/>
                  </a:lnTo>
                  <a:lnTo>
                    <a:pt x="6969" y="2160"/>
                  </a:lnTo>
                  <a:lnTo>
                    <a:pt x="6971" y="2169"/>
                  </a:lnTo>
                  <a:lnTo>
                    <a:pt x="6972" y="2177"/>
                  </a:lnTo>
                  <a:lnTo>
                    <a:pt x="6974" y="2186"/>
                  </a:lnTo>
                  <a:lnTo>
                    <a:pt x="6974" y="2195"/>
                  </a:lnTo>
                  <a:lnTo>
                    <a:pt x="6975" y="2203"/>
                  </a:lnTo>
                  <a:lnTo>
                    <a:pt x="6975" y="2212"/>
                  </a:lnTo>
                  <a:lnTo>
                    <a:pt x="6975" y="3374"/>
                  </a:lnTo>
                  <a:lnTo>
                    <a:pt x="6975" y="3383"/>
                  </a:lnTo>
                  <a:lnTo>
                    <a:pt x="6974" y="3391"/>
                  </a:lnTo>
                  <a:lnTo>
                    <a:pt x="6974" y="3400"/>
                  </a:lnTo>
                  <a:lnTo>
                    <a:pt x="6972" y="3408"/>
                  </a:lnTo>
                  <a:lnTo>
                    <a:pt x="6971" y="3417"/>
                  </a:lnTo>
                  <a:lnTo>
                    <a:pt x="6969" y="3425"/>
                  </a:lnTo>
                  <a:lnTo>
                    <a:pt x="6967" y="3434"/>
                  </a:lnTo>
                  <a:lnTo>
                    <a:pt x="6965" y="3442"/>
                  </a:lnTo>
                  <a:lnTo>
                    <a:pt x="6962" y="3450"/>
                  </a:lnTo>
                  <a:lnTo>
                    <a:pt x="6959" y="3458"/>
                  </a:lnTo>
                  <a:lnTo>
                    <a:pt x="6956" y="3466"/>
                  </a:lnTo>
                  <a:lnTo>
                    <a:pt x="6952" y="3474"/>
                  </a:lnTo>
                  <a:lnTo>
                    <a:pt x="6948" y="3482"/>
                  </a:lnTo>
                  <a:lnTo>
                    <a:pt x="6944" y="3490"/>
                  </a:lnTo>
                  <a:lnTo>
                    <a:pt x="6939" y="3497"/>
                  </a:lnTo>
                  <a:lnTo>
                    <a:pt x="6935" y="3505"/>
                  </a:lnTo>
                  <a:lnTo>
                    <a:pt x="6929" y="3512"/>
                  </a:lnTo>
                  <a:lnTo>
                    <a:pt x="6924" y="3518"/>
                  </a:lnTo>
                  <a:lnTo>
                    <a:pt x="6919" y="3525"/>
                  </a:lnTo>
                  <a:lnTo>
                    <a:pt x="6913" y="3532"/>
                  </a:lnTo>
                  <a:lnTo>
                    <a:pt x="6907" y="3538"/>
                  </a:lnTo>
                  <a:lnTo>
                    <a:pt x="6901" y="3544"/>
                  </a:lnTo>
                  <a:lnTo>
                    <a:pt x="6894" y="3550"/>
                  </a:lnTo>
                  <a:lnTo>
                    <a:pt x="6887" y="3555"/>
                  </a:lnTo>
                  <a:lnTo>
                    <a:pt x="6881" y="3560"/>
                  </a:lnTo>
                  <a:lnTo>
                    <a:pt x="6874" y="3566"/>
                  </a:lnTo>
                  <a:lnTo>
                    <a:pt x="6866" y="3570"/>
                  </a:lnTo>
                  <a:lnTo>
                    <a:pt x="6859" y="3575"/>
                  </a:lnTo>
                  <a:lnTo>
                    <a:pt x="6851" y="3579"/>
                  </a:lnTo>
                  <a:lnTo>
                    <a:pt x="6844" y="3583"/>
                  </a:lnTo>
                  <a:lnTo>
                    <a:pt x="6836" y="3587"/>
                  </a:lnTo>
                  <a:lnTo>
                    <a:pt x="6828" y="3590"/>
                  </a:lnTo>
                  <a:lnTo>
                    <a:pt x="6820" y="3593"/>
                  </a:lnTo>
                  <a:lnTo>
                    <a:pt x="6811" y="3596"/>
                  </a:lnTo>
                  <a:lnTo>
                    <a:pt x="6803" y="3598"/>
                  </a:lnTo>
                  <a:lnTo>
                    <a:pt x="6794" y="3600"/>
                  </a:lnTo>
                  <a:lnTo>
                    <a:pt x="6786" y="3602"/>
                  </a:lnTo>
                  <a:lnTo>
                    <a:pt x="6777" y="3603"/>
                  </a:lnTo>
                  <a:lnTo>
                    <a:pt x="6769" y="3605"/>
                  </a:lnTo>
                  <a:lnTo>
                    <a:pt x="6760" y="3605"/>
                  </a:lnTo>
                  <a:lnTo>
                    <a:pt x="6752" y="3606"/>
                  </a:lnTo>
                  <a:lnTo>
                    <a:pt x="6743" y="3606"/>
                  </a:lnTo>
                  <a:lnTo>
                    <a:pt x="3257" y="3606"/>
                  </a:lnTo>
                  <a:lnTo>
                    <a:pt x="3248" y="3606"/>
                  </a:lnTo>
                  <a:lnTo>
                    <a:pt x="3240" y="3605"/>
                  </a:lnTo>
                  <a:lnTo>
                    <a:pt x="3231" y="3605"/>
                  </a:lnTo>
                  <a:lnTo>
                    <a:pt x="3223" y="3603"/>
                  </a:lnTo>
                  <a:lnTo>
                    <a:pt x="3214" y="3602"/>
                  </a:lnTo>
                  <a:lnTo>
                    <a:pt x="3206" y="3600"/>
                  </a:lnTo>
                  <a:lnTo>
                    <a:pt x="3197" y="3598"/>
                  </a:lnTo>
                  <a:lnTo>
                    <a:pt x="3189" y="3596"/>
                  </a:lnTo>
                  <a:lnTo>
                    <a:pt x="3180" y="3593"/>
                  </a:lnTo>
                  <a:lnTo>
                    <a:pt x="3172" y="3590"/>
                  </a:lnTo>
                  <a:lnTo>
                    <a:pt x="3164" y="3587"/>
                  </a:lnTo>
                  <a:lnTo>
                    <a:pt x="3156" y="3583"/>
                  </a:lnTo>
                  <a:lnTo>
                    <a:pt x="3149" y="3579"/>
                  </a:lnTo>
                  <a:lnTo>
                    <a:pt x="3141" y="3575"/>
                  </a:lnTo>
                  <a:lnTo>
                    <a:pt x="3134" y="3570"/>
                  </a:lnTo>
                  <a:lnTo>
                    <a:pt x="3126" y="3566"/>
                  </a:lnTo>
                  <a:lnTo>
                    <a:pt x="3119" y="3560"/>
                  </a:lnTo>
                  <a:lnTo>
                    <a:pt x="3113" y="3555"/>
                  </a:lnTo>
                  <a:lnTo>
                    <a:pt x="3106" y="3550"/>
                  </a:lnTo>
                  <a:lnTo>
                    <a:pt x="3099" y="3544"/>
                  </a:lnTo>
                  <a:lnTo>
                    <a:pt x="3093" y="3538"/>
                  </a:lnTo>
                  <a:lnTo>
                    <a:pt x="3087" y="3532"/>
                  </a:lnTo>
                  <a:lnTo>
                    <a:pt x="3081" y="3525"/>
                  </a:lnTo>
                  <a:lnTo>
                    <a:pt x="3076" y="3518"/>
                  </a:lnTo>
                  <a:lnTo>
                    <a:pt x="3071" y="3512"/>
                  </a:lnTo>
                  <a:lnTo>
                    <a:pt x="3065" y="3505"/>
                  </a:lnTo>
                  <a:lnTo>
                    <a:pt x="3061" y="3497"/>
                  </a:lnTo>
                  <a:lnTo>
                    <a:pt x="3056" y="3490"/>
                  </a:lnTo>
                  <a:lnTo>
                    <a:pt x="3052" y="3482"/>
                  </a:lnTo>
                  <a:lnTo>
                    <a:pt x="3048" y="3474"/>
                  </a:lnTo>
                  <a:lnTo>
                    <a:pt x="3044" y="3466"/>
                  </a:lnTo>
                  <a:lnTo>
                    <a:pt x="3041" y="3458"/>
                  </a:lnTo>
                  <a:lnTo>
                    <a:pt x="3038" y="3450"/>
                  </a:lnTo>
                  <a:lnTo>
                    <a:pt x="3035" y="3442"/>
                  </a:lnTo>
                  <a:lnTo>
                    <a:pt x="3033" y="3434"/>
                  </a:lnTo>
                  <a:lnTo>
                    <a:pt x="3031" y="3425"/>
                  </a:lnTo>
                  <a:lnTo>
                    <a:pt x="3029" y="3417"/>
                  </a:lnTo>
                  <a:lnTo>
                    <a:pt x="3028" y="3408"/>
                  </a:lnTo>
                  <a:lnTo>
                    <a:pt x="3026" y="3400"/>
                  </a:lnTo>
                  <a:lnTo>
                    <a:pt x="3026" y="3391"/>
                  </a:lnTo>
                  <a:lnTo>
                    <a:pt x="3025" y="3383"/>
                  </a:lnTo>
                  <a:lnTo>
                    <a:pt x="3025" y="3374"/>
                  </a:lnTo>
                  <a:lnTo>
                    <a:pt x="3025" y="2212"/>
                  </a:lnTo>
                  <a:lnTo>
                    <a:pt x="3025" y="2203"/>
                  </a:lnTo>
                  <a:lnTo>
                    <a:pt x="3026" y="2195"/>
                  </a:lnTo>
                  <a:lnTo>
                    <a:pt x="3026" y="2186"/>
                  </a:lnTo>
                  <a:lnTo>
                    <a:pt x="3028" y="2177"/>
                  </a:lnTo>
                  <a:lnTo>
                    <a:pt x="3029" y="2169"/>
                  </a:lnTo>
                  <a:lnTo>
                    <a:pt x="3031" y="2160"/>
                  </a:lnTo>
                  <a:lnTo>
                    <a:pt x="3033" y="2152"/>
                  </a:lnTo>
                  <a:lnTo>
                    <a:pt x="3035" y="2143"/>
                  </a:lnTo>
                  <a:lnTo>
                    <a:pt x="3038" y="2135"/>
                  </a:lnTo>
                  <a:lnTo>
                    <a:pt x="3041" y="2127"/>
                  </a:lnTo>
                  <a:lnTo>
                    <a:pt x="3044" y="2119"/>
                  </a:lnTo>
                  <a:lnTo>
                    <a:pt x="3048" y="2111"/>
                  </a:lnTo>
                  <a:lnTo>
                    <a:pt x="3052" y="2104"/>
                  </a:lnTo>
                  <a:lnTo>
                    <a:pt x="3056" y="2096"/>
                  </a:lnTo>
                  <a:lnTo>
                    <a:pt x="3061" y="2088"/>
                  </a:lnTo>
                  <a:lnTo>
                    <a:pt x="3065" y="2081"/>
                  </a:lnTo>
                  <a:lnTo>
                    <a:pt x="3071" y="2074"/>
                  </a:lnTo>
                  <a:lnTo>
                    <a:pt x="3076" y="2067"/>
                  </a:lnTo>
                  <a:lnTo>
                    <a:pt x="3081" y="2060"/>
                  </a:lnTo>
                  <a:lnTo>
                    <a:pt x="3087" y="2054"/>
                  </a:lnTo>
                  <a:lnTo>
                    <a:pt x="3093" y="2048"/>
                  </a:lnTo>
                  <a:lnTo>
                    <a:pt x="3099" y="2042"/>
                  </a:lnTo>
                  <a:lnTo>
                    <a:pt x="3106" y="2036"/>
                  </a:lnTo>
                  <a:lnTo>
                    <a:pt x="3113" y="2030"/>
                  </a:lnTo>
                  <a:lnTo>
                    <a:pt x="3119" y="2025"/>
                  </a:lnTo>
                  <a:lnTo>
                    <a:pt x="3126" y="2020"/>
                  </a:lnTo>
                  <a:lnTo>
                    <a:pt x="3134" y="2015"/>
                  </a:lnTo>
                  <a:lnTo>
                    <a:pt x="3141" y="2011"/>
                  </a:lnTo>
                  <a:lnTo>
                    <a:pt x="3149" y="2007"/>
                  </a:lnTo>
                  <a:lnTo>
                    <a:pt x="3156" y="2003"/>
                  </a:lnTo>
                  <a:lnTo>
                    <a:pt x="3164" y="1999"/>
                  </a:lnTo>
                  <a:lnTo>
                    <a:pt x="3172" y="1995"/>
                  </a:lnTo>
                  <a:lnTo>
                    <a:pt x="3180" y="1992"/>
                  </a:lnTo>
                  <a:lnTo>
                    <a:pt x="3189" y="1990"/>
                  </a:lnTo>
                  <a:lnTo>
                    <a:pt x="3197" y="1987"/>
                  </a:lnTo>
                  <a:lnTo>
                    <a:pt x="3206" y="1985"/>
                  </a:lnTo>
                  <a:lnTo>
                    <a:pt x="3214" y="1983"/>
                  </a:lnTo>
                  <a:lnTo>
                    <a:pt x="3223" y="1982"/>
                  </a:lnTo>
                  <a:lnTo>
                    <a:pt x="3231" y="1981"/>
                  </a:lnTo>
                  <a:lnTo>
                    <a:pt x="3240" y="1980"/>
                  </a:lnTo>
                  <a:lnTo>
                    <a:pt x="3248" y="1979"/>
                  </a:lnTo>
                  <a:lnTo>
                    <a:pt x="3257" y="1979"/>
                  </a:lnTo>
                  <a:close/>
                </a:path>
              </a:pathLst>
            </a:custGeom>
            <a:grpFill/>
            <a:ln>
              <a:noFill/>
            </a:ln>
          </p:spPr>
          <p:txBody>
            <a:bodyPr/>
            <a:lstStyle/>
            <a:p>
              <a:endParaRPr/>
            </a:p>
          </p:txBody>
        </p:sp>
        <p:sp>
          <p:nvSpPr>
            <p:cNvPr id="9005" name="Outline"/>
            <p:cNvSpPr/>
            <p:nvPr/>
          </p:nvSpPr>
          <p:spPr>
            <a:xfrm>
              <a:off x="6968299" y="1554480"/>
              <a:ext cx="914400" cy="914400"/>
            </a:xfrm>
            <a:custGeom>
              <a:avLst/>
              <a:gdLst/>
              <a:ahLst/>
              <a:cxnLst/>
              <a:rect l="0" t="0" r="10000" b="10000"/>
              <a:pathLst>
                <a:path w="10000" h="10000">
                  <a:moveTo>
                    <a:pt x="2843" y="802"/>
                  </a:moveTo>
                  <a:lnTo>
                    <a:pt x="2869" y="801"/>
                  </a:lnTo>
                  <a:lnTo>
                    <a:pt x="2878" y="801"/>
                  </a:lnTo>
                  <a:lnTo>
                    <a:pt x="2904" y="800"/>
                  </a:lnTo>
                  <a:lnTo>
                    <a:pt x="2909" y="800"/>
                  </a:lnTo>
                  <a:lnTo>
                    <a:pt x="7091" y="800"/>
                  </a:lnTo>
                  <a:lnTo>
                    <a:pt x="7096" y="800"/>
                  </a:lnTo>
                  <a:lnTo>
                    <a:pt x="7122" y="801"/>
                  </a:lnTo>
                  <a:lnTo>
                    <a:pt x="7131" y="801"/>
                  </a:lnTo>
                  <a:lnTo>
                    <a:pt x="7157" y="802"/>
                  </a:lnTo>
                  <a:lnTo>
                    <a:pt x="7167" y="803"/>
                  </a:lnTo>
                  <a:lnTo>
                    <a:pt x="7193" y="805"/>
                  </a:lnTo>
                  <a:lnTo>
                    <a:pt x="7202" y="806"/>
                  </a:lnTo>
                  <a:lnTo>
                    <a:pt x="7228" y="810"/>
                  </a:lnTo>
                  <a:lnTo>
                    <a:pt x="7237" y="811"/>
                  </a:lnTo>
                  <a:lnTo>
                    <a:pt x="7263" y="816"/>
                  </a:lnTo>
                  <a:lnTo>
                    <a:pt x="7272" y="817"/>
                  </a:lnTo>
                  <a:lnTo>
                    <a:pt x="7297" y="823"/>
                  </a:lnTo>
                  <a:lnTo>
                    <a:pt x="7306" y="825"/>
                  </a:lnTo>
                  <a:lnTo>
                    <a:pt x="7332" y="831"/>
                  </a:lnTo>
                  <a:lnTo>
                    <a:pt x="7341" y="833"/>
                  </a:lnTo>
                  <a:lnTo>
                    <a:pt x="7366" y="840"/>
                  </a:lnTo>
                  <a:lnTo>
                    <a:pt x="7375" y="843"/>
                  </a:lnTo>
                  <a:lnTo>
                    <a:pt x="7399" y="851"/>
                  </a:lnTo>
                  <a:lnTo>
                    <a:pt x="7408" y="854"/>
                  </a:lnTo>
                  <a:lnTo>
                    <a:pt x="7433" y="863"/>
                  </a:lnTo>
                  <a:lnTo>
                    <a:pt x="7441" y="867"/>
                  </a:lnTo>
                  <a:lnTo>
                    <a:pt x="7465" y="877"/>
                  </a:lnTo>
                  <a:lnTo>
                    <a:pt x="7474" y="880"/>
                  </a:lnTo>
                  <a:lnTo>
                    <a:pt x="7498" y="891"/>
                  </a:lnTo>
                  <a:lnTo>
                    <a:pt x="7506" y="895"/>
                  </a:lnTo>
                  <a:lnTo>
                    <a:pt x="7529" y="907"/>
                  </a:lnTo>
                  <a:lnTo>
                    <a:pt x="7538" y="911"/>
                  </a:lnTo>
                  <a:lnTo>
                    <a:pt x="7561" y="924"/>
                  </a:lnTo>
                  <a:lnTo>
                    <a:pt x="7570" y="930"/>
                  </a:lnTo>
                  <a:lnTo>
                    <a:pt x="7593" y="943"/>
                  </a:lnTo>
                  <a:lnTo>
                    <a:pt x="7600" y="948"/>
                  </a:lnTo>
                  <a:lnTo>
                    <a:pt x="7622" y="963"/>
                  </a:lnTo>
                  <a:lnTo>
                    <a:pt x="7630" y="968"/>
                  </a:lnTo>
                  <a:lnTo>
                    <a:pt x="7651" y="983"/>
                  </a:lnTo>
                  <a:lnTo>
                    <a:pt x="7658" y="989"/>
                  </a:lnTo>
                  <a:lnTo>
                    <a:pt x="7679" y="1004"/>
                  </a:lnTo>
                  <a:lnTo>
                    <a:pt x="7686" y="1010"/>
                  </a:lnTo>
                  <a:lnTo>
                    <a:pt x="7706" y="1027"/>
                  </a:lnTo>
                  <a:lnTo>
                    <a:pt x="7713" y="1033"/>
                  </a:lnTo>
                  <a:lnTo>
                    <a:pt x="7733" y="1050"/>
                  </a:lnTo>
                  <a:lnTo>
                    <a:pt x="7739" y="1057"/>
                  </a:lnTo>
                  <a:lnTo>
                    <a:pt x="7758" y="1075"/>
                  </a:lnTo>
                  <a:lnTo>
                    <a:pt x="7765" y="1081"/>
                  </a:lnTo>
                  <a:lnTo>
                    <a:pt x="7783" y="1100"/>
                  </a:lnTo>
                  <a:lnTo>
                    <a:pt x="7789" y="1107"/>
                  </a:lnTo>
                  <a:lnTo>
                    <a:pt x="7806" y="1126"/>
                  </a:lnTo>
                  <a:lnTo>
                    <a:pt x="7812" y="1133"/>
                  </a:lnTo>
                  <a:lnTo>
                    <a:pt x="7829" y="1153"/>
                  </a:lnTo>
                  <a:lnTo>
                    <a:pt x="7835" y="1161"/>
                  </a:lnTo>
                  <a:lnTo>
                    <a:pt x="7851" y="1181"/>
                  </a:lnTo>
                  <a:lnTo>
                    <a:pt x="7856" y="1189"/>
                  </a:lnTo>
                  <a:lnTo>
                    <a:pt x="7871" y="1210"/>
                  </a:lnTo>
                  <a:lnTo>
                    <a:pt x="7877" y="1218"/>
                  </a:lnTo>
                  <a:lnTo>
                    <a:pt x="7891" y="1240"/>
                  </a:lnTo>
                  <a:lnTo>
                    <a:pt x="7896" y="1248"/>
                  </a:lnTo>
                  <a:lnTo>
                    <a:pt x="7909" y="1270"/>
                  </a:lnTo>
                  <a:lnTo>
                    <a:pt x="7914" y="1278"/>
                  </a:lnTo>
                  <a:lnTo>
                    <a:pt x="7926" y="1300"/>
                  </a:lnTo>
                  <a:lnTo>
                    <a:pt x="7931" y="1309"/>
                  </a:lnTo>
                  <a:lnTo>
                    <a:pt x="7942" y="1332"/>
                  </a:lnTo>
                  <a:lnTo>
                    <a:pt x="7947" y="1341"/>
                  </a:lnTo>
                  <a:lnTo>
                    <a:pt x="7957" y="1364"/>
                  </a:lnTo>
                  <a:lnTo>
                    <a:pt x="7961" y="1373"/>
                  </a:lnTo>
                  <a:lnTo>
                    <a:pt x="7971" y="1397"/>
                  </a:lnTo>
                  <a:lnTo>
                    <a:pt x="7975" y="1406"/>
                  </a:lnTo>
                  <a:lnTo>
                    <a:pt x="7984" y="1430"/>
                  </a:lnTo>
                  <a:lnTo>
                    <a:pt x="7987" y="1439"/>
                  </a:lnTo>
                  <a:lnTo>
                    <a:pt x="7995" y="1464"/>
                  </a:lnTo>
                  <a:lnTo>
                    <a:pt x="7998" y="1473"/>
                  </a:lnTo>
                  <a:lnTo>
                    <a:pt x="8005" y="1498"/>
                  </a:lnTo>
                  <a:lnTo>
                    <a:pt x="8007" y="1507"/>
                  </a:lnTo>
                  <a:lnTo>
                    <a:pt x="8013" y="1532"/>
                  </a:lnTo>
                  <a:lnTo>
                    <a:pt x="8015" y="1541"/>
                  </a:lnTo>
                  <a:lnTo>
                    <a:pt x="8021" y="1567"/>
                  </a:lnTo>
                  <a:lnTo>
                    <a:pt x="8022" y="1576"/>
                  </a:lnTo>
                  <a:lnTo>
                    <a:pt x="8027" y="1601"/>
                  </a:lnTo>
                  <a:lnTo>
                    <a:pt x="8028" y="1611"/>
                  </a:lnTo>
                  <a:lnTo>
                    <a:pt x="8031" y="1636"/>
                  </a:lnTo>
                  <a:lnTo>
                    <a:pt x="8033" y="1646"/>
                  </a:lnTo>
                  <a:lnTo>
                    <a:pt x="8035" y="1672"/>
                  </a:lnTo>
                  <a:lnTo>
                    <a:pt x="8036" y="1681"/>
                  </a:lnTo>
                  <a:lnTo>
                    <a:pt x="8037" y="1707"/>
                  </a:lnTo>
                  <a:lnTo>
                    <a:pt x="8037" y="1716"/>
                  </a:lnTo>
                  <a:lnTo>
                    <a:pt x="8038" y="1742"/>
                  </a:lnTo>
                  <a:lnTo>
                    <a:pt x="8038" y="1747"/>
                  </a:lnTo>
                  <a:lnTo>
                    <a:pt x="8038" y="8253"/>
                  </a:lnTo>
                  <a:lnTo>
                    <a:pt x="8038" y="8258"/>
                  </a:lnTo>
                  <a:lnTo>
                    <a:pt x="8037" y="8284"/>
                  </a:lnTo>
                  <a:lnTo>
                    <a:pt x="8037" y="8293"/>
                  </a:lnTo>
                  <a:lnTo>
                    <a:pt x="8036" y="8319"/>
                  </a:lnTo>
                  <a:lnTo>
                    <a:pt x="8035" y="8328"/>
                  </a:lnTo>
                  <a:lnTo>
                    <a:pt x="8033" y="8354"/>
                  </a:lnTo>
                  <a:lnTo>
                    <a:pt x="8031" y="8364"/>
                  </a:lnTo>
                  <a:lnTo>
                    <a:pt x="8028" y="8389"/>
                  </a:lnTo>
                  <a:lnTo>
                    <a:pt x="8027" y="8399"/>
                  </a:lnTo>
                  <a:lnTo>
                    <a:pt x="8022" y="8424"/>
                  </a:lnTo>
                  <a:lnTo>
                    <a:pt x="8021" y="8433"/>
                  </a:lnTo>
                  <a:lnTo>
                    <a:pt x="8015" y="8459"/>
                  </a:lnTo>
                  <a:lnTo>
                    <a:pt x="8013" y="8468"/>
                  </a:lnTo>
                  <a:lnTo>
                    <a:pt x="8007" y="8493"/>
                  </a:lnTo>
                  <a:lnTo>
                    <a:pt x="8005" y="8502"/>
                  </a:lnTo>
                  <a:lnTo>
                    <a:pt x="7998" y="8527"/>
                  </a:lnTo>
                  <a:lnTo>
                    <a:pt x="7995" y="8536"/>
                  </a:lnTo>
                  <a:lnTo>
                    <a:pt x="7987" y="8561"/>
                  </a:lnTo>
                  <a:lnTo>
                    <a:pt x="7984" y="8570"/>
                  </a:lnTo>
                  <a:lnTo>
                    <a:pt x="7975" y="8594"/>
                  </a:lnTo>
                  <a:lnTo>
                    <a:pt x="7971" y="8603"/>
                  </a:lnTo>
                  <a:lnTo>
                    <a:pt x="7961" y="8627"/>
                  </a:lnTo>
                  <a:lnTo>
                    <a:pt x="7957" y="8636"/>
                  </a:lnTo>
                  <a:lnTo>
                    <a:pt x="7947" y="8659"/>
                  </a:lnTo>
                  <a:lnTo>
                    <a:pt x="7942" y="8668"/>
                  </a:lnTo>
                  <a:lnTo>
                    <a:pt x="7931" y="8691"/>
                  </a:lnTo>
                  <a:lnTo>
                    <a:pt x="7926" y="8700"/>
                  </a:lnTo>
                  <a:lnTo>
                    <a:pt x="7914" y="8722"/>
                  </a:lnTo>
                  <a:lnTo>
                    <a:pt x="7909" y="8730"/>
                  </a:lnTo>
                  <a:lnTo>
                    <a:pt x="7896" y="8752"/>
                  </a:lnTo>
                  <a:lnTo>
                    <a:pt x="7891" y="8760"/>
                  </a:lnTo>
                  <a:lnTo>
                    <a:pt x="7877" y="8782"/>
                  </a:lnTo>
                  <a:lnTo>
                    <a:pt x="7871" y="8790"/>
                  </a:lnTo>
                  <a:lnTo>
                    <a:pt x="7856" y="8811"/>
                  </a:lnTo>
                  <a:lnTo>
                    <a:pt x="7851" y="8819"/>
                  </a:lnTo>
                  <a:lnTo>
                    <a:pt x="7835" y="8839"/>
                  </a:lnTo>
                  <a:lnTo>
                    <a:pt x="7829" y="8847"/>
                  </a:lnTo>
                  <a:lnTo>
                    <a:pt x="7812" y="8867"/>
                  </a:lnTo>
                  <a:lnTo>
                    <a:pt x="7806" y="8874"/>
                  </a:lnTo>
                  <a:lnTo>
                    <a:pt x="7789" y="8893"/>
                  </a:lnTo>
                  <a:lnTo>
                    <a:pt x="7783" y="8900"/>
                  </a:lnTo>
                  <a:lnTo>
                    <a:pt x="7765" y="8919"/>
                  </a:lnTo>
                  <a:lnTo>
                    <a:pt x="7758" y="8925"/>
                  </a:lnTo>
                  <a:lnTo>
                    <a:pt x="7739" y="8943"/>
                  </a:lnTo>
                  <a:lnTo>
                    <a:pt x="7733" y="8950"/>
                  </a:lnTo>
                  <a:lnTo>
                    <a:pt x="7713" y="8967"/>
                  </a:lnTo>
                  <a:lnTo>
                    <a:pt x="7706" y="8973"/>
                  </a:lnTo>
                  <a:lnTo>
                    <a:pt x="7686" y="8990"/>
                  </a:lnTo>
                  <a:lnTo>
                    <a:pt x="7679" y="8996"/>
                  </a:lnTo>
                  <a:lnTo>
                    <a:pt x="7658" y="9011"/>
                  </a:lnTo>
                  <a:lnTo>
                    <a:pt x="7651" y="9017"/>
                  </a:lnTo>
                  <a:lnTo>
                    <a:pt x="7630" y="9032"/>
                  </a:lnTo>
                  <a:lnTo>
                    <a:pt x="7622" y="9037"/>
                  </a:lnTo>
                  <a:lnTo>
                    <a:pt x="7600" y="9052"/>
                  </a:lnTo>
                  <a:lnTo>
                    <a:pt x="7593" y="9057"/>
                  </a:lnTo>
                  <a:lnTo>
                    <a:pt x="7570" y="9070"/>
                  </a:lnTo>
                  <a:lnTo>
                    <a:pt x="7561" y="9076"/>
                  </a:lnTo>
                  <a:lnTo>
                    <a:pt x="7538" y="9089"/>
                  </a:lnTo>
                  <a:lnTo>
                    <a:pt x="7529" y="9093"/>
                  </a:lnTo>
                  <a:lnTo>
                    <a:pt x="7506" y="9105"/>
                  </a:lnTo>
                  <a:lnTo>
                    <a:pt x="7498" y="9109"/>
                  </a:lnTo>
                  <a:lnTo>
                    <a:pt x="7474" y="9120"/>
                  </a:lnTo>
                  <a:lnTo>
                    <a:pt x="7465" y="9123"/>
                  </a:lnTo>
                  <a:lnTo>
                    <a:pt x="7441" y="9133"/>
                  </a:lnTo>
                  <a:lnTo>
                    <a:pt x="7433" y="9137"/>
                  </a:lnTo>
                  <a:lnTo>
                    <a:pt x="7408" y="9146"/>
                  </a:lnTo>
                  <a:lnTo>
                    <a:pt x="7399" y="9149"/>
                  </a:lnTo>
                  <a:lnTo>
                    <a:pt x="7375" y="9157"/>
                  </a:lnTo>
                  <a:lnTo>
                    <a:pt x="7366" y="9160"/>
                  </a:lnTo>
                  <a:lnTo>
                    <a:pt x="7341" y="9167"/>
                  </a:lnTo>
                  <a:lnTo>
                    <a:pt x="7332" y="9169"/>
                  </a:lnTo>
                  <a:lnTo>
                    <a:pt x="7306" y="9175"/>
                  </a:lnTo>
                  <a:lnTo>
                    <a:pt x="7297" y="9177"/>
                  </a:lnTo>
                  <a:lnTo>
                    <a:pt x="7272" y="9183"/>
                  </a:lnTo>
                  <a:lnTo>
                    <a:pt x="7263" y="9184"/>
                  </a:lnTo>
                  <a:lnTo>
                    <a:pt x="7237" y="9189"/>
                  </a:lnTo>
                  <a:lnTo>
                    <a:pt x="7228" y="9190"/>
                  </a:lnTo>
                  <a:lnTo>
                    <a:pt x="7202" y="9194"/>
                  </a:lnTo>
                  <a:lnTo>
                    <a:pt x="7193" y="9195"/>
                  </a:lnTo>
                  <a:lnTo>
                    <a:pt x="7167" y="9197"/>
                  </a:lnTo>
                  <a:lnTo>
                    <a:pt x="7157" y="9198"/>
                  </a:lnTo>
                  <a:lnTo>
                    <a:pt x="7131" y="9199"/>
                  </a:lnTo>
                  <a:lnTo>
                    <a:pt x="7122" y="9199"/>
                  </a:lnTo>
                  <a:lnTo>
                    <a:pt x="7096" y="9200"/>
                  </a:lnTo>
                  <a:lnTo>
                    <a:pt x="7091" y="9200"/>
                  </a:lnTo>
                  <a:lnTo>
                    <a:pt x="2909" y="9200"/>
                  </a:lnTo>
                  <a:lnTo>
                    <a:pt x="2904" y="9200"/>
                  </a:lnTo>
                  <a:lnTo>
                    <a:pt x="2878" y="9199"/>
                  </a:lnTo>
                  <a:lnTo>
                    <a:pt x="2869" y="9199"/>
                  </a:lnTo>
                  <a:lnTo>
                    <a:pt x="2843" y="9198"/>
                  </a:lnTo>
                  <a:lnTo>
                    <a:pt x="2833" y="9197"/>
                  </a:lnTo>
                  <a:lnTo>
                    <a:pt x="2807" y="9195"/>
                  </a:lnTo>
                  <a:lnTo>
                    <a:pt x="2798" y="9194"/>
                  </a:lnTo>
                  <a:lnTo>
                    <a:pt x="2772" y="9190"/>
                  </a:lnTo>
                  <a:lnTo>
                    <a:pt x="2763" y="9189"/>
                  </a:lnTo>
                  <a:lnTo>
                    <a:pt x="2737" y="9184"/>
                  </a:lnTo>
                  <a:lnTo>
                    <a:pt x="2728" y="9183"/>
                  </a:lnTo>
                  <a:lnTo>
                    <a:pt x="2703" y="9177"/>
                  </a:lnTo>
                  <a:lnTo>
                    <a:pt x="2694" y="9175"/>
                  </a:lnTo>
                  <a:lnTo>
                    <a:pt x="2668" y="9169"/>
                  </a:lnTo>
                  <a:lnTo>
                    <a:pt x="2659" y="9167"/>
                  </a:lnTo>
                  <a:lnTo>
                    <a:pt x="2634" y="9160"/>
                  </a:lnTo>
                  <a:lnTo>
                    <a:pt x="2625" y="9157"/>
                  </a:lnTo>
                  <a:lnTo>
                    <a:pt x="2601" y="9149"/>
                  </a:lnTo>
                  <a:lnTo>
                    <a:pt x="2592" y="9146"/>
                  </a:lnTo>
                  <a:lnTo>
                    <a:pt x="2567" y="9137"/>
                  </a:lnTo>
                  <a:lnTo>
                    <a:pt x="2559" y="9133"/>
                  </a:lnTo>
                  <a:lnTo>
                    <a:pt x="2535" y="9123"/>
                  </a:lnTo>
                  <a:lnTo>
                    <a:pt x="2526" y="9120"/>
                  </a:lnTo>
                  <a:lnTo>
                    <a:pt x="2502" y="9109"/>
                  </a:lnTo>
                  <a:lnTo>
                    <a:pt x="2494" y="9105"/>
                  </a:lnTo>
                  <a:lnTo>
                    <a:pt x="2471" y="9093"/>
                  </a:lnTo>
                  <a:lnTo>
                    <a:pt x="2462" y="9089"/>
                  </a:lnTo>
                  <a:lnTo>
                    <a:pt x="2439" y="9076"/>
                  </a:lnTo>
                  <a:lnTo>
                    <a:pt x="2430" y="9070"/>
                  </a:lnTo>
                  <a:lnTo>
                    <a:pt x="2407" y="9057"/>
                  </a:lnTo>
                  <a:lnTo>
                    <a:pt x="2400" y="9052"/>
                  </a:lnTo>
                  <a:lnTo>
                    <a:pt x="2378" y="9037"/>
                  </a:lnTo>
                  <a:lnTo>
                    <a:pt x="2370" y="9032"/>
                  </a:lnTo>
                  <a:lnTo>
                    <a:pt x="2349" y="9017"/>
                  </a:lnTo>
                  <a:lnTo>
                    <a:pt x="2342" y="9011"/>
                  </a:lnTo>
                  <a:lnTo>
                    <a:pt x="2321" y="8996"/>
                  </a:lnTo>
                  <a:lnTo>
                    <a:pt x="2314" y="8990"/>
                  </a:lnTo>
                  <a:lnTo>
                    <a:pt x="2294" y="8973"/>
                  </a:lnTo>
                  <a:lnTo>
                    <a:pt x="2287" y="8967"/>
                  </a:lnTo>
                  <a:lnTo>
                    <a:pt x="2267" y="8950"/>
                  </a:lnTo>
                  <a:lnTo>
                    <a:pt x="2261" y="8943"/>
                  </a:lnTo>
                  <a:lnTo>
                    <a:pt x="2242" y="8925"/>
                  </a:lnTo>
                  <a:lnTo>
                    <a:pt x="2235" y="8919"/>
                  </a:lnTo>
                  <a:lnTo>
                    <a:pt x="2217" y="8900"/>
                  </a:lnTo>
                  <a:lnTo>
                    <a:pt x="2211" y="8893"/>
                  </a:lnTo>
                  <a:lnTo>
                    <a:pt x="2194" y="8874"/>
                  </a:lnTo>
                  <a:lnTo>
                    <a:pt x="2188" y="8867"/>
                  </a:lnTo>
                  <a:lnTo>
                    <a:pt x="2171" y="8847"/>
                  </a:lnTo>
                  <a:lnTo>
                    <a:pt x="2165" y="8839"/>
                  </a:lnTo>
                  <a:lnTo>
                    <a:pt x="2149" y="8819"/>
                  </a:lnTo>
                  <a:lnTo>
                    <a:pt x="2144" y="8811"/>
                  </a:lnTo>
                  <a:lnTo>
                    <a:pt x="2129" y="8790"/>
                  </a:lnTo>
                  <a:lnTo>
                    <a:pt x="2123" y="8782"/>
                  </a:lnTo>
                  <a:lnTo>
                    <a:pt x="2109" y="8760"/>
                  </a:lnTo>
                  <a:lnTo>
                    <a:pt x="2104" y="8752"/>
                  </a:lnTo>
                  <a:lnTo>
                    <a:pt x="2091" y="8730"/>
                  </a:lnTo>
                  <a:lnTo>
                    <a:pt x="2086" y="8722"/>
                  </a:lnTo>
                  <a:lnTo>
                    <a:pt x="2074" y="8700"/>
                  </a:lnTo>
                  <a:lnTo>
                    <a:pt x="2069" y="8691"/>
                  </a:lnTo>
                  <a:lnTo>
                    <a:pt x="2058" y="8668"/>
                  </a:lnTo>
                  <a:lnTo>
                    <a:pt x="2053" y="8659"/>
                  </a:lnTo>
                  <a:lnTo>
                    <a:pt x="2043" y="8636"/>
                  </a:lnTo>
                  <a:lnTo>
                    <a:pt x="2039" y="8627"/>
                  </a:lnTo>
                  <a:lnTo>
                    <a:pt x="2029" y="8603"/>
                  </a:lnTo>
                  <a:lnTo>
                    <a:pt x="2025" y="8594"/>
                  </a:lnTo>
                  <a:lnTo>
                    <a:pt x="2016" y="8570"/>
                  </a:lnTo>
                  <a:lnTo>
                    <a:pt x="2013" y="8561"/>
                  </a:lnTo>
                  <a:lnTo>
                    <a:pt x="2005" y="8536"/>
                  </a:lnTo>
                  <a:lnTo>
                    <a:pt x="2002" y="8527"/>
                  </a:lnTo>
                  <a:lnTo>
                    <a:pt x="1995" y="8502"/>
                  </a:lnTo>
                  <a:lnTo>
                    <a:pt x="1993" y="8493"/>
                  </a:lnTo>
                  <a:lnTo>
                    <a:pt x="1987" y="8468"/>
                  </a:lnTo>
                  <a:lnTo>
                    <a:pt x="1985" y="8459"/>
                  </a:lnTo>
                  <a:lnTo>
                    <a:pt x="1979" y="8433"/>
                  </a:lnTo>
                  <a:lnTo>
                    <a:pt x="1978" y="8424"/>
                  </a:lnTo>
                  <a:lnTo>
                    <a:pt x="1973" y="8399"/>
                  </a:lnTo>
                  <a:lnTo>
                    <a:pt x="1972" y="8389"/>
                  </a:lnTo>
                  <a:lnTo>
                    <a:pt x="1969" y="8364"/>
                  </a:lnTo>
                  <a:lnTo>
                    <a:pt x="1967" y="8354"/>
                  </a:lnTo>
                  <a:lnTo>
                    <a:pt x="1965" y="8328"/>
                  </a:lnTo>
                  <a:lnTo>
                    <a:pt x="1964" y="8319"/>
                  </a:lnTo>
                  <a:lnTo>
                    <a:pt x="1963" y="8293"/>
                  </a:lnTo>
                  <a:lnTo>
                    <a:pt x="1963" y="8284"/>
                  </a:lnTo>
                  <a:lnTo>
                    <a:pt x="1962" y="8258"/>
                  </a:lnTo>
                  <a:lnTo>
                    <a:pt x="1962" y="8253"/>
                  </a:lnTo>
                  <a:lnTo>
                    <a:pt x="1962" y="1747"/>
                  </a:lnTo>
                  <a:lnTo>
                    <a:pt x="1962" y="1742"/>
                  </a:lnTo>
                  <a:lnTo>
                    <a:pt x="1963" y="1716"/>
                  </a:lnTo>
                  <a:lnTo>
                    <a:pt x="1963" y="1707"/>
                  </a:lnTo>
                  <a:lnTo>
                    <a:pt x="1964" y="1681"/>
                  </a:lnTo>
                  <a:lnTo>
                    <a:pt x="1965" y="1672"/>
                  </a:lnTo>
                  <a:lnTo>
                    <a:pt x="1967" y="1646"/>
                  </a:lnTo>
                  <a:lnTo>
                    <a:pt x="1969" y="1636"/>
                  </a:lnTo>
                  <a:lnTo>
                    <a:pt x="1972" y="1611"/>
                  </a:lnTo>
                  <a:lnTo>
                    <a:pt x="1973" y="1601"/>
                  </a:lnTo>
                  <a:lnTo>
                    <a:pt x="1978" y="1576"/>
                  </a:lnTo>
                  <a:lnTo>
                    <a:pt x="1979" y="1567"/>
                  </a:lnTo>
                  <a:lnTo>
                    <a:pt x="1985" y="1541"/>
                  </a:lnTo>
                  <a:lnTo>
                    <a:pt x="1987" y="1532"/>
                  </a:lnTo>
                  <a:lnTo>
                    <a:pt x="1993" y="1507"/>
                  </a:lnTo>
                  <a:lnTo>
                    <a:pt x="1995" y="1498"/>
                  </a:lnTo>
                  <a:lnTo>
                    <a:pt x="2002" y="1473"/>
                  </a:lnTo>
                  <a:lnTo>
                    <a:pt x="2005" y="1464"/>
                  </a:lnTo>
                  <a:lnTo>
                    <a:pt x="2013" y="1439"/>
                  </a:lnTo>
                  <a:lnTo>
                    <a:pt x="2016" y="1430"/>
                  </a:lnTo>
                  <a:lnTo>
                    <a:pt x="2025" y="1406"/>
                  </a:lnTo>
                  <a:lnTo>
                    <a:pt x="2029" y="1397"/>
                  </a:lnTo>
                  <a:lnTo>
                    <a:pt x="2039" y="1373"/>
                  </a:lnTo>
                  <a:lnTo>
                    <a:pt x="2043" y="1364"/>
                  </a:lnTo>
                  <a:lnTo>
                    <a:pt x="2053" y="1341"/>
                  </a:lnTo>
                  <a:lnTo>
                    <a:pt x="2058" y="1332"/>
                  </a:lnTo>
                  <a:lnTo>
                    <a:pt x="2069" y="1309"/>
                  </a:lnTo>
                  <a:lnTo>
                    <a:pt x="2074" y="1300"/>
                  </a:lnTo>
                  <a:lnTo>
                    <a:pt x="2086" y="1278"/>
                  </a:lnTo>
                  <a:lnTo>
                    <a:pt x="2091" y="1270"/>
                  </a:lnTo>
                  <a:lnTo>
                    <a:pt x="2104" y="1248"/>
                  </a:lnTo>
                  <a:lnTo>
                    <a:pt x="2109" y="1240"/>
                  </a:lnTo>
                  <a:lnTo>
                    <a:pt x="2123" y="1218"/>
                  </a:lnTo>
                  <a:lnTo>
                    <a:pt x="2129" y="1210"/>
                  </a:lnTo>
                  <a:lnTo>
                    <a:pt x="2144" y="1189"/>
                  </a:lnTo>
                  <a:lnTo>
                    <a:pt x="2149" y="1181"/>
                  </a:lnTo>
                  <a:lnTo>
                    <a:pt x="2165" y="1161"/>
                  </a:lnTo>
                  <a:lnTo>
                    <a:pt x="2171" y="1153"/>
                  </a:lnTo>
                  <a:lnTo>
                    <a:pt x="2188" y="1133"/>
                  </a:lnTo>
                  <a:lnTo>
                    <a:pt x="2194" y="1126"/>
                  </a:lnTo>
                  <a:lnTo>
                    <a:pt x="2211" y="1107"/>
                  </a:lnTo>
                  <a:lnTo>
                    <a:pt x="2217" y="1100"/>
                  </a:lnTo>
                  <a:lnTo>
                    <a:pt x="2235" y="1081"/>
                  </a:lnTo>
                  <a:lnTo>
                    <a:pt x="2242" y="1075"/>
                  </a:lnTo>
                  <a:lnTo>
                    <a:pt x="2261" y="1057"/>
                  </a:lnTo>
                  <a:lnTo>
                    <a:pt x="2267" y="1050"/>
                  </a:lnTo>
                  <a:lnTo>
                    <a:pt x="2287" y="1033"/>
                  </a:lnTo>
                  <a:lnTo>
                    <a:pt x="2294" y="1027"/>
                  </a:lnTo>
                  <a:lnTo>
                    <a:pt x="2314" y="1010"/>
                  </a:lnTo>
                  <a:lnTo>
                    <a:pt x="2321" y="1004"/>
                  </a:lnTo>
                  <a:lnTo>
                    <a:pt x="2342" y="989"/>
                  </a:lnTo>
                  <a:lnTo>
                    <a:pt x="2349" y="983"/>
                  </a:lnTo>
                  <a:lnTo>
                    <a:pt x="2370" y="968"/>
                  </a:lnTo>
                  <a:lnTo>
                    <a:pt x="2378" y="963"/>
                  </a:lnTo>
                  <a:lnTo>
                    <a:pt x="2400" y="948"/>
                  </a:lnTo>
                  <a:lnTo>
                    <a:pt x="2407" y="943"/>
                  </a:lnTo>
                  <a:lnTo>
                    <a:pt x="2430" y="930"/>
                  </a:lnTo>
                  <a:lnTo>
                    <a:pt x="2439" y="924"/>
                  </a:lnTo>
                  <a:lnTo>
                    <a:pt x="2462" y="911"/>
                  </a:lnTo>
                  <a:lnTo>
                    <a:pt x="2471" y="907"/>
                  </a:lnTo>
                  <a:lnTo>
                    <a:pt x="2494" y="895"/>
                  </a:lnTo>
                  <a:lnTo>
                    <a:pt x="2502" y="891"/>
                  </a:lnTo>
                  <a:lnTo>
                    <a:pt x="2526" y="880"/>
                  </a:lnTo>
                  <a:lnTo>
                    <a:pt x="2535" y="877"/>
                  </a:lnTo>
                  <a:lnTo>
                    <a:pt x="2559" y="867"/>
                  </a:lnTo>
                  <a:lnTo>
                    <a:pt x="2567" y="863"/>
                  </a:lnTo>
                  <a:lnTo>
                    <a:pt x="2592" y="854"/>
                  </a:lnTo>
                  <a:lnTo>
                    <a:pt x="2601" y="851"/>
                  </a:lnTo>
                  <a:lnTo>
                    <a:pt x="2625" y="843"/>
                  </a:lnTo>
                  <a:lnTo>
                    <a:pt x="2634" y="840"/>
                  </a:lnTo>
                  <a:lnTo>
                    <a:pt x="2659" y="833"/>
                  </a:lnTo>
                  <a:lnTo>
                    <a:pt x="2668" y="831"/>
                  </a:lnTo>
                  <a:lnTo>
                    <a:pt x="2694" y="825"/>
                  </a:lnTo>
                  <a:lnTo>
                    <a:pt x="2703" y="823"/>
                  </a:lnTo>
                  <a:lnTo>
                    <a:pt x="2728" y="817"/>
                  </a:lnTo>
                  <a:lnTo>
                    <a:pt x="2737" y="816"/>
                  </a:lnTo>
                  <a:lnTo>
                    <a:pt x="2763" y="811"/>
                  </a:lnTo>
                  <a:lnTo>
                    <a:pt x="2772" y="810"/>
                  </a:lnTo>
                  <a:lnTo>
                    <a:pt x="2798" y="806"/>
                  </a:lnTo>
                  <a:lnTo>
                    <a:pt x="2807" y="805"/>
                  </a:lnTo>
                  <a:lnTo>
                    <a:pt x="2833" y="803"/>
                  </a:lnTo>
                  <a:lnTo>
                    <a:pt x="2843" y="802"/>
                  </a:lnTo>
                  <a:close/>
                  <a:moveTo>
                    <a:pt x="7125" y="1301"/>
                  </a:moveTo>
                  <a:lnTo>
                    <a:pt x="7108" y="1300"/>
                  </a:lnTo>
                  <a:lnTo>
                    <a:pt x="7089" y="1300"/>
                  </a:lnTo>
                  <a:lnTo>
                    <a:pt x="2911" y="1300"/>
                  </a:lnTo>
                  <a:lnTo>
                    <a:pt x="2892" y="1300"/>
                  </a:lnTo>
                  <a:lnTo>
                    <a:pt x="2875" y="1301"/>
                  </a:lnTo>
                  <a:lnTo>
                    <a:pt x="2858" y="1303"/>
                  </a:lnTo>
                  <a:lnTo>
                    <a:pt x="2842" y="1305"/>
                  </a:lnTo>
                  <a:lnTo>
                    <a:pt x="2825" y="1308"/>
                  </a:lnTo>
                  <a:lnTo>
                    <a:pt x="2809" y="1311"/>
                  </a:lnTo>
                  <a:lnTo>
                    <a:pt x="2793" y="1315"/>
                  </a:lnTo>
                  <a:lnTo>
                    <a:pt x="2776" y="1320"/>
                  </a:lnTo>
                  <a:lnTo>
                    <a:pt x="2761" y="1325"/>
                  </a:lnTo>
                  <a:lnTo>
                    <a:pt x="2745" y="1331"/>
                  </a:lnTo>
                  <a:lnTo>
                    <a:pt x="2730" y="1337"/>
                  </a:lnTo>
                  <a:lnTo>
                    <a:pt x="2714" y="1344"/>
                  </a:lnTo>
                  <a:lnTo>
                    <a:pt x="2699" y="1352"/>
                  </a:lnTo>
                  <a:lnTo>
                    <a:pt x="2685" y="1359"/>
                  </a:lnTo>
                  <a:lnTo>
                    <a:pt x="2672" y="1368"/>
                  </a:lnTo>
                  <a:lnTo>
                    <a:pt x="2657" y="1377"/>
                  </a:lnTo>
                  <a:lnTo>
                    <a:pt x="2644" y="1387"/>
                  </a:lnTo>
                  <a:lnTo>
                    <a:pt x="2630" y="1397"/>
                  </a:lnTo>
                  <a:lnTo>
                    <a:pt x="2617" y="1408"/>
                  </a:lnTo>
                  <a:lnTo>
                    <a:pt x="2605" y="1419"/>
                  </a:lnTo>
                  <a:lnTo>
                    <a:pt x="2593" y="1431"/>
                  </a:lnTo>
                  <a:lnTo>
                    <a:pt x="2581" y="1443"/>
                  </a:lnTo>
                  <a:lnTo>
                    <a:pt x="2570" y="1456"/>
                  </a:lnTo>
                  <a:lnTo>
                    <a:pt x="2559" y="1468"/>
                  </a:lnTo>
                  <a:lnTo>
                    <a:pt x="2549" y="1482"/>
                  </a:lnTo>
                  <a:lnTo>
                    <a:pt x="2539" y="1495"/>
                  </a:lnTo>
                  <a:lnTo>
                    <a:pt x="2530" y="1509"/>
                  </a:lnTo>
                  <a:lnTo>
                    <a:pt x="2521" y="1524"/>
                  </a:lnTo>
                  <a:lnTo>
                    <a:pt x="2513" y="1539"/>
                  </a:lnTo>
                  <a:lnTo>
                    <a:pt x="2506" y="1553"/>
                  </a:lnTo>
                  <a:lnTo>
                    <a:pt x="2499" y="1568"/>
                  </a:lnTo>
                  <a:lnTo>
                    <a:pt x="2493" y="1584"/>
                  </a:lnTo>
                  <a:lnTo>
                    <a:pt x="2487" y="1599"/>
                  </a:lnTo>
                  <a:lnTo>
                    <a:pt x="2482" y="1615"/>
                  </a:lnTo>
                  <a:lnTo>
                    <a:pt x="2477" y="1631"/>
                  </a:lnTo>
                  <a:lnTo>
                    <a:pt x="2473" y="1647"/>
                  </a:lnTo>
                  <a:lnTo>
                    <a:pt x="2470" y="1664"/>
                  </a:lnTo>
                  <a:lnTo>
                    <a:pt x="2467" y="1680"/>
                  </a:lnTo>
                  <a:lnTo>
                    <a:pt x="2465" y="1697"/>
                  </a:lnTo>
                  <a:lnTo>
                    <a:pt x="2463" y="1713"/>
                  </a:lnTo>
                  <a:lnTo>
                    <a:pt x="2462" y="1730"/>
                  </a:lnTo>
                  <a:lnTo>
                    <a:pt x="2462" y="1749"/>
                  </a:lnTo>
                  <a:lnTo>
                    <a:pt x="2462" y="8251"/>
                  </a:lnTo>
                  <a:lnTo>
                    <a:pt x="2462" y="8270"/>
                  </a:lnTo>
                  <a:lnTo>
                    <a:pt x="2463" y="8287"/>
                  </a:lnTo>
                  <a:lnTo>
                    <a:pt x="2465" y="8303"/>
                  </a:lnTo>
                  <a:lnTo>
                    <a:pt x="2467" y="8320"/>
                  </a:lnTo>
                  <a:lnTo>
                    <a:pt x="2470" y="8336"/>
                  </a:lnTo>
                  <a:lnTo>
                    <a:pt x="2473" y="8353"/>
                  </a:lnTo>
                  <a:lnTo>
                    <a:pt x="2477" y="8369"/>
                  </a:lnTo>
                  <a:lnTo>
                    <a:pt x="2482" y="8385"/>
                  </a:lnTo>
                  <a:lnTo>
                    <a:pt x="2487" y="8401"/>
                  </a:lnTo>
                  <a:lnTo>
                    <a:pt x="2493" y="8416"/>
                  </a:lnTo>
                  <a:lnTo>
                    <a:pt x="2499" y="8432"/>
                  </a:lnTo>
                  <a:lnTo>
                    <a:pt x="2506" y="8447"/>
                  </a:lnTo>
                  <a:lnTo>
                    <a:pt x="2513" y="8461"/>
                  </a:lnTo>
                  <a:lnTo>
                    <a:pt x="2521" y="8476"/>
                  </a:lnTo>
                  <a:lnTo>
                    <a:pt x="2530" y="8491"/>
                  </a:lnTo>
                  <a:lnTo>
                    <a:pt x="2539" y="8505"/>
                  </a:lnTo>
                  <a:lnTo>
                    <a:pt x="2549" y="8518"/>
                  </a:lnTo>
                  <a:lnTo>
                    <a:pt x="2559" y="8532"/>
                  </a:lnTo>
                  <a:lnTo>
                    <a:pt x="2570" y="8544"/>
                  </a:lnTo>
                  <a:lnTo>
                    <a:pt x="2581" y="8557"/>
                  </a:lnTo>
                  <a:lnTo>
                    <a:pt x="2593" y="8569"/>
                  </a:lnTo>
                  <a:lnTo>
                    <a:pt x="2605" y="8581"/>
                  </a:lnTo>
                  <a:lnTo>
                    <a:pt x="2617" y="8592"/>
                  </a:lnTo>
                  <a:lnTo>
                    <a:pt x="2630" y="8603"/>
                  </a:lnTo>
                  <a:lnTo>
                    <a:pt x="2644" y="8613"/>
                  </a:lnTo>
                  <a:lnTo>
                    <a:pt x="2657" y="8623"/>
                  </a:lnTo>
                  <a:lnTo>
                    <a:pt x="2672" y="8632"/>
                  </a:lnTo>
                  <a:lnTo>
                    <a:pt x="2685" y="8641"/>
                  </a:lnTo>
                  <a:lnTo>
                    <a:pt x="2699" y="8648"/>
                  </a:lnTo>
                  <a:lnTo>
                    <a:pt x="2714" y="8656"/>
                  </a:lnTo>
                  <a:lnTo>
                    <a:pt x="2730" y="8663"/>
                  </a:lnTo>
                  <a:lnTo>
                    <a:pt x="2745" y="8669"/>
                  </a:lnTo>
                  <a:lnTo>
                    <a:pt x="2761" y="8675"/>
                  </a:lnTo>
                  <a:lnTo>
                    <a:pt x="2776" y="8680"/>
                  </a:lnTo>
                  <a:lnTo>
                    <a:pt x="2793" y="8685"/>
                  </a:lnTo>
                  <a:lnTo>
                    <a:pt x="2809" y="8689"/>
                  </a:lnTo>
                  <a:lnTo>
                    <a:pt x="2825" y="8692"/>
                  </a:lnTo>
                  <a:lnTo>
                    <a:pt x="2842" y="8695"/>
                  </a:lnTo>
                  <a:lnTo>
                    <a:pt x="2858" y="8697"/>
                  </a:lnTo>
                  <a:lnTo>
                    <a:pt x="2875" y="8699"/>
                  </a:lnTo>
                  <a:lnTo>
                    <a:pt x="2892" y="8700"/>
                  </a:lnTo>
                  <a:lnTo>
                    <a:pt x="2911" y="8700"/>
                  </a:lnTo>
                  <a:lnTo>
                    <a:pt x="7089" y="8700"/>
                  </a:lnTo>
                  <a:lnTo>
                    <a:pt x="7108" y="8700"/>
                  </a:lnTo>
                  <a:lnTo>
                    <a:pt x="7125" y="8699"/>
                  </a:lnTo>
                  <a:lnTo>
                    <a:pt x="7142" y="8697"/>
                  </a:lnTo>
                  <a:lnTo>
                    <a:pt x="7158" y="8695"/>
                  </a:lnTo>
                  <a:lnTo>
                    <a:pt x="7175" y="8692"/>
                  </a:lnTo>
                  <a:lnTo>
                    <a:pt x="7191" y="8689"/>
                  </a:lnTo>
                  <a:lnTo>
                    <a:pt x="7207" y="8685"/>
                  </a:lnTo>
                  <a:lnTo>
                    <a:pt x="7224" y="8680"/>
                  </a:lnTo>
                  <a:lnTo>
                    <a:pt x="7239" y="8675"/>
                  </a:lnTo>
                  <a:lnTo>
                    <a:pt x="7255" y="8669"/>
                  </a:lnTo>
                  <a:lnTo>
                    <a:pt x="7270" y="8663"/>
                  </a:lnTo>
                  <a:lnTo>
                    <a:pt x="7286" y="8656"/>
                  </a:lnTo>
                  <a:lnTo>
                    <a:pt x="7301" y="8648"/>
                  </a:lnTo>
                  <a:lnTo>
                    <a:pt x="7315" y="8641"/>
                  </a:lnTo>
                  <a:lnTo>
                    <a:pt x="7328" y="8632"/>
                  </a:lnTo>
                  <a:lnTo>
                    <a:pt x="7343" y="8623"/>
                  </a:lnTo>
                  <a:lnTo>
                    <a:pt x="7356" y="8613"/>
                  </a:lnTo>
                  <a:lnTo>
                    <a:pt x="7370" y="8603"/>
                  </a:lnTo>
                  <a:lnTo>
                    <a:pt x="7383" y="8592"/>
                  </a:lnTo>
                  <a:lnTo>
                    <a:pt x="7395" y="8581"/>
                  </a:lnTo>
                  <a:lnTo>
                    <a:pt x="7407" y="8569"/>
                  </a:lnTo>
                  <a:lnTo>
                    <a:pt x="7419" y="8557"/>
                  </a:lnTo>
                  <a:lnTo>
                    <a:pt x="7430" y="8544"/>
                  </a:lnTo>
                  <a:lnTo>
                    <a:pt x="7441" y="8532"/>
                  </a:lnTo>
                  <a:lnTo>
                    <a:pt x="7451" y="8518"/>
                  </a:lnTo>
                  <a:lnTo>
                    <a:pt x="7461" y="8505"/>
                  </a:lnTo>
                  <a:lnTo>
                    <a:pt x="7470" y="8491"/>
                  </a:lnTo>
                  <a:lnTo>
                    <a:pt x="7479" y="8476"/>
                  </a:lnTo>
                  <a:lnTo>
                    <a:pt x="7487" y="8461"/>
                  </a:lnTo>
                  <a:lnTo>
                    <a:pt x="7494" y="8447"/>
                  </a:lnTo>
                  <a:lnTo>
                    <a:pt x="7501" y="8432"/>
                  </a:lnTo>
                  <a:lnTo>
                    <a:pt x="7507" y="8416"/>
                  </a:lnTo>
                  <a:lnTo>
                    <a:pt x="7513" y="8401"/>
                  </a:lnTo>
                  <a:lnTo>
                    <a:pt x="7518" y="8385"/>
                  </a:lnTo>
                  <a:lnTo>
                    <a:pt x="7523" y="8369"/>
                  </a:lnTo>
                  <a:lnTo>
                    <a:pt x="7527" y="8353"/>
                  </a:lnTo>
                  <a:lnTo>
                    <a:pt x="7530" y="8336"/>
                  </a:lnTo>
                  <a:lnTo>
                    <a:pt x="7533" y="8320"/>
                  </a:lnTo>
                  <a:lnTo>
                    <a:pt x="7535" y="8303"/>
                  </a:lnTo>
                  <a:lnTo>
                    <a:pt x="7537" y="8287"/>
                  </a:lnTo>
                  <a:lnTo>
                    <a:pt x="7538" y="8270"/>
                  </a:lnTo>
                  <a:lnTo>
                    <a:pt x="7538" y="8251"/>
                  </a:lnTo>
                  <a:lnTo>
                    <a:pt x="7538" y="1749"/>
                  </a:lnTo>
                  <a:lnTo>
                    <a:pt x="7538" y="1730"/>
                  </a:lnTo>
                  <a:lnTo>
                    <a:pt x="7537" y="1713"/>
                  </a:lnTo>
                  <a:lnTo>
                    <a:pt x="7535" y="1697"/>
                  </a:lnTo>
                  <a:lnTo>
                    <a:pt x="7533" y="1680"/>
                  </a:lnTo>
                  <a:lnTo>
                    <a:pt x="7530" y="1664"/>
                  </a:lnTo>
                  <a:lnTo>
                    <a:pt x="7527" y="1647"/>
                  </a:lnTo>
                  <a:lnTo>
                    <a:pt x="7523" y="1631"/>
                  </a:lnTo>
                  <a:lnTo>
                    <a:pt x="7518" y="1615"/>
                  </a:lnTo>
                  <a:lnTo>
                    <a:pt x="7513" y="1599"/>
                  </a:lnTo>
                  <a:lnTo>
                    <a:pt x="7507" y="1584"/>
                  </a:lnTo>
                  <a:lnTo>
                    <a:pt x="7501" y="1568"/>
                  </a:lnTo>
                  <a:lnTo>
                    <a:pt x="7494" y="1553"/>
                  </a:lnTo>
                  <a:lnTo>
                    <a:pt x="7487" y="1539"/>
                  </a:lnTo>
                  <a:lnTo>
                    <a:pt x="7479" y="1524"/>
                  </a:lnTo>
                  <a:lnTo>
                    <a:pt x="7470" y="1509"/>
                  </a:lnTo>
                  <a:lnTo>
                    <a:pt x="7461" y="1495"/>
                  </a:lnTo>
                  <a:lnTo>
                    <a:pt x="7451" y="1482"/>
                  </a:lnTo>
                  <a:lnTo>
                    <a:pt x="7441" y="1468"/>
                  </a:lnTo>
                  <a:lnTo>
                    <a:pt x="7430" y="1456"/>
                  </a:lnTo>
                  <a:lnTo>
                    <a:pt x="7419" y="1443"/>
                  </a:lnTo>
                  <a:lnTo>
                    <a:pt x="7407" y="1431"/>
                  </a:lnTo>
                  <a:lnTo>
                    <a:pt x="7395" y="1419"/>
                  </a:lnTo>
                  <a:lnTo>
                    <a:pt x="7383" y="1408"/>
                  </a:lnTo>
                  <a:lnTo>
                    <a:pt x="7370" y="1397"/>
                  </a:lnTo>
                  <a:lnTo>
                    <a:pt x="7356" y="1387"/>
                  </a:lnTo>
                  <a:lnTo>
                    <a:pt x="7343" y="1377"/>
                  </a:lnTo>
                  <a:lnTo>
                    <a:pt x="7328" y="1368"/>
                  </a:lnTo>
                  <a:lnTo>
                    <a:pt x="7315" y="1359"/>
                  </a:lnTo>
                  <a:lnTo>
                    <a:pt x="7301" y="1352"/>
                  </a:lnTo>
                  <a:lnTo>
                    <a:pt x="7286" y="1344"/>
                  </a:lnTo>
                  <a:lnTo>
                    <a:pt x="7270" y="1337"/>
                  </a:lnTo>
                  <a:lnTo>
                    <a:pt x="7255" y="1331"/>
                  </a:lnTo>
                  <a:lnTo>
                    <a:pt x="7239" y="1325"/>
                  </a:lnTo>
                  <a:lnTo>
                    <a:pt x="7224" y="1320"/>
                  </a:lnTo>
                  <a:lnTo>
                    <a:pt x="7207" y="1315"/>
                  </a:lnTo>
                  <a:lnTo>
                    <a:pt x="7191" y="1311"/>
                  </a:lnTo>
                  <a:lnTo>
                    <a:pt x="7175" y="1308"/>
                  </a:lnTo>
                  <a:lnTo>
                    <a:pt x="7158" y="1305"/>
                  </a:lnTo>
                  <a:lnTo>
                    <a:pt x="7142" y="1303"/>
                  </a:lnTo>
                  <a:lnTo>
                    <a:pt x="7125" y="1301"/>
                  </a:lnTo>
                  <a:close/>
                  <a:moveTo>
                    <a:pt x="3231" y="1830"/>
                  </a:moveTo>
                  <a:lnTo>
                    <a:pt x="3240" y="1829"/>
                  </a:lnTo>
                  <a:lnTo>
                    <a:pt x="3245" y="1829"/>
                  </a:lnTo>
                  <a:lnTo>
                    <a:pt x="3254" y="1829"/>
                  </a:lnTo>
                  <a:lnTo>
                    <a:pt x="3257" y="1829"/>
                  </a:lnTo>
                  <a:lnTo>
                    <a:pt x="6743" y="1829"/>
                  </a:lnTo>
                  <a:lnTo>
                    <a:pt x="6746" y="1829"/>
                  </a:lnTo>
                  <a:lnTo>
                    <a:pt x="6755" y="1829"/>
                  </a:lnTo>
                  <a:lnTo>
                    <a:pt x="6760" y="1829"/>
                  </a:lnTo>
                  <a:lnTo>
                    <a:pt x="6769" y="1830"/>
                  </a:lnTo>
                  <a:lnTo>
                    <a:pt x="6775" y="1830"/>
                  </a:lnTo>
                  <a:lnTo>
                    <a:pt x="6783" y="1831"/>
                  </a:lnTo>
                  <a:lnTo>
                    <a:pt x="6789" y="1832"/>
                  </a:lnTo>
                  <a:lnTo>
                    <a:pt x="6798" y="1833"/>
                  </a:lnTo>
                  <a:lnTo>
                    <a:pt x="6803" y="1834"/>
                  </a:lnTo>
                  <a:lnTo>
                    <a:pt x="6812" y="1835"/>
                  </a:lnTo>
                  <a:lnTo>
                    <a:pt x="6817" y="1836"/>
                  </a:lnTo>
                  <a:lnTo>
                    <a:pt x="6826" y="1838"/>
                  </a:lnTo>
                  <a:lnTo>
                    <a:pt x="6831" y="1840"/>
                  </a:lnTo>
                  <a:lnTo>
                    <a:pt x="6840" y="1842"/>
                  </a:lnTo>
                  <a:lnTo>
                    <a:pt x="6845" y="1843"/>
                  </a:lnTo>
                  <a:lnTo>
                    <a:pt x="6854" y="1846"/>
                  </a:lnTo>
                  <a:lnTo>
                    <a:pt x="6859" y="1847"/>
                  </a:lnTo>
                  <a:lnTo>
                    <a:pt x="6867" y="1850"/>
                  </a:lnTo>
                  <a:lnTo>
                    <a:pt x="6873" y="1852"/>
                  </a:lnTo>
                  <a:lnTo>
                    <a:pt x="6881" y="1855"/>
                  </a:lnTo>
                  <a:lnTo>
                    <a:pt x="6886" y="1857"/>
                  </a:lnTo>
                  <a:lnTo>
                    <a:pt x="6894" y="1861"/>
                  </a:lnTo>
                  <a:lnTo>
                    <a:pt x="6900" y="1863"/>
                  </a:lnTo>
                  <a:lnTo>
                    <a:pt x="6908" y="1867"/>
                  </a:lnTo>
                  <a:lnTo>
                    <a:pt x="6913" y="1870"/>
                  </a:lnTo>
                  <a:lnTo>
                    <a:pt x="6921" y="1874"/>
                  </a:lnTo>
                  <a:lnTo>
                    <a:pt x="6926" y="1876"/>
                  </a:lnTo>
                  <a:lnTo>
                    <a:pt x="6934" y="1881"/>
                  </a:lnTo>
                  <a:lnTo>
                    <a:pt x="6936" y="1882"/>
                  </a:lnTo>
                  <a:lnTo>
                    <a:pt x="6943" y="1887"/>
                  </a:lnTo>
                  <a:lnTo>
                    <a:pt x="6948" y="1890"/>
                  </a:lnTo>
                  <a:lnTo>
                    <a:pt x="6955" y="1894"/>
                  </a:lnTo>
                  <a:lnTo>
                    <a:pt x="6960" y="1898"/>
                  </a:lnTo>
                  <a:lnTo>
                    <a:pt x="6967" y="1903"/>
                  </a:lnTo>
                  <a:lnTo>
                    <a:pt x="6972" y="1906"/>
                  </a:lnTo>
                  <a:lnTo>
                    <a:pt x="6979" y="1911"/>
                  </a:lnTo>
                  <a:lnTo>
                    <a:pt x="6983" y="1915"/>
                  </a:lnTo>
                  <a:lnTo>
                    <a:pt x="6990" y="1920"/>
                  </a:lnTo>
                  <a:lnTo>
                    <a:pt x="6994" y="1924"/>
                  </a:lnTo>
                  <a:lnTo>
                    <a:pt x="7000" y="1930"/>
                  </a:lnTo>
                  <a:lnTo>
                    <a:pt x="7005" y="1933"/>
                  </a:lnTo>
                  <a:lnTo>
                    <a:pt x="7011" y="1939"/>
                  </a:lnTo>
                  <a:lnTo>
                    <a:pt x="7015" y="1943"/>
                  </a:lnTo>
                  <a:lnTo>
                    <a:pt x="7021" y="1950"/>
                  </a:lnTo>
                  <a:lnTo>
                    <a:pt x="7025" y="1954"/>
                  </a:lnTo>
                  <a:lnTo>
                    <a:pt x="7030" y="1960"/>
                  </a:lnTo>
                  <a:lnTo>
                    <a:pt x="7034" y="1964"/>
                  </a:lnTo>
                  <a:lnTo>
                    <a:pt x="7040" y="1971"/>
                  </a:lnTo>
                  <a:lnTo>
                    <a:pt x="7043" y="1976"/>
                  </a:lnTo>
                  <a:lnTo>
                    <a:pt x="7048" y="1982"/>
                  </a:lnTo>
                  <a:lnTo>
                    <a:pt x="7052" y="1987"/>
                  </a:lnTo>
                  <a:lnTo>
                    <a:pt x="7057" y="1994"/>
                  </a:lnTo>
                  <a:lnTo>
                    <a:pt x="7060" y="1999"/>
                  </a:lnTo>
                  <a:lnTo>
                    <a:pt x="7065" y="2006"/>
                  </a:lnTo>
                  <a:lnTo>
                    <a:pt x="7068" y="2011"/>
                  </a:lnTo>
                  <a:lnTo>
                    <a:pt x="7072" y="2018"/>
                  </a:lnTo>
                  <a:lnTo>
                    <a:pt x="7076" y="2024"/>
                  </a:lnTo>
                  <a:lnTo>
                    <a:pt x="7080" y="2032"/>
                  </a:lnTo>
                  <a:lnTo>
                    <a:pt x="7082" y="2036"/>
                  </a:lnTo>
                  <a:lnTo>
                    <a:pt x="7086" y="2044"/>
                  </a:lnTo>
                  <a:lnTo>
                    <a:pt x="7088" y="2049"/>
                  </a:lnTo>
                  <a:lnTo>
                    <a:pt x="7092" y="2057"/>
                  </a:lnTo>
                  <a:lnTo>
                    <a:pt x="7094" y="2062"/>
                  </a:lnTo>
                  <a:lnTo>
                    <a:pt x="7098" y="2070"/>
                  </a:lnTo>
                  <a:lnTo>
                    <a:pt x="7100" y="2075"/>
                  </a:lnTo>
                  <a:lnTo>
                    <a:pt x="7103" y="2083"/>
                  </a:lnTo>
                  <a:lnTo>
                    <a:pt x="7104" y="2088"/>
                  </a:lnTo>
                  <a:lnTo>
                    <a:pt x="7107" y="2097"/>
                  </a:lnTo>
                  <a:lnTo>
                    <a:pt x="7109" y="2102"/>
                  </a:lnTo>
                  <a:lnTo>
                    <a:pt x="7111" y="2110"/>
                  </a:lnTo>
                  <a:lnTo>
                    <a:pt x="7113" y="2115"/>
                  </a:lnTo>
                  <a:lnTo>
                    <a:pt x="7115" y="2124"/>
                  </a:lnTo>
                  <a:lnTo>
                    <a:pt x="7116" y="2129"/>
                  </a:lnTo>
                  <a:lnTo>
                    <a:pt x="7118" y="2138"/>
                  </a:lnTo>
                  <a:lnTo>
                    <a:pt x="7119" y="2143"/>
                  </a:lnTo>
                  <a:lnTo>
                    <a:pt x="7120" y="2152"/>
                  </a:lnTo>
                  <a:lnTo>
                    <a:pt x="7121" y="2157"/>
                  </a:lnTo>
                  <a:lnTo>
                    <a:pt x="7122" y="2166"/>
                  </a:lnTo>
                  <a:lnTo>
                    <a:pt x="7123" y="2172"/>
                  </a:lnTo>
                  <a:lnTo>
                    <a:pt x="7124" y="2180"/>
                  </a:lnTo>
                  <a:lnTo>
                    <a:pt x="7124" y="2186"/>
                  </a:lnTo>
                  <a:lnTo>
                    <a:pt x="7125" y="2195"/>
                  </a:lnTo>
                  <a:lnTo>
                    <a:pt x="7125" y="2200"/>
                  </a:lnTo>
                  <a:lnTo>
                    <a:pt x="7125" y="2209"/>
                  </a:lnTo>
                  <a:lnTo>
                    <a:pt x="7125" y="2212"/>
                  </a:lnTo>
                  <a:lnTo>
                    <a:pt x="7125" y="3374"/>
                  </a:lnTo>
                  <a:lnTo>
                    <a:pt x="7125" y="3377"/>
                  </a:lnTo>
                  <a:lnTo>
                    <a:pt x="7125" y="3386"/>
                  </a:lnTo>
                  <a:lnTo>
                    <a:pt x="7125" y="3391"/>
                  </a:lnTo>
                  <a:lnTo>
                    <a:pt x="7124" y="3400"/>
                  </a:lnTo>
                  <a:lnTo>
                    <a:pt x="7124" y="3406"/>
                  </a:lnTo>
                  <a:lnTo>
                    <a:pt x="7123" y="3414"/>
                  </a:lnTo>
                  <a:lnTo>
                    <a:pt x="7122" y="3420"/>
                  </a:lnTo>
                  <a:lnTo>
                    <a:pt x="7121" y="3428"/>
                  </a:lnTo>
                  <a:lnTo>
                    <a:pt x="7120" y="3434"/>
                  </a:lnTo>
                  <a:lnTo>
                    <a:pt x="7119" y="3442"/>
                  </a:lnTo>
                  <a:lnTo>
                    <a:pt x="7118" y="3448"/>
                  </a:lnTo>
                  <a:lnTo>
                    <a:pt x="7116" y="3456"/>
                  </a:lnTo>
                  <a:lnTo>
                    <a:pt x="7115" y="3461"/>
                  </a:lnTo>
                  <a:lnTo>
                    <a:pt x="7113" y="3470"/>
                  </a:lnTo>
                  <a:lnTo>
                    <a:pt x="7111" y="3475"/>
                  </a:lnTo>
                  <a:lnTo>
                    <a:pt x="7109" y="3483"/>
                  </a:lnTo>
                  <a:lnTo>
                    <a:pt x="7107" y="3489"/>
                  </a:lnTo>
                  <a:lnTo>
                    <a:pt x="7104" y="3497"/>
                  </a:lnTo>
                  <a:lnTo>
                    <a:pt x="7103" y="3502"/>
                  </a:lnTo>
                  <a:lnTo>
                    <a:pt x="7100" y="3510"/>
                  </a:lnTo>
                  <a:lnTo>
                    <a:pt x="7098" y="3515"/>
                  </a:lnTo>
                  <a:lnTo>
                    <a:pt x="7095" y="3523"/>
                  </a:lnTo>
                  <a:lnTo>
                    <a:pt x="7092" y="3528"/>
                  </a:lnTo>
                  <a:lnTo>
                    <a:pt x="7089" y="3536"/>
                  </a:lnTo>
                  <a:lnTo>
                    <a:pt x="7087" y="3540"/>
                  </a:lnTo>
                  <a:lnTo>
                    <a:pt x="7083" y="3548"/>
                  </a:lnTo>
                  <a:lnTo>
                    <a:pt x="7080" y="3553"/>
                  </a:lnTo>
                  <a:lnTo>
                    <a:pt x="7076" y="3561"/>
                  </a:lnTo>
                  <a:lnTo>
                    <a:pt x="7071" y="3569"/>
                  </a:lnTo>
                  <a:lnTo>
                    <a:pt x="7067" y="3577"/>
                  </a:lnTo>
                  <a:lnTo>
                    <a:pt x="7064" y="3581"/>
                  </a:lnTo>
                  <a:lnTo>
                    <a:pt x="7059" y="3588"/>
                  </a:lnTo>
                  <a:lnTo>
                    <a:pt x="7056" y="3593"/>
                  </a:lnTo>
                  <a:lnTo>
                    <a:pt x="7051" y="3600"/>
                  </a:lnTo>
                  <a:lnTo>
                    <a:pt x="7048" y="3604"/>
                  </a:lnTo>
                  <a:lnTo>
                    <a:pt x="7042" y="3611"/>
                  </a:lnTo>
                  <a:lnTo>
                    <a:pt x="7039" y="3615"/>
                  </a:lnTo>
                  <a:lnTo>
                    <a:pt x="7033" y="3621"/>
                  </a:lnTo>
                  <a:lnTo>
                    <a:pt x="7030" y="3625"/>
                  </a:lnTo>
                  <a:lnTo>
                    <a:pt x="7024" y="3632"/>
                  </a:lnTo>
                  <a:lnTo>
                    <a:pt x="7021" y="3636"/>
                  </a:lnTo>
                  <a:lnTo>
                    <a:pt x="7015" y="3642"/>
                  </a:lnTo>
                  <a:lnTo>
                    <a:pt x="7011" y="3646"/>
                  </a:lnTo>
                  <a:lnTo>
                    <a:pt x="7005" y="3652"/>
                  </a:lnTo>
                  <a:lnTo>
                    <a:pt x="7001" y="3655"/>
                  </a:lnTo>
                  <a:lnTo>
                    <a:pt x="6994" y="3661"/>
                  </a:lnTo>
                  <a:lnTo>
                    <a:pt x="6990" y="3664"/>
                  </a:lnTo>
                  <a:lnTo>
                    <a:pt x="6984" y="3670"/>
                  </a:lnTo>
                  <a:lnTo>
                    <a:pt x="6980" y="3673"/>
                  </a:lnTo>
                  <a:lnTo>
                    <a:pt x="6973" y="3679"/>
                  </a:lnTo>
                  <a:lnTo>
                    <a:pt x="6969" y="3682"/>
                  </a:lnTo>
                  <a:lnTo>
                    <a:pt x="6962" y="3687"/>
                  </a:lnTo>
                  <a:lnTo>
                    <a:pt x="6957" y="3690"/>
                  </a:lnTo>
                  <a:lnTo>
                    <a:pt x="6950" y="3695"/>
                  </a:lnTo>
                  <a:lnTo>
                    <a:pt x="6946" y="3698"/>
                  </a:lnTo>
                  <a:lnTo>
                    <a:pt x="6938" y="3702"/>
                  </a:lnTo>
                  <a:lnTo>
                    <a:pt x="6931" y="3707"/>
                  </a:lnTo>
                  <a:lnTo>
                    <a:pt x="6923" y="3711"/>
                  </a:lnTo>
                  <a:lnTo>
                    <a:pt x="6918" y="3713"/>
                  </a:lnTo>
                  <a:lnTo>
                    <a:pt x="6911" y="3717"/>
                  </a:lnTo>
                  <a:lnTo>
                    <a:pt x="6906" y="3720"/>
                  </a:lnTo>
                  <a:lnTo>
                    <a:pt x="6898" y="3723"/>
                  </a:lnTo>
                  <a:lnTo>
                    <a:pt x="6893" y="3725"/>
                  </a:lnTo>
                  <a:lnTo>
                    <a:pt x="6885" y="3729"/>
                  </a:lnTo>
                  <a:lnTo>
                    <a:pt x="6879" y="3731"/>
                  </a:lnTo>
                  <a:lnTo>
                    <a:pt x="6871" y="3734"/>
                  </a:lnTo>
                  <a:lnTo>
                    <a:pt x="6866" y="3735"/>
                  </a:lnTo>
                  <a:lnTo>
                    <a:pt x="6858" y="3738"/>
                  </a:lnTo>
                  <a:lnTo>
                    <a:pt x="6853" y="3740"/>
                  </a:lnTo>
                  <a:lnTo>
                    <a:pt x="6844" y="3742"/>
                  </a:lnTo>
                  <a:lnTo>
                    <a:pt x="6839" y="3744"/>
                  </a:lnTo>
                  <a:lnTo>
                    <a:pt x="6831" y="3746"/>
                  </a:lnTo>
                  <a:lnTo>
                    <a:pt x="6825" y="3747"/>
                  </a:lnTo>
                  <a:lnTo>
                    <a:pt x="6817" y="3749"/>
                  </a:lnTo>
                  <a:lnTo>
                    <a:pt x="6811" y="3750"/>
                  </a:lnTo>
                  <a:lnTo>
                    <a:pt x="6803" y="3751"/>
                  </a:lnTo>
                  <a:lnTo>
                    <a:pt x="6797" y="3752"/>
                  </a:lnTo>
                  <a:lnTo>
                    <a:pt x="6789" y="3753"/>
                  </a:lnTo>
                  <a:lnTo>
                    <a:pt x="6783" y="3754"/>
                  </a:lnTo>
                  <a:lnTo>
                    <a:pt x="6775" y="3755"/>
                  </a:lnTo>
                  <a:lnTo>
                    <a:pt x="6769" y="3755"/>
                  </a:lnTo>
                  <a:lnTo>
                    <a:pt x="6760" y="3756"/>
                  </a:lnTo>
                  <a:lnTo>
                    <a:pt x="6755" y="3756"/>
                  </a:lnTo>
                  <a:lnTo>
                    <a:pt x="6746" y="3756"/>
                  </a:lnTo>
                  <a:lnTo>
                    <a:pt x="6743" y="3756"/>
                  </a:lnTo>
                  <a:lnTo>
                    <a:pt x="3257" y="3756"/>
                  </a:lnTo>
                  <a:lnTo>
                    <a:pt x="3254" y="3756"/>
                  </a:lnTo>
                  <a:lnTo>
                    <a:pt x="3245" y="3756"/>
                  </a:lnTo>
                  <a:lnTo>
                    <a:pt x="3240" y="3756"/>
                  </a:lnTo>
                  <a:lnTo>
                    <a:pt x="3231" y="3755"/>
                  </a:lnTo>
                  <a:lnTo>
                    <a:pt x="3225" y="3755"/>
                  </a:lnTo>
                  <a:lnTo>
                    <a:pt x="3217" y="3754"/>
                  </a:lnTo>
                  <a:lnTo>
                    <a:pt x="3211" y="3753"/>
                  </a:lnTo>
                  <a:lnTo>
                    <a:pt x="3203" y="3752"/>
                  </a:lnTo>
                  <a:lnTo>
                    <a:pt x="3197" y="3751"/>
                  </a:lnTo>
                  <a:lnTo>
                    <a:pt x="3189" y="3750"/>
                  </a:lnTo>
                  <a:lnTo>
                    <a:pt x="3183" y="3749"/>
                  </a:lnTo>
                  <a:lnTo>
                    <a:pt x="3175" y="3747"/>
                  </a:lnTo>
                  <a:lnTo>
                    <a:pt x="3169" y="3746"/>
                  </a:lnTo>
                  <a:lnTo>
                    <a:pt x="3161" y="3744"/>
                  </a:lnTo>
                  <a:lnTo>
                    <a:pt x="3156" y="3742"/>
                  </a:lnTo>
                  <a:lnTo>
                    <a:pt x="3147" y="3740"/>
                  </a:lnTo>
                  <a:lnTo>
                    <a:pt x="3142" y="3738"/>
                  </a:lnTo>
                  <a:lnTo>
                    <a:pt x="3134" y="3735"/>
                  </a:lnTo>
                  <a:lnTo>
                    <a:pt x="3129" y="3734"/>
                  </a:lnTo>
                  <a:lnTo>
                    <a:pt x="3121" y="3731"/>
                  </a:lnTo>
                  <a:lnTo>
                    <a:pt x="3115" y="3729"/>
                  </a:lnTo>
                  <a:lnTo>
                    <a:pt x="3107" y="3725"/>
                  </a:lnTo>
                  <a:lnTo>
                    <a:pt x="3102" y="3723"/>
                  </a:lnTo>
                  <a:lnTo>
                    <a:pt x="3094" y="3720"/>
                  </a:lnTo>
                  <a:lnTo>
                    <a:pt x="3089" y="3717"/>
                  </a:lnTo>
                  <a:lnTo>
                    <a:pt x="3082" y="3713"/>
                  </a:lnTo>
                  <a:lnTo>
                    <a:pt x="3077" y="3711"/>
                  </a:lnTo>
                  <a:lnTo>
                    <a:pt x="3069" y="3707"/>
                  </a:lnTo>
                  <a:lnTo>
                    <a:pt x="3062" y="3702"/>
                  </a:lnTo>
                  <a:lnTo>
                    <a:pt x="3054" y="3698"/>
                  </a:lnTo>
                  <a:lnTo>
                    <a:pt x="3050" y="3695"/>
                  </a:lnTo>
                  <a:lnTo>
                    <a:pt x="3043" y="3690"/>
                  </a:lnTo>
                  <a:lnTo>
                    <a:pt x="3038" y="3687"/>
                  </a:lnTo>
                  <a:lnTo>
                    <a:pt x="3031" y="3682"/>
                  </a:lnTo>
                  <a:lnTo>
                    <a:pt x="3027" y="3679"/>
                  </a:lnTo>
                  <a:lnTo>
                    <a:pt x="3020" y="3673"/>
                  </a:lnTo>
                  <a:lnTo>
                    <a:pt x="3016" y="3670"/>
                  </a:lnTo>
                  <a:lnTo>
                    <a:pt x="3010" y="3664"/>
                  </a:lnTo>
                  <a:lnTo>
                    <a:pt x="3006" y="3661"/>
                  </a:lnTo>
                  <a:lnTo>
                    <a:pt x="2999" y="3655"/>
                  </a:lnTo>
                  <a:lnTo>
                    <a:pt x="2995" y="3652"/>
                  </a:lnTo>
                  <a:lnTo>
                    <a:pt x="2989" y="3646"/>
                  </a:lnTo>
                  <a:lnTo>
                    <a:pt x="2985" y="3642"/>
                  </a:lnTo>
                  <a:lnTo>
                    <a:pt x="2979" y="3636"/>
                  </a:lnTo>
                  <a:lnTo>
                    <a:pt x="2976" y="3632"/>
                  </a:lnTo>
                  <a:lnTo>
                    <a:pt x="2970" y="3625"/>
                  </a:lnTo>
                  <a:lnTo>
                    <a:pt x="2967" y="3621"/>
                  </a:lnTo>
                  <a:lnTo>
                    <a:pt x="2961" y="3615"/>
                  </a:lnTo>
                  <a:lnTo>
                    <a:pt x="2958" y="3611"/>
                  </a:lnTo>
                  <a:lnTo>
                    <a:pt x="2952" y="3604"/>
                  </a:lnTo>
                  <a:lnTo>
                    <a:pt x="2949" y="3600"/>
                  </a:lnTo>
                  <a:lnTo>
                    <a:pt x="2944" y="3593"/>
                  </a:lnTo>
                  <a:lnTo>
                    <a:pt x="2941" y="3588"/>
                  </a:lnTo>
                  <a:lnTo>
                    <a:pt x="2936" y="3581"/>
                  </a:lnTo>
                  <a:lnTo>
                    <a:pt x="2933" y="3577"/>
                  </a:lnTo>
                  <a:lnTo>
                    <a:pt x="2929" y="3569"/>
                  </a:lnTo>
                  <a:lnTo>
                    <a:pt x="2924" y="3561"/>
                  </a:lnTo>
                  <a:lnTo>
                    <a:pt x="2920" y="3553"/>
                  </a:lnTo>
                  <a:lnTo>
                    <a:pt x="2917" y="3548"/>
                  </a:lnTo>
                  <a:lnTo>
                    <a:pt x="2913" y="3540"/>
                  </a:lnTo>
                  <a:lnTo>
                    <a:pt x="2911" y="3536"/>
                  </a:lnTo>
                  <a:lnTo>
                    <a:pt x="2908" y="3528"/>
                  </a:lnTo>
                  <a:lnTo>
                    <a:pt x="2905" y="3523"/>
                  </a:lnTo>
                  <a:lnTo>
                    <a:pt x="2902" y="3515"/>
                  </a:lnTo>
                  <a:lnTo>
                    <a:pt x="2900" y="3510"/>
                  </a:lnTo>
                  <a:lnTo>
                    <a:pt x="2897" y="3502"/>
                  </a:lnTo>
                  <a:lnTo>
                    <a:pt x="2896" y="3497"/>
                  </a:lnTo>
                  <a:lnTo>
                    <a:pt x="2893" y="3489"/>
                  </a:lnTo>
                  <a:lnTo>
                    <a:pt x="2891" y="3483"/>
                  </a:lnTo>
                  <a:lnTo>
                    <a:pt x="2889" y="3475"/>
                  </a:lnTo>
                  <a:lnTo>
                    <a:pt x="2887" y="3470"/>
                  </a:lnTo>
                  <a:lnTo>
                    <a:pt x="2885" y="3461"/>
                  </a:lnTo>
                  <a:lnTo>
                    <a:pt x="2884" y="3456"/>
                  </a:lnTo>
                  <a:lnTo>
                    <a:pt x="2882" y="3448"/>
                  </a:lnTo>
                  <a:lnTo>
                    <a:pt x="2881" y="3442"/>
                  </a:lnTo>
                  <a:lnTo>
                    <a:pt x="2880" y="3434"/>
                  </a:lnTo>
                  <a:lnTo>
                    <a:pt x="2879" y="3428"/>
                  </a:lnTo>
                  <a:lnTo>
                    <a:pt x="2878" y="3420"/>
                  </a:lnTo>
                  <a:lnTo>
                    <a:pt x="2877" y="3414"/>
                  </a:lnTo>
                  <a:lnTo>
                    <a:pt x="2876" y="3406"/>
                  </a:lnTo>
                  <a:lnTo>
                    <a:pt x="2876" y="3400"/>
                  </a:lnTo>
                  <a:lnTo>
                    <a:pt x="2875" y="3391"/>
                  </a:lnTo>
                  <a:lnTo>
                    <a:pt x="2875" y="3386"/>
                  </a:lnTo>
                  <a:lnTo>
                    <a:pt x="2875" y="3377"/>
                  </a:lnTo>
                  <a:lnTo>
                    <a:pt x="2875" y="3374"/>
                  </a:lnTo>
                  <a:lnTo>
                    <a:pt x="2875" y="2212"/>
                  </a:lnTo>
                  <a:lnTo>
                    <a:pt x="2875" y="2209"/>
                  </a:lnTo>
                  <a:lnTo>
                    <a:pt x="2875" y="2200"/>
                  </a:lnTo>
                  <a:lnTo>
                    <a:pt x="2875" y="2195"/>
                  </a:lnTo>
                  <a:lnTo>
                    <a:pt x="2876" y="2186"/>
                  </a:lnTo>
                  <a:lnTo>
                    <a:pt x="2876" y="2180"/>
                  </a:lnTo>
                  <a:lnTo>
                    <a:pt x="2877" y="2172"/>
                  </a:lnTo>
                  <a:lnTo>
                    <a:pt x="2878" y="2166"/>
                  </a:lnTo>
                  <a:lnTo>
                    <a:pt x="2879" y="2157"/>
                  </a:lnTo>
                  <a:lnTo>
                    <a:pt x="2880" y="2152"/>
                  </a:lnTo>
                  <a:lnTo>
                    <a:pt x="2881" y="2143"/>
                  </a:lnTo>
                  <a:lnTo>
                    <a:pt x="2882" y="2138"/>
                  </a:lnTo>
                  <a:lnTo>
                    <a:pt x="2884" y="2129"/>
                  </a:lnTo>
                  <a:lnTo>
                    <a:pt x="2885" y="2124"/>
                  </a:lnTo>
                  <a:lnTo>
                    <a:pt x="2887" y="2115"/>
                  </a:lnTo>
                  <a:lnTo>
                    <a:pt x="2889" y="2110"/>
                  </a:lnTo>
                  <a:lnTo>
                    <a:pt x="2891" y="2102"/>
                  </a:lnTo>
                  <a:lnTo>
                    <a:pt x="2893" y="2097"/>
                  </a:lnTo>
                  <a:lnTo>
                    <a:pt x="2896" y="2088"/>
                  </a:lnTo>
                  <a:lnTo>
                    <a:pt x="2897" y="2083"/>
                  </a:lnTo>
                  <a:lnTo>
                    <a:pt x="2900" y="2075"/>
                  </a:lnTo>
                  <a:lnTo>
                    <a:pt x="2902" y="2070"/>
                  </a:lnTo>
                  <a:lnTo>
                    <a:pt x="2906" y="2062"/>
                  </a:lnTo>
                  <a:lnTo>
                    <a:pt x="2908" y="2057"/>
                  </a:lnTo>
                  <a:lnTo>
                    <a:pt x="2912" y="2049"/>
                  </a:lnTo>
                  <a:lnTo>
                    <a:pt x="2914" y="2044"/>
                  </a:lnTo>
                  <a:lnTo>
                    <a:pt x="2918" y="2036"/>
                  </a:lnTo>
                  <a:lnTo>
                    <a:pt x="2920" y="2032"/>
                  </a:lnTo>
                  <a:lnTo>
                    <a:pt x="2924" y="2024"/>
                  </a:lnTo>
                  <a:lnTo>
                    <a:pt x="2928" y="2018"/>
                  </a:lnTo>
                  <a:lnTo>
                    <a:pt x="2932" y="2011"/>
                  </a:lnTo>
                  <a:lnTo>
                    <a:pt x="2935" y="2006"/>
                  </a:lnTo>
                  <a:lnTo>
                    <a:pt x="2940" y="1999"/>
                  </a:lnTo>
                  <a:lnTo>
                    <a:pt x="2943" y="1994"/>
                  </a:lnTo>
                  <a:lnTo>
                    <a:pt x="2948" y="1987"/>
                  </a:lnTo>
                  <a:lnTo>
                    <a:pt x="2952" y="1982"/>
                  </a:lnTo>
                  <a:lnTo>
                    <a:pt x="2957" y="1976"/>
                  </a:lnTo>
                  <a:lnTo>
                    <a:pt x="2960" y="1971"/>
                  </a:lnTo>
                  <a:lnTo>
                    <a:pt x="2966" y="1964"/>
                  </a:lnTo>
                  <a:lnTo>
                    <a:pt x="2970" y="1960"/>
                  </a:lnTo>
                  <a:lnTo>
                    <a:pt x="2975" y="1954"/>
                  </a:lnTo>
                  <a:lnTo>
                    <a:pt x="2979" y="1950"/>
                  </a:lnTo>
                  <a:lnTo>
                    <a:pt x="2985" y="1943"/>
                  </a:lnTo>
                  <a:lnTo>
                    <a:pt x="2989" y="1939"/>
                  </a:lnTo>
                  <a:lnTo>
                    <a:pt x="2995" y="1933"/>
                  </a:lnTo>
                  <a:lnTo>
                    <a:pt x="3000" y="1930"/>
                  </a:lnTo>
                  <a:lnTo>
                    <a:pt x="3006" y="1924"/>
                  </a:lnTo>
                  <a:lnTo>
                    <a:pt x="3010" y="1920"/>
                  </a:lnTo>
                  <a:lnTo>
                    <a:pt x="3017" y="1915"/>
                  </a:lnTo>
                  <a:lnTo>
                    <a:pt x="3021" y="1911"/>
                  </a:lnTo>
                  <a:lnTo>
                    <a:pt x="3028" y="1906"/>
                  </a:lnTo>
                  <a:lnTo>
                    <a:pt x="3033" y="1903"/>
                  </a:lnTo>
                  <a:lnTo>
                    <a:pt x="3040" y="1898"/>
                  </a:lnTo>
                  <a:lnTo>
                    <a:pt x="3045" y="1894"/>
                  </a:lnTo>
                  <a:lnTo>
                    <a:pt x="3052" y="1890"/>
                  </a:lnTo>
                  <a:lnTo>
                    <a:pt x="3057" y="1887"/>
                  </a:lnTo>
                  <a:lnTo>
                    <a:pt x="3064" y="1882"/>
                  </a:lnTo>
                  <a:lnTo>
                    <a:pt x="3066" y="1881"/>
                  </a:lnTo>
                  <a:lnTo>
                    <a:pt x="3074" y="1876"/>
                  </a:lnTo>
                  <a:lnTo>
                    <a:pt x="3079" y="1874"/>
                  </a:lnTo>
                  <a:lnTo>
                    <a:pt x="3087" y="1870"/>
                  </a:lnTo>
                  <a:lnTo>
                    <a:pt x="3092" y="1867"/>
                  </a:lnTo>
                  <a:lnTo>
                    <a:pt x="3100" y="1863"/>
                  </a:lnTo>
                  <a:lnTo>
                    <a:pt x="3106" y="1861"/>
                  </a:lnTo>
                  <a:lnTo>
                    <a:pt x="3114" y="1857"/>
                  </a:lnTo>
                  <a:lnTo>
                    <a:pt x="3119" y="1855"/>
                  </a:lnTo>
                  <a:lnTo>
                    <a:pt x="3127" y="1852"/>
                  </a:lnTo>
                  <a:lnTo>
                    <a:pt x="3133" y="1850"/>
                  </a:lnTo>
                  <a:lnTo>
                    <a:pt x="3141" y="1847"/>
                  </a:lnTo>
                  <a:lnTo>
                    <a:pt x="3146" y="1846"/>
                  </a:lnTo>
                  <a:lnTo>
                    <a:pt x="3155" y="1843"/>
                  </a:lnTo>
                  <a:lnTo>
                    <a:pt x="3160" y="1842"/>
                  </a:lnTo>
                  <a:lnTo>
                    <a:pt x="3169" y="1840"/>
                  </a:lnTo>
                  <a:lnTo>
                    <a:pt x="3174" y="1838"/>
                  </a:lnTo>
                  <a:lnTo>
                    <a:pt x="3183" y="1836"/>
                  </a:lnTo>
                  <a:lnTo>
                    <a:pt x="3188" y="1835"/>
                  </a:lnTo>
                  <a:lnTo>
                    <a:pt x="3197" y="1834"/>
                  </a:lnTo>
                  <a:lnTo>
                    <a:pt x="3202" y="1833"/>
                  </a:lnTo>
                  <a:lnTo>
                    <a:pt x="3211" y="1832"/>
                  </a:lnTo>
                  <a:lnTo>
                    <a:pt x="3217" y="1831"/>
                  </a:lnTo>
                  <a:lnTo>
                    <a:pt x="3225" y="1830"/>
                  </a:lnTo>
                  <a:lnTo>
                    <a:pt x="3231" y="1830"/>
                  </a:lnTo>
                  <a:close/>
                  <a:moveTo>
                    <a:pt x="6749" y="2129"/>
                  </a:moveTo>
                  <a:lnTo>
                    <a:pt x="6746" y="2129"/>
                  </a:lnTo>
                  <a:lnTo>
                    <a:pt x="6742" y="2129"/>
                  </a:lnTo>
                  <a:lnTo>
                    <a:pt x="3258" y="2129"/>
                  </a:lnTo>
                  <a:lnTo>
                    <a:pt x="3254" y="2129"/>
                  </a:lnTo>
                  <a:lnTo>
                    <a:pt x="3251" y="2129"/>
                  </a:lnTo>
                  <a:lnTo>
                    <a:pt x="3249" y="2130"/>
                  </a:lnTo>
                  <a:lnTo>
                    <a:pt x="3246" y="2130"/>
                  </a:lnTo>
                  <a:lnTo>
                    <a:pt x="3243" y="2130"/>
                  </a:lnTo>
                  <a:lnTo>
                    <a:pt x="3240" y="2131"/>
                  </a:lnTo>
                  <a:lnTo>
                    <a:pt x="3237" y="2132"/>
                  </a:lnTo>
                  <a:lnTo>
                    <a:pt x="3234" y="2133"/>
                  </a:lnTo>
                  <a:lnTo>
                    <a:pt x="3231" y="2134"/>
                  </a:lnTo>
                  <a:lnTo>
                    <a:pt x="3228" y="2135"/>
                  </a:lnTo>
                  <a:lnTo>
                    <a:pt x="3226" y="2136"/>
                  </a:lnTo>
                  <a:lnTo>
                    <a:pt x="3223" y="2137"/>
                  </a:lnTo>
                  <a:lnTo>
                    <a:pt x="3221" y="2138"/>
                  </a:lnTo>
                  <a:lnTo>
                    <a:pt x="3217" y="2140"/>
                  </a:lnTo>
                  <a:lnTo>
                    <a:pt x="3213" y="2143"/>
                  </a:lnTo>
                  <a:lnTo>
                    <a:pt x="3211" y="2144"/>
                  </a:lnTo>
                  <a:lnTo>
                    <a:pt x="3208" y="2146"/>
                  </a:lnTo>
                  <a:lnTo>
                    <a:pt x="3206" y="2148"/>
                  </a:lnTo>
                  <a:lnTo>
                    <a:pt x="3204" y="2150"/>
                  </a:lnTo>
                  <a:lnTo>
                    <a:pt x="3201" y="2152"/>
                  </a:lnTo>
                  <a:lnTo>
                    <a:pt x="3199" y="2154"/>
                  </a:lnTo>
                  <a:lnTo>
                    <a:pt x="3197" y="2156"/>
                  </a:lnTo>
                  <a:lnTo>
                    <a:pt x="3195" y="2158"/>
                  </a:lnTo>
                  <a:lnTo>
                    <a:pt x="3193" y="2160"/>
                  </a:lnTo>
                  <a:lnTo>
                    <a:pt x="3191" y="2163"/>
                  </a:lnTo>
                  <a:lnTo>
                    <a:pt x="3189" y="2166"/>
                  </a:lnTo>
                  <a:lnTo>
                    <a:pt x="3187" y="2169"/>
                  </a:lnTo>
                  <a:lnTo>
                    <a:pt x="3186" y="2171"/>
                  </a:lnTo>
                  <a:lnTo>
                    <a:pt x="3185" y="2173"/>
                  </a:lnTo>
                  <a:lnTo>
                    <a:pt x="3183" y="2176"/>
                  </a:lnTo>
                  <a:lnTo>
                    <a:pt x="3182" y="2179"/>
                  </a:lnTo>
                  <a:lnTo>
                    <a:pt x="3181" y="2182"/>
                  </a:lnTo>
                  <a:lnTo>
                    <a:pt x="3180" y="2185"/>
                  </a:lnTo>
                  <a:lnTo>
                    <a:pt x="3179" y="2188"/>
                  </a:lnTo>
                  <a:lnTo>
                    <a:pt x="3178" y="2191"/>
                  </a:lnTo>
                  <a:lnTo>
                    <a:pt x="3177" y="2194"/>
                  </a:lnTo>
                  <a:lnTo>
                    <a:pt x="3176" y="2197"/>
                  </a:lnTo>
                  <a:lnTo>
                    <a:pt x="3176" y="2200"/>
                  </a:lnTo>
                  <a:lnTo>
                    <a:pt x="3176" y="2203"/>
                  </a:lnTo>
                  <a:lnTo>
                    <a:pt x="3175" y="2206"/>
                  </a:lnTo>
                  <a:lnTo>
                    <a:pt x="3175" y="2209"/>
                  </a:lnTo>
                  <a:lnTo>
                    <a:pt x="3175" y="2213"/>
                  </a:lnTo>
                  <a:lnTo>
                    <a:pt x="3175" y="3373"/>
                  </a:lnTo>
                  <a:lnTo>
                    <a:pt x="3175" y="3377"/>
                  </a:lnTo>
                  <a:lnTo>
                    <a:pt x="3175" y="3380"/>
                  </a:lnTo>
                  <a:lnTo>
                    <a:pt x="3176" y="3382"/>
                  </a:lnTo>
                  <a:lnTo>
                    <a:pt x="3176" y="3385"/>
                  </a:lnTo>
                  <a:lnTo>
                    <a:pt x="3176" y="3388"/>
                  </a:lnTo>
                  <a:lnTo>
                    <a:pt x="3177" y="3391"/>
                  </a:lnTo>
                  <a:lnTo>
                    <a:pt x="3178" y="3395"/>
                  </a:lnTo>
                  <a:lnTo>
                    <a:pt x="3179" y="3398"/>
                  </a:lnTo>
                  <a:lnTo>
                    <a:pt x="3180" y="3401"/>
                  </a:lnTo>
                  <a:lnTo>
                    <a:pt x="3181" y="3404"/>
                  </a:lnTo>
                  <a:lnTo>
                    <a:pt x="3182" y="3407"/>
                  </a:lnTo>
                  <a:lnTo>
                    <a:pt x="3184" y="3411"/>
                  </a:lnTo>
                  <a:lnTo>
                    <a:pt x="3185" y="3414"/>
                  </a:lnTo>
                  <a:lnTo>
                    <a:pt x="3186" y="3415"/>
                  </a:lnTo>
                  <a:lnTo>
                    <a:pt x="3186" y="3416"/>
                  </a:lnTo>
                  <a:lnTo>
                    <a:pt x="3188" y="3419"/>
                  </a:lnTo>
                  <a:lnTo>
                    <a:pt x="3190" y="3421"/>
                  </a:lnTo>
                  <a:lnTo>
                    <a:pt x="3193" y="3424"/>
                  </a:lnTo>
                  <a:lnTo>
                    <a:pt x="3195" y="3427"/>
                  </a:lnTo>
                  <a:lnTo>
                    <a:pt x="3197" y="3429"/>
                  </a:lnTo>
                  <a:lnTo>
                    <a:pt x="3199" y="3432"/>
                  </a:lnTo>
                  <a:lnTo>
                    <a:pt x="3202" y="3434"/>
                  </a:lnTo>
                  <a:lnTo>
                    <a:pt x="3204" y="3436"/>
                  </a:lnTo>
                  <a:lnTo>
                    <a:pt x="3207" y="3438"/>
                  </a:lnTo>
                  <a:lnTo>
                    <a:pt x="3210" y="3441"/>
                  </a:lnTo>
                  <a:lnTo>
                    <a:pt x="3212" y="3443"/>
                  </a:lnTo>
                  <a:lnTo>
                    <a:pt x="3215" y="3445"/>
                  </a:lnTo>
                  <a:lnTo>
                    <a:pt x="3217" y="3445"/>
                  </a:lnTo>
                  <a:lnTo>
                    <a:pt x="3218" y="3446"/>
                  </a:lnTo>
                  <a:lnTo>
                    <a:pt x="3221" y="3448"/>
                  </a:lnTo>
                  <a:lnTo>
                    <a:pt x="3224" y="3449"/>
                  </a:lnTo>
                  <a:lnTo>
                    <a:pt x="3227" y="3450"/>
                  </a:lnTo>
                  <a:lnTo>
                    <a:pt x="3230" y="3451"/>
                  </a:lnTo>
                  <a:lnTo>
                    <a:pt x="3233" y="3452"/>
                  </a:lnTo>
                  <a:lnTo>
                    <a:pt x="3236" y="3453"/>
                  </a:lnTo>
                  <a:lnTo>
                    <a:pt x="3239" y="3454"/>
                  </a:lnTo>
                  <a:lnTo>
                    <a:pt x="3242" y="3455"/>
                  </a:lnTo>
                  <a:lnTo>
                    <a:pt x="3245" y="3455"/>
                  </a:lnTo>
                  <a:lnTo>
                    <a:pt x="3248" y="3455"/>
                  </a:lnTo>
                  <a:lnTo>
                    <a:pt x="3251" y="3456"/>
                  </a:lnTo>
                  <a:lnTo>
                    <a:pt x="3254" y="3456"/>
                  </a:lnTo>
                  <a:lnTo>
                    <a:pt x="3258" y="3456"/>
                  </a:lnTo>
                  <a:lnTo>
                    <a:pt x="6742" y="3456"/>
                  </a:lnTo>
                  <a:lnTo>
                    <a:pt x="6746" y="3456"/>
                  </a:lnTo>
                  <a:lnTo>
                    <a:pt x="6749" y="3456"/>
                  </a:lnTo>
                  <a:lnTo>
                    <a:pt x="6752" y="3455"/>
                  </a:lnTo>
                  <a:lnTo>
                    <a:pt x="6755" y="3455"/>
                  </a:lnTo>
                  <a:lnTo>
                    <a:pt x="6758" y="3455"/>
                  </a:lnTo>
                  <a:lnTo>
                    <a:pt x="6761" y="3454"/>
                  </a:lnTo>
                  <a:lnTo>
                    <a:pt x="6764" y="3453"/>
                  </a:lnTo>
                  <a:lnTo>
                    <a:pt x="6767" y="3452"/>
                  </a:lnTo>
                  <a:lnTo>
                    <a:pt x="6770" y="3451"/>
                  </a:lnTo>
                  <a:lnTo>
                    <a:pt x="6773" y="3450"/>
                  </a:lnTo>
                  <a:lnTo>
                    <a:pt x="6776" y="3449"/>
                  </a:lnTo>
                  <a:lnTo>
                    <a:pt x="6779" y="3448"/>
                  </a:lnTo>
                  <a:lnTo>
                    <a:pt x="6782" y="3446"/>
                  </a:lnTo>
                  <a:lnTo>
                    <a:pt x="6783" y="3445"/>
                  </a:lnTo>
                  <a:lnTo>
                    <a:pt x="6785" y="3445"/>
                  </a:lnTo>
                  <a:lnTo>
                    <a:pt x="6788" y="3443"/>
                  </a:lnTo>
                  <a:lnTo>
                    <a:pt x="6790" y="3441"/>
                  </a:lnTo>
                  <a:lnTo>
                    <a:pt x="6793" y="3438"/>
                  </a:lnTo>
                  <a:lnTo>
                    <a:pt x="6796" y="3436"/>
                  </a:lnTo>
                  <a:lnTo>
                    <a:pt x="6798" y="3434"/>
                  </a:lnTo>
                  <a:lnTo>
                    <a:pt x="6801" y="3432"/>
                  </a:lnTo>
                  <a:lnTo>
                    <a:pt x="6803" y="3429"/>
                  </a:lnTo>
                  <a:lnTo>
                    <a:pt x="6805" y="3427"/>
                  </a:lnTo>
                  <a:lnTo>
                    <a:pt x="6807" y="3424"/>
                  </a:lnTo>
                  <a:lnTo>
                    <a:pt x="6810" y="3421"/>
                  </a:lnTo>
                  <a:lnTo>
                    <a:pt x="6812" y="3419"/>
                  </a:lnTo>
                  <a:lnTo>
                    <a:pt x="6814" y="3416"/>
                  </a:lnTo>
                  <a:lnTo>
                    <a:pt x="6814" y="3415"/>
                  </a:lnTo>
                  <a:lnTo>
                    <a:pt x="6815" y="3414"/>
                  </a:lnTo>
                  <a:lnTo>
                    <a:pt x="6816" y="3411"/>
                  </a:lnTo>
                  <a:lnTo>
                    <a:pt x="6818" y="3407"/>
                  </a:lnTo>
                  <a:lnTo>
                    <a:pt x="6819" y="3404"/>
                  </a:lnTo>
                  <a:lnTo>
                    <a:pt x="6820" y="3401"/>
                  </a:lnTo>
                  <a:lnTo>
                    <a:pt x="6821" y="3398"/>
                  </a:lnTo>
                  <a:lnTo>
                    <a:pt x="6822" y="3395"/>
                  </a:lnTo>
                  <a:lnTo>
                    <a:pt x="6823" y="3391"/>
                  </a:lnTo>
                  <a:lnTo>
                    <a:pt x="6824" y="3388"/>
                  </a:lnTo>
                  <a:lnTo>
                    <a:pt x="6824" y="3385"/>
                  </a:lnTo>
                  <a:lnTo>
                    <a:pt x="6824" y="3382"/>
                  </a:lnTo>
                  <a:lnTo>
                    <a:pt x="6825" y="3380"/>
                  </a:lnTo>
                  <a:lnTo>
                    <a:pt x="6825" y="3377"/>
                  </a:lnTo>
                  <a:lnTo>
                    <a:pt x="6825" y="3373"/>
                  </a:lnTo>
                  <a:lnTo>
                    <a:pt x="6825" y="2213"/>
                  </a:lnTo>
                  <a:lnTo>
                    <a:pt x="6825" y="2209"/>
                  </a:lnTo>
                  <a:lnTo>
                    <a:pt x="6825" y="2206"/>
                  </a:lnTo>
                  <a:lnTo>
                    <a:pt x="6824" y="2203"/>
                  </a:lnTo>
                  <a:lnTo>
                    <a:pt x="6824" y="2200"/>
                  </a:lnTo>
                  <a:lnTo>
                    <a:pt x="6824" y="2197"/>
                  </a:lnTo>
                  <a:lnTo>
                    <a:pt x="6823" y="2194"/>
                  </a:lnTo>
                  <a:lnTo>
                    <a:pt x="6822" y="2191"/>
                  </a:lnTo>
                  <a:lnTo>
                    <a:pt x="6821" y="2188"/>
                  </a:lnTo>
                  <a:lnTo>
                    <a:pt x="6820" y="2185"/>
                  </a:lnTo>
                  <a:lnTo>
                    <a:pt x="6819" y="2182"/>
                  </a:lnTo>
                  <a:lnTo>
                    <a:pt x="6818" y="2179"/>
                  </a:lnTo>
                  <a:lnTo>
                    <a:pt x="6817" y="2176"/>
                  </a:lnTo>
                  <a:lnTo>
                    <a:pt x="6815" y="2173"/>
                  </a:lnTo>
                  <a:lnTo>
                    <a:pt x="6814" y="2171"/>
                  </a:lnTo>
                  <a:lnTo>
                    <a:pt x="6813" y="2169"/>
                  </a:lnTo>
                  <a:lnTo>
                    <a:pt x="6811" y="2166"/>
                  </a:lnTo>
                  <a:lnTo>
                    <a:pt x="6809" y="2163"/>
                  </a:lnTo>
                  <a:lnTo>
                    <a:pt x="6807" y="2160"/>
                  </a:lnTo>
                  <a:lnTo>
                    <a:pt x="6805" y="2158"/>
                  </a:lnTo>
                  <a:lnTo>
                    <a:pt x="6803" y="2156"/>
                  </a:lnTo>
                  <a:lnTo>
                    <a:pt x="6801" y="2154"/>
                  </a:lnTo>
                  <a:lnTo>
                    <a:pt x="6799" y="2152"/>
                  </a:lnTo>
                  <a:lnTo>
                    <a:pt x="6796" y="2150"/>
                  </a:lnTo>
                  <a:lnTo>
                    <a:pt x="6794" y="2148"/>
                  </a:lnTo>
                  <a:lnTo>
                    <a:pt x="6792" y="2146"/>
                  </a:lnTo>
                  <a:lnTo>
                    <a:pt x="6789" y="2144"/>
                  </a:lnTo>
                  <a:lnTo>
                    <a:pt x="6787" y="2143"/>
                  </a:lnTo>
                  <a:lnTo>
                    <a:pt x="6783" y="2140"/>
                  </a:lnTo>
                  <a:lnTo>
                    <a:pt x="6779" y="2138"/>
                  </a:lnTo>
                  <a:lnTo>
                    <a:pt x="6777" y="2137"/>
                  </a:lnTo>
                  <a:lnTo>
                    <a:pt x="6774" y="2136"/>
                  </a:lnTo>
                  <a:lnTo>
                    <a:pt x="6772" y="2135"/>
                  </a:lnTo>
                  <a:lnTo>
                    <a:pt x="6769" y="2134"/>
                  </a:lnTo>
                  <a:lnTo>
                    <a:pt x="6766" y="2133"/>
                  </a:lnTo>
                  <a:lnTo>
                    <a:pt x="6763" y="2132"/>
                  </a:lnTo>
                  <a:lnTo>
                    <a:pt x="6760" y="2131"/>
                  </a:lnTo>
                  <a:lnTo>
                    <a:pt x="6757" y="2130"/>
                  </a:lnTo>
                  <a:lnTo>
                    <a:pt x="6754" y="2130"/>
                  </a:lnTo>
                  <a:lnTo>
                    <a:pt x="6751" y="2130"/>
                  </a:lnTo>
                  <a:lnTo>
                    <a:pt x="6749" y="2129"/>
                  </a:lnTo>
                  <a:close/>
                  <a:moveTo>
                    <a:pt x="6693" y="4955"/>
                  </a:moveTo>
                  <a:lnTo>
                    <a:pt x="6694" y="4966"/>
                  </a:lnTo>
                  <a:lnTo>
                    <a:pt x="6695" y="4977"/>
                  </a:lnTo>
                  <a:lnTo>
                    <a:pt x="6696" y="4989"/>
                  </a:lnTo>
                  <a:lnTo>
                    <a:pt x="6696" y="5000"/>
                  </a:lnTo>
                  <a:lnTo>
                    <a:pt x="6696" y="5011"/>
                  </a:lnTo>
                  <a:lnTo>
                    <a:pt x="6695" y="5023"/>
                  </a:lnTo>
                  <a:lnTo>
                    <a:pt x="6694" y="5034"/>
                  </a:lnTo>
                  <a:lnTo>
                    <a:pt x="6693" y="5045"/>
                  </a:lnTo>
                  <a:lnTo>
                    <a:pt x="6691" y="5056"/>
                  </a:lnTo>
                  <a:lnTo>
                    <a:pt x="6688" y="5067"/>
                  </a:lnTo>
                  <a:lnTo>
                    <a:pt x="6686" y="5078"/>
                  </a:lnTo>
                  <a:lnTo>
                    <a:pt x="6683" y="5089"/>
                  </a:lnTo>
                  <a:lnTo>
                    <a:pt x="6679" y="5100"/>
                  </a:lnTo>
                  <a:lnTo>
                    <a:pt x="6675" y="5110"/>
                  </a:lnTo>
                  <a:lnTo>
                    <a:pt x="6671" y="5121"/>
                  </a:lnTo>
                  <a:lnTo>
                    <a:pt x="6666" y="5131"/>
                  </a:lnTo>
                  <a:lnTo>
                    <a:pt x="6661" y="5141"/>
                  </a:lnTo>
                  <a:lnTo>
                    <a:pt x="6656" y="5151"/>
                  </a:lnTo>
                  <a:lnTo>
                    <a:pt x="6650" y="5161"/>
                  </a:lnTo>
                  <a:lnTo>
                    <a:pt x="6644" y="5170"/>
                  </a:lnTo>
                  <a:lnTo>
                    <a:pt x="6637" y="5179"/>
                  </a:lnTo>
                  <a:lnTo>
                    <a:pt x="6630" y="5188"/>
                  </a:lnTo>
                  <a:lnTo>
                    <a:pt x="6623" y="5197"/>
                  </a:lnTo>
                  <a:lnTo>
                    <a:pt x="6615" y="5205"/>
                  </a:lnTo>
                  <a:lnTo>
                    <a:pt x="6608" y="5214"/>
                  </a:lnTo>
                  <a:lnTo>
                    <a:pt x="6599" y="5221"/>
                  </a:lnTo>
                  <a:lnTo>
                    <a:pt x="6591" y="5229"/>
                  </a:lnTo>
                  <a:lnTo>
                    <a:pt x="6582" y="5236"/>
                  </a:lnTo>
                  <a:lnTo>
                    <a:pt x="6573" y="5243"/>
                  </a:lnTo>
                  <a:lnTo>
                    <a:pt x="6564" y="5250"/>
                  </a:lnTo>
                  <a:lnTo>
                    <a:pt x="6555" y="5256"/>
                  </a:lnTo>
                  <a:lnTo>
                    <a:pt x="6545" y="5262"/>
                  </a:lnTo>
                  <a:lnTo>
                    <a:pt x="6535" y="5267"/>
                  </a:lnTo>
                  <a:lnTo>
                    <a:pt x="6525" y="5272"/>
                  </a:lnTo>
                  <a:lnTo>
                    <a:pt x="6515" y="5277"/>
                  </a:lnTo>
                  <a:lnTo>
                    <a:pt x="6504" y="5281"/>
                  </a:lnTo>
                  <a:lnTo>
                    <a:pt x="6494" y="5285"/>
                  </a:lnTo>
                  <a:lnTo>
                    <a:pt x="6483" y="5289"/>
                  </a:lnTo>
                  <a:lnTo>
                    <a:pt x="6472" y="5292"/>
                  </a:lnTo>
                  <a:lnTo>
                    <a:pt x="6461" y="5294"/>
                  </a:lnTo>
                  <a:lnTo>
                    <a:pt x="6450" y="5297"/>
                  </a:lnTo>
                  <a:lnTo>
                    <a:pt x="6439" y="5299"/>
                  </a:lnTo>
                  <a:lnTo>
                    <a:pt x="6428" y="5300"/>
                  </a:lnTo>
                  <a:lnTo>
                    <a:pt x="6417" y="5301"/>
                  </a:lnTo>
                  <a:lnTo>
                    <a:pt x="6405" y="5302"/>
                  </a:lnTo>
                  <a:lnTo>
                    <a:pt x="6394" y="5302"/>
                  </a:lnTo>
                  <a:lnTo>
                    <a:pt x="6383" y="5302"/>
                  </a:lnTo>
                  <a:lnTo>
                    <a:pt x="6371" y="5301"/>
                  </a:lnTo>
                  <a:lnTo>
                    <a:pt x="6360" y="5300"/>
                  </a:lnTo>
                  <a:lnTo>
                    <a:pt x="6349" y="5299"/>
                  </a:lnTo>
                  <a:lnTo>
                    <a:pt x="6338" y="5297"/>
                  </a:lnTo>
                  <a:lnTo>
                    <a:pt x="6327" y="5294"/>
                  </a:lnTo>
                  <a:lnTo>
                    <a:pt x="6316" y="5292"/>
                  </a:lnTo>
                  <a:lnTo>
                    <a:pt x="6305" y="5289"/>
                  </a:lnTo>
                  <a:lnTo>
                    <a:pt x="6294" y="5285"/>
                  </a:lnTo>
                  <a:lnTo>
                    <a:pt x="6284" y="5281"/>
                  </a:lnTo>
                  <a:lnTo>
                    <a:pt x="6273" y="5277"/>
                  </a:lnTo>
                  <a:lnTo>
                    <a:pt x="6263" y="5272"/>
                  </a:lnTo>
                  <a:lnTo>
                    <a:pt x="6253" y="5267"/>
                  </a:lnTo>
                  <a:lnTo>
                    <a:pt x="6243" y="5262"/>
                  </a:lnTo>
                  <a:lnTo>
                    <a:pt x="6233" y="5256"/>
                  </a:lnTo>
                  <a:lnTo>
                    <a:pt x="6224" y="5250"/>
                  </a:lnTo>
                  <a:lnTo>
                    <a:pt x="6215" y="5243"/>
                  </a:lnTo>
                  <a:lnTo>
                    <a:pt x="6206" y="5236"/>
                  </a:lnTo>
                  <a:lnTo>
                    <a:pt x="6197" y="5229"/>
                  </a:lnTo>
                  <a:lnTo>
                    <a:pt x="6189" y="5221"/>
                  </a:lnTo>
                  <a:lnTo>
                    <a:pt x="6180" y="5214"/>
                  </a:lnTo>
                  <a:lnTo>
                    <a:pt x="6173" y="5205"/>
                  </a:lnTo>
                  <a:lnTo>
                    <a:pt x="6165" y="5197"/>
                  </a:lnTo>
                  <a:lnTo>
                    <a:pt x="6158" y="5188"/>
                  </a:lnTo>
                  <a:lnTo>
                    <a:pt x="6151" y="5179"/>
                  </a:lnTo>
                  <a:lnTo>
                    <a:pt x="6145" y="5170"/>
                  </a:lnTo>
                  <a:lnTo>
                    <a:pt x="6139" y="5161"/>
                  </a:lnTo>
                  <a:lnTo>
                    <a:pt x="6133" y="5151"/>
                  </a:lnTo>
                  <a:lnTo>
                    <a:pt x="6127" y="5141"/>
                  </a:lnTo>
                  <a:lnTo>
                    <a:pt x="6122" y="5131"/>
                  </a:lnTo>
                  <a:lnTo>
                    <a:pt x="6117" y="5121"/>
                  </a:lnTo>
                  <a:lnTo>
                    <a:pt x="6113" y="5110"/>
                  </a:lnTo>
                  <a:lnTo>
                    <a:pt x="6109" y="5100"/>
                  </a:lnTo>
                  <a:lnTo>
                    <a:pt x="6106" y="5089"/>
                  </a:lnTo>
                  <a:lnTo>
                    <a:pt x="6102" y="5078"/>
                  </a:lnTo>
                  <a:lnTo>
                    <a:pt x="6100" y="5067"/>
                  </a:lnTo>
                  <a:lnTo>
                    <a:pt x="6097" y="5056"/>
                  </a:lnTo>
                  <a:lnTo>
                    <a:pt x="6095" y="5045"/>
                  </a:lnTo>
                  <a:lnTo>
                    <a:pt x="6094" y="5034"/>
                  </a:lnTo>
                  <a:lnTo>
                    <a:pt x="6093" y="5023"/>
                  </a:lnTo>
                  <a:lnTo>
                    <a:pt x="6092" y="5011"/>
                  </a:lnTo>
                  <a:lnTo>
                    <a:pt x="6092" y="5000"/>
                  </a:lnTo>
                  <a:lnTo>
                    <a:pt x="6092" y="4989"/>
                  </a:lnTo>
                  <a:lnTo>
                    <a:pt x="6093" y="4977"/>
                  </a:lnTo>
                  <a:lnTo>
                    <a:pt x="6094" y="4966"/>
                  </a:lnTo>
                  <a:lnTo>
                    <a:pt x="6095" y="4955"/>
                  </a:lnTo>
                  <a:lnTo>
                    <a:pt x="6097" y="4944"/>
                  </a:lnTo>
                  <a:lnTo>
                    <a:pt x="6100" y="4933"/>
                  </a:lnTo>
                  <a:lnTo>
                    <a:pt x="6102" y="4922"/>
                  </a:lnTo>
                  <a:lnTo>
                    <a:pt x="6106" y="4911"/>
                  </a:lnTo>
                  <a:lnTo>
                    <a:pt x="6109" y="4900"/>
                  </a:lnTo>
                  <a:lnTo>
                    <a:pt x="6113" y="4890"/>
                  </a:lnTo>
                  <a:lnTo>
                    <a:pt x="6117" y="4879"/>
                  </a:lnTo>
                  <a:lnTo>
                    <a:pt x="6122" y="4869"/>
                  </a:lnTo>
                  <a:lnTo>
                    <a:pt x="6127" y="4859"/>
                  </a:lnTo>
                  <a:lnTo>
                    <a:pt x="6133" y="4849"/>
                  </a:lnTo>
                  <a:lnTo>
                    <a:pt x="6139" y="4839"/>
                  </a:lnTo>
                  <a:lnTo>
                    <a:pt x="6145" y="4830"/>
                  </a:lnTo>
                  <a:lnTo>
                    <a:pt x="6151" y="4821"/>
                  </a:lnTo>
                  <a:lnTo>
                    <a:pt x="6158" y="4812"/>
                  </a:lnTo>
                  <a:lnTo>
                    <a:pt x="6165" y="4803"/>
                  </a:lnTo>
                  <a:lnTo>
                    <a:pt x="6173" y="4795"/>
                  </a:lnTo>
                  <a:lnTo>
                    <a:pt x="6180" y="4786"/>
                  </a:lnTo>
                  <a:lnTo>
                    <a:pt x="6189" y="4779"/>
                  </a:lnTo>
                  <a:lnTo>
                    <a:pt x="6197" y="4771"/>
                  </a:lnTo>
                  <a:lnTo>
                    <a:pt x="6206" y="4764"/>
                  </a:lnTo>
                  <a:lnTo>
                    <a:pt x="6215" y="4757"/>
                  </a:lnTo>
                  <a:lnTo>
                    <a:pt x="6224" y="4750"/>
                  </a:lnTo>
                  <a:lnTo>
                    <a:pt x="6233" y="4744"/>
                  </a:lnTo>
                  <a:lnTo>
                    <a:pt x="6243" y="4738"/>
                  </a:lnTo>
                  <a:lnTo>
                    <a:pt x="6253" y="4733"/>
                  </a:lnTo>
                  <a:lnTo>
                    <a:pt x="6263" y="4728"/>
                  </a:lnTo>
                  <a:lnTo>
                    <a:pt x="6273" y="4723"/>
                  </a:lnTo>
                  <a:lnTo>
                    <a:pt x="6284" y="4719"/>
                  </a:lnTo>
                  <a:lnTo>
                    <a:pt x="6294" y="4715"/>
                  </a:lnTo>
                  <a:lnTo>
                    <a:pt x="6305" y="4711"/>
                  </a:lnTo>
                  <a:lnTo>
                    <a:pt x="6316" y="4708"/>
                  </a:lnTo>
                  <a:lnTo>
                    <a:pt x="6327" y="4706"/>
                  </a:lnTo>
                  <a:lnTo>
                    <a:pt x="6338" y="4703"/>
                  </a:lnTo>
                  <a:lnTo>
                    <a:pt x="6349" y="4701"/>
                  </a:lnTo>
                  <a:lnTo>
                    <a:pt x="6360" y="4700"/>
                  </a:lnTo>
                  <a:lnTo>
                    <a:pt x="6371" y="4699"/>
                  </a:lnTo>
                  <a:lnTo>
                    <a:pt x="6383" y="4698"/>
                  </a:lnTo>
                  <a:lnTo>
                    <a:pt x="6394" y="4698"/>
                  </a:lnTo>
                  <a:lnTo>
                    <a:pt x="6405" y="4698"/>
                  </a:lnTo>
                  <a:lnTo>
                    <a:pt x="6417" y="4699"/>
                  </a:lnTo>
                  <a:lnTo>
                    <a:pt x="6428" y="4700"/>
                  </a:lnTo>
                  <a:lnTo>
                    <a:pt x="6439" y="4701"/>
                  </a:lnTo>
                  <a:lnTo>
                    <a:pt x="6450" y="4703"/>
                  </a:lnTo>
                  <a:lnTo>
                    <a:pt x="6461" y="4706"/>
                  </a:lnTo>
                  <a:lnTo>
                    <a:pt x="6472" y="4708"/>
                  </a:lnTo>
                  <a:lnTo>
                    <a:pt x="6483" y="4711"/>
                  </a:lnTo>
                  <a:lnTo>
                    <a:pt x="6494" y="4715"/>
                  </a:lnTo>
                  <a:lnTo>
                    <a:pt x="6504" y="4719"/>
                  </a:lnTo>
                  <a:lnTo>
                    <a:pt x="6515" y="4723"/>
                  </a:lnTo>
                  <a:lnTo>
                    <a:pt x="6525" y="4728"/>
                  </a:lnTo>
                  <a:lnTo>
                    <a:pt x="6535" y="4733"/>
                  </a:lnTo>
                  <a:lnTo>
                    <a:pt x="6545" y="4738"/>
                  </a:lnTo>
                  <a:lnTo>
                    <a:pt x="6555" y="4744"/>
                  </a:lnTo>
                  <a:lnTo>
                    <a:pt x="6564" y="4750"/>
                  </a:lnTo>
                  <a:lnTo>
                    <a:pt x="6573" y="4757"/>
                  </a:lnTo>
                  <a:lnTo>
                    <a:pt x="6582" y="4764"/>
                  </a:lnTo>
                  <a:lnTo>
                    <a:pt x="6591" y="4771"/>
                  </a:lnTo>
                  <a:lnTo>
                    <a:pt x="6599" y="4779"/>
                  </a:lnTo>
                  <a:lnTo>
                    <a:pt x="6608" y="4786"/>
                  </a:lnTo>
                  <a:lnTo>
                    <a:pt x="6615" y="4795"/>
                  </a:lnTo>
                  <a:lnTo>
                    <a:pt x="6623" y="4803"/>
                  </a:lnTo>
                  <a:lnTo>
                    <a:pt x="6630" y="4812"/>
                  </a:lnTo>
                  <a:lnTo>
                    <a:pt x="6637" y="4821"/>
                  </a:lnTo>
                  <a:lnTo>
                    <a:pt x="6644" y="4830"/>
                  </a:lnTo>
                  <a:lnTo>
                    <a:pt x="6650" y="4839"/>
                  </a:lnTo>
                  <a:lnTo>
                    <a:pt x="6656" y="4849"/>
                  </a:lnTo>
                  <a:lnTo>
                    <a:pt x="6661" y="4859"/>
                  </a:lnTo>
                  <a:lnTo>
                    <a:pt x="6666" y="4869"/>
                  </a:lnTo>
                  <a:lnTo>
                    <a:pt x="6671" y="4879"/>
                  </a:lnTo>
                  <a:lnTo>
                    <a:pt x="6675" y="4890"/>
                  </a:lnTo>
                  <a:lnTo>
                    <a:pt x="6679" y="4900"/>
                  </a:lnTo>
                  <a:lnTo>
                    <a:pt x="6683" y="4911"/>
                  </a:lnTo>
                  <a:lnTo>
                    <a:pt x="6686" y="4922"/>
                  </a:lnTo>
                  <a:lnTo>
                    <a:pt x="6688" y="4933"/>
                  </a:lnTo>
                  <a:lnTo>
                    <a:pt x="6691" y="4944"/>
                  </a:lnTo>
                  <a:lnTo>
                    <a:pt x="6693" y="4955"/>
                  </a:lnTo>
                  <a:close/>
                  <a:moveTo>
                    <a:pt x="6693" y="7743"/>
                  </a:moveTo>
                  <a:lnTo>
                    <a:pt x="6694" y="7754"/>
                  </a:lnTo>
                  <a:lnTo>
                    <a:pt x="6695" y="7765"/>
                  </a:lnTo>
                  <a:lnTo>
                    <a:pt x="6696" y="7777"/>
                  </a:lnTo>
                  <a:lnTo>
                    <a:pt x="6696" y="7788"/>
                  </a:lnTo>
                  <a:lnTo>
                    <a:pt x="6696" y="7799"/>
                  </a:lnTo>
                  <a:lnTo>
                    <a:pt x="6695" y="7811"/>
                  </a:lnTo>
                  <a:lnTo>
                    <a:pt x="6694" y="7822"/>
                  </a:lnTo>
                  <a:lnTo>
                    <a:pt x="6693" y="7833"/>
                  </a:lnTo>
                  <a:lnTo>
                    <a:pt x="6691" y="7844"/>
                  </a:lnTo>
                  <a:lnTo>
                    <a:pt x="6688" y="7855"/>
                  </a:lnTo>
                  <a:lnTo>
                    <a:pt x="6686" y="7866"/>
                  </a:lnTo>
                  <a:lnTo>
                    <a:pt x="6683" y="7877"/>
                  </a:lnTo>
                  <a:lnTo>
                    <a:pt x="6679" y="7888"/>
                  </a:lnTo>
                  <a:lnTo>
                    <a:pt x="6675" y="7898"/>
                  </a:lnTo>
                  <a:lnTo>
                    <a:pt x="6671" y="7909"/>
                  </a:lnTo>
                  <a:lnTo>
                    <a:pt x="6666" y="7919"/>
                  </a:lnTo>
                  <a:lnTo>
                    <a:pt x="6661" y="7929"/>
                  </a:lnTo>
                  <a:lnTo>
                    <a:pt x="6656" y="7939"/>
                  </a:lnTo>
                  <a:lnTo>
                    <a:pt x="6650" y="7949"/>
                  </a:lnTo>
                  <a:lnTo>
                    <a:pt x="6644" y="7958"/>
                  </a:lnTo>
                  <a:lnTo>
                    <a:pt x="6637" y="7967"/>
                  </a:lnTo>
                  <a:lnTo>
                    <a:pt x="6630" y="7976"/>
                  </a:lnTo>
                  <a:lnTo>
                    <a:pt x="6623" y="7985"/>
                  </a:lnTo>
                  <a:lnTo>
                    <a:pt x="6615" y="7993"/>
                  </a:lnTo>
                  <a:lnTo>
                    <a:pt x="6608" y="8002"/>
                  </a:lnTo>
                  <a:lnTo>
                    <a:pt x="6599" y="8009"/>
                  </a:lnTo>
                  <a:lnTo>
                    <a:pt x="6591" y="8017"/>
                  </a:lnTo>
                  <a:lnTo>
                    <a:pt x="6582" y="8024"/>
                  </a:lnTo>
                  <a:lnTo>
                    <a:pt x="6573" y="8031"/>
                  </a:lnTo>
                  <a:lnTo>
                    <a:pt x="6564" y="8038"/>
                  </a:lnTo>
                  <a:lnTo>
                    <a:pt x="6555" y="8044"/>
                  </a:lnTo>
                  <a:lnTo>
                    <a:pt x="6545" y="8050"/>
                  </a:lnTo>
                  <a:lnTo>
                    <a:pt x="6535" y="8055"/>
                  </a:lnTo>
                  <a:lnTo>
                    <a:pt x="6525" y="8060"/>
                  </a:lnTo>
                  <a:lnTo>
                    <a:pt x="6515" y="8065"/>
                  </a:lnTo>
                  <a:lnTo>
                    <a:pt x="6504" y="8069"/>
                  </a:lnTo>
                  <a:lnTo>
                    <a:pt x="6494" y="8073"/>
                  </a:lnTo>
                  <a:lnTo>
                    <a:pt x="6483" y="8077"/>
                  </a:lnTo>
                  <a:lnTo>
                    <a:pt x="6472" y="8080"/>
                  </a:lnTo>
                  <a:lnTo>
                    <a:pt x="6461" y="8082"/>
                  </a:lnTo>
                  <a:lnTo>
                    <a:pt x="6450" y="8085"/>
                  </a:lnTo>
                  <a:lnTo>
                    <a:pt x="6439" y="8087"/>
                  </a:lnTo>
                  <a:lnTo>
                    <a:pt x="6428" y="8088"/>
                  </a:lnTo>
                  <a:lnTo>
                    <a:pt x="6417" y="8089"/>
                  </a:lnTo>
                  <a:lnTo>
                    <a:pt x="6405" y="8090"/>
                  </a:lnTo>
                  <a:lnTo>
                    <a:pt x="6394" y="8090"/>
                  </a:lnTo>
                  <a:lnTo>
                    <a:pt x="6383" y="8090"/>
                  </a:lnTo>
                  <a:lnTo>
                    <a:pt x="6371" y="8089"/>
                  </a:lnTo>
                  <a:lnTo>
                    <a:pt x="6360" y="8088"/>
                  </a:lnTo>
                  <a:lnTo>
                    <a:pt x="6349" y="8087"/>
                  </a:lnTo>
                  <a:lnTo>
                    <a:pt x="6338" y="8085"/>
                  </a:lnTo>
                  <a:lnTo>
                    <a:pt x="6327" y="8082"/>
                  </a:lnTo>
                  <a:lnTo>
                    <a:pt x="6316" y="8080"/>
                  </a:lnTo>
                  <a:lnTo>
                    <a:pt x="6305" y="8077"/>
                  </a:lnTo>
                  <a:lnTo>
                    <a:pt x="6294" y="8073"/>
                  </a:lnTo>
                  <a:lnTo>
                    <a:pt x="6284" y="8069"/>
                  </a:lnTo>
                  <a:lnTo>
                    <a:pt x="6273" y="8065"/>
                  </a:lnTo>
                  <a:lnTo>
                    <a:pt x="6263" y="8060"/>
                  </a:lnTo>
                  <a:lnTo>
                    <a:pt x="6253" y="8055"/>
                  </a:lnTo>
                  <a:lnTo>
                    <a:pt x="6243" y="8050"/>
                  </a:lnTo>
                  <a:lnTo>
                    <a:pt x="6233" y="8044"/>
                  </a:lnTo>
                  <a:lnTo>
                    <a:pt x="6224" y="8038"/>
                  </a:lnTo>
                  <a:lnTo>
                    <a:pt x="6215" y="8031"/>
                  </a:lnTo>
                  <a:lnTo>
                    <a:pt x="6206" y="8024"/>
                  </a:lnTo>
                  <a:lnTo>
                    <a:pt x="6197" y="8017"/>
                  </a:lnTo>
                  <a:lnTo>
                    <a:pt x="6189" y="8009"/>
                  </a:lnTo>
                  <a:lnTo>
                    <a:pt x="6180" y="8002"/>
                  </a:lnTo>
                  <a:lnTo>
                    <a:pt x="6173" y="7993"/>
                  </a:lnTo>
                  <a:lnTo>
                    <a:pt x="6165" y="7985"/>
                  </a:lnTo>
                  <a:lnTo>
                    <a:pt x="6158" y="7976"/>
                  </a:lnTo>
                  <a:lnTo>
                    <a:pt x="6151" y="7967"/>
                  </a:lnTo>
                  <a:lnTo>
                    <a:pt x="6145" y="7958"/>
                  </a:lnTo>
                  <a:lnTo>
                    <a:pt x="6139" y="7949"/>
                  </a:lnTo>
                  <a:lnTo>
                    <a:pt x="6133" y="7939"/>
                  </a:lnTo>
                  <a:lnTo>
                    <a:pt x="6127" y="7929"/>
                  </a:lnTo>
                  <a:lnTo>
                    <a:pt x="6122" y="7919"/>
                  </a:lnTo>
                  <a:lnTo>
                    <a:pt x="6117" y="7909"/>
                  </a:lnTo>
                  <a:lnTo>
                    <a:pt x="6113" y="7898"/>
                  </a:lnTo>
                  <a:lnTo>
                    <a:pt x="6109" y="7888"/>
                  </a:lnTo>
                  <a:lnTo>
                    <a:pt x="6106" y="7877"/>
                  </a:lnTo>
                  <a:lnTo>
                    <a:pt x="6102" y="7866"/>
                  </a:lnTo>
                  <a:lnTo>
                    <a:pt x="6100" y="7855"/>
                  </a:lnTo>
                  <a:lnTo>
                    <a:pt x="6097" y="7844"/>
                  </a:lnTo>
                  <a:lnTo>
                    <a:pt x="6095" y="7833"/>
                  </a:lnTo>
                  <a:lnTo>
                    <a:pt x="6094" y="7822"/>
                  </a:lnTo>
                  <a:lnTo>
                    <a:pt x="6093" y="7811"/>
                  </a:lnTo>
                  <a:lnTo>
                    <a:pt x="6092" y="7799"/>
                  </a:lnTo>
                  <a:lnTo>
                    <a:pt x="6092" y="7788"/>
                  </a:lnTo>
                  <a:lnTo>
                    <a:pt x="6092" y="7777"/>
                  </a:lnTo>
                  <a:lnTo>
                    <a:pt x="6093" y="7765"/>
                  </a:lnTo>
                  <a:lnTo>
                    <a:pt x="6094" y="7754"/>
                  </a:lnTo>
                  <a:lnTo>
                    <a:pt x="6095" y="7743"/>
                  </a:lnTo>
                  <a:lnTo>
                    <a:pt x="6097" y="7732"/>
                  </a:lnTo>
                  <a:lnTo>
                    <a:pt x="6100" y="7721"/>
                  </a:lnTo>
                  <a:lnTo>
                    <a:pt x="6102" y="7710"/>
                  </a:lnTo>
                  <a:lnTo>
                    <a:pt x="6106" y="7699"/>
                  </a:lnTo>
                  <a:lnTo>
                    <a:pt x="6109" y="7688"/>
                  </a:lnTo>
                  <a:lnTo>
                    <a:pt x="6113" y="7678"/>
                  </a:lnTo>
                  <a:lnTo>
                    <a:pt x="6117" y="7667"/>
                  </a:lnTo>
                  <a:lnTo>
                    <a:pt x="6122" y="7657"/>
                  </a:lnTo>
                  <a:lnTo>
                    <a:pt x="6127" y="7647"/>
                  </a:lnTo>
                  <a:lnTo>
                    <a:pt x="6133" y="7637"/>
                  </a:lnTo>
                  <a:lnTo>
                    <a:pt x="6139" y="7627"/>
                  </a:lnTo>
                  <a:lnTo>
                    <a:pt x="6145" y="7618"/>
                  </a:lnTo>
                  <a:lnTo>
                    <a:pt x="6151" y="7609"/>
                  </a:lnTo>
                  <a:lnTo>
                    <a:pt x="6158" y="7600"/>
                  </a:lnTo>
                  <a:lnTo>
                    <a:pt x="6165" y="7591"/>
                  </a:lnTo>
                  <a:lnTo>
                    <a:pt x="6173" y="7583"/>
                  </a:lnTo>
                  <a:lnTo>
                    <a:pt x="6180" y="7574"/>
                  </a:lnTo>
                  <a:lnTo>
                    <a:pt x="6189" y="7567"/>
                  </a:lnTo>
                  <a:lnTo>
                    <a:pt x="6197" y="7559"/>
                  </a:lnTo>
                  <a:lnTo>
                    <a:pt x="6206" y="7552"/>
                  </a:lnTo>
                  <a:lnTo>
                    <a:pt x="6215" y="7545"/>
                  </a:lnTo>
                  <a:lnTo>
                    <a:pt x="6224" y="7539"/>
                  </a:lnTo>
                  <a:lnTo>
                    <a:pt x="6233" y="7533"/>
                  </a:lnTo>
                  <a:lnTo>
                    <a:pt x="6243" y="7527"/>
                  </a:lnTo>
                  <a:lnTo>
                    <a:pt x="6253" y="7521"/>
                  </a:lnTo>
                  <a:lnTo>
                    <a:pt x="6263" y="7516"/>
                  </a:lnTo>
                  <a:lnTo>
                    <a:pt x="6273" y="7511"/>
                  </a:lnTo>
                  <a:lnTo>
                    <a:pt x="6284" y="7507"/>
                  </a:lnTo>
                  <a:lnTo>
                    <a:pt x="6294" y="7503"/>
                  </a:lnTo>
                  <a:lnTo>
                    <a:pt x="6305" y="7500"/>
                  </a:lnTo>
                  <a:lnTo>
                    <a:pt x="6316" y="7496"/>
                  </a:lnTo>
                  <a:lnTo>
                    <a:pt x="6327" y="7494"/>
                  </a:lnTo>
                  <a:lnTo>
                    <a:pt x="6338" y="7491"/>
                  </a:lnTo>
                  <a:lnTo>
                    <a:pt x="6349" y="7489"/>
                  </a:lnTo>
                  <a:lnTo>
                    <a:pt x="6360" y="7488"/>
                  </a:lnTo>
                  <a:lnTo>
                    <a:pt x="6371" y="7487"/>
                  </a:lnTo>
                  <a:lnTo>
                    <a:pt x="6383" y="7486"/>
                  </a:lnTo>
                  <a:lnTo>
                    <a:pt x="6394" y="7486"/>
                  </a:lnTo>
                  <a:lnTo>
                    <a:pt x="6405" y="7486"/>
                  </a:lnTo>
                  <a:lnTo>
                    <a:pt x="6417" y="7487"/>
                  </a:lnTo>
                  <a:lnTo>
                    <a:pt x="6428" y="7488"/>
                  </a:lnTo>
                  <a:lnTo>
                    <a:pt x="6439" y="7489"/>
                  </a:lnTo>
                  <a:lnTo>
                    <a:pt x="6450" y="7491"/>
                  </a:lnTo>
                  <a:lnTo>
                    <a:pt x="6461" y="7494"/>
                  </a:lnTo>
                  <a:lnTo>
                    <a:pt x="6472" y="7496"/>
                  </a:lnTo>
                  <a:lnTo>
                    <a:pt x="6483" y="7500"/>
                  </a:lnTo>
                  <a:lnTo>
                    <a:pt x="6494" y="7503"/>
                  </a:lnTo>
                  <a:lnTo>
                    <a:pt x="6504" y="7507"/>
                  </a:lnTo>
                  <a:lnTo>
                    <a:pt x="6515" y="7511"/>
                  </a:lnTo>
                  <a:lnTo>
                    <a:pt x="6525" y="7516"/>
                  </a:lnTo>
                  <a:lnTo>
                    <a:pt x="6535" y="7521"/>
                  </a:lnTo>
                  <a:lnTo>
                    <a:pt x="6545" y="7527"/>
                  </a:lnTo>
                  <a:lnTo>
                    <a:pt x="6555" y="7533"/>
                  </a:lnTo>
                  <a:lnTo>
                    <a:pt x="6564" y="7539"/>
                  </a:lnTo>
                  <a:lnTo>
                    <a:pt x="6573" y="7545"/>
                  </a:lnTo>
                  <a:lnTo>
                    <a:pt x="6582" y="7552"/>
                  </a:lnTo>
                  <a:lnTo>
                    <a:pt x="6591" y="7559"/>
                  </a:lnTo>
                  <a:lnTo>
                    <a:pt x="6599" y="7567"/>
                  </a:lnTo>
                  <a:lnTo>
                    <a:pt x="6608" y="7574"/>
                  </a:lnTo>
                  <a:lnTo>
                    <a:pt x="6615" y="7583"/>
                  </a:lnTo>
                  <a:lnTo>
                    <a:pt x="6623" y="7591"/>
                  </a:lnTo>
                  <a:lnTo>
                    <a:pt x="6630" y="7600"/>
                  </a:lnTo>
                  <a:lnTo>
                    <a:pt x="6637" y="7609"/>
                  </a:lnTo>
                  <a:lnTo>
                    <a:pt x="6644" y="7618"/>
                  </a:lnTo>
                  <a:lnTo>
                    <a:pt x="6650" y="7627"/>
                  </a:lnTo>
                  <a:lnTo>
                    <a:pt x="6656" y="7637"/>
                  </a:lnTo>
                  <a:lnTo>
                    <a:pt x="6661" y="7647"/>
                  </a:lnTo>
                  <a:lnTo>
                    <a:pt x="6666" y="7657"/>
                  </a:lnTo>
                  <a:lnTo>
                    <a:pt x="6671" y="7667"/>
                  </a:lnTo>
                  <a:lnTo>
                    <a:pt x="6675" y="7678"/>
                  </a:lnTo>
                  <a:lnTo>
                    <a:pt x="6679" y="7688"/>
                  </a:lnTo>
                  <a:lnTo>
                    <a:pt x="6683" y="7699"/>
                  </a:lnTo>
                  <a:lnTo>
                    <a:pt x="6686" y="7710"/>
                  </a:lnTo>
                  <a:lnTo>
                    <a:pt x="6688" y="7721"/>
                  </a:lnTo>
                  <a:lnTo>
                    <a:pt x="6691" y="7732"/>
                  </a:lnTo>
                  <a:lnTo>
                    <a:pt x="6693" y="7743"/>
                  </a:lnTo>
                  <a:close/>
                  <a:moveTo>
                    <a:pt x="6694" y="6360"/>
                  </a:moveTo>
                  <a:lnTo>
                    <a:pt x="6695" y="6371"/>
                  </a:lnTo>
                  <a:lnTo>
                    <a:pt x="6696" y="6383"/>
                  </a:lnTo>
                  <a:lnTo>
                    <a:pt x="6696" y="6394"/>
                  </a:lnTo>
                  <a:lnTo>
                    <a:pt x="6696" y="6405"/>
                  </a:lnTo>
                  <a:lnTo>
                    <a:pt x="6695" y="6417"/>
                  </a:lnTo>
                  <a:lnTo>
                    <a:pt x="6694" y="6428"/>
                  </a:lnTo>
                  <a:lnTo>
                    <a:pt x="6693" y="6439"/>
                  </a:lnTo>
                  <a:lnTo>
                    <a:pt x="6691" y="6450"/>
                  </a:lnTo>
                  <a:lnTo>
                    <a:pt x="6688" y="6461"/>
                  </a:lnTo>
                  <a:lnTo>
                    <a:pt x="6686" y="6472"/>
                  </a:lnTo>
                  <a:lnTo>
                    <a:pt x="6683" y="6483"/>
                  </a:lnTo>
                  <a:lnTo>
                    <a:pt x="6679" y="6494"/>
                  </a:lnTo>
                  <a:lnTo>
                    <a:pt x="6675" y="6504"/>
                  </a:lnTo>
                  <a:lnTo>
                    <a:pt x="6671" y="6515"/>
                  </a:lnTo>
                  <a:lnTo>
                    <a:pt x="6666" y="6525"/>
                  </a:lnTo>
                  <a:lnTo>
                    <a:pt x="6661" y="6535"/>
                  </a:lnTo>
                  <a:lnTo>
                    <a:pt x="6656" y="6545"/>
                  </a:lnTo>
                  <a:lnTo>
                    <a:pt x="6650" y="6555"/>
                  </a:lnTo>
                  <a:lnTo>
                    <a:pt x="6644" y="6564"/>
                  </a:lnTo>
                  <a:lnTo>
                    <a:pt x="6637" y="6573"/>
                  </a:lnTo>
                  <a:lnTo>
                    <a:pt x="6630" y="6582"/>
                  </a:lnTo>
                  <a:lnTo>
                    <a:pt x="6623" y="6591"/>
                  </a:lnTo>
                  <a:lnTo>
                    <a:pt x="6615" y="6599"/>
                  </a:lnTo>
                  <a:lnTo>
                    <a:pt x="6608" y="6608"/>
                  </a:lnTo>
                  <a:lnTo>
                    <a:pt x="6599" y="6615"/>
                  </a:lnTo>
                  <a:lnTo>
                    <a:pt x="6591" y="6623"/>
                  </a:lnTo>
                  <a:lnTo>
                    <a:pt x="6582" y="6630"/>
                  </a:lnTo>
                  <a:lnTo>
                    <a:pt x="6573" y="6637"/>
                  </a:lnTo>
                  <a:lnTo>
                    <a:pt x="6564" y="6644"/>
                  </a:lnTo>
                  <a:lnTo>
                    <a:pt x="6555" y="6650"/>
                  </a:lnTo>
                  <a:lnTo>
                    <a:pt x="6545" y="6656"/>
                  </a:lnTo>
                  <a:lnTo>
                    <a:pt x="6535" y="6661"/>
                  </a:lnTo>
                  <a:lnTo>
                    <a:pt x="6525" y="6666"/>
                  </a:lnTo>
                  <a:lnTo>
                    <a:pt x="6515" y="6671"/>
                  </a:lnTo>
                  <a:lnTo>
                    <a:pt x="6504" y="6675"/>
                  </a:lnTo>
                  <a:lnTo>
                    <a:pt x="6494" y="6679"/>
                  </a:lnTo>
                  <a:lnTo>
                    <a:pt x="6483" y="6683"/>
                  </a:lnTo>
                  <a:lnTo>
                    <a:pt x="6472" y="6686"/>
                  </a:lnTo>
                  <a:lnTo>
                    <a:pt x="6461" y="6688"/>
                  </a:lnTo>
                  <a:lnTo>
                    <a:pt x="6450" y="6691"/>
                  </a:lnTo>
                  <a:lnTo>
                    <a:pt x="6439" y="6693"/>
                  </a:lnTo>
                  <a:lnTo>
                    <a:pt x="6428" y="6694"/>
                  </a:lnTo>
                  <a:lnTo>
                    <a:pt x="6417" y="6695"/>
                  </a:lnTo>
                  <a:lnTo>
                    <a:pt x="6405" y="6696"/>
                  </a:lnTo>
                  <a:lnTo>
                    <a:pt x="6394" y="6696"/>
                  </a:lnTo>
                  <a:lnTo>
                    <a:pt x="6383" y="6696"/>
                  </a:lnTo>
                  <a:lnTo>
                    <a:pt x="6371" y="6695"/>
                  </a:lnTo>
                  <a:lnTo>
                    <a:pt x="6360" y="6694"/>
                  </a:lnTo>
                  <a:lnTo>
                    <a:pt x="6349" y="6693"/>
                  </a:lnTo>
                  <a:lnTo>
                    <a:pt x="6338" y="6691"/>
                  </a:lnTo>
                  <a:lnTo>
                    <a:pt x="6327" y="6688"/>
                  </a:lnTo>
                  <a:lnTo>
                    <a:pt x="6316" y="6686"/>
                  </a:lnTo>
                  <a:lnTo>
                    <a:pt x="6305" y="6683"/>
                  </a:lnTo>
                  <a:lnTo>
                    <a:pt x="6294" y="6679"/>
                  </a:lnTo>
                  <a:lnTo>
                    <a:pt x="6284" y="6675"/>
                  </a:lnTo>
                  <a:lnTo>
                    <a:pt x="6273" y="6671"/>
                  </a:lnTo>
                  <a:lnTo>
                    <a:pt x="6263" y="6666"/>
                  </a:lnTo>
                  <a:lnTo>
                    <a:pt x="6253" y="6661"/>
                  </a:lnTo>
                  <a:lnTo>
                    <a:pt x="6243" y="6656"/>
                  </a:lnTo>
                  <a:lnTo>
                    <a:pt x="6233" y="6650"/>
                  </a:lnTo>
                  <a:lnTo>
                    <a:pt x="6224" y="6644"/>
                  </a:lnTo>
                  <a:lnTo>
                    <a:pt x="6215" y="6637"/>
                  </a:lnTo>
                  <a:lnTo>
                    <a:pt x="6206" y="6630"/>
                  </a:lnTo>
                  <a:lnTo>
                    <a:pt x="6197" y="6623"/>
                  </a:lnTo>
                  <a:lnTo>
                    <a:pt x="6189" y="6615"/>
                  </a:lnTo>
                  <a:lnTo>
                    <a:pt x="6180" y="6608"/>
                  </a:lnTo>
                  <a:lnTo>
                    <a:pt x="6173" y="6599"/>
                  </a:lnTo>
                  <a:lnTo>
                    <a:pt x="6165" y="6591"/>
                  </a:lnTo>
                  <a:lnTo>
                    <a:pt x="6158" y="6582"/>
                  </a:lnTo>
                  <a:lnTo>
                    <a:pt x="6151" y="6573"/>
                  </a:lnTo>
                  <a:lnTo>
                    <a:pt x="6145" y="6564"/>
                  </a:lnTo>
                  <a:lnTo>
                    <a:pt x="6139" y="6555"/>
                  </a:lnTo>
                  <a:lnTo>
                    <a:pt x="6133" y="6545"/>
                  </a:lnTo>
                  <a:lnTo>
                    <a:pt x="6127" y="6535"/>
                  </a:lnTo>
                  <a:lnTo>
                    <a:pt x="6122" y="6525"/>
                  </a:lnTo>
                  <a:lnTo>
                    <a:pt x="6117" y="6515"/>
                  </a:lnTo>
                  <a:lnTo>
                    <a:pt x="6113" y="6504"/>
                  </a:lnTo>
                  <a:lnTo>
                    <a:pt x="6109" y="6494"/>
                  </a:lnTo>
                  <a:lnTo>
                    <a:pt x="6106" y="6483"/>
                  </a:lnTo>
                  <a:lnTo>
                    <a:pt x="6102" y="6472"/>
                  </a:lnTo>
                  <a:lnTo>
                    <a:pt x="6100" y="6461"/>
                  </a:lnTo>
                  <a:lnTo>
                    <a:pt x="6097" y="6450"/>
                  </a:lnTo>
                  <a:lnTo>
                    <a:pt x="6095" y="6439"/>
                  </a:lnTo>
                  <a:lnTo>
                    <a:pt x="6094" y="6428"/>
                  </a:lnTo>
                  <a:lnTo>
                    <a:pt x="6093" y="6417"/>
                  </a:lnTo>
                  <a:lnTo>
                    <a:pt x="6092" y="6405"/>
                  </a:lnTo>
                  <a:lnTo>
                    <a:pt x="6092" y="6394"/>
                  </a:lnTo>
                  <a:lnTo>
                    <a:pt x="6092" y="6383"/>
                  </a:lnTo>
                  <a:lnTo>
                    <a:pt x="6093" y="6371"/>
                  </a:lnTo>
                  <a:lnTo>
                    <a:pt x="6094" y="6360"/>
                  </a:lnTo>
                  <a:lnTo>
                    <a:pt x="6095" y="6349"/>
                  </a:lnTo>
                  <a:lnTo>
                    <a:pt x="6097" y="6338"/>
                  </a:lnTo>
                  <a:lnTo>
                    <a:pt x="6100" y="6327"/>
                  </a:lnTo>
                  <a:lnTo>
                    <a:pt x="6102" y="6316"/>
                  </a:lnTo>
                  <a:lnTo>
                    <a:pt x="6106" y="6305"/>
                  </a:lnTo>
                  <a:lnTo>
                    <a:pt x="6109" y="6294"/>
                  </a:lnTo>
                  <a:lnTo>
                    <a:pt x="6113" y="6284"/>
                  </a:lnTo>
                  <a:lnTo>
                    <a:pt x="6117" y="6273"/>
                  </a:lnTo>
                  <a:lnTo>
                    <a:pt x="6122" y="6263"/>
                  </a:lnTo>
                  <a:lnTo>
                    <a:pt x="6127" y="6253"/>
                  </a:lnTo>
                  <a:lnTo>
                    <a:pt x="6133" y="6243"/>
                  </a:lnTo>
                  <a:lnTo>
                    <a:pt x="6139" y="6233"/>
                  </a:lnTo>
                  <a:lnTo>
                    <a:pt x="6145" y="6224"/>
                  </a:lnTo>
                  <a:lnTo>
                    <a:pt x="6151" y="6215"/>
                  </a:lnTo>
                  <a:lnTo>
                    <a:pt x="6158" y="6206"/>
                  </a:lnTo>
                  <a:lnTo>
                    <a:pt x="6165" y="6197"/>
                  </a:lnTo>
                  <a:lnTo>
                    <a:pt x="6173" y="6189"/>
                  </a:lnTo>
                  <a:lnTo>
                    <a:pt x="6180" y="6180"/>
                  </a:lnTo>
                  <a:lnTo>
                    <a:pt x="6189" y="6173"/>
                  </a:lnTo>
                  <a:lnTo>
                    <a:pt x="6197" y="6165"/>
                  </a:lnTo>
                  <a:lnTo>
                    <a:pt x="6206" y="6158"/>
                  </a:lnTo>
                  <a:lnTo>
                    <a:pt x="6215" y="6151"/>
                  </a:lnTo>
                  <a:lnTo>
                    <a:pt x="6224" y="6145"/>
                  </a:lnTo>
                  <a:lnTo>
                    <a:pt x="6233" y="6139"/>
                  </a:lnTo>
                  <a:lnTo>
                    <a:pt x="6243" y="6133"/>
                  </a:lnTo>
                  <a:lnTo>
                    <a:pt x="6253" y="6127"/>
                  </a:lnTo>
                  <a:lnTo>
                    <a:pt x="6263" y="6122"/>
                  </a:lnTo>
                  <a:lnTo>
                    <a:pt x="6273" y="6117"/>
                  </a:lnTo>
                  <a:lnTo>
                    <a:pt x="6284" y="6113"/>
                  </a:lnTo>
                  <a:lnTo>
                    <a:pt x="6294" y="6109"/>
                  </a:lnTo>
                  <a:lnTo>
                    <a:pt x="6305" y="6106"/>
                  </a:lnTo>
                  <a:lnTo>
                    <a:pt x="6316" y="6102"/>
                  </a:lnTo>
                  <a:lnTo>
                    <a:pt x="6327" y="6100"/>
                  </a:lnTo>
                  <a:lnTo>
                    <a:pt x="6338" y="6097"/>
                  </a:lnTo>
                  <a:lnTo>
                    <a:pt x="6349" y="6095"/>
                  </a:lnTo>
                  <a:lnTo>
                    <a:pt x="6360" y="6094"/>
                  </a:lnTo>
                  <a:lnTo>
                    <a:pt x="6371" y="6093"/>
                  </a:lnTo>
                  <a:lnTo>
                    <a:pt x="6383" y="6092"/>
                  </a:lnTo>
                  <a:lnTo>
                    <a:pt x="6394" y="6092"/>
                  </a:lnTo>
                  <a:lnTo>
                    <a:pt x="6405" y="6092"/>
                  </a:lnTo>
                  <a:lnTo>
                    <a:pt x="6417" y="6093"/>
                  </a:lnTo>
                  <a:lnTo>
                    <a:pt x="6428" y="6094"/>
                  </a:lnTo>
                  <a:lnTo>
                    <a:pt x="6439" y="6095"/>
                  </a:lnTo>
                  <a:lnTo>
                    <a:pt x="6450" y="6097"/>
                  </a:lnTo>
                  <a:lnTo>
                    <a:pt x="6461" y="6100"/>
                  </a:lnTo>
                  <a:lnTo>
                    <a:pt x="6472" y="6102"/>
                  </a:lnTo>
                  <a:lnTo>
                    <a:pt x="6483" y="6106"/>
                  </a:lnTo>
                  <a:lnTo>
                    <a:pt x="6494" y="6109"/>
                  </a:lnTo>
                  <a:lnTo>
                    <a:pt x="6504" y="6113"/>
                  </a:lnTo>
                  <a:lnTo>
                    <a:pt x="6515" y="6117"/>
                  </a:lnTo>
                  <a:lnTo>
                    <a:pt x="6525" y="6122"/>
                  </a:lnTo>
                  <a:lnTo>
                    <a:pt x="6535" y="6127"/>
                  </a:lnTo>
                  <a:lnTo>
                    <a:pt x="6545" y="6133"/>
                  </a:lnTo>
                  <a:lnTo>
                    <a:pt x="6555" y="6139"/>
                  </a:lnTo>
                  <a:lnTo>
                    <a:pt x="6564" y="6145"/>
                  </a:lnTo>
                  <a:lnTo>
                    <a:pt x="6573" y="6151"/>
                  </a:lnTo>
                  <a:lnTo>
                    <a:pt x="6582" y="6158"/>
                  </a:lnTo>
                  <a:lnTo>
                    <a:pt x="6591" y="6165"/>
                  </a:lnTo>
                  <a:lnTo>
                    <a:pt x="6599" y="6173"/>
                  </a:lnTo>
                  <a:lnTo>
                    <a:pt x="6608" y="6180"/>
                  </a:lnTo>
                  <a:lnTo>
                    <a:pt x="6615" y="6189"/>
                  </a:lnTo>
                  <a:lnTo>
                    <a:pt x="6623" y="6197"/>
                  </a:lnTo>
                  <a:lnTo>
                    <a:pt x="6630" y="6206"/>
                  </a:lnTo>
                  <a:lnTo>
                    <a:pt x="6637" y="6215"/>
                  </a:lnTo>
                  <a:lnTo>
                    <a:pt x="6644" y="6224"/>
                  </a:lnTo>
                  <a:lnTo>
                    <a:pt x="6650" y="6233"/>
                  </a:lnTo>
                  <a:lnTo>
                    <a:pt x="6656" y="6243"/>
                  </a:lnTo>
                  <a:lnTo>
                    <a:pt x="6661" y="6253"/>
                  </a:lnTo>
                  <a:lnTo>
                    <a:pt x="6666" y="6263"/>
                  </a:lnTo>
                  <a:lnTo>
                    <a:pt x="6671" y="6273"/>
                  </a:lnTo>
                  <a:lnTo>
                    <a:pt x="6675" y="6284"/>
                  </a:lnTo>
                  <a:lnTo>
                    <a:pt x="6679" y="6294"/>
                  </a:lnTo>
                  <a:lnTo>
                    <a:pt x="6683" y="6305"/>
                  </a:lnTo>
                  <a:lnTo>
                    <a:pt x="6686" y="6316"/>
                  </a:lnTo>
                  <a:lnTo>
                    <a:pt x="6688" y="6327"/>
                  </a:lnTo>
                  <a:lnTo>
                    <a:pt x="6691" y="6338"/>
                  </a:lnTo>
                  <a:lnTo>
                    <a:pt x="6693" y="6349"/>
                  </a:lnTo>
                  <a:lnTo>
                    <a:pt x="6694" y="6360"/>
                  </a:lnTo>
                  <a:close/>
                  <a:moveTo>
                    <a:pt x="5299" y="4955"/>
                  </a:moveTo>
                  <a:lnTo>
                    <a:pt x="5300" y="4966"/>
                  </a:lnTo>
                  <a:lnTo>
                    <a:pt x="5301" y="4977"/>
                  </a:lnTo>
                  <a:lnTo>
                    <a:pt x="5302" y="4989"/>
                  </a:lnTo>
                  <a:lnTo>
                    <a:pt x="5302" y="5000"/>
                  </a:lnTo>
                  <a:lnTo>
                    <a:pt x="5302" y="5011"/>
                  </a:lnTo>
                  <a:lnTo>
                    <a:pt x="5301" y="5023"/>
                  </a:lnTo>
                  <a:lnTo>
                    <a:pt x="5300" y="5034"/>
                  </a:lnTo>
                  <a:lnTo>
                    <a:pt x="5299" y="5045"/>
                  </a:lnTo>
                  <a:lnTo>
                    <a:pt x="5297" y="5056"/>
                  </a:lnTo>
                  <a:lnTo>
                    <a:pt x="5294" y="5067"/>
                  </a:lnTo>
                  <a:lnTo>
                    <a:pt x="5292" y="5078"/>
                  </a:lnTo>
                  <a:lnTo>
                    <a:pt x="5289" y="5089"/>
                  </a:lnTo>
                  <a:lnTo>
                    <a:pt x="5285" y="5100"/>
                  </a:lnTo>
                  <a:lnTo>
                    <a:pt x="5281" y="5110"/>
                  </a:lnTo>
                  <a:lnTo>
                    <a:pt x="5277" y="5121"/>
                  </a:lnTo>
                  <a:lnTo>
                    <a:pt x="5272" y="5131"/>
                  </a:lnTo>
                  <a:lnTo>
                    <a:pt x="5267" y="5141"/>
                  </a:lnTo>
                  <a:lnTo>
                    <a:pt x="5262" y="5151"/>
                  </a:lnTo>
                  <a:lnTo>
                    <a:pt x="5256" y="5161"/>
                  </a:lnTo>
                  <a:lnTo>
                    <a:pt x="5250" y="5170"/>
                  </a:lnTo>
                  <a:lnTo>
                    <a:pt x="5243" y="5179"/>
                  </a:lnTo>
                  <a:lnTo>
                    <a:pt x="5236" y="5188"/>
                  </a:lnTo>
                  <a:lnTo>
                    <a:pt x="5229" y="5197"/>
                  </a:lnTo>
                  <a:lnTo>
                    <a:pt x="5221" y="5205"/>
                  </a:lnTo>
                  <a:lnTo>
                    <a:pt x="5214" y="5214"/>
                  </a:lnTo>
                  <a:lnTo>
                    <a:pt x="5205" y="5221"/>
                  </a:lnTo>
                  <a:lnTo>
                    <a:pt x="5197" y="5229"/>
                  </a:lnTo>
                  <a:lnTo>
                    <a:pt x="5188" y="5236"/>
                  </a:lnTo>
                  <a:lnTo>
                    <a:pt x="5179" y="5243"/>
                  </a:lnTo>
                  <a:lnTo>
                    <a:pt x="5170" y="5250"/>
                  </a:lnTo>
                  <a:lnTo>
                    <a:pt x="5161" y="5256"/>
                  </a:lnTo>
                  <a:lnTo>
                    <a:pt x="5151" y="5262"/>
                  </a:lnTo>
                  <a:lnTo>
                    <a:pt x="5141" y="5267"/>
                  </a:lnTo>
                  <a:lnTo>
                    <a:pt x="5131" y="5272"/>
                  </a:lnTo>
                  <a:lnTo>
                    <a:pt x="5121" y="5277"/>
                  </a:lnTo>
                  <a:lnTo>
                    <a:pt x="5110" y="5281"/>
                  </a:lnTo>
                  <a:lnTo>
                    <a:pt x="5100" y="5285"/>
                  </a:lnTo>
                  <a:lnTo>
                    <a:pt x="5089" y="5289"/>
                  </a:lnTo>
                  <a:lnTo>
                    <a:pt x="5078" y="5292"/>
                  </a:lnTo>
                  <a:lnTo>
                    <a:pt x="5067" y="5294"/>
                  </a:lnTo>
                  <a:lnTo>
                    <a:pt x="5056" y="5297"/>
                  </a:lnTo>
                  <a:lnTo>
                    <a:pt x="5045" y="5299"/>
                  </a:lnTo>
                  <a:lnTo>
                    <a:pt x="5034" y="5300"/>
                  </a:lnTo>
                  <a:lnTo>
                    <a:pt x="5023" y="5301"/>
                  </a:lnTo>
                  <a:lnTo>
                    <a:pt x="5011" y="5302"/>
                  </a:lnTo>
                  <a:lnTo>
                    <a:pt x="5000" y="5302"/>
                  </a:lnTo>
                  <a:lnTo>
                    <a:pt x="4989" y="5302"/>
                  </a:lnTo>
                  <a:lnTo>
                    <a:pt x="4977" y="5301"/>
                  </a:lnTo>
                  <a:lnTo>
                    <a:pt x="4966" y="5300"/>
                  </a:lnTo>
                  <a:lnTo>
                    <a:pt x="4955" y="5299"/>
                  </a:lnTo>
                  <a:lnTo>
                    <a:pt x="4944" y="5297"/>
                  </a:lnTo>
                  <a:lnTo>
                    <a:pt x="4933" y="5294"/>
                  </a:lnTo>
                  <a:lnTo>
                    <a:pt x="4922" y="5292"/>
                  </a:lnTo>
                  <a:lnTo>
                    <a:pt x="4911" y="5289"/>
                  </a:lnTo>
                  <a:lnTo>
                    <a:pt x="4900" y="5285"/>
                  </a:lnTo>
                  <a:lnTo>
                    <a:pt x="4890" y="5281"/>
                  </a:lnTo>
                  <a:lnTo>
                    <a:pt x="4879" y="5277"/>
                  </a:lnTo>
                  <a:lnTo>
                    <a:pt x="4869" y="5272"/>
                  </a:lnTo>
                  <a:lnTo>
                    <a:pt x="4859" y="5267"/>
                  </a:lnTo>
                  <a:lnTo>
                    <a:pt x="4849" y="5262"/>
                  </a:lnTo>
                  <a:lnTo>
                    <a:pt x="4839" y="5256"/>
                  </a:lnTo>
                  <a:lnTo>
                    <a:pt x="4830" y="5250"/>
                  </a:lnTo>
                  <a:lnTo>
                    <a:pt x="4821" y="5243"/>
                  </a:lnTo>
                  <a:lnTo>
                    <a:pt x="4812" y="5236"/>
                  </a:lnTo>
                  <a:lnTo>
                    <a:pt x="4803" y="5229"/>
                  </a:lnTo>
                  <a:lnTo>
                    <a:pt x="4795" y="5221"/>
                  </a:lnTo>
                  <a:lnTo>
                    <a:pt x="4786" y="5214"/>
                  </a:lnTo>
                  <a:lnTo>
                    <a:pt x="4779" y="5205"/>
                  </a:lnTo>
                  <a:lnTo>
                    <a:pt x="4771" y="5197"/>
                  </a:lnTo>
                  <a:lnTo>
                    <a:pt x="4764" y="5188"/>
                  </a:lnTo>
                  <a:lnTo>
                    <a:pt x="4757" y="5179"/>
                  </a:lnTo>
                  <a:lnTo>
                    <a:pt x="4750" y="5170"/>
                  </a:lnTo>
                  <a:lnTo>
                    <a:pt x="4744" y="5161"/>
                  </a:lnTo>
                  <a:lnTo>
                    <a:pt x="4738" y="5151"/>
                  </a:lnTo>
                  <a:lnTo>
                    <a:pt x="4733" y="5141"/>
                  </a:lnTo>
                  <a:lnTo>
                    <a:pt x="4728" y="5131"/>
                  </a:lnTo>
                  <a:lnTo>
                    <a:pt x="4723" y="5121"/>
                  </a:lnTo>
                  <a:lnTo>
                    <a:pt x="4719" y="5110"/>
                  </a:lnTo>
                  <a:lnTo>
                    <a:pt x="4715" y="5100"/>
                  </a:lnTo>
                  <a:lnTo>
                    <a:pt x="4711" y="5089"/>
                  </a:lnTo>
                  <a:lnTo>
                    <a:pt x="4708" y="5078"/>
                  </a:lnTo>
                  <a:lnTo>
                    <a:pt x="4706" y="5067"/>
                  </a:lnTo>
                  <a:lnTo>
                    <a:pt x="4703" y="5056"/>
                  </a:lnTo>
                  <a:lnTo>
                    <a:pt x="4701" y="5045"/>
                  </a:lnTo>
                  <a:lnTo>
                    <a:pt x="4700" y="5034"/>
                  </a:lnTo>
                  <a:lnTo>
                    <a:pt x="4699" y="5023"/>
                  </a:lnTo>
                  <a:lnTo>
                    <a:pt x="4698" y="5011"/>
                  </a:lnTo>
                  <a:lnTo>
                    <a:pt x="4698" y="5000"/>
                  </a:lnTo>
                  <a:lnTo>
                    <a:pt x="4698" y="4989"/>
                  </a:lnTo>
                  <a:lnTo>
                    <a:pt x="4699" y="4977"/>
                  </a:lnTo>
                  <a:lnTo>
                    <a:pt x="4700" y="4966"/>
                  </a:lnTo>
                  <a:lnTo>
                    <a:pt x="4701" y="4955"/>
                  </a:lnTo>
                  <a:lnTo>
                    <a:pt x="4703" y="4944"/>
                  </a:lnTo>
                  <a:lnTo>
                    <a:pt x="4706" y="4933"/>
                  </a:lnTo>
                  <a:lnTo>
                    <a:pt x="4708" y="4922"/>
                  </a:lnTo>
                  <a:lnTo>
                    <a:pt x="4711" y="4911"/>
                  </a:lnTo>
                  <a:lnTo>
                    <a:pt x="4715" y="4900"/>
                  </a:lnTo>
                  <a:lnTo>
                    <a:pt x="4719" y="4890"/>
                  </a:lnTo>
                  <a:lnTo>
                    <a:pt x="4723" y="4879"/>
                  </a:lnTo>
                  <a:lnTo>
                    <a:pt x="4728" y="4869"/>
                  </a:lnTo>
                  <a:lnTo>
                    <a:pt x="4733" y="4859"/>
                  </a:lnTo>
                  <a:lnTo>
                    <a:pt x="4738" y="4849"/>
                  </a:lnTo>
                  <a:lnTo>
                    <a:pt x="4744" y="4839"/>
                  </a:lnTo>
                  <a:lnTo>
                    <a:pt x="4750" y="4830"/>
                  </a:lnTo>
                  <a:lnTo>
                    <a:pt x="4757" y="4821"/>
                  </a:lnTo>
                  <a:lnTo>
                    <a:pt x="4764" y="4812"/>
                  </a:lnTo>
                  <a:lnTo>
                    <a:pt x="4771" y="4803"/>
                  </a:lnTo>
                  <a:lnTo>
                    <a:pt x="4779" y="4795"/>
                  </a:lnTo>
                  <a:lnTo>
                    <a:pt x="4786" y="4786"/>
                  </a:lnTo>
                  <a:lnTo>
                    <a:pt x="4795" y="4779"/>
                  </a:lnTo>
                  <a:lnTo>
                    <a:pt x="4803" y="4771"/>
                  </a:lnTo>
                  <a:lnTo>
                    <a:pt x="4812" y="4764"/>
                  </a:lnTo>
                  <a:lnTo>
                    <a:pt x="4821" y="4757"/>
                  </a:lnTo>
                  <a:lnTo>
                    <a:pt x="4830" y="4750"/>
                  </a:lnTo>
                  <a:lnTo>
                    <a:pt x="4839" y="4744"/>
                  </a:lnTo>
                  <a:lnTo>
                    <a:pt x="4849" y="4738"/>
                  </a:lnTo>
                  <a:lnTo>
                    <a:pt x="4859" y="4733"/>
                  </a:lnTo>
                  <a:lnTo>
                    <a:pt x="4869" y="4728"/>
                  </a:lnTo>
                  <a:lnTo>
                    <a:pt x="4879" y="4723"/>
                  </a:lnTo>
                  <a:lnTo>
                    <a:pt x="4890" y="4719"/>
                  </a:lnTo>
                  <a:lnTo>
                    <a:pt x="4900" y="4715"/>
                  </a:lnTo>
                  <a:lnTo>
                    <a:pt x="4911" y="4711"/>
                  </a:lnTo>
                  <a:lnTo>
                    <a:pt x="4922" y="4708"/>
                  </a:lnTo>
                  <a:lnTo>
                    <a:pt x="4933" y="4706"/>
                  </a:lnTo>
                  <a:lnTo>
                    <a:pt x="4944" y="4703"/>
                  </a:lnTo>
                  <a:lnTo>
                    <a:pt x="4955" y="4701"/>
                  </a:lnTo>
                  <a:lnTo>
                    <a:pt x="4966" y="4700"/>
                  </a:lnTo>
                  <a:lnTo>
                    <a:pt x="4977" y="4699"/>
                  </a:lnTo>
                  <a:lnTo>
                    <a:pt x="4989" y="4698"/>
                  </a:lnTo>
                  <a:lnTo>
                    <a:pt x="5000" y="4698"/>
                  </a:lnTo>
                  <a:lnTo>
                    <a:pt x="5011" y="4698"/>
                  </a:lnTo>
                  <a:lnTo>
                    <a:pt x="5023" y="4699"/>
                  </a:lnTo>
                  <a:lnTo>
                    <a:pt x="5034" y="4700"/>
                  </a:lnTo>
                  <a:lnTo>
                    <a:pt x="5045" y="4701"/>
                  </a:lnTo>
                  <a:lnTo>
                    <a:pt x="5056" y="4703"/>
                  </a:lnTo>
                  <a:lnTo>
                    <a:pt x="5067" y="4706"/>
                  </a:lnTo>
                  <a:lnTo>
                    <a:pt x="5078" y="4708"/>
                  </a:lnTo>
                  <a:lnTo>
                    <a:pt x="5089" y="4711"/>
                  </a:lnTo>
                  <a:lnTo>
                    <a:pt x="5100" y="4715"/>
                  </a:lnTo>
                  <a:lnTo>
                    <a:pt x="5110" y="4719"/>
                  </a:lnTo>
                  <a:lnTo>
                    <a:pt x="5121" y="4723"/>
                  </a:lnTo>
                  <a:lnTo>
                    <a:pt x="5131" y="4728"/>
                  </a:lnTo>
                  <a:lnTo>
                    <a:pt x="5141" y="4733"/>
                  </a:lnTo>
                  <a:lnTo>
                    <a:pt x="5151" y="4738"/>
                  </a:lnTo>
                  <a:lnTo>
                    <a:pt x="5161" y="4744"/>
                  </a:lnTo>
                  <a:lnTo>
                    <a:pt x="5170" y="4750"/>
                  </a:lnTo>
                  <a:lnTo>
                    <a:pt x="5179" y="4757"/>
                  </a:lnTo>
                  <a:lnTo>
                    <a:pt x="5188" y="4764"/>
                  </a:lnTo>
                  <a:lnTo>
                    <a:pt x="5197" y="4771"/>
                  </a:lnTo>
                  <a:lnTo>
                    <a:pt x="5205" y="4779"/>
                  </a:lnTo>
                  <a:lnTo>
                    <a:pt x="5214" y="4786"/>
                  </a:lnTo>
                  <a:lnTo>
                    <a:pt x="5221" y="4795"/>
                  </a:lnTo>
                  <a:lnTo>
                    <a:pt x="5229" y="4803"/>
                  </a:lnTo>
                  <a:lnTo>
                    <a:pt x="5236" y="4812"/>
                  </a:lnTo>
                  <a:lnTo>
                    <a:pt x="5243" y="4821"/>
                  </a:lnTo>
                  <a:lnTo>
                    <a:pt x="5250" y="4830"/>
                  </a:lnTo>
                  <a:lnTo>
                    <a:pt x="5256" y="4839"/>
                  </a:lnTo>
                  <a:lnTo>
                    <a:pt x="5262" y="4849"/>
                  </a:lnTo>
                  <a:lnTo>
                    <a:pt x="5267" y="4859"/>
                  </a:lnTo>
                  <a:lnTo>
                    <a:pt x="5272" y="4869"/>
                  </a:lnTo>
                  <a:lnTo>
                    <a:pt x="5277" y="4879"/>
                  </a:lnTo>
                  <a:lnTo>
                    <a:pt x="5281" y="4890"/>
                  </a:lnTo>
                  <a:lnTo>
                    <a:pt x="5285" y="4900"/>
                  </a:lnTo>
                  <a:lnTo>
                    <a:pt x="5289" y="4911"/>
                  </a:lnTo>
                  <a:lnTo>
                    <a:pt x="5292" y="4922"/>
                  </a:lnTo>
                  <a:lnTo>
                    <a:pt x="5294" y="4933"/>
                  </a:lnTo>
                  <a:lnTo>
                    <a:pt x="5297" y="4944"/>
                  </a:lnTo>
                  <a:lnTo>
                    <a:pt x="5299" y="4955"/>
                  </a:lnTo>
                  <a:close/>
                  <a:moveTo>
                    <a:pt x="5299" y="6349"/>
                  </a:moveTo>
                  <a:lnTo>
                    <a:pt x="5300" y="6360"/>
                  </a:lnTo>
                  <a:lnTo>
                    <a:pt x="5301" y="6371"/>
                  </a:lnTo>
                  <a:lnTo>
                    <a:pt x="5302" y="6383"/>
                  </a:lnTo>
                  <a:lnTo>
                    <a:pt x="5302" y="6394"/>
                  </a:lnTo>
                  <a:lnTo>
                    <a:pt x="5302" y="6405"/>
                  </a:lnTo>
                  <a:lnTo>
                    <a:pt x="5301" y="6417"/>
                  </a:lnTo>
                  <a:lnTo>
                    <a:pt x="5300" y="6428"/>
                  </a:lnTo>
                  <a:lnTo>
                    <a:pt x="5299" y="6439"/>
                  </a:lnTo>
                  <a:lnTo>
                    <a:pt x="5297" y="6450"/>
                  </a:lnTo>
                  <a:lnTo>
                    <a:pt x="5294" y="6461"/>
                  </a:lnTo>
                  <a:lnTo>
                    <a:pt x="5292" y="6472"/>
                  </a:lnTo>
                  <a:lnTo>
                    <a:pt x="5289" y="6483"/>
                  </a:lnTo>
                  <a:lnTo>
                    <a:pt x="5285" y="6494"/>
                  </a:lnTo>
                  <a:lnTo>
                    <a:pt x="5281" y="6504"/>
                  </a:lnTo>
                  <a:lnTo>
                    <a:pt x="5277" y="6515"/>
                  </a:lnTo>
                  <a:lnTo>
                    <a:pt x="5272" y="6525"/>
                  </a:lnTo>
                  <a:lnTo>
                    <a:pt x="5267" y="6535"/>
                  </a:lnTo>
                  <a:lnTo>
                    <a:pt x="5262" y="6545"/>
                  </a:lnTo>
                  <a:lnTo>
                    <a:pt x="5256" y="6555"/>
                  </a:lnTo>
                  <a:lnTo>
                    <a:pt x="5250" y="6564"/>
                  </a:lnTo>
                  <a:lnTo>
                    <a:pt x="5243" y="6573"/>
                  </a:lnTo>
                  <a:lnTo>
                    <a:pt x="5236" y="6582"/>
                  </a:lnTo>
                  <a:lnTo>
                    <a:pt x="5229" y="6591"/>
                  </a:lnTo>
                  <a:lnTo>
                    <a:pt x="5221" y="6599"/>
                  </a:lnTo>
                  <a:lnTo>
                    <a:pt x="5214" y="6608"/>
                  </a:lnTo>
                  <a:lnTo>
                    <a:pt x="5205" y="6615"/>
                  </a:lnTo>
                  <a:lnTo>
                    <a:pt x="5197" y="6623"/>
                  </a:lnTo>
                  <a:lnTo>
                    <a:pt x="5188" y="6630"/>
                  </a:lnTo>
                  <a:lnTo>
                    <a:pt x="5179" y="6637"/>
                  </a:lnTo>
                  <a:lnTo>
                    <a:pt x="5170" y="6644"/>
                  </a:lnTo>
                  <a:lnTo>
                    <a:pt x="5161" y="6650"/>
                  </a:lnTo>
                  <a:lnTo>
                    <a:pt x="5151" y="6656"/>
                  </a:lnTo>
                  <a:lnTo>
                    <a:pt x="5141" y="6661"/>
                  </a:lnTo>
                  <a:lnTo>
                    <a:pt x="5131" y="6666"/>
                  </a:lnTo>
                  <a:lnTo>
                    <a:pt x="5121" y="6671"/>
                  </a:lnTo>
                  <a:lnTo>
                    <a:pt x="5110" y="6675"/>
                  </a:lnTo>
                  <a:lnTo>
                    <a:pt x="5100" y="6679"/>
                  </a:lnTo>
                  <a:lnTo>
                    <a:pt x="5089" y="6683"/>
                  </a:lnTo>
                  <a:lnTo>
                    <a:pt x="5078" y="6686"/>
                  </a:lnTo>
                  <a:lnTo>
                    <a:pt x="5067" y="6688"/>
                  </a:lnTo>
                  <a:lnTo>
                    <a:pt x="5056" y="6691"/>
                  </a:lnTo>
                  <a:lnTo>
                    <a:pt x="5045" y="6693"/>
                  </a:lnTo>
                  <a:lnTo>
                    <a:pt x="5034" y="6694"/>
                  </a:lnTo>
                  <a:lnTo>
                    <a:pt x="5023" y="6695"/>
                  </a:lnTo>
                  <a:lnTo>
                    <a:pt x="5011" y="6696"/>
                  </a:lnTo>
                  <a:lnTo>
                    <a:pt x="5000" y="6696"/>
                  </a:lnTo>
                  <a:lnTo>
                    <a:pt x="4989" y="6696"/>
                  </a:lnTo>
                  <a:lnTo>
                    <a:pt x="4977" y="6695"/>
                  </a:lnTo>
                  <a:lnTo>
                    <a:pt x="4966" y="6694"/>
                  </a:lnTo>
                  <a:lnTo>
                    <a:pt x="4955" y="6693"/>
                  </a:lnTo>
                  <a:lnTo>
                    <a:pt x="4944" y="6691"/>
                  </a:lnTo>
                  <a:lnTo>
                    <a:pt x="4933" y="6688"/>
                  </a:lnTo>
                  <a:lnTo>
                    <a:pt x="4922" y="6686"/>
                  </a:lnTo>
                  <a:lnTo>
                    <a:pt x="4911" y="6683"/>
                  </a:lnTo>
                  <a:lnTo>
                    <a:pt x="4900" y="6679"/>
                  </a:lnTo>
                  <a:lnTo>
                    <a:pt x="4890" y="6675"/>
                  </a:lnTo>
                  <a:lnTo>
                    <a:pt x="4879" y="6671"/>
                  </a:lnTo>
                  <a:lnTo>
                    <a:pt x="4869" y="6666"/>
                  </a:lnTo>
                  <a:lnTo>
                    <a:pt x="4859" y="6661"/>
                  </a:lnTo>
                  <a:lnTo>
                    <a:pt x="4849" y="6656"/>
                  </a:lnTo>
                  <a:lnTo>
                    <a:pt x="4839" y="6650"/>
                  </a:lnTo>
                  <a:lnTo>
                    <a:pt x="4830" y="6644"/>
                  </a:lnTo>
                  <a:lnTo>
                    <a:pt x="4821" y="6637"/>
                  </a:lnTo>
                  <a:lnTo>
                    <a:pt x="4812" y="6630"/>
                  </a:lnTo>
                  <a:lnTo>
                    <a:pt x="4803" y="6623"/>
                  </a:lnTo>
                  <a:lnTo>
                    <a:pt x="4795" y="6615"/>
                  </a:lnTo>
                  <a:lnTo>
                    <a:pt x="4786" y="6608"/>
                  </a:lnTo>
                  <a:lnTo>
                    <a:pt x="4779" y="6599"/>
                  </a:lnTo>
                  <a:lnTo>
                    <a:pt x="4771" y="6591"/>
                  </a:lnTo>
                  <a:lnTo>
                    <a:pt x="4764" y="6582"/>
                  </a:lnTo>
                  <a:lnTo>
                    <a:pt x="4757" y="6573"/>
                  </a:lnTo>
                  <a:lnTo>
                    <a:pt x="4750" y="6564"/>
                  </a:lnTo>
                  <a:lnTo>
                    <a:pt x="4744" y="6555"/>
                  </a:lnTo>
                  <a:lnTo>
                    <a:pt x="4738" y="6545"/>
                  </a:lnTo>
                  <a:lnTo>
                    <a:pt x="4733" y="6535"/>
                  </a:lnTo>
                  <a:lnTo>
                    <a:pt x="4728" y="6525"/>
                  </a:lnTo>
                  <a:lnTo>
                    <a:pt x="4723" y="6515"/>
                  </a:lnTo>
                  <a:lnTo>
                    <a:pt x="4719" y="6504"/>
                  </a:lnTo>
                  <a:lnTo>
                    <a:pt x="4715" y="6494"/>
                  </a:lnTo>
                  <a:lnTo>
                    <a:pt x="4711" y="6483"/>
                  </a:lnTo>
                  <a:lnTo>
                    <a:pt x="4708" y="6472"/>
                  </a:lnTo>
                  <a:lnTo>
                    <a:pt x="4706" y="6461"/>
                  </a:lnTo>
                  <a:lnTo>
                    <a:pt x="4703" y="6450"/>
                  </a:lnTo>
                  <a:lnTo>
                    <a:pt x="4701" y="6439"/>
                  </a:lnTo>
                  <a:lnTo>
                    <a:pt x="4700" y="6428"/>
                  </a:lnTo>
                  <a:lnTo>
                    <a:pt x="4699" y="6417"/>
                  </a:lnTo>
                  <a:lnTo>
                    <a:pt x="4698" y="6405"/>
                  </a:lnTo>
                  <a:lnTo>
                    <a:pt x="4698" y="6394"/>
                  </a:lnTo>
                  <a:lnTo>
                    <a:pt x="4698" y="6383"/>
                  </a:lnTo>
                  <a:lnTo>
                    <a:pt x="4699" y="6371"/>
                  </a:lnTo>
                  <a:lnTo>
                    <a:pt x="4700" y="6360"/>
                  </a:lnTo>
                  <a:lnTo>
                    <a:pt x="4701" y="6349"/>
                  </a:lnTo>
                  <a:lnTo>
                    <a:pt x="4703" y="6338"/>
                  </a:lnTo>
                  <a:lnTo>
                    <a:pt x="4706" y="6327"/>
                  </a:lnTo>
                  <a:lnTo>
                    <a:pt x="4708" y="6316"/>
                  </a:lnTo>
                  <a:lnTo>
                    <a:pt x="4711" y="6305"/>
                  </a:lnTo>
                  <a:lnTo>
                    <a:pt x="4715" y="6294"/>
                  </a:lnTo>
                  <a:lnTo>
                    <a:pt x="4719" y="6284"/>
                  </a:lnTo>
                  <a:lnTo>
                    <a:pt x="4723" y="6273"/>
                  </a:lnTo>
                  <a:lnTo>
                    <a:pt x="4728" y="6263"/>
                  </a:lnTo>
                  <a:lnTo>
                    <a:pt x="4733" y="6253"/>
                  </a:lnTo>
                  <a:lnTo>
                    <a:pt x="4738" y="6243"/>
                  </a:lnTo>
                  <a:lnTo>
                    <a:pt x="4744" y="6233"/>
                  </a:lnTo>
                  <a:lnTo>
                    <a:pt x="4750" y="6224"/>
                  </a:lnTo>
                  <a:lnTo>
                    <a:pt x="4757" y="6215"/>
                  </a:lnTo>
                  <a:lnTo>
                    <a:pt x="4764" y="6206"/>
                  </a:lnTo>
                  <a:lnTo>
                    <a:pt x="4771" y="6197"/>
                  </a:lnTo>
                  <a:lnTo>
                    <a:pt x="4779" y="6189"/>
                  </a:lnTo>
                  <a:lnTo>
                    <a:pt x="4786" y="6180"/>
                  </a:lnTo>
                  <a:lnTo>
                    <a:pt x="4795" y="6173"/>
                  </a:lnTo>
                  <a:lnTo>
                    <a:pt x="4803" y="6165"/>
                  </a:lnTo>
                  <a:lnTo>
                    <a:pt x="4812" y="6158"/>
                  </a:lnTo>
                  <a:lnTo>
                    <a:pt x="4821" y="6151"/>
                  </a:lnTo>
                  <a:lnTo>
                    <a:pt x="4830" y="6145"/>
                  </a:lnTo>
                  <a:lnTo>
                    <a:pt x="4839" y="6139"/>
                  </a:lnTo>
                  <a:lnTo>
                    <a:pt x="4849" y="6133"/>
                  </a:lnTo>
                  <a:lnTo>
                    <a:pt x="4859" y="6127"/>
                  </a:lnTo>
                  <a:lnTo>
                    <a:pt x="4869" y="6122"/>
                  </a:lnTo>
                  <a:lnTo>
                    <a:pt x="4879" y="6117"/>
                  </a:lnTo>
                  <a:lnTo>
                    <a:pt x="4890" y="6113"/>
                  </a:lnTo>
                  <a:lnTo>
                    <a:pt x="4900" y="6109"/>
                  </a:lnTo>
                  <a:lnTo>
                    <a:pt x="4911" y="6106"/>
                  </a:lnTo>
                  <a:lnTo>
                    <a:pt x="4922" y="6102"/>
                  </a:lnTo>
                  <a:lnTo>
                    <a:pt x="4933" y="6100"/>
                  </a:lnTo>
                  <a:lnTo>
                    <a:pt x="4944" y="6097"/>
                  </a:lnTo>
                  <a:lnTo>
                    <a:pt x="4955" y="6095"/>
                  </a:lnTo>
                  <a:lnTo>
                    <a:pt x="4966" y="6094"/>
                  </a:lnTo>
                  <a:lnTo>
                    <a:pt x="4977" y="6093"/>
                  </a:lnTo>
                  <a:lnTo>
                    <a:pt x="4989" y="6092"/>
                  </a:lnTo>
                  <a:lnTo>
                    <a:pt x="5000" y="6092"/>
                  </a:lnTo>
                  <a:lnTo>
                    <a:pt x="5011" y="6092"/>
                  </a:lnTo>
                  <a:lnTo>
                    <a:pt x="5023" y="6093"/>
                  </a:lnTo>
                  <a:lnTo>
                    <a:pt x="5034" y="6094"/>
                  </a:lnTo>
                  <a:lnTo>
                    <a:pt x="5045" y="6095"/>
                  </a:lnTo>
                  <a:lnTo>
                    <a:pt x="5056" y="6097"/>
                  </a:lnTo>
                  <a:lnTo>
                    <a:pt x="5067" y="6100"/>
                  </a:lnTo>
                  <a:lnTo>
                    <a:pt x="5078" y="6102"/>
                  </a:lnTo>
                  <a:lnTo>
                    <a:pt x="5089" y="6106"/>
                  </a:lnTo>
                  <a:lnTo>
                    <a:pt x="5100" y="6109"/>
                  </a:lnTo>
                  <a:lnTo>
                    <a:pt x="5110" y="6113"/>
                  </a:lnTo>
                  <a:lnTo>
                    <a:pt x="5121" y="6117"/>
                  </a:lnTo>
                  <a:lnTo>
                    <a:pt x="5131" y="6122"/>
                  </a:lnTo>
                  <a:lnTo>
                    <a:pt x="5141" y="6127"/>
                  </a:lnTo>
                  <a:lnTo>
                    <a:pt x="5151" y="6133"/>
                  </a:lnTo>
                  <a:lnTo>
                    <a:pt x="5161" y="6139"/>
                  </a:lnTo>
                  <a:lnTo>
                    <a:pt x="5170" y="6145"/>
                  </a:lnTo>
                  <a:lnTo>
                    <a:pt x="5179" y="6151"/>
                  </a:lnTo>
                  <a:lnTo>
                    <a:pt x="5188" y="6158"/>
                  </a:lnTo>
                  <a:lnTo>
                    <a:pt x="5197" y="6165"/>
                  </a:lnTo>
                  <a:lnTo>
                    <a:pt x="5205" y="6173"/>
                  </a:lnTo>
                  <a:lnTo>
                    <a:pt x="5214" y="6180"/>
                  </a:lnTo>
                  <a:lnTo>
                    <a:pt x="5221" y="6189"/>
                  </a:lnTo>
                  <a:lnTo>
                    <a:pt x="5229" y="6197"/>
                  </a:lnTo>
                  <a:lnTo>
                    <a:pt x="5236" y="6206"/>
                  </a:lnTo>
                  <a:lnTo>
                    <a:pt x="5243" y="6215"/>
                  </a:lnTo>
                  <a:lnTo>
                    <a:pt x="5250" y="6224"/>
                  </a:lnTo>
                  <a:lnTo>
                    <a:pt x="5256" y="6233"/>
                  </a:lnTo>
                  <a:lnTo>
                    <a:pt x="5262" y="6243"/>
                  </a:lnTo>
                  <a:lnTo>
                    <a:pt x="5267" y="6253"/>
                  </a:lnTo>
                  <a:lnTo>
                    <a:pt x="5272" y="6263"/>
                  </a:lnTo>
                  <a:lnTo>
                    <a:pt x="5277" y="6273"/>
                  </a:lnTo>
                  <a:lnTo>
                    <a:pt x="5281" y="6284"/>
                  </a:lnTo>
                  <a:lnTo>
                    <a:pt x="5285" y="6294"/>
                  </a:lnTo>
                  <a:lnTo>
                    <a:pt x="5289" y="6305"/>
                  </a:lnTo>
                  <a:lnTo>
                    <a:pt x="5292" y="6316"/>
                  </a:lnTo>
                  <a:lnTo>
                    <a:pt x="5294" y="6327"/>
                  </a:lnTo>
                  <a:lnTo>
                    <a:pt x="5297" y="6338"/>
                  </a:lnTo>
                  <a:lnTo>
                    <a:pt x="5299" y="6349"/>
                  </a:lnTo>
                  <a:close/>
                  <a:moveTo>
                    <a:pt x="5299" y="7743"/>
                  </a:moveTo>
                  <a:lnTo>
                    <a:pt x="5300" y="7754"/>
                  </a:lnTo>
                  <a:lnTo>
                    <a:pt x="5301" y="7765"/>
                  </a:lnTo>
                  <a:lnTo>
                    <a:pt x="5302" y="7777"/>
                  </a:lnTo>
                  <a:lnTo>
                    <a:pt x="5302" y="7788"/>
                  </a:lnTo>
                  <a:lnTo>
                    <a:pt x="5302" y="7799"/>
                  </a:lnTo>
                  <a:lnTo>
                    <a:pt x="5301" y="7811"/>
                  </a:lnTo>
                  <a:lnTo>
                    <a:pt x="5300" y="7822"/>
                  </a:lnTo>
                  <a:lnTo>
                    <a:pt x="5299" y="7833"/>
                  </a:lnTo>
                  <a:lnTo>
                    <a:pt x="5297" y="7844"/>
                  </a:lnTo>
                  <a:lnTo>
                    <a:pt x="5294" y="7855"/>
                  </a:lnTo>
                  <a:lnTo>
                    <a:pt x="5292" y="7866"/>
                  </a:lnTo>
                  <a:lnTo>
                    <a:pt x="5289" y="7877"/>
                  </a:lnTo>
                  <a:lnTo>
                    <a:pt x="5285" y="7888"/>
                  </a:lnTo>
                  <a:lnTo>
                    <a:pt x="5281" y="7898"/>
                  </a:lnTo>
                  <a:lnTo>
                    <a:pt x="5277" y="7909"/>
                  </a:lnTo>
                  <a:lnTo>
                    <a:pt x="5272" y="7919"/>
                  </a:lnTo>
                  <a:lnTo>
                    <a:pt x="5267" y="7929"/>
                  </a:lnTo>
                  <a:lnTo>
                    <a:pt x="5262" y="7939"/>
                  </a:lnTo>
                  <a:lnTo>
                    <a:pt x="5256" y="7949"/>
                  </a:lnTo>
                  <a:lnTo>
                    <a:pt x="5250" y="7958"/>
                  </a:lnTo>
                  <a:lnTo>
                    <a:pt x="5243" y="7967"/>
                  </a:lnTo>
                  <a:lnTo>
                    <a:pt x="5236" y="7976"/>
                  </a:lnTo>
                  <a:lnTo>
                    <a:pt x="5229" y="7985"/>
                  </a:lnTo>
                  <a:lnTo>
                    <a:pt x="5221" y="7993"/>
                  </a:lnTo>
                  <a:lnTo>
                    <a:pt x="5214" y="8002"/>
                  </a:lnTo>
                  <a:lnTo>
                    <a:pt x="5205" y="8009"/>
                  </a:lnTo>
                  <a:lnTo>
                    <a:pt x="5197" y="8017"/>
                  </a:lnTo>
                  <a:lnTo>
                    <a:pt x="5188" y="8024"/>
                  </a:lnTo>
                  <a:lnTo>
                    <a:pt x="5179" y="8031"/>
                  </a:lnTo>
                  <a:lnTo>
                    <a:pt x="5170" y="8038"/>
                  </a:lnTo>
                  <a:lnTo>
                    <a:pt x="5161" y="8044"/>
                  </a:lnTo>
                  <a:lnTo>
                    <a:pt x="5151" y="8050"/>
                  </a:lnTo>
                  <a:lnTo>
                    <a:pt x="5141" y="8055"/>
                  </a:lnTo>
                  <a:lnTo>
                    <a:pt x="5131" y="8060"/>
                  </a:lnTo>
                  <a:lnTo>
                    <a:pt x="5121" y="8065"/>
                  </a:lnTo>
                  <a:lnTo>
                    <a:pt x="5110" y="8069"/>
                  </a:lnTo>
                  <a:lnTo>
                    <a:pt x="5100" y="8073"/>
                  </a:lnTo>
                  <a:lnTo>
                    <a:pt x="5089" y="8077"/>
                  </a:lnTo>
                  <a:lnTo>
                    <a:pt x="5078" y="8080"/>
                  </a:lnTo>
                  <a:lnTo>
                    <a:pt x="5067" y="8082"/>
                  </a:lnTo>
                  <a:lnTo>
                    <a:pt x="5056" y="8085"/>
                  </a:lnTo>
                  <a:lnTo>
                    <a:pt x="5045" y="8087"/>
                  </a:lnTo>
                  <a:lnTo>
                    <a:pt x="5034" y="8088"/>
                  </a:lnTo>
                  <a:lnTo>
                    <a:pt x="5023" y="8089"/>
                  </a:lnTo>
                  <a:lnTo>
                    <a:pt x="5011" y="8090"/>
                  </a:lnTo>
                  <a:lnTo>
                    <a:pt x="5000" y="8090"/>
                  </a:lnTo>
                  <a:lnTo>
                    <a:pt x="4989" y="8090"/>
                  </a:lnTo>
                  <a:lnTo>
                    <a:pt x="4977" y="8089"/>
                  </a:lnTo>
                  <a:lnTo>
                    <a:pt x="4966" y="8088"/>
                  </a:lnTo>
                  <a:lnTo>
                    <a:pt x="4955" y="8087"/>
                  </a:lnTo>
                  <a:lnTo>
                    <a:pt x="4944" y="8085"/>
                  </a:lnTo>
                  <a:lnTo>
                    <a:pt x="4933" y="8082"/>
                  </a:lnTo>
                  <a:lnTo>
                    <a:pt x="4922" y="8080"/>
                  </a:lnTo>
                  <a:lnTo>
                    <a:pt x="4911" y="8077"/>
                  </a:lnTo>
                  <a:lnTo>
                    <a:pt x="4900" y="8073"/>
                  </a:lnTo>
                  <a:lnTo>
                    <a:pt x="4890" y="8069"/>
                  </a:lnTo>
                  <a:lnTo>
                    <a:pt x="4879" y="8065"/>
                  </a:lnTo>
                  <a:lnTo>
                    <a:pt x="4869" y="8060"/>
                  </a:lnTo>
                  <a:lnTo>
                    <a:pt x="4859" y="8055"/>
                  </a:lnTo>
                  <a:lnTo>
                    <a:pt x="4849" y="8050"/>
                  </a:lnTo>
                  <a:lnTo>
                    <a:pt x="4839" y="8044"/>
                  </a:lnTo>
                  <a:lnTo>
                    <a:pt x="4830" y="8038"/>
                  </a:lnTo>
                  <a:lnTo>
                    <a:pt x="4821" y="8031"/>
                  </a:lnTo>
                  <a:lnTo>
                    <a:pt x="4812" y="8024"/>
                  </a:lnTo>
                  <a:lnTo>
                    <a:pt x="4803" y="8017"/>
                  </a:lnTo>
                  <a:lnTo>
                    <a:pt x="4795" y="8009"/>
                  </a:lnTo>
                  <a:lnTo>
                    <a:pt x="4786" y="8002"/>
                  </a:lnTo>
                  <a:lnTo>
                    <a:pt x="4779" y="7993"/>
                  </a:lnTo>
                  <a:lnTo>
                    <a:pt x="4771" y="7985"/>
                  </a:lnTo>
                  <a:lnTo>
                    <a:pt x="4764" y="7976"/>
                  </a:lnTo>
                  <a:lnTo>
                    <a:pt x="4757" y="7967"/>
                  </a:lnTo>
                  <a:lnTo>
                    <a:pt x="4750" y="7958"/>
                  </a:lnTo>
                  <a:lnTo>
                    <a:pt x="4744" y="7949"/>
                  </a:lnTo>
                  <a:lnTo>
                    <a:pt x="4738" y="7939"/>
                  </a:lnTo>
                  <a:lnTo>
                    <a:pt x="4733" y="7929"/>
                  </a:lnTo>
                  <a:lnTo>
                    <a:pt x="4728" y="7919"/>
                  </a:lnTo>
                  <a:lnTo>
                    <a:pt x="4723" y="7909"/>
                  </a:lnTo>
                  <a:lnTo>
                    <a:pt x="4719" y="7898"/>
                  </a:lnTo>
                  <a:lnTo>
                    <a:pt x="4715" y="7888"/>
                  </a:lnTo>
                  <a:lnTo>
                    <a:pt x="4711" y="7877"/>
                  </a:lnTo>
                  <a:lnTo>
                    <a:pt x="4708" y="7866"/>
                  </a:lnTo>
                  <a:lnTo>
                    <a:pt x="4706" y="7855"/>
                  </a:lnTo>
                  <a:lnTo>
                    <a:pt x="4703" y="7844"/>
                  </a:lnTo>
                  <a:lnTo>
                    <a:pt x="4701" y="7833"/>
                  </a:lnTo>
                  <a:lnTo>
                    <a:pt x="4700" y="7822"/>
                  </a:lnTo>
                  <a:lnTo>
                    <a:pt x="4699" y="7811"/>
                  </a:lnTo>
                  <a:lnTo>
                    <a:pt x="4698" y="7799"/>
                  </a:lnTo>
                  <a:lnTo>
                    <a:pt x="4698" y="7788"/>
                  </a:lnTo>
                  <a:lnTo>
                    <a:pt x="4698" y="7777"/>
                  </a:lnTo>
                  <a:lnTo>
                    <a:pt x="4699" y="7765"/>
                  </a:lnTo>
                  <a:lnTo>
                    <a:pt x="4700" y="7754"/>
                  </a:lnTo>
                  <a:lnTo>
                    <a:pt x="4701" y="7743"/>
                  </a:lnTo>
                  <a:lnTo>
                    <a:pt x="4703" y="7732"/>
                  </a:lnTo>
                  <a:lnTo>
                    <a:pt x="4706" y="7721"/>
                  </a:lnTo>
                  <a:lnTo>
                    <a:pt x="4708" y="7710"/>
                  </a:lnTo>
                  <a:lnTo>
                    <a:pt x="4711" y="7699"/>
                  </a:lnTo>
                  <a:lnTo>
                    <a:pt x="4715" y="7688"/>
                  </a:lnTo>
                  <a:lnTo>
                    <a:pt x="4719" y="7678"/>
                  </a:lnTo>
                  <a:lnTo>
                    <a:pt x="4723" y="7667"/>
                  </a:lnTo>
                  <a:lnTo>
                    <a:pt x="4728" y="7657"/>
                  </a:lnTo>
                  <a:lnTo>
                    <a:pt x="4733" y="7647"/>
                  </a:lnTo>
                  <a:lnTo>
                    <a:pt x="4738" y="7637"/>
                  </a:lnTo>
                  <a:lnTo>
                    <a:pt x="4744" y="7627"/>
                  </a:lnTo>
                  <a:lnTo>
                    <a:pt x="4750" y="7618"/>
                  </a:lnTo>
                  <a:lnTo>
                    <a:pt x="4757" y="7609"/>
                  </a:lnTo>
                  <a:lnTo>
                    <a:pt x="4764" y="7600"/>
                  </a:lnTo>
                  <a:lnTo>
                    <a:pt x="4771" y="7591"/>
                  </a:lnTo>
                  <a:lnTo>
                    <a:pt x="4779" y="7583"/>
                  </a:lnTo>
                  <a:lnTo>
                    <a:pt x="4786" y="7574"/>
                  </a:lnTo>
                  <a:lnTo>
                    <a:pt x="4795" y="7567"/>
                  </a:lnTo>
                  <a:lnTo>
                    <a:pt x="4803" y="7559"/>
                  </a:lnTo>
                  <a:lnTo>
                    <a:pt x="4812" y="7552"/>
                  </a:lnTo>
                  <a:lnTo>
                    <a:pt x="4821" y="7545"/>
                  </a:lnTo>
                  <a:lnTo>
                    <a:pt x="4830" y="7539"/>
                  </a:lnTo>
                  <a:lnTo>
                    <a:pt x="4839" y="7533"/>
                  </a:lnTo>
                  <a:lnTo>
                    <a:pt x="4849" y="7527"/>
                  </a:lnTo>
                  <a:lnTo>
                    <a:pt x="4859" y="7521"/>
                  </a:lnTo>
                  <a:lnTo>
                    <a:pt x="4869" y="7516"/>
                  </a:lnTo>
                  <a:lnTo>
                    <a:pt x="4879" y="7511"/>
                  </a:lnTo>
                  <a:lnTo>
                    <a:pt x="4890" y="7507"/>
                  </a:lnTo>
                  <a:lnTo>
                    <a:pt x="4900" y="7503"/>
                  </a:lnTo>
                  <a:lnTo>
                    <a:pt x="4911" y="7500"/>
                  </a:lnTo>
                  <a:lnTo>
                    <a:pt x="4922" y="7496"/>
                  </a:lnTo>
                  <a:lnTo>
                    <a:pt x="4933" y="7494"/>
                  </a:lnTo>
                  <a:lnTo>
                    <a:pt x="4944" y="7491"/>
                  </a:lnTo>
                  <a:lnTo>
                    <a:pt x="4955" y="7489"/>
                  </a:lnTo>
                  <a:lnTo>
                    <a:pt x="4966" y="7488"/>
                  </a:lnTo>
                  <a:lnTo>
                    <a:pt x="4977" y="7487"/>
                  </a:lnTo>
                  <a:lnTo>
                    <a:pt x="4989" y="7486"/>
                  </a:lnTo>
                  <a:lnTo>
                    <a:pt x="5000" y="7486"/>
                  </a:lnTo>
                  <a:lnTo>
                    <a:pt x="5011" y="7486"/>
                  </a:lnTo>
                  <a:lnTo>
                    <a:pt x="5023" y="7487"/>
                  </a:lnTo>
                  <a:lnTo>
                    <a:pt x="5034" y="7488"/>
                  </a:lnTo>
                  <a:lnTo>
                    <a:pt x="5045" y="7489"/>
                  </a:lnTo>
                  <a:lnTo>
                    <a:pt x="5056" y="7491"/>
                  </a:lnTo>
                  <a:lnTo>
                    <a:pt x="5067" y="7494"/>
                  </a:lnTo>
                  <a:lnTo>
                    <a:pt x="5078" y="7496"/>
                  </a:lnTo>
                  <a:lnTo>
                    <a:pt x="5089" y="7500"/>
                  </a:lnTo>
                  <a:lnTo>
                    <a:pt x="5100" y="7503"/>
                  </a:lnTo>
                  <a:lnTo>
                    <a:pt x="5110" y="7507"/>
                  </a:lnTo>
                  <a:lnTo>
                    <a:pt x="5121" y="7511"/>
                  </a:lnTo>
                  <a:lnTo>
                    <a:pt x="5131" y="7516"/>
                  </a:lnTo>
                  <a:lnTo>
                    <a:pt x="5141" y="7521"/>
                  </a:lnTo>
                  <a:lnTo>
                    <a:pt x="5151" y="7527"/>
                  </a:lnTo>
                  <a:lnTo>
                    <a:pt x="5161" y="7533"/>
                  </a:lnTo>
                  <a:lnTo>
                    <a:pt x="5170" y="7539"/>
                  </a:lnTo>
                  <a:lnTo>
                    <a:pt x="5179" y="7545"/>
                  </a:lnTo>
                  <a:lnTo>
                    <a:pt x="5188" y="7552"/>
                  </a:lnTo>
                  <a:lnTo>
                    <a:pt x="5197" y="7559"/>
                  </a:lnTo>
                  <a:lnTo>
                    <a:pt x="5205" y="7567"/>
                  </a:lnTo>
                  <a:lnTo>
                    <a:pt x="5214" y="7574"/>
                  </a:lnTo>
                  <a:lnTo>
                    <a:pt x="5221" y="7583"/>
                  </a:lnTo>
                  <a:lnTo>
                    <a:pt x="5229" y="7591"/>
                  </a:lnTo>
                  <a:lnTo>
                    <a:pt x="5236" y="7600"/>
                  </a:lnTo>
                  <a:lnTo>
                    <a:pt x="5243" y="7609"/>
                  </a:lnTo>
                  <a:lnTo>
                    <a:pt x="5250" y="7618"/>
                  </a:lnTo>
                  <a:lnTo>
                    <a:pt x="5256" y="7627"/>
                  </a:lnTo>
                  <a:lnTo>
                    <a:pt x="5262" y="7637"/>
                  </a:lnTo>
                  <a:lnTo>
                    <a:pt x="5267" y="7647"/>
                  </a:lnTo>
                  <a:lnTo>
                    <a:pt x="5272" y="7657"/>
                  </a:lnTo>
                  <a:lnTo>
                    <a:pt x="5277" y="7667"/>
                  </a:lnTo>
                  <a:lnTo>
                    <a:pt x="5281" y="7678"/>
                  </a:lnTo>
                  <a:lnTo>
                    <a:pt x="5285" y="7688"/>
                  </a:lnTo>
                  <a:lnTo>
                    <a:pt x="5289" y="7699"/>
                  </a:lnTo>
                  <a:lnTo>
                    <a:pt x="5292" y="7710"/>
                  </a:lnTo>
                  <a:lnTo>
                    <a:pt x="5294" y="7721"/>
                  </a:lnTo>
                  <a:lnTo>
                    <a:pt x="5297" y="7732"/>
                  </a:lnTo>
                  <a:lnTo>
                    <a:pt x="5299" y="7743"/>
                  </a:lnTo>
                  <a:close/>
                  <a:moveTo>
                    <a:pt x="3905" y="6349"/>
                  </a:moveTo>
                  <a:lnTo>
                    <a:pt x="3906" y="6360"/>
                  </a:lnTo>
                  <a:lnTo>
                    <a:pt x="3907" y="6371"/>
                  </a:lnTo>
                  <a:lnTo>
                    <a:pt x="3908" y="6383"/>
                  </a:lnTo>
                  <a:lnTo>
                    <a:pt x="3908" y="6394"/>
                  </a:lnTo>
                  <a:lnTo>
                    <a:pt x="3908" y="6405"/>
                  </a:lnTo>
                  <a:lnTo>
                    <a:pt x="3907" y="6417"/>
                  </a:lnTo>
                  <a:lnTo>
                    <a:pt x="3906" y="6428"/>
                  </a:lnTo>
                  <a:lnTo>
                    <a:pt x="3905" y="6439"/>
                  </a:lnTo>
                  <a:lnTo>
                    <a:pt x="3903" y="6450"/>
                  </a:lnTo>
                  <a:lnTo>
                    <a:pt x="3900" y="6461"/>
                  </a:lnTo>
                  <a:lnTo>
                    <a:pt x="3898" y="6472"/>
                  </a:lnTo>
                  <a:lnTo>
                    <a:pt x="3894" y="6483"/>
                  </a:lnTo>
                  <a:lnTo>
                    <a:pt x="3891" y="6494"/>
                  </a:lnTo>
                  <a:lnTo>
                    <a:pt x="3887" y="6504"/>
                  </a:lnTo>
                  <a:lnTo>
                    <a:pt x="3883" y="6515"/>
                  </a:lnTo>
                  <a:lnTo>
                    <a:pt x="3878" y="6525"/>
                  </a:lnTo>
                  <a:lnTo>
                    <a:pt x="3873" y="6535"/>
                  </a:lnTo>
                  <a:lnTo>
                    <a:pt x="3867" y="6545"/>
                  </a:lnTo>
                  <a:lnTo>
                    <a:pt x="3861" y="6555"/>
                  </a:lnTo>
                  <a:lnTo>
                    <a:pt x="3855" y="6564"/>
                  </a:lnTo>
                  <a:lnTo>
                    <a:pt x="3849" y="6573"/>
                  </a:lnTo>
                  <a:lnTo>
                    <a:pt x="3842" y="6582"/>
                  </a:lnTo>
                  <a:lnTo>
                    <a:pt x="3835" y="6591"/>
                  </a:lnTo>
                  <a:lnTo>
                    <a:pt x="3827" y="6599"/>
                  </a:lnTo>
                  <a:lnTo>
                    <a:pt x="3820" y="6608"/>
                  </a:lnTo>
                  <a:lnTo>
                    <a:pt x="3811" y="6615"/>
                  </a:lnTo>
                  <a:lnTo>
                    <a:pt x="3803" y="6623"/>
                  </a:lnTo>
                  <a:lnTo>
                    <a:pt x="3794" y="6630"/>
                  </a:lnTo>
                  <a:lnTo>
                    <a:pt x="3785" y="6637"/>
                  </a:lnTo>
                  <a:lnTo>
                    <a:pt x="3776" y="6644"/>
                  </a:lnTo>
                  <a:lnTo>
                    <a:pt x="3767" y="6650"/>
                  </a:lnTo>
                  <a:lnTo>
                    <a:pt x="3757" y="6656"/>
                  </a:lnTo>
                  <a:lnTo>
                    <a:pt x="3747" y="6661"/>
                  </a:lnTo>
                  <a:lnTo>
                    <a:pt x="3737" y="6666"/>
                  </a:lnTo>
                  <a:lnTo>
                    <a:pt x="3727" y="6671"/>
                  </a:lnTo>
                  <a:lnTo>
                    <a:pt x="3716" y="6675"/>
                  </a:lnTo>
                  <a:lnTo>
                    <a:pt x="3706" y="6679"/>
                  </a:lnTo>
                  <a:lnTo>
                    <a:pt x="3695" y="6683"/>
                  </a:lnTo>
                  <a:lnTo>
                    <a:pt x="3684" y="6686"/>
                  </a:lnTo>
                  <a:lnTo>
                    <a:pt x="3673" y="6688"/>
                  </a:lnTo>
                  <a:lnTo>
                    <a:pt x="3662" y="6691"/>
                  </a:lnTo>
                  <a:lnTo>
                    <a:pt x="3651" y="6693"/>
                  </a:lnTo>
                  <a:lnTo>
                    <a:pt x="3640" y="6694"/>
                  </a:lnTo>
                  <a:lnTo>
                    <a:pt x="3629" y="6695"/>
                  </a:lnTo>
                  <a:lnTo>
                    <a:pt x="3617" y="6696"/>
                  </a:lnTo>
                  <a:lnTo>
                    <a:pt x="3606" y="6696"/>
                  </a:lnTo>
                  <a:lnTo>
                    <a:pt x="3595" y="6696"/>
                  </a:lnTo>
                  <a:lnTo>
                    <a:pt x="3583" y="6695"/>
                  </a:lnTo>
                  <a:lnTo>
                    <a:pt x="3572" y="6694"/>
                  </a:lnTo>
                  <a:lnTo>
                    <a:pt x="3561" y="6693"/>
                  </a:lnTo>
                  <a:lnTo>
                    <a:pt x="3550" y="6691"/>
                  </a:lnTo>
                  <a:lnTo>
                    <a:pt x="3539" y="6688"/>
                  </a:lnTo>
                  <a:lnTo>
                    <a:pt x="3528" y="6686"/>
                  </a:lnTo>
                  <a:lnTo>
                    <a:pt x="3517" y="6683"/>
                  </a:lnTo>
                  <a:lnTo>
                    <a:pt x="3506" y="6679"/>
                  </a:lnTo>
                  <a:lnTo>
                    <a:pt x="3496" y="6675"/>
                  </a:lnTo>
                  <a:lnTo>
                    <a:pt x="3485" y="6671"/>
                  </a:lnTo>
                  <a:lnTo>
                    <a:pt x="3475" y="6666"/>
                  </a:lnTo>
                  <a:lnTo>
                    <a:pt x="3465" y="6661"/>
                  </a:lnTo>
                  <a:lnTo>
                    <a:pt x="3455" y="6656"/>
                  </a:lnTo>
                  <a:lnTo>
                    <a:pt x="3445" y="6650"/>
                  </a:lnTo>
                  <a:lnTo>
                    <a:pt x="3436" y="6644"/>
                  </a:lnTo>
                  <a:lnTo>
                    <a:pt x="3427" y="6637"/>
                  </a:lnTo>
                  <a:lnTo>
                    <a:pt x="3418" y="6630"/>
                  </a:lnTo>
                  <a:lnTo>
                    <a:pt x="3409" y="6623"/>
                  </a:lnTo>
                  <a:lnTo>
                    <a:pt x="3401" y="6615"/>
                  </a:lnTo>
                  <a:lnTo>
                    <a:pt x="3392" y="6608"/>
                  </a:lnTo>
                  <a:lnTo>
                    <a:pt x="3385" y="6599"/>
                  </a:lnTo>
                  <a:lnTo>
                    <a:pt x="3377" y="6591"/>
                  </a:lnTo>
                  <a:lnTo>
                    <a:pt x="3370" y="6582"/>
                  </a:lnTo>
                  <a:lnTo>
                    <a:pt x="3363" y="6573"/>
                  </a:lnTo>
                  <a:lnTo>
                    <a:pt x="3356" y="6564"/>
                  </a:lnTo>
                  <a:lnTo>
                    <a:pt x="3350" y="6555"/>
                  </a:lnTo>
                  <a:lnTo>
                    <a:pt x="3344" y="6545"/>
                  </a:lnTo>
                  <a:lnTo>
                    <a:pt x="3339" y="6535"/>
                  </a:lnTo>
                  <a:lnTo>
                    <a:pt x="3334" y="6525"/>
                  </a:lnTo>
                  <a:lnTo>
                    <a:pt x="3329" y="6515"/>
                  </a:lnTo>
                  <a:lnTo>
                    <a:pt x="3325" y="6504"/>
                  </a:lnTo>
                  <a:lnTo>
                    <a:pt x="3321" y="6494"/>
                  </a:lnTo>
                  <a:lnTo>
                    <a:pt x="3317" y="6483"/>
                  </a:lnTo>
                  <a:lnTo>
                    <a:pt x="3314" y="6472"/>
                  </a:lnTo>
                  <a:lnTo>
                    <a:pt x="3312" y="6461"/>
                  </a:lnTo>
                  <a:lnTo>
                    <a:pt x="3309" y="6450"/>
                  </a:lnTo>
                  <a:lnTo>
                    <a:pt x="3307" y="6439"/>
                  </a:lnTo>
                  <a:lnTo>
                    <a:pt x="3306" y="6428"/>
                  </a:lnTo>
                  <a:lnTo>
                    <a:pt x="3305" y="6417"/>
                  </a:lnTo>
                  <a:lnTo>
                    <a:pt x="3304" y="6405"/>
                  </a:lnTo>
                  <a:lnTo>
                    <a:pt x="3304" y="6394"/>
                  </a:lnTo>
                  <a:lnTo>
                    <a:pt x="3304" y="6383"/>
                  </a:lnTo>
                  <a:lnTo>
                    <a:pt x="3305" y="6371"/>
                  </a:lnTo>
                  <a:lnTo>
                    <a:pt x="3306" y="6360"/>
                  </a:lnTo>
                  <a:lnTo>
                    <a:pt x="3307" y="6349"/>
                  </a:lnTo>
                  <a:lnTo>
                    <a:pt x="3309" y="6338"/>
                  </a:lnTo>
                  <a:lnTo>
                    <a:pt x="3312" y="6327"/>
                  </a:lnTo>
                  <a:lnTo>
                    <a:pt x="3314" y="6316"/>
                  </a:lnTo>
                  <a:lnTo>
                    <a:pt x="3317" y="6305"/>
                  </a:lnTo>
                  <a:lnTo>
                    <a:pt x="3321" y="6294"/>
                  </a:lnTo>
                  <a:lnTo>
                    <a:pt x="3325" y="6284"/>
                  </a:lnTo>
                  <a:lnTo>
                    <a:pt x="3329" y="6273"/>
                  </a:lnTo>
                  <a:lnTo>
                    <a:pt x="3334" y="6263"/>
                  </a:lnTo>
                  <a:lnTo>
                    <a:pt x="3339" y="6253"/>
                  </a:lnTo>
                  <a:lnTo>
                    <a:pt x="3344" y="6243"/>
                  </a:lnTo>
                  <a:lnTo>
                    <a:pt x="3350" y="6233"/>
                  </a:lnTo>
                  <a:lnTo>
                    <a:pt x="3356" y="6224"/>
                  </a:lnTo>
                  <a:lnTo>
                    <a:pt x="3363" y="6215"/>
                  </a:lnTo>
                  <a:lnTo>
                    <a:pt x="3370" y="6206"/>
                  </a:lnTo>
                  <a:lnTo>
                    <a:pt x="3377" y="6197"/>
                  </a:lnTo>
                  <a:lnTo>
                    <a:pt x="3385" y="6189"/>
                  </a:lnTo>
                  <a:lnTo>
                    <a:pt x="3392" y="6180"/>
                  </a:lnTo>
                  <a:lnTo>
                    <a:pt x="3401" y="6173"/>
                  </a:lnTo>
                  <a:lnTo>
                    <a:pt x="3409" y="6165"/>
                  </a:lnTo>
                  <a:lnTo>
                    <a:pt x="3418" y="6158"/>
                  </a:lnTo>
                  <a:lnTo>
                    <a:pt x="3427" y="6151"/>
                  </a:lnTo>
                  <a:lnTo>
                    <a:pt x="3436" y="6145"/>
                  </a:lnTo>
                  <a:lnTo>
                    <a:pt x="3445" y="6139"/>
                  </a:lnTo>
                  <a:lnTo>
                    <a:pt x="3455" y="6133"/>
                  </a:lnTo>
                  <a:lnTo>
                    <a:pt x="3465" y="6127"/>
                  </a:lnTo>
                  <a:lnTo>
                    <a:pt x="3475" y="6122"/>
                  </a:lnTo>
                  <a:lnTo>
                    <a:pt x="3485" y="6117"/>
                  </a:lnTo>
                  <a:lnTo>
                    <a:pt x="3496" y="6113"/>
                  </a:lnTo>
                  <a:lnTo>
                    <a:pt x="3506" y="6109"/>
                  </a:lnTo>
                  <a:lnTo>
                    <a:pt x="3517" y="6106"/>
                  </a:lnTo>
                  <a:lnTo>
                    <a:pt x="3528" y="6102"/>
                  </a:lnTo>
                  <a:lnTo>
                    <a:pt x="3539" y="6100"/>
                  </a:lnTo>
                  <a:lnTo>
                    <a:pt x="3550" y="6097"/>
                  </a:lnTo>
                  <a:lnTo>
                    <a:pt x="3561" y="6095"/>
                  </a:lnTo>
                  <a:lnTo>
                    <a:pt x="3572" y="6094"/>
                  </a:lnTo>
                  <a:lnTo>
                    <a:pt x="3583" y="6093"/>
                  </a:lnTo>
                  <a:lnTo>
                    <a:pt x="3595" y="6092"/>
                  </a:lnTo>
                  <a:lnTo>
                    <a:pt x="3606" y="6092"/>
                  </a:lnTo>
                  <a:lnTo>
                    <a:pt x="3617" y="6092"/>
                  </a:lnTo>
                  <a:lnTo>
                    <a:pt x="3629" y="6093"/>
                  </a:lnTo>
                  <a:lnTo>
                    <a:pt x="3640" y="6094"/>
                  </a:lnTo>
                  <a:lnTo>
                    <a:pt x="3651" y="6095"/>
                  </a:lnTo>
                  <a:lnTo>
                    <a:pt x="3662" y="6097"/>
                  </a:lnTo>
                  <a:lnTo>
                    <a:pt x="3673" y="6100"/>
                  </a:lnTo>
                  <a:lnTo>
                    <a:pt x="3684" y="6102"/>
                  </a:lnTo>
                  <a:lnTo>
                    <a:pt x="3695" y="6106"/>
                  </a:lnTo>
                  <a:lnTo>
                    <a:pt x="3706" y="6109"/>
                  </a:lnTo>
                  <a:lnTo>
                    <a:pt x="3716" y="6113"/>
                  </a:lnTo>
                  <a:lnTo>
                    <a:pt x="3727" y="6117"/>
                  </a:lnTo>
                  <a:lnTo>
                    <a:pt x="3737" y="6122"/>
                  </a:lnTo>
                  <a:lnTo>
                    <a:pt x="3747" y="6127"/>
                  </a:lnTo>
                  <a:lnTo>
                    <a:pt x="3757" y="6133"/>
                  </a:lnTo>
                  <a:lnTo>
                    <a:pt x="3767" y="6139"/>
                  </a:lnTo>
                  <a:lnTo>
                    <a:pt x="3776" y="6145"/>
                  </a:lnTo>
                  <a:lnTo>
                    <a:pt x="3785" y="6151"/>
                  </a:lnTo>
                  <a:lnTo>
                    <a:pt x="3794" y="6158"/>
                  </a:lnTo>
                  <a:lnTo>
                    <a:pt x="3803" y="6165"/>
                  </a:lnTo>
                  <a:lnTo>
                    <a:pt x="3811" y="6173"/>
                  </a:lnTo>
                  <a:lnTo>
                    <a:pt x="3820" y="6180"/>
                  </a:lnTo>
                  <a:lnTo>
                    <a:pt x="3827" y="6189"/>
                  </a:lnTo>
                  <a:lnTo>
                    <a:pt x="3835" y="6197"/>
                  </a:lnTo>
                  <a:lnTo>
                    <a:pt x="3842" y="6206"/>
                  </a:lnTo>
                  <a:lnTo>
                    <a:pt x="3849" y="6215"/>
                  </a:lnTo>
                  <a:lnTo>
                    <a:pt x="3855" y="6224"/>
                  </a:lnTo>
                  <a:lnTo>
                    <a:pt x="3861" y="6233"/>
                  </a:lnTo>
                  <a:lnTo>
                    <a:pt x="3867" y="6243"/>
                  </a:lnTo>
                  <a:lnTo>
                    <a:pt x="3873" y="6253"/>
                  </a:lnTo>
                  <a:lnTo>
                    <a:pt x="3878" y="6263"/>
                  </a:lnTo>
                  <a:lnTo>
                    <a:pt x="3883" y="6273"/>
                  </a:lnTo>
                  <a:lnTo>
                    <a:pt x="3887" y="6284"/>
                  </a:lnTo>
                  <a:lnTo>
                    <a:pt x="3891" y="6294"/>
                  </a:lnTo>
                  <a:lnTo>
                    <a:pt x="3894" y="6305"/>
                  </a:lnTo>
                  <a:lnTo>
                    <a:pt x="3898" y="6316"/>
                  </a:lnTo>
                  <a:lnTo>
                    <a:pt x="3900" y="6327"/>
                  </a:lnTo>
                  <a:lnTo>
                    <a:pt x="3903" y="6338"/>
                  </a:lnTo>
                  <a:lnTo>
                    <a:pt x="3905" y="6349"/>
                  </a:lnTo>
                  <a:close/>
                  <a:moveTo>
                    <a:pt x="3906" y="4966"/>
                  </a:moveTo>
                  <a:lnTo>
                    <a:pt x="3907" y="4977"/>
                  </a:lnTo>
                  <a:lnTo>
                    <a:pt x="3908" y="4989"/>
                  </a:lnTo>
                  <a:lnTo>
                    <a:pt x="3908" y="5000"/>
                  </a:lnTo>
                  <a:lnTo>
                    <a:pt x="3908" y="5011"/>
                  </a:lnTo>
                  <a:lnTo>
                    <a:pt x="3907" y="5023"/>
                  </a:lnTo>
                  <a:lnTo>
                    <a:pt x="3906" y="5034"/>
                  </a:lnTo>
                  <a:lnTo>
                    <a:pt x="3905" y="5045"/>
                  </a:lnTo>
                  <a:lnTo>
                    <a:pt x="3903" y="5056"/>
                  </a:lnTo>
                  <a:lnTo>
                    <a:pt x="3900" y="5067"/>
                  </a:lnTo>
                  <a:lnTo>
                    <a:pt x="3898" y="5078"/>
                  </a:lnTo>
                  <a:lnTo>
                    <a:pt x="3894" y="5089"/>
                  </a:lnTo>
                  <a:lnTo>
                    <a:pt x="3891" y="5100"/>
                  </a:lnTo>
                  <a:lnTo>
                    <a:pt x="3887" y="5110"/>
                  </a:lnTo>
                  <a:lnTo>
                    <a:pt x="3883" y="5121"/>
                  </a:lnTo>
                  <a:lnTo>
                    <a:pt x="3878" y="5131"/>
                  </a:lnTo>
                  <a:lnTo>
                    <a:pt x="3873" y="5141"/>
                  </a:lnTo>
                  <a:lnTo>
                    <a:pt x="3867" y="5151"/>
                  </a:lnTo>
                  <a:lnTo>
                    <a:pt x="3861" y="5161"/>
                  </a:lnTo>
                  <a:lnTo>
                    <a:pt x="3855" y="5170"/>
                  </a:lnTo>
                  <a:lnTo>
                    <a:pt x="3849" y="5179"/>
                  </a:lnTo>
                  <a:lnTo>
                    <a:pt x="3842" y="5188"/>
                  </a:lnTo>
                  <a:lnTo>
                    <a:pt x="3835" y="5197"/>
                  </a:lnTo>
                  <a:lnTo>
                    <a:pt x="3827" y="5205"/>
                  </a:lnTo>
                  <a:lnTo>
                    <a:pt x="3820" y="5214"/>
                  </a:lnTo>
                  <a:lnTo>
                    <a:pt x="3811" y="5221"/>
                  </a:lnTo>
                  <a:lnTo>
                    <a:pt x="3803" y="5229"/>
                  </a:lnTo>
                  <a:lnTo>
                    <a:pt x="3794" y="5236"/>
                  </a:lnTo>
                  <a:lnTo>
                    <a:pt x="3785" y="5243"/>
                  </a:lnTo>
                  <a:lnTo>
                    <a:pt x="3776" y="5250"/>
                  </a:lnTo>
                  <a:lnTo>
                    <a:pt x="3767" y="5256"/>
                  </a:lnTo>
                  <a:lnTo>
                    <a:pt x="3757" y="5262"/>
                  </a:lnTo>
                  <a:lnTo>
                    <a:pt x="3747" y="5267"/>
                  </a:lnTo>
                  <a:lnTo>
                    <a:pt x="3737" y="5272"/>
                  </a:lnTo>
                  <a:lnTo>
                    <a:pt x="3727" y="5277"/>
                  </a:lnTo>
                  <a:lnTo>
                    <a:pt x="3716" y="5281"/>
                  </a:lnTo>
                  <a:lnTo>
                    <a:pt x="3706" y="5285"/>
                  </a:lnTo>
                  <a:lnTo>
                    <a:pt x="3695" y="5289"/>
                  </a:lnTo>
                  <a:lnTo>
                    <a:pt x="3684" y="5292"/>
                  </a:lnTo>
                  <a:lnTo>
                    <a:pt x="3673" y="5294"/>
                  </a:lnTo>
                  <a:lnTo>
                    <a:pt x="3662" y="5297"/>
                  </a:lnTo>
                  <a:lnTo>
                    <a:pt x="3651" y="5299"/>
                  </a:lnTo>
                  <a:lnTo>
                    <a:pt x="3640" y="5300"/>
                  </a:lnTo>
                  <a:lnTo>
                    <a:pt x="3629" y="5301"/>
                  </a:lnTo>
                  <a:lnTo>
                    <a:pt x="3617" y="5302"/>
                  </a:lnTo>
                  <a:lnTo>
                    <a:pt x="3606" y="5302"/>
                  </a:lnTo>
                  <a:lnTo>
                    <a:pt x="3595" y="5302"/>
                  </a:lnTo>
                  <a:lnTo>
                    <a:pt x="3583" y="5301"/>
                  </a:lnTo>
                  <a:lnTo>
                    <a:pt x="3572" y="5300"/>
                  </a:lnTo>
                  <a:lnTo>
                    <a:pt x="3561" y="5299"/>
                  </a:lnTo>
                  <a:lnTo>
                    <a:pt x="3550" y="5297"/>
                  </a:lnTo>
                  <a:lnTo>
                    <a:pt x="3539" y="5294"/>
                  </a:lnTo>
                  <a:lnTo>
                    <a:pt x="3528" y="5292"/>
                  </a:lnTo>
                  <a:lnTo>
                    <a:pt x="3517" y="5289"/>
                  </a:lnTo>
                  <a:lnTo>
                    <a:pt x="3506" y="5285"/>
                  </a:lnTo>
                  <a:lnTo>
                    <a:pt x="3496" y="5281"/>
                  </a:lnTo>
                  <a:lnTo>
                    <a:pt x="3485" y="5277"/>
                  </a:lnTo>
                  <a:lnTo>
                    <a:pt x="3475" y="5272"/>
                  </a:lnTo>
                  <a:lnTo>
                    <a:pt x="3465" y="5267"/>
                  </a:lnTo>
                  <a:lnTo>
                    <a:pt x="3455" y="5262"/>
                  </a:lnTo>
                  <a:lnTo>
                    <a:pt x="3445" y="5256"/>
                  </a:lnTo>
                  <a:lnTo>
                    <a:pt x="3436" y="5250"/>
                  </a:lnTo>
                  <a:lnTo>
                    <a:pt x="3427" y="5243"/>
                  </a:lnTo>
                  <a:lnTo>
                    <a:pt x="3418" y="5236"/>
                  </a:lnTo>
                  <a:lnTo>
                    <a:pt x="3409" y="5229"/>
                  </a:lnTo>
                  <a:lnTo>
                    <a:pt x="3401" y="5221"/>
                  </a:lnTo>
                  <a:lnTo>
                    <a:pt x="3392" y="5214"/>
                  </a:lnTo>
                  <a:lnTo>
                    <a:pt x="3385" y="5205"/>
                  </a:lnTo>
                  <a:lnTo>
                    <a:pt x="3377" y="5197"/>
                  </a:lnTo>
                  <a:lnTo>
                    <a:pt x="3370" y="5188"/>
                  </a:lnTo>
                  <a:lnTo>
                    <a:pt x="3363" y="5179"/>
                  </a:lnTo>
                  <a:lnTo>
                    <a:pt x="3356" y="5170"/>
                  </a:lnTo>
                  <a:lnTo>
                    <a:pt x="3350" y="5161"/>
                  </a:lnTo>
                  <a:lnTo>
                    <a:pt x="3344" y="5151"/>
                  </a:lnTo>
                  <a:lnTo>
                    <a:pt x="3339" y="5141"/>
                  </a:lnTo>
                  <a:lnTo>
                    <a:pt x="3334" y="5131"/>
                  </a:lnTo>
                  <a:lnTo>
                    <a:pt x="3329" y="5121"/>
                  </a:lnTo>
                  <a:lnTo>
                    <a:pt x="3325" y="5110"/>
                  </a:lnTo>
                  <a:lnTo>
                    <a:pt x="3321" y="5100"/>
                  </a:lnTo>
                  <a:lnTo>
                    <a:pt x="3317" y="5089"/>
                  </a:lnTo>
                  <a:lnTo>
                    <a:pt x="3314" y="5078"/>
                  </a:lnTo>
                  <a:lnTo>
                    <a:pt x="3312" y="5067"/>
                  </a:lnTo>
                  <a:lnTo>
                    <a:pt x="3309" y="5056"/>
                  </a:lnTo>
                  <a:lnTo>
                    <a:pt x="3307" y="5045"/>
                  </a:lnTo>
                  <a:lnTo>
                    <a:pt x="3306" y="5034"/>
                  </a:lnTo>
                  <a:lnTo>
                    <a:pt x="3305" y="5023"/>
                  </a:lnTo>
                  <a:lnTo>
                    <a:pt x="3304" y="5011"/>
                  </a:lnTo>
                  <a:lnTo>
                    <a:pt x="3304" y="5000"/>
                  </a:lnTo>
                  <a:lnTo>
                    <a:pt x="3304" y="4989"/>
                  </a:lnTo>
                  <a:lnTo>
                    <a:pt x="3305" y="4977"/>
                  </a:lnTo>
                  <a:lnTo>
                    <a:pt x="3306" y="4966"/>
                  </a:lnTo>
                  <a:lnTo>
                    <a:pt x="3307" y="4955"/>
                  </a:lnTo>
                  <a:lnTo>
                    <a:pt x="3309" y="4944"/>
                  </a:lnTo>
                  <a:lnTo>
                    <a:pt x="3312" y="4933"/>
                  </a:lnTo>
                  <a:lnTo>
                    <a:pt x="3314" y="4922"/>
                  </a:lnTo>
                  <a:lnTo>
                    <a:pt x="3317" y="4911"/>
                  </a:lnTo>
                  <a:lnTo>
                    <a:pt x="3321" y="4900"/>
                  </a:lnTo>
                  <a:lnTo>
                    <a:pt x="3325" y="4890"/>
                  </a:lnTo>
                  <a:lnTo>
                    <a:pt x="3329" y="4879"/>
                  </a:lnTo>
                  <a:lnTo>
                    <a:pt x="3334" y="4869"/>
                  </a:lnTo>
                  <a:lnTo>
                    <a:pt x="3339" y="4859"/>
                  </a:lnTo>
                  <a:lnTo>
                    <a:pt x="3344" y="4849"/>
                  </a:lnTo>
                  <a:lnTo>
                    <a:pt x="3350" y="4839"/>
                  </a:lnTo>
                  <a:lnTo>
                    <a:pt x="3356" y="4830"/>
                  </a:lnTo>
                  <a:lnTo>
                    <a:pt x="3363" y="4821"/>
                  </a:lnTo>
                  <a:lnTo>
                    <a:pt x="3370" y="4812"/>
                  </a:lnTo>
                  <a:lnTo>
                    <a:pt x="3377" y="4803"/>
                  </a:lnTo>
                  <a:lnTo>
                    <a:pt x="3385" y="4795"/>
                  </a:lnTo>
                  <a:lnTo>
                    <a:pt x="3392" y="4786"/>
                  </a:lnTo>
                  <a:lnTo>
                    <a:pt x="3401" y="4779"/>
                  </a:lnTo>
                  <a:lnTo>
                    <a:pt x="3409" y="4771"/>
                  </a:lnTo>
                  <a:lnTo>
                    <a:pt x="3418" y="4764"/>
                  </a:lnTo>
                  <a:lnTo>
                    <a:pt x="3427" y="4757"/>
                  </a:lnTo>
                  <a:lnTo>
                    <a:pt x="3436" y="4750"/>
                  </a:lnTo>
                  <a:lnTo>
                    <a:pt x="3445" y="4744"/>
                  </a:lnTo>
                  <a:lnTo>
                    <a:pt x="3455" y="4738"/>
                  </a:lnTo>
                  <a:lnTo>
                    <a:pt x="3465" y="4733"/>
                  </a:lnTo>
                  <a:lnTo>
                    <a:pt x="3475" y="4728"/>
                  </a:lnTo>
                  <a:lnTo>
                    <a:pt x="3485" y="4723"/>
                  </a:lnTo>
                  <a:lnTo>
                    <a:pt x="3496" y="4719"/>
                  </a:lnTo>
                  <a:lnTo>
                    <a:pt x="3506" y="4715"/>
                  </a:lnTo>
                  <a:lnTo>
                    <a:pt x="3517" y="4711"/>
                  </a:lnTo>
                  <a:lnTo>
                    <a:pt x="3528" y="4708"/>
                  </a:lnTo>
                  <a:lnTo>
                    <a:pt x="3539" y="4706"/>
                  </a:lnTo>
                  <a:lnTo>
                    <a:pt x="3550" y="4703"/>
                  </a:lnTo>
                  <a:lnTo>
                    <a:pt x="3561" y="4701"/>
                  </a:lnTo>
                  <a:lnTo>
                    <a:pt x="3572" y="4700"/>
                  </a:lnTo>
                  <a:lnTo>
                    <a:pt x="3583" y="4699"/>
                  </a:lnTo>
                  <a:lnTo>
                    <a:pt x="3595" y="4698"/>
                  </a:lnTo>
                  <a:lnTo>
                    <a:pt x="3606" y="4698"/>
                  </a:lnTo>
                  <a:lnTo>
                    <a:pt x="3617" y="4698"/>
                  </a:lnTo>
                  <a:lnTo>
                    <a:pt x="3629" y="4699"/>
                  </a:lnTo>
                  <a:lnTo>
                    <a:pt x="3640" y="4700"/>
                  </a:lnTo>
                  <a:lnTo>
                    <a:pt x="3651" y="4701"/>
                  </a:lnTo>
                  <a:lnTo>
                    <a:pt x="3662" y="4703"/>
                  </a:lnTo>
                  <a:lnTo>
                    <a:pt x="3673" y="4706"/>
                  </a:lnTo>
                  <a:lnTo>
                    <a:pt x="3684" y="4708"/>
                  </a:lnTo>
                  <a:lnTo>
                    <a:pt x="3695" y="4711"/>
                  </a:lnTo>
                  <a:lnTo>
                    <a:pt x="3706" y="4715"/>
                  </a:lnTo>
                  <a:lnTo>
                    <a:pt x="3716" y="4719"/>
                  </a:lnTo>
                  <a:lnTo>
                    <a:pt x="3727" y="4723"/>
                  </a:lnTo>
                  <a:lnTo>
                    <a:pt x="3737" y="4728"/>
                  </a:lnTo>
                  <a:lnTo>
                    <a:pt x="3747" y="4733"/>
                  </a:lnTo>
                  <a:lnTo>
                    <a:pt x="3757" y="4738"/>
                  </a:lnTo>
                  <a:lnTo>
                    <a:pt x="3767" y="4744"/>
                  </a:lnTo>
                  <a:lnTo>
                    <a:pt x="3776" y="4750"/>
                  </a:lnTo>
                  <a:lnTo>
                    <a:pt x="3785" y="4757"/>
                  </a:lnTo>
                  <a:lnTo>
                    <a:pt x="3794" y="4764"/>
                  </a:lnTo>
                  <a:lnTo>
                    <a:pt x="3803" y="4771"/>
                  </a:lnTo>
                  <a:lnTo>
                    <a:pt x="3811" y="4779"/>
                  </a:lnTo>
                  <a:lnTo>
                    <a:pt x="3820" y="4786"/>
                  </a:lnTo>
                  <a:lnTo>
                    <a:pt x="3827" y="4795"/>
                  </a:lnTo>
                  <a:lnTo>
                    <a:pt x="3835" y="4803"/>
                  </a:lnTo>
                  <a:lnTo>
                    <a:pt x="3842" y="4812"/>
                  </a:lnTo>
                  <a:lnTo>
                    <a:pt x="3849" y="4821"/>
                  </a:lnTo>
                  <a:lnTo>
                    <a:pt x="3855" y="4830"/>
                  </a:lnTo>
                  <a:lnTo>
                    <a:pt x="3861" y="4839"/>
                  </a:lnTo>
                  <a:lnTo>
                    <a:pt x="3867" y="4849"/>
                  </a:lnTo>
                  <a:lnTo>
                    <a:pt x="3873" y="4859"/>
                  </a:lnTo>
                  <a:lnTo>
                    <a:pt x="3878" y="4869"/>
                  </a:lnTo>
                  <a:lnTo>
                    <a:pt x="3883" y="4879"/>
                  </a:lnTo>
                  <a:lnTo>
                    <a:pt x="3887" y="4890"/>
                  </a:lnTo>
                  <a:lnTo>
                    <a:pt x="3891" y="4900"/>
                  </a:lnTo>
                  <a:lnTo>
                    <a:pt x="3894" y="4911"/>
                  </a:lnTo>
                  <a:lnTo>
                    <a:pt x="3898" y="4922"/>
                  </a:lnTo>
                  <a:lnTo>
                    <a:pt x="3900" y="4933"/>
                  </a:lnTo>
                  <a:lnTo>
                    <a:pt x="3903" y="4944"/>
                  </a:lnTo>
                  <a:lnTo>
                    <a:pt x="3905" y="4955"/>
                  </a:lnTo>
                  <a:lnTo>
                    <a:pt x="3906" y="4966"/>
                  </a:lnTo>
                  <a:close/>
                  <a:moveTo>
                    <a:pt x="3906" y="7754"/>
                  </a:moveTo>
                  <a:lnTo>
                    <a:pt x="3907" y="7765"/>
                  </a:lnTo>
                  <a:lnTo>
                    <a:pt x="3908" y="7777"/>
                  </a:lnTo>
                  <a:lnTo>
                    <a:pt x="3908" y="7788"/>
                  </a:lnTo>
                  <a:lnTo>
                    <a:pt x="3908" y="7799"/>
                  </a:lnTo>
                  <a:lnTo>
                    <a:pt x="3907" y="7811"/>
                  </a:lnTo>
                  <a:lnTo>
                    <a:pt x="3906" y="7822"/>
                  </a:lnTo>
                  <a:lnTo>
                    <a:pt x="3905" y="7833"/>
                  </a:lnTo>
                  <a:lnTo>
                    <a:pt x="3903" y="7844"/>
                  </a:lnTo>
                  <a:lnTo>
                    <a:pt x="3900" y="7855"/>
                  </a:lnTo>
                  <a:lnTo>
                    <a:pt x="3898" y="7866"/>
                  </a:lnTo>
                  <a:lnTo>
                    <a:pt x="3894" y="7877"/>
                  </a:lnTo>
                  <a:lnTo>
                    <a:pt x="3891" y="7888"/>
                  </a:lnTo>
                  <a:lnTo>
                    <a:pt x="3887" y="7898"/>
                  </a:lnTo>
                  <a:lnTo>
                    <a:pt x="3883" y="7909"/>
                  </a:lnTo>
                  <a:lnTo>
                    <a:pt x="3878" y="7919"/>
                  </a:lnTo>
                  <a:lnTo>
                    <a:pt x="3873" y="7929"/>
                  </a:lnTo>
                  <a:lnTo>
                    <a:pt x="3867" y="7939"/>
                  </a:lnTo>
                  <a:lnTo>
                    <a:pt x="3861" y="7949"/>
                  </a:lnTo>
                  <a:lnTo>
                    <a:pt x="3855" y="7958"/>
                  </a:lnTo>
                  <a:lnTo>
                    <a:pt x="3849" y="7967"/>
                  </a:lnTo>
                  <a:lnTo>
                    <a:pt x="3842" y="7976"/>
                  </a:lnTo>
                  <a:lnTo>
                    <a:pt x="3835" y="7985"/>
                  </a:lnTo>
                  <a:lnTo>
                    <a:pt x="3827" y="7993"/>
                  </a:lnTo>
                  <a:lnTo>
                    <a:pt x="3820" y="8002"/>
                  </a:lnTo>
                  <a:lnTo>
                    <a:pt x="3811" y="8009"/>
                  </a:lnTo>
                  <a:lnTo>
                    <a:pt x="3803" y="8017"/>
                  </a:lnTo>
                  <a:lnTo>
                    <a:pt x="3794" y="8024"/>
                  </a:lnTo>
                  <a:lnTo>
                    <a:pt x="3785" y="8031"/>
                  </a:lnTo>
                  <a:lnTo>
                    <a:pt x="3776" y="8038"/>
                  </a:lnTo>
                  <a:lnTo>
                    <a:pt x="3767" y="8044"/>
                  </a:lnTo>
                  <a:lnTo>
                    <a:pt x="3757" y="8050"/>
                  </a:lnTo>
                  <a:lnTo>
                    <a:pt x="3747" y="8055"/>
                  </a:lnTo>
                  <a:lnTo>
                    <a:pt x="3737" y="8060"/>
                  </a:lnTo>
                  <a:lnTo>
                    <a:pt x="3727" y="8065"/>
                  </a:lnTo>
                  <a:lnTo>
                    <a:pt x="3716" y="8069"/>
                  </a:lnTo>
                  <a:lnTo>
                    <a:pt x="3706" y="8073"/>
                  </a:lnTo>
                  <a:lnTo>
                    <a:pt x="3695" y="8077"/>
                  </a:lnTo>
                  <a:lnTo>
                    <a:pt x="3684" y="8080"/>
                  </a:lnTo>
                  <a:lnTo>
                    <a:pt x="3673" y="8082"/>
                  </a:lnTo>
                  <a:lnTo>
                    <a:pt x="3662" y="8085"/>
                  </a:lnTo>
                  <a:lnTo>
                    <a:pt x="3651" y="8087"/>
                  </a:lnTo>
                  <a:lnTo>
                    <a:pt x="3640" y="8088"/>
                  </a:lnTo>
                  <a:lnTo>
                    <a:pt x="3629" y="8089"/>
                  </a:lnTo>
                  <a:lnTo>
                    <a:pt x="3617" y="8090"/>
                  </a:lnTo>
                  <a:lnTo>
                    <a:pt x="3606" y="8090"/>
                  </a:lnTo>
                  <a:lnTo>
                    <a:pt x="3595" y="8090"/>
                  </a:lnTo>
                  <a:lnTo>
                    <a:pt x="3583" y="8089"/>
                  </a:lnTo>
                  <a:lnTo>
                    <a:pt x="3572" y="8088"/>
                  </a:lnTo>
                  <a:lnTo>
                    <a:pt x="3561" y="8087"/>
                  </a:lnTo>
                  <a:lnTo>
                    <a:pt x="3550" y="8085"/>
                  </a:lnTo>
                  <a:lnTo>
                    <a:pt x="3539" y="8082"/>
                  </a:lnTo>
                  <a:lnTo>
                    <a:pt x="3528" y="8080"/>
                  </a:lnTo>
                  <a:lnTo>
                    <a:pt x="3517" y="8077"/>
                  </a:lnTo>
                  <a:lnTo>
                    <a:pt x="3506" y="8073"/>
                  </a:lnTo>
                  <a:lnTo>
                    <a:pt x="3496" y="8069"/>
                  </a:lnTo>
                  <a:lnTo>
                    <a:pt x="3485" y="8065"/>
                  </a:lnTo>
                  <a:lnTo>
                    <a:pt x="3475" y="8060"/>
                  </a:lnTo>
                  <a:lnTo>
                    <a:pt x="3465" y="8055"/>
                  </a:lnTo>
                  <a:lnTo>
                    <a:pt x="3455" y="8050"/>
                  </a:lnTo>
                  <a:lnTo>
                    <a:pt x="3445" y="8044"/>
                  </a:lnTo>
                  <a:lnTo>
                    <a:pt x="3436" y="8038"/>
                  </a:lnTo>
                  <a:lnTo>
                    <a:pt x="3427" y="8031"/>
                  </a:lnTo>
                  <a:lnTo>
                    <a:pt x="3418" y="8024"/>
                  </a:lnTo>
                  <a:lnTo>
                    <a:pt x="3409" y="8017"/>
                  </a:lnTo>
                  <a:lnTo>
                    <a:pt x="3401" y="8009"/>
                  </a:lnTo>
                  <a:lnTo>
                    <a:pt x="3392" y="8002"/>
                  </a:lnTo>
                  <a:lnTo>
                    <a:pt x="3385" y="7993"/>
                  </a:lnTo>
                  <a:lnTo>
                    <a:pt x="3377" y="7985"/>
                  </a:lnTo>
                  <a:lnTo>
                    <a:pt x="3370" y="7976"/>
                  </a:lnTo>
                  <a:lnTo>
                    <a:pt x="3363" y="7967"/>
                  </a:lnTo>
                  <a:lnTo>
                    <a:pt x="3356" y="7958"/>
                  </a:lnTo>
                  <a:lnTo>
                    <a:pt x="3350" y="7949"/>
                  </a:lnTo>
                  <a:lnTo>
                    <a:pt x="3344" y="7939"/>
                  </a:lnTo>
                  <a:lnTo>
                    <a:pt x="3339" y="7929"/>
                  </a:lnTo>
                  <a:lnTo>
                    <a:pt x="3334" y="7919"/>
                  </a:lnTo>
                  <a:lnTo>
                    <a:pt x="3329" y="7909"/>
                  </a:lnTo>
                  <a:lnTo>
                    <a:pt x="3325" y="7898"/>
                  </a:lnTo>
                  <a:lnTo>
                    <a:pt x="3321" y="7888"/>
                  </a:lnTo>
                  <a:lnTo>
                    <a:pt x="3317" y="7877"/>
                  </a:lnTo>
                  <a:lnTo>
                    <a:pt x="3314" y="7866"/>
                  </a:lnTo>
                  <a:lnTo>
                    <a:pt x="3312" y="7855"/>
                  </a:lnTo>
                  <a:lnTo>
                    <a:pt x="3309" y="7844"/>
                  </a:lnTo>
                  <a:lnTo>
                    <a:pt x="3307" y="7833"/>
                  </a:lnTo>
                  <a:lnTo>
                    <a:pt x="3306" y="7822"/>
                  </a:lnTo>
                  <a:lnTo>
                    <a:pt x="3305" y="7811"/>
                  </a:lnTo>
                  <a:lnTo>
                    <a:pt x="3304" y="7799"/>
                  </a:lnTo>
                  <a:lnTo>
                    <a:pt x="3304" y="7788"/>
                  </a:lnTo>
                  <a:lnTo>
                    <a:pt x="3304" y="7777"/>
                  </a:lnTo>
                  <a:lnTo>
                    <a:pt x="3305" y="7765"/>
                  </a:lnTo>
                  <a:lnTo>
                    <a:pt x="3306" y="7754"/>
                  </a:lnTo>
                  <a:lnTo>
                    <a:pt x="3307" y="7743"/>
                  </a:lnTo>
                  <a:lnTo>
                    <a:pt x="3309" y="7732"/>
                  </a:lnTo>
                  <a:lnTo>
                    <a:pt x="3312" y="7721"/>
                  </a:lnTo>
                  <a:lnTo>
                    <a:pt x="3314" y="7710"/>
                  </a:lnTo>
                  <a:lnTo>
                    <a:pt x="3317" y="7699"/>
                  </a:lnTo>
                  <a:lnTo>
                    <a:pt x="3321" y="7688"/>
                  </a:lnTo>
                  <a:lnTo>
                    <a:pt x="3325" y="7678"/>
                  </a:lnTo>
                  <a:lnTo>
                    <a:pt x="3329" y="7667"/>
                  </a:lnTo>
                  <a:lnTo>
                    <a:pt x="3334" y="7657"/>
                  </a:lnTo>
                  <a:lnTo>
                    <a:pt x="3339" y="7647"/>
                  </a:lnTo>
                  <a:lnTo>
                    <a:pt x="3344" y="7637"/>
                  </a:lnTo>
                  <a:lnTo>
                    <a:pt x="3350" y="7627"/>
                  </a:lnTo>
                  <a:lnTo>
                    <a:pt x="3356" y="7618"/>
                  </a:lnTo>
                  <a:lnTo>
                    <a:pt x="3363" y="7609"/>
                  </a:lnTo>
                  <a:lnTo>
                    <a:pt x="3370" y="7600"/>
                  </a:lnTo>
                  <a:lnTo>
                    <a:pt x="3377" y="7591"/>
                  </a:lnTo>
                  <a:lnTo>
                    <a:pt x="3385" y="7583"/>
                  </a:lnTo>
                  <a:lnTo>
                    <a:pt x="3392" y="7574"/>
                  </a:lnTo>
                  <a:lnTo>
                    <a:pt x="3401" y="7567"/>
                  </a:lnTo>
                  <a:lnTo>
                    <a:pt x="3409" y="7559"/>
                  </a:lnTo>
                  <a:lnTo>
                    <a:pt x="3418" y="7552"/>
                  </a:lnTo>
                  <a:lnTo>
                    <a:pt x="3427" y="7545"/>
                  </a:lnTo>
                  <a:lnTo>
                    <a:pt x="3436" y="7539"/>
                  </a:lnTo>
                  <a:lnTo>
                    <a:pt x="3445" y="7533"/>
                  </a:lnTo>
                  <a:lnTo>
                    <a:pt x="3455" y="7527"/>
                  </a:lnTo>
                  <a:lnTo>
                    <a:pt x="3465" y="7521"/>
                  </a:lnTo>
                  <a:lnTo>
                    <a:pt x="3475" y="7516"/>
                  </a:lnTo>
                  <a:lnTo>
                    <a:pt x="3485" y="7511"/>
                  </a:lnTo>
                  <a:lnTo>
                    <a:pt x="3496" y="7507"/>
                  </a:lnTo>
                  <a:lnTo>
                    <a:pt x="3506" y="7503"/>
                  </a:lnTo>
                  <a:lnTo>
                    <a:pt x="3517" y="7500"/>
                  </a:lnTo>
                  <a:lnTo>
                    <a:pt x="3528" y="7496"/>
                  </a:lnTo>
                  <a:lnTo>
                    <a:pt x="3539" y="7494"/>
                  </a:lnTo>
                  <a:lnTo>
                    <a:pt x="3550" y="7491"/>
                  </a:lnTo>
                  <a:lnTo>
                    <a:pt x="3561" y="7489"/>
                  </a:lnTo>
                  <a:lnTo>
                    <a:pt x="3572" y="7488"/>
                  </a:lnTo>
                  <a:lnTo>
                    <a:pt x="3583" y="7487"/>
                  </a:lnTo>
                  <a:lnTo>
                    <a:pt x="3595" y="7486"/>
                  </a:lnTo>
                  <a:lnTo>
                    <a:pt x="3606" y="7486"/>
                  </a:lnTo>
                  <a:lnTo>
                    <a:pt x="3617" y="7486"/>
                  </a:lnTo>
                  <a:lnTo>
                    <a:pt x="3629" y="7487"/>
                  </a:lnTo>
                  <a:lnTo>
                    <a:pt x="3640" y="7488"/>
                  </a:lnTo>
                  <a:lnTo>
                    <a:pt x="3651" y="7489"/>
                  </a:lnTo>
                  <a:lnTo>
                    <a:pt x="3662" y="7491"/>
                  </a:lnTo>
                  <a:lnTo>
                    <a:pt x="3673" y="7494"/>
                  </a:lnTo>
                  <a:lnTo>
                    <a:pt x="3684" y="7496"/>
                  </a:lnTo>
                  <a:lnTo>
                    <a:pt x="3695" y="7500"/>
                  </a:lnTo>
                  <a:lnTo>
                    <a:pt x="3706" y="7503"/>
                  </a:lnTo>
                  <a:lnTo>
                    <a:pt x="3716" y="7507"/>
                  </a:lnTo>
                  <a:lnTo>
                    <a:pt x="3727" y="7511"/>
                  </a:lnTo>
                  <a:lnTo>
                    <a:pt x="3737" y="7516"/>
                  </a:lnTo>
                  <a:lnTo>
                    <a:pt x="3747" y="7521"/>
                  </a:lnTo>
                  <a:lnTo>
                    <a:pt x="3757" y="7527"/>
                  </a:lnTo>
                  <a:lnTo>
                    <a:pt x="3767" y="7533"/>
                  </a:lnTo>
                  <a:lnTo>
                    <a:pt x="3776" y="7539"/>
                  </a:lnTo>
                  <a:lnTo>
                    <a:pt x="3785" y="7545"/>
                  </a:lnTo>
                  <a:lnTo>
                    <a:pt x="3794" y="7552"/>
                  </a:lnTo>
                  <a:lnTo>
                    <a:pt x="3803" y="7559"/>
                  </a:lnTo>
                  <a:lnTo>
                    <a:pt x="3811" y="7567"/>
                  </a:lnTo>
                  <a:lnTo>
                    <a:pt x="3820" y="7574"/>
                  </a:lnTo>
                  <a:lnTo>
                    <a:pt x="3827" y="7583"/>
                  </a:lnTo>
                  <a:lnTo>
                    <a:pt x="3835" y="7591"/>
                  </a:lnTo>
                  <a:lnTo>
                    <a:pt x="3842" y="7600"/>
                  </a:lnTo>
                  <a:lnTo>
                    <a:pt x="3849" y="7609"/>
                  </a:lnTo>
                  <a:lnTo>
                    <a:pt x="3855" y="7618"/>
                  </a:lnTo>
                  <a:lnTo>
                    <a:pt x="3861" y="7627"/>
                  </a:lnTo>
                  <a:lnTo>
                    <a:pt x="3867" y="7637"/>
                  </a:lnTo>
                  <a:lnTo>
                    <a:pt x="3873" y="7647"/>
                  </a:lnTo>
                  <a:lnTo>
                    <a:pt x="3878" y="7657"/>
                  </a:lnTo>
                  <a:lnTo>
                    <a:pt x="3883" y="7667"/>
                  </a:lnTo>
                  <a:lnTo>
                    <a:pt x="3887" y="7678"/>
                  </a:lnTo>
                  <a:lnTo>
                    <a:pt x="3891" y="7688"/>
                  </a:lnTo>
                  <a:lnTo>
                    <a:pt x="3894" y="7699"/>
                  </a:lnTo>
                  <a:lnTo>
                    <a:pt x="3898" y="7710"/>
                  </a:lnTo>
                  <a:lnTo>
                    <a:pt x="3900" y="7721"/>
                  </a:lnTo>
                  <a:lnTo>
                    <a:pt x="3903" y="7732"/>
                  </a:lnTo>
                  <a:lnTo>
                    <a:pt x="3905" y="7743"/>
                  </a:lnTo>
                  <a:lnTo>
                    <a:pt x="3906" y="7754"/>
                  </a:lnTo>
                  <a:close/>
                </a:path>
              </a:pathLst>
            </a:custGeom>
            <a:grpFill/>
            <a:ln>
              <a:noFill/>
            </a:ln>
          </p:spPr>
          <p:txBody>
            <a:bodyPr/>
            <a:lstStyle/>
            <a:p>
              <a:endParaRPr/>
            </a:p>
          </p:txBody>
        </p:sp>
      </p:grpSp>
      <p:sp>
        <p:nvSpPr>
          <p:cNvPr id="32" name="TextBox 31">
            <a:extLst>
              <a:ext uri="{FF2B5EF4-FFF2-40B4-BE49-F238E27FC236}">
                <a16:creationId xmlns:a16="http://schemas.microsoft.com/office/drawing/2014/main" id="{7BBEFBDB-EC71-40AE-BE06-F420F8621D1A}"/>
              </a:ext>
            </a:extLst>
          </p:cNvPr>
          <p:cNvSpPr txBox="1"/>
          <p:nvPr/>
        </p:nvSpPr>
        <p:spPr>
          <a:xfrm>
            <a:off x="363794" y="1210183"/>
            <a:ext cx="11434668" cy="439746"/>
          </a:xfrm>
          <a:prstGeom prst="rect">
            <a:avLst/>
          </a:prstGeom>
          <a:noFill/>
        </p:spPr>
        <p:txBody>
          <a:bodyPr wrap="square" lIns="0" tIns="0" rIns="0" bIns="0" rtlCol="0" anchor="ctr">
            <a:noAutofit/>
          </a:bodyPr>
          <a:lstStyle/>
          <a:p>
            <a:r>
              <a:rPr lang="en-US" sz="1600" b="1" dirty="0">
                <a:solidFill>
                  <a:schemeClr val="accent1"/>
                </a:solidFill>
                <a:latin typeface="+mj-lt"/>
              </a:rPr>
              <a:t>Operational initiatives lift NOI by ~$0.6M/yr at stabilization, separate from renovation premiums.</a:t>
            </a:r>
            <a:endParaRPr lang="en-PH" sz="1600" b="1" dirty="0">
              <a:solidFill>
                <a:schemeClr val="accent1"/>
              </a:solidFill>
              <a:latin typeface="+mj-lt"/>
            </a:endParaRPr>
          </a:p>
        </p:txBody>
      </p:sp>
      <p:sp>
        <p:nvSpPr>
          <p:cNvPr id="7" name="Slide Number Placeholder 6">
            <a:extLst>
              <a:ext uri="{FF2B5EF4-FFF2-40B4-BE49-F238E27FC236}">
                <a16:creationId xmlns:a16="http://schemas.microsoft.com/office/drawing/2014/main" id="{F9289E88-BB29-4C2E-85D2-3EE318BD041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26</a:t>
            </a:fld>
            <a:endParaRPr lang="en-PH" dirty="0"/>
          </a:p>
        </p:txBody>
      </p:sp>
    </p:spTree>
    <p:extLst>
      <p:ext uri="{BB962C8B-B14F-4D97-AF65-F5344CB8AC3E}">
        <p14:creationId xmlns:p14="http://schemas.microsoft.com/office/powerpoint/2010/main" val="425594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A209161-74BF-49EB-9C31-FB9FCA1B71AF}"/>
              </a:ext>
            </a:extLst>
          </p:cNvPr>
          <p:cNvSpPr>
            <a:spLocks noGrp="1"/>
          </p:cNvSpPr>
          <p:nvPr>
            <p:ph type="ctrTitle"/>
          </p:nvPr>
        </p:nvSpPr>
        <p:spPr/>
        <p:txBody>
          <a:bodyPr/>
          <a:lstStyle/>
          <a:p>
            <a:r>
              <a:rPr lang="en-PH" dirty="0"/>
              <a:t>05 Underwriting</a:t>
            </a:r>
          </a:p>
        </p:txBody>
      </p:sp>
    </p:spTree>
    <p:extLst>
      <p:ext uri="{BB962C8B-B14F-4D97-AF65-F5344CB8AC3E}">
        <p14:creationId xmlns:p14="http://schemas.microsoft.com/office/powerpoint/2010/main" val="12696540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E94D7-8021-4FE2-A7D5-D9C8E4DEB023}"/>
              </a:ext>
            </a:extLst>
          </p:cNvPr>
          <p:cNvSpPr>
            <a:spLocks noGrp="1"/>
          </p:cNvSpPr>
          <p:nvPr>
            <p:ph type="title"/>
          </p:nvPr>
        </p:nvSpPr>
        <p:spPr/>
        <p:txBody>
          <a:bodyPr/>
          <a:lstStyle/>
          <a:p>
            <a:r>
              <a:rPr lang="en-US" b="1" dirty="0"/>
              <a:t>Sources &amp; Uses</a:t>
            </a:r>
          </a:p>
        </p:txBody>
      </p:sp>
      <p:graphicFrame>
        <p:nvGraphicFramePr>
          <p:cNvPr id="3" name="Table 2">
            <a:extLst>
              <a:ext uri="{FF2B5EF4-FFF2-40B4-BE49-F238E27FC236}">
                <a16:creationId xmlns:a16="http://schemas.microsoft.com/office/drawing/2014/main" id="{EBC76B47-646E-4736-B29A-AB06F179D36D}"/>
              </a:ext>
            </a:extLst>
          </p:cNvPr>
          <p:cNvGraphicFramePr>
            <a:graphicFrameLocks noGrp="1"/>
          </p:cNvGraphicFramePr>
          <p:nvPr>
            <p:extLst>
              <p:ext uri="{D42A27DB-BD31-4B8C-83A1-F6EECF244321}">
                <p14:modId xmlns:p14="http://schemas.microsoft.com/office/powerpoint/2010/main" val="688303333"/>
              </p:ext>
            </p:extLst>
          </p:nvPr>
        </p:nvGraphicFramePr>
        <p:xfrm>
          <a:off x="363794" y="2101096"/>
          <a:ext cx="5425176" cy="2695295"/>
        </p:xfrm>
        <a:graphic>
          <a:graphicData uri="http://schemas.openxmlformats.org/drawingml/2006/table">
            <a:tbl>
              <a:tblPr firstRow="1" bandRow="1"/>
              <a:tblGrid>
                <a:gridCol w="1808392">
                  <a:extLst>
                    <a:ext uri="{9D8B030D-6E8A-4147-A177-3AD203B41FA5}">
                      <a16:colId xmlns:a16="http://schemas.microsoft.com/office/drawing/2014/main" val="2908752078"/>
                    </a:ext>
                  </a:extLst>
                </a:gridCol>
                <a:gridCol w="1808392">
                  <a:extLst>
                    <a:ext uri="{9D8B030D-6E8A-4147-A177-3AD203B41FA5}">
                      <a16:colId xmlns:a16="http://schemas.microsoft.com/office/drawing/2014/main" val="683587158"/>
                    </a:ext>
                  </a:extLst>
                </a:gridCol>
                <a:gridCol w="1808392">
                  <a:extLst>
                    <a:ext uri="{9D8B030D-6E8A-4147-A177-3AD203B41FA5}">
                      <a16:colId xmlns:a16="http://schemas.microsoft.com/office/drawing/2014/main" val="266922135"/>
                    </a:ext>
                  </a:extLst>
                </a:gridCol>
              </a:tblGrid>
              <a:tr h="534069">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Sources</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Amount</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 Cap</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0256675"/>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Senior bridge loan</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$42.8M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65%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2143991"/>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LP equity</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$20.8M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32%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2253020"/>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gn="l">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Sponsor co-invest</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$2.3M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676720"/>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Total sources</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$65.9M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100%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13587"/>
                  </a:ext>
                </a:extLst>
              </a:tr>
            </a:tbl>
          </a:graphicData>
        </a:graphic>
      </p:graphicFrame>
      <p:graphicFrame>
        <p:nvGraphicFramePr>
          <p:cNvPr id="4" name="Table 3">
            <a:extLst>
              <a:ext uri="{FF2B5EF4-FFF2-40B4-BE49-F238E27FC236}">
                <a16:creationId xmlns:a16="http://schemas.microsoft.com/office/drawing/2014/main" id="{D6027B5E-B0B4-4E5F-9A15-9CF7AD847855}"/>
              </a:ext>
            </a:extLst>
          </p:cNvPr>
          <p:cNvGraphicFramePr>
            <a:graphicFrameLocks noGrp="1"/>
          </p:cNvGraphicFramePr>
          <p:nvPr>
            <p:extLst>
              <p:ext uri="{D42A27DB-BD31-4B8C-83A1-F6EECF244321}">
                <p14:modId xmlns:p14="http://schemas.microsoft.com/office/powerpoint/2010/main" val="70665299"/>
              </p:ext>
            </p:extLst>
          </p:nvPr>
        </p:nvGraphicFramePr>
        <p:xfrm>
          <a:off x="6361093" y="2101096"/>
          <a:ext cx="5425176" cy="2750539"/>
        </p:xfrm>
        <a:graphic>
          <a:graphicData uri="http://schemas.openxmlformats.org/drawingml/2006/table">
            <a:tbl>
              <a:tblPr firstRow="1" bandRow="1"/>
              <a:tblGrid>
                <a:gridCol w="1808392">
                  <a:extLst>
                    <a:ext uri="{9D8B030D-6E8A-4147-A177-3AD203B41FA5}">
                      <a16:colId xmlns:a16="http://schemas.microsoft.com/office/drawing/2014/main" val="2908752078"/>
                    </a:ext>
                  </a:extLst>
                </a:gridCol>
                <a:gridCol w="1808392">
                  <a:extLst>
                    <a:ext uri="{9D8B030D-6E8A-4147-A177-3AD203B41FA5}">
                      <a16:colId xmlns:a16="http://schemas.microsoft.com/office/drawing/2014/main" val="683587158"/>
                    </a:ext>
                  </a:extLst>
                </a:gridCol>
                <a:gridCol w="1808392">
                  <a:extLst>
                    <a:ext uri="{9D8B030D-6E8A-4147-A177-3AD203B41FA5}">
                      <a16:colId xmlns:a16="http://schemas.microsoft.com/office/drawing/2014/main" val="266922135"/>
                    </a:ext>
                  </a:extLst>
                </a:gridCol>
              </a:tblGrid>
              <a:tr h="534069">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Uses</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Amount</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Montserrat"/>
                        </a:defRPr>
                      </a:lvl1pPr>
                      <a:lvl2pPr marL="457200" algn="l" defTabSz="914400" rtl="0" eaLnBrk="1" latinLnBrk="0" hangingPunct="1">
                        <a:defRPr sz="1800" b="1" kern="1200">
                          <a:solidFill>
                            <a:schemeClr val="lt1"/>
                          </a:solidFill>
                          <a:latin typeface="Montserrat"/>
                        </a:defRPr>
                      </a:lvl2pPr>
                      <a:lvl3pPr marL="914400" algn="l" defTabSz="914400" rtl="0" eaLnBrk="1" latinLnBrk="0" hangingPunct="1">
                        <a:defRPr sz="1800" b="1" kern="1200">
                          <a:solidFill>
                            <a:schemeClr val="lt1"/>
                          </a:solidFill>
                          <a:latin typeface="Montserrat"/>
                        </a:defRPr>
                      </a:lvl3pPr>
                      <a:lvl4pPr marL="1371600" algn="l" defTabSz="914400" rtl="0" eaLnBrk="1" latinLnBrk="0" hangingPunct="1">
                        <a:defRPr sz="1800" b="1" kern="1200">
                          <a:solidFill>
                            <a:schemeClr val="lt1"/>
                          </a:solidFill>
                          <a:latin typeface="Montserrat"/>
                        </a:defRPr>
                      </a:lvl4pPr>
                      <a:lvl5pPr marL="1828800" algn="l" defTabSz="914400" rtl="0" eaLnBrk="1" latinLnBrk="0" hangingPunct="1">
                        <a:defRPr sz="1800" b="1" kern="1200">
                          <a:solidFill>
                            <a:schemeClr val="lt1"/>
                          </a:solidFill>
                          <a:latin typeface="Montserrat"/>
                        </a:defRPr>
                      </a:lvl5pPr>
                      <a:lvl6pPr marL="2286000" algn="l" defTabSz="914400" rtl="0" eaLnBrk="1" latinLnBrk="0" hangingPunct="1">
                        <a:defRPr sz="1800" b="1" kern="1200">
                          <a:solidFill>
                            <a:schemeClr val="lt1"/>
                          </a:solidFill>
                          <a:latin typeface="Montserrat"/>
                        </a:defRPr>
                      </a:lvl6pPr>
                      <a:lvl7pPr marL="2743200" algn="l" defTabSz="914400" rtl="0" eaLnBrk="1" latinLnBrk="0" hangingPunct="1">
                        <a:defRPr sz="1800" b="1" kern="1200">
                          <a:solidFill>
                            <a:schemeClr val="lt1"/>
                          </a:solidFill>
                          <a:latin typeface="Montserrat"/>
                        </a:defRPr>
                      </a:lvl7pPr>
                      <a:lvl8pPr marL="3200400" algn="l" defTabSz="914400" rtl="0" eaLnBrk="1" latinLnBrk="0" hangingPunct="1">
                        <a:defRPr sz="1800" b="1" kern="1200">
                          <a:solidFill>
                            <a:schemeClr val="lt1"/>
                          </a:solidFill>
                          <a:latin typeface="Montserrat"/>
                        </a:defRPr>
                      </a:lvl8pPr>
                      <a:lvl9pPr marL="3657600" algn="l" defTabSz="914400" rtl="0" eaLnBrk="1" latinLnBrk="0" hangingPunct="1">
                        <a:defRPr sz="1800" b="1" kern="1200">
                          <a:solidFill>
                            <a:schemeClr val="lt1"/>
                          </a:solidFill>
                          <a:latin typeface="Montserrat"/>
                        </a:defRPr>
                      </a:lvl9pPr>
                    </a:lstStyle>
                    <a:p>
                      <a:pPr>
                        <a:lnSpc>
                          <a:spcPct val="114000"/>
                        </a:lnSpc>
                      </a:pPr>
                      <a:r>
                        <a:rPr kumimoji="0" lang="en-US" sz="1500" b="1" i="0" u="none" strike="noStrike" kern="1200" cap="none" spc="0" normalizeH="0" baseline="0" noProof="0" dirty="0">
                          <a:ln>
                            <a:noFill/>
                          </a:ln>
                          <a:solidFill>
                            <a:schemeClr val="accent3"/>
                          </a:solidFill>
                          <a:effectLst/>
                          <a:uLnTx/>
                          <a:uFillTx/>
                          <a:latin typeface="+mn-lt"/>
                          <a:ea typeface="+mn-ea"/>
                          <a:cs typeface="+mn-cs"/>
                        </a:rPr>
                        <a:t>% Cap</a:t>
                      </a:r>
                      <a:endParaRPr lang="en-US" sz="1500" b="1" dirty="0">
                        <a:solidFill>
                          <a:schemeClr val="accent3"/>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50256675"/>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Purchase price</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$58.4M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89%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62143991"/>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Renovation &amp; capital</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$5.2M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2253020"/>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Closing &amp; financing</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$1.3M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676720"/>
                  </a:ext>
                </a:extLst>
              </a:tr>
              <a:tr h="533401">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a:lnSpc>
                          <a:spcPct val="114000"/>
                        </a:lnSpc>
                      </a:pPr>
                      <a:r>
                        <a:rPr kumimoji="0" lang="en-US" sz="1400" b="0" i="0" u="none" strike="noStrike" kern="1200" cap="none" spc="0" normalizeH="0" baseline="0" noProof="0" dirty="0">
                          <a:ln>
                            <a:noFill/>
                          </a:ln>
                          <a:solidFill>
                            <a:srgbClr val="1A1A1A"/>
                          </a:solidFill>
                          <a:effectLst/>
                          <a:uLnTx/>
                          <a:uFillTx/>
                          <a:latin typeface="+mn-lt"/>
                          <a:ea typeface="+mn-ea"/>
                          <a:cs typeface="+mn-cs"/>
                        </a:rPr>
                        <a:t>Working capital / reserves</a:t>
                      </a:r>
                      <a:endParaRPr lang="en-US" sz="1400" dirty="0">
                        <a:solidFill>
                          <a:schemeClr val="tx1"/>
                        </a:solidFill>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$1.0M</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Montserrat"/>
                        </a:defRPr>
                      </a:lvl1pPr>
                      <a:lvl2pPr marL="457200" algn="l" defTabSz="914400" rtl="0" eaLnBrk="1" latinLnBrk="0" hangingPunct="1">
                        <a:defRPr sz="1800" kern="1200">
                          <a:solidFill>
                            <a:schemeClr val="dk1"/>
                          </a:solidFill>
                          <a:latin typeface="Montserrat"/>
                        </a:defRPr>
                      </a:lvl2pPr>
                      <a:lvl3pPr marL="914400" algn="l" defTabSz="914400" rtl="0" eaLnBrk="1" latinLnBrk="0" hangingPunct="1">
                        <a:defRPr sz="1800" kern="1200">
                          <a:solidFill>
                            <a:schemeClr val="dk1"/>
                          </a:solidFill>
                          <a:latin typeface="Montserrat"/>
                        </a:defRPr>
                      </a:lvl3pPr>
                      <a:lvl4pPr marL="1371600" algn="l" defTabSz="914400" rtl="0" eaLnBrk="1" latinLnBrk="0" hangingPunct="1">
                        <a:defRPr sz="1800" kern="1200">
                          <a:solidFill>
                            <a:schemeClr val="dk1"/>
                          </a:solidFill>
                          <a:latin typeface="Montserrat"/>
                        </a:defRPr>
                      </a:lvl4pPr>
                      <a:lvl5pPr marL="1828800" algn="l" defTabSz="914400" rtl="0" eaLnBrk="1" latinLnBrk="0" hangingPunct="1">
                        <a:defRPr sz="1800" kern="1200">
                          <a:solidFill>
                            <a:schemeClr val="dk1"/>
                          </a:solidFill>
                          <a:latin typeface="Montserrat"/>
                        </a:defRPr>
                      </a:lvl5pPr>
                      <a:lvl6pPr marL="2286000" algn="l" defTabSz="914400" rtl="0" eaLnBrk="1" latinLnBrk="0" hangingPunct="1">
                        <a:defRPr sz="1800" kern="1200">
                          <a:solidFill>
                            <a:schemeClr val="dk1"/>
                          </a:solidFill>
                          <a:latin typeface="Montserrat"/>
                        </a:defRPr>
                      </a:lvl6pPr>
                      <a:lvl7pPr marL="2743200" algn="l" defTabSz="914400" rtl="0" eaLnBrk="1" latinLnBrk="0" hangingPunct="1">
                        <a:defRPr sz="1800" kern="1200">
                          <a:solidFill>
                            <a:schemeClr val="dk1"/>
                          </a:solidFill>
                          <a:latin typeface="Montserrat"/>
                        </a:defRPr>
                      </a:lvl7pPr>
                      <a:lvl8pPr marL="3200400" algn="l" defTabSz="914400" rtl="0" eaLnBrk="1" latinLnBrk="0" hangingPunct="1">
                        <a:defRPr sz="1800" kern="1200">
                          <a:solidFill>
                            <a:schemeClr val="dk1"/>
                          </a:solidFill>
                          <a:latin typeface="Montserrat"/>
                        </a:defRPr>
                      </a:lvl8pPr>
                      <a:lvl9pPr marL="3657600" algn="l" defTabSz="914400" rtl="0" eaLnBrk="1" latinLnBrk="0" hangingPunct="1">
                        <a:defRPr sz="1800" kern="1200">
                          <a:solidFill>
                            <a:schemeClr val="dk1"/>
                          </a:solidFill>
                          <a:latin typeface="Montserrat"/>
                        </a:defRPr>
                      </a:lvl9p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1A1A1A"/>
                          </a:solidFill>
                          <a:effectLst/>
                          <a:uLnTx/>
                          <a:uFillTx/>
                          <a:latin typeface="+mn-lt"/>
                          <a:ea typeface="+mn-ea"/>
                          <a:cs typeface="+mn-cs"/>
                        </a:rPr>
                        <a:t>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213587"/>
                  </a:ext>
                </a:extLst>
              </a:tr>
            </a:tbl>
          </a:graphicData>
        </a:graphic>
      </p:graphicFrame>
      <p:sp>
        <p:nvSpPr>
          <p:cNvPr id="5" name="TextBox 4">
            <a:extLst>
              <a:ext uri="{FF2B5EF4-FFF2-40B4-BE49-F238E27FC236}">
                <a16:creationId xmlns:a16="http://schemas.microsoft.com/office/drawing/2014/main" id="{2F6AF7C4-92A6-47EE-A02B-7E814522D4FB}"/>
              </a:ext>
            </a:extLst>
          </p:cNvPr>
          <p:cNvSpPr txBox="1"/>
          <p:nvPr/>
        </p:nvSpPr>
        <p:spPr>
          <a:xfrm>
            <a:off x="363794" y="5322972"/>
            <a:ext cx="5412983" cy="742162"/>
          </a:xfrm>
          <a:prstGeom prst="rect">
            <a:avLst/>
          </a:prstGeom>
          <a:noFill/>
        </p:spPr>
        <p:txBody>
          <a:bodyPr wrap="square" lIns="0" tIns="0" rIns="0" bIns="0" rtlCol="0" anchor="ctr">
            <a:normAutofit/>
          </a:bodyPr>
          <a:lstStyle>
            <a:defPPr>
              <a:defRPr lang="en-US"/>
            </a:defPPr>
            <a:lvl1pPr algn="ctr">
              <a:defRPr sz="1400">
                <a:solidFill>
                  <a:schemeClr val="accent3"/>
                </a:solidFill>
              </a:defRPr>
            </a:lvl1pPr>
          </a:lstStyle>
          <a:p>
            <a:r>
              <a:rPr lang="en-US" dirty="0"/>
              <a:t>Equity totals $23.1M, of which the sponsor funds 10% ($2.3M) alongside limited partners on identical economics until the promote.</a:t>
            </a:r>
          </a:p>
        </p:txBody>
      </p:sp>
      <p:sp>
        <p:nvSpPr>
          <p:cNvPr id="7" name="TextBox 6">
            <a:extLst>
              <a:ext uri="{FF2B5EF4-FFF2-40B4-BE49-F238E27FC236}">
                <a16:creationId xmlns:a16="http://schemas.microsoft.com/office/drawing/2014/main" id="{E295737D-A966-4040-9F2F-9FBA857353BF}"/>
              </a:ext>
            </a:extLst>
          </p:cNvPr>
          <p:cNvSpPr txBox="1"/>
          <p:nvPr/>
        </p:nvSpPr>
        <p:spPr>
          <a:xfrm>
            <a:off x="995423" y="1378736"/>
            <a:ext cx="4781354" cy="507767"/>
          </a:xfrm>
          <a:prstGeom prst="rect">
            <a:avLst/>
          </a:prstGeom>
          <a:noFill/>
        </p:spPr>
        <p:txBody>
          <a:bodyPr wrap="square" lIns="0" tIns="0" rIns="0" bIns="0" rtlCol="0" anchor="ctr">
            <a:normAutofit/>
          </a:bodyPr>
          <a:lstStyle/>
          <a:p>
            <a:r>
              <a:rPr lang="en-US" sz="2000" b="1" dirty="0">
                <a:solidFill>
                  <a:schemeClr val="accent1"/>
                </a:solidFill>
                <a:latin typeface="+mj-lt"/>
              </a:rPr>
              <a:t>Total uses</a:t>
            </a:r>
            <a:endParaRPr lang="en-PH" sz="2000" b="1" dirty="0">
              <a:solidFill>
                <a:schemeClr val="accent1"/>
              </a:solidFill>
              <a:latin typeface="+mj-lt"/>
            </a:endParaRPr>
          </a:p>
        </p:txBody>
      </p:sp>
      <p:cxnSp>
        <p:nvCxnSpPr>
          <p:cNvPr id="8" name="Straight Connector 7">
            <a:extLst>
              <a:ext uri="{FF2B5EF4-FFF2-40B4-BE49-F238E27FC236}">
                <a16:creationId xmlns:a16="http://schemas.microsoft.com/office/drawing/2014/main" id="{984FACB5-35FF-47B0-B132-B77381C76681}"/>
              </a:ext>
            </a:extLst>
          </p:cNvPr>
          <p:cNvCxnSpPr>
            <a:cxnSpLocks/>
          </p:cNvCxnSpPr>
          <p:nvPr/>
        </p:nvCxnSpPr>
        <p:spPr>
          <a:xfrm>
            <a:off x="351601" y="1943415"/>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00" name="Group 77"/>
          <p:cNvGrpSpPr/>
          <p:nvPr/>
        </p:nvGrpSpPr>
        <p:grpSpPr>
          <a:xfrm>
            <a:off x="351601" y="1355008"/>
            <a:ext cx="559951" cy="559951"/>
            <a:chOff x="1649691" y="1647444"/>
            <a:chExt cx="914400" cy="914400"/>
          </a:xfrm>
          <a:solidFill>
            <a:srgbClr val="0B1E2D"/>
          </a:solidFill>
        </p:grpSpPr>
        <p:sp>
          <p:nvSpPr>
            <p:cNvPr id="9001" name="Accent"/>
            <p:cNvSpPr/>
            <p:nvPr/>
          </p:nvSpPr>
          <p:spPr>
            <a:xfrm>
              <a:off x="1649691" y="1647444"/>
              <a:ext cx="914400" cy="914400"/>
            </a:xfrm>
            <a:custGeom>
              <a:avLst/>
              <a:gdLst/>
              <a:ahLst/>
              <a:cxnLst/>
              <a:rect l="0" t="0" r="10000" b="10000"/>
              <a:pathLst>
                <a:path w="10000" h="10000">
                  <a:moveTo>
                    <a:pt x="4838" y="7313"/>
                  </a:moveTo>
                  <a:lnTo>
                    <a:pt x="4837" y="7309"/>
                  </a:lnTo>
                  <a:lnTo>
                    <a:pt x="4827" y="7308"/>
                  </a:lnTo>
                  <a:lnTo>
                    <a:pt x="4684" y="7288"/>
                  </a:lnTo>
                  <a:lnTo>
                    <a:pt x="4666" y="7285"/>
                  </a:lnTo>
                  <a:lnTo>
                    <a:pt x="4535" y="7253"/>
                  </a:lnTo>
                  <a:lnTo>
                    <a:pt x="4511" y="7245"/>
                  </a:lnTo>
                  <a:lnTo>
                    <a:pt x="4399" y="7200"/>
                  </a:lnTo>
                  <a:lnTo>
                    <a:pt x="4383" y="7193"/>
                  </a:lnTo>
                  <a:lnTo>
                    <a:pt x="4367" y="7184"/>
                  </a:lnTo>
                  <a:lnTo>
                    <a:pt x="4279" y="7126"/>
                  </a:lnTo>
                  <a:lnTo>
                    <a:pt x="4258" y="7109"/>
                  </a:lnTo>
                  <a:lnTo>
                    <a:pt x="4240" y="7090"/>
                  </a:lnTo>
                  <a:lnTo>
                    <a:pt x="4182" y="7019"/>
                  </a:lnTo>
                  <a:lnTo>
                    <a:pt x="4168" y="6998"/>
                  </a:lnTo>
                  <a:lnTo>
                    <a:pt x="4156" y="6975"/>
                  </a:lnTo>
                  <a:lnTo>
                    <a:pt x="4148" y="6950"/>
                  </a:lnTo>
                  <a:lnTo>
                    <a:pt x="4128" y="6867"/>
                  </a:lnTo>
                  <a:lnTo>
                    <a:pt x="4124" y="6844"/>
                  </a:lnTo>
                  <a:lnTo>
                    <a:pt x="4123" y="6821"/>
                  </a:lnTo>
                  <a:lnTo>
                    <a:pt x="4125" y="6798"/>
                  </a:lnTo>
                  <a:lnTo>
                    <a:pt x="4130" y="6776"/>
                  </a:lnTo>
                  <a:lnTo>
                    <a:pt x="4138" y="6754"/>
                  </a:lnTo>
                  <a:lnTo>
                    <a:pt x="4148" y="6734"/>
                  </a:lnTo>
                  <a:lnTo>
                    <a:pt x="4162" y="6715"/>
                  </a:lnTo>
                  <a:lnTo>
                    <a:pt x="4177" y="6699"/>
                  </a:lnTo>
                  <a:lnTo>
                    <a:pt x="4195" y="6684"/>
                  </a:lnTo>
                  <a:lnTo>
                    <a:pt x="4214" y="6672"/>
                  </a:lnTo>
                  <a:lnTo>
                    <a:pt x="4235" y="6662"/>
                  </a:lnTo>
                  <a:lnTo>
                    <a:pt x="4256" y="6655"/>
                  </a:lnTo>
                  <a:lnTo>
                    <a:pt x="4279" y="6651"/>
                  </a:lnTo>
                  <a:lnTo>
                    <a:pt x="4302" y="6650"/>
                  </a:lnTo>
                  <a:lnTo>
                    <a:pt x="4325" y="6652"/>
                  </a:lnTo>
                  <a:lnTo>
                    <a:pt x="4347" y="6657"/>
                  </a:lnTo>
                  <a:lnTo>
                    <a:pt x="4369" y="6665"/>
                  </a:lnTo>
                  <a:lnTo>
                    <a:pt x="4389" y="6675"/>
                  </a:lnTo>
                  <a:lnTo>
                    <a:pt x="4408" y="6689"/>
                  </a:lnTo>
                  <a:lnTo>
                    <a:pt x="4424" y="6704"/>
                  </a:lnTo>
                  <a:lnTo>
                    <a:pt x="4439" y="6722"/>
                  </a:lnTo>
                  <a:lnTo>
                    <a:pt x="4451" y="6741"/>
                  </a:lnTo>
                  <a:lnTo>
                    <a:pt x="4461" y="6762"/>
                  </a:lnTo>
                  <a:lnTo>
                    <a:pt x="4468" y="6783"/>
                  </a:lnTo>
                  <a:lnTo>
                    <a:pt x="4479" y="6829"/>
                  </a:lnTo>
                  <a:lnTo>
                    <a:pt x="4495" y="6848"/>
                  </a:lnTo>
                  <a:lnTo>
                    <a:pt x="4545" y="6882"/>
                  </a:lnTo>
                  <a:lnTo>
                    <a:pt x="4630" y="6916"/>
                  </a:lnTo>
                  <a:lnTo>
                    <a:pt x="4740" y="6943"/>
                  </a:lnTo>
                  <a:lnTo>
                    <a:pt x="4825" y="6954"/>
                  </a:lnTo>
                  <a:lnTo>
                    <a:pt x="4825" y="6381"/>
                  </a:lnTo>
                  <a:lnTo>
                    <a:pt x="4785" y="6365"/>
                  </a:lnTo>
                  <a:lnTo>
                    <a:pt x="4780" y="6363"/>
                  </a:lnTo>
                  <a:lnTo>
                    <a:pt x="4637" y="6300"/>
                  </a:lnTo>
                  <a:lnTo>
                    <a:pt x="4627" y="6295"/>
                  </a:lnTo>
                  <a:lnTo>
                    <a:pt x="4496" y="6227"/>
                  </a:lnTo>
                  <a:lnTo>
                    <a:pt x="4479" y="6217"/>
                  </a:lnTo>
                  <a:lnTo>
                    <a:pt x="4367" y="6142"/>
                  </a:lnTo>
                  <a:lnTo>
                    <a:pt x="4342" y="6122"/>
                  </a:lnTo>
                  <a:lnTo>
                    <a:pt x="4254" y="6037"/>
                  </a:lnTo>
                  <a:lnTo>
                    <a:pt x="4238" y="6020"/>
                  </a:lnTo>
                  <a:lnTo>
                    <a:pt x="4225" y="6000"/>
                  </a:lnTo>
                  <a:lnTo>
                    <a:pt x="4168" y="5903"/>
                  </a:lnTo>
                  <a:lnTo>
                    <a:pt x="4158" y="5885"/>
                  </a:lnTo>
                  <a:lnTo>
                    <a:pt x="4151" y="5865"/>
                  </a:lnTo>
                  <a:lnTo>
                    <a:pt x="4146" y="5845"/>
                  </a:lnTo>
                  <a:lnTo>
                    <a:pt x="4126" y="5733"/>
                  </a:lnTo>
                  <a:lnTo>
                    <a:pt x="4123" y="5713"/>
                  </a:lnTo>
                  <a:lnTo>
                    <a:pt x="4123" y="5691"/>
                  </a:lnTo>
                  <a:lnTo>
                    <a:pt x="4126" y="5671"/>
                  </a:lnTo>
                  <a:lnTo>
                    <a:pt x="4146" y="5559"/>
                  </a:lnTo>
                  <a:lnTo>
                    <a:pt x="4151" y="5538"/>
                  </a:lnTo>
                  <a:lnTo>
                    <a:pt x="4159" y="5518"/>
                  </a:lnTo>
                  <a:lnTo>
                    <a:pt x="4169" y="5500"/>
                  </a:lnTo>
                  <a:lnTo>
                    <a:pt x="4226" y="5405"/>
                  </a:lnTo>
                  <a:lnTo>
                    <a:pt x="4241" y="5383"/>
                  </a:lnTo>
                  <a:lnTo>
                    <a:pt x="4259" y="5364"/>
                  </a:lnTo>
                  <a:lnTo>
                    <a:pt x="4347" y="5286"/>
                  </a:lnTo>
                  <a:lnTo>
                    <a:pt x="4363" y="5274"/>
                  </a:lnTo>
                  <a:lnTo>
                    <a:pt x="4379" y="5264"/>
                  </a:lnTo>
                  <a:lnTo>
                    <a:pt x="4492" y="5201"/>
                  </a:lnTo>
                  <a:lnTo>
                    <a:pt x="4518" y="5190"/>
                  </a:lnTo>
                  <a:lnTo>
                    <a:pt x="4649" y="5143"/>
                  </a:lnTo>
                  <a:lnTo>
                    <a:pt x="4671" y="5137"/>
                  </a:lnTo>
                  <a:lnTo>
                    <a:pt x="4814" y="5107"/>
                  </a:lnTo>
                  <a:lnTo>
                    <a:pt x="4825" y="5105"/>
                  </a:lnTo>
                  <a:lnTo>
                    <a:pt x="4825" y="5000"/>
                  </a:lnTo>
                  <a:lnTo>
                    <a:pt x="4826" y="4977"/>
                  </a:lnTo>
                  <a:lnTo>
                    <a:pt x="4831" y="4955"/>
                  </a:lnTo>
                  <a:lnTo>
                    <a:pt x="4838" y="4933"/>
                  </a:lnTo>
                  <a:lnTo>
                    <a:pt x="4848" y="4912"/>
                  </a:lnTo>
                  <a:lnTo>
                    <a:pt x="4861" y="4893"/>
                  </a:lnTo>
                  <a:lnTo>
                    <a:pt x="4876" y="4876"/>
                  </a:lnTo>
                  <a:lnTo>
                    <a:pt x="4893" y="4861"/>
                  </a:lnTo>
                  <a:lnTo>
                    <a:pt x="4912" y="4848"/>
                  </a:lnTo>
                  <a:lnTo>
                    <a:pt x="4933" y="4838"/>
                  </a:lnTo>
                  <a:lnTo>
                    <a:pt x="4955" y="4831"/>
                  </a:lnTo>
                  <a:lnTo>
                    <a:pt x="4977" y="4826"/>
                  </a:lnTo>
                  <a:lnTo>
                    <a:pt x="5000" y="4825"/>
                  </a:lnTo>
                  <a:lnTo>
                    <a:pt x="5023" y="4826"/>
                  </a:lnTo>
                  <a:lnTo>
                    <a:pt x="5045" y="4831"/>
                  </a:lnTo>
                  <a:lnTo>
                    <a:pt x="5067" y="4838"/>
                  </a:lnTo>
                  <a:lnTo>
                    <a:pt x="5088" y="4848"/>
                  </a:lnTo>
                  <a:lnTo>
                    <a:pt x="5107" y="4861"/>
                  </a:lnTo>
                  <a:lnTo>
                    <a:pt x="5124" y="4876"/>
                  </a:lnTo>
                  <a:lnTo>
                    <a:pt x="5139" y="4893"/>
                  </a:lnTo>
                  <a:lnTo>
                    <a:pt x="5152" y="4912"/>
                  </a:lnTo>
                  <a:lnTo>
                    <a:pt x="5162" y="4933"/>
                  </a:lnTo>
                  <a:lnTo>
                    <a:pt x="5169" y="4955"/>
                  </a:lnTo>
                  <a:lnTo>
                    <a:pt x="5174" y="4977"/>
                  </a:lnTo>
                  <a:lnTo>
                    <a:pt x="5175" y="5000"/>
                  </a:lnTo>
                  <a:lnTo>
                    <a:pt x="5175" y="5090"/>
                  </a:lnTo>
                  <a:lnTo>
                    <a:pt x="5311" y="5104"/>
                  </a:lnTo>
                  <a:lnTo>
                    <a:pt x="5331" y="5107"/>
                  </a:lnTo>
                  <a:lnTo>
                    <a:pt x="5462" y="5136"/>
                  </a:lnTo>
                  <a:lnTo>
                    <a:pt x="5487" y="5144"/>
                  </a:lnTo>
                  <a:lnTo>
                    <a:pt x="5599" y="5187"/>
                  </a:lnTo>
                  <a:lnTo>
                    <a:pt x="5616" y="5194"/>
                  </a:lnTo>
                  <a:lnTo>
                    <a:pt x="5632" y="5203"/>
                  </a:lnTo>
                  <a:lnTo>
                    <a:pt x="5720" y="5261"/>
                  </a:lnTo>
                  <a:lnTo>
                    <a:pt x="5741" y="5277"/>
                  </a:lnTo>
                  <a:lnTo>
                    <a:pt x="5760" y="5297"/>
                  </a:lnTo>
                  <a:lnTo>
                    <a:pt x="5817" y="5368"/>
                  </a:lnTo>
                  <a:lnTo>
                    <a:pt x="5832" y="5389"/>
                  </a:lnTo>
                  <a:lnTo>
                    <a:pt x="5844" y="5412"/>
                  </a:lnTo>
                  <a:lnTo>
                    <a:pt x="5852" y="5437"/>
                  </a:lnTo>
                  <a:lnTo>
                    <a:pt x="5872" y="5521"/>
                  </a:lnTo>
                  <a:lnTo>
                    <a:pt x="5876" y="5543"/>
                  </a:lnTo>
                  <a:lnTo>
                    <a:pt x="5877" y="5566"/>
                  </a:lnTo>
                  <a:lnTo>
                    <a:pt x="5875" y="5589"/>
                  </a:lnTo>
                  <a:lnTo>
                    <a:pt x="5870" y="5611"/>
                  </a:lnTo>
                  <a:lnTo>
                    <a:pt x="5862" y="5633"/>
                  </a:lnTo>
                  <a:lnTo>
                    <a:pt x="5852" y="5653"/>
                  </a:lnTo>
                  <a:lnTo>
                    <a:pt x="5838" y="5672"/>
                  </a:lnTo>
                  <a:lnTo>
                    <a:pt x="5823" y="5689"/>
                  </a:lnTo>
                  <a:lnTo>
                    <a:pt x="5805" y="5703"/>
                  </a:lnTo>
                  <a:lnTo>
                    <a:pt x="5786" y="5715"/>
                  </a:lnTo>
                  <a:lnTo>
                    <a:pt x="5765" y="5725"/>
                  </a:lnTo>
                  <a:lnTo>
                    <a:pt x="5743" y="5732"/>
                  </a:lnTo>
                  <a:lnTo>
                    <a:pt x="5721" y="5736"/>
                  </a:lnTo>
                  <a:lnTo>
                    <a:pt x="5698" y="5737"/>
                  </a:lnTo>
                  <a:lnTo>
                    <a:pt x="5675" y="5735"/>
                  </a:lnTo>
                  <a:lnTo>
                    <a:pt x="5653" y="5730"/>
                  </a:lnTo>
                  <a:lnTo>
                    <a:pt x="5631" y="5722"/>
                  </a:lnTo>
                  <a:lnTo>
                    <a:pt x="5611" y="5712"/>
                  </a:lnTo>
                  <a:lnTo>
                    <a:pt x="5592" y="5698"/>
                  </a:lnTo>
                  <a:lnTo>
                    <a:pt x="5575" y="5683"/>
                  </a:lnTo>
                  <a:lnTo>
                    <a:pt x="5561" y="5665"/>
                  </a:lnTo>
                  <a:lnTo>
                    <a:pt x="5549" y="5646"/>
                  </a:lnTo>
                  <a:lnTo>
                    <a:pt x="5539" y="5625"/>
                  </a:lnTo>
                  <a:lnTo>
                    <a:pt x="5532" y="5603"/>
                  </a:lnTo>
                  <a:lnTo>
                    <a:pt x="5521" y="5558"/>
                  </a:lnTo>
                  <a:lnTo>
                    <a:pt x="5506" y="5539"/>
                  </a:lnTo>
                  <a:lnTo>
                    <a:pt x="5456" y="5507"/>
                  </a:lnTo>
                  <a:lnTo>
                    <a:pt x="5373" y="5475"/>
                  </a:lnTo>
                  <a:lnTo>
                    <a:pt x="5265" y="5451"/>
                  </a:lnTo>
                  <a:lnTo>
                    <a:pt x="5175" y="5442"/>
                  </a:lnTo>
                  <a:lnTo>
                    <a:pt x="5175" y="6145"/>
                  </a:lnTo>
                  <a:lnTo>
                    <a:pt x="5215" y="6162"/>
                  </a:lnTo>
                  <a:lnTo>
                    <a:pt x="5220" y="6164"/>
                  </a:lnTo>
                  <a:lnTo>
                    <a:pt x="5363" y="6227"/>
                  </a:lnTo>
                  <a:lnTo>
                    <a:pt x="5373" y="6231"/>
                  </a:lnTo>
                  <a:lnTo>
                    <a:pt x="5504" y="6299"/>
                  </a:lnTo>
                  <a:lnTo>
                    <a:pt x="5521" y="6309"/>
                  </a:lnTo>
                  <a:lnTo>
                    <a:pt x="5634" y="6385"/>
                  </a:lnTo>
                  <a:lnTo>
                    <a:pt x="5658" y="6404"/>
                  </a:lnTo>
                  <a:lnTo>
                    <a:pt x="5746" y="6490"/>
                  </a:lnTo>
                  <a:lnTo>
                    <a:pt x="5762" y="6507"/>
                  </a:lnTo>
                  <a:lnTo>
                    <a:pt x="5775" y="6527"/>
                  </a:lnTo>
                  <a:lnTo>
                    <a:pt x="5832" y="6624"/>
                  </a:lnTo>
                  <a:lnTo>
                    <a:pt x="5842" y="6642"/>
                  </a:lnTo>
                  <a:lnTo>
                    <a:pt x="5849" y="6661"/>
                  </a:lnTo>
                  <a:lnTo>
                    <a:pt x="5854" y="6681"/>
                  </a:lnTo>
                  <a:lnTo>
                    <a:pt x="5874" y="6794"/>
                  </a:lnTo>
                  <a:lnTo>
                    <a:pt x="5877" y="6818"/>
                  </a:lnTo>
                  <a:lnTo>
                    <a:pt x="5876" y="6842"/>
                  </a:lnTo>
                  <a:lnTo>
                    <a:pt x="5872" y="6867"/>
                  </a:lnTo>
                  <a:lnTo>
                    <a:pt x="5852" y="6950"/>
                  </a:lnTo>
                  <a:lnTo>
                    <a:pt x="5844" y="6975"/>
                  </a:lnTo>
                  <a:lnTo>
                    <a:pt x="5832" y="6998"/>
                  </a:lnTo>
                  <a:lnTo>
                    <a:pt x="5818" y="7019"/>
                  </a:lnTo>
                  <a:lnTo>
                    <a:pt x="5760" y="7090"/>
                  </a:lnTo>
                  <a:lnTo>
                    <a:pt x="5742" y="7109"/>
                  </a:lnTo>
                  <a:lnTo>
                    <a:pt x="5721" y="7126"/>
                  </a:lnTo>
                  <a:lnTo>
                    <a:pt x="5633" y="7184"/>
                  </a:lnTo>
                  <a:lnTo>
                    <a:pt x="5617" y="7193"/>
                  </a:lnTo>
                  <a:lnTo>
                    <a:pt x="5601" y="7200"/>
                  </a:lnTo>
                  <a:lnTo>
                    <a:pt x="5489" y="7245"/>
                  </a:lnTo>
                  <a:lnTo>
                    <a:pt x="5465" y="7253"/>
                  </a:lnTo>
                  <a:lnTo>
                    <a:pt x="5334" y="7285"/>
                  </a:lnTo>
                  <a:lnTo>
                    <a:pt x="5316" y="7288"/>
                  </a:lnTo>
                  <a:lnTo>
                    <a:pt x="5173" y="7308"/>
                  </a:lnTo>
                  <a:lnTo>
                    <a:pt x="5163" y="7309"/>
                  </a:lnTo>
                  <a:lnTo>
                    <a:pt x="5162" y="7313"/>
                  </a:lnTo>
                  <a:lnTo>
                    <a:pt x="5152" y="7333"/>
                  </a:lnTo>
                  <a:lnTo>
                    <a:pt x="5139" y="7353"/>
                  </a:lnTo>
                  <a:lnTo>
                    <a:pt x="5124" y="7370"/>
                  </a:lnTo>
                  <a:lnTo>
                    <a:pt x="5107" y="7385"/>
                  </a:lnTo>
                  <a:lnTo>
                    <a:pt x="5088" y="7398"/>
                  </a:lnTo>
                  <a:lnTo>
                    <a:pt x="5067" y="7408"/>
                  </a:lnTo>
                  <a:lnTo>
                    <a:pt x="5045" y="7415"/>
                  </a:lnTo>
                  <a:lnTo>
                    <a:pt x="5023" y="7420"/>
                  </a:lnTo>
                  <a:lnTo>
                    <a:pt x="5000" y="7421"/>
                  </a:lnTo>
                  <a:lnTo>
                    <a:pt x="4977" y="7420"/>
                  </a:lnTo>
                  <a:lnTo>
                    <a:pt x="4955" y="7415"/>
                  </a:lnTo>
                  <a:lnTo>
                    <a:pt x="4933" y="7408"/>
                  </a:lnTo>
                  <a:lnTo>
                    <a:pt x="4912" y="7398"/>
                  </a:lnTo>
                  <a:lnTo>
                    <a:pt x="4893" y="7385"/>
                  </a:lnTo>
                  <a:lnTo>
                    <a:pt x="4876" y="7370"/>
                  </a:lnTo>
                  <a:lnTo>
                    <a:pt x="4861" y="7353"/>
                  </a:lnTo>
                  <a:lnTo>
                    <a:pt x="4848" y="7333"/>
                  </a:lnTo>
                  <a:lnTo>
                    <a:pt x="4838" y="7313"/>
                  </a:lnTo>
                  <a:close/>
                  <a:moveTo>
                    <a:pt x="5175" y="6526"/>
                  </a:moveTo>
                  <a:lnTo>
                    <a:pt x="5175" y="6954"/>
                  </a:lnTo>
                  <a:lnTo>
                    <a:pt x="5260" y="6943"/>
                  </a:lnTo>
                  <a:lnTo>
                    <a:pt x="5370" y="6916"/>
                  </a:lnTo>
                  <a:lnTo>
                    <a:pt x="5455" y="6882"/>
                  </a:lnTo>
                  <a:lnTo>
                    <a:pt x="5505" y="6848"/>
                  </a:lnTo>
                  <a:lnTo>
                    <a:pt x="5521" y="6829"/>
                  </a:lnTo>
                  <a:lnTo>
                    <a:pt x="5523" y="6820"/>
                  </a:lnTo>
                  <a:lnTo>
                    <a:pt x="5515" y="6775"/>
                  </a:lnTo>
                  <a:lnTo>
                    <a:pt x="5485" y="6724"/>
                  </a:lnTo>
                  <a:lnTo>
                    <a:pt x="5426" y="6667"/>
                  </a:lnTo>
                  <a:lnTo>
                    <a:pt x="5334" y="6606"/>
                  </a:lnTo>
                  <a:lnTo>
                    <a:pt x="5217" y="6545"/>
                  </a:lnTo>
                  <a:lnTo>
                    <a:pt x="5175" y="6526"/>
                  </a:lnTo>
                  <a:close/>
                  <a:moveTo>
                    <a:pt x="4825" y="6000"/>
                  </a:moveTo>
                  <a:lnTo>
                    <a:pt x="4825" y="5462"/>
                  </a:lnTo>
                  <a:lnTo>
                    <a:pt x="4755" y="5477"/>
                  </a:lnTo>
                  <a:lnTo>
                    <a:pt x="4648" y="5515"/>
                  </a:lnTo>
                  <a:lnTo>
                    <a:pt x="4566" y="5560"/>
                  </a:lnTo>
                  <a:lnTo>
                    <a:pt x="4512" y="5608"/>
                  </a:lnTo>
                  <a:lnTo>
                    <a:pt x="4485" y="5653"/>
                  </a:lnTo>
                  <a:lnTo>
                    <a:pt x="4476" y="5702"/>
                  </a:lnTo>
                  <a:lnTo>
                    <a:pt x="4485" y="5752"/>
                  </a:lnTo>
                  <a:lnTo>
                    <a:pt x="4514" y="5802"/>
                  </a:lnTo>
                  <a:lnTo>
                    <a:pt x="4574" y="5860"/>
                  </a:lnTo>
                  <a:lnTo>
                    <a:pt x="4666" y="5921"/>
                  </a:lnTo>
                  <a:lnTo>
                    <a:pt x="4783" y="5982"/>
                  </a:lnTo>
                  <a:lnTo>
                    <a:pt x="4825" y="6000"/>
                  </a:lnTo>
                  <a:close/>
                </a:path>
              </a:pathLst>
            </a:custGeom>
            <a:grpFill/>
            <a:ln>
              <a:noFill/>
            </a:ln>
          </p:spPr>
          <p:txBody>
            <a:bodyPr/>
            <a:lstStyle/>
            <a:p>
              <a:endParaRPr/>
            </a:p>
          </p:txBody>
        </p:sp>
        <p:sp>
          <p:nvSpPr>
            <p:cNvPr id="9002" name="Outline"/>
            <p:cNvSpPr/>
            <p:nvPr/>
          </p:nvSpPr>
          <p:spPr>
            <a:xfrm>
              <a:off x="1649691" y="1647444"/>
              <a:ext cx="914400" cy="914400"/>
            </a:xfrm>
            <a:custGeom>
              <a:avLst/>
              <a:gdLst/>
              <a:ahLst/>
              <a:cxnLst/>
              <a:rect l="0" t="0" r="10000" b="10000"/>
              <a:pathLst>
                <a:path w="10000" h="10000">
                  <a:moveTo>
                    <a:pt x="6612" y="2331"/>
                  </a:moveTo>
                  <a:lnTo>
                    <a:pt x="6608" y="2336"/>
                  </a:lnTo>
                  <a:lnTo>
                    <a:pt x="6604" y="2342"/>
                  </a:lnTo>
                  <a:lnTo>
                    <a:pt x="5945" y="3221"/>
                  </a:lnTo>
                  <a:lnTo>
                    <a:pt x="6125" y="3307"/>
                  </a:lnTo>
                  <a:lnTo>
                    <a:pt x="6161" y="3328"/>
                  </a:lnTo>
                  <a:lnTo>
                    <a:pt x="6563" y="3612"/>
                  </a:lnTo>
                  <a:lnTo>
                    <a:pt x="6593" y="3638"/>
                  </a:lnTo>
                  <a:lnTo>
                    <a:pt x="6938" y="3977"/>
                  </a:lnTo>
                  <a:lnTo>
                    <a:pt x="6963" y="4006"/>
                  </a:lnTo>
                  <a:lnTo>
                    <a:pt x="7249" y="4389"/>
                  </a:lnTo>
                  <a:lnTo>
                    <a:pt x="7268" y="4420"/>
                  </a:lnTo>
                  <a:lnTo>
                    <a:pt x="7493" y="4836"/>
                  </a:lnTo>
                  <a:lnTo>
                    <a:pt x="7507" y="4869"/>
                  </a:lnTo>
                  <a:lnTo>
                    <a:pt x="7668" y="5307"/>
                  </a:lnTo>
                  <a:lnTo>
                    <a:pt x="7678" y="5342"/>
                  </a:lnTo>
                  <a:lnTo>
                    <a:pt x="7772" y="5791"/>
                  </a:lnTo>
                  <a:lnTo>
                    <a:pt x="7777" y="5828"/>
                  </a:lnTo>
                  <a:lnTo>
                    <a:pt x="7802" y="6278"/>
                  </a:lnTo>
                  <a:lnTo>
                    <a:pt x="7801" y="6318"/>
                  </a:lnTo>
                  <a:lnTo>
                    <a:pt x="7755" y="6756"/>
                  </a:lnTo>
                  <a:lnTo>
                    <a:pt x="7747" y="6799"/>
                  </a:lnTo>
                  <a:lnTo>
                    <a:pt x="7627" y="7215"/>
                  </a:lnTo>
                  <a:lnTo>
                    <a:pt x="7610" y="7260"/>
                  </a:lnTo>
                  <a:lnTo>
                    <a:pt x="7414" y="7643"/>
                  </a:lnTo>
                  <a:lnTo>
                    <a:pt x="7401" y="7666"/>
                  </a:lnTo>
                  <a:lnTo>
                    <a:pt x="7386" y="7687"/>
                  </a:lnTo>
                  <a:lnTo>
                    <a:pt x="7111" y="8025"/>
                  </a:lnTo>
                  <a:lnTo>
                    <a:pt x="7093" y="8046"/>
                  </a:lnTo>
                  <a:lnTo>
                    <a:pt x="7073" y="8064"/>
                  </a:lnTo>
                  <a:lnTo>
                    <a:pt x="6718" y="8347"/>
                  </a:lnTo>
                  <a:lnTo>
                    <a:pt x="6696" y="8363"/>
                  </a:lnTo>
                  <a:lnTo>
                    <a:pt x="6673" y="8376"/>
                  </a:lnTo>
                  <a:lnTo>
                    <a:pt x="6234" y="8593"/>
                  </a:lnTo>
                  <a:lnTo>
                    <a:pt x="6199" y="8607"/>
                  </a:lnTo>
                  <a:lnTo>
                    <a:pt x="6022" y="8663"/>
                  </a:lnTo>
                  <a:lnTo>
                    <a:pt x="6014" y="8666"/>
                  </a:lnTo>
                  <a:lnTo>
                    <a:pt x="5845" y="8713"/>
                  </a:lnTo>
                  <a:lnTo>
                    <a:pt x="5835" y="8715"/>
                  </a:lnTo>
                  <a:lnTo>
                    <a:pt x="5673" y="8754"/>
                  </a:lnTo>
                  <a:lnTo>
                    <a:pt x="5662" y="8757"/>
                  </a:lnTo>
                  <a:lnTo>
                    <a:pt x="5504" y="8787"/>
                  </a:lnTo>
                  <a:lnTo>
                    <a:pt x="5491" y="8789"/>
                  </a:lnTo>
                  <a:lnTo>
                    <a:pt x="5337" y="8810"/>
                  </a:lnTo>
                  <a:lnTo>
                    <a:pt x="5324" y="8812"/>
                  </a:lnTo>
                  <a:lnTo>
                    <a:pt x="5172" y="8825"/>
                  </a:lnTo>
                  <a:lnTo>
                    <a:pt x="5158" y="8825"/>
                  </a:lnTo>
                  <a:lnTo>
                    <a:pt x="5007" y="8830"/>
                  </a:lnTo>
                  <a:lnTo>
                    <a:pt x="4993" y="8830"/>
                  </a:lnTo>
                  <a:lnTo>
                    <a:pt x="4842" y="8825"/>
                  </a:lnTo>
                  <a:lnTo>
                    <a:pt x="4828" y="8825"/>
                  </a:lnTo>
                  <a:lnTo>
                    <a:pt x="4676" y="8812"/>
                  </a:lnTo>
                  <a:lnTo>
                    <a:pt x="4663" y="8810"/>
                  </a:lnTo>
                  <a:lnTo>
                    <a:pt x="4509" y="8789"/>
                  </a:lnTo>
                  <a:lnTo>
                    <a:pt x="4496" y="8787"/>
                  </a:lnTo>
                  <a:lnTo>
                    <a:pt x="4338" y="8757"/>
                  </a:lnTo>
                  <a:lnTo>
                    <a:pt x="4327" y="8754"/>
                  </a:lnTo>
                  <a:lnTo>
                    <a:pt x="4165" y="8715"/>
                  </a:lnTo>
                  <a:lnTo>
                    <a:pt x="4155" y="8713"/>
                  </a:lnTo>
                  <a:lnTo>
                    <a:pt x="3986" y="8666"/>
                  </a:lnTo>
                  <a:lnTo>
                    <a:pt x="3978" y="8663"/>
                  </a:lnTo>
                  <a:lnTo>
                    <a:pt x="3801" y="8607"/>
                  </a:lnTo>
                  <a:lnTo>
                    <a:pt x="3766" y="8593"/>
                  </a:lnTo>
                  <a:lnTo>
                    <a:pt x="3327" y="8376"/>
                  </a:lnTo>
                  <a:lnTo>
                    <a:pt x="3304" y="8363"/>
                  </a:lnTo>
                  <a:lnTo>
                    <a:pt x="3282" y="8347"/>
                  </a:lnTo>
                  <a:lnTo>
                    <a:pt x="2927" y="8064"/>
                  </a:lnTo>
                  <a:lnTo>
                    <a:pt x="2907" y="8046"/>
                  </a:lnTo>
                  <a:lnTo>
                    <a:pt x="2889" y="8025"/>
                  </a:lnTo>
                  <a:lnTo>
                    <a:pt x="2614" y="7687"/>
                  </a:lnTo>
                  <a:lnTo>
                    <a:pt x="2599" y="7666"/>
                  </a:lnTo>
                  <a:lnTo>
                    <a:pt x="2586" y="7643"/>
                  </a:lnTo>
                  <a:lnTo>
                    <a:pt x="2390" y="7260"/>
                  </a:lnTo>
                  <a:lnTo>
                    <a:pt x="2373" y="7215"/>
                  </a:lnTo>
                  <a:lnTo>
                    <a:pt x="2253" y="6799"/>
                  </a:lnTo>
                  <a:lnTo>
                    <a:pt x="2245" y="6756"/>
                  </a:lnTo>
                  <a:lnTo>
                    <a:pt x="2199" y="6318"/>
                  </a:lnTo>
                  <a:lnTo>
                    <a:pt x="2198" y="6278"/>
                  </a:lnTo>
                  <a:lnTo>
                    <a:pt x="2223" y="5828"/>
                  </a:lnTo>
                  <a:lnTo>
                    <a:pt x="2228" y="5791"/>
                  </a:lnTo>
                  <a:lnTo>
                    <a:pt x="2322" y="5342"/>
                  </a:lnTo>
                  <a:lnTo>
                    <a:pt x="2332" y="5307"/>
                  </a:lnTo>
                  <a:lnTo>
                    <a:pt x="2493" y="4869"/>
                  </a:lnTo>
                  <a:lnTo>
                    <a:pt x="2507" y="4836"/>
                  </a:lnTo>
                  <a:lnTo>
                    <a:pt x="2732" y="4420"/>
                  </a:lnTo>
                  <a:lnTo>
                    <a:pt x="2751" y="4389"/>
                  </a:lnTo>
                  <a:lnTo>
                    <a:pt x="3037" y="4006"/>
                  </a:lnTo>
                  <a:lnTo>
                    <a:pt x="3062" y="3977"/>
                  </a:lnTo>
                  <a:lnTo>
                    <a:pt x="3407" y="3638"/>
                  </a:lnTo>
                  <a:lnTo>
                    <a:pt x="3437" y="3612"/>
                  </a:lnTo>
                  <a:lnTo>
                    <a:pt x="3839" y="3328"/>
                  </a:lnTo>
                  <a:lnTo>
                    <a:pt x="3875" y="3307"/>
                  </a:lnTo>
                  <a:lnTo>
                    <a:pt x="4055" y="3221"/>
                  </a:lnTo>
                  <a:lnTo>
                    <a:pt x="3396" y="2342"/>
                  </a:lnTo>
                  <a:lnTo>
                    <a:pt x="3392" y="2336"/>
                  </a:lnTo>
                  <a:lnTo>
                    <a:pt x="3388" y="2331"/>
                  </a:lnTo>
                  <a:lnTo>
                    <a:pt x="3383" y="2323"/>
                  </a:lnTo>
                  <a:lnTo>
                    <a:pt x="3378" y="2315"/>
                  </a:lnTo>
                  <a:lnTo>
                    <a:pt x="3375" y="2309"/>
                  </a:lnTo>
                  <a:lnTo>
                    <a:pt x="3372" y="2303"/>
                  </a:lnTo>
                  <a:lnTo>
                    <a:pt x="3368" y="2294"/>
                  </a:lnTo>
                  <a:lnTo>
                    <a:pt x="3364" y="2285"/>
                  </a:lnTo>
                  <a:lnTo>
                    <a:pt x="3362" y="2279"/>
                  </a:lnTo>
                  <a:lnTo>
                    <a:pt x="3359" y="2272"/>
                  </a:lnTo>
                  <a:lnTo>
                    <a:pt x="3357" y="2263"/>
                  </a:lnTo>
                  <a:lnTo>
                    <a:pt x="3354" y="2254"/>
                  </a:lnTo>
                  <a:lnTo>
                    <a:pt x="3353" y="2248"/>
                  </a:lnTo>
                  <a:lnTo>
                    <a:pt x="3351" y="2241"/>
                  </a:lnTo>
                  <a:lnTo>
                    <a:pt x="3350" y="2232"/>
                  </a:lnTo>
                  <a:lnTo>
                    <a:pt x="3348" y="2223"/>
                  </a:lnTo>
                  <a:lnTo>
                    <a:pt x="3347" y="2215"/>
                  </a:lnTo>
                  <a:lnTo>
                    <a:pt x="3347" y="2208"/>
                  </a:lnTo>
                  <a:lnTo>
                    <a:pt x="3347" y="2199"/>
                  </a:lnTo>
                  <a:lnTo>
                    <a:pt x="3346" y="2190"/>
                  </a:lnTo>
                  <a:lnTo>
                    <a:pt x="3347" y="2183"/>
                  </a:lnTo>
                  <a:lnTo>
                    <a:pt x="3347" y="2176"/>
                  </a:lnTo>
                  <a:lnTo>
                    <a:pt x="3348" y="2167"/>
                  </a:lnTo>
                  <a:lnTo>
                    <a:pt x="3348" y="2158"/>
                  </a:lnTo>
                  <a:lnTo>
                    <a:pt x="3350" y="2150"/>
                  </a:lnTo>
                  <a:lnTo>
                    <a:pt x="3351" y="2143"/>
                  </a:lnTo>
                  <a:lnTo>
                    <a:pt x="3353" y="2135"/>
                  </a:lnTo>
                  <a:lnTo>
                    <a:pt x="3355" y="2126"/>
                  </a:lnTo>
                  <a:lnTo>
                    <a:pt x="3357" y="2119"/>
                  </a:lnTo>
                  <a:lnTo>
                    <a:pt x="3359" y="2112"/>
                  </a:lnTo>
                  <a:lnTo>
                    <a:pt x="3363" y="2104"/>
                  </a:lnTo>
                  <a:lnTo>
                    <a:pt x="3366" y="2095"/>
                  </a:lnTo>
                  <a:lnTo>
                    <a:pt x="3369" y="2088"/>
                  </a:lnTo>
                  <a:lnTo>
                    <a:pt x="3372" y="2082"/>
                  </a:lnTo>
                  <a:lnTo>
                    <a:pt x="3376" y="2074"/>
                  </a:lnTo>
                  <a:lnTo>
                    <a:pt x="3380" y="2066"/>
                  </a:lnTo>
                  <a:lnTo>
                    <a:pt x="3384" y="2060"/>
                  </a:lnTo>
                  <a:lnTo>
                    <a:pt x="3388" y="2053"/>
                  </a:lnTo>
                  <a:lnTo>
                    <a:pt x="3950" y="1211"/>
                  </a:lnTo>
                  <a:lnTo>
                    <a:pt x="3969" y="1187"/>
                  </a:lnTo>
                  <a:lnTo>
                    <a:pt x="3990" y="1165"/>
                  </a:lnTo>
                  <a:lnTo>
                    <a:pt x="4014" y="1146"/>
                  </a:lnTo>
                  <a:lnTo>
                    <a:pt x="4040" y="1130"/>
                  </a:lnTo>
                  <a:lnTo>
                    <a:pt x="4068" y="1117"/>
                  </a:lnTo>
                  <a:lnTo>
                    <a:pt x="4097" y="1107"/>
                  </a:lnTo>
                  <a:lnTo>
                    <a:pt x="4127" y="1102"/>
                  </a:lnTo>
                  <a:lnTo>
                    <a:pt x="4158" y="1100"/>
                  </a:lnTo>
                  <a:lnTo>
                    <a:pt x="5842" y="1100"/>
                  </a:lnTo>
                  <a:lnTo>
                    <a:pt x="5873" y="1102"/>
                  </a:lnTo>
                  <a:lnTo>
                    <a:pt x="5903" y="1107"/>
                  </a:lnTo>
                  <a:lnTo>
                    <a:pt x="5932" y="1117"/>
                  </a:lnTo>
                  <a:lnTo>
                    <a:pt x="5960" y="1130"/>
                  </a:lnTo>
                  <a:lnTo>
                    <a:pt x="5986" y="1146"/>
                  </a:lnTo>
                  <a:lnTo>
                    <a:pt x="6010" y="1165"/>
                  </a:lnTo>
                  <a:lnTo>
                    <a:pt x="6031" y="1187"/>
                  </a:lnTo>
                  <a:lnTo>
                    <a:pt x="6050" y="1211"/>
                  </a:lnTo>
                  <a:lnTo>
                    <a:pt x="6612" y="2053"/>
                  </a:lnTo>
                  <a:lnTo>
                    <a:pt x="6616" y="2060"/>
                  </a:lnTo>
                  <a:lnTo>
                    <a:pt x="6620" y="2066"/>
                  </a:lnTo>
                  <a:lnTo>
                    <a:pt x="6624" y="2074"/>
                  </a:lnTo>
                  <a:lnTo>
                    <a:pt x="6628" y="2082"/>
                  </a:lnTo>
                  <a:lnTo>
                    <a:pt x="6631" y="2088"/>
                  </a:lnTo>
                  <a:lnTo>
                    <a:pt x="6634" y="2095"/>
                  </a:lnTo>
                  <a:lnTo>
                    <a:pt x="6637" y="2104"/>
                  </a:lnTo>
                  <a:lnTo>
                    <a:pt x="6641" y="2112"/>
                  </a:lnTo>
                  <a:lnTo>
                    <a:pt x="6643" y="2119"/>
                  </a:lnTo>
                  <a:lnTo>
                    <a:pt x="6645" y="2126"/>
                  </a:lnTo>
                  <a:lnTo>
                    <a:pt x="6647" y="2135"/>
                  </a:lnTo>
                  <a:lnTo>
                    <a:pt x="6649" y="2143"/>
                  </a:lnTo>
                  <a:lnTo>
                    <a:pt x="6650" y="2150"/>
                  </a:lnTo>
                  <a:lnTo>
                    <a:pt x="6652" y="2158"/>
                  </a:lnTo>
                  <a:lnTo>
                    <a:pt x="6652" y="2167"/>
                  </a:lnTo>
                  <a:lnTo>
                    <a:pt x="6653" y="2176"/>
                  </a:lnTo>
                  <a:lnTo>
                    <a:pt x="6653" y="2183"/>
                  </a:lnTo>
                  <a:lnTo>
                    <a:pt x="6654" y="2190"/>
                  </a:lnTo>
                  <a:lnTo>
                    <a:pt x="6653" y="2199"/>
                  </a:lnTo>
                  <a:lnTo>
                    <a:pt x="6653" y="2208"/>
                  </a:lnTo>
                  <a:lnTo>
                    <a:pt x="6653" y="2215"/>
                  </a:lnTo>
                  <a:lnTo>
                    <a:pt x="6652" y="2223"/>
                  </a:lnTo>
                  <a:lnTo>
                    <a:pt x="6650" y="2232"/>
                  </a:lnTo>
                  <a:lnTo>
                    <a:pt x="6649" y="2241"/>
                  </a:lnTo>
                  <a:lnTo>
                    <a:pt x="6647" y="2248"/>
                  </a:lnTo>
                  <a:lnTo>
                    <a:pt x="6646" y="2254"/>
                  </a:lnTo>
                  <a:lnTo>
                    <a:pt x="6643" y="2263"/>
                  </a:lnTo>
                  <a:lnTo>
                    <a:pt x="6641" y="2272"/>
                  </a:lnTo>
                  <a:lnTo>
                    <a:pt x="6638" y="2279"/>
                  </a:lnTo>
                  <a:lnTo>
                    <a:pt x="6636" y="2285"/>
                  </a:lnTo>
                  <a:lnTo>
                    <a:pt x="6632" y="2294"/>
                  </a:lnTo>
                  <a:lnTo>
                    <a:pt x="6628" y="2303"/>
                  </a:lnTo>
                  <a:lnTo>
                    <a:pt x="6625" y="2309"/>
                  </a:lnTo>
                  <a:lnTo>
                    <a:pt x="6622" y="2315"/>
                  </a:lnTo>
                  <a:lnTo>
                    <a:pt x="6617" y="2323"/>
                  </a:lnTo>
                  <a:lnTo>
                    <a:pt x="6612" y="2331"/>
                  </a:lnTo>
                  <a:close/>
                  <a:moveTo>
                    <a:pt x="5904" y="2442"/>
                  </a:moveTo>
                  <a:lnTo>
                    <a:pt x="4096" y="2442"/>
                  </a:lnTo>
                  <a:lnTo>
                    <a:pt x="4638" y="3165"/>
                  </a:lnTo>
                  <a:lnTo>
                    <a:pt x="4655" y="3191"/>
                  </a:lnTo>
                  <a:lnTo>
                    <a:pt x="4669" y="3220"/>
                  </a:lnTo>
                  <a:lnTo>
                    <a:pt x="4679" y="3250"/>
                  </a:lnTo>
                  <a:lnTo>
                    <a:pt x="4686" y="3281"/>
                  </a:lnTo>
                  <a:lnTo>
                    <a:pt x="4688" y="3312"/>
                  </a:lnTo>
                  <a:lnTo>
                    <a:pt x="4686" y="3344"/>
                  </a:lnTo>
                  <a:lnTo>
                    <a:pt x="4681" y="3375"/>
                  </a:lnTo>
                  <a:lnTo>
                    <a:pt x="4671" y="3405"/>
                  </a:lnTo>
                  <a:lnTo>
                    <a:pt x="4658" y="3433"/>
                  </a:lnTo>
                  <a:lnTo>
                    <a:pt x="4642" y="3460"/>
                  </a:lnTo>
                  <a:lnTo>
                    <a:pt x="4622" y="3485"/>
                  </a:lnTo>
                  <a:lnTo>
                    <a:pt x="4599" y="3506"/>
                  </a:lnTo>
                  <a:lnTo>
                    <a:pt x="4573" y="3525"/>
                  </a:lnTo>
                  <a:lnTo>
                    <a:pt x="4546" y="3541"/>
                  </a:lnTo>
                  <a:lnTo>
                    <a:pt x="4110" y="3749"/>
                  </a:lnTo>
                  <a:lnTo>
                    <a:pt x="3743" y="4009"/>
                  </a:lnTo>
                  <a:lnTo>
                    <a:pt x="3426" y="4320"/>
                  </a:lnTo>
                  <a:lnTo>
                    <a:pt x="3163" y="4673"/>
                  </a:lnTo>
                  <a:lnTo>
                    <a:pt x="2956" y="5057"/>
                  </a:lnTo>
                  <a:lnTo>
                    <a:pt x="2808" y="5462"/>
                  </a:lnTo>
                  <a:lnTo>
                    <a:pt x="2722" y="5875"/>
                  </a:lnTo>
                  <a:lnTo>
                    <a:pt x="2698" y="6286"/>
                  </a:lnTo>
                  <a:lnTo>
                    <a:pt x="2740" y="6682"/>
                  </a:lnTo>
                  <a:lnTo>
                    <a:pt x="2847" y="7054"/>
                  </a:lnTo>
                  <a:lnTo>
                    <a:pt x="3020" y="7392"/>
                  </a:lnTo>
                  <a:lnTo>
                    <a:pt x="3260" y="7690"/>
                  </a:lnTo>
                  <a:lnTo>
                    <a:pt x="3573" y="7940"/>
                  </a:lnTo>
                  <a:lnTo>
                    <a:pt x="3971" y="8136"/>
                  </a:lnTo>
                  <a:lnTo>
                    <a:pt x="4125" y="8185"/>
                  </a:lnTo>
                  <a:lnTo>
                    <a:pt x="4285" y="8230"/>
                  </a:lnTo>
                  <a:lnTo>
                    <a:pt x="4438" y="8266"/>
                  </a:lnTo>
                  <a:lnTo>
                    <a:pt x="4584" y="8294"/>
                  </a:lnTo>
                  <a:lnTo>
                    <a:pt x="4725" y="8314"/>
                  </a:lnTo>
                  <a:lnTo>
                    <a:pt x="4864" y="8326"/>
                  </a:lnTo>
                  <a:lnTo>
                    <a:pt x="5000" y="8330"/>
                  </a:lnTo>
                  <a:lnTo>
                    <a:pt x="5136" y="8326"/>
                  </a:lnTo>
                  <a:lnTo>
                    <a:pt x="5275" y="8314"/>
                  </a:lnTo>
                  <a:lnTo>
                    <a:pt x="5416" y="8294"/>
                  </a:lnTo>
                  <a:lnTo>
                    <a:pt x="5562" y="8266"/>
                  </a:lnTo>
                  <a:lnTo>
                    <a:pt x="5715" y="8230"/>
                  </a:lnTo>
                  <a:lnTo>
                    <a:pt x="5875" y="8185"/>
                  </a:lnTo>
                  <a:lnTo>
                    <a:pt x="6029" y="8136"/>
                  </a:lnTo>
                  <a:lnTo>
                    <a:pt x="6427" y="7940"/>
                  </a:lnTo>
                  <a:lnTo>
                    <a:pt x="6740" y="7690"/>
                  </a:lnTo>
                  <a:lnTo>
                    <a:pt x="6980" y="7392"/>
                  </a:lnTo>
                  <a:lnTo>
                    <a:pt x="7153" y="7054"/>
                  </a:lnTo>
                  <a:lnTo>
                    <a:pt x="7260" y="6682"/>
                  </a:lnTo>
                  <a:lnTo>
                    <a:pt x="7302" y="6286"/>
                  </a:lnTo>
                  <a:lnTo>
                    <a:pt x="7278" y="5875"/>
                  </a:lnTo>
                  <a:lnTo>
                    <a:pt x="7192" y="5462"/>
                  </a:lnTo>
                  <a:lnTo>
                    <a:pt x="7044" y="5057"/>
                  </a:lnTo>
                  <a:lnTo>
                    <a:pt x="6837" y="4673"/>
                  </a:lnTo>
                  <a:lnTo>
                    <a:pt x="6574" y="4320"/>
                  </a:lnTo>
                  <a:lnTo>
                    <a:pt x="6257" y="4009"/>
                  </a:lnTo>
                  <a:lnTo>
                    <a:pt x="5890" y="3749"/>
                  </a:lnTo>
                  <a:lnTo>
                    <a:pt x="5454" y="3541"/>
                  </a:lnTo>
                  <a:lnTo>
                    <a:pt x="5427" y="3525"/>
                  </a:lnTo>
                  <a:lnTo>
                    <a:pt x="5401" y="3506"/>
                  </a:lnTo>
                  <a:lnTo>
                    <a:pt x="5378" y="3485"/>
                  </a:lnTo>
                  <a:lnTo>
                    <a:pt x="5358" y="3460"/>
                  </a:lnTo>
                  <a:lnTo>
                    <a:pt x="5342" y="3433"/>
                  </a:lnTo>
                  <a:lnTo>
                    <a:pt x="5329" y="3405"/>
                  </a:lnTo>
                  <a:lnTo>
                    <a:pt x="5319" y="3375"/>
                  </a:lnTo>
                  <a:lnTo>
                    <a:pt x="5314" y="3344"/>
                  </a:lnTo>
                  <a:lnTo>
                    <a:pt x="5312" y="3312"/>
                  </a:lnTo>
                  <a:lnTo>
                    <a:pt x="5314" y="3281"/>
                  </a:lnTo>
                  <a:lnTo>
                    <a:pt x="5321" y="3250"/>
                  </a:lnTo>
                  <a:lnTo>
                    <a:pt x="5331" y="3220"/>
                  </a:lnTo>
                  <a:lnTo>
                    <a:pt x="5345" y="3191"/>
                  </a:lnTo>
                  <a:lnTo>
                    <a:pt x="5362" y="3165"/>
                  </a:lnTo>
                  <a:lnTo>
                    <a:pt x="5904" y="2442"/>
                  </a:lnTo>
                  <a:close/>
                  <a:moveTo>
                    <a:pt x="5708" y="1600"/>
                  </a:moveTo>
                  <a:lnTo>
                    <a:pt x="4292" y="1600"/>
                  </a:lnTo>
                  <a:lnTo>
                    <a:pt x="4063" y="1942"/>
                  </a:lnTo>
                  <a:lnTo>
                    <a:pt x="5937" y="1942"/>
                  </a:lnTo>
                  <a:lnTo>
                    <a:pt x="5708" y="1600"/>
                  </a:lnTo>
                  <a:close/>
                </a:path>
              </a:pathLst>
            </a:custGeom>
            <a:grpFill/>
            <a:ln>
              <a:noFill/>
            </a:ln>
          </p:spPr>
          <p:txBody>
            <a:bodyPr/>
            <a:lstStyle/>
            <a:p>
              <a:endParaRPr/>
            </a:p>
          </p:txBody>
        </p:sp>
      </p:grpSp>
      <p:sp>
        <p:nvSpPr>
          <p:cNvPr id="10" name="TextBox 9">
            <a:extLst>
              <a:ext uri="{FF2B5EF4-FFF2-40B4-BE49-F238E27FC236}">
                <a16:creationId xmlns:a16="http://schemas.microsoft.com/office/drawing/2014/main" id="{FFB66116-80D9-4494-80E2-1723FC6D8F65}"/>
              </a:ext>
            </a:extLst>
          </p:cNvPr>
          <p:cNvSpPr txBox="1"/>
          <p:nvPr/>
        </p:nvSpPr>
        <p:spPr>
          <a:xfrm>
            <a:off x="7004915" y="1378736"/>
            <a:ext cx="4781354" cy="507767"/>
          </a:xfrm>
          <a:prstGeom prst="rect">
            <a:avLst/>
          </a:prstGeom>
          <a:noFill/>
        </p:spPr>
        <p:txBody>
          <a:bodyPr wrap="square" lIns="0" tIns="0" rIns="0" bIns="0" rtlCol="0" anchor="ctr">
            <a:normAutofit/>
          </a:bodyPr>
          <a:lstStyle/>
          <a:p>
            <a:r>
              <a:rPr lang="en-US" sz="2000" b="1" dirty="0">
                <a:solidFill>
                  <a:schemeClr val="accent1"/>
                </a:solidFill>
                <a:latin typeface="+mj-lt"/>
              </a:rPr>
              <a:t>$65.9M</a:t>
            </a:r>
            <a:endParaRPr lang="en-PH" sz="2000" b="1" dirty="0">
              <a:solidFill>
                <a:schemeClr val="accent1"/>
              </a:solidFill>
              <a:latin typeface="+mj-lt"/>
            </a:endParaRPr>
          </a:p>
        </p:txBody>
      </p:sp>
      <p:cxnSp>
        <p:nvCxnSpPr>
          <p:cNvPr id="11" name="Straight Connector 10">
            <a:extLst>
              <a:ext uri="{FF2B5EF4-FFF2-40B4-BE49-F238E27FC236}">
                <a16:creationId xmlns:a16="http://schemas.microsoft.com/office/drawing/2014/main" id="{71C2482A-E815-41CC-B586-3137F5247D5D}"/>
              </a:ext>
            </a:extLst>
          </p:cNvPr>
          <p:cNvCxnSpPr>
            <a:cxnSpLocks/>
          </p:cNvCxnSpPr>
          <p:nvPr/>
        </p:nvCxnSpPr>
        <p:spPr>
          <a:xfrm>
            <a:off x="6361093" y="1943415"/>
            <a:ext cx="542517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003" name="Group 22"/>
          <p:cNvGrpSpPr/>
          <p:nvPr/>
        </p:nvGrpSpPr>
        <p:grpSpPr>
          <a:xfrm>
            <a:off x="6361093" y="1355008"/>
            <a:ext cx="559951" cy="559951"/>
            <a:chOff x="697932" y="861060"/>
            <a:chExt cx="633600" cy="633600"/>
          </a:xfrm>
          <a:solidFill>
            <a:srgbClr val="0B1E2D"/>
          </a:solidFill>
        </p:grpSpPr>
        <p:sp>
          <p:nvSpPr>
            <p:cNvPr id="9004" name="Accent"/>
            <p:cNvSpPr/>
            <p:nvPr/>
          </p:nvSpPr>
          <p:spPr>
            <a:xfrm>
              <a:off x="697932" y="861060"/>
              <a:ext cx="633600" cy="633600"/>
            </a:xfrm>
            <a:custGeom>
              <a:avLst/>
              <a:gdLst/>
              <a:ahLst/>
              <a:cxnLst/>
              <a:rect l="0" t="0" r="10000" b="10000"/>
              <a:pathLst>
                <a:path w="10000" h="10000">
                  <a:moveTo>
                    <a:pt x="5000" y="5000"/>
                  </a:moveTo>
                  <a:lnTo>
                    <a:pt x="5000" y="1350"/>
                  </a:lnTo>
                  <a:lnTo>
                    <a:pt x="5137" y="1353"/>
                  </a:lnTo>
                  <a:lnTo>
                    <a:pt x="5274" y="1360"/>
                  </a:lnTo>
                  <a:lnTo>
                    <a:pt x="5410" y="1373"/>
                  </a:lnTo>
                  <a:lnTo>
                    <a:pt x="5545" y="1391"/>
                  </a:lnTo>
                  <a:lnTo>
                    <a:pt x="5679" y="1414"/>
                  </a:lnTo>
                  <a:lnTo>
                    <a:pt x="5813" y="1442"/>
                  </a:lnTo>
                  <a:lnTo>
                    <a:pt x="5945" y="1474"/>
                  </a:lnTo>
                  <a:lnTo>
                    <a:pt x="6076" y="1512"/>
                  </a:lnTo>
                  <a:lnTo>
                    <a:pt x="6205" y="1555"/>
                  </a:lnTo>
                  <a:lnTo>
                    <a:pt x="6333" y="1602"/>
                  </a:lnTo>
                  <a:lnTo>
                    <a:pt x="6459" y="1654"/>
                  </a:lnTo>
                  <a:lnTo>
                    <a:pt x="6583" y="1711"/>
                  </a:lnTo>
                  <a:lnTo>
                    <a:pt x="6705" y="1773"/>
                  </a:lnTo>
                  <a:lnTo>
                    <a:pt x="6825" y="1839"/>
                  </a:lnTo>
                  <a:lnTo>
                    <a:pt x="6942" y="1910"/>
                  </a:lnTo>
                  <a:lnTo>
                    <a:pt x="7057" y="1985"/>
                  </a:lnTo>
                  <a:lnTo>
                    <a:pt x="7168" y="2064"/>
                  </a:lnTo>
                  <a:lnTo>
                    <a:pt x="7277" y="2147"/>
                  </a:lnTo>
                  <a:lnTo>
                    <a:pt x="7382" y="2234"/>
                  </a:lnTo>
                  <a:lnTo>
                    <a:pt x="7483" y="2324"/>
                  </a:lnTo>
                  <a:lnTo>
                    <a:pt x="7581" y="2419"/>
                  </a:lnTo>
                  <a:lnTo>
                    <a:pt x="7676" y="2517"/>
                  </a:lnTo>
                  <a:lnTo>
                    <a:pt x="7766" y="2618"/>
                  </a:lnTo>
                  <a:lnTo>
                    <a:pt x="7853" y="2723"/>
                  </a:lnTo>
                  <a:lnTo>
                    <a:pt x="7936" y="2832"/>
                  </a:lnTo>
                  <a:lnTo>
                    <a:pt x="8015" y="2943"/>
                  </a:lnTo>
                  <a:lnTo>
                    <a:pt x="8090" y="3058"/>
                  </a:lnTo>
                  <a:lnTo>
                    <a:pt x="8161" y="3175"/>
                  </a:lnTo>
                  <a:lnTo>
                    <a:pt x="8227" y="3295"/>
                  </a:lnTo>
                  <a:lnTo>
                    <a:pt x="8289" y="3417"/>
                  </a:lnTo>
                  <a:lnTo>
                    <a:pt x="8346" y="3541"/>
                  </a:lnTo>
                  <a:lnTo>
                    <a:pt x="8398" y="3667"/>
                  </a:lnTo>
                  <a:lnTo>
                    <a:pt x="8445" y="3795"/>
                  </a:lnTo>
                  <a:lnTo>
                    <a:pt x="8488" y="3924"/>
                  </a:lnTo>
                  <a:lnTo>
                    <a:pt x="8526" y="4055"/>
                  </a:lnTo>
                  <a:lnTo>
                    <a:pt x="8558" y="4187"/>
                  </a:lnTo>
                  <a:lnTo>
                    <a:pt x="8586" y="4321"/>
                  </a:lnTo>
                  <a:lnTo>
                    <a:pt x="8609" y="4455"/>
                  </a:lnTo>
                  <a:lnTo>
                    <a:pt x="8627" y="4590"/>
                  </a:lnTo>
                  <a:lnTo>
                    <a:pt x="8640" y="4726"/>
                  </a:lnTo>
                  <a:lnTo>
                    <a:pt x="8647" y="4863"/>
                  </a:lnTo>
                  <a:lnTo>
                    <a:pt x="8650" y="5000"/>
                  </a:lnTo>
                  <a:lnTo>
                    <a:pt x="5000" y="5000"/>
                  </a:lnTo>
                  <a:close/>
                </a:path>
              </a:pathLst>
            </a:custGeom>
            <a:grpFill/>
            <a:ln>
              <a:noFill/>
            </a:ln>
          </p:spPr>
          <p:txBody>
            <a:bodyPr/>
            <a:lstStyle/>
            <a:p>
              <a:endParaRPr/>
            </a:p>
          </p:txBody>
        </p:sp>
        <p:sp>
          <p:nvSpPr>
            <p:cNvPr id="9005" name="Outline"/>
            <p:cNvSpPr/>
            <p:nvPr/>
          </p:nvSpPr>
          <p:spPr>
            <a:xfrm>
              <a:off x="697932" y="861060"/>
              <a:ext cx="633600" cy="6336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1" y="5250"/>
                  </a:moveTo>
                  <a:lnTo>
                    <a:pt x="5104" y="5250"/>
                  </a:lnTo>
                  <a:lnTo>
                    <a:pt x="2779" y="7575"/>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1" y="5250"/>
                  </a:lnTo>
                  <a:close/>
                  <a:moveTo>
                    <a:pt x="5255" y="1610"/>
                  </a:moveTo>
                  <a:lnTo>
                    <a:pt x="5250" y="1609"/>
                  </a:lnTo>
                  <a:lnTo>
                    <a:pt x="5250" y="4750"/>
                  </a:lnTo>
                  <a:lnTo>
                    <a:pt x="8391" y="4750"/>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close/>
                  <a:moveTo>
                    <a:pt x="4750" y="4896"/>
                  </a:moveTo>
                  <a:lnTo>
                    <a:pt x="4750" y="1609"/>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425" y="7221"/>
                  </a:lnTo>
                  <a:lnTo>
                    <a:pt x="4750" y="4896"/>
                  </a:lnTo>
                  <a:close/>
                </a:path>
              </a:pathLst>
            </a:custGeom>
            <a:grpFill/>
            <a:ln>
              <a:noFill/>
            </a:ln>
          </p:spPr>
          <p:txBody>
            <a:bodyPr/>
            <a:lstStyle/>
            <a:p>
              <a:endParaRPr dirty="0"/>
            </a:p>
          </p:txBody>
        </p:sp>
      </p:grpSp>
      <p:sp>
        <p:nvSpPr>
          <p:cNvPr id="13" name="TextBox 12">
            <a:extLst>
              <a:ext uri="{FF2B5EF4-FFF2-40B4-BE49-F238E27FC236}">
                <a16:creationId xmlns:a16="http://schemas.microsoft.com/office/drawing/2014/main" id="{07431726-0085-476E-BBCA-343E5CC7C3DF}"/>
              </a:ext>
            </a:extLst>
          </p:cNvPr>
          <p:cNvSpPr txBox="1"/>
          <p:nvPr/>
        </p:nvSpPr>
        <p:spPr>
          <a:xfrm>
            <a:off x="6361093" y="5322972"/>
            <a:ext cx="5412983" cy="742162"/>
          </a:xfrm>
          <a:prstGeom prst="rect">
            <a:avLst/>
          </a:prstGeom>
          <a:noFill/>
        </p:spPr>
        <p:txBody>
          <a:bodyPr wrap="square" lIns="0" tIns="0" rIns="0" bIns="0" rtlCol="0" anchor="ctr">
            <a:normAutofit/>
          </a:bodyPr>
          <a:lstStyle>
            <a:defPPr>
              <a:defRPr lang="en-US"/>
            </a:defPPr>
            <a:lvl1pPr algn="ctr">
              <a:defRPr sz="1400">
                <a:solidFill>
                  <a:schemeClr val="accent3"/>
                </a:solidFill>
              </a:defRPr>
            </a:lvl1pPr>
          </a:lstStyle>
          <a:p>
            <a:r>
              <a:rPr lang="en-US" dirty="0"/>
              <a:t>Debt is sized to 65% of total cost, leaving an interest reserve plus $1.0M of working capital to fund renovations and any early cash-flow shortfall without capital calls.</a:t>
            </a:r>
          </a:p>
        </p:txBody>
      </p:sp>
      <p:sp>
        <p:nvSpPr>
          <p:cNvPr id="14" name="Isosceles Triangle 13">
            <a:extLst>
              <a:ext uri="{FF2B5EF4-FFF2-40B4-BE49-F238E27FC236}">
                <a16:creationId xmlns:a16="http://schemas.microsoft.com/office/drawing/2014/main" id="{40106904-E55A-47D6-A676-6183273344CE}"/>
              </a:ext>
            </a:extLst>
          </p:cNvPr>
          <p:cNvSpPr/>
          <p:nvPr/>
        </p:nvSpPr>
        <p:spPr>
          <a:xfrm rot="10800000">
            <a:off x="2507892" y="5008807"/>
            <a:ext cx="1136981" cy="1904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Isosceles Triangle 14">
            <a:extLst>
              <a:ext uri="{FF2B5EF4-FFF2-40B4-BE49-F238E27FC236}">
                <a16:creationId xmlns:a16="http://schemas.microsoft.com/office/drawing/2014/main" id="{23AACC09-E56A-4FD5-A4D3-57CF0A14BD41}"/>
              </a:ext>
            </a:extLst>
          </p:cNvPr>
          <p:cNvSpPr/>
          <p:nvPr/>
        </p:nvSpPr>
        <p:spPr>
          <a:xfrm rot="10800000">
            <a:off x="8505191" y="5008807"/>
            <a:ext cx="1136981" cy="19046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6" name="Slide Number Placeholder 15">
            <a:extLst>
              <a:ext uri="{FF2B5EF4-FFF2-40B4-BE49-F238E27FC236}">
                <a16:creationId xmlns:a16="http://schemas.microsoft.com/office/drawing/2014/main" id="{1A8F487C-7BF3-4A90-8860-7B027F33642E}"/>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28</a:t>
            </a:fld>
            <a:endParaRPr lang="en-PH" dirty="0"/>
          </a:p>
        </p:txBody>
      </p:sp>
    </p:spTree>
    <p:extLst>
      <p:ext uri="{BB962C8B-B14F-4D97-AF65-F5344CB8AC3E}">
        <p14:creationId xmlns:p14="http://schemas.microsoft.com/office/powerpoint/2010/main" val="1653279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p:txBody>
          <a:bodyPr/>
          <a:lstStyle/>
          <a:p>
            <a:r>
              <a:rPr lang="en-US" b="1" dirty="0"/>
              <a:t>Historical Operating Performance</a:t>
            </a:r>
          </a:p>
        </p:txBody>
      </p:sp>
      <p:sp>
        <p:nvSpPr>
          <p:cNvPr id="5" name="TextBox 4">
            <a:extLst>
              <a:ext uri="{FF2B5EF4-FFF2-40B4-BE49-F238E27FC236}">
                <a16:creationId xmlns:a16="http://schemas.microsoft.com/office/drawing/2014/main" id="{936DEBE1-E570-48B5-A237-25F21B502AB3}"/>
              </a:ext>
            </a:extLst>
          </p:cNvPr>
          <p:cNvSpPr txBox="1"/>
          <p:nvPr/>
        </p:nvSpPr>
        <p:spPr>
          <a:xfrm>
            <a:off x="1946295" y="1343430"/>
            <a:ext cx="9852167" cy="280900"/>
          </a:xfrm>
          <a:prstGeom prst="rect">
            <a:avLst/>
          </a:prstGeom>
          <a:noFill/>
        </p:spPr>
        <p:txBody>
          <a:bodyPr wrap="square" lIns="0" tIns="0" rIns="0" bIns="0" rtlCol="0" anchor="ctr">
            <a:noAutofit/>
          </a:bodyPr>
          <a:lstStyle/>
          <a:p>
            <a:r>
              <a:rPr lang="en-US" sz="1600" b="1" dirty="0">
                <a:solidFill>
                  <a:schemeClr val="accent1"/>
                </a:solidFill>
                <a:latin typeface="+mj-lt"/>
              </a:rPr>
              <a:t>Trailing Operating Results ($K, last 10 quarters)</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1944664" y="1629192"/>
            <a:ext cx="9853798"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Revenue has grown steadily; the expense ratio remains elevated under prior management — our reset opportunity.</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91886" y="2568159"/>
          <a:ext cx="11402486" cy="256264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e 33">
            <a:extLst>
              <a:ext uri="{FF2B5EF4-FFF2-40B4-BE49-F238E27FC236}">
                <a16:creationId xmlns:a16="http://schemas.microsoft.com/office/drawing/2014/main" id="{982056BF-36C0-47A1-938B-D59C3F5A6309}"/>
              </a:ext>
            </a:extLst>
          </p:cNvPr>
          <p:cNvGraphicFramePr>
            <a:graphicFrameLocks noGrp="1"/>
          </p:cNvGraphicFramePr>
          <p:nvPr>
            <p:extLst>
              <p:ext uri="{D42A27DB-BD31-4B8C-83A1-F6EECF244321}">
                <p14:modId xmlns:p14="http://schemas.microsoft.com/office/powerpoint/2010/main" val="2111668414"/>
              </p:ext>
            </p:extLst>
          </p:nvPr>
        </p:nvGraphicFramePr>
        <p:xfrm>
          <a:off x="454024" y="5193510"/>
          <a:ext cx="11192023" cy="751892"/>
        </p:xfrm>
        <a:graphic>
          <a:graphicData uri="http://schemas.openxmlformats.org/drawingml/2006/table">
            <a:tbl>
              <a:tblPr firstRow="1" bandRow="1">
                <a:tableStyleId>{5C22544A-7EE6-4342-B048-85BDC9FD1C3A}</a:tableStyleId>
              </a:tblPr>
              <a:tblGrid>
                <a:gridCol w="1816903">
                  <a:extLst>
                    <a:ext uri="{9D8B030D-6E8A-4147-A177-3AD203B41FA5}">
                      <a16:colId xmlns:a16="http://schemas.microsoft.com/office/drawing/2014/main" val="1131512893"/>
                    </a:ext>
                  </a:extLst>
                </a:gridCol>
                <a:gridCol w="937512">
                  <a:extLst>
                    <a:ext uri="{9D8B030D-6E8A-4147-A177-3AD203B41FA5}">
                      <a16:colId xmlns:a16="http://schemas.microsoft.com/office/drawing/2014/main" val="3783800812"/>
                    </a:ext>
                  </a:extLst>
                </a:gridCol>
                <a:gridCol w="937512">
                  <a:extLst>
                    <a:ext uri="{9D8B030D-6E8A-4147-A177-3AD203B41FA5}">
                      <a16:colId xmlns:a16="http://schemas.microsoft.com/office/drawing/2014/main" val="3573553626"/>
                    </a:ext>
                  </a:extLst>
                </a:gridCol>
                <a:gridCol w="937512">
                  <a:extLst>
                    <a:ext uri="{9D8B030D-6E8A-4147-A177-3AD203B41FA5}">
                      <a16:colId xmlns:a16="http://schemas.microsoft.com/office/drawing/2014/main" val="2289965958"/>
                    </a:ext>
                  </a:extLst>
                </a:gridCol>
                <a:gridCol w="937512">
                  <a:extLst>
                    <a:ext uri="{9D8B030D-6E8A-4147-A177-3AD203B41FA5}">
                      <a16:colId xmlns:a16="http://schemas.microsoft.com/office/drawing/2014/main" val="1618023311"/>
                    </a:ext>
                  </a:extLst>
                </a:gridCol>
                <a:gridCol w="937512">
                  <a:extLst>
                    <a:ext uri="{9D8B030D-6E8A-4147-A177-3AD203B41FA5}">
                      <a16:colId xmlns:a16="http://schemas.microsoft.com/office/drawing/2014/main" val="123741046"/>
                    </a:ext>
                  </a:extLst>
                </a:gridCol>
                <a:gridCol w="937512">
                  <a:extLst>
                    <a:ext uri="{9D8B030D-6E8A-4147-A177-3AD203B41FA5}">
                      <a16:colId xmlns:a16="http://schemas.microsoft.com/office/drawing/2014/main" val="2419375558"/>
                    </a:ext>
                  </a:extLst>
                </a:gridCol>
                <a:gridCol w="937512">
                  <a:extLst>
                    <a:ext uri="{9D8B030D-6E8A-4147-A177-3AD203B41FA5}">
                      <a16:colId xmlns:a16="http://schemas.microsoft.com/office/drawing/2014/main" val="3472574904"/>
                    </a:ext>
                  </a:extLst>
                </a:gridCol>
                <a:gridCol w="937512">
                  <a:extLst>
                    <a:ext uri="{9D8B030D-6E8A-4147-A177-3AD203B41FA5}">
                      <a16:colId xmlns:a16="http://schemas.microsoft.com/office/drawing/2014/main" val="433634446"/>
                    </a:ext>
                  </a:extLst>
                </a:gridCol>
                <a:gridCol w="937512">
                  <a:extLst>
                    <a:ext uri="{9D8B030D-6E8A-4147-A177-3AD203B41FA5}">
                      <a16:colId xmlns:a16="http://schemas.microsoft.com/office/drawing/2014/main" val="4095200447"/>
                    </a:ext>
                  </a:extLst>
                </a:gridCol>
                <a:gridCol w="937512">
                  <a:extLst>
                    <a:ext uri="{9D8B030D-6E8A-4147-A177-3AD203B41FA5}">
                      <a16:colId xmlns:a16="http://schemas.microsoft.com/office/drawing/2014/main" val="4146609654"/>
                    </a:ext>
                  </a:extLst>
                </a:gridCol>
              </a:tblGrid>
              <a:tr h="3759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Occupancy %</a:t>
                      </a:r>
                    </a:p>
                  </a:txBody>
                  <a:tcPr anchor="ctr">
                    <a:lnL w="12700" cmpd="sng">
                      <a:noFill/>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94%</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94%</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93%</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94%</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94%</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mpd="sng">
                      <a:noFill/>
                    </a:lnR>
                    <a:lnT w="12700" cmpd="sng">
                      <a:noFill/>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3996664"/>
                  </a:ext>
                </a:extLst>
              </a:tr>
              <a:tr h="3759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Expense ratio %</a:t>
                      </a:r>
                    </a:p>
                  </a:txBody>
                  <a:tcPr anchor="ctr">
                    <a:lnL w="12700" cmpd="sng">
                      <a:noFill/>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47%</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47%</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45%</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46%</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ap="flat" cmpd="sng" algn="ctr">
                      <a:noFill/>
                      <a:prstDash val="solid"/>
                      <a:round/>
                      <a:headEnd type="none" w="med" len="med"/>
                      <a:tailEnd type="none" w="med" len="med"/>
                    </a:lnL>
                    <a:lnR w="12700" cmpd="sng">
                      <a:noFill/>
                    </a:lnR>
                    <a:lnT w="12700"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2774500"/>
                  </a:ext>
                </a:extLst>
              </a:tr>
            </a:tbl>
          </a:graphicData>
        </a:graphic>
      </p:graphicFrame>
      <p:cxnSp>
        <p:nvCxnSpPr>
          <p:cNvPr id="6" name="Straight Connector 5">
            <a:extLst>
              <a:ext uri="{FF2B5EF4-FFF2-40B4-BE49-F238E27FC236}">
                <a16:creationId xmlns:a16="http://schemas.microsoft.com/office/drawing/2014/main" id="{13C58216-2493-41C2-8982-B647FC3EECBE}"/>
              </a:ext>
            </a:extLst>
          </p:cNvPr>
          <p:cNvCxnSpPr>
            <a:cxnSpLocks/>
          </p:cNvCxnSpPr>
          <p:nvPr/>
        </p:nvCxnSpPr>
        <p:spPr>
          <a:xfrm>
            <a:off x="2467986" y="2201816"/>
            <a:ext cx="4257040" cy="0"/>
          </a:xfrm>
          <a:prstGeom prst="line">
            <a:avLst/>
          </a:prstGeom>
          <a:ln>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EE6F48F-5F61-42D1-8CD9-1077426E9BB6}"/>
              </a:ext>
            </a:extLst>
          </p:cNvPr>
          <p:cNvCxnSpPr>
            <a:cxnSpLocks/>
          </p:cNvCxnSpPr>
          <p:nvPr/>
        </p:nvCxnSpPr>
        <p:spPr>
          <a:xfrm>
            <a:off x="7180663" y="2201816"/>
            <a:ext cx="4257040" cy="0"/>
          </a:xfrm>
          <a:prstGeom prst="line">
            <a:avLst/>
          </a:prstGeom>
          <a:ln>
            <a:headEnd type="diamond"/>
            <a:tailEnd type="diamon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E24FB753-7B7F-4BE0-ACF7-5F0BE7E01D32}"/>
              </a:ext>
            </a:extLst>
          </p:cNvPr>
          <p:cNvSpPr/>
          <p:nvPr/>
        </p:nvSpPr>
        <p:spPr>
          <a:xfrm rot="5400000">
            <a:off x="4480843" y="1076184"/>
            <a:ext cx="231326" cy="224639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400" dirty="0">
                <a:solidFill>
                  <a:schemeClr val="tx1"/>
                </a:solidFill>
              </a:rPr>
              <a:t>$2.92M</a:t>
            </a:r>
            <a:endParaRPr lang="en-PH" sz="1400" dirty="0">
              <a:solidFill>
                <a:schemeClr val="tx1"/>
              </a:solidFill>
            </a:endParaRPr>
          </a:p>
        </p:txBody>
      </p:sp>
      <p:sp>
        <p:nvSpPr>
          <p:cNvPr id="16" name="Rectangle 15">
            <a:extLst>
              <a:ext uri="{FF2B5EF4-FFF2-40B4-BE49-F238E27FC236}">
                <a16:creationId xmlns:a16="http://schemas.microsoft.com/office/drawing/2014/main" id="{D8835395-E77B-480D-BC09-EC1874B8C60E}"/>
              </a:ext>
            </a:extLst>
          </p:cNvPr>
          <p:cNvSpPr/>
          <p:nvPr/>
        </p:nvSpPr>
        <p:spPr>
          <a:xfrm rot="5400000">
            <a:off x="9193520" y="1076184"/>
            <a:ext cx="231326" cy="224639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400" dirty="0">
                <a:solidFill>
                  <a:schemeClr val="tx1"/>
                </a:solidFill>
              </a:rPr>
              <a:t>T-12 NOI</a:t>
            </a:r>
            <a:endParaRPr lang="en-PH" sz="1400" dirty="0">
              <a:solidFill>
                <a:schemeClr val="tx1"/>
              </a:solidFill>
            </a:endParaRPr>
          </a:p>
        </p:txBody>
      </p:sp>
      <p:sp>
        <p:nvSpPr>
          <p:cNvPr id="4" name="Slide Number Placeholder 3">
            <a:extLst>
              <a:ext uri="{FF2B5EF4-FFF2-40B4-BE49-F238E27FC236}">
                <a16:creationId xmlns:a16="http://schemas.microsoft.com/office/drawing/2014/main" id="{CB186C12-4FBC-4DDB-BFF8-11472C6F6B1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29</a:t>
            </a:fld>
            <a:endParaRPr lang="en-PH" dirty="0"/>
          </a:p>
        </p:txBody>
      </p:sp>
    </p:spTree>
    <p:extLst>
      <p:ext uri="{BB962C8B-B14F-4D97-AF65-F5344CB8AC3E}">
        <p14:creationId xmlns:p14="http://schemas.microsoft.com/office/powerpoint/2010/main" val="3921977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5074D8CD-B620-4346-B781-0CCB1ECB79E9}"/>
              </a:ext>
            </a:extLst>
          </p:cNvPr>
          <p:cNvGrpSpPr/>
          <p:nvPr/>
        </p:nvGrpSpPr>
        <p:grpSpPr>
          <a:xfrm>
            <a:off x="4016416" y="645366"/>
            <a:ext cx="1690905" cy="2337385"/>
            <a:chOff x="4016416" y="645366"/>
            <a:chExt cx="1503280" cy="2337385"/>
          </a:xfrm>
        </p:grpSpPr>
        <p:cxnSp>
          <p:nvCxnSpPr>
            <p:cNvPr id="4" name="Straight Connector 3">
              <a:extLst>
                <a:ext uri="{FF2B5EF4-FFF2-40B4-BE49-F238E27FC236}">
                  <a16:creationId xmlns:a16="http://schemas.microsoft.com/office/drawing/2014/main" id="{2AD3319D-893A-4C68-8FEA-F83C4A5D0AA7}"/>
                </a:ext>
              </a:extLst>
            </p:cNvPr>
            <p:cNvCxnSpPr>
              <a:cxnSpLocks/>
            </p:cNvCxnSpPr>
            <p:nvPr/>
          </p:nvCxnSpPr>
          <p:spPr>
            <a:xfrm>
              <a:off x="4016416" y="1544934"/>
              <a:ext cx="1503280"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ee4pContent4">
              <a:extLst>
                <a:ext uri="{FF2B5EF4-FFF2-40B4-BE49-F238E27FC236}">
                  <a16:creationId xmlns:a16="http://schemas.microsoft.com/office/drawing/2014/main" id="{7ED72F08-D86E-4BA3-9B58-929D709573AA}"/>
                </a:ext>
              </a:extLst>
            </p:cNvPr>
            <p:cNvSpPr txBox="1"/>
            <p:nvPr/>
          </p:nvSpPr>
          <p:spPr>
            <a:xfrm>
              <a:off x="4016416" y="1706983"/>
              <a:ext cx="1503280"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Executive Summary</a:t>
              </a:r>
              <a:endParaRPr lang="en-PH" sz="1400" b="1" dirty="0">
                <a:solidFill>
                  <a:schemeClr val="tx1"/>
                </a:solidFill>
                <a:latin typeface="+mj-lt"/>
              </a:endParaRPr>
            </a:p>
          </p:txBody>
        </p:sp>
        <p:sp>
          <p:nvSpPr>
            <p:cNvPr id="6" name="ee4pContent4">
              <a:extLst>
                <a:ext uri="{FF2B5EF4-FFF2-40B4-BE49-F238E27FC236}">
                  <a16:creationId xmlns:a16="http://schemas.microsoft.com/office/drawing/2014/main" id="{2804A627-9E11-46D5-94CF-8FE6FE5CC2C7}"/>
                </a:ext>
              </a:extLst>
            </p:cNvPr>
            <p:cNvSpPr txBox="1"/>
            <p:nvPr/>
          </p:nvSpPr>
          <p:spPr>
            <a:xfrm>
              <a:off x="4016416" y="645366"/>
              <a:ext cx="1503280"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01</a:t>
              </a:r>
              <a:endParaRPr lang="en-PH" sz="4800" b="1" dirty="0">
                <a:solidFill>
                  <a:schemeClr val="tx1"/>
                </a:solidFill>
                <a:latin typeface="+mj-lt"/>
              </a:endParaRPr>
            </a:p>
          </p:txBody>
        </p:sp>
        <p:sp>
          <p:nvSpPr>
            <p:cNvPr id="8" name="TextBox 7">
              <a:extLst>
                <a:ext uri="{FF2B5EF4-FFF2-40B4-BE49-F238E27FC236}">
                  <a16:creationId xmlns:a16="http://schemas.microsoft.com/office/drawing/2014/main" id="{4C1AAFC7-1DC4-4209-94A6-C5D3DE90DBA6}"/>
                </a:ext>
              </a:extLst>
            </p:cNvPr>
            <p:cNvSpPr txBox="1"/>
            <p:nvPr/>
          </p:nvSpPr>
          <p:spPr>
            <a:xfrm>
              <a:off x="4016416" y="2244087"/>
              <a:ext cx="1503280"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Recommendation, thesis and deal economics</a:t>
              </a:r>
            </a:p>
          </p:txBody>
        </p:sp>
      </p:grpSp>
      <p:grpSp>
        <p:nvGrpSpPr>
          <p:cNvPr id="39" name="Group 38">
            <a:extLst>
              <a:ext uri="{FF2B5EF4-FFF2-40B4-BE49-F238E27FC236}">
                <a16:creationId xmlns:a16="http://schemas.microsoft.com/office/drawing/2014/main" id="{BF80082C-8E27-4A7E-BC76-57DDF20EA560}"/>
              </a:ext>
            </a:extLst>
          </p:cNvPr>
          <p:cNvGrpSpPr/>
          <p:nvPr/>
        </p:nvGrpSpPr>
        <p:grpSpPr>
          <a:xfrm>
            <a:off x="5995353" y="645366"/>
            <a:ext cx="1690905" cy="2337385"/>
            <a:chOff x="5801562" y="645366"/>
            <a:chExt cx="1503280" cy="2337385"/>
          </a:xfrm>
        </p:grpSpPr>
        <p:cxnSp>
          <p:nvCxnSpPr>
            <p:cNvPr id="11" name="Straight Connector 10">
              <a:extLst>
                <a:ext uri="{FF2B5EF4-FFF2-40B4-BE49-F238E27FC236}">
                  <a16:creationId xmlns:a16="http://schemas.microsoft.com/office/drawing/2014/main" id="{10684E7A-53FE-4AB7-869C-3D4985C66985}"/>
                </a:ext>
              </a:extLst>
            </p:cNvPr>
            <p:cNvCxnSpPr>
              <a:cxnSpLocks/>
            </p:cNvCxnSpPr>
            <p:nvPr/>
          </p:nvCxnSpPr>
          <p:spPr>
            <a:xfrm>
              <a:off x="5801562" y="1544934"/>
              <a:ext cx="1503280"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ee4pContent4">
              <a:extLst>
                <a:ext uri="{FF2B5EF4-FFF2-40B4-BE49-F238E27FC236}">
                  <a16:creationId xmlns:a16="http://schemas.microsoft.com/office/drawing/2014/main" id="{EFF35DF0-331F-4C61-BFDE-2F65200F080A}"/>
                </a:ext>
              </a:extLst>
            </p:cNvPr>
            <p:cNvSpPr txBox="1"/>
            <p:nvPr/>
          </p:nvSpPr>
          <p:spPr>
            <a:xfrm>
              <a:off x="5801562" y="1706983"/>
              <a:ext cx="1503280"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The Asset</a:t>
              </a:r>
              <a:endParaRPr lang="en-PH" sz="1400" b="1" dirty="0">
                <a:solidFill>
                  <a:schemeClr val="tx1"/>
                </a:solidFill>
                <a:latin typeface="+mj-lt"/>
              </a:endParaRPr>
            </a:p>
          </p:txBody>
        </p:sp>
        <p:sp>
          <p:nvSpPr>
            <p:cNvPr id="13" name="ee4pContent4">
              <a:extLst>
                <a:ext uri="{FF2B5EF4-FFF2-40B4-BE49-F238E27FC236}">
                  <a16:creationId xmlns:a16="http://schemas.microsoft.com/office/drawing/2014/main" id="{BBE0F69D-D88A-4A93-9F6B-81DFD9DD3A00}"/>
                </a:ext>
              </a:extLst>
            </p:cNvPr>
            <p:cNvSpPr txBox="1"/>
            <p:nvPr/>
          </p:nvSpPr>
          <p:spPr>
            <a:xfrm>
              <a:off x="5801562" y="645366"/>
              <a:ext cx="1503280"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02</a:t>
              </a:r>
              <a:endParaRPr lang="en-PH" sz="4800" b="1" dirty="0">
                <a:solidFill>
                  <a:schemeClr val="tx1"/>
                </a:solidFill>
                <a:latin typeface="+mj-lt"/>
              </a:endParaRPr>
            </a:p>
          </p:txBody>
        </p:sp>
        <p:sp>
          <p:nvSpPr>
            <p:cNvPr id="14" name="TextBox 13">
              <a:extLst>
                <a:ext uri="{FF2B5EF4-FFF2-40B4-BE49-F238E27FC236}">
                  <a16:creationId xmlns:a16="http://schemas.microsoft.com/office/drawing/2014/main" id="{C4480DCF-6FC7-42AB-B55C-18DAC1DFA8E7}"/>
                </a:ext>
              </a:extLst>
            </p:cNvPr>
            <p:cNvSpPr txBox="1"/>
            <p:nvPr/>
          </p:nvSpPr>
          <p:spPr>
            <a:xfrm>
              <a:off x="5801562" y="2244087"/>
              <a:ext cx="1503280"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Property, unit mix, location and condition</a:t>
              </a:r>
            </a:p>
          </p:txBody>
        </p:sp>
      </p:grpSp>
      <p:grpSp>
        <p:nvGrpSpPr>
          <p:cNvPr id="7" name="Group 6">
            <a:extLst>
              <a:ext uri="{FF2B5EF4-FFF2-40B4-BE49-F238E27FC236}">
                <a16:creationId xmlns:a16="http://schemas.microsoft.com/office/drawing/2014/main" id="{626EEFBE-040E-4A6E-91D7-4D29921C3877}"/>
              </a:ext>
            </a:extLst>
          </p:cNvPr>
          <p:cNvGrpSpPr/>
          <p:nvPr/>
        </p:nvGrpSpPr>
        <p:grpSpPr>
          <a:xfrm>
            <a:off x="7974291" y="645366"/>
            <a:ext cx="1690905" cy="2337385"/>
            <a:chOff x="7586708" y="645366"/>
            <a:chExt cx="1503280" cy="2337385"/>
          </a:xfrm>
        </p:grpSpPr>
        <p:cxnSp>
          <p:nvCxnSpPr>
            <p:cNvPr id="16" name="Straight Connector 15">
              <a:extLst>
                <a:ext uri="{FF2B5EF4-FFF2-40B4-BE49-F238E27FC236}">
                  <a16:creationId xmlns:a16="http://schemas.microsoft.com/office/drawing/2014/main" id="{899A0E16-3B3F-4A67-A266-E09FF06A89B5}"/>
                </a:ext>
              </a:extLst>
            </p:cNvPr>
            <p:cNvCxnSpPr>
              <a:cxnSpLocks/>
            </p:cNvCxnSpPr>
            <p:nvPr/>
          </p:nvCxnSpPr>
          <p:spPr>
            <a:xfrm>
              <a:off x="7586708" y="1544934"/>
              <a:ext cx="1503280"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ee4pContent4">
              <a:extLst>
                <a:ext uri="{FF2B5EF4-FFF2-40B4-BE49-F238E27FC236}">
                  <a16:creationId xmlns:a16="http://schemas.microsoft.com/office/drawing/2014/main" id="{EEE214BD-BD32-4D38-ADB9-6F1DBF0DB697}"/>
                </a:ext>
              </a:extLst>
            </p:cNvPr>
            <p:cNvSpPr txBox="1"/>
            <p:nvPr/>
          </p:nvSpPr>
          <p:spPr>
            <a:xfrm>
              <a:off x="7586708" y="1706983"/>
              <a:ext cx="1503280"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Market &amp; Submarket</a:t>
              </a:r>
              <a:endParaRPr lang="en-PH" sz="1400" b="1" dirty="0">
                <a:solidFill>
                  <a:schemeClr val="tx1"/>
                </a:solidFill>
                <a:latin typeface="+mj-lt"/>
              </a:endParaRPr>
            </a:p>
          </p:txBody>
        </p:sp>
        <p:sp>
          <p:nvSpPr>
            <p:cNvPr id="18" name="ee4pContent4">
              <a:extLst>
                <a:ext uri="{FF2B5EF4-FFF2-40B4-BE49-F238E27FC236}">
                  <a16:creationId xmlns:a16="http://schemas.microsoft.com/office/drawing/2014/main" id="{5B8F5A92-9F16-4F77-909E-09D4F57E8273}"/>
                </a:ext>
              </a:extLst>
            </p:cNvPr>
            <p:cNvSpPr txBox="1"/>
            <p:nvPr/>
          </p:nvSpPr>
          <p:spPr>
            <a:xfrm>
              <a:off x="7586708" y="645366"/>
              <a:ext cx="1503280"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03</a:t>
              </a:r>
              <a:endParaRPr lang="en-PH" sz="4800" b="1" dirty="0">
                <a:solidFill>
                  <a:schemeClr val="tx1"/>
                </a:solidFill>
                <a:latin typeface="+mj-lt"/>
              </a:endParaRPr>
            </a:p>
          </p:txBody>
        </p:sp>
        <p:sp>
          <p:nvSpPr>
            <p:cNvPr id="19" name="TextBox 18">
              <a:extLst>
                <a:ext uri="{FF2B5EF4-FFF2-40B4-BE49-F238E27FC236}">
                  <a16:creationId xmlns:a16="http://schemas.microsoft.com/office/drawing/2014/main" id="{FE719B05-B053-4B38-A8F2-65EB820E7846}"/>
                </a:ext>
              </a:extLst>
            </p:cNvPr>
            <p:cNvSpPr txBox="1"/>
            <p:nvPr/>
          </p:nvSpPr>
          <p:spPr>
            <a:xfrm>
              <a:off x="7586708" y="2244087"/>
              <a:ext cx="1503280"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Demand drivers, supply pipeline, rents</a:t>
              </a:r>
            </a:p>
          </p:txBody>
        </p:sp>
      </p:grpSp>
      <p:grpSp>
        <p:nvGrpSpPr>
          <p:cNvPr id="41" name="Group 40">
            <a:extLst>
              <a:ext uri="{FF2B5EF4-FFF2-40B4-BE49-F238E27FC236}">
                <a16:creationId xmlns:a16="http://schemas.microsoft.com/office/drawing/2014/main" id="{863B1552-3BE1-4450-969F-0AC457E99DCB}"/>
              </a:ext>
            </a:extLst>
          </p:cNvPr>
          <p:cNvGrpSpPr/>
          <p:nvPr/>
        </p:nvGrpSpPr>
        <p:grpSpPr>
          <a:xfrm>
            <a:off x="9953227" y="645366"/>
            <a:ext cx="1690905" cy="2337385"/>
            <a:chOff x="7586708" y="645366"/>
            <a:chExt cx="1503280" cy="2337385"/>
          </a:xfrm>
        </p:grpSpPr>
        <p:cxnSp>
          <p:nvCxnSpPr>
            <p:cNvPr id="42" name="Straight Connector 41">
              <a:extLst>
                <a:ext uri="{FF2B5EF4-FFF2-40B4-BE49-F238E27FC236}">
                  <a16:creationId xmlns:a16="http://schemas.microsoft.com/office/drawing/2014/main" id="{5523C161-A90E-4B3B-9B02-6CCDA7CD4B42}"/>
                </a:ext>
              </a:extLst>
            </p:cNvPr>
            <p:cNvCxnSpPr>
              <a:cxnSpLocks/>
            </p:cNvCxnSpPr>
            <p:nvPr/>
          </p:nvCxnSpPr>
          <p:spPr>
            <a:xfrm>
              <a:off x="7586708" y="1544934"/>
              <a:ext cx="1503280"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3" name="ee4pContent4">
              <a:extLst>
                <a:ext uri="{FF2B5EF4-FFF2-40B4-BE49-F238E27FC236}">
                  <a16:creationId xmlns:a16="http://schemas.microsoft.com/office/drawing/2014/main" id="{924A6BE6-E518-4BCB-BB29-8A2CB2B09012}"/>
                </a:ext>
              </a:extLst>
            </p:cNvPr>
            <p:cNvSpPr txBox="1"/>
            <p:nvPr/>
          </p:nvSpPr>
          <p:spPr>
            <a:xfrm>
              <a:off x="7586708" y="1706983"/>
              <a:ext cx="1503280"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Business Plan</a:t>
              </a:r>
              <a:endParaRPr lang="en-PH" sz="1400" b="1" dirty="0">
                <a:solidFill>
                  <a:schemeClr val="tx1"/>
                </a:solidFill>
                <a:latin typeface="+mj-lt"/>
              </a:endParaRPr>
            </a:p>
          </p:txBody>
        </p:sp>
        <p:sp>
          <p:nvSpPr>
            <p:cNvPr id="44" name="ee4pContent4">
              <a:extLst>
                <a:ext uri="{FF2B5EF4-FFF2-40B4-BE49-F238E27FC236}">
                  <a16:creationId xmlns:a16="http://schemas.microsoft.com/office/drawing/2014/main" id="{A71DCDD8-B3C1-440A-BB92-61073AD2F7F9}"/>
                </a:ext>
              </a:extLst>
            </p:cNvPr>
            <p:cNvSpPr txBox="1"/>
            <p:nvPr/>
          </p:nvSpPr>
          <p:spPr>
            <a:xfrm>
              <a:off x="7586708" y="645366"/>
              <a:ext cx="1503280"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04</a:t>
              </a:r>
              <a:endParaRPr lang="en-PH" sz="4800" b="1" dirty="0">
                <a:solidFill>
                  <a:schemeClr val="tx1"/>
                </a:solidFill>
                <a:latin typeface="+mj-lt"/>
              </a:endParaRPr>
            </a:p>
          </p:txBody>
        </p:sp>
        <p:sp>
          <p:nvSpPr>
            <p:cNvPr id="45" name="TextBox 44">
              <a:extLst>
                <a:ext uri="{FF2B5EF4-FFF2-40B4-BE49-F238E27FC236}">
                  <a16:creationId xmlns:a16="http://schemas.microsoft.com/office/drawing/2014/main" id="{710D4D56-AFDD-4276-87B4-E2FCDA54D87A}"/>
                </a:ext>
              </a:extLst>
            </p:cNvPr>
            <p:cNvSpPr txBox="1"/>
            <p:nvPr/>
          </p:nvSpPr>
          <p:spPr>
            <a:xfrm>
              <a:off x="7586708" y="2244087"/>
              <a:ext cx="1503280"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Value-add scope, budget and timeline</a:t>
              </a:r>
            </a:p>
          </p:txBody>
        </p:sp>
      </p:grpSp>
      <p:cxnSp>
        <p:nvCxnSpPr>
          <p:cNvPr id="69" name="Straight Connector 68">
            <a:extLst>
              <a:ext uri="{FF2B5EF4-FFF2-40B4-BE49-F238E27FC236}">
                <a16:creationId xmlns:a16="http://schemas.microsoft.com/office/drawing/2014/main" id="{5943F34F-3D8F-45AD-A12F-57636FCE5417}"/>
              </a:ext>
            </a:extLst>
          </p:cNvPr>
          <p:cNvCxnSpPr>
            <a:cxnSpLocks/>
          </p:cNvCxnSpPr>
          <p:nvPr/>
        </p:nvCxnSpPr>
        <p:spPr>
          <a:xfrm>
            <a:off x="4016416" y="4328568"/>
            <a:ext cx="169090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0" name="ee4pContent4">
            <a:extLst>
              <a:ext uri="{FF2B5EF4-FFF2-40B4-BE49-F238E27FC236}">
                <a16:creationId xmlns:a16="http://schemas.microsoft.com/office/drawing/2014/main" id="{23D4242B-D220-40E6-8E23-BACCF15D4EE8}"/>
              </a:ext>
            </a:extLst>
          </p:cNvPr>
          <p:cNvSpPr txBox="1"/>
          <p:nvPr/>
        </p:nvSpPr>
        <p:spPr>
          <a:xfrm>
            <a:off x="4016416" y="4490617"/>
            <a:ext cx="1690905"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Financial Underwriting</a:t>
            </a:r>
            <a:endParaRPr lang="en-PH" sz="1400" b="1" dirty="0">
              <a:solidFill>
                <a:schemeClr val="tx1"/>
              </a:solidFill>
              <a:latin typeface="+mj-lt"/>
            </a:endParaRPr>
          </a:p>
        </p:txBody>
      </p:sp>
      <p:sp>
        <p:nvSpPr>
          <p:cNvPr id="71" name="ee4pContent4">
            <a:extLst>
              <a:ext uri="{FF2B5EF4-FFF2-40B4-BE49-F238E27FC236}">
                <a16:creationId xmlns:a16="http://schemas.microsoft.com/office/drawing/2014/main" id="{49E2B06B-1D4C-40A2-A7B3-C0C8E7B0EA11}"/>
              </a:ext>
            </a:extLst>
          </p:cNvPr>
          <p:cNvSpPr txBox="1"/>
          <p:nvPr/>
        </p:nvSpPr>
        <p:spPr>
          <a:xfrm>
            <a:off x="4016416" y="3429000"/>
            <a:ext cx="169090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05</a:t>
            </a:r>
            <a:endParaRPr lang="en-PH" sz="4800" b="1" dirty="0">
              <a:solidFill>
                <a:schemeClr val="tx1"/>
              </a:solidFill>
              <a:latin typeface="+mj-lt"/>
            </a:endParaRPr>
          </a:p>
        </p:txBody>
      </p:sp>
      <p:sp>
        <p:nvSpPr>
          <p:cNvPr id="72" name="TextBox 71">
            <a:extLst>
              <a:ext uri="{FF2B5EF4-FFF2-40B4-BE49-F238E27FC236}">
                <a16:creationId xmlns:a16="http://schemas.microsoft.com/office/drawing/2014/main" id="{D43FE2CD-06C8-47BA-A732-3CEF16D46EE1}"/>
              </a:ext>
            </a:extLst>
          </p:cNvPr>
          <p:cNvSpPr txBox="1"/>
          <p:nvPr/>
        </p:nvSpPr>
        <p:spPr>
          <a:xfrm>
            <a:off x="4016416" y="5027721"/>
            <a:ext cx="1690905"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Sources/uses, pro forma and returns</a:t>
            </a:r>
          </a:p>
        </p:txBody>
      </p:sp>
      <p:cxnSp>
        <p:nvCxnSpPr>
          <p:cNvPr id="65" name="Straight Connector 64">
            <a:extLst>
              <a:ext uri="{FF2B5EF4-FFF2-40B4-BE49-F238E27FC236}">
                <a16:creationId xmlns:a16="http://schemas.microsoft.com/office/drawing/2014/main" id="{D34C8A70-E9DA-4073-B1A5-FB83F0D7014C}"/>
              </a:ext>
            </a:extLst>
          </p:cNvPr>
          <p:cNvCxnSpPr>
            <a:cxnSpLocks/>
          </p:cNvCxnSpPr>
          <p:nvPr/>
        </p:nvCxnSpPr>
        <p:spPr>
          <a:xfrm>
            <a:off x="5995354" y="4328568"/>
            <a:ext cx="169090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6" name="ee4pContent4">
            <a:extLst>
              <a:ext uri="{FF2B5EF4-FFF2-40B4-BE49-F238E27FC236}">
                <a16:creationId xmlns:a16="http://schemas.microsoft.com/office/drawing/2014/main" id="{E4C3F955-CED3-4373-A183-091AA6D73670}"/>
              </a:ext>
            </a:extLst>
          </p:cNvPr>
          <p:cNvSpPr txBox="1"/>
          <p:nvPr/>
        </p:nvSpPr>
        <p:spPr>
          <a:xfrm>
            <a:off x="5995354" y="4490617"/>
            <a:ext cx="1690905"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Capital &amp; Financing</a:t>
            </a:r>
            <a:endParaRPr lang="en-PH" sz="1400" b="1" dirty="0">
              <a:solidFill>
                <a:schemeClr val="tx1"/>
              </a:solidFill>
              <a:latin typeface="+mj-lt"/>
            </a:endParaRPr>
          </a:p>
        </p:txBody>
      </p:sp>
      <p:sp>
        <p:nvSpPr>
          <p:cNvPr id="67" name="ee4pContent4">
            <a:extLst>
              <a:ext uri="{FF2B5EF4-FFF2-40B4-BE49-F238E27FC236}">
                <a16:creationId xmlns:a16="http://schemas.microsoft.com/office/drawing/2014/main" id="{666B09AE-2190-4E7B-AB65-49F8802DE7CA}"/>
              </a:ext>
            </a:extLst>
          </p:cNvPr>
          <p:cNvSpPr txBox="1"/>
          <p:nvPr/>
        </p:nvSpPr>
        <p:spPr>
          <a:xfrm>
            <a:off x="5995354" y="3429000"/>
            <a:ext cx="169090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06</a:t>
            </a:r>
            <a:endParaRPr lang="en-PH" sz="4800" b="1" dirty="0">
              <a:solidFill>
                <a:schemeClr val="tx1"/>
              </a:solidFill>
              <a:latin typeface="+mj-lt"/>
            </a:endParaRPr>
          </a:p>
        </p:txBody>
      </p:sp>
      <p:sp>
        <p:nvSpPr>
          <p:cNvPr id="68" name="TextBox 67">
            <a:extLst>
              <a:ext uri="{FF2B5EF4-FFF2-40B4-BE49-F238E27FC236}">
                <a16:creationId xmlns:a16="http://schemas.microsoft.com/office/drawing/2014/main" id="{CF9071EA-26BF-49DD-ADF6-08FEB1069540}"/>
              </a:ext>
            </a:extLst>
          </p:cNvPr>
          <p:cNvSpPr txBox="1"/>
          <p:nvPr/>
        </p:nvSpPr>
        <p:spPr>
          <a:xfrm>
            <a:off x="5995354" y="5027721"/>
            <a:ext cx="1690905"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Debt terms, cap stack, sensitivities</a:t>
            </a:r>
          </a:p>
        </p:txBody>
      </p:sp>
      <p:cxnSp>
        <p:nvCxnSpPr>
          <p:cNvPr id="61" name="Straight Connector 60">
            <a:extLst>
              <a:ext uri="{FF2B5EF4-FFF2-40B4-BE49-F238E27FC236}">
                <a16:creationId xmlns:a16="http://schemas.microsoft.com/office/drawing/2014/main" id="{96681BEF-4CF6-4152-8108-1D1E4946BDD7}"/>
              </a:ext>
            </a:extLst>
          </p:cNvPr>
          <p:cNvCxnSpPr>
            <a:cxnSpLocks/>
          </p:cNvCxnSpPr>
          <p:nvPr/>
        </p:nvCxnSpPr>
        <p:spPr>
          <a:xfrm>
            <a:off x="7974291" y="4328568"/>
            <a:ext cx="169090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2" name="ee4pContent4">
            <a:extLst>
              <a:ext uri="{FF2B5EF4-FFF2-40B4-BE49-F238E27FC236}">
                <a16:creationId xmlns:a16="http://schemas.microsoft.com/office/drawing/2014/main" id="{C3403879-43D1-4D98-8902-995748F5CBB5}"/>
              </a:ext>
            </a:extLst>
          </p:cNvPr>
          <p:cNvSpPr txBox="1"/>
          <p:nvPr/>
        </p:nvSpPr>
        <p:spPr>
          <a:xfrm>
            <a:off x="7974291" y="4490617"/>
            <a:ext cx="1690905"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Risk Analysis</a:t>
            </a:r>
            <a:endParaRPr lang="en-PH" sz="1400" b="1" dirty="0">
              <a:solidFill>
                <a:schemeClr val="tx1"/>
              </a:solidFill>
              <a:latin typeface="+mj-lt"/>
            </a:endParaRPr>
          </a:p>
        </p:txBody>
      </p:sp>
      <p:sp>
        <p:nvSpPr>
          <p:cNvPr id="63" name="ee4pContent4">
            <a:extLst>
              <a:ext uri="{FF2B5EF4-FFF2-40B4-BE49-F238E27FC236}">
                <a16:creationId xmlns:a16="http://schemas.microsoft.com/office/drawing/2014/main" id="{C41804E0-7E7A-4AC9-8414-EDC6E6F3F78D}"/>
              </a:ext>
            </a:extLst>
          </p:cNvPr>
          <p:cNvSpPr txBox="1"/>
          <p:nvPr/>
        </p:nvSpPr>
        <p:spPr>
          <a:xfrm>
            <a:off x="7974291" y="3429000"/>
            <a:ext cx="169090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07</a:t>
            </a:r>
            <a:endParaRPr lang="en-PH" sz="4800" b="1" dirty="0">
              <a:solidFill>
                <a:schemeClr val="tx1"/>
              </a:solidFill>
              <a:latin typeface="+mj-lt"/>
            </a:endParaRPr>
          </a:p>
        </p:txBody>
      </p:sp>
      <p:sp>
        <p:nvSpPr>
          <p:cNvPr id="64" name="TextBox 63">
            <a:extLst>
              <a:ext uri="{FF2B5EF4-FFF2-40B4-BE49-F238E27FC236}">
                <a16:creationId xmlns:a16="http://schemas.microsoft.com/office/drawing/2014/main" id="{B2765724-52F0-4C30-B968-DE71871F5644}"/>
              </a:ext>
            </a:extLst>
          </p:cNvPr>
          <p:cNvSpPr txBox="1"/>
          <p:nvPr/>
        </p:nvSpPr>
        <p:spPr>
          <a:xfrm>
            <a:off x="7974291" y="5027721"/>
            <a:ext cx="1690905"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Key risks, mitigants and scenarios</a:t>
            </a:r>
          </a:p>
        </p:txBody>
      </p:sp>
      <p:cxnSp>
        <p:nvCxnSpPr>
          <p:cNvPr id="57" name="Straight Connector 56">
            <a:extLst>
              <a:ext uri="{FF2B5EF4-FFF2-40B4-BE49-F238E27FC236}">
                <a16:creationId xmlns:a16="http://schemas.microsoft.com/office/drawing/2014/main" id="{AA467929-799C-45F4-954F-A86D02D8EF37}"/>
              </a:ext>
            </a:extLst>
          </p:cNvPr>
          <p:cNvCxnSpPr>
            <a:cxnSpLocks/>
          </p:cNvCxnSpPr>
          <p:nvPr/>
        </p:nvCxnSpPr>
        <p:spPr>
          <a:xfrm>
            <a:off x="9953227" y="4328568"/>
            <a:ext cx="1690905" cy="0"/>
          </a:xfrm>
          <a:prstGeom prst="line">
            <a:avLst/>
          </a:prstGeom>
          <a:ln w="412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8" name="ee4pContent4">
            <a:extLst>
              <a:ext uri="{FF2B5EF4-FFF2-40B4-BE49-F238E27FC236}">
                <a16:creationId xmlns:a16="http://schemas.microsoft.com/office/drawing/2014/main" id="{A94B778B-8577-4643-879C-70876445F32C}"/>
              </a:ext>
            </a:extLst>
          </p:cNvPr>
          <p:cNvSpPr txBox="1"/>
          <p:nvPr/>
        </p:nvSpPr>
        <p:spPr>
          <a:xfrm>
            <a:off x="9953227" y="4490617"/>
            <a:ext cx="1690905" cy="541310"/>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b="1" dirty="0">
                <a:solidFill>
                  <a:schemeClr val="tx1"/>
                </a:solidFill>
                <a:latin typeface="+mj-lt"/>
              </a:rPr>
              <a:t>Comps &amp; Recommendation</a:t>
            </a:r>
            <a:endParaRPr lang="en-PH" sz="1400" b="1" dirty="0">
              <a:solidFill>
                <a:schemeClr val="tx1"/>
              </a:solidFill>
              <a:latin typeface="+mj-lt"/>
            </a:endParaRPr>
          </a:p>
        </p:txBody>
      </p:sp>
      <p:sp>
        <p:nvSpPr>
          <p:cNvPr id="59" name="ee4pContent4">
            <a:extLst>
              <a:ext uri="{FF2B5EF4-FFF2-40B4-BE49-F238E27FC236}">
                <a16:creationId xmlns:a16="http://schemas.microsoft.com/office/drawing/2014/main" id="{B278B3A8-559D-471D-94B7-604179044A21}"/>
              </a:ext>
            </a:extLst>
          </p:cNvPr>
          <p:cNvSpPr txBox="1"/>
          <p:nvPr/>
        </p:nvSpPr>
        <p:spPr>
          <a:xfrm>
            <a:off x="9953227" y="3429000"/>
            <a:ext cx="1690905" cy="761229"/>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4800" b="1" dirty="0">
                <a:solidFill>
                  <a:schemeClr val="tx1"/>
                </a:solidFill>
                <a:latin typeface="+mj-lt"/>
              </a:rPr>
              <a:t>08</a:t>
            </a:r>
            <a:endParaRPr lang="en-PH" sz="4800" b="1" dirty="0">
              <a:solidFill>
                <a:schemeClr val="tx1"/>
              </a:solidFill>
              <a:latin typeface="+mj-lt"/>
            </a:endParaRPr>
          </a:p>
        </p:txBody>
      </p:sp>
      <p:sp>
        <p:nvSpPr>
          <p:cNvPr id="60" name="TextBox 59">
            <a:extLst>
              <a:ext uri="{FF2B5EF4-FFF2-40B4-BE49-F238E27FC236}">
                <a16:creationId xmlns:a16="http://schemas.microsoft.com/office/drawing/2014/main" id="{FAA90532-4D41-4BF4-A8B6-42AAE19FA198}"/>
              </a:ext>
            </a:extLst>
          </p:cNvPr>
          <p:cNvSpPr txBox="1"/>
          <p:nvPr/>
        </p:nvSpPr>
        <p:spPr>
          <a:xfrm>
            <a:off x="9953227" y="5027721"/>
            <a:ext cx="1690905" cy="738664"/>
          </a:xfrm>
          <a:prstGeom prst="rect">
            <a:avLst/>
          </a:prstGeom>
          <a:noFill/>
        </p:spPr>
        <p:txBody>
          <a:bodyPr vert="horz" wrap="square" lIns="0" tIns="0" rIns="0" bIns="0" rtlCol="0">
            <a:spAutoFit/>
          </a:bodyPr>
          <a:lstStyle/>
          <a:p>
            <a:pPr marL="266700" indent="-173038">
              <a:buFont typeface="Arial" panose="020B0604020202020204" pitchFamily="34" charset="0"/>
              <a:buChar char="•"/>
            </a:pPr>
            <a:r>
              <a:rPr lang="en-PH" sz="1200" dirty="0"/>
              <a:t>Comparables, sponsor, the ask</a:t>
            </a:r>
          </a:p>
        </p:txBody>
      </p:sp>
      <p:sp>
        <p:nvSpPr>
          <p:cNvPr id="46" name="Title 2">
            <a:extLst>
              <a:ext uri="{FF2B5EF4-FFF2-40B4-BE49-F238E27FC236}">
                <a16:creationId xmlns:a16="http://schemas.microsoft.com/office/drawing/2014/main" id="{1DDDBB7D-B325-43CE-883A-1C6A518C1B16}"/>
              </a:ext>
            </a:extLst>
          </p:cNvPr>
          <p:cNvSpPr txBox="1">
            <a:spLocks/>
          </p:cNvSpPr>
          <p:nvPr/>
        </p:nvSpPr>
        <p:spPr>
          <a:xfrm>
            <a:off x="363538" y="393540"/>
            <a:ext cx="2738437" cy="5856788"/>
          </a:xfrm>
          <a:prstGeom prst="rect">
            <a:avLst/>
          </a:prstGeom>
        </p:spPr>
        <p:txBody>
          <a:bodyPr vert="vert270" lIns="0" tIns="0" rIns="0" bIns="0" rtlCol="0" anchor="ctr">
            <a:noAutofit/>
          </a:bodyPr>
          <a:lstStyle>
            <a:lvl1pPr algn="l" defTabSz="914400" rtl="0" eaLnBrk="1" latinLnBrk="0" hangingPunct="1">
              <a:lnSpc>
                <a:spcPct val="90000"/>
              </a:lnSpc>
              <a:spcBef>
                <a:spcPct val="0"/>
              </a:spcBef>
              <a:buNone/>
              <a:defRPr sz="2800" b="1" kern="1200">
                <a:solidFill>
                  <a:schemeClr val="accent5"/>
                </a:solidFill>
                <a:latin typeface="+mj-lt"/>
                <a:ea typeface="+mj-ea"/>
                <a:cs typeface="+mj-cs"/>
              </a:defRPr>
            </a:lvl1pPr>
          </a:lstStyle>
          <a:p>
            <a:pPr algn="ctr"/>
            <a:r>
              <a:rPr lang="en-PH" sz="6000" dirty="0">
                <a:solidFill>
                  <a:schemeClr val="bg1"/>
                </a:solidFill>
              </a:rPr>
              <a:t>Contents</a:t>
            </a:r>
          </a:p>
        </p:txBody>
      </p:sp>
      <p:sp>
        <p:nvSpPr>
          <p:cNvPr id="21" name="Slide Number Placeholder 20">
            <a:extLst>
              <a:ext uri="{FF2B5EF4-FFF2-40B4-BE49-F238E27FC236}">
                <a16:creationId xmlns:a16="http://schemas.microsoft.com/office/drawing/2014/main" id="{5187EDE8-C066-419E-B925-C6AC0C66F5F0}"/>
              </a:ext>
            </a:extLst>
          </p:cNvPr>
          <p:cNvSpPr>
            <a:spLocks noGrp="1"/>
          </p:cNvSpPr>
          <p:nvPr>
            <p:ph type="sldNum" sz="quarter" idx="4"/>
          </p:nvPr>
        </p:nvSpPr>
        <p:spPr>
          <a:xfrm>
            <a:off x="11332464" y="6362700"/>
            <a:ext cx="465998" cy="286648"/>
          </a:xfrm>
        </p:spPr>
        <p:txBody>
          <a:bodyPr>
            <a:normAutofit fontScale="92500" lnSpcReduction="10000"/>
          </a:bodyPr>
          <a:lstStyle/>
          <a:p>
            <a:fld id="{42BC4FAA-B05C-4B71-9CD7-008D1E941E8A}" type="slidenum">
              <a:rPr lang="en-PH" smtClean="0"/>
              <a:pPr/>
              <a:t>3</a:t>
            </a:fld>
            <a:endParaRPr lang="en-PH" dirty="0"/>
          </a:p>
        </p:txBody>
      </p:sp>
    </p:spTree>
    <p:extLst>
      <p:ext uri="{BB962C8B-B14F-4D97-AF65-F5344CB8AC3E}">
        <p14:creationId xmlns:p14="http://schemas.microsoft.com/office/powerpoint/2010/main" val="3991152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Pro Forma NOI Growth</a:t>
            </a:r>
          </a:p>
        </p:txBody>
      </p:sp>
      <p:grpSp>
        <p:nvGrpSpPr>
          <p:cNvPr id="3" name="Group 2">
            <a:extLst>
              <a:ext uri="{FF2B5EF4-FFF2-40B4-BE49-F238E27FC236}">
                <a16:creationId xmlns:a16="http://schemas.microsoft.com/office/drawing/2014/main" id="{3AE25514-4A34-4147-B597-177EA7C101C1}"/>
              </a:ext>
            </a:extLst>
          </p:cNvPr>
          <p:cNvGrpSpPr/>
          <p:nvPr/>
        </p:nvGrpSpPr>
        <p:grpSpPr>
          <a:xfrm>
            <a:off x="359704" y="1289153"/>
            <a:ext cx="11434668" cy="373926"/>
            <a:chOff x="359704" y="1589328"/>
            <a:chExt cx="4559537" cy="566663"/>
          </a:xfrm>
        </p:grpSpPr>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Net Operating Income by Year ($M)</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NOI grows from $2.92M to $4.35M — a 49% increase over the hold.</a:t>
              </a:r>
              <a:endParaRPr lang="en-PH" sz="1400" dirty="0">
                <a:solidFill>
                  <a:schemeClr val="tx1"/>
                </a:solidFill>
                <a:latin typeface="+mn-lt"/>
              </a:endParaRPr>
            </a:p>
          </p:txBody>
        </p:sp>
      </p:gr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1021080" y="1838691"/>
          <a:ext cx="10773292" cy="1943599"/>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a:extLst>
              <a:ext uri="{FF2B5EF4-FFF2-40B4-BE49-F238E27FC236}">
                <a16:creationId xmlns:a16="http://schemas.microsoft.com/office/drawing/2014/main" id="{81B17645-6791-4663-82D0-6966E808D0B9}"/>
              </a:ext>
            </a:extLst>
          </p:cNvPr>
          <p:cNvSpPr/>
          <p:nvPr/>
        </p:nvSpPr>
        <p:spPr>
          <a:xfrm>
            <a:off x="1665836"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Year 1</a:t>
            </a:r>
            <a:endParaRPr lang="en-PH" sz="1200" b="1" dirty="0">
              <a:solidFill>
                <a:schemeClr val="tx2"/>
              </a:solidFill>
            </a:endParaRPr>
          </a:p>
        </p:txBody>
      </p:sp>
      <p:sp>
        <p:nvSpPr>
          <p:cNvPr id="15" name="Rectangle 14">
            <a:extLst>
              <a:ext uri="{FF2B5EF4-FFF2-40B4-BE49-F238E27FC236}">
                <a16:creationId xmlns:a16="http://schemas.microsoft.com/office/drawing/2014/main" id="{606F8192-4B15-45E2-9C9F-6A8AA1E427AC}"/>
              </a:ext>
            </a:extLst>
          </p:cNvPr>
          <p:cNvSpPr/>
          <p:nvPr/>
        </p:nvSpPr>
        <p:spPr>
          <a:xfrm>
            <a:off x="9822700"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Year 2</a:t>
            </a:r>
            <a:endParaRPr lang="en-PH" sz="1200" b="1" dirty="0">
              <a:solidFill>
                <a:schemeClr val="tx2"/>
              </a:solidFill>
            </a:endParaRPr>
          </a:p>
        </p:txBody>
      </p:sp>
      <p:sp>
        <p:nvSpPr>
          <p:cNvPr id="16" name="Rectangle 15">
            <a:extLst>
              <a:ext uri="{FF2B5EF4-FFF2-40B4-BE49-F238E27FC236}">
                <a16:creationId xmlns:a16="http://schemas.microsoft.com/office/drawing/2014/main" id="{D8C930A5-CB61-481E-A4AB-8D4ACB501884}"/>
              </a:ext>
            </a:extLst>
          </p:cNvPr>
          <p:cNvSpPr/>
          <p:nvPr/>
        </p:nvSpPr>
        <p:spPr>
          <a:xfrm>
            <a:off x="3705052"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Year 3</a:t>
            </a:r>
            <a:endParaRPr lang="en-PH" sz="1200" b="1" dirty="0">
              <a:solidFill>
                <a:schemeClr val="tx2"/>
              </a:solidFill>
            </a:endParaRPr>
          </a:p>
        </p:txBody>
      </p:sp>
      <p:sp>
        <p:nvSpPr>
          <p:cNvPr id="17" name="Rectangle 16">
            <a:extLst>
              <a:ext uri="{FF2B5EF4-FFF2-40B4-BE49-F238E27FC236}">
                <a16:creationId xmlns:a16="http://schemas.microsoft.com/office/drawing/2014/main" id="{C1F19F65-F02B-4513-9E55-B51F73F92862}"/>
              </a:ext>
            </a:extLst>
          </p:cNvPr>
          <p:cNvSpPr/>
          <p:nvPr/>
        </p:nvSpPr>
        <p:spPr>
          <a:xfrm>
            <a:off x="5744268"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Year 4</a:t>
            </a:r>
            <a:endParaRPr lang="en-PH" sz="1200" b="1" dirty="0">
              <a:solidFill>
                <a:schemeClr val="tx2"/>
              </a:solidFill>
            </a:endParaRPr>
          </a:p>
        </p:txBody>
      </p:sp>
      <p:sp>
        <p:nvSpPr>
          <p:cNvPr id="18" name="Rectangle 17">
            <a:extLst>
              <a:ext uri="{FF2B5EF4-FFF2-40B4-BE49-F238E27FC236}">
                <a16:creationId xmlns:a16="http://schemas.microsoft.com/office/drawing/2014/main" id="{E425AFBD-8B21-4135-AE92-B2519AD8D3B4}"/>
              </a:ext>
            </a:extLst>
          </p:cNvPr>
          <p:cNvSpPr/>
          <p:nvPr/>
        </p:nvSpPr>
        <p:spPr>
          <a:xfrm>
            <a:off x="7783484" y="3686000"/>
            <a:ext cx="1613708" cy="3047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tx2"/>
                </a:solidFill>
              </a:rPr>
              <a:t>Year 5</a:t>
            </a:r>
            <a:endParaRPr lang="en-PH" sz="1200" b="1" dirty="0">
              <a:solidFill>
                <a:schemeClr val="tx2"/>
              </a:solidFill>
            </a:endParaRPr>
          </a:p>
        </p:txBody>
      </p:sp>
      <p:sp>
        <p:nvSpPr>
          <p:cNvPr id="19" name="TextBox 18">
            <a:extLst>
              <a:ext uri="{FF2B5EF4-FFF2-40B4-BE49-F238E27FC236}">
                <a16:creationId xmlns:a16="http://schemas.microsoft.com/office/drawing/2014/main" id="{77BCFB3D-AF20-4B31-9BB4-236DBB094900}"/>
              </a:ext>
            </a:extLst>
          </p:cNvPr>
          <p:cNvSpPr txBox="1"/>
          <p:nvPr/>
        </p:nvSpPr>
        <p:spPr>
          <a:xfrm>
            <a:off x="1635020" y="4130030"/>
            <a:ext cx="1675340" cy="991108"/>
          </a:xfrm>
          <a:prstGeom prst="rect">
            <a:avLst/>
          </a:prstGeom>
          <a:noFill/>
        </p:spPr>
        <p:txBody>
          <a:bodyPr wrap="square" lIns="0" tIns="0" rIns="0" bIns="0" rtlCol="0" anchor="ctr">
            <a:normAutofit/>
          </a:bodyPr>
          <a:lstStyle/>
          <a:p>
            <a:pPr algn="ctr"/>
            <a:r>
              <a:rPr lang="en-US" sz="1200" dirty="0"/>
              <a:t>capture loss-to-lease and begin renovations; NOI $2.92M.</a:t>
            </a:r>
            <a:endParaRPr lang="en-PH" sz="1200" dirty="0"/>
          </a:p>
        </p:txBody>
      </p:sp>
      <p:sp>
        <p:nvSpPr>
          <p:cNvPr id="20" name="TextBox 19">
            <a:extLst>
              <a:ext uri="{FF2B5EF4-FFF2-40B4-BE49-F238E27FC236}">
                <a16:creationId xmlns:a16="http://schemas.microsoft.com/office/drawing/2014/main" id="{C3FA4FBE-2C4A-4D7F-8D91-7255511813EB}"/>
              </a:ext>
            </a:extLst>
          </p:cNvPr>
          <p:cNvSpPr txBox="1"/>
          <p:nvPr/>
        </p:nvSpPr>
        <p:spPr>
          <a:xfrm>
            <a:off x="3674236" y="4130030"/>
            <a:ext cx="1675340" cy="991108"/>
          </a:xfrm>
          <a:prstGeom prst="rect">
            <a:avLst/>
          </a:prstGeom>
          <a:noFill/>
        </p:spPr>
        <p:txBody>
          <a:bodyPr wrap="square" lIns="0" tIns="0" rIns="0" bIns="0" rtlCol="0" anchor="ctr">
            <a:normAutofit/>
          </a:bodyPr>
          <a:lstStyle/>
          <a:p>
            <a:pPr algn="ctr"/>
            <a:r>
              <a:rPr lang="en-US" sz="1200" dirty="0"/>
              <a:t>renovation program scales; premiums and recovery lift NOI to $3.78M.</a:t>
            </a:r>
            <a:endParaRPr lang="en-PH" sz="1200" dirty="0"/>
          </a:p>
        </p:txBody>
      </p:sp>
      <p:sp>
        <p:nvSpPr>
          <p:cNvPr id="21" name="TextBox 20">
            <a:extLst>
              <a:ext uri="{FF2B5EF4-FFF2-40B4-BE49-F238E27FC236}">
                <a16:creationId xmlns:a16="http://schemas.microsoft.com/office/drawing/2014/main" id="{87308E82-92D8-4E7B-A68E-5EA2E1B61C56}"/>
              </a:ext>
            </a:extLst>
          </p:cNvPr>
          <p:cNvSpPr txBox="1"/>
          <p:nvPr/>
        </p:nvSpPr>
        <p:spPr>
          <a:xfrm>
            <a:off x="5713452" y="4130030"/>
            <a:ext cx="1675340" cy="991108"/>
          </a:xfrm>
          <a:prstGeom prst="rect">
            <a:avLst/>
          </a:prstGeom>
          <a:noFill/>
        </p:spPr>
        <p:txBody>
          <a:bodyPr wrap="square" lIns="0" tIns="0" rIns="0" bIns="0" rtlCol="0" anchor="ctr">
            <a:normAutofit/>
          </a:bodyPr>
          <a:lstStyle/>
          <a:p>
            <a:pPr algn="ctr"/>
            <a:r>
              <a:rPr lang="en-US" sz="1200" dirty="0"/>
              <a:t>stabilization reached at $4.05M as renovated units fully lease.</a:t>
            </a:r>
            <a:endParaRPr lang="en-PH" sz="1200" dirty="0"/>
          </a:p>
        </p:txBody>
      </p:sp>
      <p:sp>
        <p:nvSpPr>
          <p:cNvPr id="22" name="TextBox 21">
            <a:extLst>
              <a:ext uri="{FF2B5EF4-FFF2-40B4-BE49-F238E27FC236}">
                <a16:creationId xmlns:a16="http://schemas.microsoft.com/office/drawing/2014/main" id="{5853F4DE-3B68-4662-A5D8-69D4FA22D010}"/>
              </a:ext>
            </a:extLst>
          </p:cNvPr>
          <p:cNvSpPr txBox="1"/>
          <p:nvPr/>
        </p:nvSpPr>
        <p:spPr>
          <a:xfrm>
            <a:off x="7752668" y="4130030"/>
            <a:ext cx="1675340" cy="991108"/>
          </a:xfrm>
          <a:prstGeom prst="rect">
            <a:avLst/>
          </a:prstGeom>
          <a:noFill/>
        </p:spPr>
        <p:txBody>
          <a:bodyPr wrap="square" lIns="0" tIns="0" rIns="0" bIns="0" rtlCol="0" anchor="ctr">
            <a:normAutofit/>
          </a:bodyPr>
          <a:lstStyle/>
          <a:p>
            <a:pPr algn="ctr"/>
            <a:r>
              <a:rPr lang="en-US" sz="1200" dirty="0"/>
              <a:t>market growth of 3% carries NOI to $4.20M with margin held.</a:t>
            </a:r>
            <a:endParaRPr lang="en-PH" sz="1200" dirty="0"/>
          </a:p>
        </p:txBody>
      </p:sp>
      <p:sp>
        <p:nvSpPr>
          <p:cNvPr id="23" name="TextBox 22">
            <a:extLst>
              <a:ext uri="{FF2B5EF4-FFF2-40B4-BE49-F238E27FC236}">
                <a16:creationId xmlns:a16="http://schemas.microsoft.com/office/drawing/2014/main" id="{17A318BD-9FE4-4749-8527-CFBBDCBE8946}"/>
              </a:ext>
            </a:extLst>
          </p:cNvPr>
          <p:cNvSpPr txBox="1"/>
          <p:nvPr/>
        </p:nvSpPr>
        <p:spPr>
          <a:xfrm>
            <a:off x="9791884" y="4130030"/>
            <a:ext cx="1675340" cy="991108"/>
          </a:xfrm>
          <a:prstGeom prst="rect">
            <a:avLst/>
          </a:prstGeom>
          <a:noFill/>
        </p:spPr>
        <p:txBody>
          <a:bodyPr wrap="square" lIns="0" tIns="0" rIns="0" bIns="0" rtlCol="0" anchor="ctr">
            <a:normAutofit/>
          </a:bodyPr>
          <a:lstStyle/>
          <a:p>
            <a:pPr algn="ctr"/>
            <a:r>
              <a:rPr lang="en-US" sz="1200" dirty="0"/>
              <a:t>$4.35M NOI underpins the exit valuation at a 5.25% cap.</a:t>
            </a:r>
            <a:endParaRPr lang="en-PH" sz="1200" dirty="0"/>
          </a:p>
        </p:txBody>
      </p:sp>
      <p:sp>
        <p:nvSpPr>
          <p:cNvPr id="6" name="Right Brace 5">
            <a:extLst>
              <a:ext uri="{FF2B5EF4-FFF2-40B4-BE49-F238E27FC236}">
                <a16:creationId xmlns:a16="http://schemas.microsoft.com/office/drawing/2014/main" id="{9BB7ACF4-A815-4A79-B70B-23BF915D0F8F}"/>
              </a:ext>
            </a:extLst>
          </p:cNvPr>
          <p:cNvSpPr/>
          <p:nvPr/>
        </p:nvSpPr>
        <p:spPr>
          <a:xfrm rot="5400000">
            <a:off x="6356256" y="-39612"/>
            <a:ext cx="280901" cy="10603507"/>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PH" dirty="0"/>
          </a:p>
        </p:txBody>
      </p:sp>
      <p:sp>
        <p:nvSpPr>
          <p:cNvPr id="24" name="TextBox 23">
            <a:extLst>
              <a:ext uri="{FF2B5EF4-FFF2-40B4-BE49-F238E27FC236}">
                <a16:creationId xmlns:a16="http://schemas.microsoft.com/office/drawing/2014/main" id="{16546AFC-30CB-4D66-BFBB-DB6CE85D5A3C}"/>
              </a:ext>
            </a:extLst>
          </p:cNvPr>
          <p:cNvSpPr txBox="1"/>
          <p:nvPr/>
        </p:nvSpPr>
        <p:spPr>
          <a:xfrm>
            <a:off x="1194953" y="5526251"/>
            <a:ext cx="10603507" cy="595207"/>
          </a:xfrm>
          <a:prstGeom prst="rect">
            <a:avLst/>
          </a:prstGeom>
          <a:noFill/>
        </p:spPr>
        <p:txBody>
          <a:bodyPr wrap="square" lIns="0" tIns="0" rIns="0" bIns="0" rtlCol="0" anchor="ctr">
            <a:normAutofit/>
          </a:bodyPr>
          <a:lstStyle>
            <a:defPPr>
              <a:defRPr lang="en-US"/>
            </a:defPPr>
            <a:lvl1pPr algn="ctr">
              <a:defRPr sz="1400">
                <a:solidFill>
                  <a:schemeClr val="accent3"/>
                </a:solidFill>
              </a:defRPr>
            </a:lvl1pPr>
          </a:lstStyle>
          <a:p>
            <a:r>
              <a:rPr lang="en-US" b="1" dirty="0"/>
              <a:t>The Year-2–3 step-up is renovation-driven; later growth reflects a conservative 3% market assumption.</a:t>
            </a:r>
            <a:br>
              <a:rPr lang="en-US" b="1" dirty="0"/>
            </a:br>
            <a:r>
              <a:rPr lang="en-US" b="1" dirty="0"/>
              <a:t>Stabilization is reached in Year 3</a:t>
            </a:r>
          </a:p>
        </p:txBody>
      </p:sp>
      <p:sp>
        <p:nvSpPr>
          <p:cNvPr id="25" name="Rectangle 24">
            <a:extLst>
              <a:ext uri="{FF2B5EF4-FFF2-40B4-BE49-F238E27FC236}">
                <a16:creationId xmlns:a16="http://schemas.microsoft.com/office/drawing/2014/main" id="{0D45E5FC-31E0-41DF-A3F8-26D5B6336571}"/>
              </a:ext>
            </a:extLst>
          </p:cNvPr>
          <p:cNvSpPr/>
          <p:nvPr/>
        </p:nvSpPr>
        <p:spPr>
          <a:xfrm>
            <a:off x="359703" y="4130030"/>
            <a:ext cx="1075557" cy="86800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200" b="1" dirty="0">
                <a:solidFill>
                  <a:schemeClr val="accent3"/>
                </a:solidFill>
              </a:rPr>
              <a:t>Stabilized</a:t>
            </a:r>
            <a:endParaRPr lang="en-PH" sz="1200" b="1" dirty="0">
              <a:solidFill>
                <a:schemeClr val="accent3"/>
              </a:solidFill>
            </a:endParaRPr>
          </a:p>
        </p:txBody>
      </p:sp>
      <p:sp>
        <p:nvSpPr>
          <p:cNvPr id="9" name="Slide Number Placeholder 8">
            <a:extLst>
              <a:ext uri="{FF2B5EF4-FFF2-40B4-BE49-F238E27FC236}">
                <a16:creationId xmlns:a16="http://schemas.microsoft.com/office/drawing/2014/main" id="{EEA5DE19-4FD2-4EC1-818B-91BCC015A42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30</a:t>
            </a:fld>
            <a:endParaRPr lang="en-PH" dirty="0"/>
          </a:p>
        </p:txBody>
      </p:sp>
    </p:spTree>
    <p:extLst>
      <p:ext uri="{BB962C8B-B14F-4D97-AF65-F5344CB8AC3E}">
        <p14:creationId xmlns:p14="http://schemas.microsoft.com/office/powerpoint/2010/main" val="25566343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9D516-44E8-4DF6-A79D-BC727D862F8A}"/>
              </a:ext>
            </a:extLst>
          </p:cNvPr>
          <p:cNvSpPr>
            <a:spLocks noGrp="1"/>
          </p:cNvSpPr>
          <p:nvPr>
            <p:ph type="title"/>
          </p:nvPr>
        </p:nvSpPr>
        <p:spPr/>
        <p:txBody>
          <a:bodyPr/>
          <a:lstStyle/>
          <a:p>
            <a:r>
              <a:rPr lang="en-US" b="1" dirty="0"/>
              <a:t>Five-Year Operating Pro Forma</a:t>
            </a:r>
          </a:p>
        </p:txBody>
      </p:sp>
      <p:graphicFrame>
        <p:nvGraphicFramePr>
          <p:cNvPr id="3" name="Table 3">
            <a:extLst>
              <a:ext uri="{FF2B5EF4-FFF2-40B4-BE49-F238E27FC236}">
                <a16:creationId xmlns:a16="http://schemas.microsoft.com/office/drawing/2014/main" id="{EDA20516-CC01-4511-B42E-0D2F483CD99B}"/>
              </a:ext>
            </a:extLst>
          </p:cNvPr>
          <p:cNvGraphicFramePr>
            <a:graphicFrameLocks noGrp="1"/>
          </p:cNvGraphicFramePr>
          <p:nvPr>
            <p:extLst>
              <p:ext uri="{D42A27DB-BD31-4B8C-83A1-F6EECF244321}">
                <p14:modId xmlns:p14="http://schemas.microsoft.com/office/powerpoint/2010/main" val="2884285719"/>
              </p:ext>
            </p:extLst>
          </p:nvPr>
        </p:nvGraphicFramePr>
        <p:xfrm>
          <a:off x="363794" y="1881924"/>
          <a:ext cx="11434668" cy="2883114"/>
        </p:xfrm>
        <a:graphic>
          <a:graphicData uri="http://schemas.openxmlformats.org/drawingml/2006/table">
            <a:tbl>
              <a:tblPr firstRow="1" bandRow="1">
                <a:tableStyleId>{5C22544A-7EE6-4342-B048-85BDC9FD1C3A}</a:tableStyleId>
              </a:tblPr>
              <a:tblGrid>
                <a:gridCol w="1905778">
                  <a:extLst>
                    <a:ext uri="{9D8B030D-6E8A-4147-A177-3AD203B41FA5}">
                      <a16:colId xmlns:a16="http://schemas.microsoft.com/office/drawing/2014/main" val="1250218143"/>
                    </a:ext>
                  </a:extLst>
                </a:gridCol>
                <a:gridCol w="1905778">
                  <a:extLst>
                    <a:ext uri="{9D8B030D-6E8A-4147-A177-3AD203B41FA5}">
                      <a16:colId xmlns:a16="http://schemas.microsoft.com/office/drawing/2014/main" val="3570518564"/>
                    </a:ext>
                  </a:extLst>
                </a:gridCol>
                <a:gridCol w="1905778">
                  <a:extLst>
                    <a:ext uri="{9D8B030D-6E8A-4147-A177-3AD203B41FA5}">
                      <a16:colId xmlns:a16="http://schemas.microsoft.com/office/drawing/2014/main" val="3270636367"/>
                    </a:ext>
                  </a:extLst>
                </a:gridCol>
                <a:gridCol w="1905778">
                  <a:extLst>
                    <a:ext uri="{9D8B030D-6E8A-4147-A177-3AD203B41FA5}">
                      <a16:colId xmlns:a16="http://schemas.microsoft.com/office/drawing/2014/main" val="2873576573"/>
                    </a:ext>
                  </a:extLst>
                </a:gridCol>
                <a:gridCol w="1905778">
                  <a:extLst>
                    <a:ext uri="{9D8B030D-6E8A-4147-A177-3AD203B41FA5}">
                      <a16:colId xmlns:a16="http://schemas.microsoft.com/office/drawing/2014/main" val="1944064830"/>
                    </a:ext>
                  </a:extLst>
                </a:gridCol>
                <a:gridCol w="1905778">
                  <a:extLst>
                    <a:ext uri="{9D8B030D-6E8A-4147-A177-3AD203B41FA5}">
                      <a16:colId xmlns:a16="http://schemas.microsoft.com/office/drawing/2014/main" val="4261799680"/>
                    </a:ext>
                  </a:extLst>
                </a:gridCol>
              </a:tblGrid>
              <a:tr h="3906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($000s)</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Year 1</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Year 2</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Year 3</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Year 4</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bg1"/>
                          </a:solidFill>
                          <a:effectLst/>
                          <a:uLnTx/>
                          <a:uFillTx/>
                          <a:latin typeface="+mn-lt"/>
                          <a:ea typeface="+mn-ea"/>
                          <a:cs typeface="+mn-cs"/>
                        </a:rPr>
                        <a:t>Year 5</a:t>
                      </a:r>
                      <a:endParaRPr kumimoji="0" lang="en-PH" sz="14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6197118"/>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CAGR</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5,420</a:t>
                      </a:r>
                      <a:endParaRPr lang="en-PH" sz="16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6,010</a:t>
                      </a:r>
                      <a:endParaRPr lang="en-PH" sz="16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6,380</a:t>
                      </a:r>
                      <a:endParaRPr lang="en-PH" sz="16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6,610</a:t>
                      </a:r>
                      <a:endParaRPr lang="en-PH" sz="16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6,820</a:t>
                      </a:r>
                      <a:endParaRPr lang="en-PH" sz="16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5444624"/>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Operating Expenses</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2,500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2,230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2,330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2,410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2,470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2706752896"/>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Net Operating Income</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2,920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3,780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4,050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4,200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4,350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065635"/>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Capital Reserves</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(94)</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(96)</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(98)</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(100)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(102)</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015469256"/>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Renovation Spend</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(2,600)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(2,600)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040835"/>
                  </a:ext>
                </a:extLst>
              </a:tr>
              <a:tr h="41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1A1A1A"/>
                          </a:solidFill>
                          <a:effectLst/>
                          <a:uLnTx/>
                          <a:uFillTx/>
                          <a:latin typeface="+mn-lt"/>
                          <a:ea typeface="+mn-ea"/>
                          <a:cs typeface="+mn-cs"/>
                        </a:rPr>
                        <a:t>Debt Service</a:t>
                      </a:r>
                      <a:endParaRPr kumimoji="0" lang="en-PH" sz="11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(2,504)</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(2,504)</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(2,504)</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(2,620)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algn="ctr"/>
                      <a:r>
                        <a:rPr kumimoji="0" lang="en-US" sz="1100" b="0" i="0" u="none" strike="noStrike" kern="1200" cap="none" spc="0" normalizeH="0" baseline="0" noProof="0" dirty="0">
                          <a:ln>
                            <a:noFill/>
                          </a:ln>
                          <a:solidFill>
                            <a:srgbClr val="1A1A1A"/>
                          </a:solidFill>
                          <a:effectLst/>
                          <a:uLnTx/>
                          <a:uFillTx/>
                          <a:latin typeface="+mn-lt"/>
                          <a:ea typeface="+mn-ea"/>
                          <a:cs typeface="+mn-cs"/>
                        </a:rPr>
                        <a:t>(2,620)</a:t>
                      </a:r>
                      <a:endParaRPr lang="en-PH" sz="1600" dirty="0">
                        <a:latin typeface="+mn-lt"/>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254073242"/>
                  </a:ext>
                </a:extLst>
              </a:tr>
            </a:tbl>
          </a:graphicData>
        </a:graphic>
      </p:graphicFrame>
      <p:grpSp>
        <p:nvGrpSpPr>
          <p:cNvPr id="6" name="Group 5">
            <a:extLst>
              <a:ext uri="{FF2B5EF4-FFF2-40B4-BE49-F238E27FC236}">
                <a16:creationId xmlns:a16="http://schemas.microsoft.com/office/drawing/2014/main" id="{F0826D2F-2DE0-4006-B5BF-00EEF2366060}"/>
              </a:ext>
            </a:extLst>
          </p:cNvPr>
          <p:cNvGrpSpPr/>
          <p:nvPr/>
        </p:nvGrpSpPr>
        <p:grpSpPr>
          <a:xfrm>
            <a:off x="363794" y="1220875"/>
            <a:ext cx="11434668" cy="424144"/>
            <a:chOff x="363794" y="1525675"/>
            <a:chExt cx="2402555" cy="424144"/>
          </a:xfrm>
        </p:grpSpPr>
        <p:sp>
          <p:nvSpPr>
            <p:cNvPr id="4" name="TextBox 3">
              <a:extLst>
                <a:ext uri="{FF2B5EF4-FFF2-40B4-BE49-F238E27FC236}">
                  <a16:creationId xmlns:a16="http://schemas.microsoft.com/office/drawing/2014/main" id="{A411ED95-1AF4-40FE-B7CC-858359F365B5}"/>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sz="2000" b="1" dirty="0">
                  <a:solidFill>
                    <a:schemeClr val="accent1"/>
                  </a:solidFill>
                  <a:latin typeface="+mj-lt"/>
                </a:rPr>
                <a:t>Net Cash Flow</a:t>
              </a:r>
              <a:endParaRPr lang="en-PH" sz="2000" b="1" dirty="0">
                <a:solidFill>
                  <a:schemeClr val="accent1"/>
                </a:solidFill>
                <a:latin typeface="+mj-lt"/>
              </a:endParaRPr>
            </a:p>
          </p:txBody>
        </p:sp>
        <p:cxnSp>
          <p:nvCxnSpPr>
            <p:cNvPr id="5" name="Straight Connector 4">
              <a:extLst>
                <a:ext uri="{FF2B5EF4-FFF2-40B4-BE49-F238E27FC236}">
                  <a16:creationId xmlns:a16="http://schemas.microsoft.com/office/drawing/2014/main" id="{E6520190-A005-4861-A824-15D25FE96914}"/>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02CB8F25-11BF-4BA3-9C3A-42ED88A7B953}"/>
              </a:ext>
            </a:extLst>
          </p:cNvPr>
          <p:cNvSpPr txBox="1"/>
          <p:nvPr/>
        </p:nvSpPr>
        <p:spPr>
          <a:xfrm>
            <a:off x="363794" y="5069797"/>
            <a:ext cx="11434668" cy="883964"/>
          </a:xfrm>
          <a:prstGeom prst="rect">
            <a:avLst/>
          </a:prstGeom>
          <a:noFill/>
        </p:spPr>
        <p:txBody>
          <a:bodyPr wrap="square" lIns="0" tIns="0" rIns="0" bIns="0" rtlCol="0" anchor="ctr">
            <a:normAutofit fontScale="92500" lnSpcReduction="10000"/>
          </a:bodyPr>
          <a:lstStyle/>
          <a:p>
            <a:r>
              <a:rPr lang="en-US" sz="1600" dirty="0"/>
              <a:t>Effective gross income reflects loss-to-lease capture in Year 1, renovation premiums building through Years 2–3, and a conservative 3% market growth thereafter. Debt service is interest-only for 36 months, then amortizing.</a:t>
            </a:r>
          </a:p>
          <a:p>
            <a:r>
              <a:rPr lang="en-US" sz="1600" dirty="0"/>
              <a:t>Net cash flow turns positive in Year 2 once renovation spend tapers; cumulative distributable cash flow over the hold is $6.1M before the sale, a 6.2% average cash-on-cash on invested equity.</a:t>
            </a:r>
            <a:endParaRPr lang="en-PH" sz="1600" dirty="0"/>
          </a:p>
        </p:txBody>
      </p:sp>
      <p:sp>
        <p:nvSpPr>
          <p:cNvPr id="9" name="Slide Number Placeholder 8">
            <a:extLst>
              <a:ext uri="{FF2B5EF4-FFF2-40B4-BE49-F238E27FC236}">
                <a16:creationId xmlns:a16="http://schemas.microsoft.com/office/drawing/2014/main" id="{50C16C92-ECDF-43DD-B843-30DA6871B6A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31</a:t>
            </a:fld>
            <a:endParaRPr lang="en-PH" dirty="0"/>
          </a:p>
        </p:txBody>
      </p:sp>
    </p:spTree>
    <p:extLst>
      <p:ext uri="{BB962C8B-B14F-4D97-AF65-F5344CB8AC3E}">
        <p14:creationId xmlns:p14="http://schemas.microsoft.com/office/powerpoint/2010/main" val="38326607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11B9DF-5467-42A7-A5D8-8E101E2001BD}"/>
              </a:ext>
            </a:extLst>
          </p:cNvPr>
          <p:cNvSpPr>
            <a:spLocks noGrp="1"/>
          </p:cNvSpPr>
          <p:nvPr>
            <p:ph type="title"/>
          </p:nvPr>
        </p:nvSpPr>
        <p:spPr/>
        <p:txBody>
          <a:bodyPr/>
          <a:lstStyle/>
          <a:p>
            <a:r>
              <a:rPr lang="en-US" b="1" dirty="0"/>
              <a:t>Revenue Build</a:t>
            </a:r>
          </a:p>
        </p:txBody>
      </p:sp>
      <p:sp>
        <p:nvSpPr>
          <p:cNvPr id="5" name="TextBox 4">
            <a:extLst>
              <a:ext uri="{FF2B5EF4-FFF2-40B4-BE49-F238E27FC236}">
                <a16:creationId xmlns:a16="http://schemas.microsoft.com/office/drawing/2014/main" id="{936DEBE1-E570-48B5-A237-25F21B502AB3}"/>
              </a:ext>
            </a:extLst>
          </p:cNvPr>
          <p:cNvSpPr txBox="1"/>
          <p:nvPr/>
        </p:nvSpPr>
        <p:spPr>
          <a:xfrm>
            <a:off x="361334" y="1589328"/>
            <a:ext cx="7517745" cy="280900"/>
          </a:xfrm>
          <a:prstGeom prst="rect">
            <a:avLst/>
          </a:prstGeom>
          <a:noFill/>
        </p:spPr>
        <p:txBody>
          <a:bodyPr wrap="square" lIns="0" tIns="0" rIns="0" bIns="0" rtlCol="0" anchor="ctr">
            <a:noAutofit/>
          </a:bodyPr>
          <a:lstStyle/>
          <a:p>
            <a:r>
              <a:rPr lang="en-US" sz="1600" b="1" dirty="0">
                <a:solidFill>
                  <a:schemeClr val="accent1"/>
                </a:solidFill>
                <a:latin typeface="+mj-lt"/>
              </a:rPr>
              <a:t>Effective Gross Income Build by Source ($K, semiannual)</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3" y="1875090"/>
            <a:ext cx="8097300" cy="459388"/>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EGI climbs from a $5.4M run-rate to $6.8M as premiums and ancillary income scale.</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8"/>
          <a:ext cx="8097300" cy="3684357"/>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Group 17">
            <a:extLst>
              <a:ext uri="{FF2B5EF4-FFF2-40B4-BE49-F238E27FC236}">
                <a16:creationId xmlns:a16="http://schemas.microsoft.com/office/drawing/2014/main" id="{254875AC-540F-49CA-86C3-6BF11BF4D9B3}"/>
              </a:ext>
            </a:extLst>
          </p:cNvPr>
          <p:cNvGrpSpPr/>
          <p:nvPr/>
        </p:nvGrpSpPr>
        <p:grpSpPr>
          <a:xfrm>
            <a:off x="9234083" y="717204"/>
            <a:ext cx="2514221" cy="1400455"/>
            <a:chOff x="9234083" y="717204"/>
            <a:chExt cx="2514221" cy="1400455"/>
          </a:xfrm>
        </p:grpSpPr>
        <p:sp>
          <p:nvSpPr>
            <p:cNvPr id="11" name="TextBox 10">
              <a:extLst>
                <a:ext uri="{FF2B5EF4-FFF2-40B4-BE49-F238E27FC236}">
                  <a16:creationId xmlns:a16="http://schemas.microsoft.com/office/drawing/2014/main" id="{31914F11-6C3C-419F-B58F-1F3C74DEFEAF}"/>
                </a:ext>
              </a:extLst>
            </p:cNvPr>
            <p:cNvSpPr txBox="1"/>
            <p:nvPr/>
          </p:nvSpPr>
          <p:spPr>
            <a:xfrm>
              <a:off x="9234084" y="717204"/>
              <a:ext cx="2514219" cy="265133"/>
            </a:xfrm>
            <a:prstGeom prst="rect">
              <a:avLst/>
            </a:prstGeom>
            <a:noFill/>
          </p:spPr>
          <p:txBody>
            <a:bodyPr wrap="square" lIns="0" tIns="0" rIns="0" bIns="0" rtlCol="0" anchor="b">
              <a:noAutofit/>
            </a:bodyPr>
            <a:lstStyle/>
            <a:p>
              <a:r>
                <a:rPr lang="en-US" sz="1400" b="1" dirty="0">
                  <a:solidFill>
                    <a:schemeClr val="accent6">
                      <a:lumMod val="20000"/>
                      <a:lumOff val="80000"/>
                    </a:schemeClr>
                  </a:solidFill>
                  <a:latin typeface="+mj-lt"/>
                </a:rPr>
                <a:t>Base Rental Income</a:t>
              </a:r>
              <a:endParaRPr lang="en-PH" sz="1400" b="1" dirty="0">
                <a:solidFill>
                  <a:schemeClr val="accent6">
                    <a:lumMod val="20000"/>
                    <a:lumOff val="80000"/>
                  </a:schemeClr>
                </a:solidFill>
                <a:latin typeface="+mj-lt"/>
              </a:endParaRPr>
            </a:p>
          </p:txBody>
        </p:sp>
        <p:sp>
          <p:nvSpPr>
            <p:cNvPr id="13" name="TextBox 12">
              <a:extLst>
                <a:ext uri="{FF2B5EF4-FFF2-40B4-BE49-F238E27FC236}">
                  <a16:creationId xmlns:a16="http://schemas.microsoft.com/office/drawing/2014/main" id="{8FEC6EAD-FD2E-4C79-889F-02E8947D6826}"/>
                </a:ext>
              </a:extLst>
            </p:cNvPr>
            <p:cNvSpPr txBox="1"/>
            <p:nvPr/>
          </p:nvSpPr>
          <p:spPr>
            <a:xfrm>
              <a:off x="9234083" y="1022633"/>
              <a:ext cx="2514221" cy="1095026"/>
            </a:xfrm>
            <a:prstGeom prst="rect">
              <a:avLst/>
            </a:prstGeom>
            <a:noFill/>
          </p:spPr>
          <p:txBody>
            <a:bodyPr wrap="square" lIns="0" tIns="0" rIns="0" bIns="0" rtlCol="0" anchor="t">
              <a:noAutofit/>
            </a:bodyPr>
            <a:lstStyle/>
            <a:p>
              <a:r>
                <a:rPr lang="en-US" sz="1200" dirty="0">
                  <a:solidFill>
                    <a:schemeClr val="bg1"/>
                  </a:solidFill>
                </a:rPr>
                <a:t>In-place plus loss-to-lease capture provides a stable base from day one, growing with renovation premiums and 3% market growth thereafter.</a:t>
              </a:r>
            </a:p>
          </p:txBody>
        </p:sp>
      </p:grpSp>
      <p:grpSp>
        <p:nvGrpSpPr>
          <p:cNvPr id="8" name="Group 7">
            <a:extLst>
              <a:ext uri="{FF2B5EF4-FFF2-40B4-BE49-F238E27FC236}">
                <a16:creationId xmlns:a16="http://schemas.microsoft.com/office/drawing/2014/main" id="{C9968F1D-7708-49C4-85CE-44AD159B34C2}"/>
              </a:ext>
            </a:extLst>
          </p:cNvPr>
          <p:cNvGrpSpPr/>
          <p:nvPr/>
        </p:nvGrpSpPr>
        <p:grpSpPr>
          <a:xfrm>
            <a:off x="9234083" y="2496445"/>
            <a:ext cx="2514221" cy="1400455"/>
            <a:chOff x="9234083" y="2282313"/>
            <a:chExt cx="2514221" cy="1400455"/>
          </a:xfrm>
        </p:grpSpPr>
        <p:sp>
          <p:nvSpPr>
            <p:cNvPr id="14" name="TextBox 13">
              <a:extLst>
                <a:ext uri="{FF2B5EF4-FFF2-40B4-BE49-F238E27FC236}">
                  <a16:creationId xmlns:a16="http://schemas.microsoft.com/office/drawing/2014/main" id="{05781E2D-E64D-400A-A6A3-2A2ED5C0049E}"/>
                </a:ext>
              </a:extLst>
            </p:cNvPr>
            <p:cNvSpPr txBox="1"/>
            <p:nvPr/>
          </p:nvSpPr>
          <p:spPr>
            <a:xfrm>
              <a:off x="9234084" y="2282313"/>
              <a:ext cx="2514219" cy="265133"/>
            </a:xfrm>
            <a:prstGeom prst="rect">
              <a:avLst/>
            </a:prstGeom>
            <a:noFill/>
          </p:spPr>
          <p:txBody>
            <a:bodyPr wrap="square" lIns="0" tIns="0" rIns="0" bIns="0" rtlCol="0" anchor="b">
              <a:noAutofit/>
            </a:bodyPr>
            <a:lstStyle/>
            <a:p>
              <a:r>
                <a:rPr lang="en-US" sz="1400" b="1" dirty="0">
                  <a:solidFill>
                    <a:schemeClr val="accent6">
                      <a:lumMod val="20000"/>
                      <a:lumOff val="80000"/>
                    </a:schemeClr>
                  </a:solidFill>
                  <a:latin typeface="+mj-lt"/>
                </a:rPr>
                <a:t>Renovation Premiums</a:t>
              </a:r>
              <a:endParaRPr lang="en-PH" sz="1400" b="1" dirty="0">
                <a:solidFill>
                  <a:schemeClr val="accent6">
                    <a:lumMod val="20000"/>
                    <a:lumOff val="80000"/>
                  </a:schemeClr>
                </a:solidFill>
                <a:latin typeface="+mj-lt"/>
              </a:endParaRPr>
            </a:p>
          </p:txBody>
        </p:sp>
        <p:sp>
          <p:nvSpPr>
            <p:cNvPr id="15" name="TextBox 14">
              <a:extLst>
                <a:ext uri="{FF2B5EF4-FFF2-40B4-BE49-F238E27FC236}">
                  <a16:creationId xmlns:a16="http://schemas.microsoft.com/office/drawing/2014/main" id="{3538329F-E988-4395-8164-BEF684893241}"/>
                </a:ext>
              </a:extLst>
            </p:cNvPr>
            <p:cNvSpPr txBox="1"/>
            <p:nvPr/>
          </p:nvSpPr>
          <p:spPr>
            <a:xfrm>
              <a:off x="9234083" y="2587742"/>
              <a:ext cx="2514221" cy="1095026"/>
            </a:xfrm>
            <a:prstGeom prst="rect">
              <a:avLst/>
            </a:prstGeom>
            <a:noFill/>
          </p:spPr>
          <p:txBody>
            <a:bodyPr wrap="square" lIns="0" tIns="0" rIns="0" bIns="0" rtlCol="0" anchor="t">
              <a:noAutofit/>
            </a:bodyPr>
            <a:lstStyle/>
            <a:p>
              <a:r>
                <a:rPr lang="en-US" sz="1200" dirty="0">
                  <a:solidFill>
                    <a:schemeClr val="bg1"/>
                  </a:solidFill>
                </a:rPr>
                <a:t>The $185/month premium on 280 renovated units contributes the largest incremental layer, fully phased in by the end of Year 2.</a:t>
              </a:r>
            </a:p>
          </p:txBody>
        </p:sp>
      </p:grpSp>
      <p:grpSp>
        <p:nvGrpSpPr>
          <p:cNvPr id="6" name="Group 5">
            <a:extLst>
              <a:ext uri="{FF2B5EF4-FFF2-40B4-BE49-F238E27FC236}">
                <a16:creationId xmlns:a16="http://schemas.microsoft.com/office/drawing/2014/main" id="{1A2F9296-709D-48E6-B7BE-0473EB6D1C34}"/>
              </a:ext>
            </a:extLst>
          </p:cNvPr>
          <p:cNvGrpSpPr/>
          <p:nvPr/>
        </p:nvGrpSpPr>
        <p:grpSpPr>
          <a:xfrm>
            <a:off x="9234083" y="4275686"/>
            <a:ext cx="2514221" cy="1400455"/>
            <a:chOff x="9234083" y="3847422"/>
            <a:chExt cx="2514221" cy="1400455"/>
          </a:xfrm>
        </p:grpSpPr>
        <p:sp>
          <p:nvSpPr>
            <p:cNvPr id="16" name="TextBox 15">
              <a:extLst>
                <a:ext uri="{FF2B5EF4-FFF2-40B4-BE49-F238E27FC236}">
                  <a16:creationId xmlns:a16="http://schemas.microsoft.com/office/drawing/2014/main" id="{5507F2A0-A44F-4EE1-8B5B-E92D528B8638}"/>
                </a:ext>
              </a:extLst>
            </p:cNvPr>
            <p:cNvSpPr txBox="1"/>
            <p:nvPr/>
          </p:nvSpPr>
          <p:spPr>
            <a:xfrm>
              <a:off x="9234084" y="3847422"/>
              <a:ext cx="2514219" cy="265133"/>
            </a:xfrm>
            <a:prstGeom prst="rect">
              <a:avLst/>
            </a:prstGeom>
            <a:noFill/>
          </p:spPr>
          <p:txBody>
            <a:bodyPr wrap="square" lIns="0" tIns="0" rIns="0" bIns="0" rtlCol="0" anchor="b">
              <a:noAutofit/>
            </a:bodyPr>
            <a:lstStyle/>
            <a:p>
              <a:r>
                <a:rPr lang="en-US" sz="1400" b="1" dirty="0">
                  <a:solidFill>
                    <a:schemeClr val="accent6">
                      <a:lumMod val="20000"/>
                      <a:lumOff val="80000"/>
                    </a:schemeClr>
                  </a:solidFill>
                  <a:latin typeface="+mj-lt"/>
                </a:rPr>
                <a:t>Other &amp; Recovered Income</a:t>
              </a:r>
              <a:endParaRPr lang="en-PH" sz="1400" b="1" dirty="0">
                <a:solidFill>
                  <a:schemeClr val="accent6">
                    <a:lumMod val="20000"/>
                    <a:lumOff val="80000"/>
                  </a:schemeClr>
                </a:solidFill>
                <a:latin typeface="+mj-lt"/>
              </a:endParaRPr>
            </a:p>
          </p:txBody>
        </p:sp>
        <p:sp>
          <p:nvSpPr>
            <p:cNvPr id="17" name="TextBox 16">
              <a:extLst>
                <a:ext uri="{FF2B5EF4-FFF2-40B4-BE49-F238E27FC236}">
                  <a16:creationId xmlns:a16="http://schemas.microsoft.com/office/drawing/2014/main" id="{FA589124-E0B6-48E1-960E-4E57830070ED}"/>
                </a:ext>
              </a:extLst>
            </p:cNvPr>
            <p:cNvSpPr txBox="1"/>
            <p:nvPr/>
          </p:nvSpPr>
          <p:spPr>
            <a:xfrm>
              <a:off x="9234083" y="4152851"/>
              <a:ext cx="2514221" cy="1095026"/>
            </a:xfrm>
            <a:prstGeom prst="rect">
              <a:avLst/>
            </a:prstGeom>
            <a:noFill/>
          </p:spPr>
          <p:txBody>
            <a:bodyPr wrap="square" lIns="0" tIns="0" rIns="0" bIns="0" rtlCol="0" anchor="t">
              <a:noAutofit/>
            </a:bodyPr>
            <a:lstStyle/>
            <a:p>
              <a:r>
                <a:rPr lang="en-US" sz="1200" dirty="0">
                  <a:solidFill>
                    <a:schemeClr val="bg1"/>
                  </a:solidFill>
                </a:rPr>
                <a:t>Expanded RUBS recovery, bulk internet, parking and fees add roughly $310k annually at stabilization with negligible capital outlay.</a:t>
              </a:r>
            </a:p>
          </p:txBody>
        </p:sp>
      </p:grpSp>
      <p:sp>
        <p:nvSpPr>
          <p:cNvPr id="3" name="Slide Number Placeholder 2">
            <a:extLst>
              <a:ext uri="{FF2B5EF4-FFF2-40B4-BE49-F238E27FC236}">
                <a16:creationId xmlns:a16="http://schemas.microsoft.com/office/drawing/2014/main" id="{524EE828-03CB-4638-8589-EC5348BB4EF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32</a:t>
            </a:fld>
            <a:endParaRPr lang="en-PH" dirty="0"/>
          </a:p>
        </p:txBody>
      </p:sp>
    </p:spTree>
    <p:extLst>
      <p:ext uri="{BB962C8B-B14F-4D97-AF65-F5344CB8AC3E}">
        <p14:creationId xmlns:p14="http://schemas.microsoft.com/office/powerpoint/2010/main" val="30226930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FCE310-0655-4F6E-B603-CF43832B0A74}"/>
              </a:ext>
            </a:extLst>
          </p:cNvPr>
          <p:cNvSpPr>
            <a:spLocks noGrp="1"/>
          </p:cNvSpPr>
          <p:nvPr>
            <p:ph type="title"/>
          </p:nvPr>
        </p:nvSpPr>
        <p:spPr/>
        <p:txBody>
          <a:bodyPr/>
          <a:lstStyle/>
          <a:p>
            <a:r>
              <a:rPr lang="en-US" b="1" dirty="0"/>
              <a:t>Operating Expense Breakdown</a:t>
            </a:r>
          </a:p>
        </p:txBody>
      </p:sp>
      <p:graphicFrame>
        <p:nvGraphicFramePr>
          <p:cNvPr id="9" name="Chart 8">
            <a:extLst>
              <a:ext uri="{FF2B5EF4-FFF2-40B4-BE49-F238E27FC236}">
                <a16:creationId xmlns:a16="http://schemas.microsoft.com/office/drawing/2014/main" id="{A1CC5411-FCA1-4BCB-974C-740E50E5D949}"/>
              </a:ext>
            </a:extLst>
          </p:cNvPr>
          <p:cNvGraphicFramePr/>
          <p:nvPr>
            <p:extLst>
              <p:ext uri="{D42A27DB-BD31-4B8C-83A1-F6EECF244321}">
                <p14:modId xmlns:p14="http://schemas.microsoft.com/office/powerpoint/2010/main" val="4081952135"/>
              </p:ext>
            </p:extLst>
          </p:nvPr>
        </p:nvGraphicFramePr>
        <p:xfrm>
          <a:off x="3727048" y="1236508"/>
          <a:ext cx="7864664" cy="4986561"/>
        </p:xfrm>
        <a:graphic>
          <a:graphicData uri="http://schemas.openxmlformats.org/drawingml/2006/chart">
            <c:chart xmlns:c="http://schemas.openxmlformats.org/drawingml/2006/chart" xmlns:r="http://schemas.openxmlformats.org/officeDocument/2006/relationships" r:id="rId2"/>
          </a:graphicData>
        </a:graphic>
      </p:graphicFrame>
      <p:grpSp>
        <p:nvGrpSpPr>
          <p:cNvPr id="39" name="Group 38">
            <a:extLst>
              <a:ext uri="{FF2B5EF4-FFF2-40B4-BE49-F238E27FC236}">
                <a16:creationId xmlns:a16="http://schemas.microsoft.com/office/drawing/2014/main" id="{94E927A0-0399-433C-BEC9-BCB8296FFF1F}"/>
              </a:ext>
            </a:extLst>
          </p:cNvPr>
          <p:cNvGrpSpPr/>
          <p:nvPr/>
        </p:nvGrpSpPr>
        <p:grpSpPr>
          <a:xfrm>
            <a:off x="3727048" y="648093"/>
            <a:ext cx="8101158" cy="448784"/>
            <a:chOff x="363795" y="1220318"/>
            <a:chExt cx="6593568" cy="370849"/>
          </a:xfrm>
        </p:grpSpPr>
        <p:sp>
          <p:nvSpPr>
            <p:cNvPr id="40" name="TextBox 39">
              <a:extLst>
                <a:ext uri="{FF2B5EF4-FFF2-40B4-BE49-F238E27FC236}">
                  <a16:creationId xmlns:a16="http://schemas.microsoft.com/office/drawing/2014/main" id="{91405DA2-9EA2-4990-A5AA-0D2B678381A0}"/>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b="1" dirty="0">
                  <a:solidFill>
                    <a:schemeClr val="accent1"/>
                  </a:solidFill>
                  <a:latin typeface="+mj-lt"/>
                </a:rPr>
                <a:t>Stabilized expense ratio of 38%</a:t>
              </a:r>
              <a:endParaRPr lang="en-PH" b="1" dirty="0">
                <a:solidFill>
                  <a:schemeClr val="accent1"/>
                </a:solidFill>
                <a:latin typeface="+mj-lt"/>
              </a:endParaRPr>
            </a:p>
          </p:txBody>
        </p:sp>
        <p:cxnSp>
          <p:nvCxnSpPr>
            <p:cNvPr id="41" name="Straight Connector 40">
              <a:extLst>
                <a:ext uri="{FF2B5EF4-FFF2-40B4-BE49-F238E27FC236}">
                  <a16:creationId xmlns:a16="http://schemas.microsoft.com/office/drawing/2014/main" id="{EF8B8A81-5ED5-42BF-8708-2BF52AC335F9}"/>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87207122-604D-412C-B5CB-3B5F83F34CEE}"/>
              </a:ext>
            </a:extLst>
          </p:cNvPr>
          <p:cNvGrpSpPr/>
          <p:nvPr/>
        </p:nvGrpSpPr>
        <p:grpSpPr>
          <a:xfrm>
            <a:off x="326874" y="4123852"/>
            <a:ext cx="2731625" cy="1983231"/>
            <a:chOff x="326874" y="2885181"/>
            <a:chExt cx="2731625" cy="2527050"/>
          </a:xfrm>
        </p:grpSpPr>
        <p:grpSp>
          <p:nvGrpSpPr>
            <p:cNvPr id="42" name="Group 41">
              <a:extLst>
                <a:ext uri="{FF2B5EF4-FFF2-40B4-BE49-F238E27FC236}">
                  <a16:creationId xmlns:a16="http://schemas.microsoft.com/office/drawing/2014/main" id="{AA3231D9-1FCF-40E5-8EE5-385C6F882295}"/>
                </a:ext>
              </a:extLst>
            </p:cNvPr>
            <p:cNvGrpSpPr/>
            <p:nvPr/>
          </p:nvGrpSpPr>
          <p:grpSpPr>
            <a:xfrm>
              <a:off x="363794" y="4324594"/>
              <a:ext cx="2599943" cy="1087637"/>
              <a:chOff x="9227219" y="3688716"/>
              <a:chExt cx="2599943" cy="1087637"/>
            </a:xfrm>
          </p:grpSpPr>
          <p:sp>
            <p:nvSpPr>
              <p:cNvPr id="43" name="TextBox 42">
                <a:extLst>
                  <a:ext uri="{FF2B5EF4-FFF2-40B4-BE49-F238E27FC236}">
                    <a16:creationId xmlns:a16="http://schemas.microsoft.com/office/drawing/2014/main" id="{2E2483BA-B3F9-4274-B6BD-408B07C7B30D}"/>
                  </a:ext>
                </a:extLst>
              </p:cNvPr>
              <p:cNvSpPr txBox="1"/>
              <p:nvPr/>
            </p:nvSpPr>
            <p:spPr>
              <a:xfrm>
                <a:off x="9227219" y="4232534"/>
                <a:ext cx="2599943" cy="543819"/>
              </a:xfrm>
              <a:prstGeom prst="rect">
                <a:avLst/>
              </a:prstGeom>
              <a:noFill/>
            </p:spPr>
            <p:txBody>
              <a:bodyPr wrap="square" lIns="0" tIns="0" rIns="0" bIns="0" rtlCol="0">
                <a:normAutofit/>
              </a:bodyPr>
              <a:lstStyle/>
              <a:p>
                <a:r>
                  <a:rPr lang="en-US" sz="1200" dirty="0">
                    <a:solidFill>
                      <a:schemeClr val="bg1"/>
                    </a:solidFill>
                  </a:rPr>
                  <a:t>Property Taxes · 42%</a:t>
                </a:r>
                <a:endParaRPr lang="en-PH" sz="1200" dirty="0">
                  <a:solidFill>
                    <a:schemeClr val="bg1"/>
                  </a:solidFill>
                </a:endParaRPr>
              </a:p>
            </p:txBody>
          </p:sp>
          <p:sp>
            <p:nvSpPr>
              <p:cNvPr id="44" name="TextBox 43">
                <a:extLst>
                  <a:ext uri="{FF2B5EF4-FFF2-40B4-BE49-F238E27FC236}">
                    <a16:creationId xmlns:a16="http://schemas.microsoft.com/office/drawing/2014/main" id="{877F3734-4BDF-4E11-A47D-13D023337487}"/>
                  </a:ext>
                </a:extLst>
              </p:cNvPr>
              <p:cNvSpPr txBox="1"/>
              <p:nvPr/>
            </p:nvSpPr>
            <p:spPr>
              <a:xfrm>
                <a:off x="9227219" y="3688716"/>
                <a:ext cx="2599943" cy="543818"/>
              </a:xfrm>
              <a:prstGeom prst="rect">
                <a:avLst/>
              </a:prstGeom>
              <a:noFill/>
            </p:spPr>
            <p:txBody>
              <a:bodyPr wrap="square" lIns="0" tIns="0" rIns="0" bIns="0" rtlCol="0" anchor="ctr">
                <a:normAutofit/>
              </a:bodyPr>
              <a:lstStyle/>
              <a:p>
                <a:r>
                  <a:rPr lang="en-US" sz="2800" b="1" dirty="0">
                    <a:solidFill>
                      <a:schemeClr val="accent6">
                        <a:lumMod val="20000"/>
                        <a:lumOff val="80000"/>
                      </a:schemeClr>
                    </a:solidFill>
                    <a:latin typeface="+mj-lt"/>
                  </a:rPr>
                  <a:t>42%</a:t>
                </a:r>
                <a:endParaRPr lang="en-PH" sz="2800" b="1" dirty="0">
                  <a:solidFill>
                    <a:schemeClr val="accent6">
                      <a:lumMod val="20000"/>
                      <a:lumOff val="80000"/>
                    </a:schemeClr>
                  </a:solidFill>
                  <a:latin typeface="+mj-lt"/>
                </a:endParaRPr>
              </a:p>
            </p:txBody>
          </p:sp>
        </p:grpSp>
        <p:grpSp>
          <p:nvGrpSpPr>
            <p:cNvPr id="45" name="Group 44">
              <a:extLst>
                <a:ext uri="{FF2B5EF4-FFF2-40B4-BE49-F238E27FC236}">
                  <a16:creationId xmlns:a16="http://schemas.microsoft.com/office/drawing/2014/main" id="{8F1E9878-9D0E-4100-B74F-49629FC01D77}"/>
                </a:ext>
              </a:extLst>
            </p:cNvPr>
            <p:cNvGrpSpPr/>
            <p:nvPr/>
          </p:nvGrpSpPr>
          <p:grpSpPr>
            <a:xfrm>
              <a:off x="363794" y="2885181"/>
              <a:ext cx="2599943" cy="1087637"/>
              <a:chOff x="9227219" y="3688716"/>
              <a:chExt cx="2599943" cy="1087637"/>
            </a:xfrm>
          </p:grpSpPr>
          <p:sp>
            <p:nvSpPr>
              <p:cNvPr id="46" name="TextBox 45">
                <a:extLst>
                  <a:ext uri="{FF2B5EF4-FFF2-40B4-BE49-F238E27FC236}">
                    <a16:creationId xmlns:a16="http://schemas.microsoft.com/office/drawing/2014/main" id="{748776E5-EC00-43FB-8C26-FB4969A6117F}"/>
                  </a:ext>
                </a:extLst>
              </p:cNvPr>
              <p:cNvSpPr txBox="1"/>
              <p:nvPr/>
            </p:nvSpPr>
            <p:spPr>
              <a:xfrm>
                <a:off x="9227219" y="4232534"/>
                <a:ext cx="2599943" cy="543819"/>
              </a:xfrm>
              <a:prstGeom prst="rect">
                <a:avLst/>
              </a:prstGeom>
              <a:noFill/>
            </p:spPr>
            <p:txBody>
              <a:bodyPr wrap="square" lIns="0" tIns="0" rIns="0" bIns="0" rtlCol="0">
                <a:normAutofit/>
              </a:bodyPr>
              <a:lstStyle/>
              <a:p>
                <a:r>
                  <a:rPr lang="en-US" sz="1200" dirty="0">
                    <a:solidFill>
                      <a:schemeClr val="bg1"/>
                    </a:solidFill>
                  </a:rPr>
                  <a:t>Payroll &amp; Mgmt · 25%</a:t>
                </a:r>
                <a:endParaRPr lang="en-PH" sz="1200" dirty="0">
                  <a:solidFill>
                    <a:schemeClr val="bg1"/>
                  </a:solidFill>
                </a:endParaRPr>
              </a:p>
            </p:txBody>
          </p:sp>
          <p:sp>
            <p:nvSpPr>
              <p:cNvPr id="47" name="TextBox 46">
                <a:extLst>
                  <a:ext uri="{FF2B5EF4-FFF2-40B4-BE49-F238E27FC236}">
                    <a16:creationId xmlns:a16="http://schemas.microsoft.com/office/drawing/2014/main" id="{FBB1B3B9-2D22-4FBB-A3A0-BC79C4D237D3}"/>
                  </a:ext>
                </a:extLst>
              </p:cNvPr>
              <p:cNvSpPr txBox="1"/>
              <p:nvPr/>
            </p:nvSpPr>
            <p:spPr>
              <a:xfrm>
                <a:off x="9227219" y="3688716"/>
                <a:ext cx="2599943" cy="543818"/>
              </a:xfrm>
              <a:prstGeom prst="rect">
                <a:avLst/>
              </a:prstGeom>
              <a:noFill/>
            </p:spPr>
            <p:txBody>
              <a:bodyPr wrap="square" lIns="0" tIns="0" rIns="0" bIns="0" rtlCol="0" anchor="ctr">
                <a:normAutofit lnSpcReduction="10000"/>
              </a:bodyPr>
              <a:lstStyle/>
              <a:p>
                <a:r>
                  <a:rPr lang="en-US" sz="3000" b="1" dirty="0">
                    <a:solidFill>
                      <a:schemeClr val="accent6">
                        <a:lumMod val="20000"/>
                        <a:lumOff val="80000"/>
                      </a:schemeClr>
                    </a:solidFill>
                    <a:latin typeface="+mj-lt"/>
                  </a:rPr>
                  <a:t>25%</a:t>
                </a:r>
                <a:endParaRPr lang="en-PH" sz="3200" b="1" dirty="0">
                  <a:solidFill>
                    <a:schemeClr val="accent6">
                      <a:lumMod val="20000"/>
                      <a:lumOff val="80000"/>
                    </a:schemeClr>
                  </a:solidFill>
                  <a:latin typeface="+mj-lt"/>
                </a:endParaRPr>
              </a:p>
            </p:txBody>
          </p:sp>
        </p:grpSp>
        <p:cxnSp>
          <p:nvCxnSpPr>
            <p:cNvPr id="48" name="Straight Connector 47">
              <a:extLst>
                <a:ext uri="{FF2B5EF4-FFF2-40B4-BE49-F238E27FC236}">
                  <a16:creationId xmlns:a16="http://schemas.microsoft.com/office/drawing/2014/main" id="{29697C29-6522-4C6C-9142-765F899E5735}"/>
                </a:ext>
              </a:extLst>
            </p:cNvPr>
            <p:cNvCxnSpPr/>
            <p:nvPr/>
          </p:nvCxnSpPr>
          <p:spPr>
            <a:xfrm>
              <a:off x="326874" y="4148706"/>
              <a:ext cx="27316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a16="http://schemas.microsoft.com/office/drawing/2014/main" id="{C87AE88F-B559-49CD-991C-8517C1DFE416}"/>
              </a:ext>
            </a:extLst>
          </p:cNvPr>
          <p:cNvSpPr txBox="1"/>
          <p:nvPr/>
        </p:nvSpPr>
        <p:spPr>
          <a:xfrm>
            <a:off x="363795" y="2481856"/>
            <a:ext cx="2731623" cy="265133"/>
          </a:xfrm>
          <a:prstGeom prst="rect">
            <a:avLst/>
          </a:prstGeom>
          <a:noFill/>
        </p:spPr>
        <p:txBody>
          <a:bodyPr wrap="square" lIns="0" tIns="0" rIns="0" bIns="0" rtlCol="0" anchor="b">
            <a:noAutofit/>
          </a:bodyPr>
          <a:lstStyle/>
          <a:p>
            <a:r>
              <a:rPr lang="en-US" sz="1600" b="1" dirty="0">
                <a:solidFill>
                  <a:schemeClr val="accent6">
                    <a:lumMod val="20000"/>
                    <a:lumOff val="80000"/>
                  </a:schemeClr>
                </a:solidFill>
                <a:latin typeface="+mj-lt"/>
              </a:rPr>
              <a:t>Total OpEx — $2.5M</a:t>
            </a:r>
            <a:endParaRPr lang="en-PH" sz="1600" b="1" dirty="0">
              <a:solidFill>
                <a:schemeClr val="accent6">
                  <a:lumMod val="20000"/>
                  <a:lumOff val="80000"/>
                </a:schemeClr>
              </a:solidFill>
              <a:latin typeface="+mj-lt"/>
            </a:endParaRPr>
          </a:p>
        </p:txBody>
      </p:sp>
      <p:sp>
        <p:nvSpPr>
          <p:cNvPr id="53" name="TextBox 52">
            <a:extLst>
              <a:ext uri="{FF2B5EF4-FFF2-40B4-BE49-F238E27FC236}">
                <a16:creationId xmlns:a16="http://schemas.microsoft.com/office/drawing/2014/main" id="{4A58A8F3-5EBE-4747-9206-3F9F001C9234}"/>
              </a:ext>
            </a:extLst>
          </p:cNvPr>
          <p:cNvSpPr txBox="1"/>
          <p:nvPr/>
        </p:nvSpPr>
        <p:spPr>
          <a:xfrm>
            <a:off x="363794" y="2787285"/>
            <a:ext cx="2731625" cy="1095026"/>
          </a:xfrm>
          <a:prstGeom prst="rect">
            <a:avLst/>
          </a:prstGeom>
          <a:noFill/>
        </p:spPr>
        <p:txBody>
          <a:bodyPr wrap="square" lIns="0" tIns="0" rIns="0" bIns="0" rtlCol="0" anchor="t">
            <a:noAutofit/>
          </a:bodyPr>
          <a:lstStyle/>
          <a:p>
            <a:r>
              <a:rPr lang="en-US" sz="1200" dirty="0">
                <a:solidFill>
                  <a:schemeClr val="bg1"/>
                </a:solidFill>
              </a:rPr>
              <a:t>The expense ratio improves from 46% at acquisition to 38% at stabilization, driven by RUBS recovery, re-bid contracts and in-sourced maintenance — not by cutting service levels.</a:t>
            </a:r>
          </a:p>
        </p:txBody>
      </p:sp>
      <p:sp>
        <p:nvSpPr>
          <p:cNvPr id="3" name="Slide Number Placeholder 2">
            <a:extLst>
              <a:ext uri="{FF2B5EF4-FFF2-40B4-BE49-F238E27FC236}">
                <a16:creationId xmlns:a16="http://schemas.microsoft.com/office/drawing/2014/main" id="{D95123C4-BC8F-4A31-982A-A38544A31B6A}"/>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33</a:t>
            </a:fld>
            <a:endParaRPr lang="en-PH" dirty="0"/>
          </a:p>
        </p:txBody>
      </p:sp>
    </p:spTree>
    <p:extLst>
      <p:ext uri="{BB962C8B-B14F-4D97-AF65-F5344CB8AC3E}">
        <p14:creationId xmlns:p14="http://schemas.microsoft.com/office/powerpoint/2010/main" val="3991913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FF9964-173C-46D3-844B-F179FFF77763}"/>
              </a:ext>
            </a:extLst>
          </p:cNvPr>
          <p:cNvSpPr>
            <a:spLocks noGrp="1"/>
          </p:cNvSpPr>
          <p:nvPr>
            <p:ph type="title"/>
          </p:nvPr>
        </p:nvSpPr>
        <p:spPr/>
        <p:txBody>
          <a:bodyPr/>
          <a:lstStyle/>
          <a:p>
            <a:r>
              <a:rPr lang="en-US" b="1" dirty="0"/>
              <a:t>Cash Flow &amp; Coverage Profile</a:t>
            </a:r>
          </a:p>
        </p:txBody>
      </p:sp>
      <p:sp>
        <p:nvSpPr>
          <p:cNvPr id="5" name="TextBox 4">
            <a:extLst>
              <a:ext uri="{FF2B5EF4-FFF2-40B4-BE49-F238E27FC236}">
                <a16:creationId xmlns:a16="http://schemas.microsoft.com/office/drawing/2014/main" id="{708A5F7E-2E90-40DA-A21D-F791947F64FD}"/>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Coverage Metrics by Period (5-year hold)</a:t>
            </a:r>
          </a:p>
        </p:txBody>
      </p:sp>
      <p:sp>
        <p:nvSpPr>
          <p:cNvPr id="6" name="ee4pContent4">
            <a:extLst>
              <a:ext uri="{FF2B5EF4-FFF2-40B4-BE49-F238E27FC236}">
                <a16:creationId xmlns:a16="http://schemas.microsoft.com/office/drawing/2014/main" id="{67B15EED-9F49-45CD-9AC6-BCBB909EE399}"/>
              </a:ext>
            </a:extLst>
          </p:cNvPr>
          <p:cNvSpPr txBox="1"/>
          <p:nvPr/>
        </p:nvSpPr>
        <p:spPr>
          <a:xfrm>
            <a:off x="359704" y="1856344"/>
            <a:ext cx="5388824" cy="474147"/>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dirty="0">
                <a:solidFill>
                  <a:schemeClr val="tx1"/>
                </a:solidFill>
                <a:latin typeface="+mn-lt"/>
              </a:rPr>
              <a:t>Cash-on-cash, debt yield and DSCR all strengthen as NOI builds and the loan amortizes.</a:t>
            </a:r>
            <a:endParaRPr lang="en-PH" dirty="0">
              <a:solidFill>
                <a:schemeClr val="tx1"/>
              </a:solidFill>
              <a:latin typeface="+mn-lt"/>
            </a:endParaRPr>
          </a:p>
        </p:txBody>
      </p:sp>
      <p:graphicFrame>
        <p:nvGraphicFramePr>
          <p:cNvPr id="7" name="Chart 6">
            <a:extLst>
              <a:ext uri="{FF2B5EF4-FFF2-40B4-BE49-F238E27FC236}">
                <a16:creationId xmlns:a16="http://schemas.microsoft.com/office/drawing/2014/main" id="{A58C6573-8244-4B4E-9802-A9802E2682C6}"/>
              </a:ext>
            </a:extLst>
          </p:cNvPr>
          <p:cNvGraphicFramePr/>
          <p:nvPr>
            <p:extLst>
              <p:ext uri="{D42A27DB-BD31-4B8C-83A1-F6EECF244321}">
                <p14:modId xmlns:p14="http://schemas.microsoft.com/office/powerpoint/2010/main" val="4062669340"/>
              </p:ext>
            </p:extLst>
          </p:nvPr>
        </p:nvGraphicFramePr>
        <p:xfrm>
          <a:off x="6415223" y="1589328"/>
          <a:ext cx="5425177" cy="3485815"/>
        </p:xfrm>
        <a:graphic>
          <a:graphicData uri="http://schemas.openxmlformats.org/drawingml/2006/chart">
            <c:chart xmlns:c="http://schemas.openxmlformats.org/drawingml/2006/chart" xmlns:r="http://schemas.openxmlformats.org/officeDocument/2006/relationships" r:id="rId2"/>
          </a:graphicData>
        </a:graphic>
      </p:graphicFrame>
      <p:sp>
        <p:nvSpPr>
          <p:cNvPr id="59" name="TextBox 58">
            <a:extLst>
              <a:ext uri="{FF2B5EF4-FFF2-40B4-BE49-F238E27FC236}">
                <a16:creationId xmlns:a16="http://schemas.microsoft.com/office/drawing/2014/main" id="{4D48B793-E45E-452F-B17A-065A05371800}"/>
              </a:ext>
            </a:extLst>
          </p:cNvPr>
          <p:cNvSpPr txBox="1"/>
          <p:nvPr/>
        </p:nvSpPr>
        <p:spPr>
          <a:xfrm>
            <a:off x="6415225" y="567732"/>
            <a:ext cx="4781354" cy="418966"/>
          </a:xfrm>
          <a:prstGeom prst="rect">
            <a:avLst/>
          </a:prstGeom>
          <a:noFill/>
        </p:spPr>
        <p:txBody>
          <a:bodyPr wrap="square" lIns="0" tIns="0" rIns="0" bIns="0" rtlCol="0" anchor="ctr">
            <a:normAutofit/>
          </a:bodyPr>
          <a:lstStyle/>
          <a:p>
            <a:r>
              <a:rPr lang="en-US" sz="1600" b="1" dirty="0">
                <a:solidFill>
                  <a:schemeClr val="accent5"/>
                </a:solidFill>
                <a:latin typeface="+mj-lt"/>
              </a:rPr>
              <a:t>Going-in coverage</a:t>
            </a:r>
            <a:endParaRPr lang="en-PH" sz="1600" b="1" dirty="0">
              <a:solidFill>
                <a:schemeClr val="accent5"/>
              </a:solidFill>
              <a:latin typeface="+mj-lt"/>
            </a:endParaRPr>
          </a:p>
        </p:txBody>
      </p:sp>
      <p:sp>
        <p:nvSpPr>
          <p:cNvPr id="60" name="TextBox 59">
            <a:extLst>
              <a:ext uri="{FF2B5EF4-FFF2-40B4-BE49-F238E27FC236}">
                <a16:creationId xmlns:a16="http://schemas.microsoft.com/office/drawing/2014/main" id="{72CE6DFF-372A-456A-8C83-8F99C2B1DFB0}"/>
              </a:ext>
            </a:extLst>
          </p:cNvPr>
          <p:cNvSpPr txBox="1"/>
          <p:nvPr/>
        </p:nvSpPr>
        <p:spPr>
          <a:xfrm>
            <a:off x="6415224" y="972245"/>
            <a:ext cx="5425176" cy="299647"/>
          </a:xfrm>
          <a:prstGeom prst="rect">
            <a:avLst/>
          </a:prstGeom>
          <a:noFill/>
        </p:spPr>
        <p:txBody>
          <a:bodyPr wrap="square" lIns="0" tIns="0" rIns="0" bIns="0" rtlCol="0">
            <a:normAutofit fontScale="85000" lnSpcReduction="20000"/>
          </a:bodyPr>
          <a:lstStyle/>
          <a:p>
            <a:r>
              <a:rPr lang="en-US" sz="1400" dirty="0">
                <a:solidFill>
                  <a:schemeClr val="bg1"/>
                </a:solidFill>
              </a:rPr>
              <a:t>DSCR opens at 1.17x on interest-only bridge debt and climbs above 1.6x by stabilization as NOI grows.</a:t>
            </a:r>
            <a:endParaRPr lang="en-PH" sz="1400" dirty="0">
              <a:solidFill>
                <a:schemeClr val="bg1"/>
              </a:solidFill>
            </a:endParaRPr>
          </a:p>
        </p:txBody>
      </p:sp>
      <p:grpSp>
        <p:nvGrpSpPr>
          <p:cNvPr id="4" name="Group 3">
            <a:extLst>
              <a:ext uri="{FF2B5EF4-FFF2-40B4-BE49-F238E27FC236}">
                <a16:creationId xmlns:a16="http://schemas.microsoft.com/office/drawing/2014/main" id="{9E7850D7-ECB0-431A-9971-A7DE4DC28235}"/>
              </a:ext>
            </a:extLst>
          </p:cNvPr>
          <p:cNvGrpSpPr/>
          <p:nvPr/>
        </p:nvGrpSpPr>
        <p:grpSpPr>
          <a:xfrm>
            <a:off x="351600" y="2498535"/>
            <a:ext cx="5401018" cy="3369702"/>
            <a:chOff x="351600" y="2498535"/>
            <a:chExt cx="5401018" cy="3264714"/>
          </a:xfrm>
        </p:grpSpPr>
        <p:sp>
          <p:nvSpPr>
            <p:cNvPr id="42" name="Rectangle 41">
              <a:extLst>
                <a:ext uri="{FF2B5EF4-FFF2-40B4-BE49-F238E27FC236}">
                  <a16:creationId xmlns:a16="http://schemas.microsoft.com/office/drawing/2014/main" id="{EF5D585F-DC7B-41BA-8606-BC04AC98A8C1}"/>
                </a:ext>
              </a:extLst>
            </p:cNvPr>
            <p:cNvSpPr/>
            <p:nvPr/>
          </p:nvSpPr>
          <p:spPr>
            <a:xfrm>
              <a:off x="351600" y="2498535"/>
              <a:ext cx="2611631" cy="15509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1.17x</a:t>
              </a:r>
            </a:p>
            <a:p>
              <a:pPr algn="ctr"/>
              <a:r>
                <a:rPr lang="en-US" sz="1400" dirty="0">
                  <a:solidFill>
                    <a:schemeClr val="tx1"/>
                  </a:solidFill>
                </a:rPr>
                <a:t>Year-1 DSCR on interest-only bridge debt</a:t>
              </a:r>
            </a:p>
          </p:txBody>
        </p:sp>
        <p:sp>
          <p:nvSpPr>
            <p:cNvPr id="43" name="Rectangle 42">
              <a:extLst>
                <a:ext uri="{FF2B5EF4-FFF2-40B4-BE49-F238E27FC236}">
                  <a16:creationId xmlns:a16="http://schemas.microsoft.com/office/drawing/2014/main" id="{0204DC55-AB9F-43F2-B331-B3C043D44015}"/>
                </a:ext>
              </a:extLst>
            </p:cNvPr>
            <p:cNvSpPr/>
            <p:nvPr/>
          </p:nvSpPr>
          <p:spPr>
            <a:xfrm>
              <a:off x="3140987" y="2498535"/>
              <a:ext cx="2611631" cy="155095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6.8%</a:t>
              </a:r>
            </a:p>
            <a:p>
              <a:pPr algn="ctr"/>
              <a:r>
                <a:rPr lang="en-US" sz="1400" dirty="0">
                  <a:solidFill>
                    <a:schemeClr val="tx1"/>
                  </a:solidFill>
                </a:rPr>
                <a:t>Going-in debt yield, rising to 10.2% at stabilization</a:t>
              </a:r>
            </a:p>
          </p:txBody>
        </p:sp>
        <p:sp>
          <p:nvSpPr>
            <p:cNvPr id="44" name="Rectangle 43">
              <a:extLst>
                <a:ext uri="{FF2B5EF4-FFF2-40B4-BE49-F238E27FC236}">
                  <a16:creationId xmlns:a16="http://schemas.microsoft.com/office/drawing/2014/main" id="{5757191A-BD0C-4627-B2D9-AD4F7D9A496D}"/>
                </a:ext>
              </a:extLst>
            </p:cNvPr>
            <p:cNvSpPr/>
            <p:nvPr/>
          </p:nvSpPr>
          <p:spPr>
            <a:xfrm>
              <a:off x="351600" y="4212296"/>
              <a:ext cx="2611631" cy="155095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6.2%</a:t>
              </a:r>
            </a:p>
            <a:p>
              <a:pPr algn="ctr"/>
              <a:r>
                <a:rPr lang="en-US" sz="1400" dirty="0">
                  <a:solidFill>
                    <a:schemeClr val="tx1"/>
                  </a:solidFill>
                </a:rPr>
                <a:t>Average cash-on-cash return across the hold</a:t>
              </a:r>
              <a:r>
                <a:rPr lang="en-US" sz="1600" dirty="0">
                  <a:solidFill>
                    <a:schemeClr val="tx1"/>
                  </a:solidFill>
                </a:rPr>
                <a:t>.</a:t>
              </a:r>
            </a:p>
          </p:txBody>
        </p:sp>
        <p:sp>
          <p:nvSpPr>
            <p:cNvPr id="45" name="Rectangle 44">
              <a:extLst>
                <a:ext uri="{FF2B5EF4-FFF2-40B4-BE49-F238E27FC236}">
                  <a16:creationId xmlns:a16="http://schemas.microsoft.com/office/drawing/2014/main" id="{4EB38B81-A388-483C-A98F-1054AC71C507}"/>
                </a:ext>
              </a:extLst>
            </p:cNvPr>
            <p:cNvSpPr/>
            <p:nvPr/>
          </p:nvSpPr>
          <p:spPr>
            <a:xfrm>
              <a:off x="3140987" y="4212296"/>
              <a:ext cx="2611631" cy="155095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3600" b="1" dirty="0">
                  <a:solidFill>
                    <a:schemeClr val="tx1"/>
                  </a:solidFill>
                  <a:latin typeface="+mj-lt"/>
                </a:rPr>
                <a:t>1.62x</a:t>
              </a:r>
            </a:p>
            <a:p>
              <a:pPr algn="ctr"/>
              <a:r>
                <a:rPr lang="en-US" sz="1400" dirty="0">
                  <a:solidFill>
                    <a:schemeClr val="tx1"/>
                  </a:solidFill>
                </a:rPr>
                <a:t>Stabilized DSCR by Year 3 of the business plan</a:t>
              </a:r>
            </a:p>
          </p:txBody>
        </p:sp>
      </p:grpSp>
      <p:sp>
        <p:nvSpPr>
          <p:cNvPr id="46" name="TextBox 45">
            <a:extLst>
              <a:ext uri="{FF2B5EF4-FFF2-40B4-BE49-F238E27FC236}">
                <a16:creationId xmlns:a16="http://schemas.microsoft.com/office/drawing/2014/main" id="{7263E9A4-A270-45BD-84AB-469C784A3BCA}"/>
              </a:ext>
            </a:extLst>
          </p:cNvPr>
          <p:cNvSpPr txBox="1"/>
          <p:nvPr/>
        </p:nvSpPr>
        <p:spPr>
          <a:xfrm>
            <a:off x="6415222" y="5225143"/>
            <a:ext cx="5425178" cy="1034980"/>
          </a:xfrm>
          <a:prstGeom prst="rect">
            <a:avLst/>
          </a:prstGeom>
          <a:noFill/>
        </p:spPr>
        <p:txBody>
          <a:bodyPr wrap="square" lIns="0" tIns="0" rIns="0" bIns="0" rtlCol="0">
            <a:normAutofit lnSpcReduction="10000"/>
          </a:bodyPr>
          <a:lstStyle/>
          <a:p>
            <a:pPr algn="ctr"/>
            <a:r>
              <a:rPr lang="en-US" sz="1200" b="1" dirty="0">
                <a:solidFill>
                  <a:schemeClr val="accent5">
                    <a:lumMod val="20000"/>
                    <a:lumOff val="80000"/>
                  </a:schemeClr>
                </a:solidFill>
              </a:rPr>
              <a:t>Coverage is thin at entry by design — typical for value-add bridge structures — and is supported by a funded interest reserve.</a:t>
            </a:r>
          </a:p>
          <a:p>
            <a:pPr algn="ctr"/>
            <a:r>
              <a:rPr lang="en-US" sz="1200" dirty="0">
                <a:solidFill>
                  <a:schemeClr val="accent5">
                    <a:lumMod val="20000"/>
                    <a:lumOff val="80000"/>
                  </a:schemeClr>
                </a:solidFill>
              </a:rPr>
              <a:t>We stress a 200bps rate increase and a six-month renovation delay in the risk section; under both, the funded reserve covers debt service through stabilization without a capital call, and the loan retains two extension options at the sponsor's election.</a:t>
            </a:r>
            <a:endParaRPr lang="en-PH" sz="1200" dirty="0">
              <a:solidFill>
                <a:schemeClr val="accent5">
                  <a:lumMod val="20000"/>
                  <a:lumOff val="80000"/>
                </a:schemeClr>
              </a:solidFill>
            </a:endParaRPr>
          </a:p>
        </p:txBody>
      </p:sp>
      <p:sp>
        <p:nvSpPr>
          <p:cNvPr id="8" name="Slide Number Placeholder 7">
            <a:extLst>
              <a:ext uri="{FF2B5EF4-FFF2-40B4-BE49-F238E27FC236}">
                <a16:creationId xmlns:a16="http://schemas.microsoft.com/office/drawing/2014/main" id="{7315122D-B1A4-40A0-A3B7-788BE69EBDC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34</a:t>
            </a:fld>
            <a:endParaRPr lang="en-PH" dirty="0"/>
          </a:p>
        </p:txBody>
      </p:sp>
    </p:spTree>
    <p:extLst>
      <p:ext uri="{BB962C8B-B14F-4D97-AF65-F5344CB8AC3E}">
        <p14:creationId xmlns:p14="http://schemas.microsoft.com/office/powerpoint/2010/main" val="523907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6FE5E-DCF1-4161-8509-BE19B8211AC9}"/>
              </a:ext>
            </a:extLst>
          </p:cNvPr>
          <p:cNvSpPr>
            <a:spLocks noGrp="1"/>
          </p:cNvSpPr>
          <p:nvPr>
            <p:ph type="title"/>
          </p:nvPr>
        </p:nvSpPr>
        <p:spPr/>
        <p:txBody>
          <a:bodyPr/>
          <a:lstStyle/>
          <a:p>
            <a:r>
              <a:rPr lang="en-US" b="1" dirty="0"/>
              <a:t>Projected Return Metrics</a:t>
            </a:r>
          </a:p>
        </p:txBody>
      </p:sp>
      <p:sp>
        <p:nvSpPr>
          <p:cNvPr id="5" name="TextBox 4">
            <a:extLst>
              <a:ext uri="{FF2B5EF4-FFF2-40B4-BE49-F238E27FC236}">
                <a16:creationId xmlns:a16="http://schemas.microsoft.com/office/drawing/2014/main" id="{528C8F9A-7BBF-4910-B013-25E845432F72}"/>
              </a:ext>
            </a:extLst>
          </p:cNvPr>
          <p:cNvSpPr txBox="1"/>
          <p:nvPr/>
        </p:nvSpPr>
        <p:spPr>
          <a:xfrm>
            <a:off x="363794" y="2354391"/>
            <a:ext cx="1781837" cy="418759"/>
          </a:xfrm>
          <a:prstGeom prst="rect">
            <a:avLst/>
          </a:prstGeom>
          <a:noFill/>
        </p:spPr>
        <p:txBody>
          <a:bodyPr wrap="square" lIns="0" tIns="0" rIns="0" bIns="0" rtlCol="0" anchor="ctr">
            <a:normAutofit/>
          </a:bodyPr>
          <a:lstStyle/>
          <a:p>
            <a:pPr algn="ctr"/>
            <a:r>
              <a:rPr lang="en-US" sz="1600" b="1" dirty="0">
                <a:latin typeface="+mj-lt"/>
              </a:rPr>
              <a:t>Net IRR</a:t>
            </a:r>
            <a:endParaRPr lang="en-PH" sz="1600" b="1" dirty="0">
              <a:latin typeface="+mj-lt"/>
            </a:endParaRPr>
          </a:p>
        </p:txBody>
      </p:sp>
      <p:sp>
        <p:nvSpPr>
          <p:cNvPr id="6" name="TextBox 5">
            <a:extLst>
              <a:ext uri="{FF2B5EF4-FFF2-40B4-BE49-F238E27FC236}">
                <a16:creationId xmlns:a16="http://schemas.microsoft.com/office/drawing/2014/main" id="{5AF38C76-F6B2-4965-B687-CE433905A397}"/>
              </a:ext>
            </a:extLst>
          </p:cNvPr>
          <p:cNvSpPr txBox="1"/>
          <p:nvPr/>
        </p:nvSpPr>
        <p:spPr>
          <a:xfrm>
            <a:off x="363794" y="3794598"/>
            <a:ext cx="1781837" cy="1414012"/>
          </a:xfrm>
          <a:prstGeom prst="rect">
            <a:avLst/>
          </a:prstGeom>
          <a:noFill/>
        </p:spPr>
        <p:txBody>
          <a:bodyPr wrap="square" lIns="0" tIns="0" rIns="0" bIns="0" rtlCol="0" anchor="t">
            <a:normAutofit/>
          </a:bodyPr>
          <a:lstStyle/>
          <a:p>
            <a:pPr algn="ctr"/>
            <a:r>
              <a:rPr lang="en-US" sz="1400" dirty="0"/>
              <a:t>Levered, net to LP equity after fees and a 20% promote over an 8% preferred return.</a:t>
            </a:r>
          </a:p>
        </p:txBody>
      </p:sp>
      <p:sp>
        <p:nvSpPr>
          <p:cNvPr id="8" name="TextBox 7">
            <a:extLst>
              <a:ext uri="{FF2B5EF4-FFF2-40B4-BE49-F238E27FC236}">
                <a16:creationId xmlns:a16="http://schemas.microsoft.com/office/drawing/2014/main" id="{E7612D51-09A2-449F-8951-B749E10C666D}"/>
              </a:ext>
            </a:extLst>
          </p:cNvPr>
          <p:cNvSpPr txBox="1"/>
          <p:nvPr/>
        </p:nvSpPr>
        <p:spPr>
          <a:xfrm>
            <a:off x="2777003" y="2354391"/>
            <a:ext cx="1781837" cy="418759"/>
          </a:xfrm>
          <a:prstGeom prst="rect">
            <a:avLst/>
          </a:prstGeom>
          <a:noFill/>
        </p:spPr>
        <p:txBody>
          <a:bodyPr wrap="square" lIns="0" tIns="0" rIns="0" bIns="0" rtlCol="0" anchor="ctr">
            <a:normAutofit/>
          </a:bodyPr>
          <a:lstStyle/>
          <a:p>
            <a:pPr algn="ctr"/>
            <a:r>
              <a:rPr lang="en-US" sz="1600" b="1" dirty="0">
                <a:latin typeface="+mj-lt"/>
              </a:rPr>
              <a:t>Equity Multiple</a:t>
            </a:r>
            <a:endParaRPr lang="en-PH" sz="1600" b="1" dirty="0">
              <a:latin typeface="+mj-lt"/>
            </a:endParaRPr>
          </a:p>
        </p:txBody>
      </p:sp>
      <p:sp>
        <p:nvSpPr>
          <p:cNvPr id="9" name="TextBox 8">
            <a:extLst>
              <a:ext uri="{FF2B5EF4-FFF2-40B4-BE49-F238E27FC236}">
                <a16:creationId xmlns:a16="http://schemas.microsoft.com/office/drawing/2014/main" id="{920088FA-8D1E-4F29-8499-F89AC7064702}"/>
              </a:ext>
            </a:extLst>
          </p:cNvPr>
          <p:cNvSpPr txBox="1"/>
          <p:nvPr/>
        </p:nvSpPr>
        <p:spPr>
          <a:xfrm>
            <a:off x="2777001" y="3794598"/>
            <a:ext cx="1781837" cy="1414012"/>
          </a:xfrm>
          <a:prstGeom prst="rect">
            <a:avLst/>
          </a:prstGeom>
          <a:noFill/>
        </p:spPr>
        <p:txBody>
          <a:bodyPr wrap="square" lIns="0" tIns="0" rIns="0" bIns="0" rtlCol="0" anchor="t">
            <a:normAutofit/>
          </a:bodyPr>
          <a:lstStyle/>
          <a:p>
            <a:pPr algn="ctr"/>
            <a:r>
              <a:rPr lang="en-US" sz="1400" dirty="0"/>
              <a:t>Total LP distributions of 1.94x invested equity across the five-year hold period.</a:t>
            </a:r>
          </a:p>
          <a:p>
            <a:pPr marL="171450" indent="-171450" algn="ctr">
              <a:buFont typeface="Arial" panose="020B0604020202020204" pitchFamily="34" charset="0"/>
              <a:buChar char="•"/>
            </a:pPr>
            <a:endParaRPr lang="en-US" sz="1400" dirty="0"/>
          </a:p>
        </p:txBody>
      </p:sp>
      <p:sp>
        <p:nvSpPr>
          <p:cNvPr id="11" name="TextBox 10">
            <a:extLst>
              <a:ext uri="{FF2B5EF4-FFF2-40B4-BE49-F238E27FC236}">
                <a16:creationId xmlns:a16="http://schemas.microsoft.com/office/drawing/2014/main" id="{CD848791-469D-4EF8-8A1C-66960E8B234F}"/>
              </a:ext>
            </a:extLst>
          </p:cNvPr>
          <p:cNvSpPr txBox="1"/>
          <p:nvPr/>
        </p:nvSpPr>
        <p:spPr>
          <a:xfrm>
            <a:off x="5190211" y="2354391"/>
            <a:ext cx="1781837" cy="418759"/>
          </a:xfrm>
          <a:prstGeom prst="rect">
            <a:avLst/>
          </a:prstGeom>
          <a:noFill/>
        </p:spPr>
        <p:txBody>
          <a:bodyPr wrap="square" lIns="0" tIns="0" rIns="0" bIns="0" rtlCol="0" anchor="ctr">
            <a:normAutofit fontScale="92500" lnSpcReduction="10000"/>
          </a:bodyPr>
          <a:lstStyle/>
          <a:p>
            <a:pPr algn="ctr"/>
            <a:r>
              <a:rPr lang="en-US" sz="1600" b="1" dirty="0">
                <a:latin typeface="+mj-lt"/>
              </a:rPr>
              <a:t>Avg Cash-on-Cash</a:t>
            </a:r>
            <a:endParaRPr lang="en-PH" sz="1600" b="1" dirty="0">
              <a:latin typeface="+mj-lt"/>
            </a:endParaRPr>
          </a:p>
        </p:txBody>
      </p:sp>
      <p:sp>
        <p:nvSpPr>
          <p:cNvPr id="12" name="TextBox 11">
            <a:extLst>
              <a:ext uri="{FF2B5EF4-FFF2-40B4-BE49-F238E27FC236}">
                <a16:creationId xmlns:a16="http://schemas.microsoft.com/office/drawing/2014/main" id="{2F3EDA9D-EFD9-4FB1-8926-7689B23CA72C}"/>
              </a:ext>
            </a:extLst>
          </p:cNvPr>
          <p:cNvSpPr txBox="1"/>
          <p:nvPr/>
        </p:nvSpPr>
        <p:spPr>
          <a:xfrm>
            <a:off x="5190208" y="3794598"/>
            <a:ext cx="1781837" cy="1414012"/>
          </a:xfrm>
          <a:prstGeom prst="rect">
            <a:avLst/>
          </a:prstGeom>
          <a:noFill/>
        </p:spPr>
        <p:txBody>
          <a:bodyPr wrap="square" lIns="0" tIns="0" rIns="0" bIns="0" rtlCol="0" anchor="t">
            <a:normAutofit/>
          </a:bodyPr>
          <a:lstStyle/>
          <a:p>
            <a:pPr algn="ctr"/>
            <a:r>
              <a:rPr lang="en-US" sz="1400" dirty="0"/>
              <a:t>Average annual cash distribution as a percentage of invested LP equity over the hold.</a:t>
            </a:r>
          </a:p>
          <a:p>
            <a:pPr marL="171450" indent="-171450" algn="ctr">
              <a:buFont typeface="Arial" panose="020B0604020202020204" pitchFamily="34" charset="0"/>
              <a:buChar char="•"/>
            </a:pPr>
            <a:endParaRPr lang="en-US" sz="1400" dirty="0"/>
          </a:p>
        </p:txBody>
      </p:sp>
      <p:sp>
        <p:nvSpPr>
          <p:cNvPr id="14" name="TextBox 13">
            <a:extLst>
              <a:ext uri="{FF2B5EF4-FFF2-40B4-BE49-F238E27FC236}">
                <a16:creationId xmlns:a16="http://schemas.microsoft.com/office/drawing/2014/main" id="{F3B19A08-404C-490C-9B4E-E06B1E2188D2}"/>
              </a:ext>
            </a:extLst>
          </p:cNvPr>
          <p:cNvSpPr txBox="1"/>
          <p:nvPr/>
        </p:nvSpPr>
        <p:spPr>
          <a:xfrm>
            <a:off x="7603419" y="2354391"/>
            <a:ext cx="1781837" cy="418759"/>
          </a:xfrm>
          <a:prstGeom prst="rect">
            <a:avLst/>
          </a:prstGeom>
          <a:noFill/>
        </p:spPr>
        <p:txBody>
          <a:bodyPr wrap="square" lIns="0" tIns="0" rIns="0" bIns="0" rtlCol="0" anchor="ctr">
            <a:normAutofit/>
          </a:bodyPr>
          <a:lstStyle/>
          <a:p>
            <a:pPr algn="ctr"/>
            <a:r>
              <a:rPr lang="en-US" sz="1600" b="1" dirty="0">
                <a:latin typeface="+mj-lt"/>
              </a:rPr>
              <a:t>Profit to Equity</a:t>
            </a:r>
            <a:endParaRPr lang="en-PH" sz="1600" b="1" dirty="0">
              <a:latin typeface="+mj-lt"/>
            </a:endParaRPr>
          </a:p>
        </p:txBody>
      </p:sp>
      <p:sp>
        <p:nvSpPr>
          <p:cNvPr id="15" name="TextBox 14">
            <a:extLst>
              <a:ext uri="{FF2B5EF4-FFF2-40B4-BE49-F238E27FC236}">
                <a16:creationId xmlns:a16="http://schemas.microsoft.com/office/drawing/2014/main" id="{65208019-4EAC-48BF-8926-7786B6135D96}"/>
              </a:ext>
            </a:extLst>
          </p:cNvPr>
          <p:cNvSpPr txBox="1"/>
          <p:nvPr/>
        </p:nvSpPr>
        <p:spPr>
          <a:xfrm>
            <a:off x="7603415" y="3794598"/>
            <a:ext cx="1781837" cy="1414012"/>
          </a:xfrm>
          <a:prstGeom prst="rect">
            <a:avLst/>
          </a:prstGeom>
          <a:noFill/>
        </p:spPr>
        <p:txBody>
          <a:bodyPr wrap="square" lIns="0" tIns="0" rIns="0" bIns="0" rtlCol="0" anchor="t">
            <a:normAutofit/>
          </a:bodyPr>
          <a:lstStyle/>
          <a:p>
            <a:pPr algn="ctr"/>
            <a:r>
              <a:rPr lang="en-US" sz="1400" dirty="0"/>
              <a:t>Total net profit to equity of approximately $20.5M over the projected hold period.</a:t>
            </a:r>
          </a:p>
        </p:txBody>
      </p:sp>
      <p:sp>
        <p:nvSpPr>
          <p:cNvPr id="17" name="TextBox 16">
            <a:extLst>
              <a:ext uri="{FF2B5EF4-FFF2-40B4-BE49-F238E27FC236}">
                <a16:creationId xmlns:a16="http://schemas.microsoft.com/office/drawing/2014/main" id="{C26503ED-1DEB-4F80-881C-C8556604CC02}"/>
              </a:ext>
            </a:extLst>
          </p:cNvPr>
          <p:cNvSpPr txBox="1"/>
          <p:nvPr/>
        </p:nvSpPr>
        <p:spPr>
          <a:xfrm>
            <a:off x="10016625" y="2354391"/>
            <a:ext cx="1781837" cy="418759"/>
          </a:xfrm>
          <a:prstGeom prst="rect">
            <a:avLst/>
          </a:prstGeom>
          <a:noFill/>
        </p:spPr>
        <p:txBody>
          <a:bodyPr wrap="square" lIns="0" tIns="0" rIns="0" bIns="0" rtlCol="0" anchor="ctr">
            <a:normAutofit/>
          </a:bodyPr>
          <a:lstStyle/>
          <a:p>
            <a:pPr algn="ctr"/>
            <a:r>
              <a:rPr lang="en-US" sz="1600" b="1" dirty="0">
                <a:latin typeface="+mj-lt"/>
              </a:rPr>
              <a:t>Exit Value</a:t>
            </a:r>
            <a:endParaRPr lang="en-PH" sz="1600" b="1" dirty="0">
              <a:latin typeface="+mj-lt"/>
            </a:endParaRPr>
          </a:p>
        </p:txBody>
      </p:sp>
      <p:sp>
        <p:nvSpPr>
          <p:cNvPr id="18" name="TextBox 17">
            <a:extLst>
              <a:ext uri="{FF2B5EF4-FFF2-40B4-BE49-F238E27FC236}">
                <a16:creationId xmlns:a16="http://schemas.microsoft.com/office/drawing/2014/main" id="{79C9A37E-1CB0-462E-802F-E75FF161C971}"/>
              </a:ext>
            </a:extLst>
          </p:cNvPr>
          <p:cNvSpPr txBox="1"/>
          <p:nvPr/>
        </p:nvSpPr>
        <p:spPr>
          <a:xfrm>
            <a:off x="10016623" y="3794598"/>
            <a:ext cx="1781837" cy="1414012"/>
          </a:xfrm>
          <a:prstGeom prst="rect">
            <a:avLst/>
          </a:prstGeom>
          <a:noFill/>
        </p:spPr>
        <p:txBody>
          <a:bodyPr wrap="square" lIns="0" tIns="0" rIns="0" bIns="0" rtlCol="0" anchor="t">
            <a:normAutofit/>
          </a:bodyPr>
          <a:lstStyle/>
          <a:p>
            <a:pPr algn="ctr"/>
            <a:r>
              <a:rPr lang="en-US" sz="1400" dirty="0"/>
              <a:t>Year-5 sale at a 5.25% cap on $4.35M NOI, equal to roughly $266k per unit.</a:t>
            </a:r>
          </a:p>
        </p:txBody>
      </p:sp>
      <p:grpSp>
        <p:nvGrpSpPr>
          <p:cNvPr id="36" name="Group 35">
            <a:extLst>
              <a:ext uri="{FF2B5EF4-FFF2-40B4-BE49-F238E27FC236}">
                <a16:creationId xmlns:a16="http://schemas.microsoft.com/office/drawing/2014/main" id="{F3847120-1493-4411-86D6-F9224905AE9D}"/>
              </a:ext>
            </a:extLst>
          </p:cNvPr>
          <p:cNvGrpSpPr/>
          <p:nvPr/>
        </p:nvGrpSpPr>
        <p:grpSpPr>
          <a:xfrm>
            <a:off x="2461316" y="2250217"/>
            <a:ext cx="7239621" cy="3185264"/>
            <a:chOff x="2461316" y="1716856"/>
            <a:chExt cx="7239621" cy="3678104"/>
          </a:xfrm>
        </p:grpSpPr>
        <p:cxnSp>
          <p:nvCxnSpPr>
            <p:cNvPr id="27" name="Straight Connector 26">
              <a:extLst>
                <a:ext uri="{FF2B5EF4-FFF2-40B4-BE49-F238E27FC236}">
                  <a16:creationId xmlns:a16="http://schemas.microsoft.com/office/drawing/2014/main" id="{9A324E04-E089-4D36-899F-A01C8C1FA6B3}"/>
                </a:ext>
              </a:extLst>
            </p:cNvPr>
            <p:cNvCxnSpPr/>
            <p:nvPr/>
          </p:nvCxnSpPr>
          <p:spPr>
            <a:xfrm>
              <a:off x="9700937"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35BFD0C-BF0A-4CA3-987E-14D868C49119}"/>
                </a:ext>
              </a:extLst>
            </p:cNvPr>
            <p:cNvCxnSpPr/>
            <p:nvPr/>
          </p:nvCxnSpPr>
          <p:spPr>
            <a:xfrm>
              <a:off x="7287730"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C7AC34E-A5DC-4C41-82C6-DC203B4E2B55}"/>
                </a:ext>
              </a:extLst>
            </p:cNvPr>
            <p:cNvCxnSpPr/>
            <p:nvPr/>
          </p:nvCxnSpPr>
          <p:spPr>
            <a:xfrm>
              <a:off x="4874523"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C57AA16-F6A7-4CD6-9392-9047B221BE43}"/>
                </a:ext>
              </a:extLst>
            </p:cNvPr>
            <p:cNvCxnSpPr/>
            <p:nvPr/>
          </p:nvCxnSpPr>
          <p:spPr>
            <a:xfrm>
              <a:off x="2461316" y="1716856"/>
              <a:ext cx="0" cy="367810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E209AF3B-4511-4498-9475-0443E3A2AB2C}"/>
              </a:ext>
            </a:extLst>
          </p:cNvPr>
          <p:cNvSpPr/>
          <p:nvPr/>
        </p:nvSpPr>
        <p:spPr>
          <a:xfrm>
            <a:off x="0" y="5435483"/>
            <a:ext cx="12192000" cy="8148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5" name="Group 34">
            <a:extLst>
              <a:ext uri="{FF2B5EF4-FFF2-40B4-BE49-F238E27FC236}">
                <a16:creationId xmlns:a16="http://schemas.microsoft.com/office/drawing/2014/main" id="{38B3597E-E060-4E2B-8235-3A577EFB2747}"/>
              </a:ext>
            </a:extLst>
          </p:cNvPr>
          <p:cNvGrpSpPr/>
          <p:nvPr/>
        </p:nvGrpSpPr>
        <p:grpSpPr>
          <a:xfrm>
            <a:off x="2461316" y="5435482"/>
            <a:ext cx="7239621" cy="875808"/>
            <a:chOff x="2461316" y="4018096"/>
            <a:chExt cx="7239621" cy="3678104"/>
          </a:xfrm>
        </p:grpSpPr>
        <p:cxnSp>
          <p:nvCxnSpPr>
            <p:cNvPr id="31" name="Straight Connector 30">
              <a:extLst>
                <a:ext uri="{FF2B5EF4-FFF2-40B4-BE49-F238E27FC236}">
                  <a16:creationId xmlns:a16="http://schemas.microsoft.com/office/drawing/2014/main" id="{CBBD4F1C-465C-4C42-B589-3C48B679B82C}"/>
                </a:ext>
              </a:extLst>
            </p:cNvPr>
            <p:cNvCxnSpPr/>
            <p:nvPr/>
          </p:nvCxnSpPr>
          <p:spPr>
            <a:xfrm>
              <a:off x="9700937"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8F9EA60-4BFE-4FF6-B939-1EBB27219106}"/>
                </a:ext>
              </a:extLst>
            </p:cNvPr>
            <p:cNvCxnSpPr/>
            <p:nvPr/>
          </p:nvCxnSpPr>
          <p:spPr>
            <a:xfrm>
              <a:off x="7287730"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3F5CCD-1022-4255-A5B0-00B3CF230DBF}"/>
                </a:ext>
              </a:extLst>
            </p:cNvPr>
            <p:cNvCxnSpPr/>
            <p:nvPr/>
          </p:nvCxnSpPr>
          <p:spPr>
            <a:xfrm>
              <a:off x="4874523"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2CF3C32-68EF-4160-960A-F5E4A40CB1CC}"/>
                </a:ext>
              </a:extLst>
            </p:cNvPr>
            <p:cNvCxnSpPr/>
            <p:nvPr/>
          </p:nvCxnSpPr>
          <p:spPr>
            <a:xfrm>
              <a:off x="2461316"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6578B080-4CDF-4C5F-AC98-E85EA66E5C68}"/>
              </a:ext>
            </a:extLst>
          </p:cNvPr>
          <p:cNvGrpSpPr/>
          <p:nvPr/>
        </p:nvGrpSpPr>
        <p:grpSpPr>
          <a:xfrm>
            <a:off x="363795" y="1336068"/>
            <a:ext cx="11434667" cy="301957"/>
            <a:chOff x="363795" y="1220318"/>
            <a:chExt cx="6593568" cy="370849"/>
          </a:xfrm>
        </p:grpSpPr>
        <p:sp>
          <p:nvSpPr>
            <p:cNvPr id="42" name="TextBox 41">
              <a:extLst>
                <a:ext uri="{FF2B5EF4-FFF2-40B4-BE49-F238E27FC236}">
                  <a16:creationId xmlns:a16="http://schemas.microsoft.com/office/drawing/2014/main" id="{068D01D2-A37F-4FAD-8B97-5271E11DF17C}"/>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Returns are net to LPs and reflect the base case</a:t>
              </a:r>
              <a:endParaRPr lang="en-PH" sz="1600" b="1" dirty="0">
                <a:solidFill>
                  <a:schemeClr val="accent1"/>
                </a:solidFill>
                <a:latin typeface="+mj-lt"/>
              </a:endParaRPr>
            </a:p>
          </p:txBody>
        </p:sp>
        <p:cxnSp>
          <p:nvCxnSpPr>
            <p:cNvPr id="43" name="Straight Connector 42">
              <a:extLst>
                <a:ext uri="{FF2B5EF4-FFF2-40B4-BE49-F238E27FC236}">
                  <a16:creationId xmlns:a16="http://schemas.microsoft.com/office/drawing/2014/main" id="{2B88B97C-B670-408D-BFCA-0BB211FBF5B7}"/>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15021418-4A07-4080-831A-D00E39EED728}"/>
              </a:ext>
            </a:extLst>
          </p:cNvPr>
          <p:cNvSpPr txBox="1"/>
          <p:nvPr/>
        </p:nvSpPr>
        <p:spPr>
          <a:xfrm>
            <a:off x="363794" y="5563442"/>
            <a:ext cx="1781837" cy="558928"/>
          </a:xfrm>
          <a:prstGeom prst="rect">
            <a:avLst/>
          </a:prstGeom>
          <a:noFill/>
        </p:spPr>
        <p:txBody>
          <a:bodyPr wrap="square" lIns="0" tIns="0" rIns="0" bIns="0" rtlCol="0" anchor="ctr">
            <a:normAutofit fontScale="85000" lnSpcReduction="20000"/>
          </a:bodyPr>
          <a:lstStyle/>
          <a:p>
            <a:pPr algn="ctr"/>
            <a:r>
              <a:rPr lang="en-US" sz="3600" b="1" dirty="0">
                <a:solidFill>
                  <a:schemeClr val="accent6">
                    <a:lumMod val="20000"/>
                    <a:lumOff val="80000"/>
                  </a:schemeClr>
                </a:solidFill>
                <a:latin typeface="+mj-lt"/>
              </a:rPr>
              <a:t>17.8% </a:t>
            </a:r>
            <a:br>
              <a:rPr lang="en-US" sz="3600" b="1" dirty="0">
                <a:solidFill>
                  <a:schemeClr val="accent6">
                    <a:lumMod val="20000"/>
                    <a:lumOff val="80000"/>
                  </a:schemeClr>
                </a:solidFill>
                <a:latin typeface="+mj-lt"/>
              </a:rPr>
            </a:br>
            <a:r>
              <a:rPr lang="en-US" sz="1600" dirty="0">
                <a:solidFill>
                  <a:schemeClr val="bg1"/>
                </a:solidFill>
              </a:rPr>
              <a:t>Levered net IRR</a:t>
            </a:r>
            <a:endParaRPr lang="en-PH" sz="3600" b="1" dirty="0">
              <a:solidFill>
                <a:schemeClr val="bg1"/>
              </a:solidFill>
              <a:latin typeface="+mj-lt"/>
            </a:endParaRPr>
          </a:p>
        </p:txBody>
      </p:sp>
      <p:sp>
        <p:nvSpPr>
          <p:cNvPr id="47" name="TextBox 46">
            <a:extLst>
              <a:ext uri="{FF2B5EF4-FFF2-40B4-BE49-F238E27FC236}">
                <a16:creationId xmlns:a16="http://schemas.microsoft.com/office/drawing/2014/main" id="{8F8BE41E-25C4-494F-B953-E604295076C3}"/>
              </a:ext>
            </a:extLst>
          </p:cNvPr>
          <p:cNvSpPr txBox="1"/>
          <p:nvPr/>
        </p:nvSpPr>
        <p:spPr>
          <a:xfrm>
            <a:off x="2777003" y="5563442"/>
            <a:ext cx="1781837" cy="558928"/>
          </a:xfrm>
          <a:prstGeom prst="rect">
            <a:avLst/>
          </a:prstGeom>
          <a:noFill/>
        </p:spPr>
        <p:txBody>
          <a:bodyPr wrap="square" lIns="0" tIns="0" rIns="0" bIns="0" rtlCol="0" anchor="ctr">
            <a:normAutofit fontScale="85000" lnSpcReduction="20000"/>
          </a:bodyPr>
          <a:lstStyle/>
          <a:p>
            <a:pPr algn="ctr"/>
            <a:r>
              <a:rPr lang="en-US" sz="3600" b="1" dirty="0">
                <a:solidFill>
                  <a:schemeClr val="accent6">
                    <a:lumMod val="20000"/>
                    <a:lumOff val="80000"/>
                  </a:schemeClr>
                </a:solidFill>
                <a:latin typeface="+mj-lt"/>
              </a:rPr>
              <a:t>1.94x </a:t>
            </a:r>
            <a:br>
              <a:rPr lang="en-US" sz="3600" b="1" dirty="0">
                <a:solidFill>
                  <a:schemeClr val="bg1"/>
                </a:solidFill>
                <a:latin typeface="+mj-lt"/>
              </a:rPr>
            </a:br>
            <a:r>
              <a:rPr lang="en-US" sz="1600" dirty="0">
                <a:solidFill>
                  <a:schemeClr val="bg1"/>
                </a:solidFill>
              </a:rPr>
              <a:t>Net equity multiple</a:t>
            </a:r>
            <a:endParaRPr lang="en-PH" sz="3600" b="1" dirty="0">
              <a:solidFill>
                <a:schemeClr val="bg1"/>
              </a:solidFill>
              <a:latin typeface="+mj-lt"/>
            </a:endParaRPr>
          </a:p>
        </p:txBody>
      </p:sp>
      <p:sp>
        <p:nvSpPr>
          <p:cNvPr id="48" name="TextBox 47">
            <a:extLst>
              <a:ext uri="{FF2B5EF4-FFF2-40B4-BE49-F238E27FC236}">
                <a16:creationId xmlns:a16="http://schemas.microsoft.com/office/drawing/2014/main" id="{BB21BE64-EB83-4742-A83F-2F888F864BFE}"/>
              </a:ext>
            </a:extLst>
          </p:cNvPr>
          <p:cNvSpPr txBox="1"/>
          <p:nvPr/>
        </p:nvSpPr>
        <p:spPr>
          <a:xfrm>
            <a:off x="5190211" y="5563442"/>
            <a:ext cx="1781837" cy="558928"/>
          </a:xfrm>
          <a:prstGeom prst="rect">
            <a:avLst/>
          </a:prstGeom>
          <a:noFill/>
        </p:spPr>
        <p:txBody>
          <a:bodyPr wrap="square" lIns="0" tIns="0" rIns="0" bIns="0" rtlCol="0" anchor="ctr">
            <a:normAutofit fontScale="85000" lnSpcReduction="20000"/>
          </a:bodyPr>
          <a:lstStyle/>
          <a:p>
            <a:pPr algn="ctr"/>
            <a:r>
              <a:rPr lang="en-US" sz="3600" b="1" dirty="0">
                <a:solidFill>
                  <a:schemeClr val="accent6">
                    <a:lumMod val="20000"/>
                    <a:lumOff val="80000"/>
                  </a:schemeClr>
                </a:solidFill>
                <a:latin typeface="+mj-lt"/>
              </a:rPr>
              <a:t>6.2% </a:t>
            </a:r>
            <a:br>
              <a:rPr lang="en-US" sz="3600" b="1" dirty="0">
                <a:solidFill>
                  <a:schemeClr val="bg1"/>
                </a:solidFill>
                <a:latin typeface="+mj-lt"/>
              </a:rPr>
            </a:br>
            <a:r>
              <a:rPr lang="en-US" sz="1600" dirty="0">
                <a:solidFill>
                  <a:schemeClr val="bg1"/>
                </a:solidFill>
              </a:rPr>
              <a:t>Avg cash-on-cash</a:t>
            </a:r>
            <a:endParaRPr lang="en-PH" sz="3600" b="1" dirty="0">
              <a:solidFill>
                <a:schemeClr val="bg1"/>
              </a:solidFill>
              <a:latin typeface="+mj-lt"/>
            </a:endParaRPr>
          </a:p>
        </p:txBody>
      </p:sp>
      <p:sp>
        <p:nvSpPr>
          <p:cNvPr id="49" name="TextBox 48">
            <a:extLst>
              <a:ext uri="{FF2B5EF4-FFF2-40B4-BE49-F238E27FC236}">
                <a16:creationId xmlns:a16="http://schemas.microsoft.com/office/drawing/2014/main" id="{2492DE3D-24C1-4814-A7A5-90A68238F3E7}"/>
              </a:ext>
            </a:extLst>
          </p:cNvPr>
          <p:cNvSpPr txBox="1"/>
          <p:nvPr/>
        </p:nvSpPr>
        <p:spPr>
          <a:xfrm>
            <a:off x="7603419" y="5563442"/>
            <a:ext cx="1781837" cy="558928"/>
          </a:xfrm>
          <a:prstGeom prst="rect">
            <a:avLst/>
          </a:prstGeom>
          <a:noFill/>
        </p:spPr>
        <p:txBody>
          <a:bodyPr wrap="square" lIns="0" tIns="0" rIns="0" bIns="0" rtlCol="0" anchor="ctr">
            <a:normAutofit fontScale="85000" lnSpcReduction="20000"/>
          </a:bodyPr>
          <a:lstStyle/>
          <a:p>
            <a:pPr algn="ctr"/>
            <a:r>
              <a:rPr lang="en-US" sz="3600" b="1" dirty="0">
                <a:solidFill>
                  <a:schemeClr val="accent6">
                    <a:lumMod val="20000"/>
                    <a:lumOff val="80000"/>
                  </a:schemeClr>
                </a:solidFill>
                <a:latin typeface="+mj-lt"/>
              </a:rPr>
              <a:t>$20.5M </a:t>
            </a:r>
            <a:br>
              <a:rPr lang="en-US" sz="3600" b="1" dirty="0">
                <a:solidFill>
                  <a:schemeClr val="bg1"/>
                </a:solidFill>
                <a:latin typeface="+mj-lt"/>
              </a:rPr>
            </a:br>
            <a:r>
              <a:rPr lang="en-US" sz="1600" dirty="0">
                <a:solidFill>
                  <a:schemeClr val="bg1"/>
                </a:solidFill>
              </a:rPr>
              <a:t>Net profit to equity</a:t>
            </a:r>
            <a:endParaRPr lang="en-PH" sz="3600" b="1" dirty="0">
              <a:solidFill>
                <a:schemeClr val="bg1"/>
              </a:solidFill>
              <a:latin typeface="+mj-lt"/>
            </a:endParaRPr>
          </a:p>
        </p:txBody>
      </p:sp>
      <p:sp>
        <p:nvSpPr>
          <p:cNvPr id="50" name="TextBox 49">
            <a:extLst>
              <a:ext uri="{FF2B5EF4-FFF2-40B4-BE49-F238E27FC236}">
                <a16:creationId xmlns:a16="http://schemas.microsoft.com/office/drawing/2014/main" id="{88AD8A62-504B-49F2-815A-9C15BC9C7CD1}"/>
              </a:ext>
            </a:extLst>
          </p:cNvPr>
          <p:cNvSpPr txBox="1"/>
          <p:nvPr/>
        </p:nvSpPr>
        <p:spPr>
          <a:xfrm>
            <a:off x="10016625" y="5563442"/>
            <a:ext cx="1781837" cy="558928"/>
          </a:xfrm>
          <a:prstGeom prst="rect">
            <a:avLst/>
          </a:prstGeom>
          <a:noFill/>
        </p:spPr>
        <p:txBody>
          <a:bodyPr wrap="square" lIns="0" tIns="0" rIns="0" bIns="0" rtlCol="0" anchor="ctr">
            <a:normAutofit fontScale="85000" lnSpcReduction="20000"/>
          </a:bodyPr>
          <a:lstStyle/>
          <a:p>
            <a:pPr algn="ctr"/>
            <a:r>
              <a:rPr lang="en-US" sz="3600" b="1" dirty="0">
                <a:solidFill>
                  <a:schemeClr val="accent6">
                    <a:lumMod val="20000"/>
                    <a:lumOff val="80000"/>
                  </a:schemeClr>
                </a:solidFill>
                <a:latin typeface="+mj-lt"/>
              </a:rPr>
              <a:t>$82.9M </a:t>
            </a:r>
            <a:br>
              <a:rPr lang="en-US" sz="3600" b="1" dirty="0">
                <a:solidFill>
                  <a:schemeClr val="bg1"/>
                </a:solidFill>
                <a:latin typeface="+mj-lt"/>
              </a:rPr>
            </a:br>
            <a:r>
              <a:rPr lang="en-US" sz="1600" dirty="0">
                <a:solidFill>
                  <a:schemeClr val="bg1"/>
                </a:solidFill>
              </a:rPr>
              <a:t>Year-5 exit value</a:t>
            </a:r>
            <a:endParaRPr lang="en-PH" sz="3600" b="1" dirty="0">
              <a:solidFill>
                <a:schemeClr val="bg1"/>
              </a:solidFill>
              <a:latin typeface="+mj-lt"/>
            </a:endParaRPr>
          </a:p>
        </p:txBody>
      </p:sp>
      <p:grpSp>
        <p:nvGrpSpPr>
          <p:cNvPr id="52" name="Group 51">
            <a:extLst>
              <a:ext uri="{FF2B5EF4-FFF2-40B4-BE49-F238E27FC236}">
                <a16:creationId xmlns:a16="http://schemas.microsoft.com/office/drawing/2014/main" id="{B1AFA01B-91AC-495D-98C1-3980C37AC7BB}"/>
              </a:ext>
            </a:extLst>
          </p:cNvPr>
          <p:cNvGrpSpPr/>
          <p:nvPr/>
        </p:nvGrpSpPr>
        <p:grpSpPr>
          <a:xfrm>
            <a:off x="922011" y="2915136"/>
            <a:ext cx="665402" cy="665402"/>
            <a:chOff x="1390775" y="1390753"/>
            <a:chExt cx="1493520" cy="1493520"/>
          </a:xfrm>
        </p:grpSpPr>
        <p:sp>
          <p:nvSpPr>
            <p:cNvPr id="53" name="Oval 52">
              <a:extLst>
                <a:ext uri="{FF2B5EF4-FFF2-40B4-BE49-F238E27FC236}">
                  <a16:creationId xmlns:a16="http://schemas.microsoft.com/office/drawing/2014/main" id="{6576CE8B-7C8A-4921-93A2-DCC5AC173A16}"/>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0" name="Group 664"/>
            <p:cNvGrpSpPr/>
            <p:nvPr/>
          </p:nvGrpSpPr>
          <p:grpSpPr>
            <a:xfrm>
              <a:off x="1720069" y="1720047"/>
              <a:ext cx="834934" cy="834934"/>
              <a:chOff x="9627603" y="1441655"/>
              <a:chExt cx="914400" cy="914400"/>
            </a:xfrm>
            <a:solidFill>
              <a:srgbClr val="FFFFFF"/>
            </a:solidFill>
          </p:grpSpPr>
          <p:sp>
            <p:nvSpPr>
              <p:cNvPr id="9001" name="Accent"/>
              <p:cNvSpPr/>
              <p:nvPr/>
            </p:nvSpPr>
            <p:spPr>
              <a:xfrm>
                <a:off x="9627603" y="1441655"/>
                <a:ext cx="914400" cy="914400"/>
              </a:xfrm>
              <a:custGeom>
                <a:avLst/>
                <a:gdLst/>
                <a:ahLst/>
                <a:cxnLst/>
                <a:rect l="0" t="0" r="10000" b="10000"/>
                <a:pathLst>
                  <a:path w="10000" h="10000">
                    <a:moveTo>
                      <a:pt x="8681" y="1673"/>
                    </a:moveTo>
                    <a:lnTo>
                      <a:pt x="1673" y="8681"/>
                    </a:lnTo>
                    <a:lnTo>
                      <a:pt x="1648" y="8702"/>
                    </a:lnTo>
                    <a:lnTo>
                      <a:pt x="1621" y="8721"/>
                    </a:lnTo>
                    <a:lnTo>
                      <a:pt x="1592" y="8735"/>
                    </a:lnTo>
                    <a:lnTo>
                      <a:pt x="1561" y="8745"/>
                    </a:lnTo>
                    <a:lnTo>
                      <a:pt x="1529" y="8752"/>
                    </a:lnTo>
                    <a:lnTo>
                      <a:pt x="1496" y="8754"/>
                    </a:lnTo>
                    <a:lnTo>
                      <a:pt x="1463" y="8752"/>
                    </a:lnTo>
                    <a:lnTo>
                      <a:pt x="1431" y="8745"/>
                    </a:lnTo>
                    <a:lnTo>
                      <a:pt x="1400" y="8735"/>
                    </a:lnTo>
                    <a:lnTo>
                      <a:pt x="1371" y="8721"/>
                    </a:lnTo>
                    <a:lnTo>
                      <a:pt x="1344" y="8702"/>
                    </a:lnTo>
                    <a:lnTo>
                      <a:pt x="1319" y="8681"/>
                    </a:lnTo>
                    <a:lnTo>
                      <a:pt x="1298" y="8656"/>
                    </a:lnTo>
                    <a:lnTo>
                      <a:pt x="1279" y="8629"/>
                    </a:lnTo>
                    <a:lnTo>
                      <a:pt x="1265" y="8600"/>
                    </a:lnTo>
                    <a:lnTo>
                      <a:pt x="1255" y="8569"/>
                    </a:lnTo>
                    <a:lnTo>
                      <a:pt x="1248" y="8537"/>
                    </a:lnTo>
                    <a:lnTo>
                      <a:pt x="1246" y="8504"/>
                    </a:lnTo>
                    <a:lnTo>
                      <a:pt x="1248" y="8471"/>
                    </a:lnTo>
                    <a:lnTo>
                      <a:pt x="1255" y="8439"/>
                    </a:lnTo>
                    <a:lnTo>
                      <a:pt x="1265" y="8408"/>
                    </a:lnTo>
                    <a:lnTo>
                      <a:pt x="1279" y="8379"/>
                    </a:lnTo>
                    <a:lnTo>
                      <a:pt x="1298" y="8352"/>
                    </a:lnTo>
                    <a:lnTo>
                      <a:pt x="1319" y="8327"/>
                    </a:lnTo>
                    <a:lnTo>
                      <a:pt x="8327" y="1319"/>
                    </a:lnTo>
                    <a:lnTo>
                      <a:pt x="8352" y="1298"/>
                    </a:lnTo>
                    <a:lnTo>
                      <a:pt x="8379" y="1279"/>
                    </a:lnTo>
                    <a:lnTo>
                      <a:pt x="8408" y="1265"/>
                    </a:lnTo>
                    <a:lnTo>
                      <a:pt x="8439" y="1255"/>
                    </a:lnTo>
                    <a:lnTo>
                      <a:pt x="8471" y="1248"/>
                    </a:lnTo>
                    <a:lnTo>
                      <a:pt x="8504" y="1246"/>
                    </a:lnTo>
                    <a:lnTo>
                      <a:pt x="8537" y="1248"/>
                    </a:lnTo>
                    <a:lnTo>
                      <a:pt x="8569" y="1255"/>
                    </a:lnTo>
                    <a:lnTo>
                      <a:pt x="8600" y="1265"/>
                    </a:lnTo>
                    <a:lnTo>
                      <a:pt x="8629" y="1279"/>
                    </a:lnTo>
                    <a:lnTo>
                      <a:pt x="8656" y="1298"/>
                    </a:lnTo>
                    <a:lnTo>
                      <a:pt x="8681" y="1319"/>
                    </a:lnTo>
                    <a:lnTo>
                      <a:pt x="8702" y="1344"/>
                    </a:lnTo>
                    <a:lnTo>
                      <a:pt x="8721" y="1371"/>
                    </a:lnTo>
                    <a:lnTo>
                      <a:pt x="8735" y="1400"/>
                    </a:lnTo>
                    <a:lnTo>
                      <a:pt x="8745" y="1431"/>
                    </a:lnTo>
                    <a:lnTo>
                      <a:pt x="8752" y="1463"/>
                    </a:lnTo>
                    <a:lnTo>
                      <a:pt x="8754" y="1496"/>
                    </a:lnTo>
                    <a:lnTo>
                      <a:pt x="8752" y="1529"/>
                    </a:lnTo>
                    <a:lnTo>
                      <a:pt x="8745" y="1561"/>
                    </a:lnTo>
                    <a:lnTo>
                      <a:pt x="8735" y="1592"/>
                    </a:lnTo>
                    <a:lnTo>
                      <a:pt x="8721" y="1621"/>
                    </a:lnTo>
                    <a:lnTo>
                      <a:pt x="8702" y="1648"/>
                    </a:lnTo>
                    <a:lnTo>
                      <a:pt x="8681" y="1673"/>
                    </a:lnTo>
                    <a:close/>
                  </a:path>
                </a:pathLst>
              </a:custGeom>
              <a:grpFill/>
              <a:ln>
                <a:noFill/>
              </a:ln>
            </p:spPr>
            <p:txBody>
              <a:bodyPr/>
              <a:lstStyle/>
              <a:p>
                <a:endParaRPr/>
              </a:p>
            </p:txBody>
          </p:sp>
          <p:sp>
            <p:nvSpPr>
              <p:cNvPr id="9002" name="Outline"/>
              <p:cNvSpPr/>
              <p:nvPr/>
            </p:nvSpPr>
            <p:spPr>
              <a:xfrm>
                <a:off x="9627603" y="1441655"/>
                <a:ext cx="914400" cy="914400"/>
              </a:xfrm>
              <a:custGeom>
                <a:avLst/>
                <a:gdLst/>
                <a:ahLst/>
                <a:cxnLst/>
                <a:rect l="0" t="0" r="10000" b="10000"/>
                <a:pathLst>
                  <a:path w="10000" h="10000">
                    <a:moveTo>
                      <a:pt x="8899" y="7282"/>
                    </a:moveTo>
                    <a:lnTo>
                      <a:pt x="8900" y="7331"/>
                    </a:lnTo>
                    <a:lnTo>
                      <a:pt x="8900" y="7341"/>
                    </a:lnTo>
                    <a:lnTo>
                      <a:pt x="8899" y="7390"/>
                    </a:lnTo>
                    <a:lnTo>
                      <a:pt x="8899" y="7400"/>
                    </a:lnTo>
                    <a:lnTo>
                      <a:pt x="8896" y="7449"/>
                    </a:lnTo>
                    <a:lnTo>
                      <a:pt x="8895" y="7458"/>
                    </a:lnTo>
                    <a:lnTo>
                      <a:pt x="8891" y="7507"/>
                    </a:lnTo>
                    <a:lnTo>
                      <a:pt x="8890" y="7516"/>
                    </a:lnTo>
                    <a:lnTo>
                      <a:pt x="8883" y="7565"/>
                    </a:lnTo>
                    <a:lnTo>
                      <a:pt x="8882" y="7574"/>
                    </a:lnTo>
                    <a:lnTo>
                      <a:pt x="8873" y="7623"/>
                    </a:lnTo>
                    <a:lnTo>
                      <a:pt x="8872" y="7632"/>
                    </a:lnTo>
                    <a:lnTo>
                      <a:pt x="8862" y="7680"/>
                    </a:lnTo>
                    <a:lnTo>
                      <a:pt x="8860" y="7689"/>
                    </a:lnTo>
                    <a:lnTo>
                      <a:pt x="8848" y="7736"/>
                    </a:lnTo>
                    <a:lnTo>
                      <a:pt x="8845" y="7745"/>
                    </a:lnTo>
                    <a:lnTo>
                      <a:pt x="8832" y="7792"/>
                    </a:lnTo>
                    <a:lnTo>
                      <a:pt x="8829" y="7801"/>
                    </a:lnTo>
                    <a:lnTo>
                      <a:pt x="8814" y="7848"/>
                    </a:lnTo>
                    <a:lnTo>
                      <a:pt x="8811" y="7857"/>
                    </a:lnTo>
                    <a:lnTo>
                      <a:pt x="8794" y="7903"/>
                    </a:lnTo>
                    <a:lnTo>
                      <a:pt x="8790" y="7911"/>
                    </a:lnTo>
                    <a:lnTo>
                      <a:pt x="8771" y="7957"/>
                    </a:lnTo>
                    <a:lnTo>
                      <a:pt x="8768" y="7965"/>
                    </a:lnTo>
                    <a:lnTo>
                      <a:pt x="8747" y="8010"/>
                    </a:lnTo>
                    <a:lnTo>
                      <a:pt x="8743" y="8018"/>
                    </a:lnTo>
                    <a:lnTo>
                      <a:pt x="8721" y="8062"/>
                    </a:lnTo>
                    <a:lnTo>
                      <a:pt x="8717" y="8070"/>
                    </a:lnTo>
                    <a:lnTo>
                      <a:pt x="8693" y="8114"/>
                    </a:lnTo>
                    <a:lnTo>
                      <a:pt x="8688" y="8122"/>
                    </a:lnTo>
                    <a:lnTo>
                      <a:pt x="8663" y="8164"/>
                    </a:lnTo>
                    <a:lnTo>
                      <a:pt x="8658" y="8172"/>
                    </a:lnTo>
                    <a:lnTo>
                      <a:pt x="8631" y="8213"/>
                    </a:lnTo>
                    <a:lnTo>
                      <a:pt x="8626" y="8221"/>
                    </a:lnTo>
                    <a:lnTo>
                      <a:pt x="8597" y="8261"/>
                    </a:lnTo>
                    <a:lnTo>
                      <a:pt x="8592" y="8269"/>
                    </a:lnTo>
                    <a:lnTo>
                      <a:pt x="8562" y="8308"/>
                    </a:lnTo>
                    <a:lnTo>
                      <a:pt x="8556" y="8315"/>
                    </a:lnTo>
                    <a:lnTo>
                      <a:pt x="8525" y="8353"/>
                    </a:lnTo>
                    <a:lnTo>
                      <a:pt x="8518" y="8360"/>
                    </a:lnTo>
                    <a:lnTo>
                      <a:pt x="8486" y="8397"/>
                    </a:lnTo>
                    <a:lnTo>
                      <a:pt x="8479" y="8403"/>
                    </a:lnTo>
                    <a:lnTo>
                      <a:pt x="8445" y="8439"/>
                    </a:lnTo>
                    <a:lnTo>
                      <a:pt x="8439" y="8445"/>
                    </a:lnTo>
                    <a:lnTo>
                      <a:pt x="8403" y="8479"/>
                    </a:lnTo>
                    <a:lnTo>
                      <a:pt x="8397" y="8486"/>
                    </a:lnTo>
                    <a:lnTo>
                      <a:pt x="8360" y="8518"/>
                    </a:lnTo>
                    <a:lnTo>
                      <a:pt x="8353" y="8525"/>
                    </a:lnTo>
                    <a:lnTo>
                      <a:pt x="8315" y="8556"/>
                    </a:lnTo>
                    <a:lnTo>
                      <a:pt x="8308" y="8562"/>
                    </a:lnTo>
                    <a:lnTo>
                      <a:pt x="8269" y="8592"/>
                    </a:lnTo>
                    <a:lnTo>
                      <a:pt x="8261" y="8597"/>
                    </a:lnTo>
                    <a:lnTo>
                      <a:pt x="8221" y="8626"/>
                    </a:lnTo>
                    <a:lnTo>
                      <a:pt x="8213" y="8631"/>
                    </a:lnTo>
                    <a:lnTo>
                      <a:pt x="8172" y="8658"/>
                    </a:lnTo>
                    <a:lnTo>
                      <a:pt x="8164" y="8663"/>
                    </a:lnTo>
                    <a:lnTo>
                      <a:pt x="8122" y="8688"/>
                    </a:lnTo>
                    <a:lnTo>
                      <a:pt x="8114" y="8693"/>
                    </a:lnTo>
                    <a:lnTo>
                      <a:pt x="8070" y="8717"/>
                    </a:lnTo>
                    <a:lnTo>
                      <a:pt x="8062" y="8721"/>
                    </a:lnTo>
                    <a:lnTo>
                      <a:pt x="8018" y="8743"/>
                    </a:lnTo>
                    <a:lnTo>
                      <a:pt x="8010" y="8747"/>
                    </a:lnTo>
                    <a:lnTo>
                      <a:pt x="7965" y="8768"/>
                    </a:lnTo>
                    <a:lnTo>
                      <a:pt x="7957" y="8771"/>
                    </a:lnTo>
                    <a:lnTo>
                      <a:pt x="7911" y="8790"/>
                    </a:lnTo>
                    <a:lnTo>
                      <a:pt x="7903" y="8794"/>
                    </a:lnTo>
                    <a:lnTo>
                      <a:pt x="7857" y="8811"/>
                    </a:lnTo>
                    <a:lnTo>
                      <a:pt x="7848" y="8814"/>
                    </a:lnTo>
                    <a:lnTo>
                      <a:pt x="7801" y="8829"/>
                    </a:lnTo>
                    <a:lnTo>
                      <a:pt x="7792" y="8832"/>
                    </a:lnTo>
                    <a:lnTo>
                      <a:pt x="7745" y="8845"/>
                    </a:lnTo>
                    <a:lnTo>
                      <a:pt x="7736" y="8848"/>
                    </a:lnTo>
                    <a:lnTo>
                      <a:pt x="7689" y="8860"/>
                    </a:lnTo>
                    <a:lnTo>
                      <a:pt x="7680" y="8862"/>
                    </a:lnTo>
                    <a:lnTo>
                      <a:pt x="7632" y="8872"/>
                    </a:lnTo>
                    <a:lnTo>
                      <a:pt x="7623" y="8873"/>
                    </a:lnTo>
                    <a:lnTo>
                      <a:pt x="7574" y="8882"/>
                    </a:lnTo>
                    <a:lnTo>
                      <a:pt x="7565" y="8883"/>
                    </a:lnTo>
                    <a:lnTo>
                      <a:pt x="7516" y="8890"/>
                    </a:lnTo>
                    <a:lnTo>
                      <a:pt x="7507" y="8891"/>
                    </a:lnTo>
                    <a:lnTo>
                      <a:pt x="7458" y="8895"/>
                    </a:lnTo>
                    <a:lnTo>
                      <a:pt x="7449" y="8896"/>
                    </a:lnTo>
                    <a:lnTo>
                      <a:pt x="7400" y="8899"/>
                    </a:lnTo>
                    <a:lnTo>
                      <a:pt x="7390" y="8899"/>
                    </a:lnTo>
                    <a:lnTo>
                      <a:pt x="7341" y="8900"/>
                    </a:lnTo>
                    <a:lnTo>
                      <a:pt x="7331" y="8900"/>
                    </a:lnTo>
                    <a:lnTo>
                      <a:pt x="7282" y="8899"/>
                    </a:lnTo>
                    <a:lnTo>
                      <a:pt x="7272" y="8899"/>
                    </a:lnTo>
                    <a:lnTo>
                      <a:pt x="7223" y="8896"/>
                    </a:lnTo>
                    <a:lnTo>
                      <a:pt x="7214" y="8895"/>
                    </a:lnTo>
                    <a:lnTo>
                      <a:pt x="7165" y="8891"/>
                    </a:lnTo>
                    <a:lnTo>
                      <a:pt x="7156" y="8890"/>
                    </a:lnTo>
                    <a:lnTo>
                      <a:pt x="7107" y="8883"/>
                    </a:lnTo>
                    <a:lnTo>
                      <a:pt x="7098" y="8882"/>
                    </a:lnTo>
                    <a:lnTo>
                      <a:pt x="7049" y="8873"/>
                    </a:lnTo>
                    <a:lnTo>
                      <a:pt x="7040" y="8872"/>
                    </a:lnTo>
                    <a:lnTo>
                      <a:pt x="6992" y="8862"/>
                    </a:lnTo>
                    <a:lnTo>
                      <a:pt x="6983" y="8860"/>
                    </a:lnTo>
                    <a:lnTo>
                      <a:pt x="6936" y="8848"/>
                    </a:lnTo>
                    <a:lnTo>
                      <a:pt x="6927" y="8845"/>
                    </a:lnTo>
                    <a:lnTo>
                      <a:pt x="6880" y="8832"/>
                    </a:lnTo>
                    <a:lnTo>
                      <a:pt x="6871" y="8829"/>
                    </a:lnTo>
                    <a:lnTo>
                      <a:pt x="6824" y="8814"/>
                    </a:lnTo>
                    <a:lnTo>
                      <a:pt x="6815" y="8811"/>
                    </a:lnTo>
                    <a:lnTo>
                      <a:pt x="6769" y="8794"/>
                    </a:lnTo>
                    <a:lnTo>
                      <a:pt x="6761" y="8790"/>
                    </a:lnTo>
                    <a:lnTo>
                      <a:pt x="6715" y="8771"/>
                    </a:lnTo>
                    <a:lnTo>
                      <a:pt x="6707" y="8768"/>
                    </a:lnTo>
                    <a:lnTo>
                      <a:pt x="6662" y="8747"/>
                    </a:lnTo>
                    <a:lnTo>
                      <a:pt x="6654" y="8743"/>
                    </a:lnTo>
                    <a:lnTo>
                      <a:pt x="6610" y="8721"/>
                    </a:lnTo>
                    <a:lnTo>
                      <a:pt x="6602" y="8717"/>
                    </a:lnTo>
                    <a:lnTo>
                      <a:pt x="6558" y="8693"/>
                    </a:lnTo>
                    <a:lnTo>
                      <a:pt x="6550" y="8688"/>
                    </a:lnTo>
                    <a:lnTo>
                      <a:pt x="6508" y="8663"/>
                    </a:lnTo>
                    <a:lnTo>
                      <a:pt x="6500" y="8658"/>
                    </a:lnTo>
                    <a:lnTo>
                      <a:pt x="6459" y="8631"/>
                    </a:lnTo>
                    <a:lnTo>
                      <a:pt x="6451" y="8626"/>
                    </a:lnTo>
                    <a:lnTo>
                      <a:pt x="6411" y="8597"/>
                    </a:lnTo>
                    <a:lnTo>
                      <a:pt x="6403" y="8592"/>
                    </a:lnTo>
                    <a:lnTo>
                      <a:pt x="6364" y="8562"/>
                    </a:lnTo>
                    <a:lnTo>
                      <a:pt x="6357" y="8556"/>
                    </a:lnTo>
                    <a:lnTo>
                      <a:pt x="6319" y="8525"/>
                    </a:lnTo>
                    <a:lnTo>
                      <a:pt x="6312" y="8518"/>
                    </a:lnTo>
                    <a:lnTo>
                      <a:pt x="6275" y="8486"/>
                    </a:lnTo>
                    <a:lnTo>
                      <a:pt x="6269" y="8479"/>
                    </a:lnTo>
                    <a:lnTo>
                      <a:pt x="6233" y="8445"/>
                    </a:lnTo>
                    <a:lnTo>
                      <a:pt x="6227" y="8439"/>
                    </a:lnTo>
                    <a:lnTo>
                      <a:pt x="6193" y="8403"/>
                    </a:lnTo>
                    <a:lnTo>
                      <a:pt x="6186" y="8397"/>
                    </a:lnTo>
                    <a:lnTo>
                      <a:pt x="6154" y="8360"/>
                    </a:lnTo>
                    <a:lnTo>
                      <a:pt x="6147" y="8353"/>
                    </a:lnTo>
                    <a:lnTo>
                      <a:pt x="6116" y="8315"/>
                    </a:lnTo>
                    <a:lnTo>
                      <a:pt x="6110" y="8308"/>
                    </a:lnTo>
                    <a:lnTo>
                      <a:pt x="6080" y="8269"/>
                    </a:lnTo>
                    <a:lnTo>
                      <a:pt x="6075" y="8261"/>
                    </a:lnTo>
                    <a:lnTo>
                      <a:pt x="6046" y="8221"/>
                    </a:lnTo>
                    <a:lnTo>
                      <a:pt x="6041" y="8213"/>
                    </a:lnTo>
                    <a:lnTo>
                      <a:pt x="6014" y="8172"/>
                    </a:lnTo>
                    <a:lnTo>
                      <a:pt x="6009" y="8164"/>
                    </a:lnTo>
                    <a:lnTo>
                      <a:pt x="5984" y="8122"/>
                    </a:lnTo>
                    <a:lnTo>
                      <a:pt x="5979" y="8114"/>
                    </a:lnTo>
                    <a:lnTo>
                      <a:pt x="5955" y="8070"/>
                    </a:lnTo>
                    <a:lnTo>
                      <a:pt x="5951" y="8062"/>
                    </a:lnTo>
                    <a:lnTo>
                      <a:pt x="5929" y="8018"/>
                    </a:lnTo>
                    <a:lnTo>
                      <a:pt x="5925" y="8010"/>
                    </a:lnTo>
                    <a:lnTo>
                      <a:pt x="5904" y="7965"/>
                    </a:lnTo>
                    <a:lnTo>
                      <a:pt x="5901" y="7957"/>
                    </a:lnTo>
                    <a:lnTo>
                      <a:pt x="5882" y="7911"/>
                    </a:lnTo>
                    <a:lnTo>
                      <a:pt x="5878" y="7903"/>
                    </a:lnTo>
                    <a:lnTo>
                      <a:pt x="5861" y="7857"/>
                    </a:lnTo>
                    <a:lnTo>
                      <a:pt x="5858" y="7848"/>
                    </a:lnTo>
                    <a:lnTo>
                      <a:pt x="5843" y="7801"/>
                    </a:lnTo>
                    <a:lnTo>
                      <a:pt x="5840" y="7792"/>
                    </a:lnTo>
                    <a:lnTo>
                      <a:pt x="5827" y="7745"/>
                    </a:lnTo>
                    <a:lnTo>
                      <a:pt x="5824" y="7736"/>
                    </a:lnTo>
                    <a:lnTo>
                      <a:pt x="5812" y="7689"/>
                    </a:lnTo>
                    <a:lnTo>
                      <a:pt x="5810" y="7680"/>
                    </a:lnTo>
                    <a:lnTo>
                      <a:pt x="5800" y="7632"/>
                    </a:lnTo>
                    <a:lnTo>
                      <a:pt x="5799" y="7623"/>
                    </a:lnTo>
                    <a:lnTo>
                      <a:pt x="5790" y="7574"/>
                    </a:lnTo>
                    <a:lnTo>
                      <a:pt x="5789" y="7565"/>
                    </a:lnTo>
                    <a:lnTo>
                      <a:pt x="5782" y="7516"/>
                    </a:lnTo>
                    <a:lnTo>
                      <a:pt x="5781" y="7507"/>
                    </a:lnTo>
                    <a:lnTo>
                      <a:pt x="5777" y="7458"/>
                    </a:lnTo>
                    <a:lnTo>
                      <a:pt x="5776" y="7449"/>
                    </a:lnTo>
                    <a:lnTo>
                      <a:pt x="5773" y="7400"/>
                    </a:lnTo>
                    <a:lnTo>
                      <a:pt x="5773" y="7390"/>
                    </a:lnTo>
                    <a:lnTo>
                      <a:pt x="5772" y="7341"/>
                    </a:lnTo>
                    <a:lnTo>
                      <a:pt x="5772" y="7331"/>
                    </a:lnTo>
                    <a:lnTo>
                      <a:pt x="5773" y="7282"/>
                    </a:lnTo>
                    <a:lnTo>
                      <a:pt x="5773" y="7272"/>
                    </a:lnTo>
                    <a:lnTo>
                      <a:pt x="5776" y="7223"/>
                    </a:lnTo>
                    <a:lnTo>
                      <a:pt x="5777" y="7214"/>
                    </a:lnTo>
                    <a:lnTo>
                      <a:pt x="5781" y="7165"/>
                    </a:lnTo>
                    <a:lnTo>
                      <a:pt x="5782" y="7156"/>
                    </a:lnTo>
                    <a:lnTo>
                      <a:pt x="5789" y="7107"/>
                    </a:lnTo>
                    <a:lnTo>
                      <a:pt x="5790" y="7098"/>
                    </a:lnTo>
                    <a:lnTo>
                      <a:pt x="5799" y="7049"/>
                    </a:lnTo>
                    <a:lnTo>
                      <a:pt x="5800" y="7040"/>
                    </a:lnTo>
                    <a:lnTo>
                      <a:pt x="5810" y="6992"/>
                    </a:lnTo>
                    <a:lnTo>
                      <a:pt x="5812" y="6983"/>
                    </a:lnTo>
                    <a:lnTo>
                      <a:pt x="5824" y="6936"/>
                    </a:lnTo>
                    <a:lnTo>
                      <a:pt x="5827" y="6927"/>
                    </a:lnTo>
                    <a:lnTo>
                      <a:pt x="5840" y="6880"/>
                    </a:lnTo>
                    <a:lnTo>
                      <a:pt x="5843" y="6871"/>
                    </a:lnTo>
                    <a:lnTo>
                      <a:pt x="5858" y="6824"/>
                    </a:lnTo>
                    <a:lnTo>
                      <a:pt x="5861" y="6815"/>
                    </a:lnTo>
                    <a:lnTo>
                      <a:pt x="5878" y="6769"/>
                    </a:lnTo>
                    <a:lnTo>
                      <a:pt x="5882" y="6761"/>
                    </a:lnTo>
                    <a:lnTo>
                      <a:pt x="5901" y="6715"/>
                    </a:lnTo>
                    <a:lnTo>
                      <a:pt x="5904" y="6707"/>
                    </a:lnTo>
                    <a:lnTo>
                      <a:pt x="5925" y="6662"/>
                    </a:lnTo>
                    <a:lnTo>
                      <a:pt x="5929" y="6654"/>
                    </a:lnTo>
                    <a:lnTo>
                      <a:pt x="5951" y="6610"/>
                    </a:lnTo>
                    <a:lnTo>
                      <a:pt x="5955" y="6602"/>
                    </a:lnTo>
                    <a:lnTo>
                      <a:pt x="5979" y="6558"/>
                    </a:lnTo>
                    <a:lnTo>
                      <a:pt x="5984" y="6550"/>
                    </a:lnTo>
                    <a:lnTo>
                      <a:pt x="6009" y="6508"/>
                    </a:lnTo>
                    <a:lnTo>
                      <a:pt x="6014" y="6500"/>
                    </a:lnTo>
                    <a:lnTo>
                      <a:pt x="6041" y="6459"/>
                    </a:lnTo>
                    <a:lnTo>
                      <a:pt x="6046" y="6451"/>
                    </a:lnTo>
                    <a:lnTo>
                      <a:pt x="6075" y="6411"/>
                    </a:lnTo>
                    <a:lnTo>
                      <a:pt x="6080" y="6403"/>
                    </a:lnTo>
                    <a:lnTo>
                      <a:pt x="6110" y="6364"/>
                    </a:lnTo>
                    <a:lnTo>
                      <a:pt x="6116" y="6357"/>
                    </a:lnTo>
                    <a:lnTo>
                      <a:pt x="6147" y="6319"/>
                    </a:lnTo>
                    <a:lnTo>
                      <a:pt x="6154" y="6312"/>
                    </a:lnTo>
                    <a:lnTo>
                      <a:pt x="6186" y="6275"/>
                    </a:lnTo>
                    <a:lnTo>
                      <a:pt x="6193" y="6269"/>
                    </a:lnTo>
                    <a:lnTo>
                      <a:pt x="6227" y="6233"/>
                    </a:lnTo>
                    <a:lnTo>
                      <a:pt x="6233" y="6227"/>
                    </a:lnTo>
                    <a:lnTo>
                      <a:pt x="6269" y="6193"/>
                    </a:lnTo>
                    <a:lnTo>
                      <a:pt x="6275" y="6186"/>
                    </a:lnTo>
                    <a:lnTo>
                      <a:pt x="6312" y="6154"/>
                    </a:lnTo>
                    <a:lnTo>
                      <a:pt x="6319" y="6147"/>
                    </a:lnTo>
                    <a:lnTo>
                      <a:pt x="6357" y="6116"/>
                    </a:lnTo>
                    <a:lnTo>
                      <a:pt x="6364" y="6110"/>
                    </a:lnTo>
                    <a:lnTo>
                      <a:pt x="6403" y="6080"/>
                    </a:lnTo>
                    <a:lnTo>
                      <a:pt x="6411" y="6075"/>
                    </a:lnTo>
                    <a:lnTo>
                      <a:pt x="6451" y="6046"/>
                    </a:lnTo>
                    <a:lnTo>
                      <a:pt x="6459" y="6041"/>
                    </a:lnTo>
                    <a:lnTo>
                      <a:pt x="6500" y="6014"/>
                    </a:lnTo>
                    <a:lnTo>
                      <a:pt x="6508" y="6009"/>
                    </a:lnTo>
                    <a:lnTo>
                      <a:pt x="6550" y="5984"/>
                    </a:lnTo>
                    <a:lnTo>
                      <a:pt x="6558" y="5979"/>
                    </a:lnTo>
                    <a:lnTo>
                      <a:pt x="6602" y="5955"/>
                    </a:lnTo>
                    <a:lnTo>
                      <a:pt x="6610" y="5951"/>
                    </a:lnTo>
                    <a:lnTo>
                      <a:pt x="6654" y="5929"/>
                    </a:lnTo>
                    <a:lnTo>
                      <a:pt x="6662" y="5925"/>
                    </a:lnTo>
                    <a:lnTo>
                      <a:pt x="6707" y="5904"/>
                    </a:lnTo>
                    <a:lnTo>
                      <a:pt x="6715" y="5901"/>
                    </a:lnTo>
                    <a:lnTo>
                      <a:pt x="6761" y="5882"/>
                    </a:lnTo>
                    <a:lnTo>
                      <a:pt x="6769" y="5878"/>
                    </a:lnTo>
                    <a:lnTo>
                      <a:pt x="6815" y="5861"/>
                    </a:lnTo>
                    <a:lnTo>
                      <a:pt x="6824" y="5858"/>
                    </a:lnTo>
                    <a:lnTo>
                      <a:pt x="6871" y="5843"/>
                    </a:lnTo>
                    <a:lnTo>
                      <a:pt x="6880" y="5840"/>
                    </a:lnTo>
                    <a:lnTo>
                      <a:pt x="6927" y="5827"/>
                    </a:lnTo>
                    <a:lnTo>
                      <a:pt x="6936" y="5824"/>
                    </a:lnTo>
                    <a:lnTo>
                      <a:pt x="6983" y="5812"/>
                    </a:lnTo>
                    <a:lnTo>
                      <a:pt x="6992" y="5810"/>
                    </a:lnTo>
                    <a:lnTo>
                      <a:pt x="7040" y="5800"/>
                    </a:lnTo>
                    <a:lnTo>
                      <a:pt x="7049" y="5799"/>
                    </a:lnTo>
                    <a:lnTo>
                      <a:pt x="7098" y="5790"/>
                    </a:lnTo>
                    <a:lnTo>
                      <a:pt x="7107" y="5789"/>
                    </a:lnTo>
                    <a:lnTo>
                      <a:pt x="7156" y="5782"/>
                    </a:lnTo>
                    <a:lnTo>
                      <a:pt x="7165" y="5781"/>
                    </a:lnTo>
                    <a:lnTo>
                      <a:pt x="7214" y="5777"/>
                    </a:lnTo>
                    <a:lnTo>
                      <a:pt x="7223" y="5776"/>
                    </a:lnTo>
                    <a:lnTo>
                      <a:pt x="7272" y="5773"/>
                    </a:lnTo>
                    <a:lnTo>
                      <a:pt x="7282" y="5773"/>
                    </a:lnTo>
                    <a:lnTo>
                      <a:pt x="7331" y="5772"/>
                    </a:lnTo>
                    <a:lnTo>
                      <a:pt x="7341" y="5772"/>
                    </a:lnTo>
                    <a:lnTo>
                      <a:pt x="7390" y="5773"/>
                    </a:lnTo>
                    <a:lnTo>
                      <a:pt x="7400" y="5773"/>
                    </a:lnTo>
                    <a:lnTo>
                      <a:pt x="7449" y="5776"/>
                    </a:lnTo>
                    <a:lnTo>
                      <a:pt x="7458" y="5777"/>
                    </a:lnTo>
                    <a:lnTo>
                      <a:pt x="7507" y="5781"/>
                    </a:lnTo>
                    <a:lnTo>
                      <a:pt x="7516" y="5782"/>
                    </a:lnTo>
                    <a:lnTo>
                      <a:pt x="7565" y="5789"/>
                    </a:lnTo>
                    <a:lnTo>
                      <a:pt x="7574" y="5790"/>
                    </a:lnTo>
                    <a:lnTo>
                      <a:pt x="7623" y="5799"/>
                    </a:lnTo>
                    <a:lnTo>
                      <a:pt x="7632" y="5800"/>
                    </a:lnTo>
                    <a:lnTo>
                      <a:pt x="7680" y="5810"/>
                    </a:lnTo>
                    <a:lnTo>
                      <a:pt x="7689" y="5812"/>
                    </a:lnTo>
                    <a:lnTo>
                      <a:pt x="7736" y="5824"/>
                    </a:lnTo>
                    <a:lnTo>
                      <a:pt x="7745" y="5827"/>
                    </a:lnTo>
                    <a:lnTo>
                      <a:pt x="7792" y="5840"/>
                    </a:lnTo>
                    <a:lnTo>
                      <a:pt x="7801" y="5843"/>
                    </a:lnTo>
                    <a:lnTo>
                      <a:pt x="7848" y="5858"/>
                    </a:lnTo>
                    <a:lnTo>
                      <a:pt x="7857" y="5861"/>
                    </a:lnTo>
                    <a:lnTo>
                      <a:pt x="7903" y="5878"/>
                    </a:lnTo>
                    <a:lnTo>
                      <a:pt x="7911" y="5882"/>
                    </a:lnTo>
                    <a:lnTo>
                      <a:pt x="7957" y="5901"/>
                    </a:lnTo>
                    <a:lnTo>
                      <a:pt x="7965" y="5904"/>
                    </a:lnTo>
                    <a:lnTo>
                      <a:pt x="8010" y="5925"/>
                    </a:lnTo>
                    <a:lnTo>
                      <a:pt x="8018" y="5929"/>
                    </a:lnTo>
                    <a:lnTo>
                      <a:pt x="8062" y="5951"/>
                    </a:lnTo>
                    <a:lnTo>
                      <a:pt x="8070" y="5955"/>
                    </a:lnTo>
                    <a:lnTo>
                      <a:pt x="8114" y="5979"/>
                    </a:lnTo>
                    <a:lnTo>
                      <a:pt x="8122" y="5984"/>
                    </a:lnTo>
                    <a:lnTo>
                      <a:pt x="8164" y="6009"/>
                    </a:lnTo>
                    <a:lnTo>
                      <a:pt x="8172" y="6014"/>
                    </a:lnTo>
                    <a:lnTo>
                      <a:pt x="8213" y="6041"/>
                    </a:lnTo>
                    <a:lnTo>
                      <a:pt x="8221" y="6046"/>
                    </a:lnTo>
                    <a:lnTo>
                      <a:pt x="8261" y="6075"/>
                    </a:lnTo>
                    <a:lnTo>
                      <a:pt x="8269" y="6080"/>
                    </a:lnTo>
                    <a:lnTo>
                      <a:pt x="8308" y="6110"/>
                    </a:lnTo>
                    <a:lnTo>
                      <a:pt x="8315" y="6116"/>
                    </a:lnTo>
                    <a:lnTo>
                      <a:pt x="8353" y="6147"/>
                    </a:lnTo>
                    <a:lnTo>
                      <a:pt x="8360" y="6154"/>
                    </a:lnTo>
                    <a:lnTo>
                      <a:pt x="8397" y="6186"/>
                    </a:lnTo>
                    <a:lnTo>
                      <a:pt x="8403" y="6193"/>
                    </a:lnTo>
                    <a:lnTo>
                      <a:pt x="8439" y="6227"/>
                    </a:lnTo>
                    <a:lnTo>
                      <a:pt x="8445" y="6233"/>
                    </a:lnTo>
                    <a:lnTo>
                      <a:pt x="8479" y="6269"/>
                    </a:lnTo>
                    <a:lnTo>
                      <a:pt x="8486" y="6275"/>
                    </a:lnTo>
                    <a:lnTo>
                      <a:pt x="8518" y="6312"/>
                    </a:lnTo>
                    <a:lnTo>
                      <a:pt x="8525" y="6319"/>
                    </a:lnTo>
                    <a:lnTo>
                      <a:pt x="8556" y="6357"/>
                    </a:lnTo>
                    <a:lnTo>
                      <a:pt x="8562" y="6364"/>
                    </a:lnTo>
                    <a:lnTo>
                      <a:pt x="8592" y="6403"/>
                    </a:lnTo>
                    <a:lnTo>
                      <a:pt x="8597" y="6411"/>
                    </a:lnTo>
                    <a:lnTo>
                      <a:pt x="8626" y="6451"/>
                    </a:lnTo>
                    <a:lnTo>
                      <a:pt x="8631" y="6459"/>
                    </a:lnTo>
                    <a:lnTo>
                      <a:pt x="8658" y="6500"/>
                    </a:lnTo>
                    <a:lnTo>
                      <a:pt x="8663" y="6508"/>
                    </a:lnTo>
                    <a:lnTo>
                      <a:pt x="8688" y="6550"/>
                    </a:lnTo>
                    <a:lnTo>
                      <a:pt x="8693" y="6558"/>
                    </a:lnTo>
                    <a:lnTo>
                      <a:pt x="8717" y="6602"/>
                    </a:lnTo>
                    <a:lnTo>
                      <a:pt x="8721" y="6610"/>
                    </a:lnTo>
                    <a:lnTo>
                      <a:pt x="8743" y="6654"/>
                    </a:lnTo>
                    <a:lnTo>
                      <a:pt x="8747" y="6662"/>
                    </a:lnTo>
                    <a:lnTo>
                      <a:pt x="8768" y="6707"/>
                    </a:lnTo>
                    <a:lnTo>
                      <a:pt x="8771" y="6715"/>
                    </a:lnTo>
                    <a:lnTo>
                      <a:pt x="8790" y="6761"/>
                    </a:lnTo>
                    <a:lnTo>
                      <a:pt x="8794" y="6769"/>
                    </a:lnTo>
                    <a:lnTo>
                      <a:pt x="8811" y="6815"/>
                    </a:lnTo>
                    <a:lnTo>
                      <a:pt x="8814" y="6824"/>
                    </a:lnTo>
                    <a:lnTo>
                      <a:pt x="8829" y="6871"/>
                    </a:lnTo>
                    <a:lnTo>
                      <a:pt x="8832" y="6880"/>
                    </a:lnTo>
                    <a:lnTo>
                      <a:pt x="8845" y="6927"/>
                    </a:lnTo>
                    <a:lnTo>
                      <a:pt x="8848" y="6936"/>
                    </a:lnTo>
                    <a:lnTo>
                      <a:pt x="8860" y="6983"/>
                    </a:lnTo>
                    <a:lnTo>
                      <a:pt x="8862" y="6992"/>
                    </a:lnTo>
                    <a:lnTo>
                      <a:pt x="8872" y="7040"/>
                    </a:lnTo>
                    <a:lnTo>
                      <a:pt x="8873" y="7049"/>
                    </a:lnTo>
                    <a:lnTo>
                      <a:pt x="8882" y="7098"/>
                    </a:lnTo>
                    <a:lnTo>
                      <a:pt x="8883" y="7107"/>
                    </a:lnTo>
                    <a:lnTo>
                      <a:pt x="8890" y="7156"/>
                    </a:lnTo>
                    <a:lnTo>
                      <a:pt x="8891" y="7165"/>
                    </a:lnTo>
                    <a:lnTo>
                      <a:pt x="8895" y="7214"/>
                    </a:lnTo>
                    <a:lnTo>
                      <a:pt x="8896" y="7223"/>
                    </a:lnTo>
                    <a:lnTo>
                      <a:pt x="8899" y="7272"/>
                    </a:lnTo>
                    <a:lnTo>
                      <a:pt x="8899" y="7282"/>
                    </a:lnTo>
                    <a:close/>
                    <a:moveTo>
                      <a:pt x="8399" y="7376"/>
                    </a:moveTo>
                    <a:lnTo>
                      <a:pt x="8400" y="7336"/>
                    </a:lnTo>
                    <a:lnTo>
                      <a:pt x="8399" y="7296"/>
                    </a:lnTo>
                    <a:lnTo>
                      <a:pt x="8397" y="7256"/>
                    </a:lnTo>
                    <a:lnTo>
                      <a:pt x="8393" y="7217"/>
                    </a:lnTo>
                    <a:lnTo>
                      <a:pt x="8388" y="7177"/>
                    </a:lnTo>
                    <a:lnTo>
                      <a:pt x="8381" y="7138"/>
                    </a:lnTo>
                    <a:lnTo>
                      <a:pt x="8373" y="7099"/>
                    </a:lnTo>
                    <a:lnTo>
                      <a:pt x="8364" y="7061"/>
                    </a:lnTo>
                    <a:lnTo>
                      <a:pt x="8353" y="7023"/>
                    </a:lnTo>
                    <a:lnTo>
                      <a:pt x="8340" y="6985"/>
                    </a:lnTo>
                    <a:lnTo>
                      <a:pt x="8326" y="6948"/>
                    </a:lnTo>
                    <a:lnTo>
                      <a:pt x="8311" y="6911"/>
                    </a:lnTo>
                    <a:lnTo>
                      <a:pt x="8295" y="6875"/>
                    </a:lnTo>
                    <a:lnTo>
                      <a:pt x="8277" y="6839"/>
                    </a:lnTo>
                    <a:lnTo>
                      <a:pt x="8257" y="6804"/>
                    </a:lnTo>
                    <a:lnTo>
                      <a:pt x="8237" y="6769"/>
                    </a:lnTo>
                    <a:lnTo>
                      <a:pt x="8215" y="6736"/>
                    </a:lnTo>
                    <a:lnTo>
                      <a:pt x="8192" y="6704"/>
                    </a:lnTo>
                    <a:lnTo>
                      <a:pt x="8168" y="6672"/>
                    </a:lnTo>
                    <a:lnTo>
                      <a:pt x="8142" y="6642"/>
                    </a:lnTo>
                    <a:lnTo>
                      <a:pt x="8116" y="6612"/>
                    </a:lnTo>
                    <a:lnTo>
                      <a:pt x="8089" y="6583"/>
                    </a:lnTo>
                    <a:lnTo>
                      <a:pt x="8060" y="6556"/>
                    </a:lnTo>
                    <a:lnTo>
                      <a:pt x="8030" y="6530"/>
                    </a:lnTo>
                    <a:lnTo>
                      <a:pt x="8000" y="6504"/>
                    </a:lnTo>
                    <a:lnTo>
                      <a:pt x="7968" y="6480"/>
                    </a:lnTo>
                    <a:lnTo>
                      <a:pt x="7936" y="6457"/>
                    </a:lnTo>
                    <a:lnTo>
                      <a:pt x="7903" y="6435"/>
                    </a:lnTo>
                    <a:lnTo>
                      <a:pt x="7868" y="6415"/>
                    </a:lnTo>
                    <a:lnTo>
                      <a:pt x="7833" y="6395"/>
                    </a:lnTo>
                    <a:lnTo>
                      <a:pt x="7797" y="6377"/>
                    </a:lnTo>
                    <a:lnTo>
                      <a:pt x="7761" y="6361"/>
                    </a:lnTo>
                    <a:lnTo>
                      <a:pt x="7724" y="6346"/>
                    </a:lnTo>
                    <a:lnTo>
                      <a:pt x="7687" y="6332"/>
                    </a:lnTo>
                    <a:lnTo>
                      <a:pt x="7649" y="6319"/>
                    </a:lnTo>
                    <a:lnTo>
                      <a:pt x="7611" y="6308"/>
                    </a:lnTo>
                    <a:lnTo>
                      <a:pt x="7573" y="6299"/>
                    </a:lnTo>
                    <a:lnTo>
                      <a:pt x="7534" y="6291"/>
                    </a:lnTo>
                    <a:lnTo>
                      <a:pt x="7495" y="6284"/>
                    </a:lnTo>
                    <a:lnTo>
                      <a:pt x="7455" y="6279"/>
                    </a:lnTo>
                    <a:lnTo>
                      <a:pt x="7416" y="6275"/>
                    </a:lnTo>
                    <a:lnTo>
                      <a:pt x="7376" y="6273"/>
                    </a:lnTo>
                    <a:lnTo>
                      <a:pt x="7336" y="6272"/>
                    </a:lnTo>
                    <a:lnTo>
                      <a:pt x="7296" y="6273"/>
                    </a:lnTo>
                    <a:lnTo>
                      <a:pt x="7256" y="6275"/>
                    </a:lnTo>
                    <a:lnTo>
                      <a:pt x="7217" y="6279"/>
                    </a:lnTo>
                    <a:lnTo>
                      <a:pt x="7177" y="6284"/>
                    </a:lnTo>
                    <a:lnTo>
                      <a:pt x="7138" y="6291"/>
                    </a:lnTo>
                    <a:lnTo>
                      <a:pt x="7099" y="6299"/>
                    </a:lnTo>
                    <a:lnTo>
                      <a:pt x="7061" y="6308"/>
                    </a:lnTo>
                    <a:lnTo>
                      <a:pt x="7023" y="6319"/>
                    </a:lnTo>
                    <a:lnTo>
                      <a:pt x="6985" y="6332"/>
                    </a:lnTo>
                    <a:lnTo>
                      <a:pt x="6948" y="6346"/>
                    </a:lnTo>
                    <a:lnTo>
                      <a:pt x="6911" y="6361"/>
                    </a:lnTo>
                    <a:lnTo>
                      <a:pt x="6875" y="6377"/>
                    </a:lnTo>
                    <a:lnTo>
                      <a:pt x="6839" y="6395"/>
                    </a:lnTo>
                    <a:lnTo>
                      <a:pt x="6804" y="6415"/>
                    </a:lnTo>
                    <a:lnTo>
                      <a:pt x="6769" y="6435"/>
                    </a:lnTo>
                    <a:lnTo>
                      <a:pt x="6736" y="6457"/>
                    </a:lnTo>
                    <a:lnTo>
                      <a:pt x="6704" y="6480"/>
                    </a:lnTo>
                    <a:lnTo>
                      <a:pt x="6672" y="6504"/>
                    </a:lnTo>
                    <a:lnTo>
                      <a:pt x="6642" y="6530"/>
                    </a:lnTo>
                    <a:lnTo>
                      <a:pt x="6612" y="6556"/>
                    </a:lnTo>
                    <a:lnTo>
                      <a:pt x="6583" y="6583"/>
                    </a:lnTo>
                    <a:lnTo>
                      <a:pt x="6556" y="6612"/>
                    </a:lnTo>
                    <a:lnTo>
                      <a:pt x="6530" y="6642"/>
                    </a:lnTo>
                    <a:lnTo>
                      <a:pt x="6504" y="6672"/>
                    </a:lnTo>
                    <a:lnTo>
                      <a:pt x="6480" y="6704"/>
                    </a:lnTo>
                    <a:lnTo>
                      <a:pt x="6457" y="6736"/>
                    </a:lnTo>
                    <a:lnTo>
                      <a:pt x="6435" y="6769"/>
                    </a:lnTo>
                    <a:lnTo>
                      <a:pt x="6415" y="6804"/>
                    </a:lnTo>
                    <a:lnTo>
                      <a:pt x="6395" y="6839"/>
                    </a:lnTo>
                    <a:lnTo>
                      <a:pt x="6377" y="6875"/>
                    </a:lnTo>
                    <a:lnTo>
                      <a:pt x="6361" y="6911"/>
                    </a:lnTo>
                    <a:lnTo>
                      <a:pt x="6346" y="6948"/>
                    </a:lnTo>
                    <a:lnTo>
                      <a:pt x="6332" y="6985"/>
                    </a:lnTo>
                    <a:lnTo>
                      <a:pt x="6319" y="7023"/>
                    </a:lnTo>
                    <a:lnTo>
                      <a:pt x="6308" y="7061"/>
                    </a:lnTo>
                    <a:lnTo>
                      <a:pt x="6299" y="7099"/>
                    </a:lnTo>
                    <a:lnTo>
                      <a:pt x="6291" y="7138"/>
                    </a:lnTo>
                    <a:lnTo>
                      <a:pt x="6284" y="7177"/>
                    </a:lnTo>
                    <a:lnTo>
                      <a:pt x="6279" y="7217"/>
                    </a:lnTo>
                    <a:lnTo>
                      <a:pt x="6275" y="7256"/>
                    </a:lnTo>
                    <a:lnTo>
                      <a:pt x="6273" y="7296"/>
                    </a:lnTo>
                    <a:lnTo>
                      <a:pt x="6272" y="7336"/>
                    </a:lnTo>
                    <a:lnTo>
                      <a:pt x="6273" y="7376"/>
                    </a:lnTo>
                    <a:lnTo>
                      <a:pt x="6275" y="7416"/>
                    </a:lnTo>
                    <a:lnTo>
                      <a:pt x="6279" y="7455"/>
                    </a:lnTo>
                    <a:lnTo>
                      <a:pt x="6284" y="7495"/>
                    </a:lnTo>
                    <a:lnTo>
                      <a:pt x="6291" y="7534"/>
                    </a:lnTo>
                    <a:lnTo>
                      <a:pt x="6299" y="7573"/>
                    </a:lnTo>
                    <a:lnTo>
                      <a:pt x="6308" y="7611"/>
                    </a:lnTo>
                    <a:lnTo>
                      <a:pt x="6319" y="7649"/>
                    </a:lnTo>
                    <a:lnTo>
                      <a:pt x="6332" y="7687"/>
                    </a:lnTo>
                    <a:lnTo>
                      <a:pt x="6346" y="7724"/>
                    </a:lnTo>
                    <a:lnTo>
                      <a:pt x="6361" y="7761"/>
                    </a:lnTo>
                    <a:lnTo>
                      <a:pt x="6377" y="7797"/>
                    </a:lnTo>
                    <a:lnTo>
                      <a:pt x="6395" y="7833"/>
                    </a:lnTo>
                    <a:lnTo>
                      <a:pt x="6415" y="7868"/>
                    </a:lnTo>
                    <a:lnTo>
                      <a:pt x="6435" y="7903"/>
                    </a:lnTo>
                    <a:lnTo>
                      <a:pt x="6457" y="7936"/>
                    </a:lnTo>
                    <a:lnTo>
                      <a:pt x="6480" y="7968"/>
                    </a:lnTo>
                    <a:lnTo>
                      <a:pt x="6504" y="8000"/>
                    </a:lnTo>
                    <a:lnTo>
                      <a:pt x="6530" y="8030"/>
                    </a:lnTo>
                    <a:lnTo>
                      <a:pt x="6556" y="8060"/>
                    </a:lnTo>
                    <a:lnTo>
                      <a:pt x="6583" y="8089"/>
                    </a:lnTo>
                    <a:lnTo>
                      <a:pt x="6612" y="8116"/>
                    </a:lnTo>
                    <a:lnTo>
                      <a:pt x="6642" y="8142"/>
                    </a:lnTo>
                    <a:lnTo>
                      <a:pt x="6672" y="8168"/>
                    </a:lnTo>
                    <a:lnTo>
                      <a:pt x="6704" y="8192"/>
                    </a:lnTo>
                    <a:lnTo>
                      <a:pt x="6736" y="8215"/>
                    </a:lnTo>
                    <a:lnTo>
                      <a:pt x="6769" y="8237"/>
                    </a:lnTo>
                    <a:lnTo>
                      <a:pt x="6804" y="8257"/>
                    </a:lnTo>
                    <a:lnTo>
                      <a:pt x="6839" y="8277"/>
                    </a:lnTo>
                    <a:lnTo>
                      <a:pt x="6875" y="8295"/>
                    </a:lnTo>
                    <a:lnTo>
                      <a:pt x="6911" y="8311"/>
                    </a:lnTo>
                    <a:lnTo>
                      <a:pt x="6948" y="8326"/>
                    </a:lnTo>
                    <a:lnTo>
                      <a:pt x="6985" y="8340"/>
                    </a:lnTo>
                    <a:lnTo>
                      <a:pt x="7023" y="8353"/>
                    </a:lnTo>
                    <a:lnTo>
                      <a:pt x="7061" y="8364"/>
                    </a:lnTo>
                    <a:lnTo>
                      <a:pt x="7099" y="8373"/>
                    </a:lnTo>
                    <a:lnTo>
                      <a:pt x="7138" y="8381"/>
                    </a:lnTo>
                    <a:lnTo>
                      <a:pt x="7177" y="8388"/>
                    </a:lnTo>
                    <a:lnTo>
                      <a:pt x="7217" y="8393"/>
                    </a:lnTo>
                    <a:lnTo>
                      <a:pt x="7256" y="8397"/>
                    </a:lnTo>
                    <a:lnTo>
                      <a:pt x="7296" y="8399"/>
                    </a:lnTo>
                    <a:lnTo>
                      <a:pt x="7336" y="8400"/>
                    </a:lnTo>
                    <a:lnTo>
                      <a:pt x="7376" y="8399"/>
                    </a:lnTo>
                    <a:lnTo>
                      <a:pt x="7416" y="8397"/>
                    </a:lnTo>
                    <a:lnTo>
                      <a:pt x="7455" y="8393"/>
                    </a:lnTo>
                    <a:lnTo>
                      <a:pt x="7495" y="8388"/>
                    </a:lnTo>
                    <a:lnTo>
                      <a:pt x="7534" y="8381"/>
                    </a:lnTo>
                    <a:lnTo>
                      <a:pt x="7573" y="8373"/>
                    </a:lnTo>
                    <a:lnTo>
                      <a:pt x="7611" y="8364"/>
                    </a:lnTo>
                    <a:lnTo>
                      <a:pt x="7649" y="8353"/>
                    </a:lnTo>
                    <a:lnTo>
                      <a:pt x="7687" y="8340"/>
                    </a:lnTo>
                    <a:lnTo>
                      <a:pt x="7724" y="8326"/>
                    </a:lnTo>
                    <a:lnTo>
                      <a:pt x="7761" y="8311"/>
                    </a:lnTo>
                    <a:lnTo>
                      <a:pt x="7797" y="8295"/>
                    </a:lnTo>
                    <a:lnTo>
                      <a:pt x="7833" y="8277"/>
                    </a:lnTo>
                    <a:lnTo>
                      <a:pt x="7868" y="8257"/>
                    </a:lnTo>
                    <a:lnTo>
                      <a:pt x="7903" y="8237"/>
                    </a:lnTo>
                    <a:lnTo>
                      <a:pt x="7936" y="8215"/>
                    </a:lnTo>
                    <a:lnTo>
                      <a:pt x="7968" y="8192"/>
                    </a:lnTo>
                    <a:lnTo>
                      <a:pt x="8000" y="8168"/>
                    </a:lnTo>
                    <a:lnTo>
                      <a:pt x="8030" y="8142"/>
                    </a:lnTo>
                    <a:lnTo>
                      <a:pt x="8060" y="8116"/>
                    </a:lnTo>
                    <a:lnTo>
                      <a:pt x="8089" y="8089"/>
                    </a:lnTo>
                    <a:lnTo>
                      <a:pt x="8116" y="8060"/>
                    </a:lnTo>
                    <a:lnTo>
                      <a:pt x="8142" y="8030"/>
                    </a:lnTo>
                    <a:lnTo>
                      <a:pt x="8168" y="8000"/>
                    </a:lnTo>
                    <a:lnTo>
                      <a:pt x="8192" y="7968"/>
                    </a:lnTo>
                    <a:lnTo>
                      <a:pt x="8215" y="7936"/>
                    </a:lnTo>
                    <a:lnTo>
                      <a:pt x="8237" y="7903"/>
                    </a:lnTo>
                    <a:lnTo>
                      <a:pt x="8257" y="7868"/>
                    </a:lnTo>
                    <a:lnTo>
                      <a:pt x="8277" y="7833"/>
                    </a:lnTo>
                    <a:lnTo>
                      <a:pt x="8295" y="7797"/>
                    </a:lnTo>
                    <a:lnTo>
                      <a:pt x="8311" y="7761"/>
                    </a:lnTo>
                    <a:lnTo>
                      <a:pt x="8326" y="7724"/>
                    </a:lnTo>
                    <a:lnTo>
                      <a:pt x="8340" y="7687"/>
                    </a:lnTo>
                    <a:lnTo>
                      <a:pt x="8353" y="7649"/>
                    </a:lnTo>
                    <a:lnTo>
                      <a:pt x="8364" y="7611"/>
                    </a:lnTo>
                    <a:lnTo>
                      <a:pt x="8373" y="7573"/>
                    </a:lnTo>
                    <a:lnTo>
                      <a:pt x="8381" y="7534"/>
                    </a:lnTo>
                    <a:lnTo>
                      <a:pt x="8388" y="7495"/>
                    </a:lnTo>
                    <a:lnTo>
                      <a:pt x="8393" y="7455"/>
                    </a:lnTo>
                    <a:lnTo>
                      <a:pt x="8397" y="7416"/>
                    </a:lnTo>
                    <a:lnTo>
                      <a:pt x="8399" y="7376"/>
                    </a:lnTo>
                    <a:close/>
                    <a:moveTo>
                      <a:pt x="4227" y="2610"/>
                    </a:moveTo>
                    <a:lnTo>
                      <a:pt x="4228" y="2659"/>
                    </a:lnTo>
                    <a:lnTo>
                      <a:pt x="4228" y="2669"/>
                    </a:lnTo>
                    <a:lnTo>
                      <a:pt x="4227" y="2718"/>
                    </a:lnTo>
                    <a:lnTo>
                      <a:pt x="4227" y="2728"/>
                    </a:lnTo>
                    <a:lnTo>
                      <a:pt x="4224" y="2777"/>
                    </a:lnTo>
                    <a:lnTo>
                      <a:pt x="4223" y="2786"/>
                    </a:lnTo>
                    <a:lnTo>
                      <a:pt x="4219" y="2835"/>
                    </a:lnTo>
                    <a:lnTo>
                      <a:pt x="4218" y="2844"/>
                    </a:lnTo>
                    <a:lnTo>
                      <a:pt x="4211" y="2893"/>
                    </a:lnTo>
                    <a:lnTo>
                      <a:pt x="4210" y="2902"/>
                    </a:lnTo>
                    <a:lnTo>
                      <a:pt x="4201" y="2951"/>
                    </a:lnTo>
                    <a:lnTo>
                      <a:pt x="4200" y="2960"/>
                    </a:lnTo>
                    <a:lnTo>
                      <a:pt x="4190" y="3008"/>
                    </a:lnTo>
                    <a:lnTo>
                      <a:pt x="4188" y="3017"/>
                    </a:lnTo>
                    <a:lnTo>
                      <a:pt x="4176" y="3064"/>
                    </a:lnTo>
                    <a:lnTo>
                      <a:pt x="4173" y="3073"/>
                    </a:lnTo>
                    <a:lnTo>
                      <a:pt x="4160" y="3120"/>
                    </a:lnTo>
                    <a:lnTo>
                      <a:pt x="4157" y="3129"/>
                    </a:lnTo>
                    <a:lnTo>
                      <a:pt x="4142" y="3176"/>
                    </a:lnTo>
                    <a:lnTo>
                      <a:pt x="4139" y="3185"/>
                    </a:lnTo>
                    <a:lnTo>
                      <a:pt x="4122" y="3231"/>
                    </a:lnTo>
                    <a:lnTo>
                      <a:pt x="4118" y="3239"/>
                    </a:lnTo>
                    <a:lnTo>
                      <a:pt x="4099" y="3285"/>
                    </a:lnTo>
                    <a:lnTo>
                      <a:pt x="4096" y="3293"/>
                    </a:lnTo>
                    <a:lnTo>
                      <a:pt x="4075" y="3338"/>
                    </a:lnTo>
                    <a:lnTo>
                      <a:pt x="4071" y="3346"/>
                    </a:lnTo>
                    <a:lnTo>
                      <a:pt x="4049" y="3390"/>
                    </a:lnTo>
                    <a:lnTo>
                      <a:pt x="4045" y="3398"/>
                    </a:lnTo>
                    <a:lnTo>
                      <a:pt x="4021" y="3442"/>
                    </a:lnTo>
                    <a:lnTo>
                      <a:pt x="4016" y="3450"/>
                    </a:lnTo>
                    <a:lnTo>
                      <a:pt x="3991" y="3492"/>
                    </a:lnTo>
                    <a:lnTo>
                      <a:pt x="3986" y="3500"/>
                    </a:lnTo>
                    <a:lnTo>
                      <a:pt x="3959" y="3541"/>
                    </a:lnTo>
                    <a:lnTo>
                      <a:pt x="3954" y="3549"/>
                    </a:lnTo>
                    <a:lnTo>
                      <a:pt x="3925" y="3589"/>
                    </a:lnTo>
                    <a:lnTo>
                      <a:pt x="3920" y="3597"/>
                    </a:lnTo>
                    <a:lnTo>
                      <a:pt x="3890" y="3636"/>
                    </a:lnTo>
                    <a:lnTo>
                      <a:pt x="3884" y="3643"/>
                    </a:lnTo>
                    <a:lnTo>
                      <a:pt x="3853" y="3681"/>
                    </a:lnTo>
                    <a:lnTo>
                      <a:pt x="3846" y="3688"/>
                    </a:lnTo>
                    <a:lnTo>
                      <a:pt x="3814" y="3725"/>
                    </a:lnTo>
                    <a:lnTo>
                      <a:pt x="3807" y="3731"/>
                    </a:lnTo>
                    <a:lnTo>
                      <a:pt x="3773" y="3767"/>
                    </a:lnTo>
                    <a:lnTo>
                      <a:pt x="3767" y="3773"/>
                    </a:lnTo>
                    <a:lnTo>
                      <a:pt x="3731" y="3807"/>
                    </a:lnTo>
                    <a:lnTo>
                      <a:pt x="3725" y="3814"/>
                    </a:lnTo>
                    <a:lnTo>
                      <a:pt x="3688" y="3846"/>
                    </a:lnTo>
                    <a:lnTo>
                      <a:pt x="3681" y="3853"/>
                    </a:lnTo>
                    <a:lnTo>
                      <a:pt x="3643" y="3884"/>
                    </a:lnTo>
                    <a:lnTo>
                      <a:pt x="3636" y="3890"/>
                    </a:lnTo>
                    <a:lnTo>
                      <a:pt x="3597" y="3920"/>
                    </a:lnTo>
                    <a:lnTo>
                      <a:pt x="3589" y="3925"/>
                    </a:lnTo>
                    <a:lnTo>
                      <a:pt x="3549" y="3954"/>
                    </a:lnTo>
                    <a:lnTo>
                      <a:pt x="3541" y="3959"/>
                    </a:lnTo>
                    <a:lnTo>
                      <a:pt x="3500" y="3986"/>
                    </a:lnTo>
                    <a:lnTo>
                      <a:pt x="3492" y="3991"/>
                    </a:lnTo>
                    <a:lnTo>
                      <a:pt x="3450" y="4016"/>
                    </a:lnTo>
                    <a:lnTo>
                      <a:pt x="3442" y="4021"/>
                    </a:lnTo>
                    <a:lnTo>
                      <a:pt x="3398" y="4045"/>
                    </a:lnTo>
                    <a:lnTo>
                      <a:pt x="3390" y="4049"/>
                    </a:lnTo>
                    <a:lnTo>
                      <a:pt x="3346" y="4071"/>
                    </a:lnTo>
                    <a:lnTo>
                      <a:pt x="3338" y="4075"/>
                    </a:lnTo>
                    <a:lnTo>
                      <a:pt x="3293" y="4096"/>
                    </a:lnTo>
                    <a:lnTo>
                      <a:pt x="3285" y="4099"/>
                    </a:lnTo>
                    <a:lnTo>
                      <a:pt x="3239" y="4118"/>
                    </a:lnTo>
                    <a:lnTo>
                      <a:pt x="3231" y="4122"/>
                    </a:lnTo>
                    <a:lnTo>
                      <a:pt x="3185" y="4139"/>
                    </a:lnTo>
                    <a:lnTo>
                      <a:pt x="3176" y="4142"/>
                    </a:lnTo>
                    <a:lnTo>
                      <a:pt x="3129" y="4157"/>
                    </a:lnTo>
                    <a:lnTo>
                      <a:pt x="3120" y="4160"/>
                    </a:lnTo>
                    <a:lnTo>
                      <a:pt x="3073" y="4173"/>
                    </a:lnTo>
                    <a:lnTo>
                      <a:pt x="3064" y="4176"/>
                    </a:lnTo>
                    <a:lnTo>
                      <a:pt x="3017" y="4188"/>
                    </a:lnTo>
                    <a:lnTo>
                      <a:pt x="3008" y="4190"/>
                    </a:lnTo>
                    <a:lnTo>
                      <a:pt x="2960" y="4200"/>
                    </a:lnTo>
                    <a:lnTo>
                      <a:pt x="2951" y="4201"/>
                    </a:lnTo>
                    <a:lnTo>
                      <a:pt x="2902" y="4210"/>
                    </a:lnTo>
                    <a:lnTo>
                      <a:pt x="2893" y="4211"/>
                    </a:lnTo>
                    <a:lnTo>
                      <a:pt x="2844" y="4218"/>
                    </a:lnTo>
                    <a:lnTo>
                      <a:pt x="2835" y="4219"/>
                    </a:lnTo>
                    <a:lnTo>
                      <a:pt x="2786" y="4223"/>
                    </a:lnTo>
                    <a:lnTo>
                      <a:pt x="2777" y="4224"/>
                    </a:lnTo>
                    <a:lnTo>
                      <a:pt x="2728" y="4227"/>
                    </a:lnTo>
                    <a:lnTo>
                      <a:pt x="2718" y="4227"/>
                    </a:lnTo>
                    <a:lnTo>
                      <a:pt x="2669" y="4228"/>
                    </a:lnTo>
                    <a:lnTo>
                      <a:pt x="2659" y="4228"/>
                    </a:lnTo>
                    <a:lnTo>
                      <a:pt x="2610" y="4227"/>
                    </a:lnTo>
                    <a:lnTo>
                      <a:pt x="2600" y="4227"/>
                    </a:lnTo>
                    <a:lnTo>
                      <a:pt x="2551" y="4224"/>
                    </a:lnTo>
                    <a:lnTo>
                      <a:pt x="2542" y="4223"/>
                    </a:lnTo>
                    <a:lnTo>
                      <a:pt x="2493" y="4219"/>
                    </a:lnTo>
                    <a:lnTo>
                      <a:pt x="2484" y="4218"/>
                    </a:lnTo>
                    <a:lnTo>
                      <a:pt x="2435" y="4211"/>
                    </a:lnTo>
                    <a:lnTo>
                      <a:pt x="2426" y="4210"/>
                    </a:lnTo>
                    <a:lnTo>
                      <a:pt x="2377" y="4201"/>
                    </a:lnTo>
                    <a:lnTo>
                      <a:pt x="2368" y="4200"/>
                    </a:lnTo>
                    <a:lnTo>
                      <a:pt x="2320" y="4190"/>
                    </a:lnTo>
                    <a:lnTo>
                      <a:pt x="2311" y="4188"/>
                    </a:lnTo>
                    <a:lnTo>
                      <a:pt x="2264" y="4176"/>
                    </a:lnTo>
                    <a:lnTo>
                      <a:pt x="2255" y="4173"/>
                    </a:lnTo>
                    <a:lnTo>
                      <a:pt x="2208" y="4160"/>
                    </a:lnTo>
                    <a:lnTo>
                      <a:pt x="2199" y="4157"/>
                    </a:lnTo>
                    <a:lnTo>
                      <a:pt x="2152" y="4142"/>
                    </a:lnTo>
                    <a:lnTo>
                      <a:pt x="2143" y="4139"/>
                    </a:lnTo>
                    <a:lnTo>
                      <a:pt x="2097" y="4122"/>
                    </a:lnTo>
                    <a:lnTo>
                      <a:pt x="2089" y="4118"/>
                    </a:lnTo>
                    <a:lnTo>
                      <a:pt x="2043" y="4099"/>
                    </a:lnTo>
                    <a:lnTo>
                      <a:pt x="2035" y="4096"/>
                    </a:lnTo>
                    <a:lnTo>
                      <a:pt x="1990" y="4075"/>
                    </a:lnTo>
                    <a:lnTo>
                      <a:pt x="1982" y="4071"/>
                    </a:lnTo>
                    <a:lnTo>
                      <a:pt x="1938" y="4049"/>
                    </a:lnTo>
                    <a:lnTo>
                      <a:pt x="1930" y="4045"/>
                    </a:lnTo>
                    <a:lnTo>
                      <a:pt x="1886" y="4021"/>
                    </a:lnTo>
                    <a:lnTo>
                      <a:pt x="1878" y="4016"/>
                    </a:lnTo>
                    <a:lnTo>
                      <a:pt x="1836" y="3991"/>
                    </a:lnTo>
                    <a:lnTo>
                      <a:pt x="1828" y="3986"/>
                    </a:lnTo>
                    <a:lnTo>
                      <a:pt x="1787" y="3959"/>
                    </a:lnTo>
                    <a:lnTo>
                      <a:pt x="1779" y="3954"/>
                    </a:lnTo>
                    <a:lnTo>
                      <a:pt x="1739" y="3925"/>
                    </a:lnTo>
                    <a:lnTo>
                      <a:pt x="1731" y="3920"/>
                    </a:lnTo>
                    <a:lnTo>
                      <a:pt x="1692" y="3890"/>
                    </a:lnTo>
                    <a:lnTo>
                      <a:pt x="1685" y="3884"/>
                    </a:lnTo>
                    <a:lnTo>
                      <a:pt x="1647" y="3853"/>
                    </a:lnTo>
                    <a:lnTo>
                      <a:pt x="1640" y="3846"/>
                    </a:lnTo>
                    <a:lnTo>
                      <a:pt x="1603" y="3814"/>
                    </a:lnTo>
                    <a:lnTo>
                      <a:pt x="1597" y="3807"/>
                    </a:lnTo>
                    <a:lnTo>
                      <a:pt x="1561" y="3773"/>
                    </a:lnTo>
                    <a:lnTo>
                      <a:pt x="1555" y="3767"/>
                    </a:lnTo>
                    <a:lnTo>
                      <a:pt x="1521" y="3731"/>
                    </a:lnTo>
                    <a:lnTo>
                      <a:pt x="1514" y="3725"/>
                    </a:lnTo>
                    <a:lnTo>
                      <a:pt x="1482" y="3688"/>
                    </a:lnTo>
                    <a:lnTo>
                      <a:pt x="1475" y="3681"/>
                    </a:lnTo>
                    <a:lnTo>
                      <a:pt x="1444" y="3643"/>
                    </a:lnTo>
                    <a:lnTo>
                      <a:pt x="1438" y="3636"/>
                    </a:lnTo>
                    <a:lnTo>
                      <a:pt x="1408" y="3597"/>
                    </a:lnTo>
                    <a:lnTo>
                      <a:pt x="1403" y="3589"/>
                    </a:lnTo>
                    <a:lnTo>
                      <a:pt x="1374" y="3549"/>
                    </a:lnTo>
                    <a:lnTo>
                      <a:pt x="1369" y="3541"/>
                    </a:lnTo>
                    <a:lnTo>
                      <a:pt x="1342" y="3500"/>
                    </a:lnTo>
                    <a:lnTo>
                      <a:pt x="1337" y="3492"/>
                    </a:lnTo>
                    <a:lnTo>
                      <a:pt x="1312" y="3450"/>
                    </a:lnTo>
                    <a:lnTo>
                      <a:pt x="1307" y="3442"/>
                    </a:lnTo>
                    <a:lnTo>
                      <a:pt x="1283" y="3398"/>
                    </a:lnTo>
                    <a:lnTo>
                      <a:pt x="1279" y="3390"/>
                    </a:lnTo>
                    <a:lnTo>
                      <a:pt x="1257" y="3346"/>
                    </a:lnTo>
                    <a:lnTo>
                      <a:pt x="1253" y="3338"/>
                    </a:lnTo>
                    <a:lnTo>
                      <a:pt x="1232" y="3293"/>
                    </a:lnTo>
                    <a:lnTo>
                      <a:pt x="1229" y="3285"/>
                    </a:lnTo>
                    <a:lnTo>
                      <a:pt x="1210" y="3239"/>
                    </a:lnTo>
                    <a:lnTo>
                      <a:pt x="1206" y="3231"/>
                    </a:lnTo>
                    <a:lnTo>
                      <a:pt x="1189" y="3185"/>
                    </a:lnTo>
                    <a:lnTo>
                      <a:pt x="1186" y="3176"/>
                    </a:lnTo>
                    <a:lnTo>
                      <a:pt x="1171" y="3129"/>
                    </a:lnTo>
                    <a:lnTo>
                      <a:pt x="1168" y="3120"/>
                    </a:lnTo>
                    <a:lnTo>
                      <a:pt x="1155" y="3073"/>
                    </a:lnTo>
                    <a:lnTo>
                      <a:pt x="1152" y="3064"/>
                    </a:lnTo>
                    <a:lnTo>
                      <a:pt x="1140" y="3017"/>
                    </a:lnTo>
                    <a:lnTo>
                      <a:pt x="1138" y="3008"/>
                    </a:lnTo>
                    <a:lnTo>
                      <a:pt x="1128" y="2960"/>
                    </a:lnTo>
                    <a:lnTo>
                      <a:pt x="1127" y="2951"/>
                    </a:lnTo>
                    <a:lnTo>
                      <a:pt x="1118" y="2902"/>
                    </a:lnTo>
                    <a:lnTo>
                      <a:pt x="1117" y="2893"/>
                    </a:lnTo>
                    <a:lnTo>
                      <a:pt x="1110" y="2844"/>
                    </a:lnTo>
                    <a:lnTo>
                      <a:pt x="1109" y="2835"/>
                    </a:lnTo>
                    <a:lnTo>
                      <a:pt x="1105" y="2786"/>
                    </a:lnTo>
                    <a:lnTo>
                      <a:pt x="1104" y="2777"/>
                    </a:lnTo>
                    <a:lnTo>
                      <a:pt x="1101" y="2728"/>
                    </a:lnTo>
                    <a:lnTo>
                      <a:pt x="1101" y="2718"/>
                    </a:lnTo>
                    <a:lnTo>
                      <a:pt x="1100" y="2669"/>
                    </a:lnTo>
                    <a:lnTo>
                      <a:pt x="1100" y="2659"/>
                    </a:lnTo>
                    <a:lnTo>
                      <a:pt x="1101" y="2610"/>
                    </a:lnTo>
                    <a:lnTo>
                      <a:pt x="1101" y="2600"/>
                    </a:lnTo>
                    <a:lnTo>
                      <a:pt x="1104" y="2551"/>
                    </a:lnTo>
                    <a:lnTo>
                      <a:pt x="1105" y="2542"/>
                    </a:lnTo>
                    <a:lnTo>
                      <a:pt x="1109" y="2493"/>
                    </a:lnTo>
                    <a:lnTo>
                      <a:pt x="1110" y="2484"/>
                    </a:lnTo>
                    <a:lnTo>
                      <a:pt x="1117" y="2435"/>
                    </a:lnTo>
                    <a:lnTo>
                      <a:pt x="1118" y="2426"/>
                    </a:lnTo>
                    <a:lnTo>
                      <a:pt x="1127" y="2377"/>
                    </a:lnTo>
                    <a:lnTo>
                      <a:pt x="1128" y="2368"/>
                    </a:lnTo>
                    <a:lnTo>
                      <a:pt x="1138" y="2320"/>
                    </a:lnTo>
                    <a:lnTo>
                      <a:pt x="1140" y="2311"/>
                    </a:lnTo>
                    <a:lnTo>
                      <a:pt x="1152" y="2264"/>
                    </a:lnTo>
                    <a:lnTo>
                      <a:pt x="1155" y="2255"/>
                    </a:lnTo>
                    <a:lnTo>
                      <a:pt x="1168" y="2208"/>
                    </a:lnTo>
                    <a:lnTo>
                      <a:pt x="1171" y="2199"/>
                    </a:lnTo>
                    <a:lnTo>
                      <a:pt x="1186" y="2152"/>
                    </a:lnTo>
                    <a:lnTo>
                      <a:pt x="1189" y="2143"/>
                    </a:lnTo>
                    <a:lnTo>
                      <a:pt x="1206" y="2097"/>
                    </a:lnTo>
                    <a:lnTo>
                      <a:pt x="1210" y="2089"/>
                    </a:lnTo>
                    <a:lnTo>
                      <a:pt x="1229" y="2043"/>
                    </a:lnTo>
                    <a:lnTo>
                      <a:pt x="1232" y="2035"/>
                    </a:lnTo>
                    <a:lnTo>
                      <a:pt x="1253" y="1990"/>
                    </a:lnTo>
                    <a:lnTo>
                      <a:pt x="1257" y="1982"/>
                    </a:lnTo>
                    <a:lnTo>
                      <a:pt x="1279" y="1938"/>
                    </a:lnTo>
                    <a:lnTo>
                      <a:pt x="1283" y="1930"/>
                    </a:lnTo>
                    <a:lnTo>
                      <a:pt x="1307" y="1886"/>
                    </a:lnTo>
                    <a:lnTo>
                      <a:pt x="1312" y="1878"/>
                    </a:lnTo>
                    <a:lnTo>
                      <a:pt x="1337" y="1836"/>
                    </a:lnTo>
                    <a:lnTo>
                      <a:pt x="1342" y="1828"/>
                    </a:lnTo>
                    <a:lnTo>
                      <a:pt x="1369" y="1787"/>
                    </a:lnTo>
                    <a:lnTo>
                      <a:pt x="1374" y="1779"/>
                    </a:lnTo>
                    <a:lnTo>
                      <a:pt x="1403" y="1739"/>
                    </a:lnTo>
                    <a:lnTo>
                      <a:pt x="1408" y="1731"/>
                    </a:lnTo>
                    <a:lnTo>
                      <a:pt x="1438" y="1692"/>
                    </a:lnTo>
                    <a:lnTo>
                      <a:pt x="1444" y="1685"/>
                    </a:lnTo>
                    <a:lnTo>
                      <a:pt x="1475" y="1647"/>
                    </a:lnTo>
                    <a:lnTo>
                      <a:pt x="1482" y="1640"/>
                    </a:lnTo>
                    <a:lnTo>
                      <a:pt x="1514" y="1603"/>
                    </a:lnTo>
                    <a:lnTo>
                      <a:pt x="1521" y="1597"/>
                    </a:lnTo>
                    <a:lnTo>
                      <a:pt x="1555" y="1561"/>
                    </a:lnTo>
                    <a:lnTo>
                      <a:pt x="1561" y="1555"/>
                    </a:lnTo>
                    <a:lnTo>
                      <a:pt x="1597" y="1521"/>
                    </a:lnTo>
                    <a:lnTo>
                      <a:pt x="1603" y="1514"/>
                    </a:lnTo>
                    <a:lnTo>
                      <a:pt x="1640" y="1482"/>
                    </a:lnTo>
                    <a:lnTo>
                      <a:pt x="1647" y="1475"/>
                    </a:lnTo>
                    <a:lnTo>
                      <a:pt x="1685" y="1444"/>
                    </a:lnTo>
                    <a:lnTo>
                      <a:pt x="1692" y="1438"/>
                    </a:lnTo>
                    <a:lnTo>
                      <a:pt x="1731" y="1408"/>
                    </a:lnTo>
                    <a:lnTo>
                      <a:pt x="1739" y="1403"/>
                    </a:lnTo>
                    <a:lnTo>
                      <a:pt x="1779" y="1374"/>
                    </a:lnTo>
                    <a:lnTo>
                      <a:pt x="1787" y="1369"/>
                    </a:lnTo>
                    <a:lnTo>
                      <a:pt x="1828" y="1342"/>
                    </a:lnTo>
                    <a:lnTo>
                      <a:pt x="1836" y="1337"/>
                    </a:lnTo>
                    <a:lnTo>
                      <a:pt x="1878" y="1312"/>
                    </a:lnTo>
                    <a:lnTo>
                      <a:pt x="1886" y="1307"/>
                    </a:lnTo>
                    <a:lnTo>
                      <a:pt x="1930" y="1283"/>
                    </a:lnTo>
                    <a:lnTo>
                      <a:pt x="1938" y="1279"/>
                    </a:lnTo>
                    <a:lnTo>
                      <a:pt x="1982" y="1257"/>
                    </a:lnTo>
                    <a:lnTo>
                      <a:pt x="1990" y="1253"/>
                    </a:lnTo>
                    <a:lnTo>
                      <a:pt x="2035" y="1232"/>
                    </a:lnTo>
                    <a:lnTo>
                      <a:pt x="2043" y="1229"/>
                    </a:lnTo>
                    <a:lnTo>
                      <a:pt x="2089" y="1210"/>
                    </a:lnTo>
                    <a:lnTo>
                      <a:pt x="2097" y="1206"/>
                    </a:lnTo>
                    <a:lnTo>
                      <a:pt x="2143" y="1189"/>
                    </a:lnTo>
                    <a:lnTo>
                      <a:pt x="2152" y="1186"/>
                    </a:lnTo>
                    <a:lnTo>
                      <a:pt x="2199" y="1171"/>
                    </a:lnTo>
                    <a:lnTo>
                      <a:pt x="2208" y="1168"/>
                    </a:lnTo>
                    <a:lnTo>
                      <a:pt x="2255" y="1155"/>
                    </a:lnTo>
                    <a:lnTo>
                      <a:pt x="2264" y="1152"/>
                    </a:lnTo>
                    <a:lnTo>
                      <a:pt x="2311" y="1140"/>
                    </a:lnTo>
                    <a:lnTo>
                      <a:pt x="2320" y="1138"/>
                    </a:lnTo>
                    <a:lnTo>
                      <a:pt x="2368" y="1128"/>
                    </a:lnTo>
                    <a:lnTo>
                      <a:pt x="2377" y="1127"/>
                    </a:lnTo>
                    <a:lnTo>
                      <a:pt x="2426" y="1118"/>
                    </a:lnTo>
                    <a:lnTo>
                      <a:pt x="2435" y="1117"/>
                    </a:lnTo>
                    <a:lnTo>
                      <a:pt x="2484" y="1110"/>
                    </a:lnTo>
                    <a:lnTo>
                      <a:pt x="2493" y="1109"/>
                    </a:lnTo>
                    <a:lnTo>
                      <a:pt x="2542" y="1105"/>
                    </a:lnTo>
                    <a:lnTo>
                      <a:pt x="2551" y="1104"/>
                    </a:lnTo>
                    <a:lnTo>
                      <a:pt x="2600" y="1101"/>
                    </a:lnTo>
                    <a:lnTo>
                      <a:pt x="2610" y="1101"/>
                    </a:lnTo>
                    <a:lnTo>
                      <a:pt x="2659" y="1100"/>
                    </a:lnTo>
                    <a:lnTo>
                      <a:pt x="2669" y="1100"/>
                    </a:lnTo>
                    <a:lnTo>
                      <a:pt x="2718" y="1101"/>
                    </a:lnTo>
                    <a:lnTo>
                      <a:pt x="2728" y="1101"/>
                    </a:lnTo>
                    <a:lnTo>
                      <a:pt x="2777" y="1104"/>
                    </a:lnTo>
                    <a:lnTo>
                      <a:pt x="2786" y="1105"/>
                    </a:lnTo>
                    <a:lnTo>
                      <a:pt x="2835" y="1109"/>
                    </a:lnTo>
                    <a:lnTo>
                      <a:pt x="2844" y="1110"/>
                    </a:lnTo>
                    <a:lnTo>
                      <a:pt x="2893" y="1117"/>
                    </a:lnTo>
                    <a:lnTo>
                      <a:pt x="2902" y="1118"/>
                    </a:lnTo>
                    <a:lnTo>
                      <a:pt x="2951" y="1127"/>
                    </a:lnTo>
                    <a:lnTo>
                      <a:pt x="2960" y="1128"/>
                    </a:lnTo>
                    <a:lnTo>
                      <a:pt x="3008" y="1138"/>
                    </a:lnTo>
                    <a:lnTo>
                      <a:pt x="3017" y="1140"/>
                    </a:lnTo>
                    <a:lnTo>
                      <a:pt x="3064" y="1152"/>
                    </a:lnTo>
                    <a:lnTo>
                      <a:pt x="3073" y="1155"/>
                    </a:lnTo>
                    <a:lnTo>
                      <a:pt x="3120" y="1168"/>
                    </a:lnTo>
                    <a:lnTo>
                      <a:pt x="3129" y="1171"/>
                    </a:lnTo>
                    <a:lnTo>
                      <a:pt x="3176" y="1186"/>
                    </a:lnTo>
                    <a:lnTo>
                      <a:pt x="3185" y="1189"/>
                    </a:lnTo>
                    <a:lnTo>
                      <a:pt x="3231" y="1206"/>
                    </a:lnTo>
                    <a:lnTo>
                      <a:pt x="3239" y="1210"/>
                    </a:lnTo>
                    <a:lnTo>
                      <a:pt x="3285" y="1229"/>
                    </a:lnTo>
                    <a:lnTo>
                      <a:pt x="3293" y="1232"/>
                    </a:lnTo>
                    <a:lnTo>
                      <a:pt x="3338" y="1253"/>
                    </a:lnTo>
                    <a:lnTo>
                      <a:pt x="3346" y="1257"/>
                    </a:lnTo>
                    <a:lnTo>
                      <a:pt x="3390" y="1279"/>
                    </a:lnTo>
                    <a:lnTo>
                      <a:pt x="3398" y="1283"/>
                    </a:lnTo>
                    <a:lnTo>
                      <a:pt x="3442" y="1307"/>
                    </a:lnTo>
                    <a:lnTo>
                      <a:pt x="3450" y="1312"/>
                    </a:lnTo>
                    <a:lnTo>
                      <a:pt x="3492" y="1337"/>
                    </a:lnTo>
                    <a:lnTo>
                      <a:pt x="3500" y="1342"/>
                    </a:lnTo>
                    <a:lnTo>
                      <a:pt x="3541" y="1369"/>
                    </a:lnTo>
                    <a:lnTo>
                      <a:pt x="3549" y="1374"/>
                    </a:lnTo>
                    <a:lnTo>
                      <a:pt x="3589" y="1403"/>
                    </a:lnTo>
                    <a:lnTo>
                      <a:pt x="3597" y="1408"/>
                    </a:lnTo>
                    <a:lnTo>
                      <a:pt x="3636" y="1438"/>
                    </a:lnTo>
                    <a:lnTo>
                      <a:pt x="3643" y="1444"/>
                    </a:lnTo>
                    <a:lnTo>
                      <a:pt x="3681" y="1475"/>
                    </a:lnTo>
                    <a:lnTo>
                      <a:pt x="3688" y="1482"/>
                    </a:lnTo>
                    <a:lnTo>
                      <a:pt x="3725" y="1514"/>
                    </a:lnTo>
                    <a:lnTo>
                      <a:pt x="3731" y="1521"/>
                    </a:lnTo>
                    <a:lnTo>
                      <a:pt x="3767" y="1555"/>
                    </a:lnTo>
                    <a:lnTo>
                      <a:pt x="3773" y="1561"/>
                    </a:lnTo>
                    <a:lnTo>
                      <a:pt x="3807" y="1597"/>
                    </a:lnTo>
                    <a:lnTo>
                      <a:pt x="3814" y="1603"/>
                    </a:lnTo>
                    <a:lnTo>
                      <a:pt x="3846" y="1640"/>
                    </a:lnTo>
                    <a:lnTo>
                      <a:pt x="3853" y="1647"/>
                    </a:lnTo>
                    <a:lnTo>
                      <a:pt x="3884" y="1685"/>
                    </a:lnTo>
                    <a:lnTo>
                      <a:pt x="3890" y="1692"/>
                    </a:lnTo>
                    <a:lnTo>
                      <a:pt x="3920" y="1731"/>
                    </a:lnTo>
                    <a:lnTo>
                      <a:pt x="3925" y="1739"/>
                    </a:lnTo>
                    <a:lnTo>
                      <a:pt x="3954" y="1779"/>
                    </a:lnTo>
                    <a:lnTo>
                      <a:pt x="3959" y="1787"/>
                    </a:lnTo>
                    <a:lnTo>
                      <a:pt x="3986" y="1828"/>
                    </a:lnTo>
                    <a:lnTo>
                      <a:pt x="3991" y="1836"/>
                    </a:lnTo>
                    <a:lnTo>
                      <a:pt x="4016" y="1878"/>
                    </a:lnTo>
                    <a:lnTo>
                      <a:pt x="4021" y="1886"/>
                    </a:lnTo>
                    <a:lnTo>
                      <a:pt x="4045" y="1930"/>
                    </a:lnTo>
                    <a:lnTo>
                      <a:pt x="4049" y="1938"/>
                    </a:lnTo>
                    <a:lnTo>
                      <a:pt x="4071" y="1982"/>
                    </a:lnTo>
                    <a:lnTo>
                      <a:pt x="4075" y="1990"/>
                    </a:lnTo>
                    <a:lnTo>
                      <a:pt x="4096" y="2035"/>
                    </a:lnTo>
                    <a:lnTo>
                      <a:pt x="4099" y="2043"/>
                    </a:lnTo>
                    <a:lnTo>
                      <a:pt x="4118" y="2089"/>
                    </a:lnTo>
                    <a:lnTo>
                      <a:pt x="4122" y="2097"/>
                    </a:lnTo>
                    <a:lnTo>
                      <a:pt x="4139" y="2143"/>
                    </a:lnTo>
                    <a:lnTo>
                      <a:pt x="4142" y="2152"/>
                    </a:lnTo>
                    <a:lnTo>
                      <a:pt x="4157" y="2199"/>
                    </a:lnTo>
                    <a:lnTo>
                      <a:pt x="4160" y="2208"/>
                    </a:lnTo>
                    <a:lnTo>
                      <a:pt x="4173" y="2255"/>
                    </a:lnTo>
                    <a:lnTo>
                      <a:pt x="4176" y="2264"/>
                    </a:lnTo>
                    <a:lnTo>
                      <a:pt x="4188" y="2311"/>
                    </a:lnTo>
                    <a:lnTo>
                      <a:pt x="4190" y="2320"/>
                    </a:lnTo>
                    <a:lnTo>
                      <a:pt x="4200" y="2368"/>
                    </a:lnTo>
                    <a:lnTo>
                      <a:pt x="4201" y="2377"/>
                    </a:lnTo>
                    <a:lnTo>
                      <a:pt x="4210" y="2426"/>
                    </a:lnTo>
                    <a:lnTo>
                      <a:pt x="4211" y="2435"/>
                    </a:lnTo>
                    <a:lnTo>
                      <a:pt x="4218" y="2484"/>
                    </a:lnTo>
                    <a:lnTo>
                      <a:pt x="4219" y="2493"/>
                    </a:lnTo>
                    <a:lnTo>
                      <a:pt x="4223" y="2542"/>
                    </a:lnTo>
                    <a:lnTo>
                      <a:pt x="4224" y="2551"/>
                    </a:lnTo>
                    <a:lnTo>
                      <a:pt x="4227" y="2600"/>
                    </a:lnTo>
                    <a:lnTo>
                      <a:pt x="4227" y="2610"/>
                    </a:lnTo>
                    <a:close/>
                    <a:moveTo>
                      <a:pt x="3727" y="2704"/>
                    </a:moveTo>
                    <a:lnTo>
                      <a:pt x="3728" y="2664"/>
                    </a:lnTo>
                    <a:lnTo>
                      <a:pt x="3727" y="2624"/>
                    </a:lnTo>
                    <a:lnTo>
                      <a:pt x="3725" y="2584"/>
                    </a:lnTo>
                    <a:lnTo>
                      <a:pt x="3721" y="2545"/>
                    </a:lnTo>
                    <a:lnTo>
                      <a:pt x="3716" y="2505"/>
                    </a:lnTo>
                    <a:lnTo>
                      <a:pt x="3709" y="2466"/>
                    </a:lnTo>
                    <a:lnTo>
                      <a:pt x="3701" y="2427"/>
                    </a:lnTo>
                    <a:lnTo>
                      <a:pt x="3692" y="2389"/>
                    </a:lnTo>
                    <a:lnTo>
                      <a:pt x="3681" y="2351"/>
                    </a:lnTo>
                    <a:lnTo>
                      <a:pt x="3668" y="2313"/>
                    </a:lnTo>
                    <a:lnTo>
                      <a:pt x="3654" y="2276"/>
                    </a:lnTo>
                    <a:lnTo>
                      <a:pt x="3639" y="2239"/>
                    </a:lnTo>
                    <a:lnTo>
                      <a:pt x="3623" y="2203"/>
                    </a:lnTo>
                    <a:lnTo>
                      <a:pt x="3605" y="2167"/>
                    </a:lnTo>
                    <a:lnTo>
                      <a:pt x="3585" y="2132"/>
                    </a:lnTo>
                    <a:lnTo>
                      <a:pt x="3565" y="2097"/>
                    </a:lnTo>
                    <a:lnTo>
                      <a:pt x="3543" y="2064"/>
                    </a:lnTo>
                    <a:lnTo>
                      <a:pt x="3520" y="2032"/>
                    </a:lnTo>
                    <a:lnTo>
                      <a:pt x="3496" y="2000"/>
                    </a:lnTo>
                    <a:lnTo>
                      <a:pt x="3470" y="1970"/>
                    </a:lnTo>
                    <a:lnTo>
                      <a:pt x="3444" y="1940"/>
                    </a:lnTo>
                    <a:lnTo>
                      <a:pt x="3417" y="1911"/>
                    </a:lnTo>
                    <a:lnTo>
                      <a:pt x="3388" y="1884"/>
                    </a:lnTo>
                    <a:lnTo>
                      <a:pt x="3358" y="1858"/>
                    </a:lnTo>
                    <a:lnTo>
                      <a:pt x="3328" y="1832"/>
                    </a:lnTo>
                    <a:lnTo>
                      <a:pt x="3296" y="1808"/>
                    </a:lnTo>
                    <a:lnTo>
                      <a:pt x="3264" y="1785"/>
                    </a:lnTo>
                    <a:lnTo>
                      <a:pt x="3231" y="1763"/>
                    </a:lnTo>
                    <a:lnTo>
                      <a:pt x="3196" y="1743"/>
                    </a:lnTo>
                    <a:lnTo>
                      <a:pt x="3161" y="1723"/>
                    </a:lnTo>
                    <a:lnTo>
                      <a:pt x="3125" y="1705"/>
                    </a:lnTo>
                    <a:lnTo>
                      <a:pt x="3089" y="1689"/>
                    </a:lnTo>
                    <a:lnTo>
                      <a:pt x="3052" y="1674"/>
                    </a:lnTo>
                    <a:lnTo>
                      <a:pt x="3015" y="1660"/>
                    </a:lnTo>
                    <a:lnTo>
                      <a:pt x="2977" y="1647"/>
                    </a:lnTo>
                    <a:lnTo>
                      <a:pt x="2939" y="1636"/>
                    </a:lnTo>
                    <a:lnTo>
                      <a:pt x="2901" y="1627"/>
                    </a:lnTo>
                    <a:lnTo>
                      <a:pt x="2862" y="1619"/>
                    </a:lnTo>
                    <a:lnTo>
                      <a:pt x="2823" y="1612"/>
                    </a:lnTo>
                    <a:lnTo>
                      <a:pt x="2783" y="1607"/>
                    </a:lnTo>
                    <a:lnTo>
                      <a:pt x="2744" y="1603"/>
                    </a:lnTo>
                    <a:lnTo>
                      <a:pt x="2704" y="1601"/>
                    </a:lnTo>
                    <a:lnTo>
                      <a:pt x="2664" y="1600"/>
                    </a:lnTo>
                    <a:lnTo>
                      <a:pt x="2624" y="1601"/>
                    </a:lnTo>
                    <a:lnTo>
                      <a:pt x="2584" y="1603"/>
                    </a:lnTo>
                    <a:lnTo>
                      <a:pt x="2545" y="1607"/>
                    </a:lnTo>
                    <a:lnTo>
                      <a:pt x="2505" y="1612"/>
                    </a:lnTo>
                    <a:lnTo>
                      <a:pt x="2466" y="1619"/>
                    </a:lnTo>
                    <a:lnTo>
                      <a:pt x="2427" y="1627"/>
                    </a:lnTo>
                    <a:lnTo>
                      <a:pt x="2389" y="1636"/>
                    </a:lnTo>
                    <a:lnTo>
                      <a:pt x="2351" y="1647"/>
                    </a:lnTo>
                    <a:lnTo>
                      <a:pt x="2313" y="1660"/>
                    </a:lnTo>
                    <a:lnTo>
                      <a:pt x="2276" y="1674"/>
                    </a:lnTo>
                    <a:lnTo>
                      <a:pt x="2239" y="1689"/>
                    </a:lnTo>
                    <a:lnTo>
                      <a:pt x="2203" y="1705"/>
                    </a:lnTo>
                    <a:lnTo>
                      <a:pt x="2167" y="1723"/>
                    </a:lnTo>
                    <a:lnTo>
                      <a:pt x="2132" y="1743"/>
                    </a:lnTo>
                    <a:lnTo>
                      <a:pt x="2097" y="1763"/>
                    </a:lnTo>
                    <a:lnTo>
                      <a:pt x="2064" y="1785"/>
                    </a:lnTo>
                    <a:lnTo>
                      <a:pt x="2032" y="1808"/>
                    </a:lnTo>
                    <a:lnTo>
                      <a:pt x="2000" y="1832"/>
                    </a:lnTo>
                    <a:lnTo>
                      <a:pt x="1970" y="1858"/>
                    </a:lnTo>
                    <a:lnTo>
                      <a:pt x="1940" y="1884"/>
                    </a:lnTo>
                    <a:lnTo>
                      <a:pt x="1911" y="1911"/>
                    </a:lnTo>
                    <a:lnTo>
                      <a:pt x="1884" y="1940"/>
                    </a:lnTo>
                    <a:lnTo>
                      <a:pt x="1858" y="1970"/>
                    </a:lnTo>
                    <a:lnTo>
                      <a:pt x="1832" y="2000"/>
                    </a:lnTo>
                    <a:lnTo>
                      <a:pt x="1808" y="2032"/>
                    </a:lnTo>
                    <a:lnTo>
                      <a:pt x="1785" y="2064"/>
                    </a:lnTo>
                    <a:lnTo>
                      <a:pt x="1763" y="2097"/>
                    </a:lnTo>
                    <a:lnTo>
                      <a:pt x="1743" y="2132"/>
                    </a:lnTo>
                    <a:lnTo>
                      <a:pt x="1723" y="2167"/>
                    </a:lnTo>
                    <a:lnTo>
                      <a:pt x="1705" y="2203"/>
                    </a:lnTo>
                    <a:lnTo>
                      <a:pt x="1689" y="2239"/>
                    </a:lnTo>
                    <a:lnTo>
                      <a:pt x="1674" y="2276"/>
                    </a:lnTo>
                    <a:lnTo>
                      <a:pt x="1660" y="2313"/>
                    </a:lnTo>
                    <a:lnTo>
                      <a:pt x="1647" y="2351"/>
                    </a:lnTo>
                    <a:lnTo>
                      <a:pt x="1636" y="2389"/>
                    </a:lnTo>
                    <a:lnTo>
                      <a:pt x="1627" y="2427"/>
                    </a:lnTo>
                    <a:lnTo>
                      <a:pt x="1619" y="2466"/>
                    </a:lnTo>
                    <a:lnTo>
                      <a:pt x="1612" y="2505"/>
                    </a:lnTo>
                    <a:lnTo>
                      <a:pt x="1607" y="2545"/>
                    </a:lnTo>
                    <a:lnTo>
                      <a:pt x="1603" y="2584"/>
                    </a:lnTo>
                    <a:lnTo>
                      <a:pt x="1601" y="2624"/>
                    </a:lnTo>
                    <a:lnTo>
                      <a:pt x="1600" y="2664"/>
                    </a:lnTo>
                    <a:lnTo>
                      <a:pt x="1601" y="2704"/>
                    </a:lnTo>
                    <a:lnTo>
                      <a:pt x="1603" y="2744"/>
                    </a:lnTo>
                    <a:lnTo>
                      <a:pt x="1607" y="2783"/>
                    </a:lnTo>
                    <a:lnTo>
                      <a:pt x="1612" y="2823"/>
                    </a:lnTo>
                    <a:lnTo>
                      <a:pt x="1619" y="2862"/>
                    </a:lnTo>
                    <a:lnTo>
                      <a:pt x="1627" y="2901"/>
                    </a:lnTo>
                    <a:lnTo>
                      <a:pt x="1636" y="2939"/>
                    </a:lnTo>
                    <a:lnTo>
                      <a:pt x="1647" y="2977"/>
                    </a:lnTo>
                    <a:lnTo>
                      <a:pt x="1660" y="3015"/>
                    </a:lnTo>
                    <a:lnTo>
                      <a:pt x="1674" y="3052"/>
                    </a:lnTo>
                    <a:lnTo>
                      <a:pt x="1689" y="3089"/>
                    </a:lnTo>
                    <a:lnTo>
                      <a:pt x="1705" y="3125"/>
                    </a:lnTo>
                    <a:lnTo>
                      <a:pt x="1723" y="3161"/>
                    </a:lnTo>
                    <a:lnTo>
                      <a:pt x="1743" y="3196"/>
                    </a:lnTo>
                    <a:lnTo>
                      <a:pt x="1763" y="3231"/>
                    </a:lnTo>
                    <a:lnTo>
                      <a:pt x="1785" y="3264"/>
                    </a:lnTo>
                    <a:lnTo>
                      <a:pt x="1808" y="3296"/>
                    </a:lnTo>
                    <a:lnTo>
                      <a:pt x="1832" y="3328"/>
                    </a:lnTo>
                    <a:lnTo>
                      <a:pt x="1858" y="3358"/>
                    </a:lnTo>
                    <a:lnTo>
                      <a:pt x="1884" y="3388"/>
                    </a:lnTo>
                    <a:lnTo>
                      <a:pt x="1911" y="3417"/>
                    </a:lnTo>
                    <a:lnTo>
                      <a:pt x="1940" y="3444"/>
                    </a:lnTo>
                    <a:lnTo>
                      <a:pt x="1970" y="3470"/>
                    </a:lnTo>
                    <a:lnTo>
                      <a:pt x="2000" y="3496"/>
                    </a:lnTo>
                    <a:lnTo>
                      <a:pt x="2032" y="3520"/>
                    </a:lnTo>
                    <a:lnTo>
                      <a:pt x="2064" y="3543"/>
                    </a:lnTo>
                    <a:lnTo>
                      <a:pt x="2097" y="3565"/>
                    </a:lnTo>
                    <a:lnTo>
                      <a:pt x="2132" y="3585"/>
                    </a:lnTo>
                    <a:lnTo>
                      <a:pt x="2167" y="3605"/>
                    </a:lnTo>
                    <a:lnTo>
                      <a:pt x="2203" y="3623"/>
                    </a:lnTo>
                    <a:lnTo>
                      <a:pt x="2239" y="3639"/>
                    </a:lnTo>
                    <a:lnTo>
                      <a:pt x="2276" y="3654"/>
                    </a:lnTo>
                    <a:lnTo>
                      <a:pt x="2313" y="3668"/>
                    </a:lnTo>
                    <a:lnTo>
                      <a:pt x="2351" y="3681"/>
                    </a:lnTo>
                    <a:lnTo>
                      <a:pt x="2389" y="3692"/>
                    </a:lnTo>
                    <a:lnTo>
                      <a:pt x="2427" y="3701"/>
                    </a:lnTo>
                    <a:lnTo>
                      <a:pt x="2466" y="3709"/>
                    </a:lnTo>
                    <a:lnTo>
                      <a:pt x="2505" y="3716"/>
                    </a:lnTo>
                    <a:lnTo>
                      <a:pt x="2545" y="3721"/>
                    </a:lnTo>
                    <a:lnTo>
                      <a:pt x="2584" y="3725"/>
                    </a:lnTo>
                    <a:lnTo>
                      <a:pt x="2624" y="3727"/>
                    </a:lnTo>
                    <a:lnTo>
                      <a:pt x="2664" y="3728"/>
                    </a:lnTo>
                    <a:lnTo>
                      <a:pt x="2704" y="3727"/>
                    </a:lnTo>
                    <a:lnTo>
                      <a:pt x="2744" y="3725"/>
                    </a:lnTo>
                    <a:lnTo>
                      <a:pt x="2783" y="3721"/>
                    </a:lnTo>
                    <a:lnTo>
                      <a:pt x="2823" y="3716"/>
                    </a:lnTo>
                    <a:lnTo>
                      <a:pt x="2862" y="3709"/>
                    </a:lnTo>
                    <a:lnTo>
                      <a:pt x="2901" y="3701"/>
                    </a:lnTo>
                    <a:lnTo>
                      <a:pt x="2939" y="3692"/>
                    </a:lnTo>
                    <a:lnTo>
                      <a:pt x="2977" y="3681"/>
                    </a:lnTo>
                    <a:lnTo>
                      <a:pt x="3015" y="3668"/>
                    </a:lnTo>
                    <a:lnTo>
                      <a:pt x="3052" y="3654"/>
                    </a:lnTo>
                    <a:lnTo>
                      <a:pt x="3089" y="3639"/>
                    </a:lnTo>
                    <a:lnTo>
                      <a:pt x="3125" y="3623"/>
                    </a:lnTo>
                    <a:lnTo>
                      <a:pt x="3161" y="3605"/>
                    </a:lnTo>
                    <a:lnTo>
                      <a:pt x="3196" y="3585"/>
                    </a:lnTo>
                    <a:lnTo>
                      <a:pt x="3231" y="3565"/>
                    </a:lnTo>
                    <a:lnTo>
                      <a:pt x="3264" y="3543"/>
                    </a:lnTo>
                    <a:lnTo>
                      <a:pt x="3296" y="3520"/>
                    </a:lnTo>
                    <a:lnTo>
                      <a:pt x="3328" y="3496"/>
                    </a:lnTo>
                    <a:lnTo>
                      <a:pt x="3358" y="3470"/>
                    </a:lnTo>
                    <a:lnTo>
                      <a:pt x="3388" y="3444"/>
                    </a:lnTo>
                    <a:lnTo>
                      <a:pt x="3417" y="3417"/>
                    </a:lnTo>
                    <a:lnTo>
                      <a:pt x="3444" y="3388"/>
                    </a:lnTo>
                    <a:lnTo>
                      <a:pt x="3470" y="3358"/>
                    </a:lnTo>
                    <a:lnTo>
                      <a:pt x="3496" y="3328"/>
                    </a:lnTo>
                    <a:lnTo>
                      <a:pt x="3520" y="3296"/>
                    </a:lnTo>
                    <a:lnTo>
                      <a:pt x="3543" y="3264"/>
                    </a:lnTo>
                    <a:lnTo>
                      <a:pt x="3565" y="3231"/>
                    </a:lnTo>
                    <a:lnTo>
                      <a:pt x="3585" y="3196"/>
                    </a:lnTo>
                    <a:lnTo>
                      <a:pt x="3605" y="3161"/>
                    </a:lnTo>
                    <a:lnTo>
                      <a:pt x="3623" y="3125"/>
                    </a:lnTo>
                    <a:lnTo>
                      <a:pt x="3639" y="3089"/>
                    </a:lnTo>
                    <a:lnTo>
                      <a:pt x="3654" y="3052"/>
                    </a:lnTo>
                    <a:lnTo>
                      <a:pt x="3668" y="3015"/>
                    </a:lnTo>
                    <a:lnTo>
                      <a:pt x="3681" y="2977"/>
                    </a:lnTo>
                    <a:lnTo>
                      <a:pt x="3692" y="2939"/>
                    </a:lnTo>
                    <a:lnTo>
                      <a:pt x="3701" y="2901"/>
                    </a:lnTo>
                    <a:lnTo>
                      <a:pt x="3709" y="2862"/>
                    </a:lnTo>
                    <a:lnTo>
                      <a:pt x="3716" y="2823"/>
                    </a:lnTo>
                    <a:lnTo>
                      <a:pt x="3721" y="2783"/>
                    </a:lnTo>
                    <a:lnTo>
                      <a:pt x="3725" y="2744"/>
                    </a:lnTo>
                    <a:lnTo>
                      <a:pt x="3727" y="2704"/>
                    </a:lnTo>
                    <a:close/>
                  </a:path>
                </a:pathLst>
              </a:custGeom>
              <a:grpFill/>
              <a:ln>
                <a:noFill/>
              </a:ln>
            </p:spPr>
            <p:txBody>
              <a:bodyPr/>
              <a:lstStyle/>
              <a:p>
                <a:endParaRPr/>
              </a:p>
            </p:txBody>
          </p:sp>
        </p:grpSp>
      </p:grpSp>
      <p:grpSp>
        <p:nvGrpSpPr>
          <p:cNvPr id="64" name="Group 63">
            <a:extLst>
              <a:ext uri="{FF2B5EF4-FFF2-40B4-BE49-F238E27FC236}">
                <a16:creationId xmlns:a16="http://schemas.microsoft.com/office/drawing/2014/main" id="{7B461001-C04E-4767-8E72-CE39FA17547E}"/>
              </a:ext>
            </a:extLst>
          </p:cNvPr>
          <p:cNvGrpSpPr/>
          <p:nvPr/>
        </p:nvGrpSpPr>
        <p:grpSpPr>
          <a:xfrm>
            <a:off x="3335219" y="2915136"/>
            <a:ext cx="665402" cy="665402"/>
            <a:chOff x="1390775" y="1390753"/>
            <a:chExt cx="1493520" cy="1493520"/>
          </a:xfrm>
        </p:grpSpPr>
        <p:sp>
          <p:nvSpPr>
            <p:cNvPr id="65" name="Oval 64">
              <a:extLst>
                <a:ext uri="{FF2B5EF4-FFF2-40B4-BE49-F238E27FC236}">
                  <a16:creationId xmlns:a16="http://schemas.microsoft.com/office/drawing/2014/main" id="{34F6E15D-059A-40E5-987E-597603C7FE66}"/>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3" name="Group 111"/>
            <p:cNvGrpSpPr/>
            <p:nvPr/>
          </p:nvGrpSpPr>
          <p:grpSpPr>
            <a:xfrm>
              <a:off x="1720069" y="1720047"/>
              <a:ext cx="834934" cy="834934"/>
              <a:chOff x="6968299" y="3268497"/>
              <a:chExt cx="914400" cy="914400"/>
            </a:xfrm>
            <a:solidFill>
              <a:srgbClr val="FFFFFF"/>
            </a:solidFill>
          </p:grpSpPr>
          <p:sp>
            <p:nvSpPr>
              <p:cNvPr id="9004" name="Accent"/>
              <p:cNvSpPr/>
              <p:nvPr/>
            </p:nvSpPr>
            <p:spPr>
              <a:xfrm>
                <a:off x="6968299" y="3268497"/>
                <a:ext cx="914400" cy="914400"/>
              </a:xfrm>
              <a:custGeom>
                <a:avLst/>
                <a:gdLst/>
                <a:ahLst/>
                <a:cxnLst/>
                <a:rect l="0" t="0" r="10000" b="10000"/>
                <a:pathLst>
                  <a:path w="10000" h="10000">
                    <a:moveTo>
                      <a:pt x="7312" y="8285"/>
                    </a:moveTo>
                    <a:lnTo>
                      <a:pt x="5973" y="8285"/>
                    </a:lnTo>
                    <a:lnTo>
                      <a:pt x="5973" y="3175"/>
                    </a:lnTo>
                    <a:lnTo>
                      <a:pt x="7312" y="3175"/>
                    </a:lnTo>
                    <a:lnTo>
                      <a:pt x="7312" y="8285"/>
                    </a:lnTo>
                    <a:close/>
                    <a:moveTo>
                      <a:pt x="6503" y="2688"/>
                    </a:moveTo>
                    <a:lnTo>
                      <a:pt x="6503" y="2108"/>
                    </a:lnTo>
                    <a:lnTo>
                      <a:pt x="4145" y="3824"/>
                    </a:lnTo>
                    <a:lnTo>
                      <a:pt x="4138" y="3828"/>
                    </a:lnTo>
                    <a:lnTo>
                      <a:pt x="1948" y="5288"/>
                    </a:lnTo>
                    <a:lnTo>
                      <a:pt x="1925" y="5301"/>
                    </a:lnTo>
                    <a:lnTo>
                      <a:pt x="1901" y="5311"/>
                    </a:lnTo>
                    <a:lnTo>
                      <a:pt x="1876" y="5318"/>
                    </a:lnTo>
                    <a:lnTo>
                      <a:pt x="1850" y="5322"/>
                    </a:lnTo>
                    <a:lnTo>
                      <a:pt x="1824" y="5322"/>
                    </a:lnTo>
                    <a:lnTo>
                      <a:pt x="1798" y="5318"/>
                    </a:lnTo>
                    <a:lnTo>
                      <a:pt x="1773" y="5311"/>
                    </a:lnTo>
                    <a:lnTo>
                      <a:pt x="1748" y="5301"/>
                    </a:lnTo>
                    <a:lnTo>
                      <a:pt x="1726" y="5288"/>
                    </a:lnTo>
                    <a:lnTo>
                      <a:pt x="1705" y="5272"/>
                    </a:lnTo>
                    <a:lnTo>
                      <a:pt x="1686" y="5254"/>
                    </a:lnTo>
                    <a:lnTo>
                      <a:pt x="1671" y="5233"/>
                    </a:lnTo>
                    <a:lnTo>
                      <a:pt x="1658" y="5210"/>
                    </a:lnTo>
                    <a:lnTo>
                      <a:pt x="1648" y="5186"/>
                    </a:lnTo>
                    <a:lnTo>
                      <a:pt x="1641" y="5161"/>
                    </a:lnTo>
                    <a:lnTo>
                      <a:pt x="1637" y="5135"/>
                    </a:lnTo>
                    <a:lnTo>
                      <a:pt x="1637" y="5109"/>
                    </a:lnTo>
                    <a:lnTo>
                      <a:pt x="1641" y="5083"/>
                    </a:lnTo>
                    <a:lnTo>
                      <a:pt x="1648" y="5058"/>
                    </a:lnTo>
                    <a:lnTo>
                      <a:pt x="1658" y="5033"/>
                    </a:lnTo>
                    <a:lnTo>
                      <a:pt x="1671" y="5011"/>
                    </a:lnTo>
                    <a:lnTo>
                      <a:pt x="1687" y="4990"/>
                    </a:lnTo>
                    <a:lnTo>
                      <a:pt x="1705" y="4971"/>
                    </a:lnTo>
                    <a:lnTo>
                      <a:pt x="1726" y="4956"/>
                    </a:lnTo>
                    <a:lnTo>
                      <a:pt x="3913" y="3498"/>
                    </a:lnTo>
                    <a:lnTo>
                      <a:pt x="6088" y="1915"/>
                    </a:lnTo>
                    <a:lnTo>
                      <a:pt x="5730" y="1915"/>
                    </a:lnTo>
                    <a:lnTo>
                      <a:pt x="5704" y="1913"/>
                    </a:lnTo>
                    <a:lnTo>
                      <a:pt x="5678" y="1908"/>
                    </a:lnTo>
                    <a:lnTo>
                      <a:pt x="5653" y="1900"/>
                    </a:lnTo>
                    <a:lnTo>
                      <a:pt x="5630" y="1888"/>
                    </a:lnTo>
                    <a:lnTo>
                      <a:pt x="5608" y="1874"/>
                    </a:lnTo>
                    <a:lnTo>
                      <a:pt x="5589" y="1856"/>
                    </a:lnTo>
                    <a:lnTo>
                      <a:pt x="5571" y="1837"/>
                    </a:lnTo>
                    <a:lnTo>
                      <a:pt x="5557" y="1815"/>
                    </a:lnTo>
                    <a:lnTo>
                      <a:pt x="5545" y="1792"/>
                    </a:lnTo>
                    <a:lnTo>
                      <a:pt x="5537" y="1767"/>
                    </a:lnTo>
                    <a:lnTo>
                      <a:pt x="5532" y="1741"/>
                    </a:lnTo>
                    <a:lnTo>
                      <a:pt x="5530" y="1715"/>
                    </a:lnTo>
                    <a:lnTo>
                      <a:pt x="5532" y="1689"/>
                    </a:lnTo>
                    <a:lnTo>
                      <a:pt x="5537" y="1663"/>
                    </a:lnTo>
                    <a:lnTo>
                      <a:pt x="5545" y="1638"/>
                    </a:lnTo>
                    <a:lnTo>
                      <a:pt x="5557" y="1615"/>
                    </a:lnTo>
                    <a:lnTo>
                      <a:pt x="5571" y="1593"/>
                    </a:lnTo>
                    <a:lnTo>
                      <a:pt x="5589" y="1574"/>
                    </a:lnTo>
                    <a:lnTo>
                      <a:pt x="5608" y="1556"/>
                    </a:lnTo>
                    <a:lnTo>
                      <a:pt x="5630" y="1542"/>
                    </a:lnTo>
                    <a:lnTo>
                      <a:pt x="5653" y="1530"/>
                    </a:lnTo>
                    <a:lnTo>
                      <a:pt x="5678" y="1522"/>
                    </a:lnTo>
                    <a:lnTo>
                      <a:pt x="5704" y="1517"/>
                    </a:lnTo>
                    <a:lnTo>
                      <a:pt x="5730" y="1515"/>
                    </a:lnTo>
                    <a:lnTo>
                      <a:pt x="6703" y="1515"/>
                    </a:lnTo>
                    <a:lnTo>
                      <a:pt x="6706" y="1515"/>
                    </a:lnTo>
                    <a:lnTo>
                      <a:pt x="6708" y="1515"/>
                    </a:lnTo>
                    <a:lnTo>
                      <a:pt x="6719" y="1516"/>
                    </a:lnTo>
                    <a:lnTo>
                      <a:pt x="6729" y="1517"/>
                    </a:lnTo>
                    <a:lnTo>
                      <a:pt x="6732" y="1517"/>
                    </a:lnTo>
                    <a:lnTo>
                      <a:pt x="6734" y="1517"/>
                    </a:lnTo>
                    <a:lnTo>
                      <a:pt x="6744" y="1520"/>
                    </a:lnTo>
                    <a:lnTo>
                      <a:pt x="6755" y="1522"/>
                    </a:lnTo>
                    <a:lnTo>
                      <a:pt x="6757" y="1523"/>
                    </a:lnTo>
                    <a:lnTo>
                      <a:pt x="6760" y="1523"/>
                    </a:lnTo>
                    <a:lnTo>
                      <a:pt x="6770" y="1527"/>
                    </a:lnTo>
                    <a:lnTo>
                      <a:pt x="6780" y="1530"/>
                    </a:lnTo>
                    <a:lnTo>
                      <a:pt x="6782" y="1531"/>
                    </a:lnTo>
                    <a:lnTo>
                      <a:pt x="6784" y="1532"/>
                    </a:lnTo>
                    <a:lnTo>
                      <a:pt x="6794" y="1537"/>
                    </a:lnTo>
                    <a:lnTo>
                      <a:pt x="6803" y="1542"/>
                    </a:lnTo>
                    <a:lnTo>
                      <a:pt x="6805" y="1543"/>
                    </a:lnTo>
                    <a:lnTo>
                      <a:pt x="6807" y="1544"/>
                    </a:lnTo>
                    <a:lnTo>
                      <a:pt x="6816" y="1550"/>
                    </a:lnTo>
                    <a:lnTo>
                      <a:pt x="6825" y="1556"/>
                    </a:lnTo>
                    <a:lnTo>
                      <a:pt x="6827" y="1558"/>
                    </a:lnTo>
                    <a:lnTo>
                      <a:pt x="6829" y="1559"/>
                    </a:lnTo>
                    <a:lnTo>
                      <a:pt x="6837" y="1567"/>
                    </a:lnTo>
                    <a:lnTo>
                      <a:pt x="6844" y="1574"/>
                    </a:lnTo>
                    <a:lnTo>
                      <a:pt x="6846" y="1575"/>
                    </a:lnTo>
                    <a:lnTo>
                      <a:pt x="6848" y="1577"/>
                    </a:lnTo>
                    <a:lnTo>
                      <a:pt x="6855" y="1585"/>
                    </a:lnTo>
                    <a:lnTo>
                      <a:pt x="6862" y="1593"/>
                    </a:lnTo>
                    <a:lnTo>
                      <a:pt x="6863" y="1595"/>
                    </a:lnTo>
                    <a:lnTo>
                      <a:pt x="6865" y="1597"/>
                    </a:lnTo>
                    <a:lnTo>
                      <a:pt x="6870" y="1606"/>
                    </a:lnTo>
                    <a:lnTo>
                      <a:pt x="6876" y="1615"/>
                    </a:lnTo>
                    <a:lnTo>
                      <a:pt x="6877" y="1617"/>
                    </a:lnTo>
                    <a:lnTo>
                      <a:pt x="6879" y="1619"/>
                    </a:lnTo>
                    <a:lnTo>
                      <a:pt x="6883" y="1629"/>
                    </a:lnTo>
                    <a:lnTo>
                      <a:pt x="6888" y="1638"/>
                    </a:lnTo>
                    <a:lnTo>
                      <a:pt x="6889" y="1641"/>
                    </a:lnTo>
                    <a:lnTo>
                      <a:pt x="6890" y="1643"/>
                    </a:lnTo>
                    <a:lnTo>
                      <a:pt x="6893" y="1653"/>
                    </a:lnTo>
                    <a:lnTo>
                      <a:pt x="6896" y="1663"/>
                    </a:lnTo>
                    <a:lnTo>
                      <a:pt x="6897" y="1666"/>
                    </a:lnTo>
                    <a:lnTo>
                      <a:pt x="6897" y="1668"/>
                    </a:lnTo>
                    <a:lnTo>
                      <a:pt x="6899" y="1679"/>
                    </a:lnTo>
                    <a:lnTo>
                      <a:pt x="6901" y="1689"/>
                    </a:lnTo>
                    <a:lnTo>
                      <a:pt x="6901" y="1691"/>
                    </a:lnTo>
                    <a:lnTo>
                      <a:pt x="6902" y="1694"/>
                    </a:lnTo>
                    <a:lnTo>
                      <a:pt x="6902" y="1704"/>
                    </a:lnTo>
                    <a:lnTo>
                      <a:pt x="6903" y="1715"/>
                    </a:lnTo>
                    <a:lnTo>
                      <a:pt x="6903" y="2688"/>
                    </a:lnTo>
                    <a:lnTo>
                      <a:pt x="6901" y="2714"/>
                    </a:lnTo>
                    <a:lnTo>
                      <a:pt x="6896" y="2740"/>
                    </a:lnTo>
                    <a:lnTo>
                      <a:pt x="6888" y="2765"/>
                    </a:lnTo>
                    <a:lnTo>
                      <a:pt x="6876" y="2788"/>
                    </a:lnTo>
                    <a:lnTo>
                      <a:pt x="6862" y="2810"/>
                    </a:lnTo>
                    <a:lnTo>
                      <a:pt x="6844" y="2829"/>
                    </a:lnTo>
                    <a:lnTo>
                      <a:pt x="6825" y="2847"/>
                    </a:lnTo>
                    <a:lnTo>
                      <a:pt x="6803" y="2861"/>
                    </a:lnTo>
                    <a:lnTo>
                      <a:pt x="6780" y="2873"/>
                    </a:lnTo>
                    <a:lnTo>
                      <a:pt x="6755" y="2881"/>
                    </a:lnTo>
                    <a:lnTo>
                      <a:pt x="6729" y="2886"/>
                    </a:lnTo>
                    <a:lnTo>
                      <a:pt x="6703" y="2888"/>
                    </a:lnTo>
                    <a:lnTo>
                      <a:pt x="6677" y="2886"/>
                    </a:lnTo>
                    <a:lnTo>
                      <a:pt x="6651" y="2881"/>
                    </a:lnTo>
                    <a:lnTo>
                      <a:pt x="6626" y="2873"/>
                    </a:lnTo>
                    <a:lnTo>
                      <a:pt x="6603" y="2861"/>
                    </a:lnTo>
                    <a:lnTo>
                      <a:pt x="6581" y="2847"/>
                    </a:lnTo>
                    <a:lnTo>
                      <a:pt x="6562" y="2829"/>
                    </a:lnTo>
                    <a:lnTo>
                      <a:pt x="6544" y="2810"/>
                    </a:lnTo>
                    <a:lnTo>
                      <a:pt x="6530" y="2788"/>
                    </a:lnTo>
                    <a:lnTo>
                      <a:pt x="6518" y="2765"/>
                    </a:lnTo>
                    <a:lnTo>
                      <a:pt x="6510" y="2740"/>
                    </a:lnTo>
                    <a:lnTo>
                      <a:pt x="6505" y="2714"/>
                    </a:lnTo>
                    <a:lnTo>
                      <a:pt x="6503" y="2688"/>
                    </a:lnTo>
                    <a:close/>
                  </a:path>
                </a:pathLst>
              </a:custGeom>
              <a:grpFill/>
              <a:ln>
                <a:noFill/>
              </a:ln>
            </p:spPr>
            <p:txBody>
              <a:bodyPr/>
              <a:lstStyle/>
              <a:p>
                <a:endParaRPr/>
              </a:p>
            </p:txBody>
          </p:sp>
          <p:sp>
            <p:nvSpPr>
              <p:cNvPr id="9005" name="Outline"/>
              <p:cNvSpPr/>
              <p:nvPr/>
            </p:nvSpPr>
            <p:spPr>
              <a:xfrm>
                <a:off x="6968299" y="3268497"/>
                <a:ext cx="914400" cy="914400"/>
              </a:xfrm>
              <a:custGeom>
                <a:avLst/>
                <a:gdLst/>
                <a:ahLst/>
                <a:cxnLst/>
                <a:rect l="0" t="0" r="10000" b="10000"/>
                <a:pathLst>
                  <a:path w="10000" h="10000">
                    <a:moveTo>
                      <a:pt x="3877" y="8035"/>
                    </a:moveTo>
                    <a:lnTo>
                      <a:pt x="3877" y="4635"/>
                    </a:lnTo>
                    <a:lnTo>
                      <a:pt x="3878" y="4615"/>
                    </a:lnTo>
                    <a:lnTo>
                      <a:pt x="3882" y="4596"/>
                    </a:lnTo>
                    <a:lnTo>
                      <a:pt x="3888" y="4578"/>
                    </a:lnTo>
                    <a:lnTo>
                      <a:pt x="3897" y="4560"/>
                    </a:lnTo>
                    <a:lnTo>
                      <a:pt x="3908" y="4544"/>
                    </a:lnTo>
                    <a:lnTo>
                      <a:pt x="3921" y="4529"/>
                    </a:lnTo>
                    <a:lnTo>
                      <a:pt x="3936" y="4516"/>
                    </a:lnTo>
                    <a:lnTo>
                      <a:pt x="3952" y="4505"/>
                    </a:lnTo>
                    <a:lnTo>
                      <a:pt x="3970" y="4496"/>
                    </a:lnTo>
                    <a:lnTo>
                      <a:pt x="3988" y="4490"/>
                    </a:lnTo>
                    <a:lnTo>
                      <a:pt x="4007" y="4486"/>
                    </a:lnTo>
                    <a:lnTo>
                      <a:pt x="4027" y="4485"/>
                    </a:lnTo>
                    <a:lnTo>
                      <a:pt x="5365" y="4485"/>
                    </a:lnTo>
                    <a:lnTo>
                      <a:pt x="5385" y="4486"/>
                    </a:lnTo>
                    <a:lnTo>
                      <a:pt x="5404" y="4490"/>
                    </a:lnTo>
                    <a:lnTo>
                      <a:pt x="5422" y="4496"/>
                    </a:lnTo>
                    <a:lnTo>
                      <a:pt x="5440" y="4505"/>
                    </a:lnTo>
                    <a:lnTo>
                      <a:pt x="5456" y="4516"/>
                    </a:lnTo>
                    <a:lnTo>
                      <a:pt x="5471" y="4529"/>
                    </a:lnTo>
                    <a:lnTo>
                      <a:pt x="5484" y="4544"/>
                    </a:lnTo>
                    <a:lnTo>
                      <a:pt x="5495" y="4560"/>
                    </a:lnTo>
                    <a:lnTo>
                      <a:pt x="5504" y="4578"/>
                    </a:lnTo>
                    <a:lnTo>
                      <a:pt x="5510" y="4596"/>
                    </a:lnTo>
                    <a:lnTo>
                      <a:pt x="5514" y="4615"/>
                    </a:lnTo>
                    <a:lnTo>
                      <a:pt x="5515" y="4635"/>
                    </a:lnTo>
                    <a:lnTo>
                      <a:pt x="5515" y="8035"/>
                    </a:lnTo>
                    <a:lnTo>
                      <a:pt x="8650" y="8035"/>
                    </a:lnTo>
                    <a:lnTo>
                      <a:pt x="8683" y="8037"/>
                    </a:lnTo>
                    <a:lnTo>
                      <a:pt x="8715" y="8044"/>
                    </a:lnTo>
                    <a:lnTo>
                      <a:pt x="8746" y="8054"/>
                    </a:lnTo>
                    <a:lnTo>
                      <a:pt x="8775" y="8068"/>
                    </a:lnTo>
                    <a:lnTo>
                      <a:pt x="8802" y="8087"/>
                    </a:lnTo>
                    <a:lnTo>
                      <a:pt x="8827" y="8108"/>
                    </a:lnTo>
                    <a:lnTo>
                      <a:pt x="8848" y="8133"/>
                    </a:lnTo>
                    <a:lnTo>
                      <a:pt x="8867" y="8160"/>
                    </a:lnTo>
                    <a:lnTo>
                      <a:pt x="8881" y="8189"/>
                    </a:lnTo>
                    <a:lnTo>
                      <a:pt x="8891" y="8220"/>
                    </a:lnTo>
                    <a:lnTo>
                      <a:pt x="8898" y="8252"/>
                    </a:lnTo>
                    <a:lnTo>
                      <a:pt x="8900" y="8285"/>
                    </a:lnTo>
                    <a:lnTo>
                      <a:pt x="8898" y="8318"/>
                    </a:lnTo>
                    <a:lnTo>
                      <a:pt x="8891" y="8350"/>
                    </a:lnTo>
                    <a:lnTo>
                      <a:pt x="8881" y="8381"/>
                    </a:lnTo>
                    <a:lnTo>
                      <a:pt x="8867" y="8410"/>
                    </a:lnTo>
                    <a:lnTo>
                      <a:pt x="8848" y="8437"/>
                    </a:lnTo>
                    <a:lnTo>
                      <a:pt x="8827" y="8462"/>
                    </a:lnTo>
                    <a:lnTo>
                      <a:pt x="8802" y="8483"/>
                    </a:lnTo>
                    <a:lnTo>
                      <a:pt x="8775" y="8502"/>
                    </a:lnTo>
                    <a:lnTo>
                      <a:pt x="8746" y="8516"/>
                    </a:lnTo>
                    <a:lnTo>
                      <a:pt x="8715" y="8526"/>
                    </a:lnTo>
                    <a:lnTo>
                      <a:pt x="8683" y="8533"/>
                    </a:lnTo>
                    <a:lnTo>
                      <a:pt x="8650" y="8535"/>
                    </a:lnTo>
                    <a:lnTo>
                      <a:pt x="1350" y="8535"/>
                    </a:lnTo>
                    <a:lnTo>
                      <a:pt x="1317" y="8533"/>
                    </a:lnTo>
                    <a:lnTo>
                      <a:pt x="1285" y="8526"/>
                    </a:lnTo>
                    <a:lnTo>
                      <a:pt x="1254" y="8516"/>
                    </a:lnTo>
                    <a:lnTo>
                      <a:pt x="1225" y="8502"/>
                    </a:lnTo>
                    <a:lnTo>
                      <a:pt x="1198" y="8483"/>
                    </a:lnTo>
                    <a:lnTo>
                      <a:pt x="1173" y="8462"/>
                    </a:lnTo>
                    <a:lnTo>
                      <a:pt x="1152" y="8437"/>
                    </a:lnTo>
                    <a:lnTo>
                      <a:pt x="1133" y="8410"/>
                    </a:lnTo>
                    <a:lnTo>
                      <a:pt x="1119" y="8381"/>
                    </a:lnTo>
                    <a:lnTo>
                      <a:pt x="1109" y="8350"/>
                    </a:lnTo>
                    <a:lnTo>
                      <a:pt x="1102" y="8318"/>
                    </a:lnTo>
                    <a:lnTo>
                      <a:pt x="1100" y="8285"/>
                    </a:lnTo>
                    <a:lnTo>
                      <a:pt x="1102" y="8252"/>
                    </a:lnTo>
                    <a:lnTo>
                      <a:pt x="1109" y="8220"/>
                    </a:lnTo>
                    <a:lnTo>
                      <a:pt x="1119" y="8189"/>
                    </a:lnTo>
                    <a:lnTo>
                      <a:pt x="1133" y="8160"/>
                    </a:lnTo>
                    <a:lnTo>
                      <a:pt x="1152" y="8133"/>
                    </a:lnTo>
                    <a:lnTo>
                      <a:pt x="1173" y="8108"/>
                    </a:lnTo>
                    <a:lnTo>
                      <a:pt x="1198" y="8087"/>
                    </a:lnTo>
                    <a:lnTo>
                      <a:pt x="1225" y="8068"/>
                    </a:lnTo>
                    <a:lnTo>
                      <a:pt x="1254" y="8054"/>
                    </a:lnTo>
                    <a:lnTo>
                      <a:pt x="1285" y="8044"/>
                    </a:lnTo>
                    <a:lnTo>
                      <a:pt x="1317" y="8037"/>
                    </a:lnTo>
                    <a:lnTo>
                      <a:pt x="1350" y="8035"/>
                    </a:lnTo>
                    <a:lnTo>
                      <a:pt x="1930" y="8035"/>
                    </a:lnTo>
                    <a:lnTo>
                      <a:pt x="1930" y="5852"/>
                    </a:lnTo>
                    <a:lnTo>
                      <a:pt x="1931" y="5832"/>
                    </a:lnTo>
                    <a:lnTo>
                      <a:pt x="1935" y="5813"/>
                    </a:lnTo>
                    <a:lnTo>
                      <a:pt x="1941" y="5795"/>
                    </a:lnTo>
                    <a:lnTo>
                      <a:pt x="1950" y="5777"/>
                    </a:lnTo>
                    <a:lnTo>
                      <a:pt x="1961" y="5761"/>
                    </a:lnTo>
                    <a:lnTo>
                      <a:pt x="1974" y="5746"/>
                    </a:lnTo>
                    <a:lnTo>
                      <a:pt x="1989" y="5733"/>
                    </a:lnTo>
                    <a:lnTo>
                      <a:pt x="2005" y="5722"/>
                    </a:lnTo>
                    <a:lnTo>
                      <a:pt x="2023" y="5713"/>
                    </a:lnTo>
                    <a:lnTo>
                      <a:pt x="2041" y="5707"/>
                    </a:lnTo>
                    <a:lnTo>
                      <a:pt x="2060" y="5703"/>
                    </a:lnTo>
                    <a:lnTo>
                      <a:pt x="2080" y="5702"/>
                    </a:lnTo>
                    <a:lnTo>
                      <a:pt x="3418" y="5702"/>
                    </a:lnTo>
                    <a:lnTo>
                      <a:pt x="3438" y="5703"/>
                    </a:lnTo>
                    <a:lnTo>
                      <a:pt x="3457" y="5707"/>
                    </a:lnTo>
                    <a:lnTo>
                      <a:pt x="3475" y="5713"/>
                    </a:lnTo>
                    <a:lnTo>
                      <a:pt x="3493" y="5722"/>
                    </a:lnTo>
                    <a:lnTo>
                      <a:pt x="3509" y="5733"/>
                    </a:lnTo>
                    <a:lnTo>
                      <a:pt x="3524" y="5746"/>
                    </a:lnTo>
                    <a:lnTo>
                      <a:pt x="3537" y="5761"/>
                    </a:lnTo>
                    <a:lnTo>
                      <a:pt x="3548" y="5777"/>
                    </a:lnTo>
                    <a:lnTo>
                      <a:pt x="3557" y="5795"/>
                    </a:lnTo>
                    <a:lnTo>
                      <a:pt x="3563" y="5813"/>
                    </a:lnTo>
                    <a:lnTo>
                      <a:pt x="3567" y="5832"/>
                    </a:lnTo>
                    <a:lnTo>
                      <a:pt x="3568" y="5852"/>
                    </a:lnTo>
                    <a:lnTo>
                      <a:pt x="3568" y="8035"/>
                    </a:lnTo>
                    <a:lnTo>
                      <a:pt x="3877" y="8035"/>
                    </a:lnTo>
                    <a:close/>
                    <a:moveTo>
                      <a:pt x="5215" y="4785"/>
                    </a:moveTo>
                    <a:lnTo>
                      <a:pt x="4177" y="4785"/>
                    </a:lnTo>
                    <a:lnTo>
                      <a:pt x="4177" y="8035"/>
                    </a:lnTo>
                    <a:lnTo>
                      <a:pt x="5215" y="8035"/>
                    </a:lnTo>
                    <a:lnTo>
                      <a:pt x="5215" y="4785"/>
                    </a:lnTo>
                    <a:close/>
                    <a:moveTo>
                      <a:pt x="3268" y="8035"/>
                    </a:moveTo>
                    <a:lnTo>
                      <a:pt x="3268" y="6002"/>
                    </a:lnTo>
                    <a:lnTo>
                      <a:pt x="2230" y="6002"/>
                    </a:lnTo>
                    <a:lnTo>
                      <a:pt x="2230" y="8035"/>
                    </a:lnTo>
                    <a:lnTo>
                      <a:pt x="3268" y="8035"/>
                    </a:lnTo>
                    <a:close/>
                  </a:path>
                </a:pathLst>
              </a:custGeom>
              <a:grpFill/>
              <a:ln>
                <a:noFill/>
              </a:ln>
            </p:spPr>
            <p:txBody>
              <a:bodyPr/>
              <a:lstStyle/>
              <a:p>
                <a:endParaRPr/>
              </a:p>
            </p:txBody>
          </p:sp>
        </p:grpSp>
      </p:grpSp>
      <p:grpSp>
        <p:nvGrpSpPr>
          <p:cNvPr id="67" name="Group 66">
            <a:extLst>
              <a:ext uri="{FF2B5EF4-FFF2-40B4-BE49-F238E27FC236}">
                <a16:creationId xmlns:a16="http://schemas.microsoft.com/office/drawing/2014/main" id="{ADF1675E-4E85-476E-AA87-F8A5E99CF399}"/>
              </a:ext>
            </a:extLst>
          </p:cNvPr>
          <p:cNvGrpSpPr/>
          <p:nvPr/>
        </p:nvGrpSpPr>
        <p:grpSpPr>
          <a:xfrm>
            <a:off x="5748427" y="2915136"/>
            <a:ext cx="665402" cy="665402"/>
            <a:chOff x="1390775" y="1390753"/>
            <a:chExt cx="1493520" cy="1493520"/>
          </a:xfrm>
        </p:grpSpPr>
        <p:sp>
          <p:nvSpPr>
            <p:cNvPr id="68" name="Oval 67">
              <a:extLst>
                <a:ext uri="{FF2B5EF4-FFF2-40B4-BE49-F238E27FC236}">
                  <a16:creationId xmlns:a16="http://schemas.microsoft.com/office/drawing/2014/main" id="{A5B14EC8-EEBC-4B79-94B7-403849F15634}"/>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6" name="Group 556"/>
            <p:cNvGrpSpPr/>
            <p:nvPr/>
          </p:nvGrpSpPr>
          <p:grpSpPr>
            <a:xfrm>
              <a:off x="1720069" y="1720047"/>
              <a:ext cx="834934" cy="834934"/>
              <a:chOff x="4308995" y="4907280"/>
              <a:chExt cx="914400" cy="914400"/>
            </a:xfrm>
            <a:solidFill>
              <a:srgbClr val="FFFFFF"/>
            </a:solidFill>
          </p:grpSpPr>
          <p:sp>
            <p:nvSpPr>
              <p:cNvPr id="9007" name="Accent"/>
              <p:cNvSpPr/>
              <p:nvPr/>
            </p:nvSpPr>
            <p:spPr>
              <a:xfrm>
                <a:off x="4308995" y="4907280"/>
                <a:ext cx="914400" cy="914400"/>
              </a:xfrm>
              <a:custGeom>
                <a:avLst/>
                <a:gdLst/>
                <a:ahLst/>
                <a:cxnLst/>
                <a:rect l="0" t="0" r="10000" b="10000"/>
                <a:pathLst>
                  <a:path w="10000" h="10000">
                    <a:moveTo>
                      <a:pt x="6327" y="3494"/>
                    </a:moveTo>
                    <a:lnTo>
                      <a:pt x="6335" y="3539"/>
                    </a:lnTo>
                    <a:lnTo>
                      <a:pt x="6344" y="3640"/>
                    </a:lnTo>
                    <a:lnTo>
                      <a:pt x="6345" y="3672"/>
                    </a:lnTo>
                    <a:lnTo>
                      <a:pt x="6341" y="3705"/>
                    </a:lnTo>
                    <a:lnTo>
                      <a:pt x="6334" y="3737"/>
                    </a:lnTo>
                    <a:lnTo>
                      <a:pt x="6322" y="3767"/>
                    </a:lnTo>
                    <a:lnTo>
                      <a:pt x="6306" y="3796"/>
                    </a:lnTo>
                    <a:lnTo>
                      <a:pt x="6287" y="3822"/>
                    </a:lnTo>
                    <a:lnTo>
                      <a:pt x="6264" y="3846"/>
                    </a:lnTo>
                    <a:lnTo>
                      <a:pt x="6239" y="3866"/>
                    </a:lnTo>
                    <a:lnTo>
                      <a:pt x="6211" y="3883"/>
                    </a:lnTo>
                    <a:lnTo>
                      <a:pt x="6181" y="3897"/>
                    </a:lnTo>
                    <a:lnTo>
                      <a:pt x="6150" y="3906"/>
                    </a:lnTo>
                    <a:lnTo>
                      <a:pt x="6117" y="3911"/>
                    </a:lnTo>
                    <a:lnTo>
                      <a:pt x="6085" y="3912"/>
                    </a:lnTo>
                    <a:lnTo>
                      <a:pt x="6052" y="3908"/>
                    </a:lnTo>
                    <a:lnTo>
                      <a:pt x="6020" y="3901"/>
                    </a:lnTo>
                    <a:lnTo>
                      <a:pt x="5990" y="3889"/>
                    </a:lnTo>
                    <a:lnTo>
                      <a:pt x="5961" y="3873"/>
                    </a:lnTo>
                    <a:lnTo>
                      <a:pt x="5935" y="3854"/>
                    </a:lnTo>
                    <a:lnTo>
                      <a:pt x="5911" y="3831"/>
                    </a:lnTo>
                    <a:lnTo>
                      <a:pt x="5891" y="3806"/>
                    </a:lnTo>
                    <a:lnTo>
                      <a:pt x="5874" y="3778"/>
                    </a:lnTo>
                    <a:lnTo>
                      <a:pt x="5860" y="3748"/>
                    </a:lnTo>
                    <a:lnTo>
                      <a:pt x="5851" y="3717"/>
                    </a:lnTo>
                    <a:lnTo>
                      <a:pt x="5846" y="3684"/>
                    </a:lnTo>
                    <a:lnTo>
                      <a:pt x="5839" y="3607"/>
                    </a:lnTo>
                    <a:lnTo>
                      <a:pt x="5825" y="3557"/>
                    </a:lnTo>
                    <a:lnTo>
                      <a:pt x="5802" y="3510"/>
                    </a:lnTo>
                    <a:lnTo>
                      <a:pt x="5770" y="3464"/>
                    </a:lnTo>
                    <a:lnTo>
                      <a:pt x="5726" y="3418"/>
                    </a:lnTo>
                    <a:lnTo>
                      <a:pt x="5671" y="3373"/>
                    </a:lnTo>
                    <a:lnTo>
                      <a:pt x="5606" y="3331"/>
                    </a:lnTo>
                    <a:lnTo>
                      <a:pt x="5531" y="3293"/>
                    </a:lnTo>
                    <a:lnTo>
                      <a:pt x="5450" y="3260"/>
                    </a:lnTo>
                    <a:lnTo>
                      <a:pt x="5362" y="3232"/>
                    </a:lnTo>
                    <a:lnTo>
                      <a:pt x="5272" y="3210"/>
                    </a:lnTo>
                    <a:lnTo>
                      <a:pt x="5250" y="3207"/>
                    </a:lnTo>
                    <a:lnTo>
                      <a:pt x="5250" y="4557"/>
                    </a:lnTo>
                    <a:lnTo>
                      <a:pt x="5319" y="4575"/>
                    </a:lnTo>
                    <a:lnTo>
                      <a:pt x="5329" y="4577"/>
                    </a:lnTo>
                    <a:lnTo>
                      <a:pt x="5455" y="4614"/>
                    </a:lnTo>
                    <a:lnTo>
                      <a:pt x="5467" y="4618"/>
                    </a:lnTo>
                    <a:lnTo>
                      <a:pt x="5589" y="4660"/>
                    </a:lnTo>
                    <a:lnTo>
                      <a:pt x="5603" y="4665"/>
                    </a:lnTo>
                    <a:lnTo>
                      <a:pt x="5719" y="4714"/>
                    </a:lnTo>
                    <a:lnTo>
                      <a:pt x="5735" y="4721"/>
                    </a:lnTo>
                    <a:lnTo>
                      <a:pt x="5845" y="4775"/>
                    </a:lnTo>
                    <a:lnTo>
                      <a:pt x="5863" y="4785"/>
                    </a:lnTo>
                    <a:lnTo>
                      <a:pt x="5965" y="4847"/>
                    </a:lnTo>
                    <a:lnTo>
                      <a:pt x="5986" y="4860"/>
                    </a:lnTo>
                    <a:lnTo>
                      <a:pt x="6078" y="4929"/>
                    </a:lnTo>
                    <a:lnTo>
                      <a:pt x="6100" y="4947"/>
                    </a:lnTo>
                    <a:lnTo>
                      <a:pt x="6183" y="5024"/>
                    </a:lnTo>
                    <a:lnTo>
                      <a:pt x="6205" y="5048"/>
                    </a:lnTo>
                    <a:lnTo>
                      <a:pt x="6275" y="5134"/>
                    </a:lnTo>
                    <a:lnTo>
                      <a:pt x="6296" y="5163"/>
                    </a:lnTo>
                    <a:lnTo>
                      <a:pt x="6353" y="5258"/>
                    </a:lnTo>
                    <a:lnTo>
                      <a:pt x="6371" y="5293"/>
                    </a:lnTo>
                    <a:lnTo>
                      <a:pt x="6413" y="5397"/>
                    </a:lnTo>
                    <a:lnTo>
                      <a:pt x="6425" y="5435"/>
                    </a:lnTo>
                    <a:lnTo>
                      <a:pt x="6451" y="5549"/>
                    </a:lnTo>
                    <a:lnTo>
                      <a:pt x="6457" y="5587"/>
                    </a:lnTo>
                    <a:lnTo>
                      <a:pt x="6466" y="5712"/>
                    </a:lnTo>
                    <a:lnTo>
                      <a:pt x="6466" y="5748"/>
                    </a:lnTo>
                    <a:lnTo>
                      <a:pt x="6457" y="5874"/>
                    </a:lnTo>
                    <a:lnTo>
                      <a:pt x="6452" y="5911"/>
                    </a:lnTo>
                    <a:lnTo>
                      <a:pt x="6426" y="6030"/>
                    </a:lnTo>
                    <a:lnTo>
                      <a:pt x="6415" y="6065"/>
                    </a:lnTo>
                    <a:lnTo>
                      <a:pt x="6373" y="6175"/>
                    </a:lnTo>
                    <a:lnTo>
                      <a:pt x="6358" y="6208"/>
                    </a:lnTo>
                    <a:lnTo>
                      <a:pt x="6301" y="6310"/>
                    </a:lnTo>
                    <a:lnTo>
                      <a:pt x="6282" y="6338"/>
                    </a:lnTo>
                    <a:lnTo>
                      <a:pt x="6212" y="6433"/>
                    </a:lnTo>
                    <a:lnTo>
                      <a:pt x="6192" y="6456"/>
                    </a:lnTo>
                    <a:lnTo>
                      <a:pt x="6109" y="6542"/>
                    </a:lnTo>
                    <a:lnTo>
                      <a:pt x="6088" y="6561"/>
                    </a:lnTo>
                    <a:lnTo>
                      <a:pt x="5995" y="6638"/>
                    </a:lnTo>
                    <a:lnTo>
                      <a:pt x="5973" y="6654"/>
                    </a:lnTo>
                    <a:lnTo>
                      <a:pt x="5871" y="6721"/>
                    </a:lnTo>
                    <a:lnTo>
                      <a:pt x="5850" y="6733"/>
                    </a:lnTo>
                    <a:lnTo>
                      <a:pt x="5740" y="6791"/>
                    </a:lnTo>
                    <a:lnTo>
                      <a:pt x="5718" y="6800"/>
                    </a:lnTo>
                    <a:lnTo>
                      <a:pt x="5601" y="6848"/>
                    </a:lnTo>
                    <a:lnTo>
                      <a:pt x="5580" y="6855"/>
                    </a:lnTo>
                    <a:lnTo>
                      <a:pt x="5458" y="6893"/>
                    </a:lnTo>
                    <a:lnTo>
                      <a:pt x="5437" y="6898"/>
                    </a:lnTo>
                    <a:lnTo>
                      <a:pt x="5311" y="6925"/>
                    </a:lnTo>
                    <a:lnTo>
                      <a:pt x="5291" y="6929"/>
                    </a:lnTo>
                    <a:lnTo>
                      <a:pt x="5250" y="6934"/>
                    </a:lnTo>
                    <a:lnTo>
                      <a:pt x="5250" y="7190"/>
                    </a:lnTo>
                    <a:lnTo>
                      <a:pt x="5248" y="7223"/>
                    </a:lnTo>
                    <a:lnTo>
                      <a:pt x="5241" y="7255"/>
                    </a:lnTo>
                    <a:lnTo>
                      <a:pt x="5231" y="7286"/>
                    </a:lnTo>
                    <a:lnTo>
                      <a:pt x="5217" y="7315"/>
                    </a:lnTo>
                    <a:lnTo>
                      <a:pt x="5198" y="7342"/>
                    </a:lnTo>
                    <a:lnTo>
                      <a:pt x="5177" y="7367"/>
                    </a:lnTo>
                    <a:lnTo>
                      <a:pt x="5152" y="7388"/>
                    </a:lnTo>
                    <a:lnTo>
                      <a:pt x="5125" y="7407"/>
                    </a:lnTo>
                    <a:lnTo>
                      <a:pt x="5096" y="7421"/>
                    </a:lnTo>
                    <a:lnTo>
                      <a:pt x="5065" y="7431"/>
                    </a:lnTo>
                    <a:lnTo>
                      <a:pt x="5033" y="7438"/>
                    </a:lnTo>
                    <a:lnTo>
                      <a:pt x="5000" y="7440"/>
                    </a:lnTo>
                    <a:lnTo>
                      <a:pt x="4967" y="7438"/>
                    </a:lnTo>
                    <a:lnTo>
                      <a:pt x="4935" y="7431"/>
                    </a:lnTo>
                    <a:lnTo>
                      <a:pt x="4904" y="7421"/>
                    </a:lnTo>
                    <a:lnTo>
                      <a:pt x="4875" y="7407"/>
                    </a:lnTo>
                    <a:lnTo>
                      <a:pt x="4848" y="7388"/>
                    </a:lnTo>
                    <a:lnTo>
                      <a:pt x="4823" y="7367"/>
                    </a:lnTo>
                    <a:lnTo>
                      <a:pt x="4802" y="7342"/>
                    </a:lnTo>
                    <a:lnTo>
                      <a:pt x="4783" y="7315"/>
                    </a:lnTo>
                    <a:lnTo>
                      <a:pt x="4769" y="7286"/>
                    </a:lnTo>
                    <a:lnTo>
                      <a:pt x="4759" y="7255"/>
                    </a:lnTo>
                    <a:lnTo>
                      <a:pt x="4752" y="7223"/>
                    </a:lnTo>
                    <a:lnTo>
                      <a:pt x="4750" y="7190"/>
                    </a:lnTo>
                    <a:lnTo>
                      <a:pt x="4750" y="6940"/>
                    </a:lnTo>
                    <a:lnTo>
                      <a:pt x="4719" y="6937"/>
                    </a:lnTo>
                    <a:lnTo>
                      <a:pt x="4703" y="6935"/>
                    </a:lnTo>
                    <a:lnTo>
                      <a:pt x="4577" y="6915"/>
                    </a:lnTo>
                    <a:lnTo>
                      <a:pt x="4560" y="6912"/>
                    </a:lnTo>
                    <a:lnTo>
                      <a:pt x="4438" y="6884"/>
                    </a:lnTo>
                    <a:lnTo>
                      <a:pt x="4419" y="6879"/>
                    </a:lnTo>
                    <a:lnTo>
                      <a:pt x="4302" y="6843"/>
                    </a:lnTo>
                    <a:lnTo>
                      <a:pt x="4282" y="6836"/>
                    </a:lnTo>
                    <a:lnTo>
                      <a:pt x="4171" y="6791"/>
                    </a:lnTo>
                    <a:lnTo>
                      <a:pt x="4149" y="6781"/>
                    </a:lnTo>
                    <a:lnTo>
                      <a:pt x="4047" y="6727"/>
                    </a:lnTo>
                    <a:lnTo>
                      <a:pt x="4023" y="6712"/>
                    </a:lnTo>
                    <a:lnTo>
                      <a:pt x="3930" y="6649"/>
                    </a:lnTo>
                    <a:lnTo>
                      <a:pt x="3905" y="6629"/>
                    </a:lnTo>
                    <a:lnTo>
                      <a:pt x="3823" y="6556"/>
                    </a:lnTo>
                    <a:lnTo>
                      <a:pt x="3798" y="6531"/>
                    </a:lnTo>
                    <a:lnTo>
                      <a:pt x="3727" y="6449"/>
                    </a:lnTo>
                    <a:lnTo>
                      <a:pt x="3705" y="6417"/>
                    </a:lnTo>
                    <a:lnTo>
                      <a:pt x="3648" y="6325"/>
                    </a:lnTo>
                    <a:lnTo>
                      <a:pt x="3630" y="6289"/>
                    </a:lnTo>
                    <a:lnTo>
                      <a:pt x="3587" y="6186"/>
                    </a:lnTo>
                    <a:lnTo>
                      <a:pt x="3575" y="6147"/>
                    </a:lnTo>
                    <a:lnTo>
                      <a:pt x="3549" y="6033"/>
                    </a:lnTo>
                    <a:lnTo>
                      <a:pt x="3543" y="5995"/>
                    </a:lnTo>
                    <a:lnTo>
                      <a:pt x="3534" y="5870"/>
                    </a:lnTo>
                    <a:lnTo>
                      <a:pt x="3533" y="5837"/>
                    </a:lnTo>
                    <a:lnTo>
                      <a:pt x="3537" y="5805"/>
                    </a:lnTo>
                    <a:lnTo>
                      <a:pt x="3546" y="5773"/>
                    </a:lnTo>
                    <a:lnTo>
                      <a:pt x="3558" y="5743"/>
                    </a:lnTo>
                    <a:lnTo>
                      <a:pt x="3574" y="5715"/>
                    </a:lnTo>
                    <a:lnTo>
                      <a:pt x="3594" y="5689"/>
                    </a:lnTo>
                    <a:lnTo>
                      <a:pt x="3617" y="5665"/>
                    </a:lnTo>
                    <a:lnTo>
                      <a:pt x="3643" y="5645"/>
                    </a:lnTo>
                    <a:lnTo>
                      <a:pt x="3671" y="5629"/>
                    </a:lnTo>
                    <a:lnTo>
                      <a:pt x="3701" y="5616"/>
                    </a:lnTo>
                    <a:lnTo>
                      <a:pt x="3732" y="5607"/>
                    </a:lnTo>
                    <a:lnTo>
                      <a:pt x="3765" y="5603"/>
                    </a:lnTo>
                    <a:lnTo>
                      <a:pt x="3798" y="5602"/>
                    </a:lnTo>
                    <a:lnTo>
                      <a:pt x="3830" y="5606"/>
                    </a:lnTo>
                    <a:lnTo>
                      <a:pt x="3862" y="5615"/>
                    </a:lnTo>
                    <a:lnTo>
                      <a:pt x="3892" y="5627"/>
                    </a:lnTo>
                    <a:lnTo>
                      <a:pt x="3920" y="5643"/>
                    </a:lnTo>
                    <a:lnTo>
                      <a:pt x="3946" y="5663"/>
                    </a:lnTo>
                    <a:lnTo>
                      <a:pt x="3970" y="5686"/>
                    </a:lnTo>
                    <a:lnTo>
                      <a:pt x="3990" y="5712"/>
                    </a:lnTo>
                    <a:lnTo>
                      <a:pt x="4006" y="5740"/>
                    </a:lnTo>
                    <a:lnTo>
                      <a:pt x="4019" y="5770"/>
                    </a:lnTo>
                    <a:lnTo>
                      <a:pt x="4028" y="5801"/>
                    </a:lnTo>
                    <a:lnTo>
                      <a:pt x="4032" y="5834"/>
                    </a:lnTo>
                    <a:lnTo>
                      <a:pt x="4040" y="5939"/>
                    </a:lnTo>
                    <a:lnTo>
                      <a:pt x="4057" y="6014"/>
                    </a:lnTo>
                    <a:lnTo>
                      <a:pt x="4084" y="6080"/>
                    </a:lnTo>
                    <a:lnTo>
                      <a:pt x="4121" y="6139"/>
                    </a:lnTo>
                    <a:lnTo>
                      <a:pt x="4167" y="6194"/>
                    </a:lnTo>
                    <a:lnTo>
                      <a:pt x="4224" y="6245"/>
                    </a:lnTo>
                    <a:lnTo>
                      <a:pt x="4293" y="6291"/>
                    </a:lnTo>
                    <a:lnTo>
                      <a:pt x="4372" y="6333"/>
                    </a:lnTo>
                    <a:lnTo>
                      <a:pt x="4460" y="6369"/>
                    </a:lnTo>
                    <a:lnTo>
                      <a:pt x="4558" y="6399"/>
                    </a:lnTo>
                    <a:lnTo>
                      <a:pt x="4662" y="6423"/>
                    </a:lnTo>
                    <a:lnTo>
                      <a:pt x="4750" y="6436"/>
                    </a:lnTo>
                    <a:lnTo>
                      <a:pt x="4750" y="4953"/>
                    </a:lnTo>
                    <a:lnTo>
                      <a:pt x="4720" y="4946"/>
                    </a:lnTo>
                    <a:lnTo>
                      <a:pt x="4718" y="4946"/>
                    </a:lnTo>
                    <a:lnTo>
                      <a:pt x="4602" y="4916"/>
                    </a:lnTo>
                    <a:lnTo>
                      <a:pt x="4596" y="4915"/>
                    </a:lnTo>
                    <a:lnTo>
                      <a:pt x="4479" y="4882"/>
                    </a:lnTo>
                    <a:lnTo>
                      <a:pt x="4470" y="4879"/>
                    </a:lnTo>
                    <a:lnTo>
                      <a:pt x="4354" y="4842"/>
                    </a:lnTo>
                    <a:lnTo>
                      <a:pt x="4342" y="4838"/>
                    </a:lnTo>
                    <a:lnTo>
                      <a:pt x="4229" y="4796"/>
                    </a:lnTo>
                    <a:lnTo>
                      <a:pt x="4214" y="4790"/>
                    </a:lnTo>
                    <a:lnTo>
                      <a:pt x="4106" y="4741"/>
                    </a:lnTo>
                    <a:lnTo>
                      <a:pt x="4087" y="4731"/>
                    </a:lnTo>
                    <a:lnTo>
                      <a:pt x="3987" y="4675"/>
                    </a:lnTo>
                    <a:lnTo>
                      <a:pt x="3964" y="4661"/>
                    </a:lnTo>
                    <a:lnTo>
                      <a:pt x="3873" y="4596"/>
                    </a:lnTo>
                    <a:lnTo>
                      <a:pt x="3847" y="4575"/>
                    </a:lnTo>
                    <a:lnTo>
                      <a:pt x="3768" y="4501"/>
                    </a:lnTo>
                    <a:lnTo>
                      <a:pt x="3741" y="4471"/>
                    </a:lnTo>
                    <a:lnTo>
                      <a:pt x="3676" y="4386"/>
                    </a:lnTo>
                    <a:lnTo>
                      <a:pt x="3651" y="4347"/>
                    </a:lnTo>
                    <a:lnTo>
                      <a:pt x="3602" y="4251"/>
                    </a:lnTo>
                    <a:lnTo>
                      <a:pt x="3584" y="4206"/>
                    </a:lnTo>
                    <a:lnTo>
                      <a:pt x="3553" y="4096"/>
                    </a:lnTo>
                    <a:lnTo>
                      <a:pt x="3545" y="4050"/>
                    </a:lnTo>
                    <a:lnTo>
                      <a:pt x="3534" y="3927"/>
                    </a:lnTo>
                    <a:lnTo>
                      <a:pt x="3533" y="3890"/>
                    </a:lnTo>
                    <a:lnTo>
                      <a:pt x="3541" y="3764"/>
                    </a:lnTo>
                    <a:lnTo>
                      <a:pt x="3544" y="3733"/>
                    </a:lnTo>
                    <a:lnTo>
                      <a:pt x="3566" y="3615"/>
                    </a:lnTo>
                    <a:lnTo>
                      <a:pt x="3574" y="3583"/>
                    </a:lnTo>
                    <a:lnTo>
                      <a:pt x="3610" y="3472"/>
                    </a:lnTo>
                    <a:lnTo>
                      <a:pt x="3622" y="3441"/>
                    </a:lnTo>
                    <a:lnTo>
                      <a:pt x="3671" y="3339"/>
                    </a:lnTo>
                    <a:lnTo>
                      <a:pt x="3687" y="3309"/>
                    </a:lnTo>
                    <a:lnTo>
                      <a:pt x="3749" y="3215"/>
                    </a:lnTo>
                    <a:lnTo>
                      <a:pt x="3769" y="3188"/>
                    </a:lnTo>
                    <a:lnTo>
                      <a:pt x="3843" y="3103"/>
                    </a:lnTo>
                    <a:lnTo>
                      <a:pt x="3866" y="3080"/>
                    </a:lnTo>
                    <a:lnTo>
                      <a:pt x="3951" y="3004"/>
                    </a:lnTo>
                    <a:lnTo>
                      <a:pt x="3975" y="2985"/>
                    </a:lnTo>
                    <a:lnTo>
                      <a:pt x="4072" y="2918"/>
                    </a:lnTo>
                    <a:lnTo>
                      <a:pt x="4097" y="2903"/>
                    </a:lnTo>
                    <a:lnTo>
                      <a:pt x="4204" y="2846"/>
                    </a:lnTo>
                    <a:lnTo>
                      <a:pt x="4228" y="2834"/>
                    </a:lnTo>
                    <a:lnTo>
                      <a:pt x="4346" y="2787"/>
                    </a:lnTo>
                    <a:lnTo>
                      <a:pt x="4369" y="2779"/>
                    </a:lnTo>
                    <a:lnTo>
                      <a:pt x="4496" y="2741"/>
                    </a:lnTo>
                    <a:lnTo>
                      <a:pt x="4518" y="2736"/>
                    </a:lnTo>
                    <a:lnTo>
                      <a:pt x="4654" y="2709"/>
                    </a:lnTo>
                    <a:lnTo>
                      <a:pt x="4674" y="2706"/>
                    </a:lnTo>
                    <a:lnTo>
                      <a:pt x="4779" y="2694"/>
                    </a:lnTo>
                    <a:lnTo>
                      <a:pt x="4783" y="2685"/>
                    </a:lnTo>
                    <a:lnTo>
                      <a:pt x="4802" y="2658"/>
                    </a:lnTo>
                    <a:lnTo>
                      <a:pt x="4823" y="2633"/>
                    </a:lnTo>
                    <a:lnTo>
                      <a:pt x="4848" y="2612"/>
                    </a:lnTo>
                    <a:lnTo>
                      <a:pt x="4875" y="2593"/>
                    </a:lnTo>
                    <a:lnTo>
                      <a:pt x="4904" y="2579"/>
                    </a:lnTo>
                    <a:lnTo>
                      <a:pt x="4935" y="2569"/>
                    </a:lnTo>
                    <a:lnTo>
                      <a:pt x="4967" y="2562"/>
                    </a:lnTo>
                    <a:lnTo>
                      <a:pt x="5000" y="2560"/>
                    </a:lnTo>
                    <a:lnTo>
                      <a:pt x="5033" y="2562"/>
                    </a:lnTo>
                    <a:lnTo>
                      <a:pt x="5065" y="2569"/>
                    </a:lnTo>
                    <a:lnTo>
                      <a:pt x="5096" y="2579"/>
                    </a:lnTo>
                    <a:lnTo>
                      <a:pt x="5125" y="2593"/>
                    </a:lnTo>
                    <a:lnTo>
                      <a:pt x="5152" y="2612"/>
                    </a:lnTo>
                    <a:lnTo>
                      <a:pt x="5177" y="2633"/>
                    </a:lnTo>
                    <a:lnTo>
                      <a:pt x="5198" y="2658"/>
                    </a:lnTo>
                    <a:lnTo>
                      <a:pt x="5217" y="2685"/>
                    </a:lnTo>
                    <a:lnTo>
                      <a:pt x="5222" y="2696"/>
                    </a:lnTo>
                    <a:lnTo>
                      <a:pt x="5240" y="2698"/>
                    </a:lnTo>
                    <a:lnTo>
                      <a:pt x="5256" y="2700"/>
                    </a:lnTo>
                    <a:lnTo>
                      <a:pt x="5365" y="2719"/>
                    </a:lnTo>
                    <a:lnTo>
                      <a:pt x="5381" y="2723"/>
                    </a:lnTo>
                    <a:lnTo>
                      <a:pt x="5489" y="2749"/>
                    </a:lnTo>
                    <a:lnTo>
                      <a:pt x="5506" y="2753"/>
                    </a:lnTo>
                    <a:lnTo>
                      <a:pt x="5611" y="2787"/>
                    </a:lnTo>
                    <a:lnTo>
                      <a:pt x="5629" y="2793"/>
                    </a:lnTo>
                    <a:lnTo>
                      <a:pt x="5730" y="2834"/>
                    </a:lnTo>
                    <a:lnTo>
                      <a:pt x="5749" y="2843"/>
                    </a:lnTo>
                    <a:lnTo>
                      <a:pt x="5844" y="2892"/>
                    </a:lnTo>
                    <a:lnTo>
                      <a:pt x="5865" y="2904"/>
                    </a:lnTo>
                    <a:lnTo>
                      <a:pt x="5952" y="2960"/>
                    </a:lnTo>
                    <a:lnTo>
                      <a:pt x="5975" y="2976"/>
                    </a:lnTo>
                    <a:lnTo>
                      <a:pt x="6053" y="3039"/>
                    </a:lnTo>
                    <a:lnTo>
                      <a:pt x="6076" y="3061"/>
                    </a:lnTo>
                    <a:lnTo>
                      <a:pt x="6144" y="3132"/>
                    </a:lnTo>
                    <a:lnTo>
                      <a:pt x="6167" y="3160"/>
                    </a:lnTo>
                    <a:lnTo>
                      <a:pt x="6223" y="3238"/>
                    </a:lnTo>
                    <a:lnTo>
                      <a:pt x="6243" y="3274"/>
                    </a:lnTo>
                    <a:lnTo>
                      <a:pt x="6285" y="3359"/>
                    </a:lnTo>
                    <a:lnTo>
                      <a:pt x="6301" y="3401"/>
                    </a:lnTo>
                    <a:lnTo>
                      <a:pt x="6327" y="3494"/>
                    </a:lnTo>
                    <a:close/>
                    <a:moveTo>
                      <a:pt x="5309" y="5092"/>
                    </a:moveTo>
                    <a:lnTo>
                      <a:pt x="5250" y="5075"/>
                    </a:lnTo>
                    <a:lnTo>
                      <a:pt x="5250" y="6427"/>
                    </a:lnTo>
                    <a:lnTo>
                      <a:pt x="5322" y="6412"/>
                    </a:lnTo>
                    <a:lnTo>
                      <a:pt x="5423" y="6381"/>
                    </a:lnTo>
                    <a:lnTo>
                      <a:pt x="5519" y="6342"/>
                    </a:lnTo>
                    <a:lnTo>
                      <a:pt x="5608" y="6296"/>
                    </a:lnTo>
                    <a:lnTo>
                      <a:pt x="5688" y="6243"/>
                    </a:lnTo>
                    <a:lnTo>
                      <a:pt x="5760" y="6184"/>
                    </a:lnTo>
                    <a:lnTo>
                      <a:pt x="5821" y="6121"/>
                    </a:lnTo>
                    <a:lnTo>
                      <a:pt x="5872" y="6053"/>
                    </a:lnTo>
                    <a:lnTo>
                      <a:pt x="5912" y="5980"/>
                    </a:lnTo>
                    <a:lnTo>
                      <a:pt x="5941" y="5903"/>
                    </a:lnTo>
                    <a:lnTo>
                      <a:pt x="5960" y="5820"/>
                    </a:lnTo>
                    <a:lnTo>
                      <a:pt x="5966" y="5730"/>
                    </a:lnTo>
                    <a:lnTo>
                      <a:pt x="5960" y="5643"/>
                    </a:lnTo>
                    <a:lnTo>
                      <a:pt x="5942" y="5567"/>
                    </a:lnTo>
                    <a:lnTo>
                      <a:pt x="5915" y="5499"/>
                    </a:lnTo>
                    <a:lnTo>
                      <a:pt x="5877" y="5437"/>
                    </a:lnTo>
                    <a:lnTo>
                      <a:pt x="5829" y="5378"/>
                    </a:lnTo>
                    <a:lnTo>
                      <a:pt x="5769" y="5322"/>
                    </a:lnTo>
                    <a:lnTo>
                      <a:pt x="5697" y="5269"/>
                    </a:lnTo>
                    <a:lnTo>
                      <a:pt x="5614" y="5219"/>
                    </a:lnTo>
                    <a:lnTo>
                      <a:pt x="5521" y="5173"/>
                    </a:lnTo>
                    <a:lnTo>
                      <a:pt x="5418" y="5130"/>
                    </a:lnTo>
                    <a:lnTo>
                      <a:pt x="5309" y="5092"/>
                    </a:lnTo>
                    <a:close/>
                    <a:moveTo>
                      <a:pt x="4727" y="4432"/>
                    </a:moveTo>
                    <a:lnTo>
                      <a:pt x="4750" y="4438"/>
                    </a:lnTo>
                    <a:lnTo>
                      <a:pt x="4750" y="3200"/>
                    </a:lnTo>
                    <a:lnTo>
                      <a:pt x="4741" y="3201"/>
                    </a:lnTo>
                    <a:lnTo>
                      <a:pt x="4626" y="3224"/>
                    </a:lnTo>
                    <a:lnTo>
                      <a:pt x="4522" y="3255"/>
                    </a:lnTo>
                    <a:lnTo>
                      <a:pt x="4428" y="3293"/>
                    </a:lnTo>
                    <a:lnTo>
                      <a:pt x="4345" y="3337"/>
                    </a:lnTo>
                    <a:lnTo>
                      <a:pt x="4273" y="3387"/>
                    </a:lnTo>
                    <a:lnTo>
                      <a:pt x="4211" y="3443"/>
                    </a:lnTo>
                    <a:lnTo>
                      <a:pt x="4158" y="3503"/>
                    </a:lnTo>
                    <a:lnTo>
                      <a:pt x="4115" y="3569"/>
                    </a:lnTo>
                    <a:lnTo>
                      <a:pt x="4081" y="3641"/>
                    </a:lnTo>
                    <a:lnTo>
                      <a:pt x="4055" y="3721"/>
                    </a:lnTo>
                    <a:lnTo>
                      <a:pt x="4039" y="3808"/>
                    </a:lnTo>
                    <a:lnTo>
                      <a:pt x="4034" y="3901"/>
                    </a:lnTo>
                    <a:lnTo>
                      <a:pt x="4041" y="3982"/>
                    </a:lnTo>
                    <a:lnTo>
                      <a:pt x="4059" y="4045"/>
                    </a:lnTo>
                    <a:lnTo>
                      <a:pt x="4086" y="4100"/>
                    </a:lnTo>
                    <a:lnTo>
                      <a:pt x="4125" y="4150"/>
                    </a:lnTo>
                    <a:lnTo>
                      <a:pt x="4177" y="4199"/>
                    </a:lnTo>
                    <a:lnTo>
                      <a:pt x="4243" y="4246"/>
                    </a:lnTo>
                    <a:lnTo>
                      <a:pt x="4322" y="4290"/>
                    </a:lnTo>
                    <a:lnTo>
                      <a:pt x="4412" y="4331"/>
                    </a:lnTo>
                    <a:lnTo>
                      <a:pt x="4511" y="4368"/>
                    </a:lnTo>
                    <a:lnTo>
                      <a:pt x="4617" y="4401"/>
                    </a:lnTo>
                    <a:lnTo>
                      <a:pt x="4727" y="4432"/>
                    </a:lnTo>
                    <a:close/>
                  </a:path>
                </a:pathLst>
              </a:custGeom>
              <a:grpFill/>
              <a:ln>
                <a:noFill/>
              </a:ln>
            </p:spPr>
            <p:txBody>
              <a:bodyPr/>
              <a:lstStyle/>
              <a:p>
                <a:endParaRPr/>
              </a:p>
            </p:txBody>
          </p:sp>
          <p:sp>
            <p:nvSpPr>
              <p:cNvPr id="9008" name="Outline"/>
              <p:cNvSpPr/>
              <p:nvPr/>
            </p:nvSpPr>
            <p:spPr>
              <a:xfrm>
                <a:off x="4308995" y="4907280"/>
                <a:ext cx="914400" cy="914400"/>
              </a:xfrm>
              <a:custGeom>
                <a:avLst/>
                <a:gdLst/>
                <a:ahLst/>
                <a:cxnLst/>
                <a:rect l="0" t="0" r="10000" b="10000"/>
                <a:pathLst>
                  <a:path w="10000" h="10000">
                    <a:moveTo>
                      <a:pt x="8897" y="4858"/>
                    </a:moveTo>
                    <a:lnTo>
                      <a:pt x="8900" y="4995"/>
                    </a:lnTo>
                    <a:lnTo>
                      <a:pt x="8900" y="5005"/>
                    </a:lnTo>
                    <a:lnTo>
                      <a:pt x="8897" y="5142"/>
                    </a:lnTo>
                    <a:lnTo>
                      <a:pt x="8897" y="5151"/>
                    </a:lnTo>
                    <a:lnTo>
                      <a:pt x="8889" y="5288"/>
                    </a:lnTo>
                    <a:lnTo>
                      <a:pt x="8889" y="5297"/>
                    </a:lnTo>
                    <a:lnTo>
                      <a:pt x="8876" y="5433"/>
                    </a:lnTo>
                    <a:lnTo>
                      <a:pt x="8875" y="5443"/>
                    </a:lnTo>
                    <a:lnTo>
                      <a:pt x="8857" y="5578"/>
                    </a:lnTo>
                    <a:lnTo>
                      <a:pt x="8855" y="5587"/>
                    </a:lnTo>
                    <a:lnTo>
                      <a:pt x="8833" y="5721"/>
                    </a:lnTo>
                    <a:lnTo>
                      <a:pt x="8831" y="5731"/>
                    </a:lnTo>
                    <a:lnTo>
                      <a:pt x="8803" y="5864"/>
                    </a:lnTo>
                    <a:lnTo>
                      <a:pt x="8801" y="5873"/>
                    </a:lnTo>
                    <a:lnTo>
                      <a:pt x="8768" y="6005"/>
                    </a:lnTo>
                    <a:lnTo>
                      <a:pt x="8766" y="6014"/>
                    </a:lnTo>
                    <a:lnTo>
                      <a:pt x="8728" y="6145"/>
                    </a:lnTo>
                    <a:lnTo>
                      <a:pt x="8725" y="6154"/>
                    </a:lnTo>
                    <a:lnTo>
                      <a:pt x="8683" y="6283"/>
                    </a:lnTo>
                    <a:lnTo>
                      <a:pt x="8680" y="6292"/>
                    </a:lnTo>
                    <a:lnTo>
                      <a:pt x="8632" y="6420"/>
                    </a:lnTo>
                    <a:lnTo>
                      <a:pt x="8629" y="6428"/>
                    </a:lnTo>
                    <a:lnTo>
                      <a:pt x="8577" y="6554"/>
                    </a:lnTo>
                    <a:lnTo>
                      <a:pt x="8573" y="6563"/>
                    </a:lnTo>
                    <a:lnTo>
                      <a:pt x="8516" y="6687"/>
                    </a:lnTo>
                    <a:lnTo>
                      <a:pt x="8512" y="6695"/>
                    </a:lnTo>
                    <a:lnTo>
                      <a:pt x="8450" y="6818"/>
                    </a:lnTo>
                    <a:lnTo>
                      <a:pt x="8446" y="6826"/>
                    </a:lnTo>
                    <a:lnTo>
                      <a:pt x="8380" y="6946"/>
                    </a:lnTo>
                    <a:lnTo>
                      <a:pt x="8375" y="6954"/>
                    </a:lnTo>
                    <a:lnTo>
                      <a:pt x="8304" y="7071"/>
                    </a:lnTo>
                    <a:lnTo>
                      <a:pt x="8299" y="7079"/>
                    </a:lnTo>
                    <a:lnTo>
                      <a:pt x="8225" y="7194"/>
                    </a:lnTo>
                    <a:lnTo>
                      <a:pt x="8219" y="7202"/>
                    </a:lnTo>
                    <a:lnTo>
                      <a:pt x="8140" y="7313"/>
                    </a:lnTo>
                    <a:lnTo>
                      <a:pt x="8135" y="7321"/>
                    </a:lnTo>
                    <a:lnTo>
                      <a:pt x="8052" y="7429"/>
                    </a:lnTo>
                    <a:lnTo>
                      <a:pt x="8046" y="7436"/>
                    </a:lnTo>
                    <a:lnTo>
                      <a:pt x="7959" y="7541"/>
                    </a:lnTo>
                    <a:lnTo>
                      <a:pt x="7953" y="7548"/>
                    </a:lnTo>
                    <a:lnTo>
                      <a:pt x="7862" y="7650"/>
                    </a:lnTo>
                    <a:lnTo>
                      <a:pt x="7856" y="7657"/>
                    </a:lnTo>
                    <a:lnTo>
                      <a:pt x="7761" y="7755"/>
                    </a:lnTo>
                    <a:lnTo>
                      <a:pt x="7755" y="7761"/>
                    </a:lnTo>
                    <a:lnTo>
                      <a:pt x="7657" y="7856"/>
                    </a:lnTo>
                    <a:lnTo>
                      <a:pt x="7650" y="7862"/>
                    </a:lnTo>
                    <a:lnTo>
                      <a:pt x="7548" y="7953"/>
                    </a:lnTo>
                    <a:lnTo>
                      <a:pt x="7541" y="7959"/>
                    </a:lnTo>
                    <a:lnTo>
                      <a:pt x="7436" y="8046"/>
                    </a:lnTo>
                    <a:lnTo>
                      <a:pt x="7429" y="8052"/>
                    </a:lnTo>
                    <a:lnTo>
                      <a:pt x="7321" y="8135"/>
                    </a:lnTo>
                    <a:lnTo>
                      <a:pt x="7313" y="8140"/>
                    </a:lnTo>
                    <a:lnTo>
                      <a:pt x="7202" y="8219"/>
                    </a:lnTo>
                    <a:lnTo>
                      <a:pt x="7194" y="8225"/>
                    </a:lnTo>
                    <a:lnTo>
                      <a:pt x="7079" y="8299"/>
                    </a:lnTo>
                    <a:lnTo>
                      <a:pt x="7071" y="8304"/>
                    </a:lnTo>
                    <a:lnTo>
                      <a:pt x="6954" y="8375"/>
                    </a:lnTo>
                    <a:lnTo>
                      <a:pt x="6946" y="8380"/>
                    </a:lnTo>
                    <a:lnTo>
                      <a:pt x="6826" y="8446"/>
                    </a:lnTo>
                    <a:lnTo>
                      <a:pt x="6818" y="8450"/>
                    </a:lnTo>
                    <a:lnTo>
                      <a:pt x="6695" y="8512"/>
                    </a:lnTo>
                    <a:lnTo>
                      <a:pt x="6687" y="8516"/>
                    </a:lnTo>
                    <a:lnTo>
                      <a:pt x="6563" y="8573"/>
                    </a:lnTo>
                    <a:lnTo>
                      <a:pt x="6554" y="8577"/>
                    </a:lnTo>
                    <a:lnTo>
                      <a:pt x="6428" y="8629"/>
                    </a:lnTo>
                    <a:lnTo>
                      <a:pt x="6420" y="8632"/>
                    </a:lnTo>
                    <a:lnTo>
                      <a:pt x="6292" y="8680"/>
                    </a:lnTo>
                    <a:lnTo>
                      <a:pt x="6283" y="8683"/>
                    </a:lnTo>
                    <a:lnTo>
                      <a:pt x="6154" y="8725"/>
                    </a:lnTo>
                    <a:lnTo>
                      <a:pt x="6145" y="8728"/>
                    </a:lnTo>
                    <a:lnTo>
                      <a:pt x="6014" y="8766"/>
                    </a:lnTo>
                    <a:lnTo>
                      <a:pt x="6005" y="8768"/>
                    </a:lnTo>
                    <a:lnTo>
                      <a:pt x="5873" y="8801"/>
                    </a:lnTo>
                    <a:lnTo>
                      <a:pt x="5864" y="8803"/>
                    </a:lnTo>
                    <a:lnTo>
                      <a:pt x="5731" y="8831"/>
                    </a:lnTo>
                    <a:lnTo>
                      <a:pt x="5721" y="8833"/>
                    </a:lnTo>
                    <a:lnTo>
                      <a:pt x="5587" y="8855"/>
                    </a:lnTo>
                    <a:lnTo>
                      <a:pt x="5578" y="8857"/>
                    </a:lnTo>
                    <a:lnTo>
                      <a:pt x="5443" y="8875"/>
                    </a:lnTo>
                    <a:lnTo>
                      <a:pt x="5433" y="8876"/>
                    </a:lnTo>
                    <a:lnTo>
                      <a:pt x="5297" y="8889"/>
                    </a:lnTo>
                    <a:lnTo>
                      <a:pt x="5288" y="8889"/>
                    </a:lnTo>
                    <a:lnTo>
                      <a:pt x="5151" y="8897"/>
                    </a:lnTo>
                    <a:lnTo>
                      <a:pt x="5142" y="8897"/>
                    </a:lnTo>
                    <a:lnTo>
                      <a:pt x="5005" y="8900"/>
                    </a:lnTo>
                    <a:lnTo>
                      <a:pt x="4995" y="8900"/>
                    </a:lnTo>
                    <a:lnTo>
                      <a:pt x="4858" y="8897"/>
                    </a:lnTo>
                    <a:lnTo>
                      <a:pt x="4849" y="8897"/>
                    </a:lnTo>
                    <a:lnTo>
                      <a:pt x="4712" y="8889"/>
                    </a:lnTo>
                    <a:lnTo>
                      <a:pt x="4703" y="8889"/>
                    </a:lnTo>
                    <a:lnTo>
                      <a:pt x="4567" y="8876"/>
                    </a:lnTo>
                    <a:lnTo>
                      <a:pt x="4557" y="8875"/>
                    </a:lnTo>
                    <a:lnTo>
                      <a:pt x="4422" y="8857"/>
                    </a:lnTo>
                    <a:lnTo>
                      <a:pt x="4413" y="8855"/>
                    </a:lnTo>
                    <a:lnTo>
                      <a:pt x="4279" y="8833"/>
                    </a:lnTo>
                    <a:lnTo>
                      <a:pt x="4269" y="8831"/>
                    </a:lnTo>
                    <a:lnTo>
                      <a:pt x="4136" y="8803"/>
                    </a:lnTo>
                    <a:lnTo>
                      <a:pt x="4127" y="8801"/>
                    </a:lnTo>
                    <a:lnTo>
                      <a:pt x="3995" y="8768"/>
                    </a:lnTo>
                    <a:lnTo>
                      <a:pt x="3986" y="8766"/>
                    </a:lnTo>
                    <a:lnTo>
                      <a:pt x="3855" y="8728"/>
                    </a:lnTo>
                    <a:lnTo>
                      <a:pt x="3846" y="8725"/>
                    </a:lnTo>
                    <a:lnTo>
                      <a:pt x="3717" y="8683"/>
                    </a:lnTo>
                    <a:lnTo>
                      <a:pt x="3708" y="8680"/>
                    </a:lnTo>
                    <a:lnTo>
                      <a:pt x="3580" y="8632"/>
                    </a:lnTo>
                    <a:lnTo>
                      <a:pt x="3572" y="8629"/>
                    </a:lnTo>
                    <a:lnTo>
                      <a:pt x="3446" y="8577"/>
                    </a:lnTo>
                    <a:lnTo>
                      <a:pt x="3437" y="8573"/>
                    </a:lnTo>
                    <a:lnTo>
                      <a:pt x="3313" y="8516"/>
                    </a:lnTo>
                    <a:lnTo>
                      <a:pt x="3305" y="8512"/>
                    </a:lnTo>
                    <a:lnTo>
                      <a:pt x="3182" y="8450"/>
                    </a:lnTo>
                    <a:lnTo>
                      <a:pt x="3174" y="8446"/>
                    </a:lnTo>
                    <a:lnTo>
                      <a:pt x="3054" y="8380"/>
                    </a:lnTo>
                    <a:lnTo>
                      <a:pt x="3046" y="8375"/>
                    </a:lnTo>
                    <a:lnTo>
                      <a:pt x="2929" y="8304"/>
                    </a:lnTo>
                    <a:lnTo>
                      <a:pt x="2921" y="8299"/>
                    </a:lnTo>
                    <a:lnTo>
                      <a:pt x="2806" y="8225"/>
                    </a:lnTo>
                    <a:lnTo>
                      <a:pt x="2798" y="8219"/>
                    </a:lnTo>
                    <a:lnTo>
                      <a:pt x="2687" y="8140"/>
                    </a:lnTo>
                    <a:lnTo>
                      <a:pt x="2679" y="8135"/>
                    </a:lnTo>
                    <a:lnTo>
                      <a:pt x="2571" y="8052"/>
                    </a:lnTo>
                    <a:lnTo>
                      <a:pt x="2564" y="8046"/>
                    </a:lnTo>
                    <a:lnTo>
                      <a:pt x="2459" y="7959"/>
                    </a:lnTo>
                    <a:lnTo>
                      <a:pt x="2452" y="7953"/>
                    </a:lnTo>
                    <a:lnTo>
                      <a:pt x="2350" y="7862"/>
                    </a:lnTo>
                    <a:lnTo>
                      <a:pt x="2343" y="7856"/>
                    </a:lnTo>
                    <a:lnTo>
                      <a:pt x="2245" y="7761"/>
                    </a:lnTo>
                    <a:lnTo>
                      <a:pt x="2239" y="7755"/>
                    </a:lnTo>
                    <a:lnTo>
                      <a:pt x="2144" y="7657"/>
                    </a:lnTo>
                    <a:lnTo>
                      <a:pt x="2138" y="7650"/>
                    </a:lnTo>
                    <a:lnTo>
                      <a:pt x="2047" y="7548"/>
                    </a:lnTo>
                    <a:lnTo>
                      <a:pt x="2041" y="7541"/>
                    </a:lnTo>
                    <a:lnTo>
                      <a:pt x="1954" y="7436"/>
                    </a:lnTo>
                    <a:lnTo>
                      <a:pt x="1948" y="7429"/>
                    </a:lnTo>
                    <a:lnTo>
                      <a:pt x="1865" y="7321"/>
                    </a:lnTo>
                    <a:lnTo>
                      <a:pt x="1860" y="7313"/>
                    </a:lnTo>
                    <a:lnTo>
                      <a:pt x="1781" y="7202"/>
                    </a:lnTo>
                    <a:lnTo>
                      <a:pt x="1775" y="7194"/>
                    </a:lnTo>
                    <a:lnTo>
                      <a:pt x="1701" y="7079"/>
                    </a:lnTo>
                    <a:lnTo>
                      <a:pt x="1696" y="7071"/>
                    </a:lnTo>
                    <a:lnTo>
                      <a:pt x="1625" y="6954"/>
                    </a:lnTo>
                    <a:lnTo>
                      <a:pt x="1620" y="6946"/>
                    </a:lnTo>
                    <a:lnTo>
                      <a:pt x="1554" y="6826"/>
                    </a:lnTo>
                    <a:lnTo>
                      <a:pt x="1550" y="6818"/>
                    </a:lnTo>
                    <a:lnTo>
                      <a:pt x="1488" y="6695"/>
                    </a:lnTo>
                    <a:lnTo>
                      <a:pt x="1484" y="6687"/>
                    </a:lnTo>
                    <a:lnTo>
                      <a:pt x="1427" y="6563"/>
                    </a:lnTo>
                    <a:lnTo>
                      <a:pt x="1423" y="6554"/>
                    </a:lnTo>
                    <a:lnTo>
                      <a:pt x="1371" y="6428"/>
                    </a:lnTo>
                    <a:lnTo>
                      <a:pt x="1368" y="6420"/>
                    </a:lnTo>
                    <a:lnTo>
                      <a:pt x="1320" y="6292"/>
                    </a:lnTo>
                    <a:lnTo>
                      <a:pt x="1317" y="6283"/>
                    </a:lnTo>
                    <a:lnTo>
                      <a:pt x="1275" y="6154"/>
                    </a:lnTo>
                    <a:lnTo>
                      <a:pt x="1272" y="6145"/>
                    </a:lnTo>
                    <a:lnTo>
                      <a:pt x="1234" y="6014"/>
                    </a:lnTo>
                    <a:lnTo>
                      <a:pt x="1232" y="6005"/>
                    </a:lnTo>
                    <a:lnTo>
                      <a:pt x="1199" y="5873"/>
                    </a:lnTo>
                    <a:lnTo>
                      <a:pt x="1197" y="5864"/>
                    </a:lnTo>
                    <a:lnTo>
                      <a:pt x="1169" y="5731"/>
                    </a:lnTo>
                    <a:lnTo>
                      <a:pt x="1167" y="5721"/>
                    </a:lnTo>
                    <a:lnTo>
                      <a:pt x="1145" y="5587"/>
                    </a:lnTo>
                    <a:lnTo>
                      <a:pt x="1143" y="5578"/>
                    </a:lnTo>
                    <a:lnTo>
                      <a:pt x="1125" y="5443"/>
                    </a:lnTo>
                    <a:lnTo>
                      <a:pt x="1124" y="5433"/>
                    </a:lnTo>
                    <a:lnTo>
                      <a:pt x="1111" y="5297"/>
                    </a:lnTo>
                    <a:lnTo>
                      <a:pt x="1111" y="5288"/>
                    </a:lnTo>
                    <a:lnTo>
                      <a:pt x="1103" y="5151"/>
                    </a:lnTo>
                    <a:lnTo>
                      <a:pt x="1103" y="5142"/>
                    </a:lnTo>
                    <a:lnTo>
                      <a:pt x="1100" y="5005"/>
                    </a:lnTo>
                    <a:lnTo>
                      <a:pt x="1100" y="4995"/>
                    </a:lnTo>
                    <a:lnTo>
                      <a:pt x="1103" y="4858"/>
                    </a:lnTo>
                    <a:lnTo>
                      <a:pt x="1103" y="4849"/>
                    </a:lnTo>
                    <a:lnTo>
                      <a:pt x="1111" y="4712"/>
                    </a:lnTo>
                    <a:lnTo>
                      <a:pt x="1111" y="4703"/>
                    </a:lnTo>
                    <a:lnTo>
                      <a:pt x="1124" y="4567"/>
                    </a:lnTo>
                    <a:lnTo>
                      <a:pt x="1125" y="4557"/>
                    </a:lnTo>
                    <a:lnTo>
                      <a:pt x="1143" y="4422"/>
                    </a:lnTo>
                    <a:lnTo>
                      <a:pt x="1145" y="4413"/>
                    </a:lnTo>
                    <a:lnTo>
                      <a:pt x="1167" y="4279"/>
                    </a:lnTo>
                    <a:lnTo>
                      <a:pt x="1169" y="4269"/>
                    </a:lnTo>
                    <a:lnTo>
                      <a:pt x="1197" y="4136"/>
                    </a:lnTo>
                    <a:lnTo>
                      <a:pt x="1199" y="4127"/>
                    </a:lnTo>
                    <a:lnTo>
                      <a:pt x="1232" y="3995"/>
                    </a:lnTo>
                    <a:lnTo>
                      <a:pt x="1234" y="3986"/>
                    </a:lnTo>
                    <a:lnTo>
                      <a:pt x="1272" y="3855"/>
                    </a:lnTo>
                    <a:lnTo>
                      <a:pt x="1275" y="3846"/>
                    </a:lnTo>
                    <a:lnTo>
                      <a:pt x="1317" y="3717"/>
                    </a:lnTo>
                    <a:lnTo>
                      <a:pt x="1320" y="3708"/>
                    </a:lnTo>
                    <a:lnTo>
                      <a:pt x="1368" y="3580"/>
                    </a:lnTo>
                    <a:lnTo>
                      <a:pt x="1371" y="3572"/>
                    </a:lnTo>
                    <a:lnTo>
                      <a:pt x="1423" y="3446"/>
                    </a:lnTo>
                    <a:lnTo>
                      <a:pt x="1427" y="3437"/>
                    </a:lnTo>
                    <a:lnTo>
                      <a:pt x="1484" y="3313"/>
                    </a:lnTo>
                    <a:lnTo>
                      <a:pt x="1488" y="3305"/>
                    </a:lnTo>
                    <a:lnTo>
                      <a:pt x="1550" y="3182"/>
                    </a:lnTo>
                    <a:lnTo>
                      <a:pt x="1554" y="3174"/>
                    </a:lnTo>
                    <a:lnTo>
                      <a:pt x="1620" y="3054"/>
                    </a:lnTo>
                    <a:lnTo>
                      <a:pt x="1625" y="3046"/>
                    </a:lnTo>
                    <a:lnTo>
                      <a:pt x="1696" y="2929"/>
                    </a:lnTo>
                    <a:lnTo>
                      <a:pt x="1701" y="2921"/>
                    </a:lnTo>
                    <a:lnTo>
                      <a:pt x="1775" y="2806"/>
                    </a:lnTo>
                    <a:lnTo>
                      <a:pt x="1781" y="2798"/>
                    </a:lnTo>
                    <a:lnTo>
                      <a:pt x="1860" y="2687"/>
                    </a:lnTo>
                    <a:lnTo>
                      <a:pt x="1865" y="2679"/>
                    </a:lnTo>
                    <a:lnTo>
                      <a:pt x="1948" y="2571"/>
                    </a:lnTo>
                    <a:lnTo>
                      <a:pt x="1954" y="2564"/>
                    </a:lnTo>
                    <a:lnTo>
                      <a:pt x="2041" y="2459"/>
                    </a:lnTo>
                    <a:lnTo>
                      <a:pt x="2047" y="2452"/>
                    </a:lnTo>
                    <a:lnTo>
                      <a:pt x="2138" y="2350"/>
                    </a:lnTo>
                    <a:lnTo>
                      <a:pt x="2144" y="2343"/>
                    </a:lnTo>
                    <a:lnTo>
                      <a:pt x="2239" y="2245"/>
                    </a:lnTo>
                    <a:lnTo>
                      <a:pt x="2245" y="2239"/>
                    </a:lnTo>
                    <a:lnTo>
                      <a:pt x="2343" y="2144"/>
                    </a:lnTo>
                    <a:lnTo>
                      <a:pt x="2350" y="2138"/>
                    </a:lnTo>
                    <a:lnTo>
                      <a:pt x="2452" y="2047"/>
                    </a:lnTo>
                    <a:lnTo>
                      <a:pt x="2459" y="2041"/>
                    </a:lnTo>
                    <a:lnTo>
                      <a:pt x="2564" y="1954"/>
                    </a:lnTo>
                    <a:lnTo>
                      <a:pt x="2571" y="1948"/>
                    </a:lnTo>
                    <a:lnTo>
                      <a:pt x="2679" y="1865"/>
                    </a:lnTo>
                    <a:lnTo>
                      <a:pt x="2687" y="1860"/>
                    </a:lnTo>
                    <a:lnTo>
                      <a:pt x="2798" y="1781"/>
                    </a:lnTo>
                    <a:lnTo>
                      <a:pt x="2806" y="1775"/>
                    </a:lnTo>
                    <a:lnTo>
                      <a:pt x="2921" y="1701"/>
                    </a:lnTo>
                    <a:lnTo>
                      <a:pt x="2929" y="1696"/>
                    </a:lnTo>
                    <a:lnTo>
                      <a:pt x="3046" y="1625"/>
                    </a:lnTo>
                    <a:lnTo>
                      <a:pt x="3054" y="1620"/>
                    </a:lnTo>
                    <a:lnTo>
                      <a:pt x="3174" y="1554"/>
                    </a:lnTo>
                    <a:lnTo>
                      <a:pt x="3182" y="1550"/>
                    </a:lnTo>
                    <a:lnTo>
                      <a:pt x="3305" y="1488"/>
                    </a:lnTo>
                    <a:lnTo>
                      <a:pt x="3313" y="1484"/>
                    </a:lnTo>
                    <a:lnTo>
                      <a:pt x="3437" y="1427"/>
                    </a:lnTo>
                    <a:lnTo>
                      <a:pt x="3446" y="1423"/>
                    </a:lnTo>
                    <a:lnTo>
                      <a:pt x="3572" y="1371"/>
                    </a:lnTo>
                    <a:lnTo>
                      <a:pt x="3580" y="1368"/>
                    </a:lnTo>
                    <a:lnTo>
                      <a:pt x="3708" y="1320"/>
                    </a:lnTo>
                    <a:lnTo>
                      <a:pt x="3717" y="1317"/>
                    </a:lnTo>
                    <a:lnTo>
                      <a:pt x="3846" y="1275"/>
                    </a:lnTo>
                    <a:lnTo>
                      <a:pt x="3855" y="1272"/>
                    </a:lnTo>
                    <a:lnTo>
                      <a:pt x="3986" y="1234"/>
                    </a:lnTo>
                    <a:lnTo>
                      <a:pt x="3995" y="1232"/>
                    </a:lnTo>
                    <a:lnTo>
                      <a:pt x="4127" y="1199"/>
                    </a:lnTo>
                    <a:lnTo>
                      <a:pt x="4136" y="1197"/>
                    </a:lnTo>
                    <a:lnTo>
                      <a:pt x="4269" y="1169"/>
                    </a:lnTo>
                    <a:lnTo>
                      <a:pt x="4279" y="1167"/>
                    </a:lnTo>
                    <a:lnTo>
                      <a:pt x="4413" y="1145"/>
                    </a:lnTo>
                    <a:lnTo>
                      <a:pt x="4422" y="1143"/>
                    </a:lnTo>
                    <a:lnTo>
                      <a:pt x="4557" y="1125"/>
                    </a:lnTo>
                    <a:lnTo>
                      <a:pt x="4567" y="1124"/>
                    </a:lnTo>
                    <a:lnTo>
                      <a:pt x="4703" y="1111"/>
                    </a:lnTo>
                    <a:lnTo>
                      <a:pt x="4712" y="1111"/>
                    </a:lnTo>
                    <a:lnTo>
                      <a:pt x="4849" y="1103"/>
                    </a:lnTo>
                    <a:lnTo>
                      <a:pt x="4858" y="1103"/>
                    </a:lnTo>
                    <a:lnTo>
                      <a:pt x="4995" y="1100"/>
                    </a:lnTo>
                    <a:lnTo>
                      <a:pt x="5005" y="1100"/>
                    </a:lnTo>
                    <a:lnTo>
                      <a:pt x="5142" y="1103"/>
                    </a:lnTo>
                    <a:lnTo>
                      <a:pt x="5151" y="1103"/>
                    </a:lnTo>
                    <a:lnTo>
                      <a:pt x="5288" y="1111"/>
                    </a:lnTo>
                    <a:lnTo>
                      <a:pt x="5297" y="1111"/>
                    </a:lnTo>
                    <a:lnTo>
                      <a:pt x="5433" y="1124"/>
                    </a:lnTo>
                    <a:lnTo>
                      <a:pt x="5443" y="1125"/>
                    </a:lnTo>
                    <a:lnTo>
                      <a:pt x="5578" y="1143"/>
                    </a:lnTo>
                    <a:lnTo>
                      <a:pt x="5587" y="1145"/>
                    </a:lnTo>
                    <a:lnTo>
                      <a:pt x="5721" y="1167"/>
                    </a:lnTo>
                    <a:lnTo>
                      <a:pt x="5731" y="1169"/>
                    </a:lnTo>
                    <a:lnTo>
                      <a:pt x="5864" y="1197"/>
                    </a:lnTo>
                    <a:lnTo>
                      <a:pt x="5873" y="1199"/>
                    </a:lnTo>
                    <a:lnTo>
                      <a:pt x="6005" y="1232"/>
                    </a:lnTo>
                    <a:lnTo>
                      <a:pt x="6014" y="1234"/>
                    </a:lnTo>
                    <a:lnTo>
                      <a:pt x="6145" y="1272"/>
                    </a:lnTo>
                    <a:lnTo>
                      <a:pt x="6154" y="1275"/>
                    </a:lnTo>
                    <a:lnTo>
                      <a:pt x="6283" y="1317"/>
                    </a:lnTo>
                    <a:lnTo>
                      <a:pt x="6292" y="1320"/>
                    </a:lnTo>
                    <a:lnTo>
                      <a:pt x="6420" y="1368"/>
                    </a:lnTo>
                    <a:lnTo>
                      <a:pt x="6428" y="1371"/>
                    </a:lnTo>
                    <a:lnTo>
                      <a:pt x="6554" y="1423"/>
                    </a:lnTo>
                    <a:lnTo>
                      <a:pt x="6563" y="1427"/>
                    </a:lnTo>
                    <a:lnTo>
                      <a:pt x="6687" y="1484"/>
                    </a:lnTo>
                    <a:lnTo>
                      <a:pt x="6695" y="1488"/>
                    </a:lnTo>
                    <a:lnTo>
                      <a:pt x="6818" y="1550"/>
                    </a:lnTo>
                    <a:lnTo>
                      <a:pt x="6826" y="1554"/>
                    </a:lnTo>
                    <a:lnTo>
                      <a:pt x="6946" y="1620"/>
                    </a:lnTo>
                    <a:lnTo>
                      <a:pt x="6954" y="1625"/>
                    </a:lnTo>
                    <a:lnTo>
                      <a:pt x="7071" y="1696"/>
                    </a:lnTo>
                    <a:lnTo>
                      <a:pt x="7079" y="1701"/>
                    </a:lnTo>
                    <a:lnTo>
                      <a:pt x="7194" y="1775"/>
                    </a:lnTo>
                    <a:lnTo>
                      <a:pt x="7202" y="1781"/>
                    </a:lnTo>
                    <a:lnTo>
                      <a:pt x="7313" y="1860"/>
                    </a:lnTo>
                    <a:lnTo>
                      <a:pt x="7321" y="1865"/>
                    </a:lnTo>
                    <a:lnTo>
                      <a:pt x="7429" y="1948"/>
                    </a:lnTo>
                    <a:lnTo>
                      <a:pt x="7436" y="1954"/>
                    </a:lnTo>
                    <a:lnTo>
                      <a:pt x="7541" y="2041"/>
                    </a:lnTo>
                    <a:lnTo>
                      <a:pt x="7548" y="2047"/>
                    </a:lnTo>
                    <a:lnTo>
                      <a:pt x="7650" y="2138"/>
                    </a:lnTo>
                    <a:lnTo>
                      <a:pt x="7657" y="2144"/>
                    </a:lnTo>
                    <a:lnTo>
                      <a:pt x="7755" y="2239"/>
                    </a:lnTo>
                    <a:lnTo>
                      <a:pt x="7761" y="2245"/>
                    </a:lnTo>
                    <a:lnTo>
                      <a:pt x="7856" y="2343"/>
                    </a:lnTo>
                    <a:lnTo>
                      <a:pt x="7862" y="2350"/>
                    </a:lnTo>
                    <a:lnTo>
                      <a:pt x="7953" y="2452"/>
                    </a:lnTo>
                    <a:lnTo>
                      <a:pt x="7959" y="2459"/>
                    </a:lnTo>
                    <a:lnTo>
                      <a:pt x="8046" y="2564"/>
                    </a:lnTo>
                    <a:lnTo>
                      <a:pt x="8052" y="2571"/>
                    </a:lnTo>
                    <a:lnTo>
                      <a:pt x="8135" y="2679"/>
                    </a:lnTo>
                    <a:lnTo>
                      <a:pt x="8140" y="2687"/>
                    </a:lnTo>
                    <a:lnTo>
                      <a:pt x="8219" y="2798"/>
                    </a:lnTo>
                    <a:lnTo>
                      <a:pt x="8225" y="2806"/>
                    </a:lnTo>
                    <a:lnTo>
                      <a:pt x="8299" y="2921"/>
                    </a:lnTo>
                    <a:lnTo>
                      <a:pt x="8304" y="2929"/>
                    </a:lnTo>
                    <a:lnTo>
                      <a:pt x="8375" y="3046"/>
                    </a:lnTo>
                    <a:lnTo>
                      <a:pt x="8380" y="3054"/>
                    </a:lnTo>
                    <a:lnTo>
                      <a:pt x="8446" y="3174"/>
                    </a:lnTo>
                    <a:lnTo>
                      <a:pt x="8450" y="3182"/>
                    </a:lnTo>
                    <a:lnTo>
                      <a:pt x="8512" y="3305"/>
                    </a:lnTo>
                    <a:lnTo>
                      <a:pt x="8516" y="3313"/>
                    </a:lnTo>
                    <a:lnTo>
                      <a:pt x="8573" y="3437"/>
                    </a:lnTo>
                    <a:lnTo>
                      <a:pt x="8577" y="3446"/>
                    </a:lnTo>
                    <a:lnTo>
                      <a:pt x="8629" y="3572"/>
                    </a:lnTo>
                    <a:lnTo>
                      <a:pt x="8632" y="3580"/>
                    </a:lnTo>
                    <a:lnTo>
                      <a:pt x="8680" y="3708"/>
                    </a:lnTo>
                    <a:lnTo>
                      <a:pt x="8683" y="3717"/>
                    </a:lnTo>
                    <a:lnTo>
                      <a:pt x="8725" y="3846"/>
                    </a:lnTo>
                    <a:lnTo>
                      <a:pt x="8728" y="3855"/>
                    </a:lnTo>
                    <a:lnTo>
                      <a:pt x="8766" y="3986"/>
                    </a:lnTo>
                    <a:lnTo>
                      <a:pt x="8768" y="3995"/>
                    </a:lnTo>
                    <a:lnTo>
                      <a:pt x="8801" y="4127"/>
                    </a:lnTo>
                    <a:lnTo>
                      <a:pt x="8803" y="4136"/>
                    </a:lnTo>
                    <a:lnTo>
                      <a:pt x="8831" y="4269"/>
                    </a:lnTo>
                    <a:lnTo>
                      <a:pt x="8833" y="4279"/>
                    </a:lnTo>
                    <a:lnTo>
                      <a:pt x="8855" y="4413"/>
                    </a:lnTo>
                    <a:lnTo>
                      <a:pt x="8857" y="4422"/>
                    </a:lnTo>
                    <a:lnTo>
                      <a:pt x="8875" y="4557"/>
                    </a:lnTo>
                    <a:lnTo>
                      <a:pt x="8876" y="4567"/>
                    </a:lnTo>
                    <a:lnTo>
                      <a:pt x="8889" y="4703"/>
                    </a:lnTo>
                    <a:lnTo>
                      <a:pt x="8889" y="4712"/>
                    </a:lnTo>
                    <a:lnTo>
                      <a:pt x="8897" y="4849"/>
                    </a:lnTo>
                    <a:lnTo>
                      <a:pt x="8897" y="4858"/>
                    </a:lnTo>
                    <a:close/>
                    <a:moveTo>
                      <a:pt x="8398" y="5128"/>
                    </a:moveTo>
                    <a:lnTo>
                      <a:pt x="8400" y="5000"/>
                    </a:lnTo>
                    <a:lnTo>
                      <a:pt x="8398" y="4872"/>
                    </a:lnTo>
                    <a:lnTo>
                      <a:pt x="8390" y="4745"/>
                    </a:lnTo>
                    <a:lnTo>
                      <a:pt x="8378" y="4618"/>
                    </a:lnTo>
                    <a:lnTo>
                      <a:pt x="8362" y="4492"/>
                    </a:lnTo>
                    <a:lnTo>
                      <a:pt x="8340" y="4367"/>
                    </a:lnTo>
                    <a:lnTo>
                      <a:pt x="8315" y="4243"/>
                    </a:lnTo>
                    <a:lnTo>
                      <a:pt x="8284" y="4120"/>
                    </a:lnTo>
                    <a:lnTo>
                      <a:pt x="8249" y="3998"/>
                    </a:lnTo>
                    <a:lnTo>
                      <a:pt x="8209" y="3878"/>
                    </a:lnTo>
                    <a:lnTo>
                      <a:pt x="8165" y="3759"/>
                    </a:lnTo>
                    <a:lnTo>
                      <a:pt x="8117" y="3641"/>
                    </a:lnTo>
                    <a:lnTo>
                      <a:pt x="8064" y="3526"/>
                    </a:lnTo>
                    <a:lnTo>
                      <a:pt x="8006" y="3412"/>
                    </a:lnTo>
                    <a:lnTo>
                      <a:pt x="7944" y="3300"/>
                    </a:lnTo>
                    <a:lnTo>
                      <a:pt x="7879" y="3190"/>
                    </a:lnTo>
                    <a:lnTo>
                      <a:pt x="7809" y="3084"/>
                    </a:lnTo>
                    <a:lnTo>
                      <a:pt x="7735" y="2980"/>
                    </a:lnTo>
                    <a:lnTo>
                      <a:pt x="7658" y="2879"/>
                    </a:lnTo>
                    <a:lnTo>
                      <a:pt x="7577" y="2782"/>
                    </a:lnTo>
                    <a:lnTo>
                      <a:pt x="7492" y="2687"/>
                    </a:lnTo>
                    <a:lnTo>
                      <a:pt x="7404" y="2596"/>
                    </a:lnTo>
                    <a:lnTo>
                      <a:pt x="7313" y="2508"/>
                    </a:lnTo>
                    <a:lnTo>
                      <a:pt x="7218" y="2423"/>
                    </a:lnTo>
                    <a:lnTo>
                      <a:pt x="7121" y="2342"/>
                    </a:lnTo>
                    <a:lnTo>
                      <a:pt x="7020" y="2265"/>
                    </a:lnTo>
                    <a:lnTo>
                      <a:pt x="6916" y="2191"/>
                    </a:lnTo>
                    <a:lnTo>
                      <a:pt x="6810" y="2121"/>
                    </a:lnTo>
                    <a:lnTo>
                      <a:pt x="6700" y="2056"/>
                    </a:lnTo>
                    <a:lnTo>
                      <a:pt x="6588" y="1994"/>
                    </a:lnTo>
                    <a:lnTo>
                      <a:pt x="6474" y="1936"/>
                    </a:lnTo>
                    <a:lnTo>
                      <a:pt x="6359" y="1883"/>
                    </a:lnTo>
                    <a:lnTo>
                      <a:pt x="6241" y="1835"/>
                    </a:lnTo>
                    <a:lnTo>
                      <a:pt x="6122" y="1791"/>
                    </a:lnTo>
                    <a:lnTo>
                      <a:pt x="6002" y="1751"/>
                    </a:lnTo>
                    <a:lnTo>
                      <a:pt x="5880" y="1716"/>
                    </a:lnTo>
                    <a:lnTo>
                      <a:pt x="5757" y="1685"/>
                    </a:lnTo>
                    <a:lnTo>
                      <a:pt x="5633" y="1660"/>
                    </a:lnTo>
                    <a:lnTo>
                      <a:pt x="5508" y="1638"/>
                    </a:lnTo>
                    <a:lnTo>
                      <a:pt x="5382" y="1622"/>
                    </a:lnTo>
                    <a:lnTo>
                      <a:pt x="5255" y="1610"/>
                    </a:lnTo>
                    <a:lnTo>
                      <a:pt x="5128" y="1602"/>
                    </a:lnTo>
                    <a:lnTo>
                      <a:pt x="5000" y="1600"/>
                    </a:lnTo>
                    <a:lnTo>
                      <a:pt x="4872" y="1602"/>
                    </a:lnTo>
                    <a:lnTo>
                      <a:pt x="4745" y="1610"/>
                    </a:lnTo>
                    <a:lnTo>
                      <a:pt x="4618" y="1622"/>
                    </a:lnTo>
                    <a:lnTo>
                      <a:pt x="4492" y="1638"/>
                    </a:lnTo>
                    <a:lnTo>
                      <a:pt x="4367" y="1660"/>
                    </a:lnTo>
                    <a:lnTo>
                      <a:pt x="4243" y="1685"/>
                    </a:lnTo>
                    <a:lnTo>
                      <a:pt x="4120" y="1716"/>
                    </a:lnTo>
                    <a:lnTo>
                      <a:pt x="3998" y="1751"/>
                    </a:lnTo>
                    <a:lnTo>
                      <a:pt x="3878" y="1791"/>
                    </a:lnTo>
                    <a:lnTo>
                      <a:pt x="3759" y="1835"/>
                    </a:lnTo>
                    <a:lnTo>
                      <a:pt x="3641" y="1883"/>
                    </a:lnTo>
                    <a:lnTo>
                      <a:pt x="3526" y="1936"/>
                    </a:lnTo>
                    <a:lnTo>
                      <a:pt x="3412" y="1994"/>
                    </a:lnTo>
                    <a:lnTo>
                      <a:pt x="3300" y="2056"/>
                    </a:lnTo>
                    <a:lnTo>
                      <a:pt x="3190" y="2121"/>
                    </a:lnTo>
                    <a:lnTo>
                      <a:pt x="3084" y="2191"/>
                    </a:lnTo>
                    <a:lnTo>
                      <a:pt x="2980" y="2265"/>
                    </a:lnTo>
                    <a:lnTo>
                      <a:pt x="2879" y="2342"/>
                    </a:lnTo>
                    <a:lnTo>
                      <a:pt x="2782" y="2423"/>
                    </a:lnTo>
                    <a:lnTo>
                      <a:pt x="2687" y="2508"/>
                    </a:lnTo>
                    <a:lnTo>
                      <a:pt x="2596" y="2596"/>
                    </a:lnTo>
                    <a:lnTo>
                      <a:pt x="2508" y="2687"/>
                    </a:lnTo>
                    <a:lnTo>
                      <a:pt x="2423" y="2782"/>
                    </a:lnTo>
                    <a:lnTo>
                      <a:pt x="2342" y="2879"/>
                    </a:lnTo>
                    <a:lnTo>
                      <a:pt x="2265" y="2980"/>
                    </a:lnTo>
                    <a:lnTo>
                      <a:pt x="2191" y="3084"/>
                    </a:lnTo>
                    <a:lnTo>
                      <a:pt x="2121" y="3190"/>
                    </a:lnTo>
                    <a:lnTo>
                      <a:pt x="2056" y="3300"/>
                    </a:lnTo>
                    <a:lnTo>
                      <a:pt x="1994" y="3412"/>
                    </a:lnTo>
                    <a:lnTo>
                      <a:pt x="1936" y="3526"/>
                    </a:lnTo>
                    <a:lnTo>
                      <a:pt x="1883" y="3641"/>
                    </a:lnTo>
                    <a:lnTo>
                      <a:pt x="1835" y="3759"/>
                    </a:lnTo>
                    <a:lnTo>
                      <a:pt x="1791" y="3878"/>
                    </a:lnTo>
                    <a:lnTo>
                      <a:pt x="1751" y="3998"/>
                    </a:lnTo>
                    <a:lnTo>
                      <a:pt x="1716" y="4120"/>
                    </a:lnTo>
                    <a:lnTo>
                      <a:pt x="1685" y="4243"/>
                    </a:lnTo>
                    <a:lnTo>
                      <a:pt x="1660" y="4367"/>
                    </a:lnTo>
                    <a:lnTo>
                      <a:pt x="1638" y="4492"/>
                    </a:lnTo>
                    <a:lnTo>
                      <a:pt x="1622" y="4618"/>
                    </a:lnTo>
                    <a:lnTo>
                      <a:pt x="1610" y="4745"/>
                    </a:lnTo>
                    <a:lnTo>
                      <a:pt x="1602" y="4872"/>
                    </a:lnTo>
                    <a:lnTo>
                      <a:pt x="1600" y="5000"/>
                    </a:lnTo>
                    <a:lnTo>
                      <a:pt x="1602" y="5128"/>
                    </a:lnTo>
                    <a:lnTo>
                      <a:pt x="1610" y="5255"/>
                    </a:lnTo>
                    <a:lnTo>
                      <a:pt x="1622" y="5382"/>
                    </a:lnTo>
                    <a:lnTo>
                      <a:pt x="1638" y="5508"/>
                    </a:lnTo>
                    <a:lnTo>
                      <a:pt x="1660" y="5633"/>
                    </a:lnTo>
                    <a:lnTo>
                      <a:pt x="1685" y="5757"/>
                    </a:lnTo>
                    <a:lnTo>
                      <a:pt x="1716" y="5880"/>
                    </a:lnTo>
                    <a:lnTo>
                      <a:pt x="1751" y="6002"/>
                    </a:lnTo>
                    <a:lnTo>
                      <a:pt x="1791" y="6122"/>
                    </a:lnTo>
                    <a:lnTo>
                      <a:pt x="1835" y="6241"/>
                    </a:lnTo>
                    <a:lnTo>
                      <a:pt x="1883" y="6359"/>
                    </a:lnTo>
                    <a:lnTo>
                      <a:pt x="1936" y="6474"/>
                    </a:lnTo>
                    <a:lnTo>
                      <a:pt x="1994" y="6588"/>
                    </a:lnTo>
                    <a:lnTo>
                      <a:pt x="2056" y="6700"/>
                    </a:lnTo>
                    <a:lnTo>
                      <a:pt x="2121" y="6810"/>
                    </a:lnTo>
                    <a:lnTo>
                      <a:pt x="2191" y="6916"/>
                    </a:lnTo>
                    <a:lnTo>
                      <a:pt x="2265" y="7020"/>
                    </a:lnTo>
                    <a:lnTo>
                      <a:pt x="2342" y="7121"/>
                    </a:lnTo>
                    <a:lnTo>
                      <a:pt x="2423" y="7218"/>
                    </a:lnTo>
                    <a:lnTo>
                      <a:pt x="2508" y="7313"/>
                    </a:lnTo>
                    <a:lnTo>
                      <a:pt x="2596" y="7404"/>
                    </a:lnTo>
                    <a:lnTo>
                      <a:pt x="2687" y="7492"/>
                    </a:lnTo>
                    <a:lnTo>
                      <a:pt x="2782" y="7577"/>
                    </a:lnTo>
                    <a:lnTo>
                      <a:pt x="2879" y="7658"/>
                    </a:lnTo>
                    <a:lnTo>
                      <a:pt x="2980" y="7735"/>
                    </a:lnTo>
                    <a:lnTo>
                      <a:pt x="3084" y="7809"/>
                    </a:lnTo>
                    <a:lnTo>
                      <a:pt x="3190" y="7879"/>
                    </a:lnTo>
                    <a:lnTo>
                      <a:pt x="3300" y="7944"/>
                    </a:lnTo>
                    <a:lnTo>
                      <a:pt x="3412" y="8006"/>
                    </a:lnTo>
                    <a:lnTo>
                      <a:pt x="3526" y="8064"/>
                    </a:lnTo>
                    <a:lnTo>
                      <a:pt x="3641" y="8117"/>
                    </a:lnTo>
                    <a:lnTo>
                      <a:pt x="3759" y="8165"/>
                    </a:lnTo>
                    <a:lnTo>
                      <a:pt x="3878" y="8209"/>
                    </a:lnTo>
                    <a:lnTo>
                      <a:pt x="3998" y="8249"/>
                    </a:lnTo>
                    <a:lnTo>
                      <a:pt x="4120" y="8284"/>
                    </a:lnTo>
                    <a:lnTo>
                      <a:pt x="4243" y="8315"/>
                    </a:lnTo>
                    <a:lnTo>
                      <a:pt x="4367" y="8340"/>
                    </a:lnTo>
                    <a:lnTo>
                      <a:pt x="4492" y="8362"/>
                    </a:lnTo>
                    <a:lnTo>
                      <a:pt x="4618" y="8378"/>
                    </a:lnTo>
                    <a:lnTo>
                      <a:pt x="4745" y="8390"/>
                    </a:lnTo>
                    <a:lnTo>
                      <a:pt x="4872" y="8398"/>
                    </a:lnTo>
                    <a:lnTo>
                      <a:pt x="5000" y="8400"/>
                    </a:lnTo>
                    <a:lnTo>
                      <a:pt x="5128" y="8398"/>
                    </a:lnTo>
                    <a:lnTo>
                      <a:pt x="5255" y="8390"/>
                    </a:lnTo>
                    <a:lnTo>
                      <a:pt x="5382" y="8378"/>
                    </a:lnTo>
                    <a:lnTo>
                      <a:pt x="5508" y="8362"/>
                    </a:lnTo>
                    <a:lnTo>
                      <a:pt x="5633" y="8340"/>
                    </a:lnTo>
                    <a:lnTo>
                      <a:pt x="5757" y="8315"/>
                    </a:lnTo>
                    <a:lnTo>
                      <a:pt x="5880" y="8284"/>
                    </a:lnTo>
                    <a:lnTo>
                      <a:pt x="6002" y="8249"/>
                    </a:lnTo>
                    <a:lnTo>
                      <a:pt x="6122" y="8209"/>
                    </a:lnTo>
                    <a:lnTo>
                      <a:pt x="6241" y="8165"/>
                    </a:lnTo>
                    <a:lnTo>
                      <a:pt x="6359" y="8117"/>
                    </a:lnTo>
                    <a:lnTo>
                      <a:pt x="6474" y="8064"/>
                    </a:lnTo>
                    <a:lnTo>
                      <a:pt x="6588" y="8006"/>
                    </a:lnTo>
                    <a:lnTo>
                      <a:pt x="6700" y="7944"/>
                    </a:lnTo>
                    <a:lnTo>
                      <a:pt x="6810" y="7879"/>
                    </a:lnTo>
                    <a:lnTo>
                      <a:pt x="6916" y="7809"/>
                    </a:lnTo>
                    <a:lnTo>
                      <a:pt x="7020" y="7735"/>
                    </a:lnTo>
                    <a:lnTo>
                      <a:pt x="7121" y="7658"/>
                    </a:lnTo>
                    <a:lnTo>
                      <a:pt x="7218" y="7577"/>
                    </a:lnTo>
                    <a:lnTo>
                      <a:pt x="7313" y="7492"/>
                    </a:lnTo>
                    <a:lnTo>
                      <a:pt x="7404" y="7404"/>
                    </a:lnTo>
                    <a:lnTo>
                      <a:pt x="7492" y="7313"/>
                    </a:lnTo>
                    <a:lnTo>
                      <a:pt x="7577" y="7218"/>
                    </a:lnTo>
                    <a:lnTo>
                      <a:pt x="7658" y="7121"/>
                    </a:lnTo>
                    <a:lnTo>
                      <a:pt x="7735" y="7020"/>
                    </a:lnTo>
                    <a:lnTo>
                      <a:pt x="7809" y="6916"/>
                    </a:lnTo>
                    <a:lnTo>
                      <a:pt x="7879" y="6810"/>
                    </a:lnTo>
                    <a:lnTo>
                      <a:pt x="7944" y="6700"/>
                    </a:lnTo>
                    <a:lnTo>
                      <a:pt x="8006" y="6588"/>
                    </a:lnTo>
                    <a:lnTo>
                      <a:pt x="8064" y="6474"/>
                    </a:lnTo>
                    <a:lnTo>
                      <a:pt x="8117" y="6359"/>
                    </a:lnTo>
                    <a:lnTo>
                      <a:pt x="8165" y="6241"/>
                    </a:lnTo>
                    <a:lnTo>
                      <a:pt x="8209" y="6122"/>
                    </a:lnTo>
                    <a:lnTo>
                      <a:pt x="8249" y="6002"/>
                    </a:lnTo>
                    <a:lnTo>
                      <a:pt x="8284" y="5880"/>
                    </a:lnTo>
                    <a:lnTo>
                      <a:pt x="8315" y="5757"/>
                    </a:lnTo>
                    <a:lnTo>
                      <a:pt x="8340" y="5633"/>
                    </a:lnTo>
                    <a:lnTo>
                      <a:pt x="8362" y="5508"/>
                    </a:lnTo>
                    <a:lnTo>
                      <a:pt x="8378" y="5382"/>
                    </a:lnTo>
                    <a:lnTo>
                      <a:pt x="8390" y="5255"/>
                    </a:lnTo>
                    <a:lnTo>
                      <a:pt x="8398" y="5128"/>
                    </a:lnTo>
                    <a:close/>
                    <a:moveTo>
                      <a:pt x="7946" y="4892"/>
                    </a:moveTo>
                    <a:lnTo>
                      <a:pt x="7948" y="4997"/>
                    </a:lnTo>
                    <a:lnTo>
                      <a:pt x="7948" y="5003"/>
                    </a:lnTo>
                    <a:lnTo>
                      <a:pt x="7946" y="5108"/>
                    </a:lnTo>
                    <a:lnTo>
                      <a:pt x="7946" y="5114"/>
                    </a:lnTo>
                    <a:lnTo>
                      <a:pt x="7940" y="5218"/>
                    </a:lnTo>
                    <a:lnTo>
                      <a:pt x="7939" y="5224"/>
                    </a:lnTo>
                    <a:lnTo>
                      <a:pt x="7930" y="5328"/>
                    </a:lnTo>
                    <a:lnTo>
                      <a:pt x="7929" y="5334"/>
                    </a:lnTo>
                    <a:lnTo>
                      <a:pt x="7915" y="5437"/>
                    </a:lnTo>
                    <a:lnTo>
                      <a:pt x="7915" y="5443"/>
                    </a:lnTo>
                    <a:lnTo>
                      <a:pt x="7897" y="5546"/>
                    </a:lnTo>
                    <a:lnTo>
                      <a:pt x="7896" y="5551"/>
                    </a:lnTo>
                    <a:lnTo>
                      <a:pt x="7875" y="5654"/>
                    </a:lnTo>
                    <a:lnTo>
                      <a:pt x="7873" y="5659"/>
                    </a:lnTo>
                    <a:lnTo>
                      <a:pt x="7848" y="5760"/>
                    </a:lnTo>
                    <a:lnTo>
                      <a:pt x="7847" y="5766"/>
                    </a:lnTo>
                    <a:lnTo>
                      <a:pt x="7818" y="5866"/>
                    </a:lnTo>
                    <a:lnTo>
                      <a:pt x="7816" y="5871"/>
                    </a:lnTo>
                    <a:lnTo>
                      <a:pt x="7784" y="5971"/>
                    </a:lnTo>
                    <a:lnTo>
                      <a:pt x="7782" y="5976"/>
                    </a:lnTo>
                    <a:lnTo>
                      <a:pt x="7746" y="6074"/>
                    </a:lnTo>
                    <a:lnTo>
                      <a:pt x="7744" y="6079"/>
                    </a:lnTo>
                    <a:lnTo>
                      <a:pt x="7703" y="6176"/>
                    </a:lnTo>
                    <a:lnTo>
                      <a:pt x="7701" y="6181"/>
                    </a:lnTo>
                    <a:lnTo>
                      <a:pt x="7658" y="6276"/>
                    </a:lnTo>
                    <a:lnTo>
                      <a:pt x="7655" y="6281"/>
                    </a:lnTo>
                    <a:lnTo>
                      <a:pt x="7608" y="6375"/>
                    </a:lnTo>
                    <a:lnTo>
                      <a:pt x="7605" y="6380"/>
                    </a:lnTo>
                    <a:lnTo>
                      <a:pt x="7554" y="6472"/>
                    </a:lnTo>
                    <a:lnTo>
                      <a:pt x="7552" y="6476"/>
                    </a:lnTo>
                    <a:lnTo>
                      <a:pt x="7497" y="6566"/>
                    </a:lnTo>
                    <a:lnTo>
                      <a:pt x="7494" y="6571"/>
                    </a:lnTo>
                    <a:lnTo>
                      <a:pt x="7437" y="6659"/>
                    </a:lnTo>
                    <a:lnTo>
                      <a:pt x="7434" y="6664"/>
                    </a:lnTo>
                    <a:lnTo>
                      <a:pt x="7373" y="6749"/>
                    </a:lnTo>
                    <a:lnTo>
                      <a:pt x="7370" y="6754"/>
                    </a:lnTo>
                    <a:lnTo>
                      <a:pt x="7306" y="6837"/>
                    </a:lnTo>
                    <a:lnTo>
                      <a:pt x="7303" y="6841"/>
                    </a:lnTo>
                    <a:lnTo>
                      <a:pt x="7236" y="6922"/>
                    </a:lnTo>
                    <a:lnTo>
                      <a:pt x="7233" y="6926"/>
                    </a:lnTo>
                    <a:lnTo>
                      <a:pt x="7163" y="7004"/>
                    </a:lnTo>
                    <a:lnTo>
                      <a:pt x="7159" y="7008"/>
                    </a:lnTo>
                    <a:lnTo>
                      <a:pt x="7087" y="7083"/>
                    </a:lnTo>
                    <a:lnTo>
                      <a:pt x="7083" y="7087"/>
                    </a:lnTo>
                    <a:lnTo>
                      <a:pt x="7008" y="7159"/>
                    </a:lnTo>
                    <a:lnTo>
                      <a:pt x="7004" y="7163"/>
                    </a:lnTo>
                    <a:lnTo>
                      <a:pt x="6926" y="7233"/>
                    </a:lnTo>
                    <a:lnTo>
                      <a:pt x="6922" y="7236"/>
                    </a:lnTo>
                    <a:lnTo>
                      <a:pt x="6841" y="7303"/>
                    </a:lnTo>
                    <a:lnTo>
                      <a:pt x="6837" y="7306"/>
                    </a:lnTo>
                    <a:lnTo>
                      <a:pt x="6754" y="7370"/>
                    </a:lnTo>
                    <a:lnTo>
                      <a:pt x="6749" y="7373"/>
                    </a:lnTo>
                    <a:lnTo>
                      <a:pt x="6664" y="7434"/>
                    </a:lnTo>
                    <a:lnTo>
                      <a:pt x="6659" y="7437"/>
                    </a:lnTo>
                    <a:lnTo>
                      <a:pt x="6571" y="7494"/>
                    </a:lnTo>
                    <a:lnTo>
                      <a:pt x="6566" y="7497"/>
                    </a:lnTo>
                    <a:lnTo>
                      <a:pt x="6476" y="7552"/>
                    </a:lnTo>
                    <a:lnTo>
                      <a:pt x="6472" y="7554"/>
                    </a:lnTo>
                    <a:lnTo>
                      <a:pt x="6380" y="7605"/>
                    </a:lnTo>
                    <a:lnTo>
                      <a:pt x="6375" y="7608"/>
                    </a:lnTo>
                    <a:lnTo>
                      <a:pt x="6281" y="7655"/>
                    </a:lnTo>
                    <a:lnTo>
                      <a:pt x="6276" y="7658"/>
                    </a:lnTo>
                    <a:lnTo>
                      <a:pt x="6181" y="7701"/>
                    </a:lnTo>
                    <a:lnTo>
                      <a:pt x="6176" y="7703"/>
                    </a:lnTo>
                    <a:lnTo>
                      <a:pt x="6079" y="7744"/>
                    </a:lnTo>
                    <a:lnTo>
                      <a:pt x="6074" y="7746"/>
                    </a:lnTo>
                    <a:lnTo>
                      <a:pt x="5976" y="7782"/>
                    </a:lnTo>
                    <a:lnTo>
                      <a:pt x="5971" y="7784"/>
                    </a:lnTo>
                    <a:lnTo>
                      <a:pt x="5871" y="7816"/>
                    </a:lnTo>
                    <a:lnTo>
                      <a:pt x="5866" y="7818"/>
                    </a:lnTo>
                    <a:lnTo>
                      <a:pt x="5766" y="7847"/>
                    </a:lnTo>
                    <a:lnTo>
                      <a:pt x="5760" y="7848"/>
                    </a:lnTo>
                    <a:lnTo>
                      <a:pt x="5659" y="7873"/>
                    </a:lnTo>
                    <a:lnTo>
                      <a:pt x="5654" y="7875"/>
                    </a:lnTo>
                    <a:lnTo>
                      <a:pt x="5551" y="7896"/>
                    </a:lnTo>
                    <a:lnTo>
                      <a:pt x="5546" y="7897"/>
                    </a:lnTo>
                    <a:lnTo>
                      <a:pt x="5443" y="7915"/>
                    </a:lnTo>
                    <a:lnTo>
                      <a:pt x="5437" y="7915"/>
                    </a:lnTo>
                    <a:lnTo>
                      <a:pt x="5334" y="7929"/>
                    </a:lnTo>
                    <a:lnTo>
                      <a:pt x="5328" y="7930"/>
                    </a:lnTo>
                    <a:lnTo>
                      <a:pt x="5224" y="7939"/>
                    </a:lnTo>
                    <a:lnTo>
                      <a:pt x="5218" y="7940"/>
                    </a:lnTo>
                    <a:lnTo>
                      <a:pt x="5114" y="7946"/>
                    </a:lnTo>
                    <a:lnTo>
                      <a:pt x="5108" y="7946"/>
                    </a:lnTo>
                    <a:lnTo>
                      <a:pt x="5003" y="7948"/>
                    </a:lnTo>
                    <a:lnTo>
                      <a:pt x="4997" y="7948"/>
                    </a:lnTo>
                    <a:lnTo>
                      <a:pt x="4892" y="7946"/>
                    </a:lnTo>
                    <a:lnTo>
                      <a:pt x="4886" y="7946"/>
                    </a:lnTo>
                    <a:lnTo>
                      <a:pt x="4782" y="7940"/>
                    </a:lnTo>
                    <a:lnTo>
                      <a:pt x="4776" y="7939"/>
                    </a:lnTo>
                    <a:lnTo>
                      <a:pt x="4672" y="7930"/>
                    </a:lnTo>
                    <a:lnTo>
                      <a:pt x="4666" y="7929"/>
                    </a:lnTo>
                    <a:lnTo>
                      <a:pt x="4563" y="7915"/>
                    </a:lnTo>
                    <a:lnTo>
                      <a:pt x="4557" y="7915"/>
                    </a:lnTo>
                    <a:lnTo>
                      <a:pt x="4454" y="7897"/>
                    </a:lnTo>
                    <a:lnTo>
                      <a:pt x="4449" y="7896"/>
                    </a:lnTo>
                    <a:lnTo>
                      <a:pt x="4346" y="7875"/>
                    </a:lnTo>
                    <a:lnTo>
                      <a:pt x="4341" y="7873"/>
                    </a:lnTo>
                    <a:lnTo>
                      <a:pt x="4240" y="7848"/>
                    </a:lnTo>
                    <a:lnTo>
                      <a:pt x="4234" y="7847"/>
                    </a:lnTo>
                    <a:lnTo>
                      <a:pt x="4134" y="7818"/>
                    </a:lnTo>
                    <a:lnTo>
                      <a:pt x="4129" y="7816"/>
                    </a:lnTo>
                    <a:lnTo>
                      <a:pt x="4029" y="7784"/>
                    </a:lnTo>
                    <a:lnTo>
                      <a:pt x="4024" y="7782"/>
                    </a:lnTo>
                    <a:lnTo>
                      <a:pt x="3926" y="7746"/>
                    </a:lnTo>
                    <a:lnTo>
                      <a:pt x="3921" y="7744"/>
                    </a:lnTo>
                    <a:lnTo>
                      <a:pt x="3824" y="7703"/>
                    </a:lnTo>
                    <a:lnTo>
                      <a:pt x="3819" y="7701"/>
                    </a:lnTo>
                    <a:lnTo>
                      <a:pt x="3724" y="7658"/>
                    </a:lnTo>
                    <a:lnTo>
                      <a:pt x="3719" y="7655"/>
                    </a:lnTo>
                    <a:lnTo>
                      <a:pt x="3625" y="7608"/>
                    </a:lnTo>
                    <a:lnTo>
                      <a:pt x="3620" y="7605"/>
                    </a:lnTo>
                    <a:lnTo>
                      <a:pt x="3528" y="7554"/>
                    </a:lnTo>
                    <a:lnTo>
                      <a:pt x="3524" y="7552"/>
                    </a:lnTo>
                    <a:lnTo>
                      <a:pt x="3434" y="7497"/>
                    </a:lnTo>
                    <a:lnTo>
                      <a:pt x="3429" y="7494"/>
                    </a:lnTo>
                    <a:lnTo>
                      <a:pt x="3341" y="7437"/>
                    </a:lnTo>
                    <a:lnTo>
                      <a:pt x="3336" y="7434"/>
                    </a:lnTo>
                    <a:lnTo>
                      <a:pt x="3251" y="7373"/>
                    </a:lnTo>
                    <a:lnTo>
                      <a:pt x="3246" y="7370"/>
                    </a:lnTo>
                    <a:lnTo>
                      <a:pt x="3163" y="7306"/>
                    </a:lnTo>
                    <a:lnTo>
                      <a:pt x="3159" y="7303"/>
                    </a:lnTo>
                    <a:lnTo>
                      <a:pt x="3078" y="7236"/>
                    </a:lnTo>
                    <a:lnTo>
                      <a:pt x="3074" y="7233"/>
                    </a:lnTo>
                    <a:lnTo>
                      <a:pt x="2996" y="7163"/>
                    </a:lnTo>
                    <a:lnTo>
                      <a:pt x="2992" y="7159"/>
                    </a:lnTo>
                    <a:lnTo>
                      <a:pt x="2917" y="7087"/>
                    </a:lnTo>
                    <a:lnTo>
                      <a:pt x="2913" y="7083"/>
                    </a:lnTo>
                    <a:lnTo>
                      <a:pt x="2841" y="7008"/>
                    </a:lnTo>
                    <a:lnTo>
                      <a:pt x="2837" y="7004"/>
                    </a:lnTo>
                    <a:lnTo>
                      <a:pt x="2767" y="6926"/>
                    </a:lnTo>
                    <a:lnTo>
                      <a:pt x="2764" y="6922"/>
                    </a:lnTo>
                    <a:lnTo>
                      <a:pt x="2697" y="6841"/>
                    </a:lnTo>
                    <a:lnTo>
                      <a:pt x="2694" y="6837"/>
                    </a:lnTo>
                    <a:lnTo>
                      <a:pt x="2630" y="6754"/>
                    </a:lnTo>
                    <a:lnTo>
                      <a:pt x="2627" y="6749"/>
                    </a:lnTo>
                    <a:lnTo>
                      <a:pt x="2566" y="6664"/>
                    </a:lnTo>
                    <a:lnTo>
                      <a:pt x="2563" y="6659"/>
                    </a:lnTo>
                    <a:lnTo>
                      <a:pt x="2506" y="6571"/>
                    </a:lnTo>
                    <a:lnTo>
                      <a:pt x="2503" y="6566"/>
                    </a:lnTo>
                    <a:lnTo>
                      <a:pt x="2448" y="6476"/>
                    </a:lnTo>
                    <a:lnTo>
                      <a:pt x="2446" y="6472"/>
                    </a:lnTo>
                    <a:lnTo>
                      <a:pt x="2395" y="6380"/>
                    </a:lnTo>
                    <a:lnTo>
                      <a:pt x="2392" y="6375"/>
                    </a:lnTo>
                    <a:lnTo>
                      <a:pt x="2345" y="6281"/>
                    </a:lnTo>
                    <a:lnTo>
                      <a:pt x="2342" y="6276"/>
                    </a:lnTo>
                    <a:lnTo>
                      <a:pt x="2299" y="6181"/>
                    </a:lnTo>
                    <a:lnTo>
                      <a:pt x="2297" y="6176"/>
                    </a:lnTo>
                    <a:lnTo>
                      <a:pt x="2256" y="6079"/>
                    </a:lnTo>
                    <a:lnTo>
                      <a:pt x="2254" y="6074"/>
                    </a:lnTo>
                    <a:lnTo>
                      <a:pt x="2218" y="5976"/>
                    </a:lnTo>
                    <a:lnTo>
                      <a:pt x="2216" y="5971"/>
                    </a:lnTo>
                    <a:lnTo>
                      <a:pt x="2184" y="5871"/>
                    </a:lnTo>
                    <a:lnTo>
                      <a:pt x="2182" y="5866"/>
                    </a:lnTo>
                    <a:lnTo>
                      <a:pt x="2153" y="5766"/>
                    </a:lnTo>
                    <a:lnTo>
                      <a:pt x="2152" y="5760"/>
                    </a:lnTo>
                    <a:lnTo>
                      <a:pt x="2127" y="5659"/>
                    </a:lnTo>
                    <a:lnTo>
                      <a:pt x="2125" y="5654"/>
                    </a:lnTo>
                    <a:lnTo>
                      <a:pt x="2104" y="5551"/>
                    </a:lnTo>
                    <a:lnTo>
                      <a:pt x="2103" y="5546"/>
                    </a:lnTo>
                    <a:lnTo>
                      <a:pt x="2085" y="5443"/>
                    </a:lnTo>
                    <a:lnTo>
                      <a:pt x="2085" y="5437"/>
                    </a:lnTo>
                    <a:lnTo>
                      <a:pt x="2071" y="5334"/>
                    </a:lnTo>
                    <a:lnTo>
                      <a:pt x="2070" y="5328"/>
                    </a:lnTo>
                    <a:lnTo>
                      <a:pt x="2061" y="5224"/>
                    </a:lnTo>
                    <a:lnTo>
                      <a:pt x="2060" y="5218"/>
                    </a:lnTo>
                    <a:lnTo>
                      <a:pt x="2054" y="5114"/>
                    </a:lnTo>
                    <a:lnTo>
                      <a:pt x="2054" y="5108"/>
                    </a:lnTo>
                    <a:lnTo>
                      <a:pt x="2052" y="5003"/>
                    </a:lnTo>
                    <a:lnTo>
                      <a:pt x="2052" y="4997"/>
                    </a:lnTo>
                    <a:lnTo>
                      <a:pt x="2054" y="4892"/>
                    </a:lnTo>
                    <a:lnTo>
                      <a:pt x="2054" y="4886"/>
                    </a:lnTo>
                    <a:lnTo>
                      <a:pt x="2060" y="4782"/>
                    </a:lnTo>
                    <a:lnTo>
                      <a:pt x="2061" y="4776"/>
                    </a:lnTo>
                    <a:lnTo>
                      <a:pt x="2070" y="4672"/>
                    </a:lnTo>
                    <a:lnTo>
                      <a:pt x="2071" y="4666"/>
                    </a:lnTo>
                    <a:lnTo>
                      <a:pt x="2085" y="4563"/>
                    </a:lnTo>
                    <a:lnTo>
                      <a:pt x="2085" y="4557"/>
                    </a:lnTo>
                    <a:lnTo>
                      <a:pt x="2103" y="4454"/>
                    </a:lnTo>
                    <a:lnTo>
                      <a:pt x="2104" y="4449"/>
                    </a:lnTo>
                    <a:lnTo>
                      <a:pt x="2125" y="4346"/>
                    </a:lnTo>
                    <a:lnTo>
                      <a:pt x="2127" y="4341"/>
                    </a:lnTo>
                    <a:lnTo>
                      <a:pt x="2152" y="4240"/>
                    </a:lnTo>
                    <a:lnTo>
                      <a:pt x="2153" y="4234"/>
                    </a:lnTo>
                    <a:lnTo>
                      <a:pt x="2182" y="4134"/>
                    </a:lnTo>
                    <a:lnTo>
                      <a:pt x="2184" y="4129"/>
                    </a:lnTo>
                    <a:lnTo>
                      <a:pt x="2216" y="4029"/>
                    </a:lnTo>
                    <a:lnTo>
                      <a:pt x="2218" y="4024"/>
                    </a:lnTo>
                    <a:lnTo>
                      <a:pt x="2254" y="3926"/>
                    </a:lnTo>
                    <a:lnTo>
                      <a:pt x="2256" y="3921"/>
                    </a:lnTo>
                    <a:lnTo>
                      <a:pt x="2297" y="3824"/>
                    </a:lnTo>
                    <a:lnTo>
                      <a:pt x="2299" y="3819"/>
                    </a:lnTo>
                    <a:lnTo>
                      <a:pt x="2342" y="3724"/>
                    </a:lnTo>
                    <a:lnTo>
                      <a:pt x="2345" y="3719"/>
                    </a:lnTo>
                    <a:lnTo>
                      <a:pt x="2392" y="3625"/>
                    </a:lnTo>
                    <a:lnTo>
                      <a:pt x="2395" y="3620"/>
                    </a:lnTo>
                    <a:lnTo>
                      <a:pt x="2446" y="3528"/>
                    </a:lnTo>
                    <a:lnTo>
                      <a:pt x="2448" y="3524"/>
                    </a:lnTo>
                    <a:lnTo>
                      <a:pt x="2503" y="3434"/>
                    </a:lnTo>
                    <a:lnTo>
                      <a:pt x="2506" y="3429"/>
                    </a:lnTo>
                    <a:lnTo>
                      <a:pt x="2563" y="3341"/>
                    </a:lnTo>
                    <a:lnTo>
                      <a:pt x="2566" y="3336"/>
                    </a:lnTo>
                    <a:lnTo>
                      <a:pt x="2627" y="3251"/>
                    </a:lnTo>
                    <a:lnTo>
                      <a:pt x="2630" y="3246"/>
                    </a:lnTo>
                    <a:lnTo>
                      <a:pt x="2694" y="3163"/>
                    </a:lnTo>
                    <a:lnTo>
                      <a:pt x="2697" y="3159"/>
                    </a:lnTo>
                    <a:lnTo>
                      <a:pt x="2764" y="3078"/>
                    </a:lnTo>
                    <a:lnTo>
                      <a:pt x="2767" y="3074"/>
                    </a:lnTo>
                    <a:lnTo>
                      <a:pt x="2837" y="2996"/>
                    </a:lnTo>
                    <a:lnTo>
                      <a:pt x="2841" y="2992"/>
                    </a:lnTo>
                    <a:lnTo>
                      <a:pt x="2913" y="2917"/>
                    </a:lnTo>
                    <a:lnTo>
                      <a:pt x="2917" y="2913"/>
                    </a:lnTo>
                    <a:lnTo>
                      <a:pt x="2992" y="2841"/>
                    </a:lnTo>
                    <a:lnTo>
                      <a:pt x="2996" y="2837"/>
                    </a:lnTo>
                    <a:lnTo>
                      <a:pt x="3074" y="2767"/>
                    </a:lnTo>
                    <a:lnTo>
                      <a:pt x="3078" y="2764"/>
                    </a:lnTo>
                    <a:lnTo>
                      <a:pt x="3159" y="2697"/>
                    </a:lnTo>
                    <a:lnTo>
                      <a:pt x="3163" y="2694"/>
                    </a:lnTo>
                    <a:lnTo>
                      <a:pt x="3246" y="2630"/>
                    </a:lnTo>
                    <a:lnTo>
                      <a:pt x="3251" y="2627"/>
                    </a:lnTo>
                    <a:lnTo>
                      <a:pt x="3336" y="2566"/>
                    </a:lnTo>
                    <a:lnTo>
                      <a:pt x="3341" y="2563"/>
                    </a:lnTo>
                    <a:lnTo>
                      <a:pt x="3429" y="2506"/>
                    </a:lnTo>
                    <a:lnTo>
                      <a:pt x="3434" y="2503"/>
                    </a:lnTo>
                    <a:lnTo>
                      <a:pt x="3524" y="2448"/>
                    </a:lnTo>
                    <a:lnTo>
                      <a:pt x="3528" y="2446"/>
                    </a:lnTo>
                    <a:lnTo>
                      <a:pt x="3620" y="2395"/>
                    </a:lnTo>
                    <a:lnTo>
                      <a:pt x="3625" y="2392"/>
                    </a:lnTo>
                    <a:lnTo>
                      <a:pt x="3719" y="2345"/>
                    </a:lnTo>
                    <a:lnTo>
                      <a:pt x="3724" y="2342"/>
                    </a:lnTo>
                    <a:lnTo>
                      <a:pt x="3819" y="2299"/>
                    </a:lnTo>
                    <a:lnTo>
                      <a:pt x="3824" y="2297"/>
                    </a:lnTo>
                    <a:lnTo>
                      <a:pt x="3921" y="2256"/>
                    </a:lnTo>
                    <a:lnTo>
                      <a:pt x="3926" y="2254"/>
                    </a:lnTo>
                    <a:lnTo>
                      <a:pt x="4024" y="2218"/>
                    </a:lnTo>
                    <a:lnTo>
                      <a:pt x="4029" y="2216"/>
                    </a:lnTo>
                    <a:lnTo>
                      <a:pt x="4129" y="2184"/>
                    </a:lnTo>
                    <a:lnTo>
                      <a:pt x="4134" y="2182"/>
                    </a:lnTo>
                    <a:lnTo>
                      <a:pt x="4234" y="2153"/>
                    </a:lnTo>
                    <a:lnTo>
                      <a:pt x="4240" y="2152"/>
                    </a:lnTo>
                    <a:lnTo>
                      <a:pt x="4341" y="2127"/>
                    </a:lnTo>
                    <a:lnTo>
                      <a:pt x="4346" y="2125"/>
                    </a:lnTo>
                    <a:lnTo>
                      <a:pt x="4449" y="2104"/>
                    </a:lnTo>
                    <a:lnTo>
                      <a:pt x="4454" y="2103"/>
                    </a:lnTo>
                    <a:lnTo>
                      <a:pt x="4557" y="2085"/>
                    </a:lnTo>
                    <a:lnTo>
                      <a:pt x="4563" y="2085"/>
                    </a:lnTo>
                    <a:lnTo>
                      <a:pt x="4666" y="2071"/>
                    </a:lnTo>
                    <a:lnTo>
                      <a:pt x="4672" y="2070"/>
                    </a:lnTo>
                    <a:lnTo>
                      <a:pt x="4776" y="2061"/>
                    </a:lnTo>
                    <a:lnTo>
                      <a:pt x="4782" y="2060"/>
                    </a:lnTo>
                    <a:lnTo>
                      <a:pt x="4886" y="2054"/>
                    </a:lnTo>
                    <a:lnTo>
                      <a:pt x="4892" y="2054"/>
                    </a:lnTo>
                    <a:lnTo>
                      <a:pt x="4997" y="2052"/>
                    </a:lnTo>
                    <a:lnTo>
                      <a:pt x="5003" y="2052"/>
                    </a:lnTo>
                    <a:lnTo>
                      <a:pt x="5108" y="2054"/>
                    </a:lnTo>
                    <a:lnTo>
                      <a:pt x="5114" y="2054"/>
                    </a:lnTo>
                    <a:lnTo>
                      <a:pt x="5218" y="2060"/>
                    </a:lnTo>
                    <a:lnTo>
                      <a:pt x="5224" y="2061"/>
                    </a:lnTo>
                    <a:lnTo>
                      <a:pt x="5328" y="2070"/>
                    </a:lnTo>
                    <a:lnTo>
                      <a:pt x="5334" y="2071"/>
                    </a:lnTo>
                    <a:lnTo>
                      <a:pt x="5437" y="2085"/>
                    </a:lnTo>
                    <a:lnTo>
                      <a:pt x="5443" y="2085"/>
                    </a:lnTo>
                    <a:lnTo>
                      <a:pt x="5546" y="2103"/>
                    </a:lnTo>
                    <a:lnTo>
                      <a:pt x="5551" y="2104"/>
                    </a:lnTo>
                    <a:lnTo>
                      <a:pt x="5654" y="2125"/>
                    </a:lnTo>
                    <a:lnTo>
                      <a:pt x="5659" y="2127"/>
                    </a:lnTo>
                    <a:lnTo>
                      <a:pt x="5760" y="2152"/>
                    </a:lnTo>
                    <a:lnTo>
                      <a:pt x="5766" y="2153"/>
                    </a:lnTo>
                    <a:lnTo>
                      <a:pt x="5866" y="2182"/>
                    </a:lnTo>
                    <a:lnTo>
                      <a:pt x="5871" y="2184"/>
                    </a:lnTo>
                    <a:lnTo>
                      <a:pt x="5971" y="2216"/>
                    </a:lnTo>
                    <a:lnTo>
                      <a:pt x="5976" y="2218"/>
                    </a:lnTo>
                    <a:lnTo>
                      <a:pt x="6074" y="2254"/>
                    </a:lnTo>
                    <a:lnTo>
                      <a:pt x="6079" y="2256"/>
                    </a:lnTo>
                    <a:lnTo>
                      <a:pt x="6176" y="2297"/>
                    </a:lnTo>
                    <a:lnTo>
                      <a:pt x="6181" y="2299"/>
                    </a:lnTo>
                    <a:lnTo>
                      <a:pt x="6276" y="2342"/>
                    </a:lnTo>
                    <a:lnTo>
                      <a:pt x="6281" y="2345"/>
                    </a:lnTo>
                    <a:lnTo>
                      <a:pt x="6375" y="2392"/>
                    </a:lnTo>
                    <a:lnTo>
                      <a:pt x="6380" y="2395"/>
                    </a:lnTo>
                    <a:lnTo>
                      <a:pt x="6472" y="2446"/>
                    </a:lnTo>
                    <a:lnTo>
                      <a:pt x="6476" y="2448"/>
                    </a:lnTo>
                    <a:lnTo>
                      <a:pt x="6566" y="2503"/>
                    </a:lnTo>
                    <a:lnTo>
                      <a:pt x="6571" y="2506"/>
                    </a:lnTo>
                    <a:lnTo>
                      <a:pt x="6659" y="2563"/>
                    </a:lnTo>
                    <a:lnTo>
                      <a:pt x="6664" y="2566"/>
                    </a:lnTo>
                    <a:lnTo>
                      <a:pt x="6749" y="2627"/>
                    </a:lnTo>
                    <a:lnTo>
                      <a:pt x="6754" y="2630"/>
                    </a:lnTo>
                    <a:lnTo>
                      <a:pt x="6837" y="2694"/>
                    </a:lnTo>
                    <a:lnTo>
                      <a:pt x="6841" y="2697"/>
                    </a:lnTo>
                    <a:lnTo>
                      <a:pt x="6922" y="2764"/>
                    </a:lnTo>
                    <a:lnTo>
                      <a:pt x="6926" y="2767"/>
                    </a:lnTo>
                    <a:lnTo>
                      <a:pt x="7004" y="2837"/>
                    </a:lnTo>
                    <a:lnTo>
                      <a:pt x="7008" y="2841"/>
                    </a:lnTo>
                    <a:lnTo>
                      <a:pt x="7083" y="2913"/>
                    </a:lnTo>
                    <a:lnTo>
                      <a:pt x="7087" y="2917"/>
                    </a:lnTo>
                    <a:lnTo>
                      <a:pt x="7159" y="2992"/>
                    </a:lnTo>
                    <a:lnTo>
                      <a:pt x="7163" y="2996"/>
                    </a:lnTo>
                    <a:lnTo>
                      <a:pt x="7233" y="3074"/>
                    </a:lnTo>
                    <a:lnTo>
                      <a:pt x="7236" y="3078"/>
                    </a:lnTo>
                    <a:lnTo>
                      <a:pt x="7303" y="3159"/>
                    </a:lnTo>
                    <a:lnTo>
                      <a:pt x="7306" y="3163"/>
                    </a:lnTo>
                    <a:lnTo>
                      <a:pt x="7370" y="3246"/>
                    </a:lnTo>
                    <a:lnTo>
                      <a:pt x="7373" y="3251"/>
                    </a:lnTo>
                    <a:lnTo>
                      <a:pt x="7434" y="3336"/>
                    </a:lnTo>
                    <a:lnTo>
                      <a:pt x="7437" y="3341"/>
                    </a:lnTo>
                    <a:lnTo>
                      <a:pt x="7494" y="3429"/>
                    </a:lnTo>
                    <a:lnTo>
                      <a:pt x="7497" y="3434"/>
                    </a:lnTo>
                    <a:lnTo>
                      <a:pt x="7552" y="3524"/>
                    </a:lnTo>
                    <a:lnTo>
                      <a:pt x="7554" y="3528"/>
                    </a:lnTo>
                    <a:lnTo>
                      <a:pt x="7605" y="3620"/>
                    </a:lnTo>
                    <a:lnTo>
                      <a:pt x="7608" y="3625"/>
                    </a:lnTo>
                    <a:lnTo>
                      <a:pt x="7655" y="3719"/>
                    </a:lnTo>
                    <a:lnTo>
                      <a:pt x="7658" y="3724"/>
                    </a:lnTo>
                    <a:lnTo>
                      <a:pt x="7701" y="3819"/>
                    </a:lnTo>
                    <a:lnTo>
                      <a:pt x="7703" y="3824"/>
                    </a:lnTo>
                    <a:lnTo>
                      <a:pt x="7744" y="3921"/>
                    </a:lnTo>
                    <a:lnTo>
                      <a:pt x="7746" y="3926"/>
                    </a:lnTo>
                    <a:lnTo>
                      <a:pt x="7782" y="4024"/>
                    </a:lnTo>
                    <a:lnTo>
                      <a:pt x="7784" y="4029"/>
                    </a:lnTo>
                    <a:lnTo>
                      <a:pt x="7816" y="4129"/>
                    </a:lnTo>
                    <a:lnTo>
                      <a:pt x="7818" y="4134"/>
                    </a:lnTo>
                    <a:lnTo>
                      <a:pt x="7847" y="4234"/>
                    </a:lnTo>
                    <a:lnTo>
                      <a:pt x="7848" y="4240"/>
                    </a:lnTo>
                    <a:lnTo>
                      <a:pt x="7873" y="4341"/>
                    </a:lnTo>
                    <a:lnTo>
                      <a:pt x="7875" y="4346"/>
                    </a:lnTo>
                    <a:lnTo>
                      <a:pt x="7896" y="4449"/>
                    </a:lnTo>
                    <a:lnTo>
                      <a:pt x="7897" y="4454"/>
                    </a:lnTo>
                    <a:lnTo>
                      <a:pt x="7915" y="4557"/>
                    </a:lnTo>
                    <a:lnTo>
                      <a:pt x="7915" y="4563"/>
                    </a:lnTo>
                    <a:lnTo>
                      <a:pt x="7929" y="4666"/>
                    </a:lnTo>
                    <a:lnTo>
                      <a:pt x="7930" y="4672"/>
                    </a:lnTo>
                    <a:lnTo>
                      <a:pt x="7939" y="4776"/>
                    </a:lnTo>
                    <a:lnTo>
                      <a:pt x="7940" y="4782"/>
                    </a:lnTo>
                    <a:lnTo>
                      <a:pt x="7946" y="4886"/>
                    </a:lnTo>
                    <a:lnTo>
                      <a:pt x="7946" y="4892"/>
                    </a:lnTo>
                    <a:close/>
                    <a:moveTo>
                      <a:pt x="7646" y="5099"/>
                    </a:moveTo>
                    <a:lnTo>
                      <a:pt x="7648" y="5000"/>
                    </a:lnTo>
                    <a:lnTo>
                      <a:pt x="7646" y="4901"/>
                    </a:lnTo>
                    <a:lnTo>
                      <a:pt x="7641" y="4801"/>
                    </a:lnTo>
                    <a:lnTo>
                      <a:pt x="7631" y="4703"/>
                    </a:lnTo>
                    <a:lnTo>
                      <a:pt x="7618" y="4605"/>
                    </a:lnTo>
                    <a:lnTo>
                      <a:pt x="7602" y="4507"/>
                    </a:lnTo>
                    <a:lnTo>
                      <a:pt x="7582" y="4410"/>
                    </a:lnTo>
                    <a:lnTo>
                      <a:pt x="7558" y="4315"/>
                    </a:lnTo>
                    <a:lnTo>
                      <a:pt x="7531" y="4220"/>
                    </a:lnTo>
                    <a:lnTo>
                      <a:pt x="7500" y="4126"/>
                    </a:lnTo>
                    <a:lnTo>
                      <a:pt x="7465" y="4033"/>
                    </a:lnTo>
                    <a:lnTo>
                      <a:pt x="7427" y="3942"/>
                    </a:lnTo>
                    <a:lnTo>
                      <a:pt x="7386" y="3852"/>
                    </a:lnTo>
                    <a:lnTo>
                      <a:pt x="7341" y="3763"/>
                    </a:lnTo>
                    <a:lnTo>
                      <a:pt x="7293" y="3676"/>
                    </a:lnTo>
                    <a:lnTo>
                      <a:pt x="7242" y="3590"/>
                    </a:lnTo>
                    <a:lnTo>
                      <a:pt x="7187" y="3507"/>
                    </a:lnTo>
                    <a:lnTo>
                      <a:pt x="7130" y="3427"/>
                    </a:lnTo>
                    <a:lnTo>
                      <a:pt x="7070" y="3348"/>
                    </a:lnTo>
                    <a:lnTo>
                      <a:pt x="7007" y="3272"/>
                    </a:lnTo>
                    <a:lnTo>
                      <a:pt x="6941" y="3198"/>
                    </a:lnTo>
                    <a:lnTo>
                      <a:pt x="6873" y="3127"/>
                    </a:lnTo>
                    <a:lnTo>
                      <a:pt x="6802" y="3059"/>
                    </a:lnTo>
                    <a:lnTo>
                      <a:pt x="6728" y="2993"/>
                    </a:lnTo>
                    <a:lnTo>
                      <a:pt x="6652" y="2930"/>
                    </a:lnTo>
                    <a:lnTo>
                      <a:pt x="6573" y="2870"/>
                    </a:lnTo>
                    <a:lnTo>
                      <a:pt x="6493" y="2813"/>
                    </a:lnTo>
                    <a:lnTo>
                      <a:pt x="6410" y="2758"/>
                    </a:lnTo>
                    <a:lnTo>
                      <a:pt x="6324" y="2707"/>
                    </a:lnTo>
                    <a:lnTo>
                      <a:pt x="6237" y="2659"/>
                    </a:lnTo>
                    <a:lnTo>
                      <a:pt x="6148" y="2614"/>
                    </a:lnTo>
                    <a:lnTo>
                      <a:pt x="6058" y="2573"/>
                    </a:lnTo>
                    <a:lnTo>
                      <a:pt x="5967" y="2535"/>
                    </a:lnTo>
                    <a:lnTo>
                      <a:pt x="5874" y="2500"/>
                    </a:lnTo>
                    <a:lnTo>
                      <a:pt x="5780" y="2469"/>
                    </a:lnTo>
                    <a:lnTo>
                      <a:pt x="5685" y="2442"/>
                    </a:lnTo>
                    <a:lnTo>
                      <a:pt x="5590" y="2418"/>
                    </a:lnTo>
                    <a:lnTo>
                      <a:pt x="5493" y="2398"/>
                    </a:lnTo>
                    <a:lnTo>
                      <a:pt x="5395" y="2382"/>
                    </a:lnTo>
                    <a:lnTo>
                      <a:pt x="5297" y="2369"/>
                    </a:lnTo>
                    <a:lnTo>
                      <a:pt x="5199" y="2359"/>
                    </a:lnTo>
                    <a:lnTo>
                      <a:pt x="5099" y="2354"/>
                    </a:lnTo>
                    <a:lnTo>
                      <a:pt x="5000" y="2352"/>
                    </a:lnTo>
                    <a:lnTo>
                      <a:pt x="4901" y="2354"/>
                    </a:lnTo>
                    <a:lnTo>
                      <a:pt x="4801" y="2359"/>
                    </a:lnTo>
                    <a:lnTo>
                      <a:pt x="4703" y="2369"/>
                    </a:lnTo>
                    <a:lnTo>
                      <a:pt x="4605" y="2382"/>
                    </a:lnTo>
                    <a:lnTo>
                      <a:pt x="4507" y="2398"/>
                    </a:lnTo>
                    <a:lnTo>
                      <a:pt x="4410" y="2418"/>
                    </a:lnTo>
                    <a:lnTo>
                      <a:pt x="4315" y="2442"/>
                    </a:lnTo>
                    <a:lnTo>
                      <a:pt x="4220" y="2469"/>
                    </a:lnTo>
                    <a:lnTo>
                      <a:pt x="4126" y="2500"/>
                    </a:lnTo>
                    <a:lnTo>
                      <a:pt x="4033" y="2535"/>
                    </a:lnTo>
                    <a:lnTo>
                      <a:pt x="3942" y="2573"/>
                    </a:lnTo>
                    <a:lnTo>
                      <a:pt x="3852" y="2614"/>
                    </a:lnTo>
                    <a:lnTo>
                      <a:pt x="3763" y="2659"/>
                    </a:lnTo>
                    <a:lnTo>
                      <a:pt x="3676" y="2707"/>
                    </a:lnTo>
                    <a:lnTo>
                      <a:pt x="3590" y="2758"/>
                    </a:lnTo>
                    <a:lnTo>
                      <a:pt x="3507" y="2813"/>
                    </a:lnTo>
                    <a:lnTo>
                      <a:pt x="3427" y="2870"/>
                    </a:lnTo>
                    <a:lnTo>
                      <a:pt x="3348" y="2930"/>
                    </a:lnTo>
                    <a:lnTo>
                      <a:pt x="3272" y="2993"/>
                    </a:lnTo>
                    <a:lnTo>
                      <a:pt x="3198" y="3059"/>
                    </a:lnTo>
                    <a:lnTo>
                      <a:pt x="3127" y="3127"/>
                    </a:lnTo>
                    <a:lnTo>
                      <a:pt x="3059" y="3198"/>
                    </a:lnTo>
                    <a:lnTo>
                      <a:pt x="2993" y="3272"/>
                    </a:lnTo>
                    <a:lnTo>
                      <a:pt x="2930" y="3348"/>
                    </a:lnTo>
                    <a:lnTo>
                      <a:pt x="2870" y="3427"/>
                    </a:lnTo>
                    <a:lnTo>
                      <a:pt x="2813" y="3507"/>
                    </a:lnTo>
                    <a:lnTo>
                      <a:pt x="2758" y="3590"/>
                    </a:lnTo>
                    <a:lnTo>
                      <a:pt x="2707" y="3676"/>
                    </a:lnTo>
                    <a:lnTo>
                      <a:pt x="2659" y="3763"/>
                    </a:lnTo>
                    <a:lnTo>
                      <a:pt x="2614" y="3852"/>
                    </a:lnTo>
                    <a:lnTo>
                      <a:pt x="2573" y="3942"/>
                    </a:lnTo>
                    <a:lnTo>
                      <a:pt x="2535" y="4033"/>
                    </a:lnTo>
                    <a:lnTo>
                      <a:pt x="2500" y="4126"/>
                    </a:lnTo>
                    <a:lnTo>
                      <a:pt x="2469" y="4220"/>
                    </a:lnTo>
                    <a:lnTo>
                      <a:pt x="2442" y="4315"/>
                    </a:lnTo>
                    <a:lnTo>
                      <a:pt x="2418" y="4410"/>
                    </a:lnTo>
                    <a:lnTo>
                      <a:pt x="2398" y="4507"/>
                    </a:lnTo>
                    <a:lnTo>
                      <a:pt x="2382" y="4605"/>
                    </a:lnTo>
                    <a:lnTo>
                      <a:pt x="2369" y="4703"/>
                    </a:lnTo>
                    <a:lnTo>
                      <a:pt x="2359" y="4801"/>
                    </a:lnTo>
                    <a:lnTo>
                      <a:pt x="2354" y="4901"/>
                    </a:lnTo>
                    <a:lnTo>
                      <a:pt x="2352" y="5000"/>
                    </a:lnTo>
                    <a:lnTo>
                      <a:pt x="2354" y="5099"/>
                    </a:lnTo>
                    <a:lnTo>
                      <a:pt x="2359" y="5199"/>
                    </a:lnTo>
                    <a:lnTo>
                      <a:pt x="2369" y="5297"/>
                    </a:lnTo>
                    <a:lnTo>
                      <a:pt x="2382" y="5395"/>
                    </a:lnTo>
                    <a:lnTo>
                      <a:pt x="2398" y="5493"/>
                    </a:lnTo>
                    <a:lnTo>
                      <a:pt x="2418" y="5590"/>
                    </a:lnTo>
                    <a:lnTo>
                      <a:pt x="2442" y="5685"/>
                    </a:lnTo>
                    <a:lnTo>
                      <a:pt x="2469" y="5780"/>
                    </a:lnTo>
                    <a:lnTo>
                      <a:pt x="2500" y="5874"/>
                    </a:lnTo>
                    <a:lnTo>
                      <a:pt x="2535" y="5967"/>
                    </a:lnTo>
                    <a:lnTo>
                      <a:pt x="2573" y="6058"/>
                    </a:lnTo>
                    <a:lnTo>
                      <a:pt x="2614" y="6148"/>
                    </a:lnTo>
                    <a:lnTo>
                      <a:pt x="2659" y="6237"/>
                    </a:lnTo>
                    <a:lnTo>
                      <a:pt x="2707" y="6324"/>
                    </a:lnTo>
                    <a:lnTo>
                      <a:pt x="2758" y="6410"/>
                    </a:lnTo>
                    <a:lnTo>
                      <a:pt x="2813" y="6493"/>
                    </a:lnTo>
                    <a:lnTo>
                      <a:pt x="2870" y="6573"/>
                    </a:lnTo>
                    <a:lnTo>
                      <a:pt x="2930" y="6652"/>
                    </a:lnTo>
                    <a:lnTo>
                      <a:pt x="2993" y="6728"/>
                    </a:lnTo>
                    <a:lnTo>
                      <a:pt x="3059" y="6802"/>
                    </a:lnTo>
                    <a:lnTo>
                      <a:pt x="3127" y="6873"/>
                    </a:lnTo>
                    <a:lnTo>
                      <a:pt x="3198" y="6941"/>
                    </a:lnTo>
                    <a:lnTo>
                      <a:pt x="3272" y="7007"/>
                    </a:lnTo>
                    <a:lnTo>
                      <a:pt x="3348" y="7070"/>
                    </a:lnTo>
                    <a:lnTo>
                      <a:pt x="3427" y="7130"/>
                    </a:lnTo>
                    <a:lnTo>
                      <a:pt x="3507" y="7187"/>
                    </a:lnTo>
                    <a:lnTo>
                      <a:pt x="3590" y="7242"/>
                    </a:lnTo>
                    <a:lnTo>
                      <a:pt x="3676" y="7293"/>
                    </a:lnTo>
                    <a:lnTo>
                      <a:pt x="3763" y="7341"/>
                    </a:lnTo>
                    <a:lnTo>
                      <a:pt x="3852" y="7386"/>
                    </a:lnTo>
                    <a:lnTo>
                      <a:pt x="3942" y="7427"/>
                    </a:lnTo>
                    <a:lnTo>
                      <a:pt x="4033" y="7465"/>
                    </a:lnTo>
                    <a:lnTo>
                      <a:pt x="4126" y="7500"/>
                    </a:lnTo>
                    <a:lnTo>
                      <a:pt x="4220" y="7531"/>
                    </a:lnTo>
                    <a:lnTo>
                      <a:pt x="4315" y="7558"/>
                    </a:lnTo>
                    <a:lnTo>
                      <a:pt x="4410" y="7582"/>
                    </a:lnTo>
                    <a:lnTo>
                      <a:pt x="4507" y="7602"/>
                    </a:lnTo>
                    <a:lnTo>
                      <a:pt x="4605" y="7618"/>
                    </a:lnTo>
                    <a:lnTo>
                      <a:pt x="4703" y="7631"/>
                    </a:lnTo>
                    <a:lnTo>
                      <a:pt x="4801" y="7641"/>
                    </a:lnTo>
                    <a:lnTo>
                      <a:pt x="4901" y="7646"/>
                    </a:lnTo>
                    <a:lnTo>
                      <a:pt x="5000" y="7648"/>
                    </a:lnTo>
                    <a:lnTo>
                      <a:pt x="5099" y="7646"/>
                    </a:lnTo>
                    <a:lnTo>
                      <a:pt x="5199" y="7641"/>
                    </a:lnTo>
                    <a:lnTo>
                      <a:pt x="5297" y="7631"/>
                    </a:lnTo>
                    <a:lnTo>
                      <a:pt x="5395" y="7618"/>
                    </a:lnTo>
                    <a:lnTo>
                      <a:pt x="5493" y="7602"/>
                    </a:lnTo>
                    <a:lnTo>
                      <a:pt x="5590" y="7582"/>
                    </a:lnTo>
                    <a:lnTo>
                      <a:pt x="5685" y="7558"/>
                    </a:lnTo>
                    <a:lnTo>
                      <a:pt x="5780" y="7531"/>
                    </a:lnTo>
                    <a:lnTo>
                      <a:pt x="5874" y="7500"/>
                    </a:lnTo>
                    <a:lnTo>
                      <a:pt x="5967" y="7465"/>
                    </a:lnTo>
                    <a:lnTo>
                      <a:pt x="6058" y="7427"/>
                    </a:lnTo>
                    <a:lnTo>
                      <a:pt x="6148" y="7386"/>
                    </a:lnTo>
                    <a:lnTo>
                      <a:pt x="6237" y="7341"/>
                    </a:lnTo>
                    <a:lnTo>
                      <a:pt x="6324" y="7293"/>
                    </a:lnTo>
                    <a:lnTo>
                      <a:pt x="6410" y="7242"/>
                    </a:lnTo>
                    <a:lnTo>
                      <a:pt x="6493" y="7187"/>
                    </a:lnTo>
                    <a:lnTo>
                      <a:pt x="6573" y="7130"/>
                    </a:lnTo>
                    <a:lnTo>
                      <a:pt x="6652" y="7070"/>
                    </a:lnTo>
                    <a:lnTo>
                      <a:pt x="6728" y="7007"/>
                    </a:lnTo>
                    <a:lnTo>
                      <a:pt x="6802" y="6941"/>
                    </a:lnTo>
                    <a:lnTo>
                      <a:pt x="6873" y="6873"/>
                    </a:lnTo>
                    <a:lnTo>
                      <a:pt x="6941" y="6802"/>
                    </a:lnTo>
                    <a:lnTo>
                      <a:pt x="7007" y="6728"/>
                    </a:lnTo>
                    <a:lnTo>
                      <a:pt x="7070" y="6652"/>
                    </a:lnTo>
                    <a:lnTo>
                      <a:pt x="7130" y="6573"/>
                    </a:lnTo>
                    <a:lnTo>
                      <a:pt x="7187" y="6493"/>
                    </a:lnTo>
                    <a:lnTo>
                      <a:pt x="7242" y="6410"/>
                    </a:lnTo>
                    <a:lnTo>
                      <a:pt x="7293" y="6324"/>
                    </a:lnTo>
                    <a:lnTo>
                      <a:pt x="7341" y="6237"/>
                    </a:lnTo>
                    <a:lnTo>
                      <a:pt x="7386" y="6148"/>
                    </a:lnTo>
                    <a:lnTo>
                      <a:pt x="7427" y="6058"/>
                    </a:lnTo>
                    <a:lnTo>
                      <a:pt x="7465" y="5967"/>
                    </a:lnTo>
                    <a:lnTo>
                      <a:pt x="7500" y="5874"/>
                    </a:lnTo>
                    <a:lnTo>
                      <a:pt x="7531" y="5780"/>
                    </a:lnTo>
                    <a:lnTo>
                      <a:pt x="7558" y="5685"/>
                    </a:lnTo>
                    <a:lnTo>
                      <a:pt x="7582" y="5590"/>
                    </a:lnTo>
                    <a:lnTo>
                      <a:pt x="7602" y="5493"/>
                    </a:lnTo>
                    <a:lnTo>
                      <a:pt x="7618" y="5395"/>
                    </a:lnTo>
                    <a:lnTo>
                      <a:pt x="7631" y="5297"/>
                    </a:lnTo>
                    <a:lnTo>
                      <a:pt x="7641" y="5199"/>
                    </a:lnTo>
                    <a:lnTo>
                      <a:pt x="7646" y="5099"/>
                    </a:lnTo>
                    <a:close/>
                  </a:path>
                </a:pathLst>
              </a:custGeom>
              <a:grpFill/>
              <a:ln>
                <a:noFill/>
              </a:ln>
            </p:spPr>
            <p:txBody>
              <a:bodyPr/>
              <a:lstStyle/>
              <a:p>
                <a:endParaRPr/>
              </a:p>
            </p:txBody>
          </p:sp>
        </p:grpSp>
      </p:grpSp>
      <p:grpSp>
        <p:nvGrpSpPr>
          <p:cNvPr id="70" name="Group 69">
            <a:extLst>
              <a:ext uri="{FF2B5EF4-FFF2-40B4-BE49-F238E27FC236}">
                <a16:creationId xmlns:a16="http://schemas.microsoft.com/office/drawing/2014/main" id="{D716D1E6-DAA4-4004-B0D0-95404EC2C706}"/>
              </a:ext>
            </a:extLst>
          </p:cNvPr>
          <p:cNvGrpSpPr/>
          <p:nvPr/>
        </p:nvGrpSpPr>
        <p:grpSpPr>
          <a:xfrm>
            <a:off x="8161635" y="2915136"/>
            <a:ext cx="665402" cy="665402"/>
            <a:chOff x="1390775" y="1390753"/>
            <a:chExt cx="1493520" cy="1493520"/>
          </a:xfrm>
        </p:grpSpPr>
        <p:sp>
          <p:nvSpPr>
            <p:cNvPr id="71" name="Oval 70">
              <a:extLst>
                <a:ext uri="{FF2B5EF4-FFF2-40B4-BE49-F238E27FC236}">
                  <a16:creationId xmlns:a16="http://schemas.microsoft.com/office/drawing/2014/main" id="{46F1427C-FF1F-4A7E-AD96-4EC8FE8B3C6B}"/>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09" name="Group 77"/>
            <p:cNvGrpSpPr/>
            <p:nvPr/>
          </p:nvGrpSpPr>
          <p:grpSpPr>
            <a:xfrm>
              <a:off x="1720069" y="1720047"/>
              <a:ext cx="834934" cy="834934"/>
              <a:chOff x="1649691" y="1647444"/>
              <a:chExt cx="914400" cy="914400"/>
            </a:xfrm>
            <a:solidFill>
              <a:srgbClr val="FFFFFF"/>
            </a:solidFill>
          </p:grpSpPr>
          <p:sp>
            <p:nvSpPr>
              <p:cNvPr id="9010" name="Accent"/>
              <p:cNvSpPr/>
              <p:nvPr/>
            </p:nvSpPr>
            <p:spPr>
              <a:xfrm>
                <a:off x="1649691" y="1647444"/>
                <a:ext cx="914400" cy="914400"/>
              </a:xfrm>
              <a:custGeom>
                <a:avLst/>
                <a:gdLst/>
                <a:ahLst/>
                <a:cxnLst/>
                <a:rect l="0" t="0" r="10000" b="10000"/>
                <a:pathLst>
                  <a:path w="10000" h="10000">
                    <a:moveTo>
                      <a:pt x="4838" y="7313"/>
                    </a:moveTo>
                    <a:lnTo>
                      <a:pt x="4837" y="7309"/>
                    </a:lnTo>
                    <a:lnTo>
                      <a:pt x="4827" y="7308"/>
                    </a:lnTo>
                    <a:lnTo>
                      <a:pt x="4684" y="7288"/>
                    </a:lnTo>
                    <a:lnTo>
                      <a:pt x="4666" y="7285"/>
                    </a:lnTo>
                    <a:lnTo>
                      <a:pt x="4535" y="7253"/>
                    </a:lnTo>
                    <a:lnTo>
                      <a:pt x="4511" y="7245"/>
                    </a:lnTo>
                    <a:lnTo>
                      <a:pt x="4399" y="7200"/>
                    </a:lnTo>
                    <a:lnTo>
                      <a:pt x="4383" y="7193"/>
                    </a:lnTo>
                    <a:lnTo>
                      <a:pt x="4367" y="7184"/>
                    </a:lnTo>
                    <a:lnTo>
                      <a:pt x="4279" y="7126"/>
                    </a:lnTo>
                    <a:lnTo>
                      <a:pt x="4258" y="7109"/>
                    </a:lnTo>
                    <a:lnTo>
                      <a:pt x="4240" y="7090"/>
                    </a:lnTo>
                    <a:lnTo>
                      <a:pt x="4182" y="7019"/>
                    </a:lnTo>
                    <a:lnTo>
                      <a:pt x="4168" y="6998"/>
                    </a:lnTo>
                    <a:lnTo>
                      <a:pt x="4156" y="6975"/>
                    </a:lnTo>
                    <a:lnTo>
                      <a:pt x="4148" y="6950"/>
                    </a:lnTo>
                    <a:lnTo>
                      <a:pt x="4128" y="6867"/>
                    </a:lnTo>
                    <a:lnTo>
                      <a:pt x="4124" y="6844"/>
                    </a:lnTo>
                    <a:lnTo>
                      <a:pt x="4123" y="6821"/>
                    </a:lnTo>
                    <a:lnTo>
                      <a:pt x="4125" y="6798"/>
                    </a:lnTo>
                    <a:lnTo>
                      <a:pt x="4130" y="6776"/>
                    </a:lnTo>
                    <a:lnTo>
                      <a:pt x="4138" y="6754"/>
                    </a:lnTo>
                    <a:lnTo>
                      <a:pt x="4148" y="6734"/>
                    </a:lnTo>
                    <a:lnTo>
                      <a:pt x="4162" y="6715"/>
                    </a:lnTo>
                    <a:lnTo>
                      <a:pt x="4177" y="6699"/>
                    </a:lnTo>
                    <a:lnTo>
                      <a:pt x="4195" y="6684"/>
                    </a:lnTo>
                    <a:lnTo>
                      <a:pt x="4214" y="6672"/>
                    </a:lnTo>
                    <a:lnTo>
                      <a:pt x="4235" y="6662"/>
                    </a:lnTo>
                    <a:lnTo>
                      <a:pt x="4256" y="6655"/>
                    </a:lnTo>
                    <a:lnTo>
                      <a:pt x="4279" y="6651"/>
                    </a:lnTo>
                    <a:lnTo>
                      <a:pt x="4302" y="6650"/>
                    </a:lnTo>
                    <a:lnTo>
                      <a:pt x="4325" y="6652"/>
                    </a:lnTo>
                    <a:lnTo>
                      <a:pt x="4347" y="6657"/>
                    </a:lnTo>
                    <a:lnTo>
                      <a:pt x="4369" y="6665"/>
                    </a:lnTo>
                    <a:lnTo>
                      <a:pt x="4389" y="6675"/>
                    </a:lnTo>
                    <a:lnTo>
                      <a:pt x="4408" y="6689"/>
                    </a:lnTo>
                    <a:lnTo>
                      <a:pt x="4424" y="6704"/>
                    </a:lnTo>
                    <a:lnTo>
                      <a:pt x="4439" y="6722"/>
                    </a:lnTo>
                    <a:lnTo>
                      <a:pt x="4451" y="6741"/>
                    </a:lnTo>
                    <a:lnTo>
                      <a:pt x="4461" y="6762"/>
                    </a:lnTo>
                    <a:lnTo>
                      <a:pt x="4468" y="6783"/>
                    </a:lnTo>
                    <a:lnTo>
                      <a:pt x="4479" y="6829"/>
                    </a:lnTo>
                    <a:lnTo>
                      <a:pt x="4495" y="6848"/>
                    </a:lnTo>
                    <a:lnTo>
                      <a:pt x="4545" y="6882"/>
                    </a:lnTo>
                    <a:lnTo>
                      <a:pt x="4630" y="6916"/>
                    </a:lnTo>
                    <a:lnTo>
                      <a:pt x="4740" y="6943"/>
                    </a:lnTo>
                    <a:lnTo>
                      <a:pt x="4825" y="6954"/>
                    </a:lnTo>
                    <a:lnTo>
                      <a:pt x="4825" y="6381"/>
                    </a:lnTo>
                    <a:lnTo>
                      <a:pt x="4785" y="6365"/>
                    </a:lnTo>
                    <a:lnTo>
                      <a:pt x="4780" y="6363"/>
                    </a:lnTo>
                    <a:lnTo>
                      <a:pt x="4637" y="6300"/>
                    </a:lnTo>
                    <a:lnTo>
                      <a:pt x="4627" y="6295"/>
                    </a:lnTo>
                    <a:lnTo>
                      <a:pt x="4496" y="6227"/>
                    </a:lnTo>
                    <a:lnTo>
                      <a:pt x="4479" y="6217"/>
                    </a:lnTo>
                    <a:lnTo>
                      <a:pt x="4367" y="6142"/>
                    </a:lnTo>
                    <a:lnTo>
                      <a:pt x="4342" y="6122"/>
                    </a:lnTo>
                    <a:lnTo>
                      <a:pt x="4254" y="6037"/>
                    </a:lnTo>
                    <a:lnTo>
                      <a:pt x="4238" y="6020"/>
                    </a:lnTo>
                    <a:lnTo>
                      <a:pt x="4225" y="6000"/>
                    </a:lnTo>
                    <a:lnTo>
                      <a:pt x="4168" y="5903"/>
                    </a:lnTo>
                    <a:lnTo>
                      <a:pt x="4158" y="5885"/>
                    </a:lnTo>
                    <a:lnTo>
                      <a:pt x="4151" y="5865"/>
                    </a:lnTo>
                    <a:lnTo>
                      <a:pt x="4146" y="5845"/>
                    </a:lnTo>
                    <a:lnTo>
                      <a:pt x="4126" y="5733"/>
                    </a:lnTo>
                    <a:lnTo>
                      <a:pt x="4123" y="5713"/>
                    </a:lnTo>
                    <a:lnTo>
                      <a:pt x="4123" y="5691"/>
                    </a:lnTo>
                    <a:lnTo>
                      <a:pt x="4126" y="5671"/>
                    </a:lnTo>
                    <a:lnTo>
                      <a:pt x="4146" y="5559"/>
                    </a:lnTo>
                    <a:lnTo>
                      <a:pt x="4151" y="5538"/>
                    </a:lnTo>
                    <a:lnTo>
                      <a:pt x="4159" y="5518"/>
                    </a:lnTo>
                    <a:lnTo>
                      <a:pt x="4169" y="5500"/>
                    </a:lnTo>
                    <a:lnTo>
                      <a:pt x="4226" y="5405"/>
                    </a:lnTo>
                    <a:lnTo>
                      <a:pt x="4241" y="5383"/>
                    </a:lnTo>
                    <a:lnTo>
                      <a:pt x="4259" y="5364"/>
                    </a:lnTo>
                    <a:lnTo>
                      <a:pt x="4347" y="5286"/>
                    </a:lnTo>
                    <a:lnTo>
                      <a:pt x="4363" y="5274"/>
                    </a:lnTo>
                    <a:lnTo>
                      <a:pt x="4379" y="5264"/>
                    </a:lnTo>
                    <a:lnTo>
                      <a:pt x="4492" y="5201"/>
                    </a:lnTo>
                    <a:lnTo>
                      <a:pt x="4518" y="5190"/>
                    </a:lnTo>
                    <a:lnTo>
                      <a:pt x="4649" y="5143"/>
                    </a:lnTo>
                    <a:lnTo>
                      <a:pt x="4671" y="5137"/>
                    </a:lnTo>
                    <a:lnTo>
                      <a:pt x="4814" y="5107"/>
                    </a:lnTo>
                    <a:lnTo>
                      <a:pt x="4825" y="5105"/>
                    </a:lnTo>
                    <a:lnTo>
                      <a:pt x="4825" y="5000"/>
                    </a:lnTo>
                    <a:lnTo>
                      <a:pt x="4826" y="4977"/>
                    </a:lnTo>
                    <a:lnTo>
                      <a:pt x="4831" y="4955"/>
                    </a:lnTo>
                    <a:lnTo>
                      <a:pt x="4838" y="4933"/>
                    </a:lnTo>
                    <a:lnTo>
                      <a:pt x="4848" y="4912"/>
                    </a:lnTo>
                    <a:lnTo>
                      <a:pt x="4861" y="4893"/>
                    </a:lnTo>
                    <a:lnTo>
                      <a:pt x="4876" y="4876"/>
                    </a:lnTo>
                    <a:lnTo>
                      <a:pt x="4893" y="4861"/>
                    </a:lnTo>
                    <a:lnTo>
                      <a:pt x="4912" y="4848"/>
                    </a:lnTo>
                    <a:lnTo>
                      <a:pt x="4933" y="4838"/>
                    </a:lnTo>
                    <a:lnTo>
                      <a:pt x="4955" y="4831"/>
                    </a:lnTo>
                    <a:lnTo>
                      <a:pt x="4977" y="4826"/>
                    </a:lnTo>
                    <a:lnTo>
                      <a:pt x="5000" y="4825"/>
                    </a:lnTo>
                    <a:lnTo>
                      <a:pt x="5023" y="4826"/>
                    </a:lnTo>
                    <a:lnTo>
                      <a:pt x="5045" y="4831"/>
                    </a:lnTo>
                    <a:lnTo>
                      <a:pt x="5067" y="4838"/>
                    </a:lnTo>
                    <a:lnTo>
                      <a:pt x="5088" y="4848"/>
                    </a:lnTo>
                    <a:lnTo>
                      <a:pt x="5107" y="4861"/>
                    </a:lnTo>
                    <a:lnTo>
                      <a:pt x="5124" y="4876"/>
                    </a:lnTo>
                    <a:lnTo>
                      <a:pt x="5139" y="4893"/>
                    </a:lnTo>
                    <a:lnTo>
                      <a:pt x="5152" y="4912"/>
                    </a:lnTo>
                    <a:lnTo>
                      <a:pt x="5162" y="4933"/>
                    </a:lnTo>
                    <a:lnTo>
                      <a:pt x="5169" y="4955"/>
                    </a:lnTo>
                    <a:lnTo>
                      <a:pt x="5174" y="4977"/>
                    </a:lnTo>
                    <a:lnTo>
                      <a:pt x="5175" y="5000"/>
                    </a:lnTo>
                    <a:lnTo>
                      <a:pt x="5175" y="5090"/>
                    </a:lnTo>
                    <a:lnTo>
                      <a:pt x="5311" y="5104"/>
                    </a:lnTo>
                    <a:lnTo>
                      <a:pt x="5331" y="5107"/>
                    </a:lnTo>
                    <a:lnTo>
                      <a:pt x="5462" y="5136"/>
                    </a:lnTo>
                    <a:lnTo>
                      <a:pt x="5487" y="5144"/>
                    </a:lnTo>
                    <a:lnTo>
                      <a:pt x="5599" y="5187"/>
                    </a:lnTo>
                    <a:lnTo>
                      <a:pt x="5616" y="5194"/>
                    </a:lnTo>
                    <a:lnTo>
                      <a:pt x="5632" y="5203"/>
                    </a:lnTo>
                    <a:lnTo>
                      <a:pt x="5720" y="5261"/>
                    </a:lnTo>
                    <a:lnTo>
                      <a:pt x="5741" y="5277"/>
                    </a:lnTo>
                    <a:lnTo>
                      <a:pt x="5760" y="5297"/>
                    </a:lnTo>
                    <a:lnTo>
                      <a:pt x="5817" y="5368"/>
                    </a:lnTo>
                    <a:lnTo>
                      <a:pt x="5832" y="5389"/>
                    </a:lnTo>
                    <a:lnTo>
                      <a:pt x="5844" y="5412"/>
                    </a:lnTo>
                    <a:lnTo>
                      <a:pt x="5852" y="5437"/>
                    </a:lnTo>
                    <a:lnTo>
                      <a:pt x="5872" y="5521"/>
                    </a:lnTo>
                    <a:lnTo>
                      <a:pt x="5876" y="5543"/>
                    </a:lnTo>
                    <a:lnTo>
                      <a:pt x="5877" y="5566"/>
                    </a:lnTo>
                    <a:lnTo>
                      <a:pt x="5875" y="5589"/>
                    </a:lnTo>
                    <a:lnTo>
                      <a:pt x="5870" y="5611"/>
                    </a:lnTo>
                    <a:lnTo>
                      <a:pt x="5862" y="5633"/>
                    </a:lnTo>
                    <a:lnTo>
                      <a:pt x="5852" y="5653"/>
                    </a:lnTo>
                    <a:lnTo>
                      <a:pt x="5838" y="5672"/>
                    </a:lnTo>
                    <a:lnTo>
                      <a:pt x="5823" y="5689"/>
                    </a:lnTo>
                    <a:lnTo>
                      <a:pt x="5805" y="5703"/>
                    </a:lnTo>
                    <a:lnTo>
                      <a:pt x="5786" y="5715"/>
                    </a:lnTo>
                    <a:lnTo>
                      <a:pt x="5765" y="5725"/>
                    </a:lnTo>
                    <a:lnTo>
                      <a:pt x="5743" y="5732"/>
                    </a:lnTo>
                    <a:lnTo>
                      <a:pt x="5721" y="5736"/>
                    </a:lnTo>
                    <a:lnTo>
                      <a:pt x="5698" y="5737"/>
                    </a:lnTo>
                    <a:lnTo>
                      <a:pt x="5675" y="5735"/>
                    </a:lnTo>
                    <a:lnTo>
                      <a:pt x="5653" y="5730"/>
                    </a:lnTo>
                    <a:lnTo>
                      <a:pt x="5631" y="5722"/>
                    </a:lnTo>
                    <a:lnTo>
                      <a:pt x="5611" y="5712"/>
                    </a:lnTo>
                    <a:lnTo>
                      <a:pt x="5592" y="5698"/>
                    </a:lnTo>
                    <a:lnTo>
                      <a:pt x="5575" y="5683"/>
                    </a:lnTo>
                    <a:lnTo>
                      <a:pt x="5561" y="5665"/>
                    </a:lnTo>
                    <a:lnTo>
                      <a:pt x="5549" y="5646"/>
                    </a:lnTo>
                    <a:lnTo>
                      <a:pt x="5539" y="5625"/>
                    </a:lnTo>
                    <a:lnTo>
                      <a:pt x="5532" y="5603"/>
                    </a:lnTo>
                    <a:lnTo>
                      <a:pt x="5521" y="5558"/>
                    </a:lnTo>
                    <a:lnTo>
                      <a:pt x="5506" y="5539"/>
                    </a:lnTo>
                    <a:lnTo>
                      <a:pt x="5456" y="5507"/>
                    </a:lnTo>
                    <a:lnTo>
                      <a:pt x="5373" y="5475"/>
                    </a:lnTo>
                    <a:lnTo>
                      <a:pt x="5265" y="5451"/>
                    </a:lnTo>
                    <a:lnTo>
                      <a:pt x="5175" y="5442"/>
                    </a:lnTo>
                    <a:lnTo>
                      <a:pt x="5175" y="6145"/>
                    </a:lnTo>
                    <a:lnTo>
                      <a:pt x="5215" y="6162"/>
                    </a:lnTo>
                    <a:lnTo>
                      <a:pt x="5220" y="6164"/>
                    </a:lnTo>
                    <a:lnTo>
                      <a:pt x="5363" y="6227"/>
                    </a:lnTo>
                    <a:lnTo>
                      <a:pt x="5373" y="6231"/>
                    </a:lnTo>
                    <a:lnTo>
                      <a:pt x="5504" y="6299"/>
                    </a:lnTo>
                    <a:lnTo>
                      <a:pt x="5521" y="6309"/>
                    </a:lnTo>
                    <a:lnTo>
                      <a:pt x="5634" y="6385"/>
                    </a:lnTo>
                    <a:lnTo>
                      <a:pt x="5658" y="6404"/>
                    </a:lnTo>
                    <a:lnTo>
                      <a:pt x="5746" y="6490"/>
                    </a:lnTo>
                    <a:lnTo>
                      <a:pt x="5762" y="6507"/>
                    </a:lnTo>
                    <a:lnTo>
                      <a:pt x="5775" y="6527"/>
                    </a:lnTo>
                    <a:lnTo>
                      <a:pt x="5832" y="6624"/>
                    </a:lnTo>
                    <a:lnTo>
                      <a:pt x="5842" y="6642"/>
                    </a:lnTo>
                    <a:lnTo>
                      <a:pt x="5849" y="6661"/>
                    </a:lnTo>
                    <a:lnTo>
                      <a:pt x="5854" y="6681"/>
                    </a:lnTo>
                    <a:lnTo>
                      <a:pt x="5874" y="6794"/>
                    </a:lnTo>
                    <a:lnTo>
                      <a:pt x="5877" y="6818"/>
                    </a:lnTo>
                    <a:lnTo>
                      <a:pt x="5876" y="6842"/>
                    </a:lnTo>
                    <a:lnTo>
                      <a:pt x="5872" y="6867"/>
                    </a:lnTo>
                    <a:lnTo>
                      <a:pt x="5852" y="6950"/>
                    </a:lnTo>
                    <a:lnTo>
                      <a:pt x="5844" y="6975"/>
                    </a:lnTo>
                    <a:lnTo>
                      <a:pt x="5832" y="6998"/>
                    </a:lnTo>
                    <a:lnTo>
                      <a:pt x="5818" y="7019"/>
                    </a:lnTo>
                    <a:lnTo>
                      <a:pt x="5760" y="7090"/>
                    </a:lnTo>
                    <a:lnTo>
                      <a:pt x="5742" y="7109"/>
                    </a:lnTo>
                    <a:lnTo>
                      <a:pt x="5721" y="7126"/>
                    </a:lnTo>
                    <a:lnTo>
                      <a:pt x="5633" y="7184"/>
                    </a:lnTo>
                    <a:lnTo>
                      <a:pt x="5617" y="7193"/>
                    </a:lnTo>
                    <a:lnTo>
                      <a:pt x="5601" y="7200"/>
                    </a:lnTo>
                    <a:lnTo>
                      <a:pt x="5489" y="7245"/>
                    </a:lnTo>
                    <a:lnTo>
                      <a:pt x="5465" y="7253"/>
                    </a:lnTo>
                    <a:lnTo>
                      <a:pt x="5334" y="7285"/>
                    </a:lnTo>
                    <a:lnTo>
                      <a:pt x="5316" y="7288"/>
                    </a:lnTo>
                    <a:lnTo>
                      <a:pt x="5173" y="7308"/>
                    </a:lnTo>
                    <a:lnTo>
                      <a:pt x="5163" y="7309"/>
                    </a:lnTo>
                    <a:lnTo>
                      <a:pt x="5162" y="7313"/>
                    </a:lnTo>
                    <a:lnTo>
                      <a:pt x="5152" y="7333"/>
                    </a:lnTo>
                    <a:lnTo>
                      <a:pt x="5139" y="7353"/>
                    </a:lnTo>
                    <a:lnTo>
                      <a:pt x="5124" y="7370"/>
                    </a:lnTo>
                    <a:lnTo>
                      <a:pt x="5107" y="7385"/>
                    </a:lnTo>
                    <a:lnTo>
                      <a:pt x="5088" y="7398"/>
                    </a:lnTo>
                    <a:lnTo>
                      <a:pt x="5067" y="7408"/>
                    </a:lnTo>
                    <a:lnTo>
                      <a:pt x="5045" y="7415"/>
                    </a:lnTo>
                    <a:lnTo>
                      <a:pt x="5023" y="7420"/>
                    </a:lnTo>
                    <a:lnTo>
                      <a:pt x="5000" y="7421"/>
                    </a:lnTo>
                    <a:lnTo>
                      <a:pt x="4977" y="7420"/>
                    </a:lnTo>
                    <a:lnTo>
                      <a:pt x="4955" y="7415"/>
                    </a:lnTo>
                    <a:lnTo>
                      <a:pt x="4933" y="7408"/>
                    </a:lnTo>
                    <a:lnTo>
                      <a:pt x="4912" y="7398"/>
                    </a:lnTo>
                    <a:lnTo>
                      <a:pt x="4893" y="7385"/>
                    </a:lnTo>
                    <a:lnTo>
                      <a:pt x="4876" y="7370"/>
                    </a:lnTo>
                    <a:lnTo>
                      <a:pt x="4861" y="7353"/>
                    </a:lnTo>
                    <a:lnTo>
                      <a:pt x="4848" y="7333"/>
                    </a:lnTo>
                    <a:lnTo>
                      <a:pt x="4838" y="7313"/>
                    </a:lnTo>
                    <a:close/>
                    <a:moveTo>
                      <a:pt x="5175" y="6526"/>
                    </a:moveTo>
                    <a:lnTo>
                      <a:pt x="5175" y="6954"/>
                    </a:lnTo>
                    <a:lnTo>
                      <a:pt x="5260" y="6943"/>
                    </a:lnTo>
                    <a:lnTo>
                      <a:pt x="5370" y="6916"/>
                    </a:lnTo>
                    <a:lnTo>
                      <a:pt x="5455" y="6882"/>
                    </a:lnTo>
                    <a:lnTo>
                      <a:pt x="5505" y="6848"/>
                    </a:lnTo>
                    <a:lnTo>
                      <a:pt x="5521" y="6829"/>
                    </a:lnTo>
                    <a:lnTo>
                      <a:pt x="5523" y="6820"/>
                    </a:lnTo>
                    <a:lnTo>
                      <a:pt x="5515" y="6775"/>
                    </a:lnTo>
                    <a:lnTo>
                      <a:pt x="5485" y="6724"/>
                    </a:lnTo>
                    <a:lnTo>
                      <a:pt x="5426" y="6667"/>
                    </a:lnTo>
                    <a:lnTo>
                      <a:pt x="5334" y="6606"/>
                    </a:lnTo>
                    <a:lnTo>
                      <a:pt x="5217" y="6545"/>
                    </a:lnTo>
                    <a:lnTo>
                      <a:pt x="5175" y="6526"/>
                    </a:lnTo>
                    <a:close/>
                    <a:moveTo>
                      <a:pt x="4825" y="6000"/>
                    </a:moveTo>
                    <a:lnTo>
                      <a:pt x="4825" y="5462"/>
                    </a:lnTo>
                    <a:lnTo>
                      <a:pt x="4755" y="5477"/>
                    </a:lnTo>
                    <a:lnTo>
                      <a:pt x="4648" y="5515"/>
                    </a:lnTo>
                    <a:lnTo>
                      <a:pt x="4566" y="5560"/>
                    </a:lnTo>
                    <a:lnTo>
                      <a:pt x="4512" y="5608"/>
                    </a:lnTo>
                    <a:lnTo>
                      <a:pt x="4485" y="5653"/>
                    </a:lnTo>
                    <a:lnTo>
                      <a:pt x="4476" y="5702"/>
                    </a:lnTo>
                    <a:lnTo>
                      <a:pt x="4485" y="5752"/>
                    </a:lnTo>
                    <a:lnTo>
                      <a:pt x="4514" y="5802"/>
                    </a:lnTo>
                    <a:lnTo>
                      <a:pt x="4574" y="5860"/>
                    </a:lnTo>
                    <a:lnTo>
                      <a:pt x="4666" y="5921"/>
                    </a:lnTo>
                    <a:lnTo>
                      <a:pt x="4783" y="5982"/>
                    </a:lnTo>
                    <a:lnTo>
                      <a:pt x="4825" y="6000"/>
                    </a:lnTo>
                    <a:close/>
                  </a:path>
                </a:pathLst>
              </a:custGeom>
              <a:grpFill/>
              <a:ln>
                <a:noFill/>
              </a:ln>
            </p:spPr>
            <p:txBody>
              <a:bodyPr/>
              <a:lstStyle/>
              <a:p>
                <a:endParaRPr/>
              </a:p>
            </p:txBody>
          </p:sp>
          <p:sp>
            <p:nvSpPr>
              <p:cNvPr id="9011" name="Outline"/>
              <p:cNvSpPr/>
              <p:nvPr/>
            </p:nvSpPr>
            <p:spPr>
              <a:xfrm>
                <a:off x="1649691" y="1647444"/>
                <a:ext cx="914400" cy="914400"/>
              </a:xfrm>
              <a:custGeom>
                <a:avLst/>
                <a:gdLst/>
                <a:ahLst/>
                <a:cxnLst/>
                <a:rect l="0" t="0" r="10000" b="10000"/>
                <a:pathLst>
                  <a:path w="10000" h="10000">
                    <a:moveTo>
                      <a:pt x="6612" y="2331"/>
                    </a:moveTo>
                    <a:lnTo>
                      <a:pt x="6608" y="2336"/>
                    </a:lnTo>
                    <a:lnTo>
                      <a:pt x="6604" y="2342"/>
                    </a:lnTo>
                    <a:lnTo>
                      <a:pt x="5945" y="3221"/>
                    </a:lnTo>
                    <a:lnTo>
                      <a:pt x="6125" y="3307"/>
                    </a:lnTo>
                    <a:lnTo>
                      <a:pt x="6161" y="3328"/>
                    </a:lnTo>
                    <a:lnTo>
                      <a:pt x="6563" y="3612"/>
                    </a:lnTo>
                    <a:lnTo>
                      <a:pt x="6593" y="3638"/>
                    </a:lnTo>
                    <a:lnTo>
                      <a:pt x="6938" y="3977"/>
                    </a:lnTo>
                    <a:lnTo>
                      <a:pt x="6963" y="4006"/>
                    </a:lnTo>
                    <a:lnTo>
                      <a:pt x="7249" y="4389"/>
                    </a:lnTo>
                    <a:lnTo>
                      <a:pt x="7268" y="4420"/>
                    </a:lnTo>
                    <a:lnTo>
                      <a:pt x="7493" y="4836"/>
                    </a:lnTo>
                    <a:lnTo>
                      <a:pt x="7507" y="4869"/>
                    </a:lnTo>
                    <a:lnTo>
                      <a:pt x="7668" y="5307"/>
                    </a:lnTo>
                    <a:lnTo>
                      <a:pt x="7678" y="5342"/>
                    </a:lnTo>
                    <a:lnTo>
                      <a:pt x="7772" y="5791"/>
                    </a:lnTo>
                    <a:lnTo>
                      <a:pt x="7777" y="5828"/>
                    </a:lnTo>
                    <a:lnTo>
                      <a:pt x="7802" y="6278"/>
                    </a:lnTo>
                    <a:lnTo>
                      <a:pt x="7801" y="6318"/>
                    </a:lnTo>
                    <a:lnTo>
                      <a:pt x="7755" y="6756"/>
                    </a:lnTo>
                    <a:lnTo>
                      <a:pt x="7747" y="6799"/>
                    </a:lnTo>
                    <a:lnTo>
                      <a:pt x="7627" y="7215"/>
                    </a:lnTo>
                    <a:lnTo>
                      <a:pt x="7610" y="7260"/>
                    </a:lnTo>
                    <a:lnTo>
                      <a:pt x="7414" y="7643"/>
                    </a:lnTo>
                    <a:lnTo>
                      <a:pt x="7401" y="7666"/>
                    </a:lnTo>
                    <a:lnTo>
                      <a:pt x="7386" y="7687"/>
                    </a:lnTo>
                    <a:lnTo>
                      <a:pt x="7111" y="8025"/>
                    </a:lnTo>
                    <a:lnTo>
                      <a:pt x="7093" y="8046"/>
                    </a:lnTo>
                    <a:lnTo>
                      <a:pt x="7073" y="8064"/>
                    </a:lnTo>
                    <a:lnTo>
                      <a:pt x="6718" y="8347"/>
                    </a:lnTo>
                    <a:lnTo>
                      <a:pt x="6696" y="8363"/>
                    </a:lnTo>
                    <a:lnTo>
                      <a:pt x="6673" y="8376"/>
                    </a:lnTo>
                    <a:lnTo>
                      <a:pt x="6234" y="8593"/>
                    </a:lnTo>
                    <a:lnTo>
                      <a:pt x="6199" y="8607"/>
                    </a:lnTo>
                    <a:lnTo>
                      <a:pt x="6022" y="8663"/>
                    </a:lnTo>
                    <a:lnTo>
                      <a:pt x="6014" y="8666"/>
                    </a:lnTo>
                    <a:lnTo>
                      <a:pt x="5845" y="8713"/>
                    </a:lnTo>
                    <a:lnTo>
                      <a:pt x="5835" y="8715"/>
                    </a:lnTo>
                    <a:lnTo>
                      <a:pt x="5673" y="8754"/>
                    </a:lnTo>
                    <a:lnTo>
                      <a:pt x="5662" y="8757"/>
                    </a:lnTo>
                    <a:lnTo>
                      <a:pt x="5504" y="8787"/>
                    </a:lnTo>
                    <a:lnTo>
                      <a:pt x="5491" y="8789"/>
                    </a:lnTo>
                    <a:lnTo>
                      <a:pt x="5337" y="8810"/>
                    </a:lnTo>
                    <a:lnTo>
                      <a:pt x="5324" y="8812"/>
                    </a:lnTo>
                    <a:lnTo>
                      <a:pt x="5172" y="8825"/>
                    </a:lnTo>
                    <a:lnTo>
                      <a:pt x="5158" y="8825"/>
                    </a:lnTo>
                    <a:lnTo>
                      <a:pt x="5007" y="8830"/>
                    </a:lnTo>
                    <a:lnTo>
                      <a:pt x="4993" y="8830"/>
                    </a:lnTo>
                    <a:lnTo>
                      <a:pt x="4842" y="8825"/>
                    </a:lnTo>
                    <a:lnTo>
                      <a:pt x="4828" y="8825"/>
                    </a:lnTo>
                    <a:lnTo>
                      <a:pt x="4676" y="8812"/>
                    </a:lnTo>
                    <a:lnTo>
                      <a:pt x="4663" y="8810"/>
                    </a:lnTo>
                    <a:lnTo>
                      <a:pt x="4509" y="8789"/>
                    </a:lnTo>
                    <a:lnTo>
                      <a:pt x="4496" y="8787"/>
                    </a:lnTo>
                    <a:lnTo>
                      <a:pt x="4338" y="8757"/>
                    </a:lnTo>
                    <a:lnTo>
                      <a:pt x="4327" y="8754"/>
                    </a:lnTo>
                    <a:lnTo>
                      <a:pt x="4165" y="8715"/>
                    </a:lnTo>
                    <a:lnTo>
                      <a:pt x="4155" y="8713"/>
                    </a:lnTo>
                    <a:lnTo>
                      <a:pt x="3986" y="8666"/>
                    </a:lnTo>
                    <a:lnTo>
                      <a:pt x="3978" y="8663"/>
                    </a:lnTo>
                    <a:lnTo>
                      <a:pt x="3801" y="8607"/>
                    </a:lnTo>
                    <a:lnTo>
                      <a:pt x="3766" y="8593"/>
                    </a:lnTo>
                    <a:lnTo>
                      <a:pt x="3327" y="8376"/>
                    </a:lnTo>
                    <a:lnTo>
                      <a:pt x="3304" y="8363"/>
                    </a:lnTo>
                    <a:lnTo>
                      <a:pt x="3282" y="8347"/>
                    </a:lnTo>
                    <a:lnTo>
                      <a:pt x="2927" y="8064"/>
                    </a:lnTo>
                    <a:lnTo>
                      <a:pt x="2907" y="8046"/>
                    </a:lnTo>
                    <a:lnTo>
                      <a:pt x="2889" y="8025"/>
                    </a:lnTo>
                    <a:lnTo>
                      <a:pt x="2614" y="7687"/>
                    </a:lnTo>
                    <a:lnTo>
                      <a:pt x="2599" y="7666"/>
                    </a:lnTo>
                    <a:lnTo>
                      <a:pt x="2586" y="7643"/>
                    </a:lnTo>
                    <a:lnTo>
                      <a:pt x="2390" y="7260"/>
                    </a:lnTo>
                    <a:lnTo>
                      <a:pt x="2373" y="7215"/>
                    </a:lnTo>
                    <a:lnTo>
                      <a:pt x="2253" y="6799"/>
                    </a:lnTo>
                    <a:lnTo>
                      <a:pt x="2245" y="6756"/>
                    </a:lnTo>
                    <a:lnTo>
                      <a:pt x="2199" y="6318"/>
                    </a:lnTo>
                    <a:lnTo>
                      <a:pt x="2198" y="6278"/>
                    </a:lnTo>
                    <a:lnTo>
                      <a:pt x="2223" y="5828"/>
                    </a:lnTo>
                    <a:lnTo>
                      <a:pt x="2228" y="5791"/>
                    </a:lnTo>
                    <a:lnTo>
                      <a:pt x="2322" y="5342"/>
                    </a:lnTo>
                    <a:lnTo>
                      <a:pt x="2332" y="5307"/>
                    </a:lnTo>
                    <a:lnTo>
                      <a:pt x="2493" y="4869"/>
                    </a:lnTo>
                    <a:lnTo>
                      <a:pt x="2507" y="4836"/>
                    </a:lnTo>
                    <a:lnTo>
                      <a:pt x="2732" y="4420"/>
                    </a:lnTo>
                    <a:lnTo>
                      <a:pt x="2751" y="4389"/>
                    </a:lnTo>
                    <a:lnTo>
                      <a:pt x="3037" y="4006"/>
                    </a:lnTo>
                    <a:lnTo>
                      <a:pt x="3062" y="3977"/>
                    </a:lnTo>
                    <a:lnTo>
                      <a:pt x="3407" y="3638"/>
                    </a:lnTo>
                    <a:lnTo>
                      <a:pt x="3437" y="3612"/>
                    </a:lnTo>
                    <a:lnTo>
                      <a:pt x="3839" y="3328"/>
                    </a:lnTo>
                    <a:lnTo>
                      <a:pt x="3875" y="3307"/>
                    </a:lnTo>
                    <a:lnTo>
                      <a:pt x="4055" y="3221"/>
                    </a:lnTo>
                    <a:lnTo>
                      <a:pt x="3396" y="2342"/>
                    </a:lnTo>
                    <a:lnTo>
                      <a:pt x="3392" y="2336"/>
                    </a:lnTo>
                    <a:lnTo>
                      <a:pt x="3388" y="2331"/>
                    </a:lnTo>
                    <a:lnTo>
                      <a:pt x="3383" y="2323"/>
                    </a:lnTo>
                    <a:lnTo>
                      <a:pt x="3378" y="2315"/>
                    </a:lnTo>
                    <a:lnTo>
                      <a:pt x="3375" y="2309"/>
                    </a:lnTo>
                    <a:lnTo>
                      <a:pt x="3372" y="2303"/>
                    </a:lnTo>
                    <a:lnTo>
                      <a:pt x="3368" y="2294"/>
                    </a:lnTo>
                    <a:lnTo>
                      <a:pt x="3364" y="2285"/>
                    </a:lnTo>
                    <a:lnTo>
                      <a:pt x="3362" y="2279"/>
                    </a:lnTo>
                    <a:lnTo>
                      <a:pt x="3359" y="2272"/>
                    </a:lnTo>
                    <a:lnTo>
                      <a:pt x="3357" y="2263"/>
                    </a:lnTo>
                    <a:lnTo>
                      <a:pt x="3354" y="2254"/>
                    </a:lnTo>
                    <a:lnTo>
                      <a:pt x="3353" y="2248"/>
                    </a:lnTo>
                    <a:lnTo>
                      <a:pt x="3351" y="2241"/>
                    </a:lnTo>
                    <a:lnTo>
                      <a:pt x="3350" y="2232"/>
                    </a:lnTo>
                    <a:lnTo>
                      <a:pt x="3348" y="2223"/>
                    </a:lnTo>
                    <a:lnTo>
                      <a:pt x="3347" y="2215"/>
                    </a:lnTo>
                    <a:lnTo>
                      <a:pt x="3347" y="2208"/>
                    </a:lnTo>
                    <a:lnTo>
                      <a:pt x="3347" y="2199"/>
                    </a:lnTo>
                    <a:lnTo>
                      <a:pt x="3346" y="2190"/>
                    </a:lnTo>
                    <a:lnTo>
                      <a:pt x="3347" y="2183"/>
                    </a:lnTo>
                    <a:lnTo>
                      <a:pt x="3347" y="2176"/>
                    </a:lnTo>
                    <a:lnTo>
                      <a:pt x="3348" y="2167"/>
                    </a:lnTo>
                    <a:lnTo>
                      <a:pt x="3348" y="2158"/>
                    </a:lnTo>
                    <a:lnTo>
                      <a:pt x="3350" y="2150"/>
                    </a:lnTo>
                    <a:lnTo>
                      <a:pt x="3351" y="2143"/>
                    </a:lnTo>
                    <a:lnTo>
                      <a:pt x="3353" y="2135"/>
                    </a:lnTo>
                    <a:lnTo>
                      <a:pt x="3355" y="2126"/>
                    </a:lnTo>
                    <a:lnTo>
                      <a:pt x="3357" y="2119"/>
                    </a:lnTo>
                    <a:lnTo>
                      <a:pt x="3359" y="2112"/>
                    </a:lnTo>
                    <a:lnTo>
                      <a:pt x="3363" y="2104"/>
                    </a:lnTo>
                    <a:lnTo>
                      <a:pt x="3366" y="2095"/>
                    </a:lnTo>
                    <a:lnTo>
                      <a:pt x="3369" y="2088"/>
                    </a:lnTo>
                    <a:lnTo>
                      <a:pt x="3372" y="2082"/>
                    </a:lnTo>
                    <a:lnTo>
                      <a:pt x="3376" y="2074"/>
                    </a:lnTo>
                    <a:lnTo>
                      <a:pt x="3380" y="2066"/>
                    </a:lnTo>
                    <a:lnTo>
                      <a:pt x="3384" y="2060"/>
                    </a:lnTo>
                    <a:lnTo>
                      <a:pt x="3388" y="2053"/>
                    </a:lnTo>
                    <a:lnTo>
                      <a:pt x="3950" y="1211"/>
                    </a:lnTo>
                    <a:lnTo>
                      <a:pt x="3969" y="1187"/>
                    </a:lnTo>
                    <a:lnTo>
                      <a:pt x="3990" y="1165"/>
                    </a:lnTo>
                    <a:lnTo>
                      <a:pt x="4014" y="1146"/>
                    </a:lnTo>
                    <a:lnTo>
                      <a:pt x="4040" y="1130"/>
                    </a:lnTo>
                    <a:lnTo>
                      <a:pt x="4068" y="1117"/>
                    </a:lnTo>
                    <a:lnTo>
                      <a:pt x="4097" y="1107"/>
                    </a:lnTo>
                    <a:lnTo>
                      <a:pt x="4127" y="1102"/>
                    </a:lnTo>
                    <a:lnTo>
                      <a:pt x="4158" y="1100"/>
                    </a:lnTo>
                    <a:lnTo>
                      <a:pt x="5842" y="1100"/>
                    </a:lnTo>
                    <a:lnTo>
                      <a:pt x="5873" y="1102"/>
                    </a:lnTo>
                    <a:lnTo>
                      <a:pt x="5903" y="1107"/>
                    </a:lnTo>
                    <a:lnTo>
                      <a:pt x="5932" y="1117"/>
                    </a:lnTo>
                    <a:lnTo>
                      <a:pt x="5960" y="1130"/>
                    </a:lnTo>
                    <a:lnTo>
                      <a:pt x="5986" y="1146"/>
                    </a:lnTo>
                    <a:lnTo>
                      <a:pt x="6010" y="1165"/>
                    </a:lnTo>
                    <a:lnTo>
                      <a:pt x="6031" y="1187"/>
                    </a:lnTo>
                    <a:lnTo>
                      <a:pt x="6050" y="1211"/>
                    </a:lnTo>
                    <a:lnTo>
                      <a:pt x="6612" y="2053"/>
                    </a:lnTo>
                    <a:lnTo>
                      <a:pt x="6616" y="2060"/>
                    </a:lnTo>
                    <a:lnTo>
                      <a:pt x="6620" y="2066"/>
                    </a:lnTo>
                    <a:lnTo>
                      <a:pt x="6624" y="2074"/>
                    </a:lnTo>
                    <a:lnTo>
                      <a:pt x="6628" y="2082"/>
                    </a:lnTo>
                    <a:lnTo>
                      <a:pt x="6631" y="2088"/>
                    </a:lnTo>
                    <a:lnTo>
                      <a:pt x="6634" y="2095"/>
                    </a:lnTo>
                    <a:lnTo>
                      <a:pt x="6637" y="2104"/>
                    </a:lnTo>
                    <a:lnTo>
                      <a:pt x="6641" y="2112"/>
                    </a:lnTo>
                    <a:lnTo>
                      <a:pt x="6643" y="2119"/>
                    </a:lnTo>
                    <a:lnTo>
                      <a:pt x="6645" y="2126"/>
                    </a:lnTo>
                    <a:lnTo>
                      <a:pt x="6647" y="2135"/>
                    </a:lnTo>
                    <a:lnTo>
                      <a:pt x="6649" y="2143"/>
                    </a:lnTo>
                    <a:lnTo>
                      <a:pt x="6650" y="2150"/>
                    </a:lnTo>
                    <a:lnTo>
                      <a:pt x="6652" y="2158"/>
                    </a:lnTo>
                    <a:lnTo>
                      <a:pt x="6652" y="2167"/>
                    </a:lnTo>
                    <a:lnTo>
                      <a:pt x="6653" y="2176"/>
                    </a:lnTo>
                    <a:lnTo>
                      <a:pt x="6653" y="2183"/>
                    </a:lnTo>
                    <a:lnTo>
                      <a:pt x="6654" y="2190"/>
                    </a:lnTo>
                    <a:lnTo>
                      <a:pt x="6653" y="2199"/>
                    </a:lnTo>
                    <a:lnTo>
                      <a:pt x="6653" y="2208"/>
                    </a:lnTo>
                    <a:lnTo>
                      <a:pt x="6653" y="2215"/>
                    </a:lnTo>
                    <a:lnTo>
                      <a:pt x="6652" y="2223"/>
                    </a:lnTo>
                    <a:lnTo>
                      <a:pt x="6650" y="2232"/>
                    </a:lnTo>
                    <a:lnTo>
                      <a:pt x="6649" y="2241"/>
                    </a:lnTo>
                    <a:lnTo>
                      <a:pt x="6647" y="2248"/>
                    </a:lnTo>
                    <a:lnTo>
                      <a:pt x="6646" y="2254"/>
                    </a:lnTo>
                    <a:lnTo>
                      <a:pt x="6643" y="2263"/>
                    </a:lnTo>
                    <a:lnTo>
                      <a:pt x="6641" y="2272"/>
                    </a:lnTo>
                    <a:lnTo>
                      <a:pt x="6638" y="2279"/>
                    </a:lnTo>
                    <a:lnTo>
                      <a:pt x="6636" y="2285"/>
                    </a:lnTo>
                    <a:lnTo>
                      <a:pt x="6632" y="2294"/>
                    </a:lnTo>
                    <a:lnTo>
                      <a:pt x="6628" y="2303"/>
                    </a:lnTo>
                    <a:lnTo>
                      <a:pt x="6625" y="2309"/>
                    </a:lnTo>
                    <a:lnTo>
                      <a:pt x="6622" y="2315"/>
                    </a:lnTo>
                    <a:lnTo>
                      <a:pt x="6617" y="2323"/>
                    </a:lnTo>
                    <a:lnTo>
                      <a:pt x="6612" y="2331"/>
                    </a:lnTo>
                    <a:close/>
                    <a:moveTo>
                      <a:pt x="5904" y="2442"/>
                    </a:moveTo>
                    <a:lnTo>
                      <a:pt x="4096" y="2442"/>
                    </a:lnTo>
                    <a:lnTo>
                      <a:pt x="4638" y="3165"/>
                    </a:lnTo>
                    <a:lnTo>
                      <a:pt x="4655" y="3191"/>
                    </a:lnTo>
                    <a:lnTo>
                      <a:pt x="4669" y="3220"/>
                    </a:lnTo>
                    <a:lnTo>
                      <a:pt x="4679" y="3250"/>
                    </a:lnTo>
                    <a:lnTo>
                      <a:pt x="4686" y="3281"/>
                    </a:lnTo>
                    <a:lnTo>
                      <a:pt x="4688" y="3312"/>
                    </a:lnTo>
                    <a:lnTo>
                      <a:pt x="4686" y="3344"/>
                    </a:lnTo>
                    <a:lnTo>
                      <a:pt x="4681" y="3375"/>
                    </a:lnTo>
                    <a:lnTo>
                      <a:pt x="4671" y="3405"/>
                    </a:lnTo>
                    <a:lnTo>
                      <a:pt x="4658" y="3433"/>
                    </a:lnTo>
                    <a:lnTo>
                      <a:pt x="4642" y="3460"/>
                    </a:lnTo>
                    <a:lnTo>
                      <a:pt x="4622" y="3485"/>
                    </a:lnTo>
                    <a:lnTo>
                      <a:pt x="4599" y="3506"/>
                    </a:lnTo>
                    <a:lnTo>
                      <a:pt x="4573" y="3525"/>
                    </a:lnTo>
                    <a:lnTo>
                      <a:pt x="4546" y="3541"/>
                    </a:lnTo>
                    <a:lnTo>
                      <a:pt x="4110" y="3749"/>
                    </a:lnTo>
                    <a:lnTo>
                      <a:pt x="3743" y="4009"/>
                    </a:lnTo>
                    <a:lnTo>
                      <a:pt x="3426" y="4320"/>
                    </a:lnTo>
                    <a:lnTo>
                      <a:pt x="3163" y="4673"/>
                    </a:lnTo>
                    <a:lnTo>
                      <a:pt x="2956" y="5057"/>
                    </a:lnTo>
                    <a:lnTo>
                      <a:pt x="2808" y="5462"/>
                    </a:lnTo>
                    <a:lnTo>
                      <a:pt x="2722" y="5875"/>
                    </a:lnTo>
                    <a:lnTo>
                      <a:pt x="2698" y="6286"/>
                    </a:lnTo>
                    <a:lnTo>
                      <a:pt x="2740" y="6682"/>
                    </a:lnTo>
                    <a:lnTo>
                      <a:pt x="2847" y="7054"/>
                    </a:lnTo>
                    <a:lnTo>
                      <a:pt x="3020" y="7392"/>
                    </a:lnTo>
                    <a:lnTo>
                      <a:pt x="3260" y="7690"/>
                    </a:lnTo>
                    <a:lnTo>
                      <a:pt x="3573" y="7940"/>
                    </a:lnTo>
                    <a:lnTo>
                      <a:pt x="3971" y="8136"/>
                    </a:lnTo>
                    <a:lnTo>
                      <a:pt x="4125" y="8185"/>
                    </a:lnTo>
                    <a:lnTo>
                      <a:pt x="4285" y="8230"/>
                    </a:lnTo>
                    <a:lnTo>
                      <a:pt x="4438" y="8266"/>
                    </a:lnTo>
                    <a:lnTo>
                      <a:pt x="4584" y="8294"/>
                    </a:lnTo>
                    <a:lnTo>
                      <a:pt x="4725" y="8314"/>
                    </a:lnTo>
                    <a:lnTo>
                      <a:pt x="4864" y="8326"/>
                    </a:lnTo>
                    <a:lnTo>
                      <a:pt x="5000" y="8330"/>
                    </a:lnTo>
                    <a:lnTo>
                      <a:pt x="5136" y="8326"/>
                    </a:lnTo>
                    <a:lnTo>
                      <a:pt x="5275" y="8314"/>
                    </a:lnTo>
                    <a:lnTo>
                      <a:pt x="5416" y="8294"/>
                    </a:lnTo>
                    <a:lnTo>
                      <a:pt x="5562" y="8266"/>
                    </a:lnTo>
                    <a:lnTo>
                      <a:pt x="5715" y="8230"/>
                    </a:lnTo>
                    <a:lnTo>
                      <a:pt x="5875" y="8185"/>
                    </a:lnTo>
                    <a:lnTo>
                      <a:pt x="6029" y="8136"/>
                    </a:lnTo>
                    <a:lnTo>
                      <a:pt x="6427" y="7940"/>
                    </a:lnTo>
                    <a:lnTo>
                      <a:pt x="6740" y="7690"/>
                    </a:lnTo>
                    <a:lnTo>
                      <a:pt x="6980" y="7392"/>
                    </a:lnTo>
                    <a:lnTo>
                      <a:pt x="7153" y="7054"/>
                    </a:lnTo>
                    <a:lnTo>
                      <a:pt x="7260" y="6682"/>
                    </a:lnTo>
                    <a:lnTo>
                      <a:pt x="7302" y="6286"/>
                    </a:lnTo>
                    <a:lnTo>
                      <a:pt x="7278" y="5875"/>
                    </a:lnTo>
                    <a:lnTo>
                      <a:pt x="7192" y="5462"/>
                    </a:lnTo>
                    <a:lnTo>
                      <a:pt x="7044" y="5057"/>
                    </a:lnTo>
                    <a:lnTo>
                      <a:pt x="6837" y="4673"/>
                    </a:lnTo>
                    <a:lnTo>
                      <a:pt x="6574" y="4320"/>
                    </a:lnTo>
                    <a:lnTo>
                      <a:pt x="6257" y="4009"/>
                    </a:lnTo>
                    <a:lnTo>
                      <a:pt x="5890" y="3749"/>
                    </a:lnTo>
                    <a:lnTo>
                      <a:pt x="5454" y="3541"/>
                    </a:lnTo>
                    <a:lnTo>
                      <a:pt x="5427" y="3525"/>
                    </a:lnTo>
                    <a:lnTo>
                      <a:pt x="5401" y="3506"/>
                    </a:lnTo>
                    <a:lnTo>
                      <a:pt x="5378" y="3485"/>
                    </a:lnTo>
                    <a:lnTo>
                      <a:pt x="5358" y="3460"/>
                    </a:lnTo>
                    <a:lnTo>
                      <a:pt x="5342" y="3433"/>
                    </a:lnTo>
                    <a:lnTo>
                      <a:pt x="5329" y="3405"/>
                    </a:lnTo>
                    <a:lnTo>
                      <a:pt x="5319" y="3375"/>
                    </a:lnTo>
                    <a:lnTo>
                      <a:pt x="5314" y="3344"/>
                    </a:lnTo>
                    <a:lnTo>
                      <a:pt x="5312" y="3312"/>
                    </a:lnTo>
                    <a:lnTo>
                      <a:pt x="5314" y="3281"/>
                    </a:lnTo>
                    <a:lnTo>
                      <a:pt x="5321" y="3250"/>
                    </a:lnTo>
                    <a:lnTo>
                      <a:pt x="5331" y="3220"/>
                    </a:lnTo>
                    <a:lnTo>
                      <a:pt x="5345" y="3191"/>
                    </a:lnTo>
                    <a:lnTo>
                      <a:pt x="5362" y="3165"/>
                    </a:lnTo>
                    <a:lnTo>
                      <a:pt x="5904" y="2442"/>
                    </a:lnTo>
                    <a:close/>
                    <a:moveTo>
                      <a:pt x="5708" y="1600"/>
                    </a:moveTo>
                    <a:lnTo>
                      <a:pt x="4292" y="1600"/>
                    </a:lnTo>
                    <a:lnTo>
                      <a:pt x="4063" y="1942"/>
                    </a:lnTo>
                    <a:lnTo>
                      <a:pt x="5937" y="1942"/>
                    </a:lnTo>
                    <a:lnTo>
                      <a:pt x="5708" y="1600"/>
                    </a:lnTo>
                    <a:close/>
                  </a:path>
                </a:pathLst>
              </a:custGeom>
              <a:grpFill/>
              <a:ln>
                <a:noFill/>
              </a:ln>
            </p:spPr>
            <p:txBody>
              <a:bodyPr/>
              <a:lstStyle/>
              <a:p>
                <a:endParaRPr/>
              </a:p>
            </p:txBody>
          </p:sp>
        </p:grpSp>
      </p:grpSp>
      <p:grpSp>
        <p:nvGrpSpPr>
          <p:cNvPr id="73" name="Group 72">
            <a:extLst>
              <a:ext uri="{FF2B5EF4-FFF2-40B4-BE49-F238E27FC236}">
                <a16:creationId xmlns:a16="http://schemas.microsoft.com/office/drawing/2014/main" id="{C03A4171-55A6-4874-95CF-98F8D74D246B}"/>
              </a:ext>
            </a:extLst>
          </p:cNvPr>
          <p:cNvGrpSpPr/>
          <p:nvPr/>
        </p:nvGrpSpPr>
        <p:grpSpPr>
          <a:xfrm>
            <a:off x="10574842" y="2915136"/>
            <a:ext cx="665402" cy="665402"/>
            <a:chOff x="1390775" y="1390753"/>
            <a:chExt cx="1493520" cy="1493520"/>
          </a:xfrm>
        </p:grpSpPr>
        <p:sp>
          <p:nvSpPr>
            <p:cNvPr id="74" name="Oval 73">
              <a:extLst>
                <a:ext uri="{FF2B5EF4-FFF2-40B4-BE49-F238E27FC236}">
                  <a16:creationId xmlns:a16="http://schemas.microsoft.com/office/drawing/2014/main" id="{59E32BAF-C7E7-406E-AADB-8A63755D689F}"/>
                </a:ext>
              </a:extLst>
            </p:cNvPr>
            <p:cNvSpPr/>
            <p:nvPr/>
          </p:nvSpPr>
          <p:spPr>
            <a:xfrm>
              <a:off x="1390775" y="1390753"/>
              <a:ext cx="1493520" cy="1493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2" name="Group 682"/>
            <p:cNvGrpSpPr/>
            <p:nvPr/>
          </p:nvGrpSpPr>
          <p:grpSpPr>
            <a:xfrm>
              <a:off x="1720069" y="1720047"/>
              <a:ext cx="834934" cy="834934"/>
              <a:chOff x="4308995" y="4794455"/>
              <a:chExt cx="914400" cy="914400"/>
            </a:xfrm>
            <a:solidFill>
              <a:srgbClr val="FFFFFF"/>
            </a:solidFill>
          </p:grpSpPr>
          <p:sp>
            <p:nvSpPr>
              <p:cNvPr id="9013" name="Accent"/>
              <p:cNvSpPr/>
              <p:nvPr/>
            </p:nvSpPr>
            <p:spPr>
              <a:xfrm>
                <a:off x="4308995" y="4794455"/>
                <a:ext cx="914400" cy="9144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grpFill/>
              <a:ln>
                <a:noFill/>
              </a:ln>
            </p:spPr>
            <p:txBody>
              <a:bodyPr/>
              <a:lstStyle/>
              <a:p>
                <a:endParaRPr/>
              </a:p>
            </p:txBody>
          </p:sp>
          <p:sp>
            <p:nvSpPr>
              <p:cNvPr id="9014" name="Outline"/>
              <p:cNvSpPr/>
              <p:nvPr/>
            </p:nvSpPr>
            <p:spPr>
              <a:xfrm>
                <a:off x="4308995" y="4794455"/>
                <a:ext cx="914400" cy="9144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grpFill/>
              <a:ln>
                <a:noFill/>
              </a:ln>
            </p:spPr>
            <p:txBody>
              <a:bodyPr/>
              <a:lstStyle/>
              <a:p>
                <a:endParaRPr/>
              </a:p>
            </p:txBody>
          </p:sp>
        </p:grpSp>
      </p:grpSp>
      <p:sp>
        <p:nvSpPr>
          <p:cNvPr id="76" name="ee4pContent4">
            <a:extLst>
              <a:ext uri="{FF2B5EF4-FFF2-40B4-BE49-F238E27FC236}">
                <a16:creationId xmlns:a16="http://schemas.microsoft.com/office/drawing/2014/main" id="{D8D8C539-9CE4-4559-870C-E2277BFEA134}"/>
              </a:ext>
            </a:extLst>
          </p:cNvPr>
          <p:cNvSpPr txBox="1"/>
          <p:nvPr/>
        </p:nvSpPr>
        <p:spPr>
          <a:xfrm>
            <a:off x="359704" y="1691280"/>
            <a:ext cx="11434666" cy="477277"/>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dirty="0">
                <a:solidFill>
                  <a:schemeClr val="tx1"/>
                </a:solidFill>
                <a:latin typeface="+mn-lt"/>
              </a:rPr>
              <a:t>The base case assumes 3% market rent growth post-stabilization, a 5.25% exit cap (25bps above going-in), and full capture of the $185 renovation premium.</a:t>
            </a:r>
            <a:endParaRPr lang="en-PH" dirty="0">
              <a:solidFill>
                <a:schemeClr val="tx1"/>
              </a:solidFill>
              <a:latin typeface="+mn-lt"/>
            </a:endParaRPr>
          </a:p>
        </p:txBody>
      </p:sp>
      <p:sp>
        <p:nvSpPr>
          <p:cNvPr id="4" name="Slide Number Placeholder 3">
            <a:extLst>
              <a:ext uri="{FF2B5EF4-FFF2-40B4-BE49-F238E27FC236}">
                <a16:creationId xmlns:a16="http://schemas.microsoft.com/office/drawing/2014/main" id="{E98EF6B2-816B-42CA-9437-BC18715DD72B}"/>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35</a:t>
            </a:fld>
            <a:endParaRPr lang="en-PH" dirty="0"/>
          </a:p>
        </p:txBody>
      </p:sp>
    </p:spTree>
    <p:extLst>
      <p:ext uri="{BB962C8B-B14F-4D97-AF65-F5344CB8AC3E}">
        <p14:creationId xmlns:p14="http://schemas.microsoft.com/office/powerpoint/2010/main" val="22844230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0262F7-6A09-406C-8C1F-B147F8598E08}"/>
              </a:ext>
            </a:extLst>
          </p:cNvPr>
          <p:cNvSpPr>
            <a:spLocks noGrp="1"/>
          </p:cNvSpPr>
          <p:nvPr>
            <p:ph type="ctrTitle"/>
          </p:nvPr>
        </p:nvSpPr>
        <p:spPr/>
        <p:txBody>
          <a:bodyPr/>
          <a:lstStyle/>
          <a:p>
            <a:r>
              <a:rPr lang="en-PH" dirty="0"/>
              <a:t>06 Financing</a:t>
            </a:r>
          </a:p>
        </p:txBody>
      </p:sp>
    </p:spTree>
    <p:extLst>
      <p:ext uri="{BB962C8B-B14F-4D97-AF65-F5344CB8AC3E}">
        <p14:creationId xmlns:p14="http://schemas.microsoft.com/office/powerpoint/2010/main" val="24821780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4426D5D-66C8-42A9-850D-66D8D29D4813}"/>
              </a:ext>
            </a:extLst>
          </p:cNvPr>
          <p:cNvSpPr>
            <a:spLocks noGrp="1"/>
          </p:cNvSpPr>
          <p:nvPr>
            <p:ph type="title"/>
          </p:nvPr>
        </p:nvSpPr>
        <p:spPr/>
        <p:txBody>
          <a:bodyPr/>
          <a:lstStyle/>
          <a:p>
            <a:r>
              <a:rPr lang="en-PH" dirty="0"/>
              <a:t>Senior Debt — Indicative Term Sheet</a:t>
            </a:r>
          </a:p>
        </p:txBody>
      </p:sp>
      <p:grpSp>
        <p:nvGrpSpPr>
          <p:cNvPr id="9000" name="Group 378"/>
          <p:cNvGrpSpPr/>
          <p:nvPr/>
        </p:nvGrpSpPr>
        <p:grpSpPr>
          <a:xfrm>
            <a:off x="309563" y="2554845"/>
            <a:ext cx="454366" cy="454366"/>
            <a:chOff x="6968299" y="1554480"/>
            <a:chExt cx="914400" cy="914400"/>
          </a:xfrm>
          <a:solidFill>
            <a:schemeClr val="accent1"/>
          </a:solidFill>
        </p:grpSpPr>
        <p:sp>
          <p:nvSpPr>
            <p:cNvPr id="9001" name="Accent"/>
            <p:cNvSpPr/>
            <p:nvPr/>
          </p:nvSpPr>
          <p:spPr>
            <a:xfrm>
              <a:off x="6968299" y="1554480"/>
              <a:ext cx="914400" cy="914400"/>
            </a:xfrm>
            <a:custGeom>
              <a:avLst/>
              <a:gdLst/>
              <a:ahLst/>
              <a:cxnLst/>
              <a:rect l="0" t="0" r="10000" b="10000"/>
              <a:pathLst>
                <a:path w="10000" h="10000">
                  <a:moveTo>
                    <a:pt x="4316" y="8308"/>
                  </a:moveTo>
                  <a:lnTo>
                    <a:pt x="4316" y="6483"/>
                  </a:lnTo>
                  <a:lnTo>
                    <a:pt x="4316" y="6457"/>
                  </a:lnTo>
                  <a:lnTo>
                    <a:pt x="4318" y="6432"/>
                  </a:lnTo>
                  <a:lnTo>
                    <a:pt x="4320" y="6406"/>
                  </a:lnTo>
                  <a:lnTo>
                    <a:pt x="4324" y="6381"/>
                  </a:lnTo>
                  <a:lnTo>
                    <a:pt x="4328" y="6356"/>
                  </a:lnTo>
                  <a:lnTo>
                    <a:pt x="4333" y="6331"/>
                  </a:lnTo>
                  <a:lnTo>
                    <a:pt x="4339" y="6306"/>
                  </a:lnTo>
                  <a:lnTo>
                    <a:pt x="4346" y="6281"/>
                  </a:lnTo>
                  <a:lnTo>
                    <a:pt x="4354" y="6257"/>
                  </a:lnTo>
                  <a:lnTo>
                    <a:pt x="4363" y="6233"/>
                  </a:lnTo>
                  <a:lnTo>
                    <a:pt x="4372" y="6210"/>
                  </a:lnTo>
                  <a:lnTo>
                    <a:pt x="4383" y="6186"/>
                  </a:lnTo>
                  <a:lnTo>
                    <a:pt x="4395" y="6163"/>
                  </a:lnTo>
                  <a:lnTo>
                    <a:pt x="4407" y="6141"/>
                  </a:lnTo>
                  <a:lnTo>
                    <a:pt x="4420" y="6119"/>
                  </a:lnTo>
                  <a:lnTo>
                    <a:pt x="4434" y="6097"/>
                  </a:lnTo>
                  <a:lnTo>
                    <a:pt x="4449" y="6077"/>
                  </a:lnTo>
                  <a:lnTo>
                    <a:pt x="4465" y="6056"/>
                  </a:lnTo>
                  <a:lnTo>
                    <a:pt x="4481" y="6037"/>
                  </a:lnTo>
                  <a:lnTo>
                    <a:pt x="4498" y="6017"/>
                  </a:lnTo>
                  <a:lnTo>
                    <a:pt x="4516" y="5999"/>
                  </a:lnTo>
                  <a:lnTo>
                    <a:pt x="4534" y="5981"/>
                  </a:lnTo>
                  <a:lnTo>
                    <a:pt x="4554" y="5964"/>
                  </a:lnTo>
                  <a:lnTo>
                    <a:pt x="4573" y="5948"/>
                  </a:lnTo>
                  <a:lnTo>
                    <a:pt x="4594" y="5932"/>
                  </a:lnTo>
                  <a:lnTo>
                    <a:pt x="4614" y="5917"/>
                  </a:lnTo>
                  <a:lnTo>
                    <a:pt x="4636" y="5903"/>
                  </a:lnTo>
                  <a:lnTo>
                    <a:pt x="4658" y="5890"/>
                  </a:lnTo>
                  <a:lnTo>
                    <a:pt x="4680" y="5878"/>
                  </a:lnTo>
                  <a:lnTo>
                    <a:pt x="4703" y="5866"/>
                  </a:lnTo>
                  <a:lnTo>
                    <a:pt x="4727" y="5855"/>
                  </a:lnTo>
                  <a:lnTo>
                    <a:pt x="4750" y="5846"/>
                  </a:lnTo>
                  <a:lnTo>
                    <a:pt x="4774" y="5837"/>
                  </a:lnTo>
                  <a:lnTo>
                    <a:pt x="4798" y="5829"/>
                  </a:lnTo>
                  <a:lnTo>
                    <a:pt x="4823" y="5822"/>
                  </a:lnTo>
                  <a:lnTo>
                    <a:pt x="4848" y="5815"/>
                  </a:lnTo>
                  <a:lnTo>
                    <a:pt x="4873" y="5810"/>
                  </a:lnTo>
                  <a:lnTo>
                    <a:pt x="4898" y="5806"/>
                  </a:lnTo>
                  <a:lnTo>
                    <a:pt x="4923" y="5802"/>
                  </a:lnTo>
                  <a:lnTo>
                    <a:pt x="4949" y="5800"/>
                  </a:lnTo>
                  <a:lnTo>
                    <a:pt x="4974" y="5798"/>
                  </a:lnTo>
                  <a:lnTo>
                    <a:pt x="5000" y="5798"/>
                  </a:lnTo>
                  <a:lnTo>
                    <a:pt x="5026" y="5798"/>
                  </a:lnTo>
                  <a:lnTo>
                    <a:pt x="5051" y="5800"/>
                  </a:lnTo>
                  <a:lnTo>
                    <a:pt x="5077" y="5802"/>
                  </a:lnTo>
                  <a:lnTo>
                    <a:pt x="5102" y="5806"/>
                  </a:lnTo>
                  <a:lnTo>
                    <a:pt x="5127" y="5810"/>
                  </a:lnTo>
                  <a:lnTo>
                    <a:pt x="5152" y="5815"/>
                  </a:lnTo>
                  <a:lnTo>
                    <a:pt x="5177" y="5821"/>
                  </a:lnTo>
                  <a:lnTo>
                    <a:pt x="5202" y="5829"/>
                  </a:lnTo>
                  <a:lnTo>
                    <a:pt x="5226" y="5837"/>
                  </a:lnTo>
                  <a:lnTo>
                    <a:pt x="5250" y="5846"/>
                  </a:lnTo>
                  <a:lnTo>
                    <a:pt x="5273" y="5855"/>
                  </a:lnTo>
                  <a:lnTo>
                    <a:pt x="5297" y="5866"/>
                  </a:lnTo>
                  <a:lnTo>
                    <a:pt x="5320" y="5878"/>
                  </a:lnTo>
                  <a:lnTo>
                    <a:pt x="5342" y="5890"/>
                  </a:lnTo>
                  <a:lnTo>
                    <a:pt x="5364" y="5903"/>
                  </a:lnTo>
                  <a:lnTo>
                    <a:pt x="5386" y="5917"/>
                  </a:lnTo>
                  <a:lnTo>
                    <a:pt x="5406" y="5932"/>
                  </a:lnTo>
                  <a:lnTo>
                    <a:pt x="5427" y="5948"/>
                  </a:lnTo>
                  <a:lnTo>
                    <a:pt x="5446" y="5964"/>
                  </a:lnTo>
                  <a:lnTo>
                    <a:pt x="5466" y="5981"/>
                  </a:lnTo>
                  <a:lnTo>
                    <a:pt x="5484" y="5999"/>
                  </a:lnTo>
                  <a:lnTo>
                    <a:pt x="5502" y="6017"/>
                  </a:lnTo>
                  <a:lnTo>
                    <a:pt x="5519" y="6037"/>
                  </a:lnTo>
                  <a:lnTo>
                    <a:pt x="5535" y="6056"/>
                  </a:lnTo>
                  <a:lnTo>
                    <a:pt x="5551" y="6077"/>
                  </a:lnTo>
                  <a:lnTo>
                    <a:pt x="5566" y="6097"/>
                  </a:lnTo>
                  <a:lnTo>
                    <a:pt x="5580" y="6119"/>
                  </a:lnTo>
                  <a:lnTo>
                    <a:pt x="5593" y="6141"/>
                  </a:lnTo>
                  <a:lnTo>
                    <a:pt x="5605" y="6163"/>
                  </a:lnTo>
                  <a:lnTo>
                    <a:pt x="5617" y="6186"/>
                  </a:lnTo>
                  <a:lnTo>
                    <a:pt x="5628" y="6210"/>
                  </a:lnTo>
                  <a:lnTo>
                    <a:pt x="5637" y="6233"/>
                  </a:lnTo>
                  <a:lnTo>
                    <a:pt x="5646" y="6257"/>
                  </a:lnTo>
                  <a:lnTo>
                    <a:pt x="5654" y="6281"/>
                  </a:lnTo>
                  <a:lnTo>
                    <a:pt x="5661" y="6306"/>
                  </a:lnTo>
                  <a:lnTo>
                    <a:pt x="5667" y="6331"/>
                  </a:lnTo>
                  <a:lnTo>
                    <a:pt x="5672" y="6356"/>
                  </a:lnTo>
                  <a:lnTo>
                    <a:pt x="5676" y="6381"/>
                  </a:lnTo>
                  <a:lnTo>
                    <a:pt x="5680" y="6406"/>
                  </a:lnTo>
                  <a:lnTo>
                    <a:pt x="5682" y="6432"/>
                  </a:lnTo>
                  <a:lnTo>
                    <a:pt x="5684" y="6457"/>
                  </a:lnTo>
                  <a:lnTo>
                    <a:pt x="5684" y="6483"/>
                  </a:lnTo>
                  <a:lnTo>
                    <a:pt x="5684" y="8308"/>
                  </a:lnTo>
                  <a:lnTo>
                    <a:pt x="4316" y="8308"/>
                  </a:lnTo>
                  <a:close/>
                </a:path>
              </a:pathLst>
            </a:custGeom>
            <a:grpFill/>
            <a:ln>
              <a:noFill/>
            </a:ln>
          </p:spPr>
          <p:txBody>
            <a:bodyPr/>
            <a:lstStyle/>
            <a:p>
              <a:endParaRPr/>
            </a:p>
          </p:txBody>
        </p:sp>
        <p:sp>
          <p:nvSpPr>
            <p:cNvPr id="9002" name="Outline"/>
            <p:cNvSpPr/>
            <p:nvPr/>
          </p:nvSpPr>
          <p:spPr>
            <a:xfrm>
              <a:off x="6968299" y="1554480"/>
              <a:ext cx="914400" cy="914400"/>
            </a:xfrm>
            <a:custGeom>
              <a:avLst/>
              <a:gdLst/>
              <a:ahLst/>
              <a:cxnLst/>
              <a:rect l="0" t="0" r="10000" b="10000"/>
              <a:pathLst>
                <a:path w="10000" h="10000">
                  <a:moveTo>
                    <a:pt x="5933" y="6453"/>
                  </a:moveTo>
                  <a:lnTo>
                    <a:pt x="5934" y="6478"/>
                  </a:lnTo>
                  <a:lnTo>
                    <a:pt x="5934" y="6483"/>
                  </a:lnTo>
                  <a:lnTo>
                    <a:pt x="5934" y="8286"/>
                  </a:lnTo>
                  <a:lnTo>
                    <a:pt x="8650" y="8286"/>
                  </a:lnTo>
                  <a:lnTo>
                    <a:pt x="8683" y="8288"/>
                  </a:lnTo>
                  <a:lnTo>
                    <a:pt x="8715" y="8295"/>
                  </a:lnTo>
                  <a:lnTo>
                    <a:pt x="8746" y="8305"/>
                  </a:lnTo>
                  <a:lnTo>
                    <a:pt x="8775" y="8319"/>
                  </a:lnTo>
                  <a:lnTo>
                    <a:pt x="8802" y="8338"/>
                  </a:lnTo>
                  <a:lnTo>
                    <a:pt x="8827" y="8359"/>
                  </a:lnTo>
                  <a:lnTo>
                    <a:pt x="8848" y="8384"/>
                  </a:lnTo>
                  <a:lnTo>
                    <a:pt x="8867" y="8411"/>
                  </a:lnTo>
                  <a:lnTo>
                    <a:pt x="8881" y="8440"/>
                  </a:lnTo>
                  <a:lnTo>
                    <a:pt x="8891" y="8471"/>
                  </a:lnTo>
                  <a:lnTo>
                    <a:pt x="8898" y="8503"/>
                  </a:lnTo>
                  <a:lnTo>
                    <a:pt x="8900" y="8536"/>
                  </a:lnTo>
                  <a:lnTo>
                    <a:pt x="8898" y="8569"/>
                  </a:lnTo>
                  <a:lnTo>
                    <a:pt x="8891" y="8601"/>
                  </a:lnTo>
                  <a:lnTo>
                    <a:pt x="8881" y="8632"/>
                  </a:lnTo>
                  <a:lnTo>
                    <a:pt x="8867" y="8661"/>
                  </a:lnTo>
                  <a:lnTo>
                    <a:pt x="8848" y="8688"/>
                  </a:lnTo>
                  <a:lnTo>
                    <a:pt x="8827" y="8713"/>
                  </a:lnTo>
                  <a:lnTo>
                    <a:pt x="8802" y="8734"/>
                  </a:lnTo>
                  <a:lnTo>
                    <a:pt x="8775" y="8753"/>
                  </a:lnTo>
                  <a:lnTo>
                    <a:pt x="8746" y="8767"/>
                  </a:lnTo>
                  <a:lnTo>
                    <a:pt x="8715" y="8777"/>
                  </a:lnTo>
                  <a:lnTo>
                    <a:pt x="8683" y="8784"/>
                  </a:lnTo>
                  <a:lnTo>
                    <a:pt x="8650" y="8786"/>
                  </a:lnTo>
                  <a:lnTo>
                    <a:pt x="1350" y="8786"/>
                  </a:lnTo>
                  <a:lnTo>
                    <a:pt x="1317" y="8784"/>
                  </a:lnTo>
                  <a:lnTo>
                    <a:pt x="1285" y="8777"/>
                  </a:lnTo>
                  <a:lnTo>
                    <a:pt x="1254" y="8767"/>
                  </a:lnTo>
                  <a:lnTo>
                    <a:pt x="1225" y="8753"/>
                  </a:lnTo>
                  <a:lnTo>
                    <a:pt x="1198" y="8734"/>
                  </a:lnTo>
                  <a:lnTo>
                    <a:pt x="1173" y="8713"/>
                  </a:lnTo>
                  <a:lnTo>
                    <a:pt x="1152" y="8688"/>
                  </a:lnTo>
                  <a:lnTo>
                    <a:pt x="1133" y="8661"/>
                  </a:lnTo>
                  <a:lnTo>
                    <a:pt x="1119" y="8632"/>
                  </a:lnTo>
                  <a:lnTo>
                    <a:pt x="1109" y="8601"/>
                  </a:lnTo>
                  <a:lnTo>
                    <a:pt x="1102" y="8569"/>
                  </a:lnTo>
                  <a:lnTo>
                    <a:pt x="1100" y="8536"/>
                  </a:lnTo>
                  <a:lnTo>
                    <a:pt x="1102" y="8503"/>
                  </a:lnTo>
                  <a:lnTo>
                    <a:pt x="1109" y="8471"/>
                  </a:lnTo>
                  <a:lnTo>
                    <a:pt x="1119" y="8440"/>
                  </a:lnTo>
                  <a:lnTo>
                    <a:pt x="1133" y="8411"/>
                  </a:lnTo>
                  <a:lnTo>
                    <a:pt x="1152" y="8384"/>
                  </a:lnTo>
                  <a:lnTo>
                    <a:pt x="1173" y="8359"/>
                  </a:lnTo>
                  <a:lnTo>
                    <a:pt x="1198" y="8338"/>
                  </a:lnTo>
                  <a:lnTo>
                    <a:pt x="1225" y="8319"/>
                  </a:lnTo>
                  <a:lnTo>
                    <a:pt x="1254" y="8305"/>
                  </a:lnTo>
                  <a:lnTo>
                    <a:pt x="1285" y="8295"/>
                  </a:lnTo>
                  <a:lnTo>
                    <a:pt x="1317" y="8288"/>
                  </a:lnTo>
                  <a:lnTo>
                    <a:pt x="1350" y="8286"/>
                  </a:lnTo>
                  <a:lnTo>
                    <a:pt x="4066" y="8286"/>
                  </a:lnTo>
                  <a:lnTo>
                    <a:pt x="4066" y="6483"/>
                  </a:lnTo>
                  <a:lnTo>
                    <a:pt x="4066" y="6478"/>
                  </a:lnTo>
                  <a:lnTo>
                    <a:pt x="4067" y="6453"/>
                  </a:lnTo>
                  <a:lnTo>
                    <a:pt x="4067" y="6443"/>
                  </a:lnTo>
                  <a:lnTo>
                    <a:pt x="4068" y="6418"/>
                  </a:lnTo>
                  <a:lnTo>
                    <a:pt x="4069" y="6409"/>
                  </a:lnTo>
                  <a:lnTo>
                    <a:pt x="4071" y="6383"/>
                  </a:lnTo>
                  <a:lnTo>
                    <a:pt x="4072" y="6374"/>
                  </a:lnTo>
                  <a:lnTo>
                    <a:pt x="4076" y="6349"/>
                  </a:lnTo>
                  <a:lnTo>
                    <a:pt x="4077" y="6340"/>
                  </a:lnTo>
                  <a:lnTo>
                    <a:pt x="4081" y="6314"/>
                  </a:lnTo>
                  <a:lnTo>
                    <a:pt x="4083" y="6305"/>
                  </a:lnTo>
                  <a:lnTo>
                    <a:pt x="4088" y="6280"/>
                  </a:lnTo>
                  <a:lnTo>
                    <a:pt x="4090" y="6271"/>
                  </a:lnTo>
                  <a:lnTo>
                    <a:pt x="4096" y="6246"/>
                  </a:lnTo>
                  <a:lnTo>
                    <a:pt x="4099" y="6237"/>
                  </a:lnTo>
                  <a:lnTo>
                    <a:pt x="4106" y="6213"/>
                  </a:lnTo>
                  <a:lnTo>
                    <a:pt x="4108" y="6204"/>
                  </a:lnTo>
                  <a:lnTo>
                    <a:pt x="4116" y="6180"/>
                  </a:lnTo>
                  <a:lnTo>
                    <a:pt x="4119" y="6171"/>
                  </a:lnTo>
                  <a:lnTo>
                    <a:pt x="4128" y="6147"/>
                  </a:lnTo>
                  <a:lnTo>
                    <a:pt x="4132" y="6138"/>
                  </a:lnTo>
                  <a:lnTo>
                    <a:pt x="4141" y="6115"/>
                  </a:lnTo>
                  <a:lnTo>
                    <a:pt x="4145" y="6106"/>
                  </a:lnTo>
                  <a:lnTo>
                    <a:pt x="4156" y="6083"/>
                  </a:lnTo>
                  <a:lnTo>
                    <a:pt x="4160" y="6074"/>
                  </a:lnTo>
                  <a:lnTo>
                    <a:pt x="4171" y="6051"/>
                  </a:lnTo>
                  <a:lnTo>
                    <a:pt x="4176" y="6043"/>
                  </a:lnTo>
                  <a:lnTo>
                    <a:pt x="4188" y="6020"/>
                  </a:lnTo>
                  <a:lnTo>
                    <a:pt x="4193" y="6012"/>
                  </a:lnTo>
                  <a:lnTo>
                    <a:pt x="4206" y="5990"/>
                  </a:lnTo>
                  <a:lnTo>
                    <a:pt x="4211" y="5982"/>
                  </a:lnTo>
                  <a:lnTo>
                    <a:pt x="4225" y="5961"/>
                  </a:lnTo>
                  <a:lnTo>
                    <a:pt x="4231" y="5953"/>
                  </a:lnTo>
                  <a:lnTo>
                    <a:pt x="4245" y="5932"/>
                  </a:lnTo>
                  <a:lnTo>
                    <a:pt x="4251" y="5924"/>
                  </a:lnTo>
                  <a:lnTo>
                    <a:pt x="4267" y="5904"/>
                  </a:lnTo>
                  <a:lnTo>
                    <a:pt x="4272" y="5897"/>
                  </a:lnTo>
                  <a:lnTo>
                    <a:pt x="4289" y="5877"/>
                  </a:lnTo>
                  <a:lnTo>
                    <a:pt x="4295" y="5870"/>
                  </a:lnTo>
                  <a:lnTo>
                    <a:pt x="4312" y="5851"/>
                  </a:lnTo>
                  <a:lnTo>
                    <a:pt x="4318" y="5844"/>
                  </a:lnTo>
                  <a:lnTo>
                    <a:pt x="4336" y="5826"/>
                  </a:lnTo>
                  <a:lnTo>
                    <a:pt x="4343" y="5819"/>
                  </a:lnTo>
                  <a:lnTo>
                    <a:pt x="4361" y="5801"/>
                  </a:lnTo>
                  <a:lnTo>
                    <a:pt x="4368" y="5795"/>
                  </a:lnTo>
                  <a:lnTo>
                    <a:pt x="4387" y="5778"/>
                  </a:lnTo>
                  <a:lnTo>
                    <a:pt x="4394" y="5772"/>
                  </a:lnTo>
                  <a:lnTo>
                    <a:pt x="4414" y="5755"/>
                  </a:lnTo>
                  <a:lnTo>
                    <a:pt x="4421" y="5750"/>
                  </a:lnTo>
                  <a:lnTo>
                    <a:pt x="4441" y="5734"/>
                  </a:lnTo>
                  <a:lnTo>
                    <a:pt x="4449" y="5728"/>
                  </a:lnTo>
                  <a:lnTo>
                    <a:pt x="4470" y="5714"/>
                  </a:lnTo>
                  <a:lnTo>
                    <a:pt x="4478" y="5708"/>
                  </a:lnTo>
                  <a:lnTo>
                    <a:pt x="4499" y="5694"/>
                  </a:lnTo>
                  <a:lnTo>
                    <a:pt x="4507" y="5689"/>
                  </a:lnTo>
                  <a:lnTo>
                    <a:pt x="4529" y="5676"/>
                  </a:lnTo>
                  <a:lnTo>
                    <a:pt x="4537" y="5671"/>
                  </a:lnTo>
                  <a:lnTo>
                    <a:pt x="4560" y="5659"/>
                  </a:lnTo>
                  <a:lnTo>
                    <a:pt x="4568" y="5654"/>
                  </a:lnTo>
                  <a:lnTo>
                    <a:pt x="4591" y="5643"/>
                  </a:lnTo>
                  <a:lnTo>
                    <a:pt x="4599" y="5639"/>
                  </a:lnTo>
                  <a:lnTo>
                    <a:pt x="4622" y="5628"/>
                  </a:lnTo>
                  <a:lnTo>
                    <a:pt x="4631" y="5624"/>
                  </a:lnTo>
                  <a:lnTo>
                    <a:pt x="4654" y="5615"/>
                  </a:lnTo>
                  <a:lnTo>
                    <a:pt x="4663" y="5611"/>
                  </a:lnTo>
                  <a:lnTo>
                    <a:pt x="4687" y="5602"/>
                  </a:lnTo>
                  <a:lnTo>
                    <a:pt x="4696" y="5599"/>
                  </a:lnTo>
                  <a:lnTo>
                    <a:pt x="4720" y="5591"/>
                  </a:lnTo>
                  <a:lnTo>
                    <a:pt x="4729" y="5588"/>
                  </a:lnTo>
                  <a:lnTo>
                    <a:pt x="4753" y="5581"/>
                  </a:lnTo>
                  <a:lnTo>
                    <a:pt x="4762" y="5579"/>
                  </a:lnTo>
                  <a:lnTo>
                    <a:pt x="4787" y="5573"/>
                  </a:lnTo>
                  <a:lnTo>
                    <a:pt x="4796" y="5571"/>
                  </a:lnTo>
                  <a:lnTo>
                    <a:pt x="4821" y="5565"/>
                  </a:lnTo>
                  <a:lnTo>
                    <a:pt x="4830" y="5564"/>
                  </a:lnTo>
                  <a:lnTo>
                    <a:pt x="4856" y="5559"/>
                  </a:lnTo>
                  <a:lnTo>
                    <a:pt x="4865" y="5558"/>
                  </a:lnTo>
                  <a:lnTo>
                    <a:pt x="4890" y="5555"/>
                  </a:lnTo>
                  <a:lnTo>
                    <a:pt x="4900" y="5553"/>
                  </a:lnTo>
                  <a:lnTo>
                    <a:pt x="4925" y="5551"/>
                  </a:lnTo>
                  <a:lnTo>
                    <a:pt x="4934" y="5550"/>
                  </a:lnTo>
                  <a:lnTo>
                    <a:pt x="4960" y="5549"/>
                  </a:lnTo>
                  <a:lnTo>
                    <a:pt x="4970" y="5549"/>
                  </a:lnTo>
                  <a:lnTo>
                    <a:pt x="4995" y="5548"/>
                  </a:lnTo>
                  <a:lnTo>
                    <a:pt x="5005" y="5548"/>
                  </a:lnTo>
                  <a:lnTo>
                    <a:pt x="5030" y="5549"/>
                  </a:lnTo>
                  <a:lnTo>
                    <a:pt x="5040" y="5549"/>
                  </a:lnTo>
                  <a:lnTo>
                    <a:pt x="5066" y="5550"/>
                  </a:lnTo>
                  <a:lnTo>
                    <a:pt x="5075" y="5551"/>
                  </a:lnTo>
                  <a:lnTo>
                    <a:pt x="5100" y="5553"/>
                  </a:lnTo>
                  <a:lnTo>
                    <a:pt x="5110" y="5555"/>
                  </a:lnTo>
                  <a:lnTo>
                    <a:pt x="5135" y="5558"/>
                  </a:lnTo>
                  <a:lnTo>
                    <a:pt x="5144" y="5559"/>
                  </a:lnTo>
                  <a:lnTo>
                    <a:pt x="5170" y="5564"/>
                  </a:lnTo>
                  <a:lnTo>
                    <a:pt x="5179" y="5565"/>
                  </a:lnTo>
                  <a:lnTo>
                    <a:pt x="5204" y="5571"/>
                  </a:lnTo>
                  <a:lnTo>
                    <a:pt x="5213" y="5573"/>
                  </a:lnTo>
                  <a:lnTo>
                    <a:pt x="5238" y="5579"/>
                  </a:lnTo>
                  <a:lnTo>
                    <a:pt x="5247" y="5581"/>
                  </a:lnTo>
                  <a:lnTo>
                    <a:pt x="5271" y="5588"/>
                  </a:lnTo>
                  <a:lnTo>
                    <a:pt x="5280" y="5591"/>
                  </a:lnTo>
                  <a:lnTo>
                    <a:pt x="5304" y="5599"/>
                  </a:lnTo>
                  <a:lnTo>
                    <a:pt x="5313" y="5602"/>
                  </a:lnTo>
                  <a:lnTo>
                    <a:pt x="5337" y="5611"/>
                  </a:lnTo>
                  <a:lnTo>
                    <a:pt x="5346" y="5615"/>
                  </a:lnTo>
                  <a:lnTo>
                    <a:pt x="5369" y="5624"/>
                  </a:lnTo>
                  <a:lnTo>
                    <a:pt x="5378" y="5628"/>
                  </a:lnTo>
                  <a:lnTo>
                    <a:pt x="5401" y="5639"/>
                  </a:lnTo>
                  <a:lnTo>
                    <a:pt x="5409" y="5643"/>
                  </a:lnTo>
                  <a:lnTo>
                    <a:pt x="5432" y="5654"/>
                  </a:lnTo>
                  <a:lnTo>
                    <a:pt x="5440" y="5659"/>
                  </a:lnTo>
                  <a:lnTo>
                    <a:pt x="5463" y="5671"/>
                  </a:lnTo>
                  <a:lnTo>
                    <a:pt x="5471" y="5676"/>
                  </a:lnTo>
                  <a:lnTo>
                    <a:pt x="5493" y="5689"/>
                  </a:lnTo>
                  <a:lnTo>
                    <a:pt x="5501" y="5694"/>
                  </a:lnTo>
                  <a:lnTo>
                    <a:pt x="5522" y="5708"/>
                  </a:lnTo>
                  <a:lnTo>
                    <a:pt x="5530" y="5714"/>
                  </a:lnTo>
                  <a:lnTo>
                    <a:pt x="5551" y="5728"/>
                  </a:lnTo>
                  <a:lnTo>
                    <a:pt x="5559" y="5734"/>
                  </a:lnTo>
                  <a:lnTo>
                    <a:pt x="5579" y="5750"/>
                  </a:lnTo>
                  <a:lnTo>
                    <a:pt x="5586" y="5755"/>
                  </a:lnTo>
                  <a:lnTo>
                    <a:pt x="5606" y="5772"/>
                  </a:lnTo>
                  <a:lnTo>
                    <a:pt x="5613" y="5778"/>
                  </a:lnTo>
                  <a:lnTo>
                    <a:pt x="5632" y="5795"/>
                  </a:lnTo>
                  <a:lnTo>
                    <a:pt x="5639" y="5801"/>
                  </a:lnTo>
                  <a:lnTo>
                    <a:pt x="5657" y="5819"/>
                  </a:lnTo>
                  <a:lnTo>
                    <a:pt x="5664" y="5826"/>
                  </a:lnTo>
                  <a:lnTo>
                    <a:pt x="5682" y="5844"/>
                  </a:lnTo>
                  <a:lnTo>
                    <a:pt x="5688" y="5851"/>
                  </a:lnTo>
                  <a:lnTo>
                    <a:pt x="5705" y="5870"/>
                  </a:lnTo>
                  <a:lnTo>
                    <a:pt x="5711" y="5877"/>
                  </a:lnTo>
                  <a:lnTo>
                    <a:pt x="5728" y="5897"/>
                  </a:lnTo>
                  <a:lnTo>
                    <a:pt x="5733" y="5904"/>
                  </a:lnTo>
                  <a:lnTo>
                    <a:pt x="5749" y="5924"/>
                  </a:lnTo>
                  <a:lnTo>
                    <a:pt x="5755" y="5932"/>
                  </a:lnTo>
                  <a:lnTo>
                    <a:pt x="5769" y="5953"/>
                  </a:lnTo>
                  <a:lnTo>
                    <a:pt x="5775" y="5961"/>
                  </a:lnTo>
                  <a:lnTo>
                    <a:pt x="5789" y="5982"/>
                  </a:lnTo>
                  <a:lnTo>
                    <a:pt x="5794" y="5990"/>
                  </a:lnTo>
                  <a:lnTo>
                    <a:pt x="5807" y="6012"/>
                  </a:lnTo>
                  <a:lnTo>
                    <a:pt x="5812" y="6020"/>
                  </a:lnTo>
                  <a:lnTo>
                    <a:pt x="5824" y="6043"/>
                  </a:lnTo>
                  <a:lnTo>
                    <a:pt x="5829" y="6051"/>
                  </a:lnTo>
                  <a:lnTo>
                    <a:pt x="5840" y="6074"/>
                  </a:lnTo>
                  <a:lnTo>
                    <a:pt x="5844" y="6083"/>
                  </a:lnTo>
                  <a:lnTo>
                    <a:pt x="5855" y="6106"/>
                  </a:lnTo>
                  <a:lnTo>
                    <a:pt x="5859" y="6115"/>
                  </a:lnTo>
                  <a:lnTo>
                    <a:pt x="5868" y="6138"/>
                  </a:lnTo>
                  <a:lnTo>
                    <a:pt x="5872" y="6147"/>
                  </a:lnTo>
                  <a:lnTo>
                    <a:pt x="5881" y="6171"/>
                  </a:lnTo>
                  <a:lnTo>
                    <a:pt x="5884" y="6180"/>
                  </a:lnTo>
                  <a:lnTo>
                    <a:pt x="5892" y="6204"/>
                  </a:lnTo>
                  <a:lnTo>
                    <a:pt x="5894" y="6213"/>
                  </a:lnTo>
                  <a:lnTo>
                    <a:pt x="5901" y="6237"/>
                  </a:lnTo>
                  <a:lnTo>
                    <a:pt x="5904" y="6246"/>
                  </a:lnTo>
                  <a:lnTo>
                    <a:pt x="5910" y="6271"/>
                  </a:lnTo>
                  <a:lnTo>
                    <a:pt x="5912" y="6280"/>
                  </a:lnTo>
                  <a:lnTo>
                    <a:pt x="5917" y="6305"/>
                  </a:lnTo>
                  <a:lnTo>
                    <a:pt x="5919" y="6314"/>
                  </a:lnTo>
                  <a:lnTo>
                    <a:pt x="5923" y="6340"/>
                  </a:lnTo>
                  <a:lnTo>
                    <a:pt x="5924" y="6349"/>
                  </a:lnTo>
                  <a:lnTo>
                    <a:pt x="5928" y="6374"/>
                  </a:lnTo>
                  <a:lnTo>
                    <a:pt x="5929" y="6383"/>
                  </a:lnTo>
                  <a:lnTo>
                    <a:pt x="5931" y="6409"/>
                  </a:lnTo>
                  <a:lnTo>
                    <a:pt x="5932" y="6418"/>
                  </a:lnTo>
                  <a:lnTo>
                    <a:pt x="5933" y="6443"/>
                  </a:lnTo>
                  <a:lnTo>
                    <a:pt x="5933" y="6453"/>
                  </a:lnTo>
                  <a:close/>
                  <a:moveTo>
                    <a:pt x="4567" y="6450"/>
                  </a:moveTo>
                  <a:lnTo>
                    <a:pt x="4566" y="6467"/>
                  </a:lnTo>
                  <a:lnTo>
                    <a:pt x="4566" y="6485"/>
                  </a:lnTo>
                  <a:lnTo>
                    <a:pt x="4566" y="8058"/>
                  </a:lnTo>
                  <a:lnTo>
                    <a:pt x="5434" y="8058"/>
                  </a:lnTo>
                  <a:lnTo>
                    <a:pt x="5434" y="6485"/>
                  </a:lnTo>
                  <a:lnTo>
                    <a:pt x="5434" y="6467"/>
                  </a:lnTo>
                  <a:lnTo>
                    <a:pt x="5433" y="6450"/>
                  </a:lnTo>
                  <a:lnTo>
                    <a:pt x="5431" y="6434"/>
                  </a:lnTo>
                  <a:lnTo>
                    <a:pt x="5429" y="6418"/>
                  </a:lnTo>
                  <a:lnTo>
                    <a:pt x="5426" y="6402"/>
                  </a:lnTo>
                  <a:lnTo>
                    <a:pt x="5423" y="6386"/>
                  </a:lnTo>
                  <a:lnTo>
                    <a:pt x="5419" y="6370"/>
                  </a:lnTo>
                  <a:lnTo>
                    <a:pt x="5415" y="6355"/>
                  </a:lnTo>
                  <a:lnTo>
                    <a:pt x="5410" y="6339"/>
                  </a:lnTo>
                  <a:lnTo>
                    <a:pt x="5404" y="6324"/>
                  </a:lnTo>
                  <a:lnTo>
                    <a:pt x="5398" y="6309"/>
                  </a:lnTo>
                  <a:lnTo>
                    <a:pt x="5391" y="6295"/>
                  </a:lnTo>
                  <a:lnTo>
                    <a:pt x="5384" y="6280"/>
                  </a:lnTo>
                  <a:lnTo>
                    <a:pt x="5376" y="6266"/>
                  </a:lnTo>
                  <a:lnTo>
                    <a:pt x="5368" y="6252"/>
                  </a:lnTo>
                  <a:lnTo>
                    <a:pt x="5359" y="6238"/>
                  </a:lnTo>
                  <a:lnTo>
                    <a:pt x="5350" y="6225"/>
                  </a:lnTo>
                  <a:lnTo>
                    <a:pt x="5340" y="6212"/>
                  </a:lnTo>
                  <a:lnTo>
                    <a:pt x="5329" y="6200"/>
                  </a:lnTo>
                  <a:lnTo>
                    <a:pt x="5319" y="6188"/>
                  </a:lnTo>
                  <a:lnTo>
                    <a:pt x="5307" y="6176"/>
                  </a:lnTo>
                  <a:lnTo>
                    <a:pt x="5295" y="6164"/>
                  </a:lnTo>
                  <a:lnTo>
                    <a:pt x="5283" y="6154"/>
                  </a:lnTo>
                  <a:lnTo>
                    <a:pt x="5271" y="6143"/>
                  </a:lnTo>
                  <a:lnTo>
                    <a:pt x="5258" y="6133"/>
                  </a:lnTo>
                  <a:lnTo>
                    <a:pt x="5245" y="6124"/>
                  </a:lnTo>
                  <a:lnTo>
                    <a:pt x="5231" y="6115"/>
                  </a:lnTo>
                  <a:lnTo>
                    <a:pt x="5217" y="6107"/>
                  </a:lnTo>
                  <a:lnTo>
                    <a:pt x="5203" y="6099"/>
                  </a:lnTo>
                  <a:lnTo>
                    <a:pt x="5188" y="6091"/>
                  </a:lnTo>
                  <a:lnTo>
                    <a:pt x="5173" y="6084"/>
                  </a:lnTo>
                  <a:lnTo>
                    <a:pt x="5158" y="6078"/>
                  </a:lnTo>
                  <a:lnTo>
                    <a:pt x="5143" y="6073"/>
                  </a:lnTo>
                  <a:lnTo>
                    <a:pt x="5128" y="6067"/>
                  </a:lnTo>
                  <a:lnTo>
                    <a:pt x="5112" y="6063"/>
                  </a:lnTo>
                  <a:lnTo>
                    <a:pt x="5096" y="6059"/>
                  </a:lnTo>
                  <a:lnTo>
                    <a:pt x="5080" y="6056"/>
                  </a:lnTo>
                  <a:lnTo>
                    <a:pt x="5064" y="6053"/>
                  </a:lnTo>
                  <a:lnTo>
                    <a:pt x="5048" y="6051"/>
                  </a:lnTo>
                  <a:lnTo>
                    <a:pt x="5032" y="6049"/>
                  </a:lnTo>
                  <a:lnTo>
                    <a:pt x="5016" y="6048"/>
                  </a:lnTo>
                  <a:lnTo>
                    <a:pt x="5000" y="6048"/>
                  </a:lnTo>
                  <a:lnTo>
                    <a:pt x="4984" y="6048"/>
                  </a:lnTo>
                  <a:lnTo>
                    <a:pt x="4968" y="6049"/>
                  </a:lnTo>
                  <a:lnTo>
                    <a:pt x="4952" y="6051"/>
                  </a:lnTo>
                  <a:lnTo>
                    <a:pt x="4936" y="6053"/>
                  </a:lnTo>
                  <a:lnTo>
                    <a:pt x="4920" y="6056"/>
                  </a:lnTo>
                  <a:lnTo>
                    <a:pt x="4904" y="6059"/>
                  </a:lnTo>
                  <a:lnTo>
                    <a:pt x="4888" y="6063"/>
                  </a:lnTo>
                  <a:lnTo>
                    <a:pt x="4872" y="6067"/>
                  </a:lnTo>
                  <a:lnTo>
                    <a:pt x="4857" y="6073"/>
                  </a:lnTo>
                  <a:lnTo>
                    <a:pt x="4842" y="6078"/>
                  </a:lnTo>
                  <a:lnTo>
                    <a:pt x="4827" y="6084"/>
                  </a:lnTo>
                  <a:lnTo>
                    <a:pt x="4812" y="6091"/>
                  </a:lnTo>
                  <a:lnTo>
                    <a:pt x="4797" y="6099"/>
                  </a:lnTo>
                  <a:lnTo>
                    <a:pt x="4783" y="6107"/>
                  </a:lnTo>
                  <a:lnTo>
                    <a:pt x="4769" y="6115"/>
                  </a:lnTo>
                  <a:lnTo>
                    <a:pt x="4755" y="6124"/>
                  </a:lnTo>
                  <a:lnTo>
                    <a:pt x="4742" y="6133"/>
                  </a:lnTo>
                  <a:lnTo>
                    <a:pt x="4729" y="6143"/>
                  </a:lnTo>
                  <a:lnTo>
                    <a:pt x="4717" y="6154"/>
                  </a:lnTo>
                  <a:lnTo>
                    <a:pt x="4705" y="6164"/>
                  </a:lnTo>
                  <a:lnTo>
                    <a:pt x="4693" y="6176"/>
                  </a:lnTo>
                  <a:lnTo>
                    <a:pt x="4681" y="6188"/>
                  </a:lnTo>
                  <a:lnTo>
                    <a:pt x="4671" y="6200"/>
                  </a:lnTo>
                  <a:lnTo>
                    <a:pt x="4660" y="6212"/>
                  </a:lnTo>
                  <a:lnTo>
                    <a:pt x="4650" y="6225"/>
                  </a:lnTo>
                  <a:lnTo>
                    <a:pt x="4641" y="6238"/>
                  </a:lnTo>
                  <a:lnTo>
                    <a:pt x="4632" y="6252"/>
                  </a:lnTo>
                  <a:lnTo>
                    <a:pt x="4624" y="6266"/>
                  </a:lnTo>
                  <a:lnTo>
                    <a:pt x="4616" y="6280"/>
                  </a:lnTo>
                  <a:lnTo>
                    <a:pt x="4609" y="6295"/>
                  </a:lnTo>
                  <a:lnTo>
                    <a:pt x="4602" y="6309"/>
                  </a:lnTo>
                  <a:lnTo>
                    <a:pt x="4596" y="6324"/>
                  </a:lnTo>
                  <a:lnTo>
                    <a:pt x="4590" y="6339"/>
                  </a:lnTo>
                  <a:lnTo>
                    <a:pt x="4585" y="6355"/>
                  </a:lnTo>
                  <a:lnTo>
                    <a:pt x="4581" y="6370"/>
                  </a:lnTo>
                  <a:lnTo>
                    <a:pt x="4577" y="6386"/>
                  </a:lnTo>
                  <a:lnTo>
                    <a:pt x="4574" y="6402"/>
                  </a:lnTo>
                  <a:lnTo>
                    <a:pt x="4571" y="6418"/>
                  </a:lnTo>
                  <a:lnTo>
                    <a:pt x="4569" y="6434"/>
                  </a:lnTo>
                  <a:lnTo>
                    <a:pt x="4567" y="6450"/>
                  </a:lnTo>
                  <a:close/>
                  <a:moveTo>
                    <a:pt x="8746" y="4661"/>
                  </a:moveTo>
                  <a:lnTo>
                    <a:pt x="8715" y="4671"/>
                  </a:lnTo>
                  <a:lnTo>
                    <a:pt x="8683" y="4678"/>
                  </a:lnTo>
                  <a:lnTo>
                    <a:pt x="8650" y="4680"/>
                  </a:lnTo>
                  <a:lnTo>
                    <a:pt x="7531" y="4680"/>
                  </a:lnTo>
                  <a:lnTo>
                    <a:pt x="7531" y="7623"/>
                  </a:lnTo>
                  <a:lnTo>
                    <a:pt x="7529" y="7656"/>
                  </a:lnTo>
                  <a:lnTo>
                    <a:pt x="7522" y="7688"/>
                  </a:lnTo>
                  <a:lnTo>
                    <a:pt x="7512" y="7719"/>
                  </a:lnTo>
                  <a:lnTo>
                    <a:pt x="7498" y="7748"/>
                  </a:lnTo>
                  <a:lnTo>
                    <a:pt x="7479" y="7775"/>
                  </a:lnTo>
                  <a:lnTo>
                    <a:pt x="7458" y="7800"/>
                  </a:lnTo>
                  <a:lnTo>
                    <a:pt x="7433" y="7821"/>
                  </a:lnTo>
                  <a:lnTo>
                    <a:pt x="7406" y="7840"/>
                  </a:lnTo>
                  <a:lnTo>
                    <a:pt x="7377" y="7854"/>
                  </a:lnTo>
                  <a:lnTo>
                    <a:pt x="7346" y="7864"/>
                  </a:lnTo>
                  <a:lnTo>
                    <a:pt x="7314" y="7871"/>
                  </a:lnTo>
                  <a:lnTo>
                    <a:pt x="7281" y="7873"/>
                  </a:lnTo>
                  <a:lnTo>
                    <a:pt x="7248" y="7871"/>
                  </a:lnTo>
                  <a:lnTo>
                    <a:pt x="7216" y="7864"/>
                  </a:lnTo>
                  <a:lnTo>
                    <a:pt x="7185" y="7854"/>
                  </a:lnTo>
                  <a:lnTo>
                    <a:pt x="7156" y="7840"/>
                  </a:lnTo>
                  <a:lnTo>
                    <a:pt x="7129" y="7821"/>
                  </a:lnTo>
                  <a:lnTo>
                    <a:pt x="7104" y="7800"/>
                  </a:lnTo>
                  <a:lnTo>
                    <a:pt x="7083" y="7775"/>
                  </a:lnTo>
                  <a:lnTo>
                    <a:pt x="7064" y="7748"/>
                  </a:lnTo>
                  <a:lnTo>
                    <a:pt x="7050" y="7719"/>
                  </a:lnTo>
                  <a:lnTo>
                    <a:pt x="7040" y="7688"/>
                  </a:lnTo>
                  <a:lnTo>
                    <a:pt x="7033" y="7656"/>
                  </a:lnTo>
                  <a:lnTo>
                    <a:pt x="7031" y="7623"/>
                  </a:lnTo>
                  <a:lnTo>
                    <a:pt x="7031" y="4680"/>
                  </a:lnTo>
                  <a:lnTo>
                    <a:pt x="2969" y="4680"/>
                  </a:lnTo>
                  <a:lnTo>
                    <a:pt x="2969" y="7623"/>
                  </a:lnTo>
                  <a:lnTo>
                    <a:pt x="2967" y="7656"/>
                  </a:lnTo>
                  <a:lnTo>
                    <a:pt x="2960" y="7688"/>
                  </a:lnTo>
                  <a:lnTo>
                    <a:pt x="2950" y="7719"/>
                  </a:lnTo>
                  <a:lnTo>
                    <a:pt x="2936" y="7748"/>
                  </a:lnTo>
                  <a:lnTo>
                    <a:pt x="2917" y="7775"/>
                  </a:lnTo>
                  <a:lnTo>
                    <a:pt x="2896" y="7800"/>
                  </a:lnTo>
                  <a:lnTo>
                    <a:pt x="2871" y="7821"/>
                  </a:lnTo>
                  <a:lnTo>
                    <a:pt x="2844" y="7840"/>
                  </a:lnTo>
                  <a:lnTo>
                    <a:pt x="2815" y="7854"/>
                  </a:lnTo>
                  <a:lnTo>
                    <a:pt x="2784" y="7864"/>
                  </a:lnTo>
                  <a:lnTo>
                    <a:pt x="2752" y="7871"/>
                  </a:lnTo>
                  <a:lnTo>
                    <a:pt x="2719" y="7873"/>
                  </a:lnTo>
                  <a:lnTo>
                    <a:pt x="2686" y="7871"/>
                  </a:lnTo>
                  <a:lnTo>
                    <a:pt x="2654" y="7864"/>
                  </a:lnTo>
                  <a:lnTo>
                    <a:pt x="2623" y="7854"/>
                  </a:lnTo>
                  <a:lnTo>
                    <a:pt x="2594" y="7840"/>
                  </a:lnTo>
                  <a:lnTo>
                    <a:pt x="2567" y="7821"/>
                  </a:lnTo>
                  <a:lnTo>
                    <a:pt x="2542" y="7800"/>
                  </a:lnTo>
                  <a:lnTo>
                    <a:pt x="2521" y="7775"/>
                  </a:lnTo>
                  <a:lnTo>
                    <a:pt x="2502" y="7748"/>
                  </a:lnTo>
                  <a:lnTo>
                    <a:pt x="2488" y="7719"/>
                  </a:lnTo>
                  <a:lnTo>
                    <a:pt x="2478" y="7688"/>
                  </a:lnTo>
                  <a:lnTo>
                    <a:pt x="2471" y="7656"/>
                  </a:lnTo>
                  <a:lnTo>
                    <a:pt x="2469" y="7623"/>
                  </a:lnTo>
                  <a:lnTo>
                    <a:pt x="2469" y="4680"/>
                  </a:lnTo>
                  <a:lnTo>
                    <a:pt x="1350" y="4680"/>
                  </a:lnTo>
                  <a:lnTo>
                    <a:pt x="1317" y="4678"/>
                  </a:lnTo>
                  <a:lnTo>
                    <a:pt x="1285" y="4671"/>
                  </a:lnTo>
                  <a:lnTo>
                    <a:pt x="1254" y="4661"/>
                  </a:lnTo>
                  <a:lnTo>
                    <a:pt x="1225" y="4647"/>
                  </a:lnTo>
                  <a:lnTo>
                    <a:pt x="1198" y="4628"/>
                  </a:lnTo>
                  <a:lnTo>
                    <a:pt x="1173" y="4607"/>
                  </a:lnTo>
                  <a:lnTo>
                    <a:pt x="1152" y="4582"/>
                  </a:lnTo>
                  <a:lnTo>
                    <a:pt x="1133" y="4555"/>
                  </a:lnTo>
                  <a:lnTo>
                    <a:pt x="1119" y="4526"/>
                  </a:lnTo>
                  <a:lnTo>
                    <a:pt x="1109" y="4495"/>
                  </a:lnTo>
                  <a:lnTo>
                    <a:pt x="1102" y="4463"/>
                  </a:lnTo>
                  <a:lnTo>
                    <a:pt x="1100" y="4430"/>
                  </a:lnTo>
                  <a:lnTo>
                    <a:pt x="1102" y="4397"/>
                  </a:lnTo>
                  <a:lnTo>
                    <a:pt x="1109" y="4365"/>
                  </a:lnTo>
                  <a:lnTo>
                    <a:pt x="1119" y="4334"/>
                  </a:lnTo>
                  <a:lnTo>
                    <a:pt x="1133" y="4305"/>
                  </a:lnTo>
                  <a:lnTo>
                    <a:pt x="1152" y="4278"/>
                  </a:lnTo>
                  <a:lnTo>
                    <a:pt x="1173" y="4253"/>
                  </a:lnTo>
                  <a:lnTo>
                    <a:pt x="1198" y="4232"/>
                  </a:lnTo>
                  <a:lnTo>
                    <a:pt x="1225" y="4213"/>
                  </a:lnTo>
                  <a:lnTo>
                    <a:pt x="1254" y="4199"/>
                  </a:lnTo>
                  <a:lnTo>
                    <a:pt x="1285" y="4189"/>
                  </a:lnTo>
                  <a:lnTo>
                    <a:pt x="1317" y="4182"/>
                  </a:lnTo>
                  <a:lnTo>
                    <a:pt x="1350" y="4180"/>
                  </a:lnTo>
                  <a:lnTo>
                    <a:pt x="8650" y="4180"/>
                  </a:lnTo>
                  <a:lnTo>
                    <a:pt x="8683" y="4182"/>
                  </a:lnTo>
                  <a:lnTo>
                    <a:pt x="8715" y="4189"/>
                  </a:lnTo>
                  <a:lnTo>
                    <a:pt x="8746" y="4199"/>
                  </a:lnTo>
                  <a:lnTo>
                    <a:pt x="8775" y="4213"/>
                  </a:lnTo>
                  <a:lnTo>
                    <a:pt x="8802" y="4232"/>
                  </a:lnTo>
                  <a:lnTo>
                    <a:pt x="8827" y="4253"/>
                  </a:lnTo>
                  <a:lnTo>
                    <a:pt x="8848" y="4278"/>
                  </a:lnTo>
                  <a:lnTo>
                    <a:pt x="8867" y="4305"/>
                  </a:lnTo>
                  <a:lnTo>
                    <a:pt x="8881" y="4334"/>
                  </a:lnTo>
                  <a:lnTo>
                    <a:pt x="8891" y="4365"/>
                  </a:lnTo>
                  <a:lnTo>
                    <a:pt x="8898" y="4397"/>
                  </a:lnTo>
                  <a:lnTo>
                    <a:pt x="8900" y="4430"/>
                  </a:lnTo>
                  <a:lnTo>
                    <a:pt x="8898" y="4463"/>
                  </a:lnTo>
                  <a:lnTo>
                    <a:pt x="8891" y="4495"/>
                  </a:lnTo>
                  <a:lnTo>
                    <a:pt x="8881" y="4526"/>
                  </a:lnTo>
                  <a:lnTo>
                    <a:pt x="8867" y="4555"/>
                  </a:lnTo>
                  <a:lnTo>
                    <a:pt x="8848" y="4582"/>
                  </a:lnTo>
                  <a:lnTo>
                    <a:pt x="8827" y="4607"/>
                  </a:lnTo>
                  <a:lnTo>
                    <a:pt x="8802" y="4628"/>
                  </a:lnTo>
                  <a:lnTo>
                    <a:pt x="8775" y="4647"/>
                  </a:lnTo>
                  <a:lnTo>
                    <a:pt x="8746" y="4661"/>
                  </a:lnTo>
                  <a:close/>
                  <a:moveTo>
                    <a:pt x="1423" y="3321"/>
                  </a:moveTo>
                  <a:lnTo>
                    <a:pt x="1449" y="3303"/>
                  </a:lnTo>
                  <a:lnTo>
                    <a:pt x="4871" y="1250"/>
                  </a:lnTo>
                  <a:lnTo>
                    <a:pt x="4901" y="1234"/>
                  </a:lnTo>
                  <a:lnTo>
                    <a:pt x="4933" y="1223"/>
                  </a:lnTo>
                  <a:lnTo>
                    <a:pt x="4966" y="1216"/>
                  </a:lnTo>
                  <a:lnTo>
                    <a:pt x="5000" y="1214"/>
                  </a:lnTo>
                  <a:lnTo>
                    <a:pt x="5034" y="1216"/>
                  </a:lnTo>
                  <a:lnTo>
                    <a:pt x="5067" y="1223"/>
                  </a:lnTo>
                  <a:lnTo>
                    <a:pt x="5099" y="1234"/>
                  </a:lnTo>
                  <a:lnTo>
                    <a:pt x="5129" y="1250"/>
                  </a:lnTo>
                  <a:lnTo>
                    <a:pt x="8551" y="3303"/>
                  </a:lnTo>
                  <a:lnTo>
                    <a:pt x="8577" y="3321"/>
                  </a:lnTo>
                  <a:lnTo>
                    <a:pt x="8601" y="3343"/>
                  </a:lnTo>
                  <a:lnTo>
                    <a:pt x="8622" y="3368"/>
                  </a:lnTo>
                  <a:lnTo>
                    <a:pt x="8640" y="3395"/>
                  </a:lnTo>
                  <a:lnTo>
                    <a:pt x="8654" y="3424"/>
                  </a:lnTo>
                  <a:lnTo>
                    <a:pt x="8664" y="3455"/>
                  </a:lnTo>
                  <a:lnTo>
                    <a:pt x="8670" y="3487"/>
                  </a:lnTo>
                  <a:lnTo>
                    <a:pt x="8672" y="3520"/>
                  </a:lnTo>
                  <a:lnTo>
                    <a:pt x="8670" y="3552"/>
                  </a:lnTo>
                  <a:lnTo>
                    <a:pt x="8663" y="3584"/>
                  </a:lnTo>
                  <a:lnTo>
                    <a:pt x="8652" y="3614"/>
                  </a:lnTo>
                  <a:lnTo>
                    <a:pt x="8638" y="3643"/>
                  </a:lnTo>
                  <a:lnTo>
                    <a:pt x="8619" y="3670"/>
                  </a:lnTo>
                  <a:lnTo>
                    <a:pt x="8598" y="3695"/>
                  </a:lnTo>
                  <a:lnTo>
                    <a:pt x="8573" y="3716"/>
                  </a:lnTo>
                  <a:lnTo>
                    <a:pt x="8546" y="3734"/>
                  </a:lnTo>
                  <a:lnTo>
                    <a:pt x="8517" y="3748"/>
                  </a:lnTo>
                  <a:lnTo>
                    <a:pt x="8486" y="3759"/>
                  </a:lnTo>
                  <a:lnTo>
                    <a:pt x="8454" y="3765"/>
                  </a:lnTo>
                  <a:lnTo>
                    <a:pt x="8422" y="3767"/>
                  </a:lnTo>
                  <a:lnTo>
                    <a:pt x="1578" y="3767"/>
                  </a:lnTo>
                  <a:lnTo>
                    <a:pt x="1546" y="3765"/>
                  </a:lnTo>
                  <a:lnTo>
                    <a:pt x="1514" y="3759"/>
                  </a:lnTo>
                  <a:lnTo>
                    <a:pt x="1483" y="3748"/>
                  </a:lnTo>
                  <a:lnTo>
                    <a:pt x="1454" y="3734"/>
                  </a:lnTo>
                  <a:lnTo>
                    <a:pt x="1427" y="3716"/>
                  </a:lnTo>
                  <a:lnTo>
                    <a:pt x="1402" y="3695"/>
                  </a:lnTo>
                  <a:lnTo>
                    <a:pt x="1381" y="3670"/>
                  </a:lnTo>
                  <a:lnTo>
                    <a:pt x="1362" y="3643"/>
                  </a:lnTo>
                  <a:lnTo>
                    <a:pt x="1348" y="3614"/>
                  </a:lnTo>
                  <a:lnTo>
                    <a:pt x="1337" y="3584"/>
                  </a:lnTo>
                  <a:lnTo>
                    <a:pt x="1330" y="3552"/>
                  </a:lnTo>
                  <a:lnTo>
                    <a:pt x="1328" y="3520"/>
                  </a:lnTo>
                  <a:lnTo>
                    <a:pt x="1330" y="3487"/>
                  </a:lnTo>
                  <a:lnTo>
                    <a:pt x="1336" y="3455"/>
                  </a:lnTo>
                  <a:lnTo>
                    <a:pt x="1346" y="3424"/>
                  </a:lnTo>
                  <a:lnTo>
                    <a:pt x="1360" y="3395"/>
                  </a:lnTo>
                  <a:lnTo>
                    <a:pt x="1378" y="3368"/>
                  </a:lnTo>
                  <a:lnTo>
                    <a:pt x="1399" y="3343"/>
                  </a:lnTo>
                  <a:lnTo>
                    <a:pt x="1423" y="3321"/>
                  </a:lnTo>
                  <a:close/>
                  <a:moveTo>
                    <a:pt x="2481" y="3267"/>
                  </a:moveTo>
                  <a:lnTo>
                    <a:pt x="7519" y="3267"/>
                  </a:lnTo>
                  <a:lnTo>
                    <a:pt x="5000" y="1756"/>
                  </a:lnTo>
                  <a:lnTo>
                    <a:pt x="2481" y="3267"/>
                  </a:lnTo>
                  <a:close/>
                </a:path>
              </a:pathLst>
            </a:custGeom>
            <a:grpFill/>
            <a:ln>
              <a:noFill/>
            </a:ln>
          </p:spPr>
          <p:txBody>
            <a:bodyPr/>
            <a:lstStyle/>
            <a:p>
              <a:endParaRPr/>
            </a:p>
          </p:txBody>
        </p:sp>
      </p:grpSp>
      <p:sp>
        <p:nvSpPr>
          <p:cNvPr id="13" name="TextBox 12">
            <a:extLst>
              <a:ext uri="{FF2B5EF4-FFF2-40B4-BE49-F238E27FC236}">
                <a16:creationId xmlns:a16="http://schemas.microsoft.com/office/drawing/2014/main" id="{529BB83F-FB07-4A61-BFE0-010222DC2B15}"/>
              </a:ext>
            </a:extLst>
          </p:cNvPr>
          <p:cNvSpPr txBox="1"/>
          <p:nvPr/>
        </p:nvSpPr>
        <p:spPr>
          <a:xfrm>
            <a:off x="2780073" y="1937036"/>
            <a:ext cx="1590338" cy="442637"/>
          </a:xfrm>
          <a:prstGeom prst="roundRect">
            <a:avLst/>
          </a:prstGeom>
          <a:solidFill>
            <a:schemeClr val="accent1"/>
          </a:solidFill>
        </p:spPr>
        <p:txBody>
          <a:bodyPr wrap="square" lIns="72000" tIns="72000" rIns="72000" bIns="72000" rtlCol="0" anchor="ctr">
            <a:noAutofit/>
          </a:bodyPr>
          <a:lstStyle/>
          <a:p>
            <a:pPr algn="ctr"/>
            <a:r>
              <a:rPr lang="en-US" sz="1200" b="1" dirty="0">
                <a:solidFill>
                  <a:schemeClr val="bg1"/>
                </a:solidFill>
                <a:latin typeface="+mj-lt"/>
              </a:rPr>
              <a:t>Term</a:t>
            </a:r>
            <a:br>
              <a:rPr lang="en-US" sz="1200" b="1" dirty="0">
                <a:solidFill>
                  <a:schemeClr val="bg1"/>
                </a:solidFill>
                <a:latin typeface="+mj-lt"/>
              </a:rPr>
            </a:br>
            <a:r>
              <a:rPr lang="en-US" sz="1200" b="1" dirty="0">
                <a:solidFill>
                  <a:schemeClr val="bg1"/>
                </a:solidFill>
                <a:latin typeface="+mj-lt"/>
              </a:rPr>
              <a:t>Quote</a:t>
            </a:r>
            <a:endParaRPr lang="en-PH" sz="1200" b="1" dirty="0">
              <a:solidFill>
                <a:schemeClr val="bg1"/>
              </a:solidFill>
              <a:latin typeface="+mj-lt"/>
            </a:endParaRPr>
          </a:p>
        </p:txBody>
      </p:sp>
      <p:grpSp>
        <p:nvGrpSpPr>
          <p:cNvPr id="9003" name="Group 664"/>
          <p:cNvGrpSpPr/>
          <p:nvPr/>
        </p:nvGrpSpPr>
        <p:grpSpPr>
          <a:xfrm>
            <a:off x="309563" y="3312379"/>
            <a:ext cx="454366" cy="454366"/>
            <a:chOff x="9627603" y="1441655"/>
            <a:chExt cx="914400" cy="914400"/>
          </a:xfrm>
          <a:solidFill>
            <a:schemeClr val="accent1"/>
          </a:solidFill>
        </p:grpSpPr>
        <p:sp>
          <p:nvSpPr>
            <p:cNvPr id="9004" name="Accent"/>
            <p:cNvSpPr/>
            <p:nvPr/>
          </p:nvSpPr>
          <p:spPr>
            <a:xfrm>
              <a:off x="9627603" y="1441655"/>
              <a:ext cx="914400" cy="914400"/>
            </a:xfrm>
            <a:custGeom>
              <a:avLst/>
              <a:gdLst/>
              <a:ahLst/>
              <a:cxnLst/>
              <a:rect l="0" t="0" r="10000" b="10000"/>
              <a:pathLst>
                <a:path w="10000" h="10000">
                  <a:moveTo>
                    <a:pt x="8681" y="1673"/>
                  </a:moveTo>
                  <a:lnTo>
                    <a:pt x="1673" y="8681"/>
                  </a:lnTo>
                  <a:lnTo>
                    <a:pt x="1648" y="8702"/>
                  </a:lnTo>
                  <a:lnTo>
                    <a:pt x="1621" y="8721"/>
                  </a:lnTo>
                  <a:lnTo>
                    <a:pt x="1592" y="8735"/>
                  </a:lnTo>
                  <a:lnTo>
                    <a:pt x="1561" y="8745"/>
                  </a:lnTo>
                  <a:lnTo>
                    <a:pt x="1529" y="8752"/>
                  </a:lnTo>
                  <a:lnTo>
                    <a:pt x="1496" y="8754"/>
                  </a:lnTo>
                  <a:lnTo>
                    <a:pt x="1463" y="8752"/>
                  </a:lnTo>
                  <a:lnTo>
                    <a:pt x="1431" y="8745"/>
                  </a:lnTo>
                  <a:lnTo>
                    <a:pt x="1400" y="8735"/>
                  </a:lnTo>
                  <a:lnTo>
                    <a:pt x="1371" y="8721"/>
                  </a:lnTo>
                  <a:lnTo>
                    <a:pt x="1344" y="8702"/>
                  </a:lnTo>
                  <a:lnTo>
                    <a:pt x="1319" y="8681"/>
                  </a:lnTo>
                  <a:lnTo>
                    <a:pt x="1298" y="8656"/>
                  </a:lnTo>
                  <a:lnTo>
                    <a:pt x="1279" y="8629"/>
                  </a:lnTo>
                  <a:lnTo>
                    <a:pt x="1265" y="8600"/>
                  </a:lnTo>
                  <a:lnTo>
                    <a:pt x="1255" y="8569"/>
                  </a:lnTo>
                  <a:lnTo>
                    <a:pt x="1248" y="8537"/>
                  </a:lnTo>
                  <a:lnTo>
                    <a:pt x="1246" y="8504"/>
                  </a:lnTo>
                  <a:lnTo>
                    <a:pt x="1248" y="8471"/>
                  </a:lnTo>
                  <a:lnTo>
                    <a:pt x="1255" y="8439"/>
                  </a:lnTo>
                  <a:lnTo>
                    <a:pt x="1265" y="8408"/>
                  </a:lnTo>
                  <a:lnTo>
                    <a:pt x="1279" y="8379"/>
                  </a:lnTo>
                  <a:lnTo>
                    <a:pt x="1298" y="8352"/>
                  </a:lnTo>
                  <a:lnTo>
                    <a:pt x="1319" y="8327"/>
                  </a:lnTo>
                  <a:lnTo>
                    <a:pt x="8327" y="1319"/>
                  </a:lnTo>
                  <a:lnTo>
                    <a:pt x="8352" y="1298"/>
                  </a:lnTo>
                  <a:lnTo>
                    <a:pt x="8379" y="1279"/>
                  </a:lnTo>
                  <a:lnTo>
                    <a:pt x="8408" y="1265"/>
                  </a:lnTo>
                  <a:lnTo>
                    <a:pt x="8439" y="1255"/>
                  </a:lnTo>
                  <a:lnTo>
                    <a:pt x="8471" y="1248"/>
                  </a:lnTo>
                  <a:lnTo>
                    <a:pt x="8504" y="1246"/>
                  </a:lnTo>
                  <a:lnTo>
                    <a:pt x="8537" y="1248"/>
                  </a:lnTo>
                  <a:lnTo>
                    <a:pt x="8569" y="1255"/>
                  </a:lnTo>
                  <a:lnTo>
                    <a:pt x="8600" y="1265"/>
                  </a:lnTo>
                  <a:lnTo>
                    <a:pt x="8629" y="1279"/>
                  </a:lnTo>
                  <a:lnTo>
                    <a:pt x="8656" y="1298"/>
                  </a:lnTo>
                  <a:lnTo>
                    <a:pt x="8681" y="1319"/>
                  </a:lnTo>
                  <a:lnTo>
                    <a:pt x="8702" y="1344"/>
                  </a:lnTo>
                  <a:lnTo>
                    <a:pt x="8721" y="1371"/>
                  </a:lnTo>
                  <a:lnTo>
                    <a:pt x="8735" y="1400"/>
                  </a:lnTo>
                  <a:lnTo>
                    <a:pt x="8745" y="1431"/>
                  </a:lnTo>
                  <a:lnTo>
                    <a:pt x="8752" y="1463"/>
                  </a:lnTo>
                  <a:lnTo>
                    <a:pt x="8754" y="1496"/>
                  </a:lnTo>
                  <a:lnTo>
                    <a:pt x="8752" y="1529"/>
                  </a:lnTo>
                  <a:lnTo>
                    <a:pt x="8745" y="1561"/>
                  </a:lnTo>
                  <a:lnTo>
                    <a:pt x="8735" y="1592"/>
                  </a:lnTo>
                  <a:lnTo>
                    <a:pt x="8721" y="1621"/>
                  </a:lnTo>
                  <a:lnTo>
                    <a:pt x="8702" y="1648"/>
                  </a:lnTo>
                  <a:lnTo>
                    <a:pt x="8681" y="1673"/>
                  </a:lnTo>
                  <a:close/>
                </a:path>
              </a:pathLst>
            </a:custGeom>
            <a:grpFill/>
            <a:ln>
              <a:noFill/>
            </a:ln>
          </p:spPr>
          <p:txBody>
            <a:bodyPr/>
            <a:lstStyle/>
            <a:p>
              <a:endParaRPr/>
            </a:p>
          </p:txBody>
        </p:sp>
        <p:sp>
          <p:nvSpPr>
            <p:cNvPr id="9005" name="Outline"/>
            <p:cNvSpPr/>
            <p:nvPr/>
          </p:nvSpPr>
          <p:spPr>
            <a:xfrm>
              <a:off x="9627603" y="1441655"/>
              <a:ext cx="914400" cy="914400"/>
            </a:xfrm>
            <a:custGeom>
              <a:avLst/>
              <a:gdLst/>
              <a:ahLst/>
              <a:cxnLst/>
              <a:rect l="0" t="0" r="10000" b="10000"/>
              <a:pathLst>
                <a:path w="10000" h="10000">
                  <a:moveTo>
                    <a:pt x="8899" y="7282"/>
                  </a:moveTo>
                  <a:lnTo>
                    <a:pt x="8900" y="7331"/>
                  </a:lnTo>
                  <a:lnTo>
                    <a:pt x="8900" y="7341"/>
                  </a:lnTo>
                  <a:lnTo>
                    <a:pt x="8899" y="7390"/>
                  </a:lnTo>
                  <a:lnTo>
                    <a:pt x="8899" y="7400"/>
                  </a:lnTo>
                  <a:lnTo>
                    <a:pt x="8896" y="7449"/>
                  </a:lnTo>
                  <a:lnTo>
                    <a:pt x="8895" y="7458"/>
                  </a:lnTo>
                  <a:lnTo>
                    <a:pt x="8891" y="7507"/>
                  </a:lnTo>
                  <a:lnTo>
                    <a:pt x="8890" y="7516"/>
                  </a:lnTo>
                  <a:lnTo>
                    <a:pt x="8883" y="7565"/>
                  </a:lnTo>
                  <a:lnTo>
                    <a:pt x="8882" y="7574"/>
                  </a:lnTo>
                  <a:lnTo>
                    <a:pt x="8873" y="7623"/>
                  </a:lnTo>
                  <a:lnTo>
                    <a:pt x="8872" y="7632"/>
                  </a:lnTo>
                  <a:lnTo>
                    <a:pt x="8862" y="7680"/>
                  </a:lnTo>
                  <a:lnTo>
                    <a:pt x="8860" y="7689"/>
                  </a:lnTo>
                  <a:lnTo>
                    <a:pt x="8848" y="7736"/>
                  </a:lnTo>
                  <a:lnTo>
                    <a:pt x="8845" y="7745"/>
                  </a:lnTo>
                  <a:lnTo>
                    <a:pt x="8832" y="7792"/>
                  </a:lnTo>
                  <a:lnTo>
                    <a:pt x="8829" y="7801"/>
                  </a:lnTo>
                  <a:lnTo>
                    <a:pt x="8814" y="7848"/>
                  </a:lnTo>
                  <a:lnTo>
                    <a:pt x="8811" y="7857"/>
                  </a:lnTo>
                  <a:lnTo>
                    <a:pt x="8794" y="7903"/>
                  </a:lnTo>
                  <a:lnTo>
                    <a:pt x="8790" y="7911"/>
                  </a:lnTo>
                  <a:lnTo>
                    <a:pt x="8771" y="7957"/>
                  </a:lnTo>
                  <a:lnTo>
                    <a:pt x="8768" y="7965"/>
                  </a:lnTo>
                  <a:lnTo>
                    <a:pt x="8747" y="8010"/>
                  </a:lnTo>
                  <a:lnTo>
                    <a:pt x="8743" y="8018"/>
                  </a:lnTo>
                  <a:lnTo>
                    <a:pt x="8721" y="8062"/>
                  </a:lnTo>
                  <a:lnTo>
                    <a:pt x="8717" y="8070"/>
                  </a:lnTo>
                  <a:lnTo>
                    <a:pt x="8693" y="8114"/>
                  </a:lnTo>
                  <a:lnTo>
                    <a:pt x="8688" y="8122"/>
                  </a:lnTo>
                  <a:lnTo>
                    <a:pt x="8663" y="8164"/>
                  </a:lnTo>
                  <a:lnTo>
                    <a:pt x="8658" y="8172"/>
                  </a:lnTo>
                  <a:lnTo>
                    <a:pt x="8631" y="8213"/>
                  </a:lnTo>
                  <a:lnTo>
                    <a:pt x="8626" y="8221"/>
                  </a:lnTo>
                  <a:lnTo>
                    <a:pt x="8597" y="8261"/>
                  </a:lnTo>
                  <a:lnTo>
                    <a:pt x="8592" y="8269"/>
                  </a:lnTo>
                  <a:lnTo>
                    <a:pt x="8562" y="8308"/>
                  </a:lnTo>
                  <a:lnTo>
                    <a:pt x="8556" y="8315"/>
                  </a:lnTo>
                  <a:lnTo>
                    <a:pt x="8525" y="8353"/>
                  </a:lnTo>
                  <a:lnTo>
                    <a:pt x="8518" y="8360"/>
                  </a:lnTo>
                  <a:lnTo>
                    <a:pt x="8486" y="8397"/>
                  </a:lnTo>
                  <a:lnTo>
                    <a:pt x="8479" y="8403"/>
                  </a:lnTo>
                  <a:lnTo>
                    <a:pt x="8445" y="8439"/>
                  </a:lnTo>
                  <a:lnTo>
                    <a:pt x="8439" y="8445"/>
                  </a:lnTo>
                  <a:lnTo>
                    <a:pt x="8403" y="8479"/>
                  </a:lnTo>
                  <a:lnTo>
                    <a:pt x="8397" y="8486"/>
                  </a:lnTo>
                  <a:lnTo>
                    <a:pt x="8360" y="8518"/>
                  </a:lnTo>
                  <a:lnTo>
                    <a:pt x="8353" y="8525"/>
                  </a:lnTo>
                  <a:lnTo>
                    <a:pt x="8315" y="8556"/>
                  </a:lnTo>
                  <a:lnTo>
                    <a:pt x="8308" y="8562"/>
                  </a:lnTo>
                  <a:lnTo>
                    <a:pt x="8269" y="8592"/>
                  </a:lnTo>
                  <a:lnTo>
                    <a:pt x="8261" y="8597"/>
                  </a:lnTo>
                  <a:lnTo>
                    <a:pt x="8221" y="8626"/>
                  </a:lnTo>
                  <a:lnTo>
                    <a:pt x="8213" y="8631"/>
                  </a:lnTo>
                  <a:lnTo>
                    <a:pt x="8172" y="8658"/>
                  </a:lnTo>
                  <a:lnTo>
                    <a:pt x="8164" y="8663"/>
                  </a:lnTo>
                  <a:lnTo>
                    <a:pt x="8122" y="8688"/>
                  </a:lnTo>
                  <a:lnTo>
                    <a:pt x="8114" y="8693"/>
                  </a:lnTo>
                  <a:lnTo>
                    <a:pt x="8070" y="8717"/>
                  </a:lnTo>
                  <a:lnTo>
                    <a:pt x="8062" y="8721"/>
                  </a:lnTo>
                  <a:lnTo>
                    <a:pt x="8018" y="8743"/>
                  </a:lnTo>
                  <a:lnTo>
                    <a:pt x="8010" y="8747"/>
                  </a:lnTo>
                  <a:lnTo>
                    <a:pt x="7965" y="8768"/>
                  </a:lnTo>
                  <a:lnTo>
                    <a:pt x="7957" y="8771"/>
                  </a:lnTo>
                  <a:lnTo>
                    <a:pt x="7911" y="8790"/>
                  </a:lnTo>
                  <a:lnTo>
                    <a:pt x="7903" y="8794"/>
                  </a:lnTo>
                  <a:lnTo>
                    <a:pt x="7857" y="8811"/>
                  </a:lnTo>
                  <a:lnTo>
                    <a:pt x="7848" y="8814"/>
                  </a:lnTo>
                  <a:lnTo>
                    <a:pt x="7801" y="8829"/>
                  </a:lnTo>
                  <a:lnTo>
                    <a:pt x="7792" y="8832"/>
                  </a:lnTo>
                  <a:lnTo>
                    <a:pt x="7745" y="8845"/>
                  </a:lnTo>
                  <a:lnTo>
                    <a:pt x="7736" y="8848"/>
                  </a:lnTo>
                  <a:lnTo>
                    <a:pt x="7689" y="8860"/>
                  </a:lnTo>
                  <a:lnTo>
                    <a:pt x="7680" y="8862"/>
                  </a:lnTo>
                  <a:lnTo>
                    <a:pt x="7632" y="8872"/>
                  </a:lnTo>
                  <a:lnTo>
                    <a:pt x="7623" y="8873"/>
                  </a:lnTo>
                  <a:lnTo>
                    <a:pt x="7574" y="8882"/>
                  </a:lnTo>
                  <a:lnTo>
                    <a:pt x="7565" y="8883"/>
                  </a:lnTo>
                  <a:lnTo>
                    <a:pt x="7516" y="8890"/>
                  </a:lnTo>
                  <a:lnTo>
                    <a:pt x="7507" y="8891"/>
                  </a:lnTo>
                  <a:lnTo>
                    <a:pt x="7458" y="8895"/>
                  </a:lnTo>
                  <a:lnTo>
                    <a:pt x="7449" y="8896"/>
                  </a:lnTo>
                  <a:lnTo>
                    <a:pt x="7400" y="8899"/>
                  </a:lnTo>
                  <a:lnTo>
                    <a:pt x="7390" y="8899"/>
                  </a:lnTo>
                  <a:lnTo>
                    <a:pt x="7341" y="8900"/>
                  </a:lnTo>
                  <a:lnTo>
                    <a:pt x="7331" y="8900"/>
                  </a:lnTo>
                  <a:lnTo>
                    <a:pt x="7282" y="8899"/>
                  </a:lnTo>
                  <a:lnTo>
                    <a:pt x="7272" y="8899"/>
                  </a:lnTo>
                  <a:lnTo>
                    <a:pt x="7223" y="8896"/>
                  </a:lnTo>
                  <a:lnTo>
                    <a:pt x="7214" y="8895"/>
                  </a:lnTo>
                  <a:lnTo>
                    <a:pt x="7165" y="8891"/>
                  </a:lnTo>
                  <a:lnTo>
                    <a:pt x="7156" y="8890"/>
                  </a:lnTo>
                  <a:lnTo>
                    <a:pt x="7107" y="8883"/>
                  </a:lnTo>
                  <a:lnTo>
                    <a:pt x="7098" y="8882"/>
                  </a:lnTo>
                  <a:lnTo>
                    <a:pt x="7049" y="8873"/>
                  </a:lnTo>
                  <a:lnTo>
                    <a:pt x="7040" y="8872"/>
                  </a:lnTo>
                  <a:lnTo>
                    <a:pt x="6992" y="8862"/>
                  </a:lnTo>
                  <a:lnTo>
                    <a:pt x="6983" y="8860"/>
                  </a:lnTo>
                  <a:lnTo>
                    <a:pt x="6936" y="8848"/>
                  </a:lnTo>
                  <a:lnTo>
                    <a:pt x="6927" y="8845"/>
                  </a:lnTo>
                  <a:lnTo>
                    <a:pt x="6880" y="8832"/>
                  </a:lnTo>
                  <a:lnTo>
                    <a:pt x="6871" y="8829"/>
                  </a:lnTo>
                  <a:lnTo>
                    <a:pt x="6824" y="8814"/>
                  </a:lnTo>
                  <a:lnTo>
                    <a:pt x="6815" y="8811"/>
                  </a:lnTo>
                  <a:lnTo>
                    <a:pt x="6769" y="8794"/>
                  </a:lnTo>
                  <a:lnTo>
                    <a:pt x="6761" y="8790"/>
                  </a:lnTo>
                  <a:lnTo>
                    <a:pt x="6715" y="8771"/>
                  </a:lnTo>
                  <a:lnTo>
                    <a:pt x="6707" y="8768"/>
                  </a:lnTo>
                  <a:lnTo>
                    <a:pt x="6662" y="8747"/>
                  </a:lnTo>
                  <a:lnTo>
                    <a:pt x="6654" y="8743"/>
                  </a:lnTo>
                  <a:lnTo>
                    <a:pt x="6610" y="8721"/>
                  </a:lnTo>
                  <a:lnTo>
                    <a:pt x="6602" y="8717"/>
                  </a:lnTo>
                  <a:lnTo>
                    <a:pt x="6558" y="8693"/>
                  </a:lnTo>
                  <a:lnTo>
                    <a:pt x="6550" y="8688"/>
                  </a:lnTo>
                  <a:lnTo>
                    <a:pt x="6508" y="8663"/>
                  </a:lnTo>
                  <a:lnTo>
                    <a:pt x="6500" y="8658"/>
                  </a:lnTo>
                  <a:lnTo>
                    <a:pt x="6459" y="8631"/>
                  </a:lnTo>
                  <a:lnTo>
                    <a:pt x="6451" y="8626"/>
                  </a:lnTo>
                  <a:lnTo>
                    <a:pt x="6411" y="8597"/>
                  </a:lnTo>
                  <a:lnTo>
                    <a:pt x="6403" y="8592"/>
                  </a:lnTo>
                  <a:lnTo>
                    <a:pt x="6364" y="8562"/>
                  </a:lnTo>
                  <a:lnTo>
                    <a:pt x="6357" y="8556"/>
                  </a:lnTo>
                  <a:lnTo>
                    <a:pt x="6319" y="8525"/>
                  </a:lnTo>
                  <a:lnTo>
                    <a:pt x="6312" y="8518"/>
                  </a:lnTo>
                  <a:lnTo>
                    <a:pt x="6275" y="8486"/>
                  </a:lnTo>
                  <a:lnTo>
                    <a:pt x="6269" y="8479"/>
                  </a:lnTo>
                  <a:lnTo>
                    <a:pt x="6233" y="8445"/>
                  </a:lnTo>
                  <a:lnTo>
                    <a:pt x="6227" y="8439"/>
                  </a:lnTo>
                  <a:lnTo>
                    <a:pt x="6193" y="8403"/>
                  </a:lnTo>
                  <a:lnTo>
                    <a:pt x="6186" y="8397"/>
                  </a:lnTo>
                  <a:lnTo>
                    <a:pt x="6154" y="8360"/>
                  </a:lnTo>
                  <a:lnTo>
                    <a:pt x="6147" y="8353"/>
                  </a:lnTo>
                  <a:lnTo>
                    <a:pt x="6116" y="8315"/>
                  </a:lnTo>
                  <a:lnTo>
                    <a:pt x="6110" y="8308"/>
                  </a:lnTo>
                  <a:lnTo>
                    <a:pt x="6080" y="8269"/>
                  </a:lnTo>
                  <a:lnTo>
                    <a:pt x="6075" y="8261"/>
                  </a:lnTo>
                  <a:lnTo>
                    <a:pt x="6046" y="8221"/>
                  </a:lnTo>
                  <a:lnTo>
                    <a:pt x="6041" y="8213"/>
                  </a:lnTo>
                  <a:lnTo>
                    <a:pt x="6014" y="8172"/>
                  </a:lnTo>
                  <a:lnTo>
                    <a:pt x="6009" y="8164"/>
                  </a:lnTo>
                  <a:lnTo>
                    <a:pt x="5984" y="8122"/>
                  </a:lnTo>
                  <a:lnTo>
                    <a:pt x="5979" y="8114"/>
                  </a:lnTo>
                  <a:lnTo>
                    <a:pt x="5955" y="8070"/>
                  </a:lnTo>
                  <a:lnTo>
                    <a:pt x="5951" y="8062"/>
                  </a:lnTo>
                  <a:lnTo>
                    <a:pt x="5929" y="8018"/>
                  </a:lnTo>
                  <a:lnTo>
                    <a:pt x="5925" y="8010"/>
                  </a:lnTo>
                  <a:lnTo>
                    <a:pt x="5904" y="7965"/>
                  </a:lnTo>
                  <a:lnTo>
                    <a:pt x="5901" y="7957"/>
                  </a:lnTo>
                  <a:lnTo>
                    <a:pt x="5882" y="7911"/>
                  </a:lnTo>
                  <a:lnTo>
                    <a:pt x="5878" y="7903"/>
                  </a:lnTo>
                  <a:lnTo>
                    <a:pt x="5861" y="7857"/>
                  </a:lnTo>
                  <a:lnTo>
                    <a:pt x="5858" y="7848"/>
                  </a:lnTo>
                  <a:lnTo>
                    <a:pt x="5843" y="7801"/>
                  </a:lnTo>
                  <a:lnTo>
                    <a:pt x="5840" y="7792"/>
                  </a:lnTo>
                  <a:lnTo>
                    <a:pt x="5827" y="7745"/>
                  </a:lnTo>
                  <a:lnTo>
                    <a:pt x="5824" y="7736"/>
                  </a:lnTo>
                  <a:lnTo>
                    <a:pt x="5812" y="7689"/>
                  </a:lnTo>
                  <a:lnTo>
                    <a:pt x="5810" y="7680"/>
                  </a:lnTo>
                  <a:lnTo>
                    <a:pt x="5800" y="7632"/>
                  </a:lnTo>
                  <a:lnTo>
                    <a:pt x="5799" y="7623"/>
                  </a:lnTo>
                  <a:lnTo>
                    <a:pt x="5790" y="7574"/>
                  </a:lnTo>
                  <a:lnTo>
                    <a:pt x="5789" y="7565"/>
                  </a:lnTo>
                  <a:lnTo>
                    <a:pt x="5782" y="7516"/>
                  </a:lnTo>
                  <a:lnTo>
                    <a:pt x="5781" y="7507"/>
                  </a:lnTo>
                  <a:lnTo>
                    <a:pt x="5777" y="7458"/>
                  </a:lnTo>
                  <a:lnTo>
                    <a:pt x="5776" y="7449"/>
                  </a:lnTo>
                  <a:lnTo>
                    <a:pt x="5773" y="7400"/>
                  </a:lnTo>
                  <a:lnTo>
                    <a:pt x="5773" y="7390"/>
                  </a:lnTo>
                  <a:lnTo>
                    <a:pt x="5772" y="7341"/>
                  </a:lnTo>
                  <a:lnTo>
                    <a:pt x="5772" y="7331"/>
                  </a:lnTo>
                  <a:lnTo>
                    <a:pt x="5773" y="7282"/>
                  </a:lnTo>
                  <a:lnTo>
                    <a:pt x="5773" y="7272"/>
                  </a:lnTo>
                  <a:lnTo>
                    <a:pt x="5776" y="7223"/>
                  </a:lnTo>
                  <a:lnTo>
                    <a:pt x="5777" y="7214"/>
                  </a:lnTo>
                  <a:lnTo>
                    <a:pt x="5781" y="7165"/>
                  </a:lnTo>
                  <a:lnTo>
                    <a:pt x="5782" y="7156"/>
                  </a:lnTo>
                  <a:lnTo>
                    <a:pt x="5789" y="7107"/>
                  </a:lnTo>
                  <a:lnTo>
                    <a:pt x="5790" y="7098"/>
                  </a:lnTo>
                  <a:lnTo>
                    <a:pt x="5799" y="7049"/>
                  </a:lnTo>
                  <a:lnTo>
                    <a:pt x="5800" y="7040"/>
                  </a:lnTo>
                  <a:lnTo>
                    <a:pt x="5810" y="6992"/>
                  </a:lnTo>
                  <a:lnTo>
                    <a:pt x="5812" y="6983"/>
                  </a:lnTo>
                  <a:lnTo>
                    <a:pt x="5824" y="6936"/>
                  </a:lnTo>
                  <a:lnTo>
                    <a:pt x="5827" y="6927"/>
                  </a:lnTo>
                  <a:lnTo>
                    <a:pt x="5840" y="6880"/>
                  </a:lnTo>
                  <a:lnTo>
                    <a:pt x="5843" y="6871"/>
                  </a:lnTo>
                  <a:lnTo>
                    <a:pt x="5858" y="6824"/>
                  </a:lnTo>
                  <a:lnTo>
                    <a:pt x="5861" y="6815"/>
                  </a:lnTo>
                  <a:lnTo>
                    <a:pt x="5878" y="6769"/>
                  </a:lnTo>
                  <a:lnTo>
                    <a:pt x="5882" y="6761"/>
                  </a:lnTo>
                  <a:lnTo>
                    <a:pt x="5901" y="6715"/>
                  </a:lnTo>
                  <a:lnTo>
                    <a:pt x="5904" y="6707"/>
                  </a:lnTo>
                  <a:lnTo>
                    <a:pt x="5925" y="6662"/>
                  </a:lnTo>
                  <a:lnTo>
                    <a:pt x="5929" y="6654"/>
                  </a:lnTo>
                  <a:lnTo>
                    <a:pt x="5951" y="6610"/>
                  </a:lnTo>
                  <a:lnTo>
                    <a:pt x="5955" y="6602"/>
                  </a:lnTo>
                  <a:lnTo>
                    <a:pt x="5979" y="6558"/>
                  </a:lnTo>
                  <a:lnTo>
                    <a:pt x="5984" y="6550"/>
                  </a:lnTo>
                  <a:lnTo>
                    <a:pt x="6009" y="6508"/>
                  </a:lnTo>
                  <a:lnTo>
                    <a:pt x="6014" y="6500"/>
                  </a:lnTo>
                  <a:lnTo>
                    <a:pt x="6041" y="6459"/>
                  </a:lnTo>
                  <a:lnTo>
                    <a:pt x="6046" y="6451"/>
                  </a:lnTo>
                  <a:lnTo>
                    <a:pt x="6075" y="6411"/>
                  </a:lnTo>
                  <a:lnTo>
                    <a:pt x="6080" y="6403"/>
                  </a:lnTo>
                  <a:lnTo>
                    <a:pt x="6110" y="6364"/>
                  </a:lnTo>
                  <a:lnTo>
                    <a:pt x="6116" y="6357"/>
                  </a:lnTo>
                  <a:lnTo>
                    <a:pt x="6147" y="6319"/>
                  </a:lnTo>
                  <a:lnTo>
                    <a:pt x="6154" y="6312"/>
                  </a:lnTo>
                  <a:lnTo>
                    <a:pt x="6186" y="6275"/>
                  </a:lnTo>
                  <a:lnTo>
                    <a:pt x="6193" y="6269"/>
                  </a:lnTo>
                  <a:lnTo>
                    <a:pt x="6227" y="6233"/>
                  </a:lnTo>
                  <a:lnTo>
                    <a:pt x="6233" y="6227"/>
                  </a:lnTo>
                  <a:lnTo>
                    <a:pt x="6269" y="6193"/>
                  </a:lnTo>
                  <a:lnTo>
                    <a:pt x="6275" y="6186"/>
                  </a:lnTo>
                  <a:lnTo>
                    <a:pt x="6312" y="6154"/>
                  </a:lnTo>
                  <a:lnTo>
                    <a:pt x="6319" y="6147"/>
                  </a:lnTo>
                  <a:lnTo>
                    <a:pt x="6357" y="6116"/>
                  </a:lnTo>
                  <a:lnTo>
                    <a:pt x="6364" y="6110"/>
                  </a:lnTo>
                  <a:lnTo>
                    <a:pt x="6403" y="6080"/>
                  </a:lnTo>
                  <a:lnTo>
                    <a:pt x="6411" y="6075"/>
                  </a:lnTo>
                  <a:lnTo>
                    <a:pt x="6451" y="6046"/>
                  </a:lnTo>
                  <a:lnTo>
                    <a:pt x="6459" y="6041"/>
                  </a:lnTo>
                  <a:lnTo>
                    <a:pt x="6500" y="6014"/>
                  </a:lnTo>
                  <a:lnTo>
                    <a:pt x="6508" y="6009"/>
                  </a:lnTo>
                  <a:lnTo>
                    <a:pt x="6550" y="5984"/>
                  </a:lnTo>
                  <a:lnTo>
                    <a:pt x="6558" y="5979"/>
                  </a:lnTo>
                  <a:lnTo>
                    <a:pt x="6602" y="5955"/>
                  </a:lnTo>
                  <a:lnTo>
                    <a:pt x="6610" y="5951"/>
                  </a:lnTo>
                  <a:lnTo>
                    <a:pt x="6654" y="5929"/>
                  </a:lnTo>
                  <a:lnTo>
                    <a:pt x="6662" y="5925"/>
                  </a:lnTo>
                  <a:lnTo>
                    <a:pt x="6707" y="5904"/>
                  </a:lnTo>
                  <a:lnTo>
                    <a:pt x="6715" y="5901"/>
                  </a:lnTo>
                  <a:lnTo>
                    <a:pt x="6761" y="5882"/>
                  </a:lnTo>
                  <a:lnTo>
                    <a:pt x="6769" y="5878"/>
                  </a:lnTo>
                  <a:lnTo>
                    <a:pt x="6815" y="5861"/>
                  </a:lnTo>
                  <a:lnTo>
                    <a:pt x="6824" y="5858"/>
                  </a:lnTo>
                  <a:lnTo>
                    <a:pt x="6871" y="5843"/>
                  </a:lnTo>
                  <a:lnTo>
                    <a:pt x="6880" y="5840"/>
                  </a:lnTo>
                  <a:lnTo>
                    <a:pt x="6927" y="5827"/>
                  </a:lnTo>
                  <a:lnTo>
                    <a:pt x="6936" y="5824"/>
                  </a:lnTo>
                  <a:lnTo>
                    <a:pt x="6983" y="5812"/>
                  </a:lnTo>
                  <a:lnTo>
                    <a:pt x="6992" y="5810"/>
                  </a:lnTo>
                  <a:lnTo>
                    <a:pt x="7040" y="5800"/>
                  </a:lnTo>
                  <a:lnTo>
                    <a:pt x="7049" y="5799"/>
                  </a:lnTo>
                  <a:lnTo>
                    <a:pt x="7098" y="5790"/>
                  </a:lnTo>
                  <a:lnTo>
                    <a:pt x="7107" y="5789"/>
                  </a:lnTo>
                  <a:lnTo>
                    <a:pt x="7156" y="5782"/>
                  </a:lnTo>
                  <a:lnTo>
                    <a:pt x="7165" y="5781"/>
                  </a:lnTo>
                  <a:lnTo>
                    <a:pt x="7214" y="5777"/>
                  </a:lnTo>
                  <a:lnTo>
                    <a:pt x="7223" y="5776"/>
                  </a:lnTo>
                  <a:lnTo>
                    <a:pt x="7272" y="5773"/>
                  </a:lnTo>
                  <a:lnTo>
                    <a:pt x="7282" y="5773"/>
                  </a:lnTo>
                  <a:lnTo>
                    <a:pt x="7331" y="5772"/>
                  </a:lnTo>
                  <a:lnTo>
                    <a:pt x="7341" y="5772"/>
                  </a:lnTo>
                  <a:lnTo>
                    <a:pt x="7390" y="5773"/>
                  </a:lnTo>
                  <a:lnTo>
                    <a:pt x="7400" y="5773"/>
                  </a:lnTo>
                  <a:lnTo>
                    <a:pt x="7449" y="5776"/>
                  </a:lnTo>
                  <a:lnTo>
                    <a:pt x="7458" y="5777"/>
                  </a:lnTo>
                  <a:lnTo>
                    <a:pt x="7507" y="5781"/>
                  </a:lnTo>
                  <a:lnTo>
                    <a:pt x="7516" y="5782"/>
                  </a:lnTo>
                  <a:lnTo>
                    <a:pt x="7565" y="5789"/>
                  </a:lnTo>
                  <a:lnTo>
                    <a:pt x="7574" y="5790"/>
                  </a:lnTo>
                  <a:lnTo>
                    <a:pt x="7623" y="5799"/>
                  </a:lnTo>
                  <a:lnTo>
                    <a:pt x="7632" y="5800"/>
                  </a:lnTo>
                  <a:lnTo>
                    <a:pt x="7680" y="5810"/>
                  </a:lnTo>
                  <a:lnTo>
                    <a:pt x="7689" y="5812"/>
                  </a:lnTo>
                  <a:lnTo>
                    <a:pt x="7736" y="5824"/>
                  </a:lnTo>
                  <a:lnTo>
                    <a:pt x="7745" y="5827"/>
                  </a:lnTo>
                  <a:lnTo>
                    <a:pt x="7792" y="5840"/>
                  </a:lnTo>
                  <a:lnTo>
                    <a:pt x="7801" y="5843"/>
                  </a:lnTo>
                  <a:lnTo>
                    <a:pt x="7848" y="5858"/>
                  </a:lnTo>
                  <a:lnTo>
                    <a:pt x="7857" y="5861"/>
                  </a:lnTo>
                  <a:lnTo>
                    <a:pt x="7903" y="5878"/>
                  </a:lnTo>
                  <a:lnTo>
                    <a:pt x="7911" y="5882"/>
                  </a:lnTo>
                  <a:lnTo>
                    <a:pt x="7957" y="5901"/>
                  </a:lnTo>
                  <a:lnTo>
                    <a:pt x="7965" y="5904"/>
                  </a:lnTo>
                  <a:lnTo>
                    <a:pt x="8010" y="5925"/>
                  </a:lnTo>
                  <a:lnTo>
                    <a:pt x="8018" y="5929"/>
                  </a:lnTo>
                  <a:lnTo>
                    <a:pt x="8062" y="5951"/>
                  </a:lnTo>
                  <a:lnTo>
                    <a:pt x="8070" y="5955"/>
                  </a:lnTo>
                  <a:lnTo>
                    <a:pt x="8114" y="5979"/>
                  </a:lnTo>
                  <a:lnTo>
                    <a:pt x="8122" y="5984"/>
                  </a:lnTo>
                  <a:lnTo>
                    <a:pt x="8164" y="6009"/>
                  </a:lnTo>
                  <a:lnTo>
                    <a:pt x="8172" y="6014"/>
                  </a:lnTo>
                  <a:lnTo>
                    <a:pt x="8213" y="6041"/>
                  </a:lnTo>
                  <a:lnTo>
                    <a:pt x="8221" y="6046"/>
                  </a:lnTo>
                  <a:lnTo>
                    <a:pt x="8261" y="6075"/>
                  </a:lnTo>
                  <a:lnTo>
                    <a:pt x="8269" y="6080"/>
                  </a:lnTo>
                  <a:lnTo>
                    <a:pt x="8308" y="6110"/>
                  </a:lnTo>
                  <a:lnTo>
                    <a:pt x="8315" y="6116"/>
                  </a:lnTo>
                  <a:lnTo>
                    <a:pt x="8353" y="6147"/>
                  </a:lnTo>
                  <a:lnTo>
                    <a:pt x="8360" y="6154"/>
                  </a:lnTo>
                  <a:lnTo>
                    <a:pt x="8397" y="6186"/>
                  </a:lnTo>
                  <a:lnTo>
                    <a:pt x="8403" y="6193"/>
                  </a:lnTo>
                  <a:lnTo>
                    <a:pt x="8439" y="6227"/>
                  </a:lnTo>
                  <a:lnTo>
                    <a:pt x="8445" y="6233"/>
                  </a:lnTo>
                  <a:lnTo>
                    <a:pt x="8479" y="6269"/>
                  </a:lnTo>
                  <a:lnTo>
                    <a:pt x="8486" y="6275"/>
                  </a:lnTo>
                  <a:lnTo>
                    <a:pt x="8518" y="6312"/>
                  </a:lnTo>
                  <a:lnTo>
                    <a:pt x="8525" y="6319"/>
                  </a:lnTo>
                  <a:lnTo>
                    <a:pt x="8556" y="6357"/>
                  </a:lnTo>
                  <a:lnTo>
                    <a:pt x="8562" y="6364"/>
                  </a:lnTo>
                  <a:lnTo>
                    <a:pt x="8592" y="6403"/>
                  </a:lnTo>
                  <a:lnTo>
                    <a:pt x="8597" y="6411"/>
                  </a:lnTo>
                  <a:lnTo>
                    <a:pt x="8626" y="6451"/>
                  </a:lnTo>
                  <a:lnTo>
                    <a:pt x="8631" y="6459"/>
                  </a:lnTo>
                  <a:lnTo>
                    <a:pt x="8658" y="6500"/>
                  </a:lnTo>
                  <a:lnTo>
                    <a:pt x="8663" y="6508"/>
                  </a:lnTo>
                  <a:lnTo>
                    <a:pt x="8688" y="6550"/>
                  </a:lnTo>
                  <a:lnTo>
                    <a:pt x="8693" y="6558"/>
                  </a:lnTo>
                  <a:lnTo>
                    <a:pt x="8717" y="6602"/>
                  </a:lnTo>
                  <a:lnTo>
                    <a:pt x="8721" y="6610"/>
                  </a:lnTo>
                  <a:lnTo>
                    <a:pt x="8743" y="6654"/>
                  </a:lnTo>
                  <a:lnTo>
                    <a:pt x="8747" y="6662"/>
                  </a:lnTo>
                  <a:lnTo>
                    <a:pt x="8768" y="6707"/>
                  </a:lnTo>
                  <a:lnTo>
                    <a:pt x="8771" y="6715"/>
                  </a:lnTo>
                  <a:lnTo>
                    <a:pt x="8790" y="6761"/>
                  </a:lnTo>
                  <a:lnTo>
                    <a:pt x="8794" y="6769"/>
                  </a:lnTo>
                  <a:lnTo>
                    <a:pt x="8811" y="6815"/>
                  </a:lnTo>
                  <a:lnTo>
                    <a:pt x="8814" y="6824"/>
                  </a:lnTo>
                  <a:lnTo>
                    <a:pt x="8829" y="6871"/>
                  </a:lnTo>
                  <a:lnTo>
                    <a:pt x="8832" y="6880"/>
                  </a:lnTo>
                  <a:lnTo>
                    <a:pt x="8845" y="6927"/>
                  </a:lnTo>
                  <a:lnTo>
                    <a:pt x="8848" y="6936"/>
                  </a:lnTo>
                  <a:lnTo>
                    <a:pt x="8860" y="6983"/>
                  </a:lnTo>
                  <a:lnTo>
                    <a:pt x="8862" y="6992"/>
                  </a:lnTo>
                  <a:lnTo>
                    <a:pt x="8872" y="7040"/>
                  </a:lnTo>
                  <a:lnTo>
                    <a:pt x="8873" y="7049"/>
                  </a:lnTo>
                  <a:lnTo>
                    <a:pt x="8882" y="7098"/>
                  </a:lnTo>
                  <a:lnTo>
                    <a:pt x="8883" y="7107"/>
                  </a:lnTo>
                  <a:lnTo>
                    <a:pt x="8890" y="7156"/>
                  </a:lnTo>
                  <a:lnTo>
                    <a:pt x="8891" y="7165"/>
                  </a:lnTo>
                  <a:lnTo>
                    <a:pt x="8895" y="7214"/>
                  </a:lnTo>
                  <a:lnTo>
                    <a:pt x="8896" y="7223"/>
                  </a:lnTo>
                  <a:lnTo>
                    <a:pt x="8899" y="7272"/>
                  </a:lnTo>
                  <a:lnTo>
                    <a:pt x="8899" y="7282"/>
                  </a:lnTo>
                  <a:close/>
                  <a:moveTo>
                    <a:pt x="8399" y="7376"/>
                  </a:moveTo>
                  <a:lnTo>
                    <a:pt x="8400" y="7336"/>
                  </a:lnTo>
                  <a:lnTo>
                    <a:pt x="8399" y="7296"/>
                  </a:lnTo>
                  <a:lnTo>
                    <a:pt x="8397" y="7256"/>
                  </a:lnTo>
                  <a:lnTo>
                    <a:pt x="8393" y="7217"/>
                  </a:lnTo>
                  <a:lnTo>
                    <a:pt x="8388" y="7177"/>
                  </a:lnTo>
                  <a:lnTo>
                    <a:pt x="8381" y="7138"/>
                  </a:lnTo>
                  <a:lnTo>
                    <a:pt x="8373" y="7099"/>
                  </a:lnTo>
                  <a:lnTo>
                    <a:pt x="8364" y="7061"/>
                  </a:lnTo>
                  <a:lnTo>
                    <a:pt x="8353" y="7023"/>
                  </a:lnTo>
                  <a:lnTo>
                    <a:pt x="8340" y="6985"/>
                  </a:lnTo>
                  <a:lnTo>
                    <a:pt x="8326" y="6948"/>
                  </a:lnTo>
                  <a:lnTo>
                    <a:pt x="8311" y="6911"/>
                  </a:lnTo>
                  <a:lnTo>
                    <a:pt x="8295" y="6875"/>
                  </a:lnTo>
                  <a:lnTo>
                    <a:pt x="8277" y="6839"/>
                  </a:lnTo>
                  <a:lnTo>
                    <a:pt x="8257" y="6804"/>
                  </a:lnTo>
                  <a:lnTo>
                    <a:pt x="8237" y="6769"/>
                  </a:lnTo>
                  <a:lnTo>
                    <a:pt x="8215" y="6736"/>
                  </a:lnTo>
                  <a:lnTo>
                    <a:pt x="8192" y="6704"/>
                  </a:lnTo>
                  <a:lnTo>
                    <a:pt x="8168" y="6672"/>
                  </a:lnTo>
                  <a:lnTo>
                    <a:pt x="8142" y="6642"/>
                  </a:lnTo>
                  <a:lnTo>
                    <a:pt x="8116" y="6612"/>
                  </a:lnTo>
                  <a:lnTo>
                    <a:pt x="8089" y="6583"/>
                  </a:lnTo>
                  <a:lnTo>
                    <a:pt x="8060" y="6556"/>
                  </a:lnTo>
                  <a:lnTo>
                    <a:pt x="8030" y="6530"/>
                  </a:lnTo>
                  <a:lnTo>
                    <a:pt x="8000" y="6504"/>
                  </a:lnTo>
                  <a:lnTo>
                    <a:pt x="7968" y="6480"/>
                  </a:lnTo>
                  <a:lnTo>
                    <a:pt x="7936" y="6457"/>
                  </a:lnTo>
                  <a:lnTo>
                    <a:pt x="7903" y="6435"/>
                  </a:lnTo>
                  <a:lnTo>
                    <a:pt x="7868" y="6415"/>
                  </a:lnTo>
                  <a:lnTo>
                    <a:pt x="7833" y="6395"/>
                  </a:lnTo>
                  <a:lnTo>
                    <a:pt x="7797" y="6377"/>
                  </a:lnTo>
                  <a:lnTo>
                    <a:pt x="7761" y="6361"/>
                  </a:lnTo>
                  <a:lnTo>
                    <a:pt x="7724" y="6346"/>
                  </a:lnTo>
                  <a:lnTo>
                    <a:pt x="7687" y="6332"/>
                  </a:lnTo>
                  <a:lnTo>
                    <a:pt x="7649" y="6319"/>
                  </a:lnTo>
                  <a:lnTo>
                    <a:pt x="7611" y="6308"/>
                  </a:lnTo>
                  <a:lnTo>
                    <a:pt x="7573" y="6299"/>
                  </a:lnTo>
                  <a:lnTo>
                    <a:pt x="7534" y="6291"/>
                  </a:lnTo>
                  <a:lnTo>
                    <a:pt x="7495" y="6284"/>
                  </a:lnTo>
                  <a:lnTo>
                    <a:pt x="7455" y="6279"/>
                  </a:lnTo>
                  <a:lnTo>
                    <a:pt x="7416" y="6275"/>
                  </a:lnTo>
                  <a:lnTo>
                    <a:pt x="7376" y="6273"/>
                  </a:lnTo>
                  <a:lnTo>
                    <a:pt x="7336" y="6272"/>
                  </a:lnTo>
                  <a:lnTo>
                    <a:pt x="7296" y="6273"/>
                  </a:lnTo>
                  <a:lnTo>
                    <a:pt x="7256" y="6275"/>
                  </a:lnTo>
                  <a:lnTo>
                    <a:pt x="7217" y="6279"/>
                  </a:lnTo>
                  <a:lnTo>
                    <a:pt x="7177" y="6284"/>
                  </a:lnTo>
                  <a:lnTo>
                    <a:pt x="7138" y="6291"/>
                  </a:lnTo>
                  <a:lnTo>
                    <a:pt x="7099" y="6299"/>
                  </a:lnTo>
                  <a:lnTo>
                    <a:pt x="7061" y="6308"/>
                  </a:lnTo>
                  <a:lnTo>
                    <a:pt x="7023" y="6319"/>
                  </a:lnTo>
                  <a:lnTo>
                    <a:pt x="6985" y="6332"/>
                  </a:lnTo>
                  <a:lnTo>
                    <a:pt x="6948" y="6346"/>
                  </a:lnTo>
                  <a:lnTo>
                    <a:pt x="6911" y="6361"/>
                  </a:lnTo>
                  <a:lnTo>
                    <a:pt x="6875" y="6377"/>
                  </a:lnTo>
                  <a:lnTo>
                    <a:pt x="6839" y="6395"/>
                  </a:lnTo>
                  <a:lnTo>
                    <a:pt x="6804" y="6415"/>
                  </a:lnTo>
                  <a:lnTo>
                    <a:pt x="6769" y="6435"/>
                  </a:lnTo>
                  <a:lnTo>
                    <a:pt x="6736" y="6457"/>
                  </a:lnTo>
                  <a:lnTo>
                    <a:pt x="6704" y="6480"/>
                  </a:lnTo>
                  <a:lnTo>
                    <a:pt x="6672" y="6504"/>
                  </a:lnTo>
                  <a:lnTo>
                    <a:pt x="6642" y="6530"/>
                  </a:lnTo>
                  <a:lnTo>
                    <a:pt x="6612" y="6556"/>
                  </a:lnTo>
                  <a:lnTo>
                    <a:pt x="6583" y="6583"/>
                  </a:lnTo>
                  <a:lnTo>
                    <a:pt x="6556" y="6612"/>
                  </a:lnTo>
                  <a:lnTo>
                    <a:pt x="6530" y="6642"/>
                  </a:lnTo>
                  <a:lnTo>
                    <a:pt x="6504" y="6672"/>
                  </a:lnTo>
                  <a:lnTo>
                    <a:pt x="6480" y="6704"/>
                  </a:lnTo>
                  <a:lnTo>
                    <a:pt x="6457" y="6736"/>
                  </a:lnTo>
                  <a:lnTo>
                    <a:pt x="6435" y="6769"/>
                  </a:lnTo>
                  <a:lnTo>
                    <a:pt x="6415" y="6804"/>
                  </a:lnTo>
                  <a:lnTo>
                    <a:pt x="6395" y="6839"/>
                  </a:lnTo>
                  <a:lnTo>
                    <a:pt x="6377" y="6875"/>
                  </a:lnTo>
                  <a:lnTo>
                    <a:pt x="6361" y="6911"/>
                  </a:lnTo>
                  <a:lnTo>
                    <a:pt x="6346" y="6948"/>
                  </a:lnTo>
                  <a:lnTo>
                    <a:pt x="6332" y="6985"/>
                  </a:lnTo>
                  <a:lnTo>
                    <a:pt x="6319" y="7023"/>
                  </a:lnTo>
                  <a:lnTo>
                    <a:pt x="6308" y="7061"/>
                  </a:lnTo>
                  <a:lnTo>
                    <a:pt x="6299" y="7099"/>
                  </a:lnTo>
                  <a:lnTo>
                    <a:pt x="6291" y="7138"/>
                  </a:lnTo>
                  <a:lnTo>
                    <a:pt x="6284" y="7177"/>
                  </a:lnTo>
                  <a:lnTo>
                    <a:pt x="6279" y="7217"/>
                  </a:lnTo>
                  <a:lnTo>
                    <a:pt x="6275" y="7256"/>
                  </a:lnTo>
                  <a:lnTo>
                    <a:pt x="6273" y="7296"/>
                  </a:lnTo>
                  <a:lnTo>
                    <a:pt x="6272" y="7336"/>
                  </a:lnTo>
                  <a:lnTo>
                    <a:pt x="6273" y="7376"/>
                  </a:lnTo>
                  <a:lnTo>
                    <a:pt x="6275" y="7416"/>
                  </a:lnTo>
                  <a:lnTo>
                    <a:pt x="6279" y="7455"/>
                  </a:lnTo>
                  <a:lnTo>
                    <a:pt x="6284" y="7495"/>
                  </a:lnTo>
                  <a:lnTo>
                    <a:pt x="6291" y="7534"/>
                  </a:lnTo>
                  <a:lnTo>
                    <a:pt x="6299" y="7573"/>
                  </a:lnTo>
                  <a:lnTo>
                    <a:pt x="6308" y="7611"/>
                  </a:lnTo>
                  <a:lnTo>
                    <a:pt x="6319" y="7649"/>
                  </a:lnTo>
                  <a:lnTo>
                    <a:pt x="6332" y="7687"/>
                  </a:lnTo>
                  <a:lnTo>
                    <a:pt x="6346" y="7724"/>
                  </a:lnTo>
                  <a:lnTo>
                    <a:pt x="6361" y="7761"/>
                  </a:lnTo>
                  <a:lnTo>
                    <a:pt x="6377" y="7797"/>
                  </a:lnTo>
                  <a:lnTo>
                    <a:pt x="6395" y="7833"/>
                  </a:lnTo>
                  <a:lnTo>
                    <a:pt x="6415" y="7868"/>
                  </a:lnTo>
                  <a:lnTo>
                    <a:pt x="6435" y="7903"/>
                  </a:lnTo>
                  <a:lnTo>
                    <a:pt x="6457" y="7936"/>
                  </a:lnTo>
                  <a:lnTo>
                    <a:pt x="6480" y="7968"/>
                  </a:lnTo>
                  <a:lnTo>
                    <a:pt x="6504" y="8000"/>
                  </a:lnTo>
                  <a:lnTo>
                    <a:pt x="6530" y="8030"/>
                  </a:lnTo>
                  <a:lnTo>
                    <a:pt x="6556" y="8060"/>
                  </a:lnTo>
                  <a:lnTo>
                    <a:pt x="6583" y="8089"/>
                  </a:lnTo>
                  <a:lnTo>
                    <a:pt x="6612" y="8116"/>
                  </a:lnTo>
                  <a:lnTo>
                    <a:pt x="6642" y="8142"/>
                  </a:lnTo>
                  <a:lnTo>
                    <a:pt x="6672" y="8168"/>
                  </a:lnTo>
                  <a:lnTo>
                    <a:pt x="6704" y="8192"/>
                  </a:lnTo>
                  <a:lnTo>
                    <a:pt x="6736" y="8215"/>
                  </a:lnTo>
                  <a:lnTo>
                    <a:pt x="6769" y="8237"/>
                  </a:lnTo>
                  <a:lnTo>
                    <a:pt x="6804" y="8257"/>
                  </a:lnTo>
                  <a:lnTo>
                    <a:pt x="6839" y="8277"/>
                  </a:lnTo>
                  <a:lnTo>
                    <a:pt x="6875" y="8295"/>
                  </a:lnTo>
                  <a:lnTo>
                    <a:pt x="6911" y="8311"/>
                  </a:lnTo>
                  <a:lnTo>
                    <a:pt x="6948" y="8326"/>
                  </a:lnTo>
                  <a:lnTo>
                    <a:pt x="6985" y="8340"/>
                  </a:lnTo>
                  <a:lnTo>
                    <a:pt x="7023" y="8353"/>
                  </a:lnTo>
                  <a:lnTo>
                    <a:pt x="7061" y="8364"/>
                  </a:lnTo>
                  <a:lnTo>
                    <a:pt x="7099" y="8373"/>
                  </a:lnTo>
                  <a:lnTo>
                    <a:pt x="7138" y="8381"/>
                  </a:lnTo>
                  <a:lnTo>
                    <a:pt x="7177" y="8388"/>
                  </a:lnTo>
                  <a:lnTo>
                    <a:pt x="7217" y="8393"/>
                  </a:lnTo>
                  <a:lnTo>
                    <a:pt x="7256" y="8397"/>
                  </a:lnTo>
                  <a:lnTo>
                    <a:pt x="7296" y="8399"/>
                  </a:lnTo>
                  <a:lnTo>
                    <a:pt x="7336" y="8400"/>
                  </a:lnTo>
                  <a:lnTo>
                    <a:pt x="7376" y="8399"/>
                  </a:lnTo>
                  <a:lnTo>
                    <a:pt x="7416" y="8397"/>
                  </a:lnTo>
                  <a:lnTo>
                    <a:pt x="7455" y="8393"/>
                  </a:lnTo>
                  <a:lnTo>
                    <a:pt x="7495" y="8388"/>
                  </a:lnTo>
                  <a:lnTo>
                    <a:pt x="7534" y="8381"/>
                  </a:lnTo>
                  <a:lnTo>
                    <a:pt x="7573" y="8373"/>
                  </a:lnTo>
                  <a:lnTo>
                    <a:pt x="7611" y="8364"/>
                  </a:lnTo>
                  <a:lnTo>
                    <a:pt x="7649" y="8353"/>
                  </a:lnTo>
                  <a:lnTo>
                    <a:pt x="7687" y="8340"/>
                  </a:lnTo>
                  <a:lnTo>
                    <a:pt x="7724" y="8326"/>
                  </a:lnTo>
                  <a:lnTo>
                    <a:pt x="7761" y="8311"/>
                  </a:lnTo>
                  <a:lnTo>
                    <a:pt x="7797" y="8295"/>
                  </a:lnTo>
                  <a:lnTo>
                    <a:pt x="7833" y="8277"/>
                  </a:lnTo>
                  <a:lnTo>
                    <a:pt x="7868" y="8257"/>
                  </a:lnTo>
                  <a:lnTo>
                    <a:pt x="7903" y="8237"/>
                  </a:lnTo>
                  <a:lnTo>
                    <a:pt x="7936" y="8215"/>
                  </a:lnTo>
                  <a:lnTo>
                    <a:pt x="7968" y="8192"/>
                  </a:lnTo>
                  <a:lnTo>
                    <a:pt x="8000" y="8168"/>
                  </a:lnTo>
                  <a:lnTo>
                    <a:pt x="8030" y="8142"/>
                  </a:lnTo>
                  <a:lnTo>
                    <a:pt x="8060" y="8116"/>
                  </a:lnTo>
                  <a:lnTo>
                    <a:pt x="8089" y="8089"/>
                  </a:lnTo>
                  <a:lnTo>
                    <a:pt x="8116" y="8060"/>
                  </a:lnTo>
                  <a:lnTo>
                    <a:pt x="8142" y="8030"/>
                  </a:lnTo>
                  <a:lnTo>
                    <a:pt x="8168" y="8000"/>
                  </a:lnTo>
                  <a:lnTo>
                    <a:pt x="8192" y="7968"/>
                  </a:lnTo>
                  <a:lnTo>
                    <a:pt x="8215" y="7936"/>
                  </a:lnTo>
                  <a:lnTo>
                    <a:pt x="8237" y="7903"/>
                  </a:lnTo>
                  <a:lnTo>
                    <a:pt x="8257" y="7868"/>
                  </a:lnTo>
                  <a:lnTo>
                    <a:pt x="8277" y="7833"/>
                  </a:lnTo>
                  <a:lnTo>
                    <a:pt x="8295" y="7797"/>
                  </a:lnTo>
                  <a:lnTo>
                    <a:pt x="8311" y="7761"/>
                  </a:lnTo>
                  <a:lnTo>
                    <a:pt x="8326" y="7724"/>
                  </a:lnTo>
                  <a:lnTo>
                    <a:pt x="8340" y="7687"/>
                  </a:lnTo>
                  <a:lnTo>
                    <a:pt x="8353" y="7649"/>
                  </a:lnTo>
                  <a:lnTo>
                    <a:pt x="8364" y="7611"/>
                  </a:lnTo>
                  <a:lnTo>
                    <a:pt x="8373" y="7573"/>
                  </a:lnTo>
                  <a:lnTo>
                    <a:pt x="8381" y="7534"/>
                  </a:lnTo>
                  <a:lnTo>
                    <a:pt x="8388" y="7495"/>
                  </a:lnTo>
                  <a:lnTo>
                    <a:pt x="8393" y="7455"/>
                  </a:lnTo>
                  <a:lnTo>
                    <a:pt x="8397" y="7416"/>
                  </a:lnTo>
                  <a:lnTo>
                    <a:pt x="8399" y="7376"/>
                  </a:lnTo>
                  <a:close/>
                  <a:moveTo>
                    <a:pt x="4227" y="2610"/>
                  </a:moveTo>
                  <a:lnTo>
                    <a:pt x="4228" y="2659"/>
                  </a:lnTo>
                  <a:lnTo>
                    <a:pt x="4228" y="2669"/>
                  </a:lnTo>
                  <a:lnTo>
                    <a:pt x="4227" y="2718"/>
                  </a:lnTo>
                  <a:lnTo>
                    <a:pt x="4227" y="2728"/>
                  </a:lnTo>
                  <a:lnTo>
                    <a:pt x="4224" y="2777"/>
                  </a:lnTo>
                  <a:lnTo>
                    <a:pt x="4223" y="2786"/>
                  </a:lnTo>
                  <a:lnTo>
                    <a:pt x="4219" y="2835"/>
                  </a:lnTo>
                  <a:lnTo>
                    <a:pt x="4218" y="2844"/>
                  </a:lnTo>
                  <a:lnTo>
                    <a:pt x="4211" y="2893"/>
                  </a:lnTo>
                  <a:lnTo>
                    <a:pt x="4210" y="2902"/>
                  </a:lnTo>
                  <a:lnTo>
                    <a:pt x="4201" y="2951"/>
                  </a:lnTo>
                  <a:lnTo>
                    <a:pt x="4200" y="2960"/>
                  </a:lnTo>
                  <a:lnTo>
                    <a:pt x="4190" y="3008"/>
                  </a:lnTo>
                  <a:lnTo>
                    <a:pt x="4188" y="3017"/>
                  </a:lnTo>
                  <a:lnTo>
                    <a:pt x="4176" y="3064"/>
                  </a:lnTo>
                  <a:lnTo>
                    <a:pt x="4173" y="3073"/>
                  </a:lnTo>
                  <a:lnTo>
                    <a:pt x="4160" y="3120"/>
                  </a:lnTo>
                  <a:lnTo>
                    <a:pt x="4157" y="3129"/>
                  </a:lnTo>
                  <a:lnTo>
                    <a:pt x="4142" y="3176"/>
                  </a:lnTo>
                  <a:lnTo>
                    <a:pt x="4139" y="3185"/>
                  </a:lnTo>
                  <a:lnTo>
                    <a:pt x="4122" y="3231"/>
                  </a:lnTo>
                  <a:lnTo>
                    <a:pt x="4118" y="3239"/>
                  </a:lnTo>
                  <a:lnTo>
                    <a:pt x="4099" y="3285"/>
                  </a:lnTo>
                  <a:lnTo>
                    <a:pt x="4096" y="3293"/>
                  </a:lnTo>
                  <a:lnTo>
                    <a:pt x="4075" y="3338"/>
                  </a:lnTo>
                  <a:lnTo>
                    <a:pt x="4071" y="3346"/>
                  </a:lnTo>
                  <a:lnTo>
                    <a:pt x="4049" y="3390"/>
                  </a:lnTo>
                  <a:lnTo>
                    <a:pt x="4045" y="3398"/>
                  </a:lnTo>
                  <a:lnTo>
                    <a:pt x="4021" y="3442"/>
                  </a:lnTo>
                  <a:lnTo>
                    <a:pt x="4016" y="3450"/>
                  </a:lnTo>
                  <a:lnTo>
                    <a:pt x="3991" y="3492"/>
                  </a:lnTo>
                  <a:lnTo>
                    <a:pt x="3986" y="3500"/>
                  </a:lnTo>
                  <a:lnTo>
                    <a:pt x="3959" y="3541"/>
                  </a:lnTo>
                  <a:lnTo>
                    <a:pt x="3954" y="3549"/>
                  </a:lnTo>
                  <a:lnTo>
                    <a:pt x="3925" y="3589"/>
                  </a:lnTo>
                  <a:lnTo>
                    <a:pt x="3920" y="3597"/>
                  </a:lnTo>
                  <a:lnTo>
                    <a:pt x="3890" y="3636"/>
                  </a:lnTo>
                  <a:lnTo>
                    <a:pt x="3884" y="3643"/>
                  </a:lnTo>
                  <a:lnTo>
                    <a:pt x="3853" y="3681"/>
                  </a:lnTo>
                  <a:lnTo>
                    <a:pt x="3846" y="3688"/>
                  </a:lnTo>
                  <a:lnTo>
                    <a:pt x="3814" y="3725"/>
                  </a:lnTo>
                  <a:lnTo>
                    <a:pt x="3807" y="3731"/>
                  </a:lnTo>
                  <a:lnTo>
                    <a:pt x="3773" y="3767"/>
                  </a:lnTo>
                  <a:lnTo>
                    <a:pt x="3767" y="3773"/>
                  </a:lnTo>
                  <a:lnTo>
                    <a:pt x="3731" y="3807"/>
                  </a:lnTo>
                  <a:lnTo>
                    <a:pt x="3725" y="3814"/>
                  </a:lnTo>
                  <a:lnTo>
                    <a:pt x="3688" y="3846"/>
                  </a:lnTo>
                  <a:lnTo>
                    <a:pt x="3681" y="3853"/>
                  </a:lnTo>
                  <a:lnTo>
                    <a:pt x="3643" y="3884"/>
                  </a:lnTo>
                  <a:lnTo>
                    <a:pt x="3636" y="3890"/>
                  </a:lnTo>
                  <a:lnTo>
                    <a:pt x="3597" y="3920"/>
                  </a:lnTo>
                  <a:lnTo>
                    <a:pt x="3589" y="3925"/>
                  </a:lnTo>
                  <a:lnTo>
                    <a:pt x="3549" y="3954"/>
                  </a:lnTo>
                  <a:lnTo>
                    <a:pt x="3541" y="3959"/>
                  </a:lnTo>
                  <a:lnTo>
                    <a:pt x="3500" y="3986"/>
                  </a:lnTo>
                  <a:lnTo>
                    <a:pt x="3492" y="3991"/>
                  </a:lnTo>
                  <a:lnTo>
                    <a:pt x="3450" y="4016"/>
                  </a:lnTo>
                  <a:lnTo>
                    <a:pt x="3442" y="4021"/>
                  </a:lnTo>
                  <a:lnTo>
                    <a:pt x="3398" y="4045"/>
                  </a:lnTo>
                  <a:lnTo>
                    <a:pt x="3390" y="4049"/>
                  </a:lnTo>
                  <a:lnTo>
                    <a:pt x="3346" y="4071"/>
                  </a:lnTo>
                  <a:lnTo>
                    <a:pt x="3338" y="4075"/>
                  </a:lnTo>
                  <a:lnTo>
                    <a:pt x="3293" y="4096"/>
                  </a:lnTo>
                  <a:lnTo>
                    <a:pt x="3285" y="4099"/>
                  </a:lnTo>
                  <a:lnTo>
                    <a:pt x="3239" y="4118"/>
                  </a:lnTo>
                  <a:lnTo>
                    <a:pt x="3231" y="4122"/>
                  </a:lnTo>
                  <a:lnTo>
                    <a:pt x="3185" y="4139"/>
                  </a:lnTo>
                  <a:lnTo>
                    <a:pt x="3176" y="4142"/>
                  </a:lnTo>
                  <a:lnTo>
                    <a:pt x="3129" y="4157"/>
                  </a:lnTo>
                  <a:lnTo>
                    <a:pt x="3120" y="4160"/>
                  </a:lnTo>
                  <a:lnTo>
                    <a:pt x="3073" y="4173"/>
                  </a:lnTo>
                  <a:lnTo>
                    <a:pt x="3064" y="4176"/>
                  </a:lnTo>
                  <a:lnTo>
                    <a:pt x="3017" y="4188"/>
                  </a:lnTo>
                  <a:lnTo>
                    <a:pt x="3008" y="4190"/>
                  </a:lnTo>
                  <a:lnTo>
                    <a:pt x="2960" y="4200"/>
                  </a:lnTo>
                  <a:lnTo>
                    <a:pt x="2951" y="4201"/>
                  </a:lnTo>
                  <a:lnTo>
                    <a:pt x="2902" y="4210"/>
                  </a:lnTo>
                  <a:lnTo>
                    <a:pt x="2893" y="4211"/>
                  </a:lnTo>
                  <a:lnTo>
                    <a:pt x="2844" y="4218"/>
                  </a:lnTo>
                  <a:lnTo>
                    <a:pt x="2835" y="4219"/>
                  </a:lnTo>
                  <a:lnTo>
                    <a:pt x="2786" y="4223"/>
                  </a:lnTo>
                  <a:lnTo>
                    <a:pt x="2777" y="4224"/>
                  </a:lnTo>
                  <a:lnTo>
                    <a:pt x="2728" y="4227"/>
                  </a:lnTo>
                  <a:lnTo>
                    <a:pt x="2718" y="4227"/>
                  </a:lnTo>
                  <a:lnTo>
                    <a:pt x="2669" y="4228"/>
                  </a:lnTo>
                  <a:lnTo>
                    <a:pt x="2659" y="4228"/>
                  </a:lnTo>
                  <a:lnTo>
                    <a:pt x="2610" y="4227"/>
                  </a:lnTo>
                  <a:lnTo>
                    <a:pt x="2600" y="4227"/>
                  </a:lnTo>
                  <a:lnTo>
                    <a:pt x="2551" y="4224"/>
                  </a:lnTo>
                  <a:lnTo>
                    <a:pt x="2542" y="4223"/>
                  </a:lnTo>
                  <a:lnTo>
                    <a:pt x="2493" y="4219"/>
                  </a:lnTo>
                  <a:lnTo>
                    <a:pt x="2484" y="4218"/>
                  </a:lnTo>
                  <a:lnTo>
                    <a:pt x="2435" y="4211"/>
                  </a:lnTo>
                  <a:lnTo>
                    <a:pt x="2426" y="4210"/>
                  </a:lnTo>
                  <a:lnTo>
                    <a:pt x="2377" y="4201"/>
                  </a:lnTo>
                  <a:lnTo>
                    <a:pt x="2368" y="4200"/>
                  </a:lnTo>
                  <a:lnTo>
                    <a:pt x="2320" y="4190"/>
                  </a:lnTo>
                  <a:lnTo>
                    <a:pt x="2311" y="4188"/>
                  </a:lnTo>
                  <a:lnTo>
                    <a:pt x="2264" y="4176"/>
                  </a:lnTo>
                  <a:lnTo>
                    <a:pt x="2255" y="4173"/>
                  </a:lnTo>
                  <a:lnTo>
                    <a:pt x="2208" y="4160"/>
                  </a:lnTo>
                  <a:lnTo>
                    <a:pt x="2199" y="4157"/>
                  </a:lnTo>
                  <a:lnTo>
                    <a:pt x="2152" y="4142"/>
                  </a:lnTo>
                  <a:lnTo>
                    <a:pt x="2143" y="4139"/>
                  </a:lnTo>
                  <a:lnTo>
                    <a:pt x="2097" y="4122"/>
                  </a:lnTo>
                  <a:lnTo>
                    <a:pt x="2089" y="4118"/>
                  </a:lnTo>
                  <a:lnTo>
                    <a:pt x="2043" y="4099"/>
                  </a:lnTo>
                  <a:lnTo>
                    <a:pt x="2035" y="4096"/>
                  </a:lnTo>
                  <a:lnTo>
                    <a:pt x="1990" y="4075"/>
                  </a:lnTo>
                  <a:lnTo>
                    <a:pt x="1982" y="4071"/>
                  </a:lnTo>
                  <a:lnTo>
                    <a:pt x="1938" y="4049"/>
                  </a:lnTo>
                  <a:lnTo>
                    <a:pt x="1930" y="4045"/>
                  </a:lnTo>
                  <a:lnTo>
                    <a:pt x="1886" y="4021"/>
                  </a:lnTo>
                  <a:lnTo>
                    <a:pt x="1878" y="4016"/>
                  </a:lnTo>
                  <a:lnTo>
                    <a:pt x="1836" y="3991"/>
                  </a:lnTo>
                  <a:lnTo>
                    <a:pt x="1828" y="3986"/>
                  </a:lnTo>
                  <a:lnTo>
                    <a:pt x="1787" y="3959"/>
                  </a:lnTo>
                  <a:lnTo>
                    <a:pt x="1779" y="3954"/>
                  </a:lnTo>
                  <a:lnTo>
                    <a:pt x="1739" y="3925"/>
                  </a:lnTo>
                  <a:lnTo>
                    <a:pt x="1731" y="3920"/>
                  </a:lnTo>
                  <a:lnTo>
                    <a:pt x="1692" y="3890"/>
                  </a:lnTo>
                  <a:lnTo>
                    <a:pt x="1685" y="3884"/>
                  </a:lnTo>
                  <a:lnTo>
                    <a:pt x="1647" y="3853"/>
                  </a:lnTo>
                  <a:lnTo>
                    <a:pt x="1640" y="3846"/>
                  </a:lnTo>
                  <a:lnTo>
                    <a:pt x="1603" y="3814"/>
                  </a:lnTo>
                  <a:lnTo>
                    <a:pt x="1597" y="3807"/>
                  </a:lnTo>
                  <a:lnTo>
                    <a:pt x="1561" y="3773"/>
                  </a:lnTo>
                  <a:lnTo>
                    <a:pt x="1555" y="3767"/>
                  </a:lnTo>
                  <a:lnTo>
                    <a:pt x="1521" y="3731"/>
                  </a:lnTo>
                  <a:lnTo>
                    <a:pt x="1514" y="3725"/>
                  </a:lnTo>
                  <a:lnTo>
                    <a:pt x="1482" y="3688"/>
                  </a:lnTo>
                  <a:lnTo>
                    <a:pt x="1475" y="3681"/>
                  </a:lnTo>
                  <a:lnTo>
                    <a:pt x="1444" y="3643"/>
                  </a:lnTo>
                  <a:lnTo>
                    <a:pt x="1438" y="3636"/>
                  </a:lnTo>
                  <a:lnTo>
                    <a:pt x="1408" y="3597"/>
                  </a:lnTo>
                  <a:lnTo>
                    <a:pt x="1403" y="3589"/>
                  </a:lnTo>
                  <a:lnTo>
                    <a:pt x="1374" y="3549"/>
                  </a:lnTo>
                  <a:lnTo>
                    <a:pt x="1369" y="3541"/>
                  </a:lnTo>
                  <a:lnTo>
                    <a:pt x="1342" y="3500"/>
                  </a:lnTo>
                  <a:lnTo>
                    <a:pt x="1337" y="3492"/>
                  </a:lnTo>
                  <a:lnTo>
                    <a:pt x="1312" y="3450"/>
                  </a:lnTo>
                  <a:lnTo>
                    <a:pt x="1307" y="3442"/>
                  </a:lnTo>
                  <a:lnTo>
                    <a:pt x="1283" y="3398"/>
                  </a:lnTo>
                  <a:lnTo>
                    <a:pt x="1279" y="3390"/>
                  </a:lnTo>
                  <a:lnTo>
                    <a:pt x="1257" y="3346"/>
                  </a:lnTo>
                  <a:lnTo>
                    <a:pt x="1253" y="3338"/>
                  </a:lnTo>
                  <a:lnTo>
                    <a:pt x="1232" y="3293"/>
                  </a:lnTo>
                  <a:lnTo>
                    <a:pt x="1229" y="3285"/>
                  </a:lnTo>
                  <a:lnTo>
                    <a:pt x="1210" y="3239"/>
                  </a:lnTo>
                  <a:lnTo>
                    <a:pt x="1206" y="3231"/>
                  </a:lnTo>
                  <a:lnTo>
                    <a:pt x="1189" y="3185"/>
                  </a:lnTo>
                  <a:lnTo>
                    <a:pt x="1186" y="3176"/>
                  </a:lnTo>
                  <a:lnTo>
                    <a:pt x="1171" y="3129"/>
                  </a:lnTo>
                  <a:lnTo>
                    <a:pt x="1168" y="3120"/>
                  </a:lnTo>
                  <a:lnTo>
                    <a:pt x="1155" y="3073"/>
                  </a:lnTo>
                  <a:lnTo>
                    <a:pt x="1152" y="3064"/>
                  </a:lnTo>
                  <a:lnTo>
                    <a:pt x="1140" y="3017"/>
                  </a:lnTo>
                  <a:lnTo>
                    <a:pt x="1138" y="3008"/>
                  </a:lnTo>
                  <a:lnTo>
                    <a:pt x="1128" y="2960"/>
                  </a:lnTo>
                  <a:lnTo>
                    <a:pt x="1127" y="2951"/>
                  </a:lnTo>
                  <a:lnTo>
                    <a:pt x="1118" y="2902"/>
                  </a:lnTo>
                  <a:lnTo>
                    <a:pt x="1117" y="2893"/>
                  </a:lnTo>
                  <a:lnTo>
                    <a:pt x="1110" y="2844"/>
                  </a:lnTo>
                  <a:lnTo>
                    <a:pt x="1109" y="2835"/>
                  </a:lnTo>
                  <a:lnTo>
                    <a:pt x="1105" y="2786"/>
                  </a:lnTo>
                  <a:lnTo>
                    <a:pt x="1104" y="2777"/>
                  </a:lnTo>
                  <a:lnTo>
                    <a:pt x="1101" y="2728"/>
                  </a:lnTo>
                  <a:lnTo>
                    <a:pt x="1101" y="2718"/>
                  </a:lnTo>
                  <a:lnTo>
                    <a:pt x="1100" y="2669"/>
                  </a:lnTo>
                  <a:lnTo>
                    <a:pt x="1100" y="2659"/>
                  </a:lnTo>
                  <a:lnTo>
                    <a:pt x="1101" y="2610"/>
                  </a:lnTo>
                  <a:lnTo>
                    <a:pt x="1101" y="2600"/>
                  </a:lnTo>
                  <a:lnTo>
                    <a:pt x="1104" y="2551"/>
                  </a:lnTo>
                  <a:lnTo>
                    <a:pt x="1105" y="2542"/>
                  </a:lnTo>
                  <a:lnTo>
                    <a:pt x="1109" y="2493"/>
                  </a:lnTo>
                  <a:lnTo>
                    <a:pt x="1110" y="2484"/>
                  </a:lnTo>
                  <a:lnTo>
                    <a:pt x="1117" y="2435"/>
                  </a:lnTo>
                  <a:lnTo>
                    <a:pt x="1118" y="2426"/>
                  </a:lnTo>
                  <a:lnTo>
                    <a:pt x="1127" y="2377"/>
                  </a:lnTo>
                  <a:lnTo>
                    <a:pt x="1128" y="2368"/>
                  </a:lnTo>
                  <a:lnTo>
                    <a:pt x="1138" y="2320"/>
                  </a:lnTo>
                  <a:lnTo>
                    <a:pt x="1140" y="2311"/>
                  </a:lnTo>
                  <a:lnTo>
                    <a:pt x="1152" y="2264"/>
                  </a:lnTo>
                  <a:lnTo>
                    <a:pt x="1155" y="2255"/>
                  </a:lnTo>
                  <a:lnTo>
                    <a:pt x="1168" y="2208"/>
                  </a:lnTo>
                  <a:lnTo>
                    <a:pt x="1171" y="2199"/>
                  </a:lnTo>
                  <a:lnTo>
                    <a:pt x="1186" y="2152"/>
                  </a:lnTo>
                  <a:lnTo>
                    <a:pt x="1189" y="2143"/>
                  </a:lnTo>
                  <a:lnTo>
                    <a:pt x="1206" y="2097"/>
                  </a:lnTo>
                  <a:lnTo>
                    <a:pt x="1210" y="2089"/>
                  </a:lnTo>
                  <a:lnTo>
                    <a:pt x="1229" y="2043"/>
                  </a:lnTo>
                  <a:lnTo>
                    <a:pt x="1232" y="2035"/>
                  </a:lnTo>
                  <a:lnTo>
                    <a:pt x="1253" y="1990"/>
                  </a:lnTo>
                  <a:lnTo>
                    <a:pt x="1257" y="1982"/>
                  </a:lnTo>
                  <a:lnTo>
                    <a:pt x="1279" y="1938"/>
                  </a:lnTo>
                  <a:lnTo>
                    <a:pt x="1283" y="1930"/>
                  </a:lnTo>
                  <a:lnTo>
                    <a:pt x="1307" y="1886"/>
                  </a:lnTo>
                  <a:lnTo>
                    <a:pt x="1312" y="1878"/>
                  </a:lnTo>
                  <a:lnTo>
                    <a:pt x="1337" y="1836"/>
                  </a:lnTo>
                  <a:lnTo>
                    <a:pt x="1342" y="1828"/>
                  </a:lnTo>
                  <a:lnTo>
                    <a:pt x="1369" y="1787"/>
                  </a:lnTo>
                  <a:lnTo>
                    <a:pt x="1374" y="1779"/>
                  </a:lnTo>
                  <a:lnTo>
                    <a:pt x="1403" y="1739"/>
                  </a:lnTo>
                  <a:lnTo>
                    <a:pt x="1408" y="1731"/>
                  </a:lnTo>
                  <a:lnTo>
                    <a:pt x="1438" y="1692"/>
                  </a:lnTo>
                  <a:lnTo>
                    <a:pt x="1444" y="1685"/>
                  </a:lnTo>
                  <a:lnTo>
                    <a:pt x="1475" y="1647"/>
                  </a:lnTo>
                  <a:lnTo>
                    <a:pt x="1482" y="1640"/>
                  </a:lnTo>
                  <a:lnTo>
                    <a:pt x="1514" y="1603"/>
                  </a:lnTo>
                  <a:lnTo>
                    <a:pt x="1521" y="1597"/>
                  </a:lnTo>
                  <a:lnTo>
                    <a:pt x="1555" y="1561"/>
                  </a:lnTo>
                  <a:lnTo>
                    <a:pt x="1561" y="1555"/>
                  </a:lnTo>
                  <a:lnTo>
                    <a:pt x="1597" y="1521"/>
                  </a:lnTo>
                  <a:lnTo>
                    <a:pt x="1603" y="1514"/>
                  </a:lnTo>
                  <a:lnTo>
                    <a:pt x="1640" y="1482"/>
                  </a:lnTo>
                  <a:lnTo>
                    <a:pt x="1647" y="1475"/>
                  </a:lnTo>
                  <a:lnTo>
                    <a:pt x="1685" y="1444"/>
                  </a:lnTo>
                  <a:lnTo>
                    <a:pt x="1692" y="1438"/>
                  </a:lnTo>
                  <a:lnTo>
                    <a:pt x="1731" y="1408"/>
                  </a:lnTo>
                  <a:lnTo>
                    <a:pt x="1739" y="1403"/>
                  </a:lnTo>
                  <a:lnTo>
                    <a:pt x="1779" y="1374"/>
                  </a:lnTo>
                  <a:lnTo>
                    <a:pt x="1787" y="1369"/>
                  </a:lnTo>
                  <a:lnTo>
                    <a:pt x="1828" y="1342"/>
                  </a:lnTo>
                  <a:lnTo>
                    <a:pt x="1836" y="1337"/>
                  </a:lnTo>
                  <a:lnTo>
                    <a:pt x="1878" y="1312"/>
                  </a:lnTo>
                  <a:lnTo>
                    <a:pt x="1886" y="1307"/>
                  </a:lnTo>
                  <a:lnTo>
                    <a:pt x="1930" y="1283"/>
                  </a:lnTo>
                  <a:lnTo>
                    <a:pt x="1938" y="1279"/>
                  </a:lnTo>
                  <a:lnTo>
                    <a:pt x="1982" y="1257"/>
                  </a:lnTo>
                  <a:lnTo>
                    <a:pt x="1990" y="1253"/>
                  </a:lnTo>
                  <a:lnTo>
                    <a:pt x="2035" y="1232"/>
                  </a:lnTo>
                  <a:lnTo>
                    <a:pt x="2043" y="1229"/>
                  </a:lnTo>
                  <a:lnTo>
                    <a:pt x="2089" y="1210"/>
                  </a:lnTo>
                  <a:lnTo>
                    <a:pt x="2097" y="1206"/>
                  </a:lnTo>
                  <a:lnTo>
                    <a:pt x="2143" y="1189"/>
                  </a:lnTo>
                  <a:lnTo>
                    <a:pt x="2152" y="1186"/>
                  </a:lnTo>
                  <a:lnTo>
                    <a:pt x="2199" y="1171"/>
                  </a:lnTo>
                  <a:lnTo>
                    <a:pt x="2208" y="1168"/>
                  </a:lnTo>
                  <a:lnTo>
                    <a:pt x="2255" y="1155"/>
                  </a:lnTo>
                  <a:lnTo>
                    <a:pt x="2264" y="1152"/>
                  </a:lnTo>
                  <a:lnTo>
                    <a:pt x="2311" y="1140"/>
                  </a:lnTo>
                  <a:lnTo>
                    <a:pt x="2320" y="1138"/>
                  </a:lnTo>
                  <a:lnTo>
                    <a:pt x="2368" y="1128"/>
                  </a:lnTo>
                  <a:lnTo>
                    <a:pt x="2377" y="1127"/>
                  </a:lnTo>
                  <a:lnTo>
                    <a:pt x="2426" y="1118"/>
                  </a:lnTo>
                  <a:lnTo>
                    <a:pt x="2435" y="1117"/>
                  </a:lnTo>
                  <a:lnTo>
                    <a:pt x="2484" y="1110"/>
                  </a:lnTo>
                  <a:lnTo>
                    <a:pt x="2493" y="1109"/>
                  </a:lnTo>
                  <a:lnTo>
                    <a:pt x="2542" y="1105"/>
                  </a:lnTo>
                  <a:lnTo>
                    <a:pt x="2551" y="1104"/>
                  </a:lnTo>
                  <a:lnTo>
                    <a:pt x="2600" y="1101"/>
                  </a:lnTo>
                  <a:lnTo>
                    <a:pt x="2610" y="1101"/>
                  </a:lnTo>
                  <a:lnTo>
                    <a:pt x="2659" y="1100"/>
                  </a:lnTo>
                  <a:lnTo>
                    <a:pt x="2669" y="1100"/>
                  </a:lnTo>
                  <a:lnTo>
                    <a:pt x="2718" y="1101"/>
                  </a:lnTo>
                  <a:lnTo>
                    <a:pt x="2728" y="1101"/>
                  </a:lnTo>
                  <a:lnTo>
                    <a:pt x="2777" y="1104"/>
                  </a:lnTo>
                  <a:lnTo>
                    <a:pt x="2786" y="1105"/>
                  </a:lnTo>
                  <a:lnTo>
                    <a:pt x="2835" y="1109"/>
                  </a:lnTo>
                  <a:lnTo>
                    <a:pt x="2844" y="1110"/>
                  </a:lnTo>
                  <a:lnTo>
                    <a:pt x="2893" y="1117"/>
                  </a:lnTo>
                  <a:lnTo>
                    <a:pt x="2902" y="1118"/>
                  </a:lnTo>
                  <a:lnTo>
                    <a:pt x="2951" y="1127"/>
                  </a:lnTo>
                  <a:lnTo>
                    <a:pt x="2960" y="1128"/>
                  </a:lnTo>
                  <a:lnTo>
                    <a:pt x="3008" y="1138"/>
                  </a:lnTo>
                  <a:lnTo>
                    <a:pt x="3017" y="1140"/>
                  </a:lnTo>
                  <a:lnTo>
                    <a:pt x="3064" y="1152"/>
                  </a:lnTo>
                  <a:lnTo>
                    <a:pt x="3073" y="1155"/>
                  </a:lnTo>
                  <a:lnTo>
                    <a:pt x="3120" y="1168"/>
                  </a:lnTo>
                  <a:lnTo>
                    <a:pt x="3129" y="1171"/>
                  </a:lnTo>
                  <a:lnTo>
                    <a:pt x="3176" y="1186"/>
                  </a:lnTo>
                  <a:lnTo>
                    <a:pt x="3185" y="1189"/>
                  </a:lnTo>
                  <a:lnTo>
                    <a:pt x="3231" y="1206"/>
                  </a:lnTo>
                  <a:lnTo>
                    <a:pt x="3239" y="1210"/>
                  </a:lnTo>
                  <a:lnTo>
                    <a:pt x="3285" y="1229"/>
                  </a:lnTo>
                  <a:lnTo>
                    <a:pt x="3293" y="1232"/>
                  </a:lnTo>
                  <a:lnTo>
                    <a:pt x="3338" y="1253"/>
                  </a:lnTo>
                  <a:lnTo>
                    <a:pt x="3346" y="1257"/>
                  </a:lnTo>
                  <a:lnTo>
                    <a:pt x="3390" y="1279"/>
                  </a:lnTo>
                  <a:lnTo>
                    <a:pt x="3398" y="1283"/>
                  </a:lnTo>
                  <a:lnTo>
                    <a:pt x="3442" y="1307"/>
                  </a:lnTo>
                  <a:lnTo>
                    <a:pt x="3450" y="1312"/>
                  </a:lnTo>
                  <a:lnTo>
                    <a:pt x="3492" y="1337"/>
                  </a:lnTo>
                  <a:lnTo>
                    <a:pt x="3500" y="1342"/>
                  </a:lnTo>
                  <a:lnTo>
                    <a:pt x="3541" y="1369"/>
                  </a:lnTo>
                  <a:lnTo>
                    <a:pt x="3549" y="1374"/>
                  </a:lnTo>
                  <a:lnTo>
                    <a:pt x="3589" y="1403"/>
                  </a:lnTo>
                  <a:lnTo>
                    <a:pt x="3597" y="1408"/>
                  </a:lnTo>
                  <a:lnTo>
                    <a:pt x="3636" y="1438"/>
                  </a:lnTo>
                  <a:lnTo>
                    <a:pt x="3643" y="1444"/>
                  </a:lnTo>
                  <a:lnTo>
                    <a:pt x="3681" y="1475"/>
                  </a:lnTo>
                  <a:lnTo>
                    <a:pt x="3688" y="1482"/>
                  </a:lnTo>
                  <a:lnTo>
                    <a:pt x="3725" y="1514"/>
                  </a:lnTo>
                  <a:lnTo>
                    <a:pt x="3731" y="1521"/>
                  </a:lnTo>
                  <a:lnTo>
                    <a:pt x="3767" y="1555"/>
                  </a:lnTo>
                  <a:lnTo>
                    <a:pt x="3773" y="1561"/>
                  </a:lnTo>
                  <a:lnTo>
                    <a:pt x="3807" y="1597"/>
                  </a:lnTo>
                  <a:lnTo>
                    <a:pt x="3814" y="1603"/>
                  </a:lnTo>
                  <a:lnTo>
                    <a:pt x="3846" y="1640"/>
                  </a:lnTo>
                  <a:lnTo>
                    <a:pt x="3853" y="1647"/>
                  </a:lnTo>
                  <a:lnTo>
                    <a:pt x="3884" y="1685"/>
                  </a:lnTo>
                  <a:lnTo>
                    <a:pt x="3890" y="1692"/>
                  </a:lnTo>
                  <a:lnTo>
                    <a:pt x="3920" y="1731"/>
                  </a:lnTo>
                  <a:lnTo>
                    <a:pt x="3925" y="1739"/>
                  </a:lnTo>
                  <a:lnTo>
                    <a:pt x="3954" y="1779"/>
                  </a:lnTo>
                  <a:lnTo>
                    <a:pt x="3959" y="1787"/>
                  </a:lnTo>
                  <a:lnTo>
                    <a:pt x="3986" y="1828"/>
                  </a:lnTo>
                  <a:lnTo>
                    <a:pt x="3991" y="1836"/>
                  </a:lnTo>
                  <a:lnTo>
                    <a:pt x="4016" y="1878"/>
                  </a:lnTo>
                  <a:lnTo>
                    <a:pt x="4021" y="1886"/>
                  </a:lnTo>
                  <a:lnTo>
                    <a:pt x="4045" y="1930"/>
                  </a:lnTo>
                  <a:lnTo>
                    <a:pt x="4049" y="1938"/>
                  </a:lnTo>
                  <a:lnTo>
                    <a:pt x="4071" y="1982"/>
                  </a:lnTo>
                  <a:lnTo>
                    <a:pt x="4075" y="1990"/>
                  </a:lnTo>
                  <a:lnTo>
                    <a:pt x="4096" y="2035"/>
                  </a:lnTo>
                  <a:lnTo>
                    <a:pt x="4099" y="2043"/>
                  </a:lnTo>
                  <a:lnTo>
                    <a:pt x="4118" y="2089"/>
                  </a:lnTo>
                  <a:lnTo>
                    <a:pt x="4122" y="2097"/>
                  </a:lnTo>
                  <a:lnTo>
                    <a:pt x="4139" y="2143"/>
                  </a:lnTo>
                  <a:lnTo>
                    <a:pt x="4142" y="2152"/>
                  </a:lnTo>
                  <a:lnTo>
                    <a:pt x="4157" y="2199"/>
                  </a:lnTo>
                  <a:lnTo>
                    <a:pt x="4160" y="2208"/>
                  </a:lnTo>
                  <a:lnTo>
                    <a:pt x="4173" y="2255"/>
                  </a:lnTo>
                  <a:lnTo>
                    <a:pt x="4176" y="2264"/>
                  </a:lnTo>
                  <a:lnTo>
                    <a:pt x="4188" y="2311"/>
                  </a:lnTo>
                  <a:lnTo>
                    <a:pt x="4190" y="2320"/>
                  </a:lnTo>
                  <a:lnTo>
                    <a:pt x="4200" y="2368"/>
                  </a:lnTo>
                  <a:lnTo>
                    <a:pt x="4201" y="2377"/>
                  </a:lnTo>
                  <a:lnTo>
                    <a:pt x="4210" y="2426"/>
                  </a:lnTo>
                  <a:lnTo>
                    <a:pt x="4211" y="2435"/>
                  </a:lnTo>
                  <a:lnTo>
                    <a:pt x="4218" y="2484"/>
                  </a:lnTo>
                  <a:lnTo>
                    <a:pt x="4219" y="2493"/>
                  </a:lnTo>
                  <a:lnTo>
                    <a:pt x="4223" y="2542"/>
                  </a:lnTo>
                  <a:lnTo>
                    <a:pt x="4224" y="2551"/>
                  </a:lnTo>
                  <a:lnTo>
                    <a:pt x="4227" y="2600"/>
                  </a:lnTo>
                  <a:lnTo>
                    <a:pt x="4227" y="2610"/>
                  </a:lnTo>
                  <a:close/>
                  <a:moveTo>
                    <a:pt x="3727" y="2704"/>
                  </a:moveTo>
                  <a:lnTo>
                    <a:pt x="3728" y="2664"/>
                  </a:lnTo>
                  <a:lnTo>
                    <a:pt x="3727" y="2624"/>
                  </a:lnTo>
                  <a:lnTo>
                    <a:pt x="3725" y="2584"/>
                  </a:lnTo>
                  <a:lnTo>
                    <a:pt x="3721" y="2545"/>
                  </a:lnTo>
                  <a:lnTo>
                    <a:pt x="3716" y="2505"/>
                  </a:lnTo>
                  <a:lnTo>
                    <a:pt x="3709" y="2466"/>
                  </a:lnTo>
                  <a:lnTo>
                    <a:pt x="3701" y="2427"/>
                  </a:lnTo>
                  <a:lnTo>
                    <a:pt x="3692" y="2389"/>
                  </a:lnTo>
                  <a:lnTo>
                    <a:pt x="3681" y="2351"/>
                  </a:lnTo>
                  <a:lnTo>
                    <a:pt x="3668" y="2313"/>
                  </a:lnTo>
                  <a:lnTo>
                    <a:pt x="3654" y="2276"/>
                  </a:lnTo>
                  <a:lnTo>
                    <a:pt x="3639" y="2239"/>
                  </a:lnTo>
                  <a:lnTo>
                    <a:pt x="3623" y="2203"/>
                  </a:lnTo>
                  <a:lnTo>
                    <a:pt x="3605" y="2167"/>
                  </a:lnTo>
                  <a:lnTo>
                    <a:pt x="3585" y="2132"/>
                  </a:lnTo>
                  <a:lnTo>
                    <a:pt x="3565" y="2097"/>
                  </a:lnTo>
                  <a:lnTo>
                    <a:pt x="3543" y="2064"/>
                  </a:lnTo>
                  <a:lnTo>
                    <a:pt x="3520" y="2032"/>
                  </a:lnTo>
                  <a:lnTo>
                    <a:pt x="3496" y="2000"/>
                  </a:lnTo>
                  <a:lnTo>
                    <a:pt x="3470" y="1970"/>
                  </a:lnTo>
                  <a:lnTo>
                    <a:pt x="3444" y="1940"/>
                  </a:lnTo>
                  <a:lnTo>
                    <a:pt x="3417" y="1911"/>
                  </a:lnTo>
                  <a:lnTo>
                    <a:pt x="3388" y="1884"/>
                  </a:lnTo>
                  <a:lnTo>
                    <a:pt x="3358" y="1858"/>
                  </a:lnTo>
                  <a:lnTo>
                    <a:pt x="3328" y="1832"/>
                  </a:lnTo>
                  <a:lnTo>
                    <a:pt x="3296" y="1808"/>
                  </a:lnTo>
                  <a:lnTo>
                    <a:pt x="3264" y="1785"/>
                  </a:lnTo>
                  <a:lnTo>
                    <a:pt x="3231" y="1763"/>
                  </a:lnTo>
                  <a:lnTo>
                    <a:pt x="3196" y="1743"/>
                  </a:lnTo>
                  <a:lnTo>
                    <a:pt x="3161" y="1723"/>
                  </a:lnTo>
                  <a:lnTo>
                    <a:pt x="3125" y="1705"/>
                  </a:lnTo>
                  <a:lnTo>
                    <a:pt x="3089" y="1689"/>
                  </a:lnTo>
                  <a:lnTo>
                    <a:pt x="3052" y="1674"/>
                  </a:lnTo>
                  <a:lnTo>
                    <a:pt x="3015" y="1660"/>
                  </a:lnTo>
                  <a:lnTo>
                    <a:pt x="2977" y="1647"/>
                  </a:lnTo>
                  <a:lnTo>
                    <a:pt x="2939" y="1636"/>
                  </a:lnTo>
                  <a:lnTo>
                    <a:pt x="2901" y="1627"/>
                  </a:lnTo>
                  <a:lnTo>
                    <a:pt x="2862" y="1619"/>
                  </a:lnTo>
                  <a:lnTo>
                    <a:pt x="2823" y="1612"/>
                  </a:lnTo>
                  <a:lnTo>
                    <a:pt x="2783" y="1607"/>
                  </a:lnTo>
                  <a:lnTo>
                    <a:pt x="2744" y="1603"/>
                  </a:lnTo>
                  <a:lnTo>
                    <a:pt x="2704" y="1601"/>
                  </a:lnTo>
                  <a:lnTo>
                    <a:pt x="2664" y="1600"/>
                  </a:lnTo>
                  <a:lnTo>
                    <a:pt x="2624" y="1601"/>
                  </a:lnTo>
                  <a:lnTo>
                    <a:pt x="2584" y="1603"/>
                  </a:lnTo>
                  <a:lnTo>
                    <a:pt x="2545" y="1607"/>
                  </a:lnTo>
                  <a:lnTo>
                    <a:pt x="2505" y="1612"/>
                  </a:lnTo>
                  <a:lnTo>
                    <a:pt x="2466" y="1619"/>
                  </a:lnTo>
                  <a:lnTo>
                    <a:pt x="2427" y="1627"/>
                  </a:lnTo>
                  <a:lnTo>
                    <a:pt x="2389" y="1636"/>
                  </a:lnTo>
                  <a:lnTo>
                    <a:pt x="2351" y="1647"/>
                  </a:lnTo>
                  <a:lnTo>
                    <a:pt x="2313" y="1660"/>
                  </a:lnTo>
                  <a:lnTo>
                    <a:pt x="2276" y="1674"/>
                  </a:lnTo>
                  <a:lnTo>
                    <a:pt x="2239" y="1689"/>
                  </a:lnTo>
                  <a:lnTo>
                    <a:pt x="2203" y="1705"/>
                  </a:lnTo>
                  <a:lnTo>
                    <a:pt x="2167" y="1723"/>
                  </a:lnTo>
                  <a:lnTo>
                    <a:pt x="2132" y="1743"/>
                  </a:lnTo>
                  <a:lnTo>
                    <a:pt x="2097" y="1763"/>
                  </a:lnTo>
                  <a:lnTo>
                    <a:pt x="2064" y="1785"/>
                  </a:lnTo>
                  <a:lnTo>
                    <a:pt x="2032" y="1808"/>
                  </a:lnTo>
                  <a:lnTo>
                    <a:pt x="2000" y="1832"/>
                  </a:lnTo>
                  <a:lnTo>
                    <a:pt x="1970" y="1858"/>
                  </a:lnTo>
                  <a:lnTo>
                    <a:pt x="1940" y="1884"/>
                  </a:lnTo>
                  <a:lnTo>
                    <a:pt x="1911" y="1911"/>
                  </a:lnTo>
                  <a:lnTo>
                    <a:pt x="1884" y="1940"/>
                  </a:lnTo>
                  <a:lnTo>
                    <a:pt x="1858" y="1970"/>
                  </a:lnTo>
                  <a:lnTo>
                    <a:pt x="1832" y="2000"/>
                  </a:lnTo>
                  <a:lnTo>
                    <a:pt x="1808" y="2032"/>
                  </a:lnTo>
                  <a:lnTo>
                    <a:pt x="1785" y="2064"/>
                  </a:lnTo>
                  <a:lnTo>
                    <a:pt x="1763" y="2097"/>
                  </a:lnTo>
                  <a:lnTo>
                    <a:pt x="1743" y="2132"/>
                  </a:lnTo>
                  <a:lnTo>
                    <a:pt x="1723" y="2167"/>
                  </a:lnTo>
                  <a:lnTo>
                    <a:pt x="1705" y="2203"/>
                  </a:lnTo>
                  <a:lnTo>
                    <a:pt x="1689" y="2239"/>
                  </a:lnTo>
                  <a:lnTo>
                    <a:pt x="1674" y="2276"/>
                  </a:lnTo>
                  <a:lnTo>
                    <a:pt x="1660" y="2313"/>
                  </a:lnTo>
                  <a:lnTo>
                    <a:pt x="1647" y="2351"/>
                  </a:lnTo>
                  <a:lnTo>
                    <a:pt x="1636" y="2389"/>
                  </a:lnTo>
                  <a:lnTo>
                    <a:pt x="1627" y="2427"/>
                  </a:lnTo>
                  <a:lnTo>
                    <a:pt x="1619" y="2466"/>
                  </a:lnTo>
                  <a:lnTo>
                    <a:pt x="1612" y="2505"/>
                  </a:lnTo>
                  <a:lnTo>
                    <a:pt x="1607" y="2545"/>
                  </a:lnTo>
                  <a:lnTo>
                    <a:pt x="1603" y="2584"/>
                  </a:lnTo>
                  <a:lnTo>
                    <a:pt x="1601" y="2624"/>
                  </a:lnTo>
                  <a:lnTo>
                    <a:pt x="1600" y="2664"/>
                  </a:lnTo>
                  <a:lnTo>
                    <a:pt x="1601" y="2704"/>
                  </a:lnTo>
                  <a:lnTo>
                    <a:pt x="1603" y="2744"/>
                  </a:lnTo>
                  <a:lnTo>
                    <a:pt x="1607" y="2783"/>
                  </a:lnTo>
                  <a:lnTo>
                    <a:pt x="1612" y="2823"/>
                  </a:lnTo>
                  <a:lnTo>
                    <a:pt x="1619" y="2862"/>
                  </a:lnTo>
                  <a:lnTo>
                    <a:pt x="1627" y="2901"/>
                  </a:lnTo>
                  <a:lnTo>
                    <a:pt x="1636" y="2939"/>
                  </a:lnTo>
                  <a:lnTo>
                    <a:pt x="1647" y="2977"/>
                  </a:lnTo>
                  <a:lnTo>
                    <a:pt x="1660" y="3015"/>
                  </a:lnTo>
                  <a:lnTo>
                    <a:pt x="1674" y="3052"/>
                  </a:lnTo>
                  <a:lnTo>
                    <a:pt x="1689" y="3089"/>
                  </a:lnTo>
                  <a:lnTo>
                    <a:pt x="1705" y="3125"/>
                  </a:lnTo>
                  <a:lnTo>
                    <a:pt x="1723" y="3161"/>
                  </a:lnTo>
                  <a:lnTo>
                    <a:pt x="1743" y="3196"/>
                  </a:lnTo>
                  <a:lnTo>
                    <a:pt x="1763" y="3231"/>
                  </a:lnTo>
                  <a:lnTo>
                    <a:pt x="1785" y="3264"/>
                  </a:lnTo>
                  <a:lnTo>
                    <a:pt x="1808" y="3296"/>
                  </a:lnTo>
                  <a:lnTo>
                    <a:pt x="1832" y="3328"/>
                  </a:lnTo>
                  <a:lnTo>
                    <a:pt x="1858" y="3358"/>
                  </a:lnTo>
                  <a:lnTo>
                    <a:pt x="1884" y="3388"/>
                  </a:lnTo>
                  <a:lnTo>
                    <a:pt x="1911" y="3417"/>
                  </a:lnTo>
                  <a:lnTo>
                    <a:pt x="1940" y="3444"/>
                  </a:lnTo>
                  <a:lnTo>
                    <a:pt x="1970" y="3470"/>
                  </a:lnTo>
                  <a:lnTo>
                    <a:pt x="2000" y="3496"/>
                  </a:lnTo>
                  <a:lnTo>
                    <a:pt x="2032" y="3520"/>
                  </a:lnTo>
                  <a:lnTo>
                    <a:pt x="2064" y="3543"/>
                  </a:lnTo>
                  <a:lnTo>
                    <a:pt x="2097" y="3565"/>
                  </a:lnTo>
                  <a:lnTo>
                    <a:pt x="2132" y="3585"/>
                  </a:lnTo>
                  <a:lnTo>
                    <a:pt x="2167" y="3605"/>
                  </a:lnTo>
                  <a:lnTo>
                    <a:pt x="2203" y="3623"/>
                  </a:lnTo>
                  <a:lnTo>
                    <a:pt x="2239" y="3639"/>
                  </a:lnTo>
                  <a:lnTo>
                    <a:pt x="2276" y="3654"/>
                  </a:lnTo>
                  <a:lnTo>
                    <a:pt x="2313" y="3668"/>
                  </a:lnTo>
                  <a:lnTo>
                    <a:pt x="2351" y="3681"/>
                  </a:lnTo>
                  <a:lnTo>
                    <a:pt x="2389" y="3692"/>
                  </a:lnTo>
                  <a:lnTo>
                    <a:pt x="2427" y="3701"/>
                  </a:lnTo>
                  <a:lnTo>
                    <a:pt x="2466" y="3709"/>
                  </a:lnTo>
                  <a:lnTo>
                    <a:pt x="2505" y="3716"/>
                  </a:lnTo>
                  <a:lnTo>
                    <a:pt x="2545" y="3721"/>
                  </a:lnTo>
                  <a:lnTo>
                    <a:pt x="2584" y="3725"/>
                  </a:lnTo>
                  <a:lnTo>
                    <a:pt x="2624" y="3727"/>
                  </a:lnTo>
                  <a:lnTo>
                    <a:pt x="2664" y="3728"/>
                  </a:lnTo>
                  <a:lnTo>
                    <a:pt x="2704" y="3727"/>
                  </a:lnTo>
                  <a:lnTo>
                    <a:pt x="2744" y="3725"/>
                  </a:lnTo>
                  <a:lnTo>
                    <a:pt x="2783" y="3721"/>
                  </a:lnTo>
                  <a:lnTo>
                    <a:pt x="2823" y="3716"/>
                  </a:lnTo>
                  <a:lnTo>
                    <a:pt x="2862" y="3709"/>
                  </a:lnTo>
                  <a:lnTo>
                    <a:pt x="2901" y="3701"/>
                  </a:lnTo>
                  <a:lnTo>
                    <a:pt x="2939" y="3692"/>
                  </a:lnTo>
                  <a:lnTo>
                    <a:pt x="2977" y="3681"/>
                  </a:lnTo>
                  <a:lnTo>
                    <a:pt x="3015" y="3668"/>
                  </a:lnTo>
                  <a:lnTo>
                    <a:pt x="3052" y="3654"/>
                  </a:lnTo>
                  <a:lnTo>
                    <a:pt x="3089" y="3639"/>
                  </a:lnTo>
                  <a:lnTo>
                    <a:pt x="3125" y="3623"/>
                  </a:lnTo>
                  <a:lnTo>
                    <a:pt x="3161" y="3605"/>
                  </a:lnTo>
                  <a:lnTo>
                    <a:pt x="3196" y="3585"/>
                  </a:lnTo>
                  <a:lnTo>
                    <a:pt x="3231" y="3565"/>
                  </a:lnTo>
                  <a:lnTo>
                    <a:pt x="3264" y="3543"/>
                  </a:lnTo>
                  <a:lnTo>
                    <a:pt x="3296" y="3520"/>
                  </a:lnTo>
                  <a:lnTo>
                    <a:pt x="3328" y="3496"/>
                  </a:lnTo>
                  <a:lnTo>
                    <a:pt x="3358" y="3470"/>
                  </a:lnTo>
                  <a:lnTo>
                    <a:pt x="3388" y="3444"/>
                  </a:lnTo>
                  <a:lnTo>
                    <a:pt x="3417" y="3417"/>
                  </a:lnTo>
                  <a:lnTo>
                    <a:pt x="3444" y="3388"/>
                  </a:lnTo>
                  <a:lnTo>
                    <a:pt x="3470" y="3358"/>
                  </a:lnTo>
                  <a:lnTo>
                    <a:pt x="3496" y="3328"/>
                  </a:lnTo>
                  <a:lnTo>
                    <a:pt x="3520" y="3296"/>
                  </a:lnTo>
                  <a:lnTo>
                    <a:pt x="3543" y="3264"/>
                  </a:lnTo>
                  <a:lnTo>
                    <a:pt x="3565" y="3231"/>
                  </a:lnTo>
                  <a:lnTo>
                    <a:pt x="3585" y="3196"/>
                  </a:lnTo>
                  <a:lnTo>
                    <a:pt x="3605" y="3161"/>
                  </a:lnTo>
                  <a:lnTo>
                    <a:pt x="3623" y="3125"/>
                  </a:lnTo>
                  <a:lnTo>
                    <a:pt x="3639" y="3089"/>
                  </a:lnTo>
                  <a:lnTo>
                    <a:pt x="3654" y="3052"/>
                  </a:lnTo>
                  <a:lnTo>
                    <a:pt x="3668" y="3015"/>
                  </a:lnTo>
                  <a:lnTo>
                    <a:pt x="3681" y="2977"/>
                  </a:lnTo>
                  <a:lnTo>
                    <a:pt x="3692" y="2939"/>
                  </a:lnTo>
                  <a:lnTo>
                    <a:pt x="3701" y="2901"/>
                  </a:lnTo>
                  <a:lnTo>
                    <a:pt x="3709" y="2862"/>
                  </a:lnTo>
                  <a:lnTo>
                    <a:pt x="3716" y="2823"/>
                  </a:lnTo>
                  <a:lnTo>
                    <a:pt x="3721" y="2783"/>
                  </a:lnTo>
                  <a:lnTo>
                    <a:pt x="3725" y="2744"/>
                  </a:lnTo>
                  <a:lnTo>
                    <a:pt x="3727" y="2704"/>
                  </a:lnTo>
                  <a:close/>
                </a:path>
              </a:pathLst>
            </a:custGeom>
            <a:grpFill/>
            <a:ln>
              <a:noFill/>
            </a:ln>
          </p:spPr>
          <p:txBody>
            <a:bodyPr/>
            <a:lstStyle/>
            <a:p>
              <a:endParaRPr/>
            </a:p>
          </p:txBody>
        </p:sp>
      </p:grpSp>
      <p:grpSp>
        <p:nvGrpSpPr>
          <p:cNvPr id="9009" name="Group 108"/>
          <p:cNvGrpSpPr/>
          <p:nvPr/>
        </p:nvGrpSpPr>
        <p:grpSpPr>
          <a:xfrm>
            <a:off x="309563" y="4816393"/>
            <a:ext cx="454366" cy="454366"/>
            <a:chOff x="4308995" y="3268497"/>
            <a:chExt cx="914400" cy="914400"/>
          </a:xfrm>
          <a:solidFill>
            <a:schemeClr val="accent1"/>
          </a:solidFill>
        </p:grpSpPr>
        <p:sp>
          <p:nvSpPr>
            <p:cNvPr id="9010" name="Accent"/>
            <p:cNvSpPr/>
            <p:nvPr/>
          </p:nvSpPr>
          <p:spPr>
            <a:xfrm>
              <a:off x="4308995" y="3268497"/>
              <a:ext cx="914400" cy="914400"/>
            </a:xfrm>
            <a:custGeom>
              <a:avLst/>
              <a:gdLst/>
              <a:ahLst/>
              <a:cxnLst/>
              <a:rect l="0" t="0" r="10000" b="10000"/>
              <a:pathLst>
                <a:path w="10000" h="10000">
                  <a:moveTo>
                    <a:pt x="3862" y="5188"/>
                  </a:moveTo>
                  <a:lnTo>
                    <a:pt x="3839" y="5165"/>
                  </a:lnTo>
                  <a:lnTo>
                    <a:pt x="2135" y="3218"/>
                  </a:lnTo>
                  <a:lnTo>
                    <a:pt x="2115" y="3192"/>
                  </a:lnTo>
                  <a:lnTo>
                    <a:pt x="2099" y="3163"/>
                  </a:lnTo>
                  <a:lnTo>
                    <a:pt x="2086" y="3133"/>
                  </a:lnTo>
                  <a:lnTo>
                    <a:pt x="2078" y="3102"/>
                  </a:lnTo>
                  <a:lnTo>
                    <a:pt x="2074" y="3069"/>
                  </a:lnTo>
                  <a:lnTo>
                    <a:pt x="2074" y="3036"/>
                  </a:lnTo>
                  <a:lnTo>
                    <a:pt x="2078" y="3004"/>
                  </a:lnTo>
                  <a:lnTo>
                    <a:pt x="2086" y="2972"/>
                  </a:lnTo>
                  <a:lnTo>
                    <a:pt x="2099" y="2942"/>
                  </a:lnTo>
                  <a:lnTo>
                    <a:pt x="2115" y="2914"/>
                  </a:lnTo>
                  <a:lnTo>
                    <a:pt x="2135" y="2888"/>
                  </a:lnTo>
                  <a:lnTo>
                    <a:pt x="2158" y="2865"/>
                  </a:lnTo>
                  <a:lnTo>
                    <a:pt x="2184" y="2845"/>
                  </a:lnTo>
                  <a:lnTo>
                    <a:pt x="2213" y="2829"/>
                  </a:lnTo>
                  <a:lnTo>
                    <a:pt x="2243" y="2816"/>
                  </a:lnTo>
                  <a:lnTo>
                    <a:pt x="2274" y="2808"/>
                  </a:lnTo>
                  <a:lnTo>
                    <a:pt x="2307" y="2804"/>
                  </a:lnTo>
                  <a:lnTo>
                    <a:pt x="2340" y="2804"/>
                  </a:lnTo>
                  <a:lnTo>
                    <a:pt x="2372" y="2808"/>
                  </a:lnTo>
                  <a:lnTo>
                    <a:pt x="2404" y="2816"/>
                  </a:lnTo>
                  <a:lnTo>
                    <a:pt x="2434" y="2829"/>
                  </a:lnTo>
                  <a:lnTo>
                    <a:pt x="2462" y="2845"/>
                  </a:lnTo>
                  <a:lnTo>
                    <a:pt x="2488" y="2865"/>
                  </a:lnTo>
                  <a:lnTo>
                    <a:pt x="2511" y="2888"/>
                  </a:lnTo>
                  <a:lnTo>
                    <a:pt x="4071" y="4670"/>
                  </a:lnTo>
                  <a:lnTo>
                    <a:pt x="5348" y="3819"/>
                  </a:lnTo>
                  <a:lnTo>
                    <a:pt x="5377" y="3802"/>
                  </a:lnTo>
                  <a:lnTo>
                    <a:pt x="5408" y="3790"/>
                  </a:lnTo>
                  <a:lnTo>
                    <a:pt x="5440" y="3781"/>
                  </a:lnTo>
                  <a:lnTo>
                    <a:pt x="5473" y="3777"/>
                  </a:lnTo>
                  <a:lnTo>
                    <a:pt x="5506" y="3778"/>
                  </a:lnTo>
                  <a:lnTo>
                    <a:pt x="5539" y="3783"/>
                  </a:lnTo>
                  <a:lnTo>
                    <a:pt x="5571" y="3792"/>
                  </a:lnTo>
                  <a:lnTo>
                    <a:pt x="5602" y="3805"/>
                  </a:lnTo>
                  <a:lnTo>
                    <a:pt x="5630" y="3822"/>
                  </a:lnTo>
                  <a:lnTo>
                    <a:pt x="5656" y="3843"/>
                  </a:lnTo>
                  <a:lnTo>
                    <a:pt x="5679" y="3867"/>
                  </a:lnTo>
                  <a:lnTo>
                    <a:pt x="7670" y="6256"/>
                  </a:lnTo>
                  <a:lnTo>
                    <a:pt x="7670" y="5730"/>
                  </a:lnTo>
                  <a:lnTo>
                    <a:pt x="7672" y="5697"/>
                  </a:lnTo>
                  <a:lnTo>
                    <a:pt x="7679" y="5665"/>
                  </a:lnTo>
                  <a:lnTo>
                    <a:pt x="7689" y="5634"/>
                  </a:lnTo>
                  <a:lnTo>
                    <a:pt x="7703" y="5605"/>
                  </a:lnTo>
                  <a:lnTo>
                    <a:pt x="7722" y="5578"/>
                  </a:lnTo>
                  <a:lnTo>
                    <a:pt x="7743" y="5553"/>
                  </a:lnTo>
                  <a:lnTo>
                    <a:pt x="7768" y="5532"/>
                  </a:lnTo>
                  <a:lnTo>
                    <a:pt x="7795" y="5513"/>
                  </a:lnTo>
                  <a:lnTo>
                    <a:pt x="7824" y="5499"/>
                  </a:lnTo>
                  <a:lnTo>
                    <a:pt x="7855" y="5489"/>
                  </a:lnTo>
                  <a:lnTo>
                    <a:pt x="7887" y="5482"/>
                  </a:lnTo>
                  <a:lnTo>
                    <a:pt x="7920" y="5480"/>
                  </a:lnTo>
                  <a:lnTo>
                    <a:pt x="7953" y="5482"/>
                  </a:lnTo>
                  <a:lnTo>
                    <a:pt x="7985" y="5489"/>
                  </a:lnTo>
                  <a:lnTo>
                    <a:pt x="8016" y="5499"/>
                  </a:lnTo>
                  <a:lnTo>
                    <a:pt x="8045" y="5513"/>
                  </a:lnTo>
                  <a:lnTo>
                    <a:pt x="8072" y="5532"/>
                  </a:lnTo>
                  <a:lnTo>
                    <a:pt x="8097" y="5553"/>
                  </a:lnTo>
                  <a:lnTo>
                    <a:pt x="8118" y="5578"/>
                  </a:lnTo>
                  <a:lnTo>
                    <a:pt x="8137" y="5605"/>
                  </a:lnTo>
                  <a:lnTo>
                    <a:pt x="8151" y="5634"/>
                  </a:lnTo>
                  <a:lnTo>
                    <a:pt x="8161" y="5665"/>
                  </a:lnTo>
                  <a:lnTo>
                    <a:pt x="8168" y="5697"/>
                  </a:lnTo>
                  <a:lnTo>
                    <a:pt x="8170" y="5730"/>
                  </a:lnTo>
                  <a:lnTo>
                    <a:pt x="8170" y="6947"/>
                  </a:lnTo>
                  <a:lnTo>
                    <a:pt x="8169" y="6958"/>
                  </a:lnTo>
                  <a:lnTo>
                    <a:pt x="8169" y="6970"/>
                  </a:lnTo>
                  <a:lnTo>
                    <a:pt x="8168" y="6975"/>
                  </a:lnTo>
                  <a:lnTo>
                    <a:pt x="8168" y="6980"/>
                  </a:lnTo>
                  <a:lnTo>
                    <a:pt x="8166" y="6991"/>
                  </a:lnTo>
                  <a:lnTo>
                    <a:pt x="8164" y="7002"/>
                  </a:lnTo>
                  <a:lnTo>
                    <a:pt x="8162" y="7007"/>
                  </a:lnTo>
                  <a:lnTo>
                    <a:pt x="8161" y="7012"/>
                  </a:lnTo>
                  <a:lnTo>
                    <a:pt x="8158" y="7022"/>
                  </a:lnTo>
                  <a:lnTo>
                    <a:pt x="8155" y="7033"/>
                  </a:lnTo>
                  <a:lnTo>
                    <a:pt x="8153" y="7038"/>
                  </a:lnTo>
                  <a:lnTo>
                    <a:pt x="8151" y="7043"/>
                  </a:lnTo>
                  <a:lnTo>
                    <a:pt x="8146" y="7053"/>
                  </a:lnTo>
                  <a:lnTo>
                    <a:pt x="8141" y="7063"/>
                  </a:lnTo>
                  <a:lnTo>
                    <a:pt x="8139" y="7067"/>
                  </a:lnTo>
                  <a:lnTo>
                    <a:pt x="8137" y="7072"/>
                  </a:lnTo>
                  <a:lnTo>
                    <a:pt x="8130" y="7081"/>
                  </a:lnTo>
                  <a:lnTo>
                    <a:pt x="8124" y="7091"/>
                  </a:lnTo>
                  <a:lnTo>
                    <a:pt x="8121" y="7095"/>
                  </a:lnTo>
                  <a:lnTo>
                    <a:pt x="8118" y="7099"/>
                  </a:lnTo>
                  <a:lnTo>
                    <a:pt x="8111" y="7108"/>
                  </a:lnTo>
                  <a:lnTo>
                    <a:pt x="8104" y="7117"/>
                  </a:lnTo>
                  <a:lnTo>
                    <a:pt x="8100" y="7120"/>
                  </a:lnTo>
                  <a:lnTo>
                    <a:pt x="8097" y="7124"/>
                  </a:lnTo>
                  <a:lnTo>
                    <a:pt x="8088" y="7131"/>
                  </a:lnTo>
                  <a:lnTo>
                    <a:pt x="8080" y="7139"/>
                  </a:lnTo>
                  <a:lnTo>
                    <a:pt x="8076" y="7142"/>
                  </a:lnTo>
                  <a:lnTo>
                    <a:pt x="8072" y="7145"/>
                  </a:lnTo>
                  <a:lnTo>
                    <a:pt x="8063" y="7152"/>
                  </a:lnTo>
                  <a:lnTo>
                    <a:pt x="8054" y="7158"/>
                  </a:lnTo>
                  <a:lnTo>
                    <a:pt x="8049" y="7161"/>
                  </a:lnTo>
                  <a:lnTo>
                    <a:pt x="8045" y="7164"/>
                  </a:lnTo>
                  <a:lnTo>
                    <a:pt x="8035" y="7169"/>
                  </a:lnTo>
                  <a:lnTo>
                    <a:pt x="8025" y="7174"/>
                  </a:lnTo>
                  <a:lnTo>
                    <a:pt x="8020" y="7176"/>
                  </a:lnTo>
                  <a:lnTo>
                    <a:pt x="8016" y="7178"/>
                  </a:lnTo>
                  <a:lnTo>
                    <a:pt x="8005" y="7182"/>
                  </a:lnTo>
                  <a:lnTo>
                    <a:pt x="7994" y="7186"/>
                  </a:lnTo>
                  <a:lnTo>
                    <a:pt x="7989" y="7187"/>
                  </a:lnTo>
                  <a:lnTo>
                    <a:pt x="7985" y="7188"/>
                  </a:lnTo>
                  <a:lnTo>
                    <a:pt x="7974" y="7191"/>
                  </a:lnTo>
                  <a:lnTo>
                    <a:pt x="7963" y="7193"/>
                  </a:lnTo>
                  <a:lnTo>
                    <a:pt x="7958" y="7194"/>
                  </a:lnTo>
                  <a:lnTo>
                    <a:pt x="7953" y="7195"/>
                  </a:lnTo>
                  <a:lnTo>
                    <a:pt x="7941" y="7196"/>
                  </a:lnTo>
                  <a:lnTo>
                    <a:pt x="7930" y="7197"/>
                  </a:lnTo>
                  <a:lnTo>
                    <a:pt x="7925" y="7197"/>
                  </a:lnTo>
                  <a:lnTo>
                    <a:pt x="7920" y="7197"/>
                  </a:lnTo>
                  <a:lnTo>
                    <a:pt x="6703" y="7197"/>
                  </a:lnTo>
                  <a:lnTo>
                    <a:pt x="6670" y="7195"/>
                  </a:lnTo>
                  <a:lnTo>
                    <a:pt x="6638" y="7188"/>
                  </a:lnTo>
                  <a:lnTo>
                    <a:pt x="6607" y="7178"/>
                  </a:lnTo>
                  <a:lnTo>
                    <a:pt x="6578" y="7164"/>
                  </a:lnTo>
                  <a:lnTo>
                    <a:pt x="6551" y="7145"/>
                  </a:lnTo>
                  <a:lnTo>
                    <a:pt x="6526" y="7124"/>
                  </a:lnTo>
                  <a:lnTo>
                    <a:pt x="6505" y="7099"/>
                  </a:lnTo>
                  <a:lnTo>
                    <a:pt x="6486" y="7072"/>
                  </a:lnTo>
                  <a:lnTo>
                    <a:pt x="6472" y="7043"/>
                  </a:lnTo>
                  <a:lnTo>
                    <a:pt x="6462" y="7012"/>
                  </a:lnTo>
                  <a:lnTo>
                    <a:pt x="6455" y="6980"/>
                  </a:lnTo>
                  <a:lnTo>
                    <a:pt x="6453" y="6947"/>
                  </a:lnTo>
                  <a:lnTo>
                    <a:pt x="6455" y="6914"/>
                  </a:lnTo>
                  <a:lnTo>
                    <a:pt x="6462" y="6882"/>
                  </a:lnTo>
                  <a:lnTo>
                    <a:pt x="6472" y="6851"/>
                  </a:lnTo>
                  <a:lnTo>
                    <a:pt x="6486" y="6822"/>
                  </a:lnTo>
                  <a:lnTo>
                    <a:pt x="6505" y="6795"/>
                  </a:lnTo>
                  <a:lnTo>
                    <a:pt x="6526" y="6770"/>
                  </a:lnTo>
                  <a:lnTo>
                    <a:pt x="6551" y="6749"/>
                  </a:lnTo>
                  <a:lnTo>
                    <a:pt x="6578" y="6730"/>
                  </a:lnTo>
                  <a:lnTo>
                    <a:pt x="6607" y="6716"/>
                  </a:lnTo>
                  <a:lnTo>
                    <a:pt x="6638" y="6706"/>
                  </a:lnTo>
                  <a:lnTo>
                    <a:pt x="6670" y="6699"/>
                  </a:lnTo>
                  <a:lnTo>
                    <a:pt x="6703" y="6697"/>
                  </a:lnTo>
                  <a:lnTo>
                    <a:pt x="7386" y="6697"/>
                  </a:lnTo>
                  <a:lnTo>
                    <a:pt x="5439" y="4360"/>
                  </a:lnTo>
                  <a:lnTo>
                    <a:pt x="4166" y="5208"/>
                  </a:lnTo>
                  <a:lnTo>
                    <a:pt x="4137" y="5224"/>
                  </a:lnTo>
                  <a:lnTo>
                    <a:pt x="4107" y="5237"/>
                  </a:lnTo>
                  <a:lnTo>
                    <a:pt x="4075" y="5245"/>
                  </a:lnTo>
                  <a:lnTo>
                    <a:pt x="4043" y="5249"/>
                  </a:lnTo>
                  <a:lnTo>
                    <a:pt x="4010" y="5249"/>
                  </a:lnTo>
                  <a:lnTo>
                    <a:pt x="3978" y="5245"/>
                  </a:lnTo>
                  <a:lnTo>
                    <a:pt x="3946" y="5237"/>
                  </a:lnTo>
                  <a:lnTo>
                    <a:pt x="3916" y="5224"/>
                  </a:lnTo>
                  <a:lnTo>
                    <a:pt x="3888" y="5208"/>
                  </a:lnTo>
                  <a:lnTo>
                    <a:pt x="3862" y="5188"/>
                  </a:lnTo>
                  <a:close/>
                </a:path>
              </a:pathLst>
            </a:custGeom>
            <a:grpFill/>
            <a:ln>
              <a:noFill/>
            </a:ln>
          </p:spPr>
          <p:txBody>
            <a:bodyPr/>
            <a:lstStyle/>
            <a:p>
              <a:endParaRPr/>
            </a:p>
          </p:txBody>
        </p:sp>
        <p:sp>
          <p:nvSpPr>
            <p:cNvPr id="9011" name="Outline"/>
            <p:cNvSpPr/>
            <p:nvPr/>
          </p:nvSpPr>
          <p:spPr>
            <a:xfrm>
              <a:off x="4308995" y="3268497"/>
              <a:ext cx="914400" cy="914400"/>
            </a:xfrm>
            <a:custGeom>
              <a:avLst/>
              <a:gdLst/>
              <a:ahLst/>
              <a:cxnLst/>
              <a:rect l="0" t="0" r="10000" b="10000"/>
              <a:pathLst>
                <a:path w="10000" h="10000">
                  <a:moveTo>
                    <a:pt x="1598" y="1317"/>
                  </a:moveTo>
                  <a:lnTo>
                    <a:pt x="1600" y="1350"/>
                  </a:lnTo>
                  <a:lnTo>
                    <a:pt x="1600"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0" y="1350"/>
                  </a:lnTo>
                  <a:lnTo>
                    <a:pt x="1102" y="1317"/>
                  </a:lnTo>
                  <a:lnTo>
                    <a:pt x="1109" y="1285"/>
                  </a:lnTo>
                  <a:lnTo>
                    <a:pt x="1119" y="1254"/>
                  </a:lnTo>
                  <a:lnTo>
                    <a:pt x="1133" y="1225"/>
                  </a:lnTo>
                  <a:lnTo>
                    <a:pt x="1152" y="1198"/>
                  </a:lnTo>
                  <a:lnTo>
                    <a:pt x="1173" y="1173"/>
                  </a:lnTo>
                  <a:lnTo>
                    <a:pt x="1198" y="1152"/>
                  </a:lnTo>
                  <a:lnTo>
                    <a:pt x="1225" y="1133"/>
                  </a:lnTo>
                  <a:lnTo>
                    <a:pt x="1254" y="1119"/>
                  </a:lnTo>
                  <a:lnTo>
                    <a:pt x="1285" y="1109"/>
                  </a:lnTo>
                  <a:lnTo>
                    <a:pt x="1317" y="1102"/>
                  </a:lnTo>
                  <a:lnTo>
                    <a:pt x="1350" y="1100"/>
                  </a:lnTo>
                  <a:lnTo>
                    <a:pt x="1383" y="1102"/>
                  </a:lnTo>
                  <a:lnTo>
                    <a:pt x="1415" y="1109"/>
                  </a:lnTo>
                  <a:lnTo>
                    <a:pt x="1446" y="1119"/>
                  </a:lnTo>
                  <a:lnTo>
                    <a:pt x="1475" y="1133"/>
                  </a:lnTo>
                  <a:lnTo>
                    <a:pt x="1502" y="1152"/>
                  </a:lnTo>
                  <a:lnTo>
                    <a:pt x="1527" y="1173"/>
                  </a:lnTo>
                  <a:lnTo>
                    <a:pt x="1548" y="1198"/>
                  </a:lnTo>
                  <a:lnTo>
                    <a:pt x="1567" y="1225"/>
                  </a:lnTo>
                  <a:lnTo>
                    <a:pt x="1581" y="1254"/>
                  </a:lnTo>
                  <a:lnTo>
                    <a:pt x="1591" y="1285"/>
                  </a:lnTo>
                  <a:lnTo>
                    <a:pt x="1598" y="1317"/>
                  </a:lnTo>
                  <a:close/>
                </a:path>
              </a:pathLst>
            </a:custGeom>
            <a:grpFill/>
            <a:ln>
              <a:noFill/>
            </a:ln>
          </p:spPr>
          <p:txBody>
            <a:bodyPr/>
            <a:lstStyle/>
            <a:p>
              <a:endParaRPr/>
            </a:p>
          </p:txBody>
        </p:sp>
      </p:grpSp>
      <p:grpSp>
        <p:nvGrpSpPr>
          <p:cNvPr id="9012" name="Group 598"/>
          <p:cNvGrpSpPr/>
          <p:nvPr/>
        </p:nvGrpSpPr>
        <p:grpSpPr>
          <a:xfrm>
            <a:off x="309563" y="5568400"/>
            <a:ext cx="454366" cy="454366"/>
            <a:chOff x="4308995" y="3235960"/>
            <a:chExt cx="914400" cy="914400"/>
          </a:xfrm>
          <a:solidFill>
            <a:schemeClr val="accent1"/>
          </a:solidFill>
        </p:grpSpPr>
        <p:sp>
          <p:nvSpPr>
            <p:cNvPr id="9013" name="Accent"/>
            <p:cNvSpPr/>
            <p:nvPr/>
          </p:nvSpPr>
          <p:spPr>
            <a:xfrm>
              <a:off x="4308995" y="3235960"/>
              <a:ext cx="914400" cy="914400"/>
            </a:xfrm>
            <a:custGeom>
              <a:avLst/>
              <a:gdLst/>
              <a:ahLst/>
              <a:cxnLst/>
              <a:rect l="0" t="0" r="10000" b="10000"/>
              <a:pathLst>
                <a:path w="10000" h="10000">
                  <a:moveTo>
                    <a:pt x="4352" y="6694"/>
                  </a:moveTo>
                  <a:lnTo>
                    <a:pt x="4322" y="6667"/>
                  </a:lnTo>
                  <a:lnTo>
                    <a:pt x="3275" y="5619"/>
                  </a:lnTo>
                  <a:lnTo>
                    <a:pt x="3249" y="5590"/>
                  </a:lnTo>
                  <a:lnTo>
                    <a:pt x="3227" y="5557"/>
                  </a:lnTo>
                  <a:lnTo>
                    <a:pt x="3210" y="5522"/>
                  </a:lnTo>
                  <a:lnTo>
                    <a:pt x="3197" y="5485"/>
                  </a:lnTo>
                  <a:lnTo>
                    <a:pt x="3190" y="5446"/>
                  </a:lnTo>
                  <a:lnTo>
                    <a:pt x="3187" y="5407"/>
                  </a:lnTo>
                  <a:lnTo>
                    <a:pt x="3190" y="5368"/>
                  </a:lnTo>
                  <a:lnTo>
                    <a:pt x="3197" y="5329"/>
                  </a:lnTo>
                  <a:lnTo>
                    <a:pt x="3210" y="5292"/>
                  </a:lnTo>
                  <a:lnTo>
                    <a:pt x="3227" y="5257"/>
                  </a:lnTo>
                  <a:lnTo>
                    <a:pt x="3249" y="5224"/>
                  </a:lnTo>
                  <a:lnTo>
                    <a:pt x="3275" y="5195"/>
                  </a:lnTo>
                  <a:lnTo>
                    <a:pt x="3304" y="5169"/>
                  </a:lnTo>
                  <a:lnTo>
                    <a:pt x="3337" y="5147"/>
                  </a:lnTo>
                  <a:lnTo>
                    <a:pt x="3372" y="5130"/>
                  </a:lnTo>
                  <a:lnTo>
                    <a:pt x="3409" y="5117"/>
                  </a:lnTo>
                  <a:lnTo>
                    <a:pt x="3448" y="5110"/>
                  </a:lnTo>
                  <a:lnTo>
                    <a:pt x="3487" y="5107"/>
                  </a:lnTo>
                  <a:lnTo>
                    <a:pt x="3526" y="5110"/>
                  </a:lnTo>
                  <a:lnTo>
                    <a:pt x="3565" y="5117"/>
                  </a:lnTo>
                  <a:lnTo>
                    <a:pt x="3602" y="5130"/>
                  </a:lnTo>
                  <a:lnTo>
                    <a:pt x="3637" y="5147"/>
                  </a:lnTo>
                  <a:lnTo>
                    <a:pt x="3670" y="5169"/>
                  </a:lnTo>
                  <a:lnTo>
                    <a:pt x="3699" y="5195"/>
                  </a:lnTo>
                  <a:lnTo>
                    <a:pt x="4522" y="6019"/>
                  </a:lnTo>
                  <a:lnTo>
                    <a:pt x="6289" y="4043"/>
                  </a:lnTo>
                  <a:lnTo>
                    <a:pt x="6317" y="4015"/>
                  </a:lnTo>
                  <a:lnTo>
                    <a:pt x="6349" y="3992"/>
                  </a:lnTo>
                  <a:lnTo>
                    <a:pt x="6383" y="3973"/>
                  </a:lnTo>
                  <a:lnTo>
                    <a:pt x="6419" y="3958"/>
                  </a:lnTo>
                  <a:lnTo>
                    <a:pt x="6457" y="3948"/>
                  </a:lnTo>
                  <a:lnTo>
                    <a:pt x="6496" y="3943"/>
                  </a:lnTo>
                  <a:lnTo>
                    <a:pt x="6536" y="3944"/>
                  </a:lnTo>
                  <a:lnTo>
                    <a:pt x="6574" y="3949"/>
                  </a:lnTo>
                  <a:lnTo>
                    <a:pt x="6612" y="3960"/>
                  </a:lnTo>
                  <a:lnTo>
                    <a:pt x="6648" y="3975"/>
                  </a:lnTo>
                  <a:lnTo>
                    <a:pt x="6682" y="3995"/>
                  </a:lnTo>
                  <a:lnTo>
                    <a:pt x="6713" y="4019"/>
                  </a:lnTo>
                  <a:lnTo>
                    <a:pt x="6741" y="4047"/>
                  </a:lnTo>
                  <a:lnTo>
                    <a:pt x="6764" y="4079"/>
                  </a:lnTo>
                  <a:lnTo>
                    <a:pt x="6783" y="4113"/>
                  </a:lnTo>
                  <a:lnTo>
                    <a:pt x="6798" y="4149"/>
                  </a:lnTo>
                  <a:lnTo>
                    <a:pt x="6808" y="4187"/>
                  </a:lnTo>
                  <a:lnTo>
                    <a:pt x="6813" y="4226"/>
                  </a:lnTo>
                  <a:lnTo>
                    <a:pt x="6812" y="4266"/>
                  </a:lnTo>
                  <a:lnTo>
                    <a:pt x="6807" y="4304"/>
                  </a:lnTo>
                  <a:lnTo>
                    <a:pt x="6796" y="4342"/>
                  </a:lnTo>
                  <a:lnTo>
                    <a:pt x="6781" y="4378"/>
                  </a:lnTo>
                  <a:lnTo>
                    <a:pt x="6761" y="4412"/>
                  </a:lnTo>
                  <a:lnTo>
                    <a:pt x="6737" y="4443"/>
                  </a:lnTo>
                  <a:lnTo>
                    <a:pt x="4758" y="6655"/>
                  </a:lnTo>
                  <a:lnTo>
                    <a:pt x="4728" y="6683"/>
                  </a:lnTo>
                  <a:lnTo>
                    <a:pt x="4696" y="6708"/>
                  </a:lnTo>
                  <a:lnTo>
                    <a:pt x="4660" y="6727"/>
                  </a:lnTo>
                  <a:lnTo>
                    <a:pt x="4622" y="6742"/>
                  </a:lnTo>
                  <a:lnTo>
                    <a:pt x="4583" y="6751"/>
                  </a:lnTo>
                  <a:lnTo>
                    <a:pt x="4542" y="6755"/>
                  </a:lnTo>
                  <a:lnTo>
                    <a:pt x="4502" y="6753"/>
                  </a:lnTo>
                  <a:lnTo>
                    <a:pt x="4462" y="6746"/>
                  </a:lnTo>
                  <a:lnTo>
                    <a:pt x="4423" y="6734"/>
                  </a:lnTo>
                  <a:lnTo>
                    <a:pt x="4386" y="6716"/>
                  </a:lnTo>
                  <a:lnTo>
                    <a:pt x="4352" y="6694"/>
                  </a:lnTo>
                  <a:close/>
                  <a:moveTo>
                    <a:pt x="3939" y="1100"/>
                  </a:moveTo>
                  <a:lnTo>
                    <a:pt x="3952" y="1100"/>
                  </a:lnTo>
                  <a:lnTo>
                    <a:pt x="6048" y="1100"/>
                  </a:lnTo>
                  <a:lnTo>
                    <a:pt x="6061" y="1100"/>
                  </a:lnTo>
                  <a:lnTo>
                    <a:pt x="6074" y="1101"/>
                  </a:lnTo>
                  <a:lnTo>
                    <a:pt x="6087" y="1102"/>
                  </a:lnTo>
                  <a:lnTo>
                    <a:pt x="6100" y="1104"/>
                  </a:lnTo>
                  <a:lnTo>
                    <a:pt x="6113" y="1106"/>
                  </a:lnTo>
                  <a:lnTo>
                    <a:pt x="6125" y="1109"/>
                  </a:lnTo>
                  <a:lnTo>
                    <a:pt x="6138" y="1112"/>
                  </a:lnTo>
                  <a:lnTo>
                    <a:pt x="6150" y="1115"/>
                  </a:lnTo>
                  <a:lnTo>
                    <a:pt x="6163" y="1120"/>
                  </a:lnTo>
                  <a:lnTo>
                    <a:pt x="6175" y="1124"/>
                  </a:lnTo>
                  <a:lnTo>
                    <a:pt x="6187" y="1129"/>
                  </a:lnTo>
                  <a:lnTo>
                    <a:pt x="6199" y="1135"/>
                  </a:lnTo>
                  <a:lnTo>
                    <a:pt x="6211" y="1141"/>
                  </a:lnTo>
                  <a:lnTo>
                    <a:pt x="6222" y="1147"/>
                  </a:lnTo>
                  <a:lnTo>
                    <a:pt x="6233" y="1154"/>
                  </a:lnTo>
                  <a:lnTo>
                    <a:pt x="6244" y="1161"/>
                  </a:lnTo>
                  <a:lnTo>
                    <a:pt x="6255" y="1168"/>
                  </a:lnTo>
                  <a:lnTo>
                    <a:pt x="6265" y="1176"/>
                  </a:lnTo>
                  <a:lnTo>
                    <a:pt x="6275" y="1185"/>
                  </a:lnTo>
                  <a:lnTo>
                    <a:pt x="6285" y="1193"/>
                  </a:lnTo>
                  <a:lnTo>
                    <a:pt x="6295" y="1202"/>
                  </a:lnTo>
                  <a:lnTo>
                    <a:pt x="6304" y="1212"/>
                  </a:lnTo>
                  <a:lnTo>
                    <a:pt x="6312" y="1222"/>
                  </a:lnTo>
                  <a:lnTo>
                    <a:pt x="6321" y="1232"/>
                  </a:lnTo>
                  <a:lnTo>
                    <a:pt x="6329" y="1242"/>
                  </a:lnTo>
                  <a:lnTo>
                    <a:pt x="6336" y="1253"/>
                  </a:lnTo>
                  <a:lnTo>
                    <a:pt x="6343" y="1264"/>
                  </a:lnTo>
                  <a:lnTo>
                    <a:pt x="6350" y="1275"/>
                  </a:lnTo>
                  <a:lnTo>
                    <a:pt x="6356" y="1286"/>
                  </a:lnTo>
                  <a:lnTo>
                    <a:pt x="6362" y="1298"/>
                  </a:lnTo>
                  <a:lnTo>
                    <a:pt x="6368" y="1310"/>
                  </a:lnTo>
                  <a:lnTo>
                    <a:pt x="6373" y="1322"/>
                  </a:lnTo>
                  <a:lnTo>
                    <a:pt x="6377" y="1334"/>
                  </a:lnTo>
                  <a:lnTo>
                    <a:pt x="6382" y="1347"/>
                  </a:lnTo>
                  <a:lnTo>
                    <a:pt x="6385" y="1359"/>
                  </a:lnTo>
                  <a:lnTo>
                    <a:pt x="6388" y="1372"/>
                  </a:lnTo>
                  <a:lnTo>
                    <a:pt x="6391" y="1384"/>
                  </a:lnTo>
                  <a:lnTo>
                    <a:pt x="6393" y="1397"/>
                  </a:lnTo>
                  <a:lnTo>
                    <a:pt x="6395" y="1410"/>
                  </a:lnTo>
                  <a:lnTo>
                    <a:pt x="6396" y="1423"/>
                  </a:lnTo>
                  <a:lnTo>
                    <a:pt x="6397" y="1436"/>
                  </a:lnTo>
                  <a:lnTo>
                    <a:pt x="6397" y="1449"/>
                  </a:lnTo>
                  <a:lnTo>
                    <a:pt x="6397" y="2264"/>
                  </a:lnTo>
                  <a:lnTo>
                    <a:pt x="6397" y="2277"/>
                  </a:lnTo>
                  <a:lnTo>
                    <a:pt x="6396" y="2290"/>
                  </a:lnTo>
                  <a:lnTo>
                    <a:pt x="6395" y="2303"/>
                  </a:lnTo>
                  <a:lnTo>
                    <a:pt x="6393" y="2316"/>
                  </a:lnTo>
                  <a:lnTo>
                    <a:pt x="6391" y="2329"/>
                  </a:lnTo>
                  <a:lnTo>
                    <a:pt x="6388" y="2342"/>
                  </a:lnTo>
                  <a:lnTo>
                    <a:pt x="6385" y="2354"/>
                  </a:lnTo>
                  <a:lnTo>
                    <a:pt x="6382" y="2367"/>
                  </a:lnTo>
                  <a:lnTo>
                    <a:pt x="6377" y="2380"/>
                  </a:lnTo>
                  <a:lnTo>
                    <a:pt x="6373" y="2392"/>
                  </a:lnTo>
                  <a:lnTo>
                    <a:pt x="6368" y="2404"/>
                  </a:lnTo>
                  <a:lnTo>
                    <a:pt x="6362" y="2416"/>
                  </a:lnTo>
                  <a:lnTo>
                    <a:pt x="6356" y="2428"/>
                  </a:lnTo>
                  <a:lnTo>
                    <a:pt x="6350" y="2439"/>
                  </a:lnTo>
                  <a:lnTo>
                    <a:pt x="6343" y="2450"/>
                  </a:lnTo>
                  <a:lnTo>
                    <a:pt x="6336" y="2461"/>
                  </a:lnTo>
                  <a:lnTo>
                    <a:pt x="6329" y="2472"/>
                  </a:lnTo>
                  <a:lnTo>
                    <a:pt x="6321" y="2482"/>
                  </a:lnTo>
                  <a:lnTo>
                    <a:pt x="6312" y="2492"/>
                  </a:lnTo>
                  <a:lnTo>
                    <a:pt x="6304" y="2502"/>
                  </a:lnTo>
                  <a:lnTo>
                    <a:pt x="6295" y="2511"/>
                  </a:lnTo>
                  <a:lnTo>
                    <a:pt x="6285" y="2520"/>
                  </a:lnTo>
                  <a:lnTo>
                    <a:pt x="6275" y="2529"/>
                  </a:lnTo>
                  <a:lnTo>
                    <a:pt x="6265" y="2537"/>
                  </a:lnTo>
                  <a:lnTo>
                    <a:pt x="6255" y="2545"/>
                  </a:lnTo>
                  <a:lnTo>
                    <a:pt x="6244" y="2553"/>
                  </a:lnTo>
                  <a:lnTo>
                    <a:pt x="6233" y="2560"/>
                  </a:lnTo>
                  <a:lnTo>
                    <a:pt x="6222" y="2567"/>
                  </a:lnTo>
                  <a:lnTo>
                    <a:pt x="6211" y="2573"/>
                  </a:lnTo>
                  <a:lnTo>
                    <a:pt x="6199" y="2579"/>
                  </a:lnTo>
                  <a:lnTo>
                    <a:pt x="6187" y="2584"/>
                  </a:lnTo>
                  <a:lnTo>
                    <a:pt x="6175" y="2589"/>
                  </a:lnTo>
                  <a:lnTo>
                    <a:pt x="6163" y="2594"/>
                  </a:lnTo>
                  <a:lnTo>
                    <a:pt x="6150" y="2598"/>
                  </a:lnTo>
                  <a:lnTo>
                    <a:pt x="6138" y="2601"/>
                  </a:lnTo>
                  <a:lnTo>
                    <a:pt x="6125" y="2604"/>
                  </a:lnTo>
                  <a:lnTo>
                    <a:pt x="6113" y="2607"/>
                  </a:lnTo>
                  <a:lnTo>
                    <a:pt x="6100" y="2609"/>
                  </a:lnTo>
                  <a:lnTo>
                    <a:pt x="6087" y="2611"/>
                  </a:lnTo>
                  <a:lnTo>
                    <a:pt x="6074" y="2612"/>
                  </a:lnTo>
                  <a:lnTo>
                    <a:pt x="6061" y="2613"/>
                  </a:lnTo>
                  <a:lnTo>
                    <a:pt x="6048" y="2613"/>
                  </a:lnTo>
                  <a:lnTo>
                    <a:pt x="3952" y="2613"/>
                  </a:lnTo>
                  <a:lnTo>
                    <a:pt x="3939" y="2613"/>
                  </a:lnTo>
                  <a:lnTo>
                    <a:pt x="3926" y="2612"/>
                  </a:lnTo>
                  <a:lnTo>
                    <a:pt x="3913" y="2611"/>
                  </a:lnTo>
                  <a:lnTo>
                    <a:pt x="3900" y="2609"/>
                  </a:lnTo>
                  <a:lnTo>
                    <a:pt x="3887" y="2607"/>
                  </a:lnTo>
                  <a:lnTo>
                    <a:pt x="3875" y="2604"/>
                  </a:lnTo>
                  <a:lnTo>
                    <a:pt x="3862" y="2601"/>
                  </a:lnTo>
                  <a:lnTo>
                    <a:pt x="3850" y="2598"/>
                  </a:lnTo>
                  <a:lnTo>
                    <a:pt x="3837" y="2594"/>
                  </a:lnTo>
                  <a:lnTo>
                    <a:pt x="3825" y="2589"/>
                  </a:lnTo>
                  <a:lnTo>
                    <a:pt x="3813" y="2584"/>
                  </a:lnTo>
                  <a:lnTo>
                    <a:pt x="3801" y="2579"/>
                  </a:lnTo>
                  <a:lnTo>
                    <a:pt x="3789" y="2573"/>
                  </a:lnTo>
                  <a:lnTo>
                    <a:pt x="3778" y="2567"/>
                  </a:lnTo>
                  <a:lnTo>
                    <a:pt x="3767" y="2560"/>
                  </a:lnTo>
                  <a:lnTo>
                    <a:pt x="3756" y="2553"/>
                  </a:lnTo>
                  <a:lnTo>
                    <a:pt x="3745" y="2545"/>
                  </a:lnTo>
                  <a:lnTo>
                    <a:pt x="3735" y="2537"/>
                  </a:lnTo>
                  <a:lnTo>
                    <a:pt x="3725" y="2529"/>
                  </a:lnTo>
                  <a:lnTo>
                    <a:pt x="3715" y="2520"/>
                  </a:lnTo>
                  <a:lnTo>
                    <a:pt x="3705" y="2511"/>
                  </a:lnTo>
                  <a:lnTo>
                    <a:pt x="3696" y="2502"/>
                  </a:lnTo>
                  <a:lnTo>
                    <a:pt x="3688" y="2492"/>
                  </a:lnTo>
                  <a:lnTo>
                    <a:pt x="3679" y="2482"/>
                  </a:lnTo>
                  <a:lnTo>
                    <a:pt x="3671" y="2472"/>
                  </a:lnTo>
                  <a:lnTo>
                    <a:pt x="3664" y="2461"/>
                  </a:lnTo>
                  <a:lnTo>
                    <a:pt x="3657" y="2450"/>
                  </a:lnTo>
                  <a:lnTo>
                    <a:pt x="3650" y="2439"/>
                  </a:lnTo>
                  <a:lnTo>
                    <a:pt x="3644" y="2428"/>
                  </a:lnTo>
                  <a:lnTo>
                    <a:pt x="3638" y="2416"/>
                  </a:lnTo>
                  <a:lnTo>
                    <a:pt x="3632" y="2404"/>
                  </a:lnTo>
                  <a:lnTo>
                    <a:pt x="3627" y="2392"/>
                  </a:lnTo>
                  <a:lnTo>
                    <a:pt x="3623" y="2380"/>
                  </a:lnTo>
                  <a:lnTo>
                    <a:pt x="3618" y="2367"/>
                  </a:lnTo>
                  <a:lnTo>
                    <a:pt x="3615" y="2354"/>
                  </a:lnTo>
                  <a:lnTo>
                    <a:pt x="3612" y="2342"/>
                  </a:lnTo>
                  <a:lnTo>
                    <a:pt x="3609" y="2329"/>
                  </a:lnTo>
                  <a:lnTo>
                    <a:pt x="3607" y="2316"/>
                  </a:lnTo>
                  <a:lnTo>
                    <a:pt x="3605" y="2303"/>
                  </a:lnTo>
                  <a:lnTo>
                    <a:pt x="3604" y="2290"/>
                  </a:lnTo>
                  <a:lnTo>
                    <a:pt x="3603" y="2277"/>
                  </a:lnTo>
                  <a:lnTo>
                    <a:pt x="3603" y="2264"/>
                  </a:lnTo>
                  <a:lnTo>
                    <a:pt x="3603" y="1449"/>
                  </a:lnTo>
                  <a:lnTo>
                    <a:pt x="3603" y="1436"/>
                  </a:lnTo>
                  <a:lnTo>
                    <a:pt x="3604" y="1423"/>
                  </a:lnTo>
                  <a:lnTo>
                    <a:pt x="3605" y="1410"/>
                  </a:lnTo>
                  <a:lnTo>
                    <a:pt x="3607" y="1397"/>
                  </a:lnTo>
                  <a:lnTo>
                    <a:pt x="3609" y="1384"/>
                  </a:lnTo>
                  <a:lnTo>
                    <a:pt x="3612" y="1372"/>
                  </a:lnTo>
                  <a:lnTo>
                    <a:pt x="3615" y="1359"/>
                  </a:lnTo>
                  <a:lnTo>
                    <a:pt x="3618" y="1347"/>
                  </a:lnTo>
                  <a:lnTo>
                    <a:pt x="3623" y="1334"/>
                  </a:lnTo>
                  <a:lnTo>
                    <a:pt x="3627" y="1322"/>
                  </a:lnTo>
                  <a:lnTo>
                    <a:pt x="3632" y="1310"/>
                  </a:lnTo>
                  <a:lnTo>
                    <a:pt x="3638" y="1298"/>
                  </a:lnTo>
                  <a:lnTo>
                    <a:pt x="3644" y="1286"/>
                  </a:lnTo>
                  <a:lnTo>
                    <a:pt x="3650" y="1275"/>
                  </a:lnTo>
                  <a:lnTo>
                    <a:pt x="3657" y="1264"/>
                  </a:lnTo>
                  <a:lnTo>
                    <a:pt x="3664" y="1253"/>
                  </a:lnTo>
                  <a:lnTo>
                    <a:pt x="3671" y="1242"/>
                  </a:lnTo>
                  <a:lnTo>
                    <a:pt x="3679" y="1232"/>
                  </a:lnTo>
                  <a:lnTo>
                    <a:pt x="3688" y="1222"/>
                  </a:lnTo>
                  <a:lnTo>
                    <a:pt x="3696" y="1212"/>
                  </a:lnTo>
                  <a:lnTo>
                    <a:pt x="3705" y="1202"/>
                  </a:lnTo>
                  <a:lnTo>
                    <a:pt x="3715" y="1193"/>
                  </a:lnTo>
                  <a:lnTo>
                    <a:pt x="3725" y="1185"/>
                  </a:lnTo>
                  <a:lnTo>
                    <a:pt x="3735" y="1176"/>
                  </a:lnTo>
                  <a:lnTo>
                    <a:pt x="3745" y="1168"/>
                  </a:lnTo>
                  <a:lnTo>
                    <a:pt x="3756" y="1161"/>
                  </a:lnTo>
                  <a:lnTo>
                    <a:pt x="3767" y="1154"/>
                  </a:lnTo>
                  <a:lnTo>
                    <a:pt x="3778" y="1147"/>
                  </a:lnTo>
                  <a:lnTo>
                    <a:pt x="3789" y="1141"/>
                  </a:lnTo>
                  <a:lnTo>
                    <a:pt x="3801" y="1135"/>
                  </a:lnTo>
                  <a:lnTo>
                    <a:pt x="3813" y="1129"/>
                  </a:lnTo>
                  <a:lnTo>
                    <a:pt x="3825" y="1124"/>
                  </a:lnTo>
                  <a:lnTo>
                    <a:pt x="3837" y="1120"/>
                  </a:lnTo>
                  <a:lnTo>
                    <a:pt x="3850" y="1115"/>
                  </a:lnTo>
                  <a:lnTo>
                    <a:pt x="3862" y="1112"/>
                  </a:lnTo>
                  <a:lnTo>
                    <a:pt x="3875" y="1109"/>
                  </a:lnTo>
                  <a:lnTo>
                    <a:pt x="3887" y="1106"/>
                  </a:lnTo>
                  <a:lnTo>
                    <a:pt x="3900" y="1104"/>
                  </a:lnTo>
                  <a:lnTo>
                    <a:pt x="3913" y="1102"/>
                  </a:lnTo>
                  <a:lnTo>
                    <a:pt x="3926" y="1101"/>
                  </a:lnTo>
                  <a:lnTo>
                    <a:pt x="3939" y="1100"/>
                  </a:lnTo>
                  <a:close/>
                </a:path>
              </a:pathLst>
            </a:custGeom>
            <a:grpFill/>
            <a:ln>
              <a:noFill/>
            </a:ln>
          </p:spPr>
          <p:txBody>
            <a:bodyPr/>
            <a:lstStyle/>
            <a:p>
              <a:endParaRPr/>
            </a:p>
          </p:txBody>
        </p:sp>
        <p:sp>
          <p:nvSpPr>
            <p:cNvPr id="9014" name="Outline"/>
            <p:cNvSpPr/>
            <p:nvPr/>
          </p:nvSpPr>
          <p:spPr>
            <a:xfrm>
              <a:off x="4308995" y="3235960"/>
              <a:ext cx="914400" cy="914400"/>
            </a:xfrm>
            <a:custGeom>
              <a:avLst/>
              <a:gdLst/>
              <a:ahLst/>
              <a:cxnLst/>
              <a:rect l="0" t="0" r="10000" b="10000"/>
              <a:pathLst>
                <a:path w="10000" h="10000">
                  <a:moveTo>
                    <a:pt x="3934" y="850"/>
                  </a:moveTo>
                  <a:lnTo>
                    <a:pt x="3947" y="850"/>
                  </a:lnTo>
                  <a:lnTo>
                    <a:pt x="3952" y="850"/>
                  </a:lnTo>
                  <a:lnTo>
                    <a:pt x="6048" y="850"/>
                  </a:lnTo>
                  <a:lnTo>
                    <a:pt x="6053" y="850"/>
                  </a:lnTo>
                  <a:lnTo>
                    <a:pt x="6066" y="850"/>
                  </a:lnTo>
                  <a:lnTo>
                    <a:pt x="6075" y="851"/>
                  </a:lnTo>
                  <a:lnTo>
                    <a:pt x="6088" y="851"/>
                  </a:lnTo>
                  <a:lnTo>
                    <a:pt x="6097" y="852"/>
                  </a:lnTo>
                  <a:lnTo>
                    <a:pt x="6110" y="853"/>
                  </a:lnTo>
                  <a:lnTo>
                    <a:pt x="6120" y="854"/>
                  </a:lnTo>
                  <a:lnTo>
                    <a:pt x="6133" y="856"/>
                  </a:lnTo>
                  <a:lnTo>
                    <a:pt x="6142" y="857"/>
                  </a:lnTo>
                  <a:lnTo>
                    <a:pt x="6155" y="860"/>
                  </a:lnTo>
                  <a:lnTo>
                    <a:pt x="6164" y="861"/>
                  </a:lnTo>
                  <a:lnTo>
                    <a:pt x="6177" y="864"/>
                  </a:lnTo>
                  <a:lnTo>
                    <a:pt x="6186" y="866"/>
                  </a:lnTo>
                  <a:lnTo>
                    <a:pt x="6198" y="869"/>
                  </a:lnTo>
                  <a:lnTo>
                    <a:pt x="6208" y="872"/>
                  </a:lnTo>
                  <a:lnTo>
                    <a:pt x="6220" y="875"/>
                  </a:lnTo>
                  <a:lnTo>
                    <a:pt x="6229" y="878"/>
                  </a:lnTo>
                  <a:lnTo>
                    <a:pt x="6241" y="882"/>
                  </a:lnTo>
                  <a:lnTo>
                    <a:pt x="6250" y="885"/>
                  </a:lnTo>
                  <a:lnTo>
                    <a:pt x="6263" y="890"/>
                  </a:lnTo>
                  <a:lnTo>
                    <a:pt x="6271" y="893"/>
                  </a:lnTo>
                  <a:lnTo>
                    <a:pt x="6283" y="898"/>
                  </a:lnTo>
                  <a:lnTo>
                    <a:pt x="6292" y="902"/>
                  </a:lnTo>
                  <a:lnTo>
                    <a:pt x="6304" y="908"/>
                  </a:lnTo>
                  <a:lnTo>
                    <a:pt x="6313" y="912"/>
                  </a:lnTo>
                  <a:lnTo>
                    <a:pt x="6324" y="918"/>
                  </a:lnTo>
                  <a:lnTo>
                    <a:pt x="6333" y="922"/>
                  </a:lnTo>
                  <a:lnTo>
                    <a:pt x="6344" y="929"/>
                  </a:lnTo>
                  <a:lnTo>
                    <a:pt x="6349" y="932"/>
                  </a:lnTo>
                  <a:lnTo>
                    <a:pt x="6361" y="939"/>
                  </a:lnTo>
                  <a:lnTo>
                    <a:pt x="6369" y="944"/>
                  </a:lnTo>
                  <a:lnTo>
                    <a:pt x="6380" y="951"/>
                  </a:lnTo>
                  <a:lnTo>
                    <a:pt x="6388" y="956"/>
                  </a:lnTo>
                  <a:lnTo>
                    <a:pt x="6399" y="964"/>
                  </a:lnTo>
                  <a:lnTo>
                    <a:pt x="6407" y="970"/>
                  </a:lnTo>
                  <a:lnTo>
                    <a:pt x="6417" y="977"/>
                  </a:lnTo>
                  <a:lnTo>
                    <a:pt x="6424" y="983"/>
                  </a:lnTo>
                  <a:lnTo>
                    <a:pt x="6435" y="992"/>
                  </a:lnTo>
                  <a:lnTo>
                    <a:pt x="6442" y="998"/>
                  </a:lnTo>
                  <a:lnTo>
                    <a:pt x="6452" y="1007"/>
                  </a:lnTo>
                  <a:lnTo>
                    <a:pt x="6459" y="1013"/>
                  </a:lnTo>
                  <a:lnTo>
                    <a:pt x="6468" y="1022"/>
                  </a:lnTo>
                  <a:lnTo>
                    <a:pt x="6475" y="1029"/>
                  </a:lnTo>
                  <a:lnTo>
                    <a:pt x="6484" y="1038"/>
                  </a:lnTo>
                  <a:lnTo>
                    <a:pt x="6490" y="1045"/>
                  </a:lnTo>
                  <a:lnTo>
                    <a:pt x="6499" y="1055"/>
                  </a:lnTo>
                  <a:lnTo>
                    <a:pt x="6505" y="1062"/>
                  </a:lnTo>
                  <a:lnTo>
                    <a:pt x="6514" y="1073"/>
                  </a:lnTo>
                  <a:lnTo>
                    <a:pt x="6520" y="1080"/>
                  </a:lnTo>
                  <a:lnTo>
                    <a:pt x="6527" y="1090"/>
                  </a:lnTo>
                  <a:lnTo>
                    <a:pt x="6533" y="1098"/>
                  </a:lnTo>
                  <a:lnTo>
                    <a:pt x="6541" y="1109"/>
                  </a:lnTo>
                  <a:lnTo>
                    <a:pt x="6546" y="1117"/>
                  </a:lnTo>
                  <a:lnTo>
                    <a:pt x="6553" y="1128"/>
                  </a:lnTo>
                  <a:lnTo>
                    <a:pt x="6558" y="1136"/>
                  </a:lnTo>
                  <a:lnTo>
                    <a:pt x="6565" y="1148"/>
                  </a:lnTo>
                  <a:lnTo>
                    <a:pt x="6568" y="1153"/>
                  </a:lnTo>
                  <a:lnTo>
                    <a:pt x="6575" y="1164"/>
                  </a:lnTo>
                  <a:lnTo>
                    <a:pt x="6579" y="1173"/>
                  </a:lnTo>
                  <a:lnTo>
                    <a:pt x="6585" y="1184"/>
                  </a:lnTo>
                  <a:lnTo>
                    <a:pt x="6589" y="1193"/>
                  </a:lnTo>
                  <a:lnTo>
                    <a:pt x="6595" y="1205"/>
                  </a:lnTo>
                  <a:lnTo>
                    <a:pt x="6599" y="1214"/>
                  </a:lnTo>
                  <a:lnTo>
                    <a:pt x="6604" y="1226"/>
                  </a:lnTo>
                  <a:lnTo>
                    <a:pt x="6607" y="1234"/>
                  </a:lnTo>
                  <a:lnTo>
                    <a:pt x="6612" y="1247"/>
                  </a:lnTo>
                  <a:lnTo>
                    <a:pt x="6615" y="1256"/>
                  </a:lnTo>
                  <a:lnTo>
                    <a:pt x="6619" y="1268"/>
                  </a:lnTo>
                  <a:lnTo>
                    <a:pt x="6622" y="1277"/>
                  </a:lnTo>
                  <a:lnTo>
                    <a:pt x="6625" y="1289"/>
                  </a:lnTo>
                  <a:lnTo>
                    <a:pt x="6628" y="1299"/>
                  </a:lnTo>
                  <a:lnTo>
                    <a:pt x="6631" y="1311"/>
                  </a:lnTo>
                  <a:lnTo>
                    <a:pt x="6633" y="1320"/>
                  </a:lnTo>
                  <a:lnTo>
                    <a:pt x="6636" y="1333"/>
                  </a:lnTo>
                  <a:lnTo>
                    <a:pt x="6637" y="1342"/>
                  </a:lnTo>
                  <a:lnTo>
                    <a:pt x="6640" y="1355"/>
                  </a:lnTo>
                  <a:lnTo>
                    <a:pt x="6641" y="1364"/>
                  </a:lnTo>
                  <a:lnTo>
                    <a:pt x="6643" y="1377"/>
                  </a:lnTo>
                  <a:lnTo>
                    <a:pt x="6644" y="1387"/>
                  </a:lnTo>
                  <a:lnTo>
                    <a:pt x="6645" y="1400"/>
                  </a:lnTo>
                  <a:lnTo>
                    <a:pt x="6646" y="1409"/>
                  </a:lnTo>
                  <a:lnTo>
                    <a:pt x="6646" y="1422"/>
                  </a:lnTo>
                  <a:lnTo>
                    <a:pt x="6647" y="1431"/>
                  </a:lnTo>
                  <a:lnTo>
                    <a:pt x="6647" y="1444"/>
                  </a:lnTo>
                  <a:lnTo>
                    <a:pt x="6647" y="1449"/>
                  </a:lnTo>
                  <a:lnTo>
                    <a:pt x="6647" y="1665"/>
                  </a:lnTo>
                  <a:lnTo>
                    <a:pt x="7096" y="1665"/>
                  </a:lnTo>
                  <a:lnTo>
                    <a:pt x="7101" y="1665"/>
                  </a:lnTo>
                  <a:lnTo>
                    <a:pt x="7127" y="1666"/>
                  </a:lnTo>
                  <a:lnTo>
                    <a:pt x="7136" y="1666"/>
                  </a:lnTo>
                  <a:lnTo>
                    <a:pt x="7162" y="1667"/>
                  </a:lnTo>
                  <a:lnTo>
                    <a:pt x="7172" y="1668"/>
                  </a:lnTo>
                  <a:lnTo>
                    <a:pt x="7197" y="1670"/>
                  </a:lnTo>
                  <a:lnTo>
                    <a:pt x="7207" y="1672"/>
                  </a:lnTo>
                  <a:lnTo>
                    <a:pt x="7233" y="1675"/>
                  </a:lnTo>
                  <a:lnTo>
                    <a:pt x="7242" y="1676"/>
                  </a:lnTo>
                  <a:lnTo>
                    <a:pt x="7268" y="1681"/>
                  </a:lnTo>
                  <a:lnTo>
                    <a:pt x="7277" y="1682"/>
                  </a:lnTo>
                  <a:lnTo>
                    <a:pt x="7302" y="1688"/>
                  </a:lnTo>
                  <a:lnTo>
                    <a:pt x="7311" y="1690"/>
                  </a:lnTo>
                  <a:lnTo>
                    <a:pt x="7337" y="1696"/>
                  </a:lnTo>
                  <a:lnTo>
                    <a:pt x="7346" y="1699"/>
                  </a:lnTo>
                  <a:lnTo>
                    <a:pt x="7371" y="1706"/>
                  </a:lnTo>
                  <a:lnTo>
                    <a:pt x="7380" y="1709"/>
                  </a:lnTo>
                  <a:lnTo>
                    <a:pt x="7405" y="1717"/>
                  </a:lnTo>
                  <a:lnTo>
                    <a:pt x="7414" y="1720"/>
                  </a:lnTo>
                  <a:lnTo>
                    <a:pt x="7438" y="1729"/>
                  </a:lnTo>
                  <a:lnTo>
                    <a:pt x="7447" y="1732"/>
                  </a:lnTo>
                  <a:lnTo>
                    <a:pt x="7471" y="1742"/>
                  </a:lnTo>
                  <a:lnTo>
                    <a:pt x="7480" y="1746"/>
                  </a:lnTo>
                  <a:lnTo>
                    <a:pt x="7504" y="1757"/>
                  </a:lnTo>
                  <a:lnTo>
                    <a:pt x="7512" y="1762"/>
                  </a:lnTo>
                  <a:lnTo>
                    <a:pt x="7536" y="1773"/>
                  </a:lnTo>
                  <a:lnTo>
                    <a:pt x="7544" y="1778"/>
                  </a:lnTo>
                  <a:lnTo>
                    <a:pt x="7567" y="1791"/>
                  </a:lnTo>
                  <a:lnTo>
                    <a:pt x="7574" y="1795"/>
                  </a:lnTo>
                  <a:lnTo>
                    <a:pt x="7596" y="1808"/>
                  </a:lnTo>
                  <a:lnTo>
                    <a:pt x="7604" y="1813"/>
                  </a:lnTo>
                  <a:lnTo>
                    <a:pt x="7626" y="1827"/>
                  </a:lnTo>
                  <a:lnTo>
                    <a:pt x="7634" y="1833"/>
                  </a:lnTo>
                  <a:lnTo>
                    <a:pt x="7655" y="1848"/>
                  </a:lnTo>
                  <a:lnTo>
                    <a:pt x="7663" y="1853"/>
                  </a:lnTo>
                  <a:lnTo>
                    <a:pt x="7683" y="1869"/>
                  </a:lnTo>
                  <a:lnTo>
                    <a:pt x="7691" y="1875"/>
                  </a:lnTo>
                  <a:lnTo>
                    <a:pt x="7711" y="1892"/>
                  </a:lnTo>
                  <a:lnTo>
                    <a:pt x="7718" y="1898"/>
                  </a:lnTo>
                  <a:lnTo>
                    <a:pt x="7737" y="1915"/>
                  </a:lnTo>
                  <a:lnTo>
                    <a:pt x="7744" y="1922"/>
                  </a:lnTo>
                  <a:lnTo>
                    <a:pt x="7763" y="1940"/>
                  </a:lnTo>
                  <a:lnTo>
                    <a:pt x="7769" y="1946"/>
                  </a:lnTo>
                  <a:lnTo>
                    <a:pt x="7787" y="1965"/>
                  </a:lnTo>
                  <a:lnTo>
                    <a:pt x="7794" y="1972"/>
                  </a:lnTo>
                  <a:lnTo>
                    <a:pt x="7811" y="1991"/>
                  </a:lnTo>
                  <a:lnTo>
                    <a:pt x="7817" y="1998"/>
                  </a:lnTo>
                  <a:lnTo>
                    <a:pt x="7834" y="2018"/>
                  </a:lnTo>
                  <a:lnTo>
                    <a:pt x="7840" y="2026"/>
                  </a:lnTo>
                  <a:lnTo>
                    <a:pt x="7856" y="2046"/>
                  </a:lnTo>
                  <a:lnTo>
                    <a:pt x="7861" y="2054"/>
                  </a:lnTo>
                  <a:lnTo>
                    <a:pt x="7876" y="2075"/>
                  </a:lnTo>
                  <a:lnTo>
                    <a:pt x="7882" y="2083"/>
                  </a:lnTo>
                  <a:lnTo>
                    <a:pt x="7896" y="2105"/>
                  </a:lnTo>
                  <a:lnTo>
                    <a:pt x="7901" y="2113"/>
                  </a:lnTo>
                  <a:lnTo>
                    <a:pt x="7914" y="2135"/>
                  </a:lnTo>
                  <a:lnTo>
                    <a:pt x="7918" y="2142"/>
                  </a:lnTo>
                  <a:lnTo>
                    <a:pt x="7931" y="2165"/>
                  </a:lnTo>
                  <a:lnTo>
                    <a:pt x="7936" y="2173"/>
                  </a:lnTo>
                  <a:lnTo>
                    <a:pt x="7947" y="2197"/>
                  </a:lnTo>
                  <a:lnTo>
                    <a:pt x="7952" y="2205"/>
                  </a:lnTo>
                  <a:lnTo>
                    <a:pt x="7963" y="2229"/>
                  </a:lnTo>
                  <a:lnTo>
                    <a:pt x="7967" y="2238"/>
                  </a:lnTo>
                  <a:lnTo>
                    <a:pt x="7977" y="2262"/>
                  </a:lnTo>
                  <a:lnTo>
                    <a:pt x="7980" y="2271"/>
                  </a:lnTo>
                  <a:lnTo>
                    <a:pt x="7989" y="2295"/>
                  </a:lnTo>
                  <a:lnTo>
                    <a:pt x="7992" y="2304"/>
                  </a:lnTo>
                  <a:lnTo>
                    <a:pt x="8000" y="2329"/>
                  </a:lnTo>
                  <a:lnTo>
                    <a:pt x="8003" y="2338"/>
                  </a:lnTo>
                  <a:lnTo>
                    <a:pt x="8010" y="2363"/>
                  </a:lnTo>
                  <a:lnTo>
                    <a:pt x="8013" y="2372"/>
                  </a:lnTo>
                  <a:lnTo>
                    <a:pt x="8019" y="2398"/>
                  </a:lnTo>
                  <a:lnTo>
                    <a:pt x="8021" y="2407"/>
                  </a:lnTo>
                  <a:lnTo>
                    <a:pt x="8027" y="2432"/>
                  </a:lnTo>
                  <a:lnTo>
                    <a:pt x="8028" y="2441"/>
                  </a:lnTo>
                  <a:lnTo>
                    <a:pt x="8033" y="2467"/>
                  </a:lnTo>
                  <a:lnTo>
                    <a:pt x="8034" y="2476"/>
                  </a:lnTo>
                  <a:lnTo>
                    <a:pt x="8037" y="2502"/>
                  </a:lnTo>
                  <a:lnTo>
                    <a:pt x="8039" y="2512"/>
                  </a:lnTo>
                  <a:lnTo>
                    <a:pt x="8041" y="2537"/>
                  </a:lnTo>
                  <a:lnTo>
                    <a:pt x="8042" y="2547"/>
                  </a:lnTo>
                  <a:lnTo>
                    <a:pt x="8043" y="2573"/>
                  </a:lnTo>
                  <a:lnTo>
                    <a:pt x="8043" y="2582"/>
                  </a:lnTo>
                  <a:lnTo>
                    <a:pt x="8044" y="2608"/>
                  </a:lnTo>
                  <a:lnTo>
                    <a:pt x="8044" y="2613"/>
                  </a:lnTo>
                  <a:lnTo>
                    <a:pt x="8044" y="8201"/>
                  </a:lnTo>
                  <a:lnTo>
                    <a:pt x="8044" y="8206"/>
                  </a:lnTo>
                  <a:lnTo>
                    <a:pt x="8043" y="8232"/>
                  </a:lnTo>
                  <a:lnTo>
                    <a:pt x="8043" y="8241"/>
                  </a:lnTo>
                  <a:lnTo>
                    <a:pt x="8042" y="8267"/>
                  </a:lnTo>
                  <a:lnTo>
                    <a:pt x="8041" y="8277"/>
                  </a:lnTo>
                  <a:lnTo>
                    <a:pt x="8039" y="8303"/>
                  </a:lnTo>
                  <a:lnTo>
                    <a:pt x="8037" y="8312"/>
                  </a:lnTo>
                  <a:lnTo>
                    <a:pt x="8034" y="8338"/>
                  </a:lnTo>
                  <a:lnTo>
                    <a:pt x="8033" y="8347"/>
                  </a:lnTo>
                  <a:lnTo>
                    <a:pt x="8028" y="8373"/>
                  </a:lnTo>
                  <a:lnTo>
                    <a:pt x="8027" y="8382"/>
                  </a:lnTo>
                  <a:lnTo>
                    <a:pt x="8021" y="8408"/>
                  </a:lnTo>
                  <a:lnTo>
                    <a:pt x="8019" y="8417"/>
                  </a:lnTo>
                  <a:lnTo>
                    <a:pt x="8013" y="8442"/>
                  </a:lnTo>
                  <a:lnTo>
                    <a:pt x="8010" y="8452"/>
                  </a:lnTo>
                  <a:lnTo>
                    <a:pt x="8003" y="8477"/>
                  </a:lnTo>
                  <a:lnTo>
                    <a:pt x="8000" y="8486"/>
                  </a:lnTo>
                  <a:lnTo>
                    <a:pt x="7992" y="8510"/>
                  </a:lnTo>
                  <a:lnTo>
                    <a:pt x="7989" y="8519"/>
                  </a:lnTo>
                  <a:lnTo>
                    <a:pt x="7980" y="8544"/>
                  </a:lnTo>
                  <a:lnTo>
                    <a:pt x="7977" y="8553"/>
                  </a:lnTo>
                  <a:lnTo>
                    <a:pt x="7967" y="8577"/>
                  </a:lnTo>
                  <a:lnTo>
                    <a:pt x="7963" y="8586"/>
                  </a:lnTo>
                  <a:lnTo>
                    <a:pt x="7952" y="8609"/>
                  </a:lnTo>
                  <a:lnTo>
                    <a:pt x="7947" y="8618"/>
                  </a:lnTo>
                  <a:lnTo>
                    <a:pt x="7936" y="8642"/>
                  </a:lnTo>
                  <a:lnTo>
                    <a:pt x="7931" y="8650"/>
                  </a:lnTo>
                  <a:lnTo>
                    <a:pt x="7918" y="8673"/>
                  </a:lnTo>
                  <a:lnTo>
                    <a:pt x="7914" y="8680"/>
                  </a:lnTo>
                  <a:lnTo>
                    <a:pt x="7901" y="8702"/>
                  </a:lnTo>
                  <a:lnTo>
                    <a:pt x="7896" y="8710"/>
                  </a:lnTo>
                  <a:lnTo>
                    <a:pt x="7882" y="8732"/>
                  </a:lnTo>
                  <a:lnTo>
                    <a:pt x="7876" y="8740"/>
                  </a:lnTo>
                  <a:lnTo>
                    <a:pt x="7861" y="8761"/>
                  </a:lnTo>
                  <a:lnTo>
                    <a:pt x="7856" y="8769"/>
                  </a:lnTo>
                  <a:lnTo>
                    <a:pt x="7840" y="8789"/>
                  </a:lnTo>
                  <a:lnTo>
                    <a:pt x="7834" y="8797"/>
                  </a:lnTo>
                  <a:lnTo>
                    <a:pt x="7817" y="8817"/>
                  </a:lnTo>
                  <a:lnTo>
                    <a:pt x="7811" y="8824"/>
                  </a:lnTo>
                  <a:lnTo>
                    <a:pt x="7794" y="8843"/>
                  </a:lnTo>
                  <a:lnTo>
                    <a:pt x="7787" y="8850"/>
                  </a:lnTo>
                  <a:lnTo>
                    <a:pt x="7769" y="8869"/>
                  </a:lnTo>
                  <a:lnTo>
                    <a:pt x="7763" y="8875"/>
                  </a:lnTo>
                  <a:lnTo>
                    <a:pt x="7744" y="8893"/>
                  </a:lnTo>
                  <a:lnTo>
                    <a:pt x="7737" y="8900"/>
                  </a:lnTo>
                  <a:lnTo>
                    <a:pt x="7718" y="8917"/>
                  </a:lnTo>
                  <a:lnTo>
                    <a:pt x="7711" y="8923"/>
                  </a:lnTo>
                  <a:lnTo>
                    <a:pt x="7691" y="8940"/>
                  </a:lnTo>
                  <a:lnTo>
                    <a:pt x="7683" y="8946"/>
                  </a:lnTo>
                  <a:lnTo>
                    <a:pt x="7663" y="8962"/>
                  </a:lnTo>
                  <a:lnTo>
                    <a:pt x="7655" y="8967"/>
                  </a:lnTo>
                  <a:lnTo>
                    <a:pt x="7634" y="8982"/>
                  </a:lnTo>
                  <a:lnTo>
                    <a:pt x="7626" y="8988"/>
                  </a:lnTo>
                  <a:lnTo>
                    <a:pt x="7604" y="9002"/>
                  </a:lnTo>
                  <a:lnTo>
                    <a:pt x="7596" y="9007"/>
                  </a:lnTo>
                  <a:lnTo>
                    <a:pt x="7574" y="9020"/>
                  </a:lnTo>
                  <a:lnTo>
                    <a:pt x="7567" y="9024"/>
                  </a:lnTo>
                  <a:lnTo>
                    <a:pt x="7544" y="9037"/>
                  </a:lnTo>
                  <a:lnTo>
                    <a:pt x="7536" y="9042"/>
                  </a:lnTo>
                  <a:lnTo>
                    <a:pt x="7512" y="9053"/>
                  </a:lnTo>
                  <a:lnTo>
                    <a:pt x="7504" y="9058"/>
                  </a:lnTo>
                  <a:lnTo>
                    <a:pt x="7480" y="9069"/>
                  </a:lnTo>
                  <a:lnTo>
                    <a:pt x="7471" y="9073"/>
                  </a:lnTo>
                  <a:lnTo>
                    <a:pt x="7447" y="9083"/>
                  </a:lnTo>
                  <a:lnTo>
                    <a:pt x="7438" y="9086"/>
                  </a:lnTo>
                  <a:lnTo>
                    <a:pt x="7414" y="9095"/>
                  </a:lnTo>
                  <a:lnTo>
                    <a:pt x="7405" y="9098"/>
                  </a:lnTo>
                  <a:lnTo>
                    <a:pt x="7380" y="9106"/>
                  </a:lnTo>
                  <a:lnTo>
                    <a:pt x="7371" y="9109"/>
                  </a:lnTo>
                  <a:lnTo>
                    <a:pt x="7346" y="9116"/>
                  </a:lnTo>
                  <a:lnTo>
                    <a:pt x="7337" y="9119"/>
                  </a:lnTo>
                  <a:lnTo>
                    <a:pt x="7311" y="9125"/>
                  </a:lnTo>
                  <a:lnTo>
                    <a:pt x="7302" y="9127"/>
                  </a:lnTo>
                  <a:lnTo>
                    <a:pt x="7277" y="9133"/>
                  </a:lnTo>
                  <a:lnTo>
                    <a:pt x="7268" y="9134"/>
                  </a:lnTo>
                  <a:lnTo>
                    <a:pt x="7242" y="9139"/>
                  </a:lnTo>
                  <a:lnTo>
                    <a:pt x="7233" y="9140"/>
                  </a:lnTo>
                  <a:lnTo>
                    <a:pt x="7207" y="9143"/>
                  </a:lnTo>
                  <a:lnTo>
                    <a:pt x="7197" y="9145"/>
                  </a:lnTo>
                  <a:lnTo>
                    <a:pt x="7172" y="9147"/>
                  </a:lnTo>
                  <a:lnTo>
                    <a:pt x="7162" y="9148"/>
                  </a:lnTo>
                  <a:lnTo>
                    <a:pt x="7136" y="9149"/>
                  </a:lnTo>
                  <a:lnTo>
                    <a:pt x="7127" y="9149"/>
                  </a:lnTo>
                  <a:lnTo>
                    <a:pt x="7101" y="9150"/>
                  </a:lnTo>
                  <a:lnTo>
                    <a:pt x="7096" y="9150"/>
                  </a:lnTo>
                  <a:lnTo>
                    <a:pt x="2904" y="9150"/>
                  </a:lnTo>
                  <a:lnTo>
                    <a:pt x="2899" y="9150"/>
                  </a:lnTo>
                  <a:lnTo>
                    <a:pt x="2873" y="9149"/>
                  </a:lnTo>
                  <a:lnTo>
                    <a:pt x="2864" y="9149"/>
                  </a:lnTo>
                  <a:lnTo>
                    <a:pt x="2838" y="9148"/>
                  </a:lnTo>
                  <a:lnTo>
                    <a:pt x="2828" y="9147"/>
                  </a:lnTo>
                  <a:lnTo>
                    <a:pt x="2803" y="9145"/>
                  </a:lnTo>
                  <a:lnTo>
                    <a:pt x="2793" y="9143"/>
                  </a:lnTo>
                  <a:lnTo>
                    <a:pt x="2767" y="9140"/>
                  </a:lnTo>
                  <a:lnTo>
                    <a:pt x="2758" y="9139"/>
                  </a:lnTo>
                  <a:lnTo>
                    <a:pt x="2732" y="9134"/>
                  </a:lnTo>
                  <a:lnTo>
                    <a:pt x="2723" y="9133"/>
                  </a:lnTo>
                  <a:lnTo>
                    <a:pt x="2698" y="9127"/>
                  </a:lnTo>
                  <a:lnTo>
                    <a:pt x="2689" y="9125"/>
                  </a:lnTo>
                  <a:lnTo>
                    <a:pt x="2663" y="9119"/>
                  </a:lnTo>
                  <a:lnTo>
                    <a:pt x="2654" y="9116"/>
                  </a:lnTo>
                  <a:lnTo>
                    <a:pt x="2629" y="9109"/>
                  </a:lnTo>
                  <a:lnTo>
                    <a:pt x="2620" y="9106"/>
                  </a:lnTo>
                  <a:lnTo>
                    <a:pt x="2595" y="9098"/>
                  </a:lnTo>
                  <a:lnTo>
                    <a:pt x="2586" y="9095"/>
                  </a:lnTo>
                  <a:lnTo>
                    <a:pt x="2562" y="9086"/>
                  </a:lnTo>
                  <a:lnTo>
                    <a:pt x="2553" y="9083"/>
                  </a:lnTo>
                  <a:lnTo>
                    <a:pt x="2529" y="9073"/>
                  </a:lnTo>
                  <a:lnTo>
                    <a:pt x="2520" y="9069"/>
                  </a:lnTo>
                  <a:lnTo>
                    <a:pt x="2496" y="9058"/>
                  </a:lnTo>
                  <a:lnTo>
                    <a:pt x="2488" y="9053"/>
                  </a:lnTo>
                  <a:lnTo>
                    <a:pt x="2464" y="9042"/>
                  </a:lnTo>
                  <a:lnTo>
                    <a:pt x="2456" y="9037"/>
                  </a:lnTo>
                  <a:lnTo>
                    <a:pt x="2433" y="9024"/>
                  </a:lnTo>
                  <a:lnTo>
                    <a:pt x="2426" y="9020"/>
                  </a:lnTo>
                  <a:lnTo>
                    <a:pt x="2404" y="9007"/>
                  </a:lnTo>
                  <a:lnTo>
                    <a:pt x="2396" y="9002"/>
                  </a:lnTo>
                  <a:lnTo>
                    <a:pt x="2374" y="8988"/>
                  </a:lnTo>
                  <a:lnTo>
                    <a:pt x="2366" y="8982"/>
                  </a:lnTo>
                  <a:lnTo>
                    <a:pt x="2345" y="8967"/>
                  </a:lnTo>
                  <a:lnTo>
                    <a:pt x="2337" y="8962"/>
                  </a:lnTo>
                  <a:lnTo>
                    <a:pt x="2317" y="8946"/>
                  </a:lnTo>
                  <a:lnTo>
                    <a:pt x="2309" y="8940"/>
                  </a:lnTo>
                  <a:lnTo>
                    <a:pt x="2289" y="8923"/>
                  </a:lnTo>
                  <a:lnTo>
                    <a:pt x="2282" y="8917"/>
                  </a:lnTo>
                  <a:lnTo>
                    <a:pt x="2263" y="8900"/>
                  </a:lnTo>
                  <a:lnTo>
                    <a:pt x="2256" y="8893"/>
                  </a:lnTo>
                  <a:lnTo>
                    <a:pt x="2237" y="8875"/>
                  </a:lnTo>
                  <a:lnTo>
                    <a:pt x="2231" y="8869"/>
                  </a:lnTo>
                  <a:lnTo>
                    <a:pt x="2213" y="8850"/>
                  </a:lnTo>
                  <a:lnTo>
                    <a:pt x="2206" y="8843"/>
                  </a:lnTo>
                  <a:lnTo>
                    <a:pt x="2189" y="8824"/>
                  </a:lnTo>
                  <a:lnTo>
                    <a:pt x="2183" y="8817"/>
                  </a:lnTo>
                  <a:lnTo>
                    <a:pt x="2166" y="8797"/>
                  </a:lnTo>
                  <a:lnTo>
                    <a:pt x="2160" y="8789"/>
                  </a:lnTo>
                  <a:lnTo>
                    <a:pt x="2144" y="8769"/>
                  </a:lnTo>
                  <a:lnTo>
                    <a:pt x="2139" y="8761"/>
                  </a:lnTo>
                  <a:lnTo>
                    <a:pt x="2124" y="8740"/>
                  </a:lnTo>
                  <a:lnTo>
                    <a:pt x="2118" y="8732"/>
                  </a:lnTo>
                  <a:lnTo>
                    <a:pt x="2104" y="8710"/>
                  </a:lnTo>
                  <a:lnTo>
                    <a:pt x="2099" y="8702"/>
                  </a:lnTo>
                  <a:lnTo>
                    <a:pt x="2086" y="8680"/>
                  </a:lnTo>
                  <a:lnTo>
                    <a:pt x="2082" y="8673"/>
                  </a:lnTo>
                  <a:lnTo>
                    <a:pt x="2069" y="8650"/>
                  </a:lnTo>
                  <a:lnTo>
                    <a:pt x="2064" y="8642"/>
                  </a:lnTo>
                  <a:lnTo>
                    <a:pt x="2053" y="8618"/>
                  </a:lnTo>
                  <a:lnTo>
                    <a:pt x="2048" y="8609"/>
                  </a:lnTo>
                  <a:lnTo>
                    <a:pt x="2037" y="8586"/>
                  </a:lnTo>
                  <a:lnTo>
                    <a:pt x="2033" y="8577"/>
                  </a:lnTo>
                  <a:lnTo>
                    <a:pt x="2023" y="8553"/>
                  </a:lnTo>
                  <a:lnTo>
                    <a:pt x="2020" y="8544"/>
                  </a:lnTo>
                  <a:lnTo>
                    <a:pt x="2011" y="8519"/>
                  </a:lnTo>
                  <a:lnTo>
                    <a:pt x="2008" y="8510"/>
                  </a:lnTo>
                  <a:lnTo>
                    <a:pt x="2000" y="8486"/>
                  </a:lnTo>
                  <a:lnTo>
                    <a:pt x="1997" y="8477"/>
                  </a:lnTo>
                  <a:lnTo>
                    <a:pt x="1990" y="8452"/>
                  </a:lnTo>
                  <a:lnTo>
                    <a:pt x="1987" y="8442"/>
                  </a:lnTo>
                  <a:lnTo>
                    <a:pt x="1981" y="8417"/>
                  </a:lnTo>
                  <a:lnTo>
                    <a:pt x="1979" y="8408"/>
                  </a:lnTo>
                  <a:lnTo>
                    <a:pt x="1973" y="8382"/>
                  </a:lnTo>
                  <a:lnTo>
                    <a:pt x="1972" y="8373"/>
                  </a:lnTo>
                  <a:lnTo>
                    <a:pt x="1967" y="8347"/>
                  </a:lnTo>
                  <a:lnTo>
                    <a:pt x="1966" y="8338"/>
                  </a:lnTo>
                  <a:lnTo>
                    <a:pt x="1963" y="8312"/>
                  </a:lnTo>
                  <a:lnTo>
                    <a:pt x="1961" y="8303"/>
                  </a:lnTo>
                  <a:lnTo>
                    <a:pt x="1959" y="8277"/>
                  </a:lnTo>
                  <a:lnTo>
                    <a:pt x="1958" y="8267"/>
                  </a:lnTo>
                  <a:lnTo>
                    <a:pt x="1957" y="8241"/>
                  </a:lnTo>
                  <a:lnTo>
                    <a:pt x="1957" y="8232"/>
                  </a:lnTo>
                  <a:lnTo>
                    <a:pt x="1956" y="8206"/>
                  </a:lnTo>
                  <a:lnTo>
                    <a:pt x="1956" y="8201"/>
                  </a:lnTo>
                  <a:lnTo>
                    <a:pt x="1956" y="2613"/>
                  </a:lnTo>
                  <a:lnTo>
                    <a:pt x="1956" y="2608"/>
                  </a:lnTo>
                  <a:lnTo>
                    <a:pt x="1957" y="2582"/>
                  </a:lnTo>
                  <a:lnTo>
                    <a:pt x="1957" y="2573"/>
                  </a:lnTo>
                  <a:lnTo>
                    <a:pt x="1958" y="2547"/>
                  </a:lnTo>
                  <a:lnTo>
                    <a:pt x="1959" y="2537"/>
                  </a:lnTo>
                  <a:lnTo>
                    <a:pt x="1961" y="2512"/>
                  </a:lnTo>
                  <a:lnTo>
                    <a:pt x="1963" y="2502"/>
                  </a:lnTo>
                  <a:lnTo>
                    <a:pt x="1966" y="2476"/>
                  </a:lnTo>
                  <a:lnTo>
                    <a:pt x="1967" y="2467"/>
                  </a:lnTo>
                  <a:lnTo>
                    <a:pt x="1972" y="2441"/>
                  </a:lnTo>
                  <a:lnTo>
                    <a:pt x="1973" y="2432"/>
                  </a:lnTo>
                  <a:lnTo>
                    <a:pt x="1979" y="2407"/>
                  </a:lnTo>
                  <a:lnTo>
                    <a:pt x="1981" y="2398"/>
                  </a:lnTo>
                  <a:lnTo>
                    <a:pt x="1987" y="2372"/>
                  </a:lnTo>
                  <a:lnTo>
                    <a:pt x="1990" y="2363"/>
                  </a:lnTo>
                  <a:lnTo>
                    <a:pt x="1997" y="2338"/>
                  </a:lnTo>
                  <a:lnTo>
                    <a:pt x="2000" y="2329"/>
                  </a:lnTo>
                  <a:lnTo>
                    <a:pt x="2008" y="2304"/>
                  </a:lnTo>
                  <a:lnTo>
                    <a:pt x="2011" y="2295"/>
                  </a:lnTo>
                  <a:lnTo>
                    <a:pt x="2020" y="2271"/>
                  </a:lnTo>
                  <a:lnTo>
                    <a:pt x="2023" y="2262"/>
                  </a:lnTo>
                  <a:lnTo>
                    <a:pt x="2033" y="2238"/>
                  </a:lnTo>
                  <a:lnTo>
                    <a:pt x="2037" y="2229"/>
                  </a:lnTo>
                  <a:lnTo>
                    <a:pt x="2048" y="2205"/>
                  </a:lnTo>
                  <a:lnTo>
                    <a:pt x="2053" y="2197"/>
                  </a:lnTo>
                  <a:lnTo>
                    <a:pt x="2064" y="2173"/>
                  </a:lnTo>
                  <a:lnTo>
                    <a:pt x="2069" y="2165"/>
                  </a:lnTo>
                  <a:lnTo>
                    <a:pt x="2082" y="2142"/>
                  </a:lnTo>
                  <a:lnTo>
                    <a:pt x="2086" y="2135"/>
                  </a:lnTo>
                  <a:lnTo>
                    <a:pt x="2099" y="2113"/>
                  </a:lnTo>
                  <a:lnTo>
                    <a:pt x="2104" y="2105"/>
                  </a:lnTo>
                  <a:lnTo>
                    <a:pt x="2118" y="2083"/>
                  </a:lnTo>
                  <a:lnTo>
                    <a:pt x="2124" y="2075"/>
                  </a:lnTo>
                  <a:lnTo>
                    <a:pt x="2139" y="2054"/>
                  </a:lnTo>
                  <a:lnTo>
                    <a:pt x="2144" y="2046"/>
                  </a:lnTo>
                  <a:lnTo>
                    <a:pt x="2160" y="2026"/>
                  </a:lnTo>
                  <a:lnTo>
                    <a:pt x="2166" y="2018"/>
                  </a:lnTo>
                  <a:lnTo>
                    <a:pt x="2183" y="1998"/>
                  </a:lnTo>
                  <a:lnTo>
                    <a:pt x="2189" y="1991"/>
                  </a:lnTo>
                  <a:lnTo>
                    <a:pt x="2206" y="1972"/>
                  </a:lnTo>
                  <a:lnTo>
                    <a:pt x="2213" y="1965"/>
                  </a:lnTo>
                  <a:lnTo>
                    <a:pt x="2231" y="1946"/>
                  </a:lnTo>
                  <a:lnTo>
                    <a:pt x="2237" y="1940"/>
                  </a:lnTo>
                  <a:lnTo>
                    <a:pt x="2256" y="1922"/>
                  </a:lnTo>
                  <a:lnTo>
                    <a:pt x="2263" y="1915"/>
                  </a:lnTo>
                  <a:lnTo>
                    <a:pt x="2282" y="1898"/>
                  </a:lnTo>
                  <a:lnTo>
                    <a:pt x="2289" y="1892"/>
                  </a:lnTo>
                  <a:lnTo>
                    <a:pt x="2309" y="1875"/>
                  </a:lnTo>
                  <a:lnTo>
                    <a:pt x="2317" y="1869"/>
                  </a:lnTo>
                  <a:lnTo>
                    <a:pt x="2337" y="1853"/>
                  </a:lnTo>
                  <a:lnTo>
                    <a:pt x="2345" y="1848"/>
                  </a:lnTo>
                  <a:lnTo>
                    <a:pt x="2366" y="1833"/>
                  </a:lnTo>
                  <a:lnTo>
                    <a:pt x="2374" y="1827"/>
                  </a:lnTo>
                  <a:lnTo>
                    <a:pt x="2396" y="1813"/>
                  </a:lnTo>
                  <a:lnTo>
                    <a:pt x="2404" y="1808"/>
                  </a:lnTo>
                  <a:lnTo>
                    <a:pt x="2426" y="1795"/>
                  </a:lnTo>
                  <a:lnTo>
                    <a:pt x="2433" y="1791"/>
                  </a:lnTo>
                  <a:lnTo>
                    <a:pt x="2456" y="1778"/>
                  </a:lnTo>
                  <a:lnTo>
                    <a:pt x="2464" y="1773"/>
                  </a:lnTo>
                  <a:lnTo>
                    <a:pt x="2488" y="1762"/>
                  </a:lnTo>
                  <a:lnTo>
                    <a:pt x="2496" y="1757"/>
                  </a:lnTo>
                  <a:lnTo>
                    <a:pt x="2520" y="1746"/>
                  </a:lnTo>
                  <a:lnTo>
                    <a:pt x="2529" y="1742"/>
                  </a:lnTo>
                  <a:lnTo>
                    <a:pt x="2553" y="1732"/>
                  </a:lnTo>
                  <a:lnTo>
                    <a:pt x="2562" y="1729"/>
                  </a:lnTo>
                  <a:lnTo>
                    <a:pt x="2586" y="1720"/>
                  </a:lnTo>
                  <a:lnTo>
                    <a:pt x="2595" y="1717"/>
                  </a:lnTo>
                  <a:lnTo>
                    <a:pt x="2620" y="1709"/>
                  </a:lnTo>
                  <a:lnTo>
                    <a:pt x="2629" y="1706"/>
                  </a:lnTo>
                  <a:lnTo>
                    <a:pt x="2654" y="1699"/>
                  </a:lnTo>
                  <a:lnTo>
                    <a:pt x="2663" y="1696"/>
                  </a:lnTo>
                  <a:lnTo>
                    <a:pt x="2689" y="1690"/>
                  </a:lnTo>
                  <a:lnTo>
                    <a:pt x="2698" y="1688"/>
                  </a:lnTo>
                  <a:lnTo>
                    <a:pt x="2723" y="1682"/>
                  </a:lnTo>
                  <a:lnTo>
                    <a:pt x="2732" y="1681"/>
                  </a:lnTo>
                  <a:lnTo>
                    <a:pt x="2758" y="1676"/>
                  </a:lnTo>
                  <a:lnTo>
                    <a:pt x="2767" y="1675"/>
                  </a:lnTo>
                  <a:lnTo>
                    <a:pt x="2793" y="1672"/>
                  </a:lnTo>
                  <a:lnTo>
                    <a:pt x="2803" y="1670"/>
                  </a:lnTo>
                  <a:lnTo>
                    <a:pt x="2828" y="1668"/>
                  </a:lnTo>
                  <a:lnTo>
                    <a:pt x="2838" y="1667"/>
                  </a:lnTo>
                  <a:lnTo>
                    <a:pt x="2864" y="1666"/>
                  </a:lnTo>
                  <a:lnTo>
                    <a:pt x="2873" y="1666"/>
                  </a:lnTo>
                  <a:lnTo>
                    <a:pt x="2899" y="1665"/>
                  </a:lnTo>
                  <a:lnTo>
                    <a:pt x="2904" y="1665"/>
                  </a:lnTo>
                  <a:lnTo>
                    <a:pt x="3353" y="1665"/>
                  </a:lnTo>
                  <a:lnTo>
                    <a:pt x="3353" y="1449"/>
                  </a:lnTo>
                  <a:lnTo>
                    <a:pt x="3353" y="1444"/>
                  </a:lnTo>
                  <a:lnTo>
                    <a:pt x="3353" y="1431"/>
                  </a:lnTo>
                  <a:lnTo>
                    <a:pt x="3354" y="1422"/>
                  </a:lnTo>
                  <a:lnTo>
                    <a:pt x="3354" y="1409"/>
                  </a:lnTo>
                  <a:lnTo>
                    <a:pt x="3355" y="1400"/>
                  </a:lnTo>
                  <a:lnTo>
                    <a:pt x="3356" y="1387"/>
                  </a:lnTo>
                  <a:lnTo>
                    <a:pt x="3357" y="1377"/>
                  </a:lnTo>
                  <a:lnTo>
                    <a:pt x="3359" y="1364"/>
                  </a:lnTo>
                  <a:lnTo>
                    <a:pt x="3360" y="1355"/>
                  </a:lnTo>
                  <a:lnTo>
                    <a:pt x="3363" y="1342"/>
                  </a:lnTo>
                  <a:lnTo>
                    <a:pt x="3364" y="1333"/>
                  </a:lnTo>
                  <a:lnTo>
                    <a:pt x="3367" y="1320"/>
                  </a:lnTo>
                  <a:lnTo>
                    <a:pt x="3369" y="1311"/>
                  </a:lnTo>
                  <a:lnTo>
                    <a:pt x="3372" y="1299"/>
                  </a:lnTo>
                  <a:lnTo>
                    <a:pt x="3375" y="1289"/>
                  </a:lnTo>
                  <a:lnTo>
                    <a:pt x="3378" y="1277"/>
                  </a:lnTo>
                  <a:lnTo>
                    <a:pt x="3381" y="1268"/>
                  </a:lnTo>
                  <a:lnTo>
                    <a:pt x="3385" y="1256"/>
                  </a:lnTo>
                  <a:lnTo>
                    <a:pt x="3388" y="1247"/>
                  </a:lnTo>
                  <a:lnTo>
                    <a:pt x="3393" y="1234"/>
                  </a:lnTo>
                  <a:lnTo>
                    <a:pt x="3396" y="1226"/>
                  </a:lnTo>
                  <a:lnTo>
                    <a:pt x="3401" y="1214"/>
                  </a:lnTo>
                  <a:lnTo>
                    <a:pt x="3405" y="1205"/>
                  </a:lnTo>
                  <a:lnTo>
                    <a:pt x="3411" y="1193"/>
                  </a:lnTo>
                  <a:lnTo>
                    <a:pt x="3415" y="1184"/>
                  </a:lnTo>
                  <a:lnTo>
                    <a:pt x="3421" y="1173"/>
                  </a:lnTo>
                  <a:lnTo>
                    <a:pt x="3425" y="1164"/>
                  </a:lnTo>
                  <a:lnTo>
                    <a:pt x="3432" y="1153"/>
                  </a:lnTo>
                  <a:lnTo>
                    <a:pt x="3435" y="1148"/>
                  </a:lnTo>
                  <a:lnTo>
                    <a:pt x="3442" y="1136"/>
                  </a:lnTo>
                  <a:lnTo>
                    <a:pt x="3447" y="1128"/>
                  </a:lnTo>
                  <a:lnTo>
                    <a:pt x="3454" y="1117"/>
                  </a:lnTo>
                  <a:lnTo>
                    <a:pt x="3459" y="1109"/>
                  </a:lnTo>
                  <a:lnTo>
                    <a:pt x="3467" y="1098"/>
                  </a:lnTo>
                  <a:lnTo>
                    <a:pt x="3473" y="1090"/>
                  </a:lnTo>
                  <a:lnTo>
                    <a:pt x="3480" y="1080"/>
                  </a:lnTo>
                  <a:lnTo>
                    <a:pt x="3486" y="1073"/>
                  </a:lnTo>
                  <a:lnTo>
                    <a:pt x="3495" y="1062"/>
                  </a:lnTo>
                  <a:lnTo>
                    <a:pt x="3501" y="1055"/>
                  </a:lnTo>
                  <a:lnTo>
                    <a:pt x="3510" y="1045"/>
                  </a:lnTo>
                  <a:lnTo>
                    <a:pt x="3516" y="1038"/>
                  </a:lnTo>
                  <a:lnTo>
                    <a:pt x="3525" y="1029"/>
                  </a:lnTo>
                  <a:lnTo>
                    <a:pt x="3532" y="1022"/>
                  </a:lnTo>
                  <a:lnTo>
                    <a:pt x="3541" y="1013"/>
                  </a:lnTo>
                  <a:lnTo>
                    <a:pt x="3548" y="1007"/>
                  </a:lnTo>
                  <a:lnTo>
                    <a:pt x="3558" y="998"/>
                  </a:lnTo>
                  <a:lnTo>
                    <a:pt x="3565" y="992"/>
                  </a:lnTo>
                  <a:lnTo>
                    <a:pt x="3576" y="983"/>
                  </a:lnTo>
                  <a:lnTo>
                    <a:pt x="3583" y="977"/>
                  </a:lnTo>
                  <a:lnTo>
                    <a:pt x="3593" y="970"/>
                  </a:lnTo>
                  <a:lnTo>
                    <a:pt x="3601" y="964"/>
                  </a:lnTo>
                  <a:lnTo>
                    <a:pt x="3612" y="956"/>
                  </a:lnTo>
                  <a:lnTo>
                    <a:pt x="3620" y="951"/>
                  </a:lnTo>
                  <a:lnTo>
                    <a:pt x="3631" y="944"/>
                  </a:lnTo>
                  <a:lnTo>
                    <a:pt x="3639" y="939"/>
                  </a:lnTo>
                  <a:lnTo>
                    <a:pt x="3651" y="932"/>
                  </a:lnTo>
                  <a:lnTo>
                    <a:pt x="3656" y="929"/>
                  </a:lnTo>
                  <a:lnTo>
                    <a:pt x="3667" y="922"/>
                  </a:lnTo>
                  <a:lnTo>
                    <a:pt x="3676" y="918"/>
                  </a:lnTo>
                  <a:lnTo>
                    <a:pt x="3687" y="912"/>
                  </a:lnTo>
                  <a:lnTo>
                    <a:pt x="3696" y="908"/>
                  </a:lnTo>
                  <a:lnTo>
                    <a:pt x="3708" y="902"/>
                  </a:lnTo>
                  <a:lnTo>
                    <a:pt x="3717" y="898"/>
                  </a:lnTo>
                  <a:lnTo>
                    <a:pt x="3729" y="893"/>
                  </a:lnTo>
                  <a:lnTo>
                    <a:pt x="3737" y="890"/>
                  </a:lnTo>
                  <a:lnTo>
                    <a:pt x="3750" y="885"/>
                  </a:lnTo>
                  <a:lnTo>
                    <a:pt x="3759" y="882"/>
                  </a:lnTo>
                  <a:lnTo>
                    <a:pt x="3771" y="878"/>
                  </a:lnTo>
                  <a:lnTo>
                    <a:pt x="3780" y="875"/>
                  </a:lnTo>
                  <a:lnTo>
                    <a:pt x="3792" y="872"/>
                  </a:lnTo>
                  <a:lnTo>
                    <a:pt x="3802" y="869"/>
                  </a:lnTo>
                  <a:lnTo>
                    <a:pt x="3814" y="866"/>
                  </a:lnTo>
                  <a:lnTo>
                    <a:pt x="3823" y="864"/>
                  </a:lnTo>
                  <a:lnTo>
                    <a:pt x="3836" y="861"/>
                  </a:lnTo>
                  <a:lnTo>
                    <a:pt x="3845" y="860"/>
                  </a:lnTo>
                  <a:lnTo>
                    <a:pt x="3858" y="857"/>
                  </a:lnTo>
                  <a:lnTo>
                    <a:pt x="3867" y="856"/>
                  </a:lnTo>
                  <a:lnTo>
                    <a:pt x="3880" y="854"/>
                  </a:lnTo>
                  <a:lnTo>
                    <a:pt x="3890" y="853"/>
                  </a:lnTo>
                  <a:lnTo>
                    <a:pt x="3903" y="852"/>
                  </a:lnTo>
                  <a:lnTo>
                    <a:pt x="3912" y="851"/>
                  </a:lnTo>
                  <a:lnTo>
                    <a:pt x="3925" y="851"/>
                  </a:lnTo>
                  <a:lnTo>
                    <a:pt x="3934" y="850"/>
                  </a:lnTo>
                  <a:close/>
                  <a:moveTo>
                    <a:pt x="3353" y="2264"/>
                  </a:moveTo>
                  <a:lnTo>
                    <a:pt x="3353" y="2165"/>
                  </a:lnTo>
                  <a:lnTo>
                    <a:pt x="2906" y="2165"/>
                  </a:lnTo>
                  <a:lnTo>
                    <a:pt x="2887" y="2165"/>
                  </a:lnTo>
                  <a:lnTo>
                    <a:pt x="2871" y="2166"/>
                  </a:lnTo>
                  <a:lnTo>
                    <a:pt x="2854" y="2168"/>
                  </a:lnTo>
                  <a:lnTo>
                    <a:pt x="2837" y="2170"/>
                  </a:lnTo>
                  <a:lnTo>
                    <a:pt x="2821" y="2173"/>
                  </a:lnTo>
                  <a:lnTo>
                    <a:pt x="2804" y="2176"/>
                  </a:lnTo>
                  <a:lnTo>
                    <a:pt x="2788" y="2180"/>
                  </a:lnTo>
                  <a:lnTo>
                    <a:pt x="2772" y="2185"/>
                  </a:lnTo>
                  <a:lnTo>
                    <a:pt x="2756" y="2190"/>
                  </a:lnTo>
                  <a:lnTo>
                    <a:pt x="2741" y="2196"/>
                  </a:lnTo>
                  <a:lnTo>
                    <a:pt x="2726" y="2202"/>
                  </a:lnTo>
                  <a:lnTo>
                    <a:pt x="2710" y="2209"/>
                  </a:lnTo>
                  <a:lnTo>
                    <a:pt x="2696" y="2217"/>
                  </a:lnTo>
                  <a:lnTo>
                    <a:pt x="2680" y="2225"/>
                  </a:lnTo>
                  <a:lnTo>
                    <a:pt x="2665" y="2234"/>
                  </a:lnTo>
                  <a:lnTo>
                    <a:pt x="2651" y="2243"/>
                  </a:lnTo>
                  <a:lnTo>
                    <a:pt x="2638" y="2253"/>
                  </a:lnTo>
                  <a:lnTo>
                    <a:pt x="2625" y="2263"/>
                  </a:lnTo>
                  <a:lnTo>
                    <a:pt x="2612" y="2274"/>
                  </a:lnTo>
                  <a:lnTo>
                    <a:pt x="2599" y="2285"/>
                  </a:lnTo>
                  <a:lnTo>
                    <a:pt x="2587" y="2296"/>
                  </a:lnTo>
                  <a:lnTo>
                    <a:pt x="2576" y="2308"/>
                  </a:lnTo>
                  <a:lnTo>
                    <a:pt x="2565" y="2321"/>
                  </a:lnTo>
                  <a:lnTo>
                    <a:pt x="2554" y="2334"/>
                  </a:lnTo>
                  <a:lnTo>
                    <a:pt x="2544" y="2347"/>
                  </a:lnTo>
                  <a:lnTo>
                    <a:pt x="2534" y="2360"/>
                  </a:lnTo>
                  <a:lnTo>
                    <a:pt x="2525" y="2374"/>
                  </a:lnTo>
                  <a:lnTo>
                    <a:pt x="2516" y="2389"/>
                  </a:lnTo>
                  <a:lnTo>
                    <a:pt x="2508" y="2405"/>
                  </a:lnTo>
                  <a:lnTo>
                    <a:pt x="2500" y="2419"/>
                  </a:lnTo>
                  <a:lnTo>
                    <a:pt x="2493" y="2435"/>
                  </a:lnTo>
                  <a:lnTo>
                    <a:pt x="2487" y="2450"/>
                  </a:lnTo>
                  <a:lnTo>
                    <a:pt x="2481" y="2465"/>
                  </a:lnTo>
                  <a:lnTo>
                    <a:pt x="2476" y="2481"/>
                  </a:lnTo>
                  <a:lnTo>
                    <a:pt x="2471" y="2497"/>
                  </a:lnTo>
                  <a:lnTo>
                    <a:pt x="2467" y="2513"/>
                  </a:lnTo>
                  <a:lnTo>
                    <a:pt x="2464" y="2530"/>
                  </a:lnTo>
                  <a:lnTo>
                    <a:pt x="2461" y="2546"/>
                  </a:lnTo>
                  <a:lnTo>
                    <a:pt x="2459" y="2563"/>
                  </a:lnTo>
                  <a:lnTo>
                    <a:pt x="2457" y="2580"/>
                  </a:lnTo>
                  <a:lnTo>
                    <a:pt x="2456" y="2596"/>
                  </a:lnTo>
                  <a:lnTo>
                    <a:pt x="2456" y="2615"/>
                  </a:lnTo>
                  <a:lnTo>
                    <a:pt x="2456" y="8199"/>
                  </a:lnTo>
                  <a:lnTo>
                    <a:pt x="2456" y="8218"/>
                  </a:lnTo>
                  <a:lnTo>
                    <a:pt x="2457" y="8235"/>
                  </a:lnTo>
                  <a:lnTo>
                    <a:pt x="2459" y="8252"/>
                  </a:lnTo>
                  <a:lnTo>
                    <a:pt x="2461" y="8269"/>
                  </a:lnTo>
                  <a:lnTo>
                    <a:pt x="2464" y="8285"/>
                  </a:lnTo>
                  <a:lnTo>
                    <a:pt x="2467" y="8302"/>
                  </a:lnTo>
                  <a:lnTo>
                    <a:pt x="2471" y="8318"/>
                  </a:lnTo>
                  <a:lnTo>
                    <a:pt x="2476" y="8334"/>
                  </a:lnTo>
                  <a:lnTo>
                    <a:pt x="2481" y="8350"/>
                  </a:lnTo>
                  <a:lnTo>
                    <a:pt x="2487" y="8365"/>
                  </a:lnTo>
                  <a:lnTo>
                    <a:pt x="2493" y="8380"/>
                  </a:lnTo>
                  <a:lnTo>
                    <a:pt x="2500" y="8396"/>
                  </a:lnTo>
                  <a:lnTo>
                    <a:pt x="2508" y="8410"/>
                  </a:lnTo>
                  <a:lnTo>
                    <a:pt x="2516" y="8426"/>
                  </a:lnTo>
                  <a:lnTo>
                    <a:pt x="2525" y="8441"/>
                  </a:lnTo>
                  <a:lnTo>
                    <a:pt x="2534" y="8455"/>
                  </a:lnTo>
                  <a:lnTo>
                    <a:pt x="2544" y="8468"/>
                  </a:lnTo>
                  <a:lnTo>
                    <a:pt x="2554" y="8481"/>
                  </a:lnTo>
                  <a:lnTo>
                    <a:pt x="2565" y="8494"/>
                  </a:lnTo>
                  <a:lnTo>
                    <a:pt x="2576" y="8507"/>
                  </a:lnTo>
                  <a:lnTo>
                    <a:pt x="2587" y="8519"/>
                  </a:lnTo>
                  <a:lnTo>
                    <a:pt x="2599" y="8530"/>
                  </a:lnTo>
                  <a:lnTo>
                    <a:pt x="2612" y="8541"/>
                  </a:lnTo>
                  <a:lnTo>
                    <a:pt x="2625" y="8552"/>
                  </a:lnTo>
                  <a:lnTo>
                    <a:pt x="2638" y="8562"/>
                  </a:lnTo>
                  <a:lnTo>
                    <a:pt x="2651" y="8572"/>
                  </a:lnTo>
                  <a:lnTo>
                    <a:pt x="2665" y="8581"/>
                  </a:lnTo>
                  <a:lnTo>
                    <a:pt x="2680" y="8590"/>
                  </a:lnTo>
                  <a:lnTo>
                    <a:pt x="2696" y="8598"/>
                  </a:lnTo>
                  <a:lnTo>
                    <a:pt x="2710" y="8606"/>
                  </a:lnTo>
                  <a:lnTo>
                    <a:pt x="2726" y="8613"/>
                  </a:lnTo>
                  <a:lnTo>
                    <a:pt x="2741" y="8619"/>
                  </a:lnTo>
                  <a:lnTo>
                    <a:pt x="2756" y="8625"/>
                  </a:lnTo>
                  <a:lnTo>
                    <a:pt x="2772" y="8630"/>
                  </a:lnTo>
                  <a:lnTo>
                    <a:pt x="2788" y="8635"/>
                  </a:lnTo>
                  <a:lnTo>
                    <a:pt x="2804" y="8639"/>
                  </a:lnTo>
                  <a:lnTo>
                    <a:pt x="2821" y="8642"/>
                  </a:lnTo>
                  <a:lnTo>
                    <a:pt x="2837" y="8645"/>
                  </a:lnTo>
                  <a:lnTo>
                    <a:pt x="2854" y="8647"/>
                  </a:lnTo>
                  <a:lnTo>
                    <a:pt x="2871" y="8649"/>
                  </a:lnTo>
                  <a:lnTo>
                    <a:pt x="2887" y="8650"/>
                  </a:lnTo>
                  <a:lnTo>
                    <a:pt x="2906" y="8650"/>
                  </a:lnTo>
                  <a:lnTo>
                    <a:pt x="7094" y="8650"/>
                  </a:lnTo>
                  <a:lnTo>
                    <a:pt x="7113" y="8650"/>
                  </a:lnTo>
                  <a:lnTo>
                    <a:pt x="7129" y="8649"/>
                  </a:lnTo>
                  <a:lnTo>
                    <a:pt x="7146" y="8647"/>
                  </a:lnTo>
                  <a:lnTo>
                    <a:pt x="7163" y="8645"/>
                  </a:lnTo>
                  <a:lnTo>
                    <a:pt x="7179" y="8642"/>
                  </a:lnTo>
                  <a:lnTo>
                    <a:pt x="7196" y="8639"/>
                  </a:lnTo>
                  <a:lnTo>
                    <a:pt x="7212" y="8635"/>
                  </a:lnTo>
                  <a:lnTo>
                    <a:pt x="7228" y="8630"/>
                  </a:lnTo>
                  <a:lnTo>
                    <a:pt x="7244" y="8625"/>
                  </a:lnTo>
                  <a:lnTo>
                    <a:pt x="7259" y="8619"/>
                  </a:lnTo>
                  <a:lnTo>
                    <a:pt x="7274" y="8613"/>
                  </a:lnTo>
                  <a:lnTo>
                    <a:pt x="7290" y="8606"/>
                  </a:lnTo>
                  <a:lnTo>
                    <a:pt x="7304" y="8598"/>
                  </a:lnTo>
                  <a:lnTo>
                    <a:pt x="7320" y="8590"/>
                  </a:lnTo>
                  <a:lnTo>
                    <a:pt x="7335" y="8581"/>
                  </a:lnTo>
                  <a:lnTo>
                    <a:pt x="7349" y="8572"/>
                  </a:lnTo>
                  <a:lnTo>
                    <a:pt x="7362" y="8562"/>
                  </a:lnTo>
                  <a:lnTo>
                    <a:pt x="7375" y="8552"/>
                  </a:lnTo>
                  <a:lnTo>
                    <a:pt x="7388" y="8541"/>
                  </a:lnTo>
                  <a:lnTo>
                    <a:pt x="7401" y="8530"/>
                  </a:lnTo>
                  <a:lnTo>
                    <a:pt x="7413" y="8519"/>
                  </a:lnTo>
                  <a:lnTo>
                    <a:pt x="7424" y="8507"/>
                  </a:lnTo>
                  <a:lnTo>
                    <a:pt x="7435" y="8494"/>
                  </a:lnTo>
                  <a:lnTo>
                    <a:pt x="7446" y="8481"/>
                  </a:lnTo>
                  <a:lnTo>
                    <a:pt x="7456" y="8468"/>
                  </a:lnTo>
                  <a:lnTo>
                    <a:pt x="7466" y="8455"/>
                  </a:lnTo>
                  <a:lnTo>
                    <a:pt x="7475" y="8441"/>
                  </a:lnTo>
                  <a:lnTo>
                    <a:pt x="7484" y="8426"/>
                  </a:lnTo>
                  <a:lnTo>
                    <a:pt x="7492" y="8410"/>
                  </a:lnTo>
                  <a:lnTo>
                    <a:pt x="7500" y="8396"/>
                  </a:lnTo>
                  <a:lnTo>
                    <a:pt x="7507" y="8380"/>
                  </a:lnTo>
                  <a:lnTo>
                    <a:pt x="7513" y="8365"/>
                  </a:lnTo>
                  <a:lnTo>
                    <a:pt x="7519" y="8350"/>
                  </a:lnTo>
                  <a:lnTo>
                    <a:pt x="7524" y="8334"/>
                  </a:lnTo>
                  <a:lnTo>
                    <a:pt x="7529" y="8318"/>
                  </a:lnTo>
                  <a:lnTo>
                    <a:pt x="7533" y="8302"/>
                  </a:lnTo>
                  <a:lnTo>
                    <a:pt x="7536" y="8285"/>
                  </a:lnTo>
                  <a:lnTo>
                    <a:pt x="7539" y="8269"/>
                  </a:lnTo>
                  <a:lnTo>
                    <a:pt x="7541" y="8252"/>
                  </a:lnTo>
                  <a:lnTo>
                    <a:pt x="7543" y="8235"/>
                  </a:lnTo>
                  <a:lnTo>
                    <a:pt x="7544" y="8218"/>
                  </a:lnTo>
                  <a:lnTo>
                    <a:pt x="7544" y="8199"/>
                  </a:lnTo>
                  <a:lnTo>
                    <a:pt x="7544" y="2615"/>
                  </a:lnTo>
                  <a:lnTo>
                    <a:pt x="7544" y="2596"/>
                  </a:lnTo>
                  <a:lnTo>
                    <a:pt x="7543" y="2580"/>
                  </a:lnTo>
                  <a:lnTo>
                    <a:pt x="7541" y="2563"/>
                  </a:lnTo>
                  <a:lnTo>
                    <a:pt x="7539" y="2546"/>
                  </a:lnTo>
                  <a:lnTo>
                    <a:pt x="7536" y="2530"/>
                  </a:lnTo>
                  <a:lnTo>
                    <a:pt x="7533" y="2513"/>
                  </a:lnTo>
                  <a:lnTo>
                    <a:pt x="7529" y="2497"/>
                  </a:lnTo>
                  <a:lnTo>
                    <a:pt x="7524" y="2481"/>
                  </a:lnTo>
                  <a:lnTo>
                    <a:pt x="7519" y="2465"/>
                  </a:lnTo>
                  <a:lnTo>
                    <a:pt x="7513" y="2450"/>
                  </a:lnTo>
                  <a:lnTo>
                    <a:pt x="7507" y="2435"/>
                  </a:lnTo>
                  <a:lnTo>
                    <a:pt x="7500" y="2419"/>
                  </a:lnTo>
                  <a:lnTo>
                    <a:pt x="7492" y="2405"/>
                  </a:lnTo>
                  <a:lnTo>
                    <a:pt x="7484" y="2389"/>
                  </a:lnTo>
                  <a:lnTo>
                    <a:pt x="7475" y="2374"/>
                  </a:lnTo>
                  <a:lnTo>
                    <a:pt x="7466" y="2360"/>
                  </a:lnTo>
                  <a:lnTo>
                    <a:pt x="7456" y="2347"/>
                  </a:lnTo>
                  <a:lnTo>
                    <a:pt x="7446" y="2334"/>
                  </a:lnTo>
                  <a:lnTo>
                    <a:pt x="7435" y="2321"/>
                  </a:lnTo>
                  <a:lnTo>
                    <a:pt x="7424" y="2308"/>
                  </a:lnTo>
                  <a:lnTo>
                    <a:pt x="7413" y="2296"/>
                  </a:lnTo>
                  <a:lnTo>
                    <a:pt x="7401" y="2285"/>
                  </a:lnTo>
                  <a:lnTo>
                    <a:pt x="7388" y="2274"/>
                  </a:lnTo>
                  <a:lnTo>
                    <a:pt x="7375" y="2263"/>
                  </a:lnTo>
                  <a:lnTo>
                    <a:pt x="7362" y="2253"/>
                  </a:lnTo>
                  <a:lnTo>
                    <a:pt x="7349" y="2243"/>
                  </a:lnTo>
                  <a:lnTo>
                    <a:pt x="7335" y="2234"/>
                  </a:lnTo>
                  <a:lnTo>
                    <a:pt x="7320" y="2225"/>
                  </a:lnTo>
                  <a:lnTo>
                    <a:pt x="7304" y="2217"/>
                  </a:lnTo>
                  <a:lnTo>
                    <a:pt x="7290" y="2209"/>
                  </a:lnTo>
                  <a:lnTo>
                    <a:pt x="7274" y="2202"/>
                  </a:lnTo>
                  <a:lnTo>
                    <a:pt x="7259" y="2196"/>
                  </a:lnTo>
                  <a:lnTo>
                    <a:pt x="7244" y="2190"/>
                  </a:lnTo>
                  <a:lnTo>
                    <a:pt x="7228" y="2185"/>
                  </a:lnTo>
                  <a:lnTo>
                    <a:pt x="7212" y="2180"/>
                  </a:lnTo>
                  <a:lnTo>
                    <a:pt x="7196" y="2176"/>
                  </a:lnTo>
                  <a:lnTo>
                    <a:pt x="7179" y="2173"/>
                  </a:lnTo>
                  <a:lnTo>
                    <a:pt x="7163" y="2170"/>
                  </a:lnTo>
                  <a:lnTo>
                    <a:pt x="7146" y="2168"/>
                  </a:lnTo>
                  <a:lnTo>
                    <a:pt x="7129" y="2166"/>
                  </a:lnTo>
                  <a:lnTo>
                    <a:pt x="7113" y="2165"/>
                  </a:lnTo>
                  <a:lnTo>
                    <a:pt x="7094" y="2165"/>
                  </a:lnTo>
                  <a:lnTo>
                    <a:pt x="6647" y="2165"/>
                  </a:lnTo>
                  <a:lnTo>
                    <a:pt x="6647" y="2264"/>
                  </a:lnTo>
                  <a:lnTo>
                    <a:pt x="6647" y="2269"/>
                  </a:lnTo>
                  <a:lnTo>
                    <a:pt x="6647" y="2282"/>
                  </a:lnTo>
                  <a:lnTo>
                    <a:pt x="6646" y="2291"/>
                  </a:lnTo>
                  <a:lnTo>
                    <a:pt x="6646" y="2304"/>
                  </a:lnTo>
                  <a:lnTo>
                    <a:pt x="6645" y="2313"/>
                  </a:lnTo>
                  <a:lnTo>
                    <a:pt x="6644" y="2326"/>
                  </a:lnTo>
                  <a:lnTo>
                    <a:pt x="6643" y="2336"/>
                  </a:lnTo>
                  <a:lnTo>
                    <a:pt x="6641" y="2349"/>
                  </a:lnTo>
                  <a:lnTo>
                    <a:pt x="6640" y="2358"/>
                  </a:lnTo>
                  <a:lnTo>
                    <a:pt x="6637" y="2371"/>
                  </a:lnTo>
                  <a:lnTo>
                    <a:pt x="6636" y="2380"/>
                  </a:lnTo>
                  <a:lnTo>
                    <a:pt x="6633" y="2393"/>
                  </a:lnTo>
                  <a:lnTo>
                    <a:pt x="6631" y="2402"/>
                  </a:lnTo>
                  <a:lnTo>
                    <a:pt x="6628" y="2414"/>
                  </a:lnTo>
                  <a:lnTo>
                    <a:pt x="6625" y="2423"/>
                  </a:lnTo>
                  <a:lnTo>
                    <a:pt x="6622" y="2436"/>
                  </a:lnTo>
                  <a:lnTo>
                    <a:pt x="6619" y="2445"/>
                  </a:lnTo>
                  <a:lnTo>
                    <a:pt x="6615" y="2458"/>
                  </a:lnTo>
                  <a:lnTo>
                    <a:pt x="6612" y="2466"/>
                  </a:lnTo>
                  <a:lnTo>
                    <a:pt x="6607" y="2479"/>
                  </a:lnTo>
                  <a:lnTo>
                    <a:pt x="6604" y="2488"/>
                  </a:lnTo>
                  <a:lnTo>
                    <a:pt x="6599" y="2500"/>
                  </a:lnTo>
                  <a:lnTo>
                    <a:pt x="6595" y="2509"/>
                  </a:lnTo>
                  <a:lnTo>
                    <a:pt x="6589" y="2520"/>
                  </a:lnTo>
                  <a:lnTo>
                    <a:pt x="6585" y="2529"/>
                  </a:lnTo>
                  <a:lnTo>
                    <a:pt x="6579" y="2541"/>
                  </a:lnTo>
                  <a:lnTo>
                    <a:pt x="6575" y="2549"/>
                  </a:lnTo>
                  <a:lnTo>
                    <a:pt x="6568" y="2561"/>
                  </a:lnTo>
                  <a:lnTo>
                    <a:pt x="6565" y="2567"/>
                  </a:lnTo>
                  <a:lnTo>
                    <a:pt x="6558" y="2578"/>
                  </a:lnTo>
                  <a:lnTo>
                    <a:pt x="6553" y="2586"/>
                  </a:lnTo>
                  <a:lnTo>
                    <a:pt x="6546" y="2597"/>
                  </a:lnTo>
                  <a:lnTo>
                    <a:pt x="6540" y="2606"/>
                  </a:lnTo>
                  <a:lnTo>
                    <a:pt x="6533" y="2616"/>
                  </a:lnTo>
                  <a:lnTo>
                    <a:pt x="6527" y="2624"/>
                  </a:lnTo>
                  <a:lnTo>
                    <a:pt x="6519" y="2634"/>
                  </a:lnTo>
                  <a:lnTo>
                    <a:pt x="6513" y="2642"/>
                  </a:lnTo>
                  <a:lnTo>
                    <a:pt x="6505" y="2652"/>
                  </a:lnTo>
                  <a:lnTo>
                    <a:pt x="6498" y="2659"/>
                  </a:lnTo>
                  <a:lnTo>
                    <a:pt x="6490" y="2669"/>
                  </a:lnTo>
                  <a:lnTo>
                    <a:pt x="6483" y="2676"/>
                  </a:lnTo>
                  <a:lnTo>
                    <a:pt x="6474" y="2685"/>
                  </a:lnTo>
                  <a:lnTo>
                    <a:pt x="6468" y="2692"/>
                  </a:lnTo>
                  <a:lnTo>
                    <a:pt x="6458" y="2701"/>
                  </a:lnTo>
                  <a:lnTo>
                    <a:pt x="6451" y="2707"/>
                  </a:lnTo>
                  <a:lnTo>
                    <a:pt x="6442" y="2716"/>
                  </a:lnTo>
                  <a:lnTo>
                    <a:pt x="6435" y="2722"/>
                  </a:lnTo>
                  <a:lnTo>
                    <a:pt x="6425" y="2730"/>
                  </a:lnTo>
                  <a:lnTo>
                    <a:pt x="6417" y="2736"/>
                  </a:lnTo>
                  <a:lnTo>
                    <a:pt x="6407" y="2744"/>
                  </a:lnTo>
                  <a:lnTo>
                    <a:pt x="6400" y="2749"/>
                  </a:lnTo>
                  <a:lnTo>
                    <a:pt x="6389" y="2757"/>
                  </a:lnTo>
                  <a:lnTo>
                    <a:pt x="6382" y="2762"/>
                  </a:lnTo>
                  <a:lnTo>
                    <a:pt x="6371" y="2769"/>
                  </a:lnTo>
                  <a:lnTo>
                    <a:pt x="6363" y="2774"/>
                  </a:lnTo>
                  <a:lnTo>
                    <a:pt x="6352" y="2781"/>
                  </a:lnTo>
                  <a:lnTo>
                    <a:pt x="6341" y="2787"/>
                  </a:lnTo>
                  <a:lnTo>
                    <a:pt x="6330" y="2793"/>
                  </a:lnTo>
                  <a:lnTo>
                    <a:pt x="6322" y="2797"/>
                  </a:lnTo>
                  <a:lnTo>
                    <a:pt x="6310" y="2803"/>
                  </a:lnTo>
                  <a:lnTo>
                    <a:pt x="6302" y="2807"/>
                  </a:lnTo>
                  <a:lnTo>
                    <a:pt x="6290" y="2812"/>
                  </a:lnTo>
                  <a:lnTo>
                    <a:pt x="6281" y="2816"/>
                  </a:lnTo>
                  <a:lnTo>
                    <a:pt x="6269" y="2821"/>
                  </a:lnTo>
                  <a:lnTo>
                    <a:pt x="6261" y="2824"/>
                  </a:lnTo>
                  <a:lnTo>
                    <a:pt x="6249" y="2828"/>
                  </a:lnTo>
                  <a:lnTo>
                    <a:pt x="6240" y="2831"/>
                  </a:lnTo>
                  <a:lnTo>
                    <a:pt x="6228" y="2835"/>
                  </a:lnTo>
                  <a:lnTo>
                    <a:pt x="6219" y="2838"/>
                  </a:lnTo>
                  <a:lnTo>
                    <a:pt x="6206" y="2842"/>
                  </a:lnTo>
                  <a:lnTo>
                    <a:pt x="6198" y="2844"/>
                  </a:lnTo>
                  <a:lnTo>
                    <a:pt x="6185" y="2847"/>
                  </a:lnTo>
                  <a:lnTo>
                    <a:pt x="6176" y="2849"/>
                  </a:lnTo>
                  <a:lnTo>
                    <a:pt x="6163" y="2852"/>
                  </a:lnTo>
                  <a:lnTo>
                    <a:pt x="6154" y="2853"/>
                  </a:lnTo>
                  <a:lnTo>
                    <a:pt x="6141" y="2856"/>
                  </a:lnTo>
                  <a:lnTo>
                    <a:pt x="6132" y="2857"/>
                  </a:lnTo>
                  <a:lnTo>
                    <a:pt x="6119" y="2859"/>
                  </a:lnTo>
                  <a:lnTo>
                    <a:pt x="6110" y="2860"/>
                  </a:lnTo>
                  <a:lnTo>
                    <a:pt x="6097" y="2861"/>
                  </a:lnTo>
                  <a:lnTo>
                    <a:pt x="6088" y="2862"/>
                  </a:lnTo>
                  <a:lnTo>
                    <a:pt x="6075" y="2862"/>
                  </a:lnTo>
                  <a:lnTo>
                    <a:pt x="6066" y="2863"/>
                  </a:lnTo>
                  <a:lnTo>
                    <a:pt x="6053" y="2863"/>
                  </a:lnTo>
                  <a:lnTo>
                    <a:pt x="6048" y="2863"/>
                  </a:lnTo>
                  <a:lnTo>
                    <a:pt x="3952" y="2863"/>
                  </a:lnTo>
                  <a:lnTo>
                    <a:pt x="3947" y="2863"/>
                  </a:lnTo>
                  <a:lnTo>
                    <a:pt x="3934" y="2863"/>
                  </a:lnTo>
                  <a:lnTo>
                    <a:pt x="3925" y="2862"/>
                  </a:lnTo>
                  <a:lnTo>
                    <a:pt x="3912" y="2862"/>
                  </a:lnTo>
                  <a:lnTo>
                    <a:pt x="3903" y="2861"/>
                  </a:lnTo>
                  <a:lnTo>
                    <a:pt x="3890" y="2860"/>
                  </a:lnTo>
                  <a:lnTo>
                    <a:pt x="3881" y="2859"/>
                  </a:lnTo>
                  <a:lnTo>
                    <a:pt x="3868" y="2857"/>
                  </a:lnTo>
                  <a:lnTo>
                    <a:pt x="3859" y="2856"/>
                  </a:lnTo>
                  <a:lnTo>
                    <a:pt x="3846" y="2853"/>
                  </a:lnTo>
                  <a:lnTo>
                    <a:pt x="3837" y="2852"/>
                  </a:lnTo>
                  <a:lnTo>
                    <a:pt x="3824" y="2849"/>
                  </a:lnTo>
                  <a:lnTo>
                    <a:pt x="3815" y="2847"/>
                  </a:lnTo>
                  <a:lnTo>
                    <a:pt x="3802" y="2844"/>
                  </a:lnTo>
                  <a:lnTo>
                    <a:pt x="3794" y="2842"/>
                  </a:lnTo>
                  <a:lnTo>
                    <a:pt x="3781" y="2838"/>
                  </a:lnTo>
                  <a:lnTo>
                    <a:pt x="3772" y="2835"/>
                  </a:lnTo>
                  <a:lnTo>
                    <a:pt x="3760" y="2831"/>
                  </a:lnTo>
                  <a:lnTo>
                    <a:pt x="3751" y="2828"/>
                  </a:lnTo>
                  <a:lnTo>
                    <a:pt x="3739" y="2824"/>
                  </a:lnTo>
                  <a:lnTo>
                    <a:pt x="3731" y="2821"/>
                  </a:lnTo>
                  <a:lnTo>
                    <a:pt x="3719" y="2816"/>
                  </a:lnTo>
                  <a:lnTo>
                    <a:pt x="3710" y="2812"/>
                  </a:lnTo>
                  <a:lnTo>
                    <a:pt x="3698" y="2807"/>
                  </a:lnTo>
                  <a:lnTo>
                    <a:pt x="3690" y="2803"/>
                  </a:lnTo>
                  <a:lnTo>
                    <a:pt x="3678" y="2797"/>
                  </a:lnTo>
                  <a:lnTo>
                    <a:pt x="3670" y="2793"/>
                  </a:lnTo>
                  <a:lnTo>
                    <a:pt x="3659" y="2787"/>
                  </a:lnTo>
                  <a:lnTo>
                    <a:pt x="3648" y="2781"/>
                  </a:lnTo>
                  <a:lnTo>
                    <a:pt x="3637" y="2774"/>
                  </a:lnTo>
                  <a:lnTo>
                    <a:pt x="3629" y="2769"/>
                  </a:lnTo>
                  <a:lnTo>
                    <a:pt x="3618" y="2762"/>
                  </a:lnTo>
                  <a:lnTo>
                    <a:pt x="3611" y="2757"/>
                  </a:lnTo>
                  <a:lnTo>
                    <a:pt x="3600" y="2749"/>
                  </a:lnTo>
                  <a:lnTo>
                    <a:pt x="3593" y="2744"/>
                  </a:lnTo>
                  <a:lnTo>
                    <a:pt x="3583" y="2736"/>
                  </a:lnTo>
                  <a:lnTo>
                    <a:pt x="3575" y="2730"/>
                  </a:lnTo>
                  <a:lnTo>
                    <a:pt x="3565" y="2722"/>
                  </a:lnTo>
                  <a:lnTo>
                    <a:pt x="3558" y="2716"/>
                  </a:lnTo>
                  <a:lnTo>
                    <a:pt x="3549" y="2707"/>
                  </a:lnTo>
                  <a:lnTo>
                    <a:pt x="3542" y="2701"/>
                  </a:lnTo>
                  <a:lnTo>
                    <a:pt x="3532" y="2692"/>
                  </a:lnTo>
                  <a:lnTo>
                    <a:pt x="3526" y="2685"/>
                  </a:lnTo>
                  <a:lnTo>
                    <a:pt x="3517" y="2676"/>
                  </a:lnTo>
                  <a:lnTo>
                    <a:pt x="3510" y="2669"/>
                  </a:lnTo>
                  <a:lnTo>
                    <a:pt x="3502" y="2659"/>
                  </a:lnTo>
                  <a:lnTo>
                    <a:pt x="3495" y="2652"/>
                  </a:lnTo>
                  <a:lnTo>
                    <a:pt x="3487" y="2642"/>
                  </a:lnTo>
                  <a:lnTo>
                    <a:pt x="3481" y="2634"/>
                  </a:lnTo>
                  <a:lnTo>
                    <a:pt x="3473" y="2624"/>
                  </a:lnTo>
                  <a:lnTo>
                    <a:pt x="3467" y="2616"/>
                  </a:lnTo>
                  <a:lnTo>
                    <a:pt x="3460" y="2606"/>
                  </a:lnTo>
                  <a:lnTo>
                    <a:pt x="3454" y="2597"/>
                  </a:lnTo>
                  <a:lnTo>
                    <a:pt x="3447" y="2586"/>
                  </a:lnTo>
                  <a:lnTo>
                    <a:pt x="3442" y="2578"/>
                  </a:lnTo>
                  <a:lnTo>
                    <a:pt x="3435" y="2567"/>
                  </a:lnTo>
                  <a:lnTo>
                    <a:pt x="3432" y="2561"/>
                  </a:lnTo>
                  <a:lnTo>
                    <a:pt x="3425" y="2549"/>
                  </a:lnTo>
                  <a:lnTo>
                    <a:pt x="3421" y="2541"/>
                  </a:lnTo>
                  <a:lnTo>
                    <a:pt x="3415" y="2529"/>
                  </a:lnTo>
                  <a:lnTo>
                    <a:pt x="3411" y="2520"/>
                  </a:lnTo>
                  <a:lnTo>
                    <a:pt x="3405" y="2509"/>
                  </a:lnTo>
                  <a:lnTo>
                    <a:pt x="3401" y="2500"/>
                  </a:lnTo>
                  <a:lnTo>
                    <a:pt x="3396" y="2488"/>
                  </a:lnTo>
                  <a:lnTo>
                    <a:pt x="3393" y="2479"/>
                  </a:lnTo>
                  <a:lnTo>
                    <a:pt x="3388" y="2466"/>
                  </a:lnTo>
                  <a:lnTo>
                    <a:pt x="3385" y="2458"/>
                  </a:lnTo>
                  <a:lnTo>
                    <a:pt x="3381" y="2445"/>
                  </a:lnTo>
                  <a:lnTo>
                    <a:pt x="3378" y="2436"/>
                  </a:lnTo>
                  <a:lnTo>
                    <a:pt x="3375" y="2423"/>
                  </a:lnTo>
                  <a:lnTo>
                    <a:pt x="3372" y="2414"/>
                  </a:lnTo>
                  <a:lnTo>
                    <a:pt x="3369" y="2402"/>
                  </a:lnTo>
                  <a:lnTo>
                    <a:pt x="3367" y="2393"/>
                  </a:lnTo>
                  <a:lnTo>
                    <a:pt x="3364" y="2380"/>
                  </a:lnTo>
                  <a:lnTo>
                    <a:pt x="3363" y="2371"/>
                  </a:lnTo>
                  <a:lnTo>
                    <a:pt x="3360" y="2358"/>
                  </a:lnTo>
                  <a:lnTo>
                    <a:pt x="3359" y="2349"/>
                  </a:lnTo>
                  <a:lnTo>
                    <a:pt x="3357" y="2336"/>
                  </a:lnTo>
                  <a:lnTo>
                    <a:pt x="3356" y="2326"/>
                  </a:lnTo>
                  <a:lnTo>
                    <a:pt x="3355" y="2313"/>
                  </a:lnTo>
                  <a:lnTo>
                    <a:pt x="3354" y="2304"/>
                  </a:lnTo>
                  <a:lnTo>
                    <a:pt x="3354" y="2291"/>
                  </a:lnTo>
                  <a:lnTo>
                    <a:pt x="3353" y="2282"/>
                  </a:lnTo>
                  <a:lnTo>
                    <a:pt x="3353" y="2269"/>
                  </a:lnTo>
                  <a:lnTo>
                    <a:pt x="3353" y="2264"/>
                  </a:lnTo>
                  <a:close/>
                  <a:moveTo>
                    <a:pt x="6046" y="1350"/>
                  </a:moveTo>
                  <a:lnTo>
                    <a:pt x="3954" y="1350"/>
                  </a:lnTo>
                  <a:lnTo>
                    <a:pt x="3948" y="1350"/>
                  </a:lnTo>
                  <a:lnTo>
                    <a:pt x="3945" y="1350"/>
                  </a:lnTo>
                  <a:lnTo>
                    <a:pt x="3941" y="1351"/>
                  </a:lnTo>
                  <a:lnTo>
                    <a:pt x="3937" y="1351"/>
                  </a:lnTo>
                  <a:lnTo>
                    <a:pt x="3934" y="1352"/>
                  </a:lnTo>
                  <a:lnTo>
                    <a:pt x="3930" y="1352"/>
                  </a:lnTo>
                  <a:lnTo>
                    <a:pt x="3927" y="1353"/>
                  </a:lnTo>
                  <a:lnTo>
                    <a:pt x="3924" y="1354"/>
                  </a:lnTo>
                  <a:lnTo>
                    <a:pt x="3920" y="1355"/>
                  </a:lnTo>
                  <a:lnTo>
                    <a:pt x="3917" y="1357"/>
                  </a:lnTo>
                  <a:lnTo>
                    <a:pt x="3914" y="1358"/>
                  </a:lnTo>
                  <a:lnTo>
                    <a:pt x="3911" y="1359"/>
                  </a:lnTo>
                  <a:lnTo>
                    <a:pt x="3907" y="1361"/>
                  </a:lnTo>
                  <a:lnTo>
                    <a:pt x="3903" y="1364"/>
                  </a:lnTo>
                  <a:lnTo>
                    <a:pt x="3898" y="1366"/>
                  </a:lnTo>
                  <a:lnTo>
                    <a:pt x="3896" y="1368"/>
                  </a:lnTo>
                  <a:lnTo>
                    <a:pt x="3893" y="1370"/>
                  </a:lnTo>
                  <a:lnTo>
                    <a:pt x="3890" y="1372"/>
                  </a:lnTo>
                  <a:lnTo>
                    <a:pt x="3887" y="1374"/>
                  </a:lnTo>
                  <a:lnTo>
                    <a:pt x="3885" y="1377"/>
                  </a:lnTo>
                  <a:lnTo>
                    <a:pt x="3882" y="1379"/>
                  </a:lnTo>
                  <a:lnTo>
                    <a:pt x="3880" y="1382"/>
                  </a:lnTo>
                  <a:lnTo>
                    <a:pt x="3877" y="1384"/>
                  </a:lnTo>
                  <a:lnTo>
                    <a:pt x="3875" y="1387"/>
                  </a:lnTo>
                  <a:lnTo>
                    <a:pt x="3873" y="1390"/>
                  </a:lnTo>
                  <a:lnTo>
                    <a:pt x="3871" y="1393"/>
                  </a:lnTo>
                  <a:lnTo>
                    <a:pt x="3869" y="1395"/>
                  </a:lnTo>
                  <a:lnTo>
                    <a:pt x="3867" y="1400"/>
                  </a:lnTo>
                  <a:lnTo>
                    <a:pt x="3864" y="1404"/>
                  </a:lnTo>
                  <a:lnTo>
                    <a:pt x="3862" y="1408"/>
                  </a:lnTo>
                  <a:lnTo>
                    <a:pt x="3861" y="1411"/>
                  </a:lnTo>
                  <a:lnTo>
                    <a:pt x="3860" y="1414"/>
                  </a:lnTo>
                  <a:lnTo>
                    <a:pt x="3858" y="1417"/>
                  </a:lnTo>
                  <a:lnTo>
                    <a:pt x="3857" y="1421"/>
                  </a:lnTo>
                  <a:lnTo>
                    <a:pt x="3856" y="1424"/>
                  </a:lnTo>
                  <a:lnTo>
                    <a:pt x="3855" y="1427"/>
                  </a:lnTo>
                  <a:lnTo>
                    <a:pt x="3855" y="1431"/>
                  </a:lnTo>
                  <a:lnTo>
                    <a:pt x="3854" y="1434"/>
                  </a:lnTo>
                  <a:lnTo>
                    <a:pt x="3854" y="1438"/>
                  </a:lnTo>
                  <a:lnTo>
                    <a:pt x="3853" y="1442"/>
                  </a:lnTo>
                  <a:lnTo>
                    <a:pt x="3853" y="1445"/>
                  </a:lnTo>
                  <a:lnTo>
                    <a:pt x="3853" y="1451"/>
                  </a:lnTo>
                  <a:lnTo>
                    <a:pt x="3853" y="1665"/>
                  </a:lnTo>
                  <a:lnTo>
                    <a:pt x="6147" y="1665"/>
                  </a:lnTo>
                  <a:lnTo>
                    <a:pt x="6147" y="1451"/>
                  </a:lnTo>
                  <a:lnTo>
                    <a:pt x="6147" y="1445"/>
                  </a:lnTo>
                  <a:lnTo>
                    <a:pt x="6147" y="1442"/>
                  </a:lnTo>
                  <a:lnTo>
                    <a:pt x="6146" y="1438"/>
                  </a:lnTo>
                  <a:lnTo>
                    <a:pt x="6146" y="1434"/>
                  </a:lnTo>
                  <a:lnTo>
                    <a:pt x="6145" y="1431"/>
                  </a:lnTo>
                  <a:lnTo>
                    <a:pt x="6145" y="1427"/>
                  </a:lnTo>
                  <a:lnTo>
                    <a:pt x="6144" y="1424"/>
                  </a:lnTo>
                  <a:lnTo>
                    <a:pt x="6143" y="1421"/>
                  </a:lnTo>
                  <a:lnTo>
                    <a:pt x="6142" y="1417"/>
                  </a:lnTo>
                  <a:lnTo>
                    <a:pt x="6140" y="1414"/>
                  </a:lnTo>
                  <a:lnTo>
                    <a:pt x="6139" y="1411"/>
                  </a:lnTo>
                  <a:lnTo>
                    <a:pt x="6138" y="1408"/>
                  </a:lnTo>
                  <a:lnTo>
                    <a:pt x="6136" y="1404"/>
                  </a:lnTo>
                  <a:lnTo>
                    <a:pt x="6133" y="1400"/>
                  </a:lnTo>
                  <a:lnTo>
                    <a:pt x="6131" y="1395"/>
                  </a:lnTo>
                  <a:lnTo>
                    <a:pt x="6129" y="1393"/>
                  </a:lnTo>
                  <a:lnTo>
                    <a:pt x="6127" y="1390"/>
                  </a:lnTo>
                  <a:lnTo>
                    <a:pt x="6125" y="1387"/>
                  </a:lnTo>
                  <a:lnTo>
                    <a:pt x="6123" y="1384"/>
                  </a:lnTo>
                  <a:lnTo>
                    <a:pt x="6120" y="1382"/>
                  </a:lnTo>
                  <a:lnTo>
                    <a:pt x="6118" y="1379"/>
                  </a:lnTo>
                  <a:lnTo>
                    <a:pt x="6115" y="1377"/>
                  </a:lnTo>
                  <a:lnTo>
                    <a:pt x="6113" y="1374"/>
                  </a:lnTo>
                  <a:lnTo>
                    <a:pt x="6110" y="1372"/>
                  </a:lnTo>
                  <a:lnTo>
                    <a:pt x="6107" y="1370"/>
                  </a:lnTo>
                  <a:lnTo>
                    <a:pt x="6104" y="1368"/>
                  </a:lnTo>
                  <a:lnTo>
                    <a:pt x="6102" y="1366"/>
                  </a:lnTo>
                  <a:lnTo>
                    <a:pt x="6097" y="1364"/>
                  </a:lnTo>
                  <a:lnTo>
                    <a:pt x="6093" y="1361"/>
                  </a:lnTo>
                  <a:lnTo>
                    <a:pt x="6089" y="1359"/>
                  </a:lnTo>
                  <a:lnTo>
                    <a:pt x="6086" y="1358"/>
                  </a:lnTo>
                  <a:lnTo>
                    <a:pt x="6083" y="1357"/>
                  </a:lnTo>
                  <a:lnTo>
                    <a:pt x="6080" y="1355"/>
                  </a:lnTo>
                  <a:lnTo>
                    <a:pt x="6076" y="1354"/>
                  </a:lnTo>
                  <a:lnTo>
                    <a:pt x="6073" y="1353"/>
                  </a:lnTo>
                  <a:lnTo>
                    <a:pt x="6070" y="1352"/>
                  </a:lnTo>
                  <a:lnTo>
                    <a:pt x="6066" y="1352"/>
                  </a:lnTo>
                  <a:lnTo>
                    <a:pt x="6063" y="1351"/>
                  </a:lnTo>
                  <a:lnTo>
                    <a:pt x="6059" y="1351"/>
                  </a:lnTo>
                  <a:lnTo>
                    <a:pt x="6055" y="1350"/>
                  </a:lnTo>
                  <a:lnTo>
                    <a:pt x="6052" y="1350"/>
                  </a:lnTo>
                  <a:lnTo>
                    <a:pt x="6046" y="1350"/>
                  </a:lnTo>
                  <a:close/>
                  <a:moveTo>
                    <a:pt x="6147" y="2262"/>
                  </a:moveTo>
                  <a:lnTo>
                    <a:pt x="6147" y="2165"/>
                  </a:lnTo>
                  <a:lnTo>
                    <a:pt x="3853" y="2165"/>
                  </a:lnTo>
                  <a:lnTo>
                    <a:pt x="3853" y="2262"/>
                  </a:lnTo>
                  <a:lnTo>
                    <a:pt x="3853" y="2268"/>
                  </a:lnTo>
                  <a:lnTo>
                    <a:pt x="3853" y="2271"/>
                  </a:lnTo>
                  <a:lnTo>
                    <a:pt x="3854" y="2275"/>
                  </a:lnTo>
                  <a:lnTo>
                    <a:pt x="3854" y="2279"/>
                  </a:lnTo>
                  <a:lnTo>
                    <a:pt x="3855" y="2283"/>
                  </a:lnTo>
                  <a:lnTo>
                    <a:pt x="3856" y="2286"/>
                  </a:lnTo>
                  <a:lnTo>
                    <a:pt x="3856" y="2290"/>
                  </a:lnTo>
                  <a:lnTo>
                    <a:pt x="3857" y="2294"/>
                  </a:lnTo>
                  <a:lnTo>
                    <a:pt x="3859" y="2297"/>
                  </a:lnTo>
                  <a:lnTo>
                    <a:pt x="3860" y="2300"/>
                  </a:lnTo>
                  <a:lnTo>
                    <a:pt x="3861" y="2304"/>
                  </a:lnTo>
                  <a:lnTo>
                    <a:pt x="3863" y="2307"/>
                  </a:lnTo>
                  <a:lnTo>
                    <a:pt x="3864" y="2310"/>
                  </a:lnTo>
                  <a:lnTo>
                    <a:pt x="3867" y="2314"/>
                  </a:lnTo>
                  <a:lnTo>
                    <a:pt x="3869" y="2318"/>
                  </a:lnTo>
                  <a:lnTo>
                    <a:pt x="3871" y="2321"/>
                  </a:lnTo>
                  <a:lnTo>
                    <a:pt x="3873" y="2323"/>
                  </a:lnTo>
                  <a:lnTo>
                    <a:pt x="3875" y="2326"/>
                  </a:lnTo>
                  <a:lnTo>
                    <a:pt x="3877" y="2329"/>
                  </a:lnTo>
                  <a:lnTo>
                    <a:pt x="3879" y="2331"/>
                  </a:lnTo>
                  <a:lnTo>
                    <a:pt x="3882" y="2334"/>
                  </a:lnTo>
                  <a:lnTo>
                    <a:pt x="3884" y="2337"/>
                  </a:lnTo>
                  <a:lnTo>
                    <a:pt x="3887" y="2339"/>
                  </a:lnTo>
                  <a:lnTo>
                    <a:pt x="3890" y="2342"/>
                  </a:lnTo>
                  <a:lnTo>
                    <a:pt x="3894" y="2344"/>
                  </a:lnTo>
                  <a:lnTo>
                    <a:pt x="3897" y="2347"/>
                  </a:lnTo>
                  <a:lnTo>
                    <a:pt x="3901" y="2349"/>
                  </a:lnTo>
                  <a:lnTo>
                    <a:pt x="3903" y="2350"/>
                  </a:lnTo>
                  <a:lnTo>
                    <a:pt x="3905" y="2351"/>
                  </a:lnTo>
                  <a:lnTo>
                    <a:pt x="3908" y="2353"/>
                  </a:lnTo>
                  <a:lnTo>
                    <a:pt x="3912" y="2355"/>
                  </a:lnTo>
                  <a:lnTo>
                    <a:pt x="3915" y="2356"/>
                  </a:lnTo>
                  <a:lnTo>
                    <a:pt x="3919" y="2357"/>
                  </a:lnTo>
                  <a:lnTo>
                    <a:pt x="3922" y="2359"/>
                  </a:lnTo>
                  <a:lnTo>
                    <a:pt x="3926" y="2360"/>
                  </a:lnTo>
                  <a:lnTo>
                    <a:pt x="3930" y="2360"/>
                  </a:lnTo>
                  <a:lnTo>
                    <a:pt x="3933" y="2361"/>
                  </a:lnTo>
                  <a:lnTo>
                    <a:pt x="3937" y="2362"/>
                  </a:lnTo>
                  <a:lnTo>
                    <a:pt x="3941" y="2362"/>
                  </a:lnTo>
                  <a:lnTo>
                    <a:pt x="3945" y="2363"/>
                  </a:lnTo>
                  <a:lnTo>
                    <a:pt x="3948" y="2363"/>
                  </a:lnTo>
                  <a:lnTo>
                    <a:pt x="3954" y="2363"/>
                  </a:lnTo>
                  <a:lnTo>
                    <a:pt x="6046" y="2363"/>
                  </a:lnTo>
                  <a:lnTo>
                    <a:pt x="6052" y="2363"/>
                  </a:lnTo>
                  <a:lnTo>
                    <a:pt x="6055" y="2363"/>
                  </a:lnTo>
                  <a:lnTo>
                    <a:pt x="6059" y="2362"/>
                  </a:lnTo>
                  <a:lnTo>
                    <a:pt x="6063" y="2362"/>
                  </a:lnTo>
                  <a:lnTo>
                    <a:pt x="6067" y="2361"/>
                  </a:lnTo>
                  <a:lnTo>
                    <a:pt x="6070" y="2360"/>
                  </a:lnTo>
                  <a:lnTo>
                    <a:pt x="6074" y="2360"/>
                  </a:lnTo>
                  <a:lnTo>
                    <a:pt x="6078" y="2359"/>
                  </a:lnTo>
                  <a:lnTo>
                    <a:pt x="6081" y="2357"/>
                  </a:lnTo>
                  <a:lnTo>
                    <a:pt x="6085" y="2356"/>
                  </a:lnTo>
                  <a:lnTo>
                    <a:pt x="6088" y="2355"/>
                  </a:lnTo>
                  <a:lnTo>
                    <a:pt x="6092" y="2353"/>
                  </a:lnTo>
                  <a:lnTo>
                    <a:pt x="6095" y="2351"/>
                  </a:lnTo>
                  <a:lnTo>
                    <a:pt x="6097" y="2350"/>
                  </a:lnTo>
                  <a:lnTo>
                    <a:pt x="6099" y="2349"/>
                  </a:lnTo>
                  <a:lnTo>
                    <a:pt x="6103" y="2347"/>
                  </a:lnTo>
                  <a:lnTo>
                    <a:pt x="6106" y="2344"/>
                  </a:lnTo>
                  <a:lnTo>
                    <a:pt x="6110" y="2342"/>
                  </a:lnTo>
                  <a:lnTo>
                    <a:pt x="6113" y="2339"/>
                  </a:lnTo>
                  <a:lnTo>
                    <a:pt x="6116" y="2337"/>
                  </a:lnTo>
                  <a:lnTo>
                    <a:pt x="6118" y="2334"/>
                  </a:lnTo>
                  <a:lnTo>
                    <a:pt x="6121" y="2331"/>
                  </a:lnTo>
                  <a:lnTo>
                    <a:pt x="6123" y="2329"/>
                  </a:lnTo>
                  <a:lnTo>
                    <a:pt x="6125" y="2326"/>
                  </a:lnTo>
                  <a:lnTo>
                    <a:pt x="6127" y="2323"/>
                  </a:lnTo>
                  <a:lnTo>
                    <a:pt x="6129" y="2321"/>
                  </a:lnTo>
                  <a:lnTo>
                    <a:pt x="6131" y="2318"/>
                  </a:lnTo>
                  <a:lnTo>
                    <a:pt x="6133" y="2314"/>
                  </a:lnTo>
                  <a:lnTo>
                    <a:pt x="6136" y="2310"/>
                  </a:lnTo>
                  <a:lnTo>
                    <a:pt x="6137" y="2307"/>
                  </a:lnTo>
                  <a:lnTo>
                    <a:pt x="6139" y="2304"/>
                  </a:lnTo>
                  <a:lnTo>
                    <a:pt x="6140" y="2300"/>
                  </a:lnTo>
                  <a:lnTo>
                    <a:pt x="6141" y="2297"/>
                  </a:lnTo>
                  <a:lnTo>
                    <a:pt x="6143" y="2294"/>
                  </a:lnTo>
                  <a:lnTo>
                    <a:pt x="6144" y="2290"/>
                  </a:lnTo>
                  <a:lnTo>
                    <a:pt x="6144" y="2286"/>
                  </a:lnTo>
                  <a:lnTo>
                    <a:pt x="6145" y="2283"/>
                  </a:lnTo>
                  <a:lnTo>
                    <a:pt x="6146" y="2279"/>
                  </a:lnTo>
                  <a:lnTo>
                    <a:pt x="6146" y="2275"/>
                  </a:lnTo>
                  <a:lnTo>
                    <a:pt x="6147" y="2271"/>
                  </a:lnTo>
                  <a:lnTo>
                    <a:pt x="6147" y="2268"/>
                  </a:lnTo>
                  <a:lnTo>
                    <a:pt x="6147" y="2262"/>
                  </a:lnTo>
                  <a:close/>
                </a:path>
              </a:pathLst>
            </a:custGeom>
            <a:grpFill/>
            <a:ln>
              <a:noFill/>
            </a:ln>
          </p:spPr>
          <p:txBody>
            <a:bodyPr/>
            <a:lstStyle/>
            <a:p>
              <a:endParaRPr/>
            </a:p>
          </p:txBody>
        </p:sp>
      </p:grpSp>
      <p:sp>
        <p:nvSpPr>
          <p:cNvPr id="3" name="TextBox 2">
            <a:extLst>
              <a:ext uri="{FF2B5EF4-FFF2-40B4-BE49-F238E27FC236}">
                <a16:creationId xmlns:a16="http://schemas.microsoft.com/office/drawing/2014/main" id="{D0182B56-55DD-46E0-BA43-931DF80BE2B4}"/>
              </a:ext>
            </a:extLst>
          </p:cNvPr>
          <p:cNvSpPr txBox="1"/>
          <p:nvPr/>
        </p:nvSpPr>
        <p:spPr>
          <a:xfrm>
            <a:off x="960698" y="2517752"/>
            <a:ext cx="1273215" cy="528553"/>
          </a:xfrm>
          <a:prstGeom prst="rect">
            <a:avLst/>
          </a:prstGeom>
          <a:noFill/>
        </p:spPr>
        <p:txBody>
          <a:bodyPr wrap="square" lIns="0" tIns="0" rIns="0" bIns="0" rtlCol="0" anchor="ctr">
            <a:normAutofit/>
          </a:bodyPr>
          <a:lstStyle/>
          <a:p>
            <a:r>
              <a:rPr lang="en-US" sz="1400" b="1" dirty="0">
                <a:latin typeface="+mj-lt"/>
              </a:rPr>
              <a:t>Loan amount</a:t>
            </a:r>
            <a:endParaRPr lang="en-PH" sz="1400" b="1" dirty="0">
              <a:latin typeface="+mj-lt"/>
            </a:endParaRPr>
          </a:p>
        </p:txBody>
      </p:sp>
      <p:sp>
        <p:nvSpPr>
          <p:cNvPr id="24" name="TextBox 23">
            <a:extLst>
              <a:ext uri="{FF2B5EF4-FFF2-40B4-BE49-F238E27FC236}">
                <a16:creationId xmlns:a16="http://schemas.microsoft.com/office/drawing/2014/main" id="{B83A13E8-254D-47BC-BA69-C1C9ECCFC56A}"/>
              </a:ext>
            </a:extLst>
          </p:cNvPr>
          <p:cNvSpPr txBox="1"/>
          <p:nvPr/>
        </p:nvSpPr>
        <p:spPr>
          <a:xfrm>
            <a:off x="960698" y="3275286"/>
            <a:ext cx="1273215" cy="528553"/>
          </a:xfrm>
          <a:prstGeom prst="rect">
            <a:avLst/>
          </a:prstGeom>
          <a:noFill/>
        </p:spPr>
        <p:txBody>
          <a:bodyPr wrap="square" lIns="0" tIns="0" rIns="0" bIns="0" rtlCol="0" anchor="ctr">
            <a:normAutofit/>
          </a:bodyPr>
          <a:lstStyle/>
          <a:p>
            <a:r>
              <a:rPr lang="en-US" sz="1400" b="1" dirty="0">
                <a:latin typeface="+mj-lt"/>
              </a:rPr>
              <a:t>Rate</a:t>
            </a:r>
            <a:endParaRPr lang="en-PH" sz="1400" b="1" dirty="0">
              <a:latin typeface="+mj-lt"/>
            </a:endParaRPr>
          </a:p>
        </p:txBody>
      </p:sp>
      <p:sp>
        <p:nvSpPr>
          <p:cNvPr id="27" name="TextBox 26">
            <a:extLst>
              <a:ext uri="{FF2B5EF4-FFF2-40B4-BE49-F238E27FC236}">
                <a16:creationId xmlns:a16="http://schemas.microsoft.com/office/drawing/2014/main" id="{E187A5C1-56B8-4138-A1C1-9B6C4BA6CB2E}"/>
              </a:ext>
            </a:extLst>
          </p:cNvPr>
          <p:cNvSpPr txBox="1"/>
          <p:nvPr/>
        </p:nvSpPr>
        <p:spPr>
          <a:xfrm>
            <a:off x="960698" y="4027293"/>
            <a:ext cx="1273215" cy="528553"/>
          </a:xfrm>
          <a:prstGeom prst="rect">
            <a:avLst/>
          </a:prstGeom>
          <a:noFill/>
        </p:spPr>
        <p:txBody>
          <a:bodyPr wrap="square" lIns="0" tIns="0" rIns="0" bIns="0" rtlCol="0" anchor="ctr">
            <a:normAutofit/>
          </a:bodyPr>
          <a:lstStyle/>
          <a:p>
            <a:r>
              <a:rPr lang="en-US" sz="1400" b="1" dirty="0">
                <a:latin typeface="+mj-lt"/>
              </a:rPr>
              <a:t>Term &amp; extensions</a:t>
            </a:r>
            <a:endParaRPr lang="en-PH" sz="1400" b="1" dirty="0">
              <a:latin typeface="+mj-lt"/>
            </a:endParaRPr>
          </a:p>
        </p:txBody>
      </p:sp>
      <p:sp>
        <p:nvSpPr>
          <p:cNvPr id="30" name="TextBox 29">
            <a:extLst>
              <a:ext uri="{FF2B5EF4-FFF2-40B4-BE49-F238E27FC236}">
                <a16:creationId xmlns:a16="http://schemas.microsoft.com/office/drawing/2014/main" id="{DD310503-6F88-4294-AC1B-9A98E9C9364E}"/>
              </a:ext>
            </a:extLst>
          </p:cNvPr>
          <p:cNvSpPr txBox="1"/>
          <p:nvPr/>
        </p:nvSpPr>
        <p:spPr>
          <a:xfrm>
            <a:off x="960698" y="4779300"/>
            <a:ext cx="1273215" cy="528553"/>
          </a:xfrm>
          <a:prstGeom prst="rect">
            <a:avLst/>
          </a:prstGeom>
          <a:noFill/>
        </p:spPr>
        <p:txBody>
          <a:bodyPr wrap="square" lIns="0" tIns="0" rIns="0" bIns="0" rtlCol="0" anchor="ctr">
            <a:normAutofit/>
          </a:bodyPr>
          <a:lstStyle/>
          <a:p>
            <a:r>
              <a:rPr lang="en-US" sz="1400" b="1" dirty="0">
                <a:latin typeface="+mj-lt"/>
              </a:rPr>
              <a:t>Amortization</a:t>
            </a:r>
            <a:endParaRPr lang="en-PH" sz="1400" b="1" dirty="0">
              <a:latin typeface="+mj-lt"/>
            </a:endParaRPr>
          </a:p>
        </p:txBody>
      </p:sp>
      <p:sp>
        <p:nvSpPr>
          <p:cNvPr id="23" name="TextBox 22">
            <a:extLst>
              <a:ext uri="{FF2B5EF4-FFF2-40B4-BE49-F238E27FC236}">
                <a16:creationId xmlns:a16="http://schemas.microsoft.com/office/drawing/2014/main" id="{318B4DA3-F49A-44F0-B0CF-758FDB8C28B4}"/>
              </a:ext>
            </a:extLst>
          </p:cNvPr>
          <p:cNvSpPr txBox="1"/>
          <p:nvPr/>
        </p:nvSpPr>
        <p:spPr>
          <a:xfrm>
            <a:off x="960698" y="5531307"/>
            <a:ext cx="1273215" cy="528553"/>
          </a:xfrm>
          <a:prstGeom prst="rect">
            <a:avLst/>
          </a:prstGeom>
          <a:noFill/>
        </p:spPr>
        <p:txBody>
          <a:bodyPr wrap="square" lIns="0" tIns="0" rIns="0" bIns="0" rtlCol="0" anchor="ctr">
            <a:normAutofit/>
          </a:bodyPr>
          <a:lstStyle/>
          <a:p>
            <a:r>
              <a:rPr lang="en-US" sz="1400" b="1" dirty="0">
                <a:latin typeface="+mj-lt"/>
              </a:rPr>
              <a:t>Covenants</a:t>
            </a:r>
            <a:endParaRPr lang="en-PH" sz="1400" b="1" dirty="0">
              <a:latin typeface="+mj-lt"/>
            </a:endParaRPr>
          </a:p>
        </p:txBody>
      </p:sp>
      <p:grpSp>
        <p:nvGrpSpPr>
          <p:cNvPr id="9006" name="Group 531"/>
          <p:cNvGrpSpPr/>
          <p:nvPr/>
        </p:nvGrpSpPr>
        <p:grpSpPr>
          <a:xfrm>
            <a:off x="309563" y="4064386"/>
            <a:ext cx="454366" cy="454366"/>
            <a:chOff x="6968299" y="3230880"/>
            <a:chExt cx="914400" cy="914400"/>
          </a:xfrm>
          <a:solidFill>
            <a:schemeClr val="accent1"/>
          </a:solidFill>
        </p:grpSpPr>
        <p:sp>
          <p:nvSpPr>
            <p:cNvPr id="9007" name="Accent"/>
            <p:cNvSpPr/>
            <p:nvPr/>
          </p:nvSpPr>
          <p:spPr>
            <a:xfrm>
              <a:off x="6968299" y="3230880"/>
              <a:ext cx="914400" cy="914400"/>
            </a:xfrm>
            <a:custGeom>
              <a:avLst/>
              <a:gdLst/>
              <a:ahLst/>
              <a:cxnLst/>
              <a:rect l="0" t="0" r="10000" b="10000"/>
              <a:pathLst>
                <a:path w="10000" h="10000">
                  <a:moveTo>
                    <a:pt x="4411" y="5118"/>
                  </a:moveTo>
                  <a:lnTo>
                    <a:pt x="5589" y="5118"/>
                  </a:lnTo>
                  <a:lnTo>
                    <a:pt x="5598" y="5118"/>
                  </a:lnTo>
                  <a:lnTo>
                    <a:pt x="5607" y="5119"/>
                  </a:lnTo>
                  <a:lnTo>
                    <a:pt x="5615" y="5119"/>
                  </a:lnTo>
                  <a:lnTo>
                    <a:pt x="5624" y="5121"/>
                  </a:lnTo>
                  <a:lnTo>
                    <a:pt x="5633" y="5122"/>
                  </a:lnTo>
                  <a:lnTo>
                    <a:pt x="5641" y="5124"/>
                  </a:lnTo>
                  <a:lnTo>
                    <a:pt x="5650" y="5126"/>
                  </a:lnTo>
                  <a:lnTo>
                    <a:pt x="5658" y="5128"/>
                  </a:lnTo>
                  <a:lnTo>
                    <a:pt x="5666" y="5131"/>
                  </a:lnTo>
                  <a:lnTo>
                    <a:pt x="5675" y="5134"/>
                  </a:lnTo>
                  <a:lnTo>
                    <a:pt x="5683" y="5137"/>
                  </a:lnTo>
                  <a:lnTo>
                    <a:pt x="5691" y="5141"/>
                  </a:lnTo>
                  <a:lnTo>
                    <a:pt x="5698" y="5145"/>
                  </a:lnTo>
                  <a:lnTo>
                    <a:pt x="5706" y="5149"/>
                  </a:lnTo>
                  <a:lnTo>
                    <a:pt x="5714" y="5154"/>
                  </a:lnTo>
                  <a:lnTo>
                    <a:pt x="5721" y="5159"/>
                  </a:lnTo>
                  <a:lnTo>
                    <a:pt x="5728" y="5164"/>
                  </a:lnTo>
                  <a:lnTo>
                    <a:pt x="5735" y="5169"/>
                  </a:lnTo>
                  <a:lnTo>
                    <a:pt x="5742" y="5175"/>
                  </a:lnTo>
                  <a:lnTo>
                    <a:pt x="5749" y="5181"/>
                  </a:lnTo>
                  <a:lnTo>
                    <a:pt x="5755" y="5187"/>
                  </a:lnTo>
                  <a:lnTo>
                    <a:pt x="5761" y="5193"/>
                  </a:lnTo>
                  <a:lnTo>
                    <a:pt x="5767" y="5200"/>
                  </a:lnTo>
                  <a:lnTo>
                    <a:pt x="5773" y="5206"/>
                  </a:lnTo>
                  <a:lnTo>
                    <a:pt x="5778" y="5213"/>
                  </a:lnTo>
                  <a:lnTo>
                    <a:pt x="5783" y="5220"/>
                  </a:lnTo>
                  <a:lnTo>
                    <a:pt x="5788" y="5228"/>
                  </a:lnTo>
                  <a:lnTo>
                    <a:pt x="5793" y="5235"/>
                  </a:lnTo>
                  <a:lnTo>
                    <a:pt x="5797" y="5243"/>
                  </a:lnTo>
                  <a:lnTo>
                    <a:pt x="5801" y="5251"/>
                  </a:lnTo>
                  <a:lnTo>
                    <a:pt x="5805" y="5259"/>
                  </a:lnTo>
                  <a:lnTo>
                    <a:pt x="5808" y="5267"/>
                  </a:lnTo>
                  <a:lnTo>
                    <a:pt x="5811" y="5275"/>
                  </a:lnTo>
                  <a:lnTo>
                    <a:pt x="5814" y="5284"/>
                  </a:lnTo>
                  <a:lnTo>
                    <a:pt x="5816" y="5292"/>
                  </a:lnTo>
                  <a:lnTo>
                    <a:pt x="5818" y="5301"/>
                  </a:lnTo>
                  <a:lnTo>
                    <a:pt x="5820" y="5309"/>
                  </a:lnTo>
                  <a:lnTo>
                    <a:pt x="5821" y="5318"/>
                  </a:lnTo>
                  <a:lnTo>
                    <a:pt x="5823" y="5327"/>
                  </a:lnTo>
                  <a:lnTo>
                    <a:pt x="5823" y="5335"/>
                  </a:lnTo>
                  <a:lnTo>
                    <a:pt x="5824" y="5344"/>
                  </a:lnTo>
                  <a:lnTo>
                    <a:pt x="5824" y="5353"/>
                  </a:lnTo>
                  <a:lnTo>
                    <a:pt x="5824" y="6413"/>
                  </a:lnTo>
                  <a:lnTo>
                    <a:pt x="5824" y="6422"/>
                  </a:lnTo>
                  <a:lnTo>
                    <a:pt x="5823" y="6431"/>
                  </a:lnTo>
                  <a:lnTo>
                    <a:pt x="5823" y="6439"/>
                  </a:lnTo>
                  <a:lnTo>
                    <a:pt x="5821" y="6448"/>
                  </a:lnTo>
                  <a:lnTo>
                    <a:pt x="5820" y="6457"/>
                  </a:lnTo>
                  <a:lnTo>
                    <a:pt x="5818" y="6465"/>
                  </a:lnTo>
                  <a:lnTo>
                    <a:pt x="5816" y="6474"/>
                  </a:lnTo>
                  <a:lnTo>
                    <a:pt x="5814" y="6482"/>
                  </a:lnTo>
                  <a:lnTo>
                    <a:pt x="5811" y="6491"/>
                  </a:lnTo>
                  <a:lnTo>
                    <a:pt x="5808" y="6499"/>
                  </a:lnTo>
                  <a:lnTo>
                    <a:pt x="5805" y="6507"/>
                  </a:lnTo>
                  <a:lnTo>
                    <a:pt x="5801" y="6515"/>
                  </a:lnTo>
                  <a:lnTo>
                    <a:pt x="5797" y="6523"/>
                  </a:lnTo>
                  <a:lnTo>
                    <a:pt x="5793" y="6531"/>
                  </a:lnTo>
                  <a:lnTo>
                    <a:pt x="5788" y="6538"/>
                  </a:lnTo>
                  <a:lnTo>
                    <a:pt x="5783" y="6546"/>
                  </a:lnTo>
                  <a:lnTo>
                    <a:pt x="5778" y="6553"/>
                  </a:lnTo>
                  <a:lnTo>
                    <a:pt x="5773" y="6560"/>
                  </a:lnTo>
                  <a:lnTo>
                    <a:pt x="5767" y="6566"/>
                  </a:lnTo>
                  <a:lnTo>
                    <a:pt x="5761" y="6573"/>
                  </a:lnTo>
                  <a:lnTo>
                    <a:pt x="5755" y="6579"/>
                  </a:lnTo>
                  <a:lnTo>
                    <a:pt x="5749" y="6585"/>
                  </a:lnTo>
                  <a:lnTo>
                    <a:pt x="5742" y="6591"/>
                  </a:lnTo>
                  <a:lnTo>
                    <a:pt x="5735" y="6597"/>
                  </a:lnTo>
                  <a:lnTo>
                    <a:pt x="5728" y="6602"/>
                  </a:lnTo>
                  <a:lnTo>
                    <a:pt x="5721" y="6607"/>
                  </a:lnTo>
                  <a:lnTo>
                    <a:pt x="5714" y="6612"/>
                  </a:lnTo>
                  <a:lnTo>
                    <a:pt x="5706" y="6617"/>
                  </a:lnTo>
                  <a:lnTo>
                    <a:pt x="5698" y="6621"/>
                  </a:lnTo>
                  <a:lnTo>
                    <a:pt x="5691" y="6625"/>
                  </a:lnTo>
                  <a:lnTo>
                    <a:pt x="5683" y="6629"/>
                  </a:lnTo>
                  <a:lnTo>
                    <a:pt x="5675" y="6632"/>
                  </a:lnTo>
                  <a:lnTo>
                    <a:pt x="5666" y="6635"/>
                  </a:lnTo>
                  <a:lnTo>
                    <a:pt x="5658" y="6638"/>
                  </a:lnTo>
                  <a:lnTo>
                    <a:pt x="5650" y="6640"/>
                  </a:lnTo>
                  <a:lnTo>
                    <a:pt x="5641" y="6642"/>
                  </a:lnTo>
                  <a:lnTo>
                    <a:pt x="5633" y="6644"/>
                  </a:lnTo>
                  <a:lnTo>
                    <a:pt x="5624" y="6646"/>
                  </a:lnTo>
                  <a:lnTo>
                    <a:pt x="5615" y="6647"/>
                  </a:lnTo>
                  <a:lnTo>
                    <a:pt x="5607" y="6647"/>
                  </a:lnTo>
                  <a:lnTo>
                    <a:pt x="5598" y="6648"/>
                  </a:lnTo>
                  <a:lnTo>
                    <a:pt x="5589" y="6648"/>
                  </a:lnTo>
                  <a:lnTo>
                    <a:pt x="4411" y="6648"/>
                  </a:lnTo>
                  <a:lnTo>
                    <a:pt x="4402" y="6648"/>
                  </a:lnTo>
                  <a:lnTo>
                    <a:pt x="4393" y="6647"/>
                  </a:lnTo>
                  <a:lnTo>
                    <a:pt x="4385" y="6647"/>
                  </a:lnTo>
                  <a:lnTo>
                    <a:pt x="4376" y="6646"/>
                  </a:lnTo>
                  <a:lnTo>
                    <a:pt x="4367" y="6644"/>
                  </a:lnTo>
                  <a:lnTo>
                    <a:pt x="4359" y="6642"/>
                  </a:lnTo>
                  <a:lnTo>
                    <a:pt x="4350" y="6640"/>
                  </a:lnTo>
                  <a:lnTo>
                    <a:pt x="4342" y="6638"/>
                  </a:lnTo>
                  <a:lnTo>
                    <a:pt x="4334" y="6635"/>
                  </a:lnTo>
                  <a:lnTo>
                    <a:pt x="4325" y="6632"/>
                  </a:lnTo>
                  <a:lnTo>
                    <a:pt x="4317" y="6629"/>
                  </a:lnTo>
                  <a:lnTo>
                    <a:pt x="4309" y="6625"/>
                  </a:lnTo>
                  <a:lnTo>
                    <a:pt x="4302" y="6621"/>
                  </a:lnTo>
                  <a:lnTo>
                    <a:pt x="4294" y="6617"/>
                  </a:lnTo>
                  <a:lnTo>
                    <a:pt x="4286" y="6612"/>
                  </a:lnTo>
                  <a:lnTo>
                    <a:pt x="4279" y="6607"/>
                  </a:lnTo>
                  <a:lnTo>
                    <a:pt x="4272" y="6602"/>
                  </a:lnTo>
                  <a:lnTo>
                    <a:pt x="4265" y="6597"/>
                  </a:lnTo>
                  <a:lnTo>
                    <a:pt x="4258" y="6591"/>
                  </a:lnTo>
                  <a:lnTo>
                    <a:pt x="4251" y="6585"/>
                  </a:lnTo>
                  <a:lnTo>
                    <a:pt x="4245" y="6579"/>
                  </a:lnTo>
                  <a:lnTo>
                    <a:pt x="4239" y="6573"/>
                  </a:lnTo>
                  <a:lnTo>
                    <a:pt x="4233" y="6566"/>
                  </a:lnTo>
                  <a:lnTo>
                    <a:pt x="4227" y="6560"/>
                  </a:lnTo>
                  <a:lnTo>
                    <a:pt x="4222" y="6553"/>
                  </a:lnTo>
                  <a:lnTo>
                    <a:pt x="4217" y="6546"/>
                  </a:lnTo>
                  <a:lnTo>
                    <a:pt x="4212" y="6538"/>
                  </a:lnTo>
                  <a:lnTo>
                    <a:pt x="4207" y="6531"/>
                  </a:lnTo>
                  <a:lnTo>
                    <a:pt x="4203" y="6523"/>
                  </a:lnTo>
                  <a:lnTo>
                    <a:pt x="4199" y="6515"/>
                  </a:lnTo>
                  <a:lnTo>
                    <a:pt x="4195" y="6507"/>
                  </a:lnTo>
                  <a:lnTo>
                    <a:pt x="4192" y="6499"/>
                  </a:lnTo>
                  <a:lnTo>
                    <a:pt x="4189" y="6491"/>
                  </a:lnTo>
                  <a:lnTo>
                    <a:pt x="4186" y="6482"/>
                  </a:lnTo>
                  <a:lnTo>
                    <a:pt x="4184" y="6474"/>
                  </a:lnTo>
                  <a:lnTo>
                    <a:pt x="4182" y="6465"/>
                  </a:lnTo>
                  <a:lnTo>
                    <a:pt x="4180" y="6457"/>
                  </a:lnTo>
                  <a:lnTo>
                    <a:pt x="4179" y="6448"/>
                  </a:lnTo>
                  <a:lnTo>
                    <a:pt x="4177" y="6439"/>
                  </a:lnTo>
                  <a:lnTo>
                    <a:pt x="4177" y="6431"/>
                  </a:lnTo>
                  <a:lnTo>
                    <a:pt x="4176" y="6422"/>
                  </a:lnTo>
                  <a:lnTo>
                    <a:pt x="4176" y="6413"/>
                  </a:lnTo>
                  <a:lnTo>
                    <a:pt x="4176" y="5353"/>
                  </a:lnTo>
                  <a:lnTo>
                    <a:pt x="4176" y="5344"/>
                  </a:lnTo>
                  <a:lnTo>
                    <a:pt x="4177" y="5335"/>
                  </a:lnTo>
                  <a:lnTo>
                    <a:pt x="4177" y="5327"/>
                  </a:lnTo>
                  <a:lnTo>
                    <a:pt x="4179" y="5318"/>
                  </a:lnTo>
                  <a:lnTo>
                    <a:pt x="4180" y="5309"/>
                  </a:lnTo>
                  <a:lnTo>
                    <a:pt x="4182" y="5301"/>
                  </a:lnTo>
                  <a:lnTo>
                    <a:pt x="4184" y="5292"/>
                  </a:lnTo>
                  <a:lnTo>
                    <a:pt x="4186" y="5284"/>
                  </a:lnTo>
                  <a:lnTo>
                    <a:pt x="4189" y="5275"/>
                  </a:lnTo>
                  <a:lnTo>
                    <a:pt x="4192" y="5267"/>
                  </a:lnTo>
                  <a:lnTo>
                    <a:pt x="4195" y="5259"/>
                  </a:lnTo>
                  <a:lnTo>
                    <a:pt x="4199" y="5251"/>
                  </a:lnTo>
                  <a:lnTo>
                    <a:pt x="4203" y="5243"/>
                  </a:lnTo>
                  <a:lnTo>
                    <a:pt x="4207" y="5235"/>
                  </a:lnTo>
                  <a:lnTo>
                    <a:pt x="4212" y="5228"/>
                  </a:lnTo>
                  <a:lnTo>
                    <a:pt x="4217" y="5220"/>
                  </a:lnTo>
                  <a:lnTo>
                    <a:pt x="4222" y="5213"/>
                  </a:lnTo>
                  <a:lnTo>
                    <a:pt x="4227" y="5206"/>
                  </a:lnTo>
                  <a:lnTo>
                    <a:pt x="4233" y="5200"/>
                  </a:lnTo>
                  <a:lnTo>
                    <a:pt x="4239" y="5193"/>
                  </a:lnTo>
                  <a:lnTo>
                    <a:pt x="4245" y="5187"/>
                  </a:lnTo>
                  <a:lnTo>
                    <a:pt x="4251" y="5181"/>
                  </a:lnTo>
                  <a:lnTo>
                    <a:pt x="4258" y="5175"/>
                  </a:lnTo>
                  <a:lnTo>
                    <a:pt x="4265" y="5169"/>
                  </a:lnTo>
                  <a:lnTo>
                    <a:pt x="4272" y="5164"/>
                  </a:lnTo>
                  <a:lnTo>
                    <a:pt x="4279" y="5159"/>
                  </a:lnTo>
                  <a:lnTo>
                    <a:pt x="4286" y="5154"/>
                  </a:lnTo>
                  <a:lnTo>
                    <a:pt x="4294" y="5149"/>
                  </a:lnTo>
                  <a:lnTo>
                    <a:pt x="4302" y="5145"/>
                  </a:lnTo>
                  <a:lnTo>
                    <a:pt x="4309" y="5141"/>
                  </a:lnTo>
                  <a:lnTo>
                    <a:pt x="4317" y="5137"/>
                  </a:lnTo>
                  <a:lnTo>
                    <a:pt x="4325" y="5134"/>
                  </a:lnTo>
                  <a:lnTo>
                    <a:pt x="4334" y="5131"/>
                  </a:lnTo>
                  <a:lnTo>
                    <a:pt x="4342" y="5128"/>
                  </a:lnTo>
                  <a:lnTo>
                    <a:pt x="4350" y="5126"/>
                  </a:lnTo>
                  <a:lnTo>
                    <a:pt x="4359" y="5124"/>
                  </a:lnTo>
                  <a:lnTo>
                    <a:pt x="4367" y="5122"/>
                  </a:lnTo>
                  <a:lnTo>
                    <a:pt x="4376" y="5121"/>
                  </a:lnTo>
                  <a:lnTo>
                    <a:pt x="4385" y="5119"/>
                  </a:lnTo>
                  <a:lnTo>
                    <a:pt x="4393" y="5119"/>
                  </a:lnTo>
                  <a:lnTo>
                    <a:pt x="4402" y="5118"/>
                  </a:lnTo>
                  <a:lnTo>
                    <a:pt x="4411" y="5118"/>
                  </a:lnTo>
                  <a:close/>
                </a:path>
              </a:pathLst>
            </a:custGeom>
            <a:grpFill/>
            <a:ln>
              <a:noFill/>
            </a:ln>
          </p:spPr>
          <p:txBody>
            <a:bodyPr/>
            <a:lstStyle/>
            <a:p>
              <a:endParaRPr/>
            </a:p>
          </p:txBody>
        </p:sp>
        <p:sp>
          <p:nvSpPr>
            <p:cNvPr id="9008" name="Outline"/>
            <p:cNvSpPr/>
            <p:nvPr/>
          </p:nvSpPr>
          <p:spPr>
            <a:xfrm>
              <a:off x="6968299" y="3230880"/>
              <a:ext cx="914400" cy="914400"/>
            </a:xfrm>
            <a:custGeom>
              <a:avLst/>
              <a:gdLst/>
              <a:ahLst/>
              <a:cxnLst/>
              <a:rect l="0" t="0" r="10000" b="10000"/>
              <a:pathLst>
                <a:path w="10000" h="10000">
                  <a:moveTo>
                    <a:pt x="3366" y="1350"/>
                  </a:moveTo>
                  <a:lnTo>
                    <a:pt x="3366" y="1806"/>
                  </a:lnTo>
                  <a:lnTo>
                    <a:pt x="6634" y="1806"/>
                  </a:lnTo>
                  <a:lnTo>
                    <a:pt x="6634" y="1350"/>
                  </a:lnTo>
                  <a:lnTo>
                    <a:pt x="6636" y="1317"/>
                  </a:lnTo>
                  <a:lnTo>
                    <a:pt x="6643" y="1285"/>
                  </a:lnTo>
                  <a:lnTo>
                    <a:pt x="6653" y="1254"/>
                  </a:lnTo>
                  <a:lnTo>
                    <a:pt x="6667" y="1225"/>
                  </a:lnTo>
                  <a:lnTo>
                    <a:pt x="6686" y="1198"/>
                  </a:lnTo>
                  <a:lnTo>
                    <a:pt x="6707" y="1173"/>
                  </a:lnTo>
                  <a:lnTo>
                    <a:pt x="6732" y="1152"/>
                  </a:lnTo>
                  <a:lnTo>
                    <a:pt x="6759" y="1133"/>
                  </a:lnTo>
                  <a:lnTo>
                    <a:pt x="6788" y="1119"/>
                  </a:lnTo>
                  <a:lnTo>
                    <a:pt x="6819" y="1109"/>
                  </a:lnTo>
                  <a:lnTo>
                    <a:pt x="6851" y="1102"/>
                  </a:lnTo>
                  <a:lnTo>
                    <a:pt x="6884" y="1100"/>
                  </a:lnTo>
                  <a:lnTo>
                    <a:pt x="6917" y="1102"/>
                  </a:lnTo>
                  <a:lnTo>
                    <a:pt x="6949" y="1109"/>
                  </a:lnTo>
                  <a:lnTo>
                    <a:pt x="6980" y="1119"/>
                  </a:lnTo>
                  <a:lnTo>
                    <a:pt x="7009" y="1133"/>
                  </a:lnTo>
                  <a:lnTo>
                    <a:pt x="7036" y="1152"/>
                  </a:lnTo>
                  <a:lnTo>
                    <a:pt x="7061" y="1173"/>
                  </a:lnTo>
                  <a:lnTo>
                    <a:pt x="7082" y="1198"/>
                  </a:lnTo>
                  <a:lnTo>
                    <a:pt x="7101" y="1225"/>
                  </a:lnTo>
                  <a:lnTo>
                    <a:pt x="7115" y="1254"/>
                  </a:lnTo>
                  <a:lnTo>
                    <a:pt x="7125" y="1285"/>
                  </a:lnTo>
                  <a:lnTo>
                    <a:pt x="7132" y="1317"/>
                  </a:lnTo>
                  <a:lnTo>
                    <a:pt x="7134" y="1350"/>
                  </a:lnTo>
                  <a:lnTo>
                    <a:pt x="7134" y="1806"/>
                  </a:lnTo>
                  <a:lnTo>
                    <a:pt x="7826" y="1806"/>
                  </a:lnTo>
                  <a:lnTo>
                    <a:pt x="7831" y="1806"/>
                  </a:lnTo>
                  <a:lnTo>
                    <a:pt x="7857" y="1807"/>
                  </a:lnTo>
                  <a:lnTo>
                    <a:pt x="7867" y="1807"/>
                  </a:lnTo>
                  <a:lnTo>
                    <a:pt x="7893" y="1808"/>
                  </a:lnTo>
                  <a:lnTo>
                    <a:pt x="7903" y="1809"/>
                  </a:lnTo>
                  <a:lnTo>
                    <a:pt x="7929" y="1812"/>
                  </a:lnTo>
                  <a:lnTo>
                    <a:pt x="7938" y="1813"/>
                  </a:lnTo>
                  <a:lnTo>
                    <a:pt x="7964" y="1816"/>
                  </a:lnTo>
                  <a:lnTo>
                    <a:pt x="7974" y="1818"/>
                  </a:lnTo>
                  <a:lnTo>
                    <a:pt x="8000" y="1822"/>
                  </a:lnTo>
                  <a:lnTo>
                    <a:pt x="8009" y="1824"/>
                  </a:lnTo>
                  <a:lnTo>
                    <a:pt x="8035" y="1829"/>
                  </a:lnTo>
                  <a:lnTo>
                    <a:pt x="8044" y="1831"/>
                  </a:lnTo>
                  <a:lnTo>
                    <a:pt x="8069" y="1838"/>
                  </a:lnTo>
                  <a:lnTo>
                    <a:pt x="8078" y="1840"/>
                  </a:lnTo>
                  <a:lnTo>
                    <a:pt x="8104" y="1847"/>
                  </a:lnTo>
                  <a:lnTo>
                    <a:pt x="8113" y="1850"/>
                  </a:lnTo>
                  <a:lnTo>
                    <a:pt x="8138" y="1858"/>
                  </a:lnTo>
                  <a:lnTo>
                    <a:pt x="8146" y="1862"/>
                  </a:lnTo>
                  <a:lnTo>
                    <a:pt x="8171" y="1871"/>
                  </a:lnTo>
                  <a:lnTo>
                    <a:pt x="8180" y="1874"/>
                  </a:lnTo>
                  <a:lnTo>
                    <a:pt x="8204" y="1884"/>
                  </a:lnTo>
                  <a:lnTo>
                    <a:pt x="8213" y="1888"/>
                  </a:lnTo>
                  <a:lnTo>
                    <a:pt x="8237" y="1899"/>
                  </a:lnTo>
                  <a:lnTo>
                    <a:pt x="8245" y="1903"/>
                  </a:lnTo>
                  <a:lnTo>
                    <a:pt x="8269" y="1915"/>
                  </a:lnTo>
                  <a:lnTo>
                    <a:pt x="8277" y="1920"/>
                  </a:lnTo>
                  <a:lnTo>
                    <a:pt x="8300" y="1932"/>
                  </a:lnTo>
                  <a:lnTo>
                    <a:pt x="8308" y="1937"/>
                  </a:lnTo>
                  <a:lnTo>
                    <a:pt x="8331" y="1951"/>
                  </a:lnTo>
                  <a:lnTo>
                    <a:pt x="8339" y="1956"/>
                  </a:lnTo>
                  <a:lnTo>
                    <a:pt x="8361" y="1970"/>
                  </a:lnTo>
                  <a:lnTo>
                    <a:pt x="8368" y="1975"/>
                  </a:lnTo>
                  <a:lnTo>
                    <a:pt x="8390" y="1991"/>
                  </a:lnTo>
                  <a:lnTo>
                    <a:pt x="8397" y="1996"/>
                  </a:lnTo>
                  <a:lnTo>
                    <a:pt x="8418" y="2012"/>
                  </a:lnTo>
                  <a:lnTo>
                    <a:pt x="8426" y="2018"/>
                  </a:lnTo>
                  <a:lnTo>
                    <a:pt x="8446" y="2035"/>
                  </a:lnTo>
                  <a:lnTo>
                    <a:pt x="8453" y="2041"/>
                  </a:lnTo>
                  <a:lnTo>
                    <a:pt x="8473" y="2058"/>
                  </a:lnTo>
                  <a:lnTo>
                    <a:pt x="8480" y="2065"/>
                  </a:lnTo>
                  <a:lnTo>
                    <a:pt x="8499" y="2083"/>
                  </a:lnTo>
                  <a:lnTo>
                    <a:pt x="8505" y="2090"/>
                  </a:lnTo>
                  <a:lnTo>
                    <a:pt x="8524" y="2109"/>
                  </a:lnTo>
                  <a:lnTo>
                    <a:pt x="8530" y="2115"/>
                  </a:lnTo>
                  <a:lnTo>
                    <a:pt x="8548" y="2135"/>
                  </a:lnTo>
                  <a:lnTo>
                    <a:pt x="8554" y="2142"/>
                  </a:lnTo>
                  <a:lnTo>
                    <a:pt x="8571" y="2163"/>
                  </a:lnTo>
                  <a:lnTo>
                    <a:pt x="8576" y="2170"/>
                  </a:lnTo>
                  <a:lnTo>
                    <a:pt x="8593" y="2191"/>
                  </a:lnTo>
                  <a:lnTo>
                    <a:pt x="8598" y="2199"/>
                  </a:lnTo>
                  <a:lnTo>
                    <a:pt x="8614" y="2220"/>
                  </a:lnTo>
                  <a:lnTo>
                    <a:pt x="8619" y="2228"/>
                  </a:lnTo>
                  <a:lnTo>
                    <a:pt x="8634" y="2250"/>
                  </a:lnTo>
                  <a:lnTo>
                    <a:pt x="8639" y="2259"/>
                  </a:lnTo>
                  <a:lnTo>
                    <a:pt x="8652" y="2281"/>
                  </a:lnTo>
                  <a:lnTo>
                    <a:pt x="8657" y="2289"/>
                  </a:lnTo>
                  <a:lnTo>
                    <a:pt x="8670" y="2312"/>
                  </a:lnTo>
                  <a:lnTo>
                    <a:pt x="8674" y="2321"/>
                  </a:lnTo>
                  <a:lnTo>
                    <a:pt x="8686" y="2344"/>
                  </a:lnTo>
                  <a:lnTo>
                    <a:pt x="8690" y="2353"/>
                  </a:lnTo>
                  <a:lnTo>
                    <a:pt x="8701" y="2377"/>
                  </a:lnTo>
                  <a:lnTo>
                    <a:pt x="8705" y="2385"/>
                  </a:lnTo>
                  <a:lnTo>
                    <a:pt x="8715" y="2410"/>
                  </a:lnTo>
                  <a:lnTo>
                    <a:pt x="8718" y="2419"/>
                  </a:lnTo>
                  <a:lnTo>
                    <a:pt x="8727" y="2443"/>
                  </a:lnTo>
                  <a:lnTo>
                    <a:pt x="8731" y="2452"/>
                  </a:lnTo>
                  <a:lnTo>
                    <a:pt x="8739" y="2477"/>
                  </a:lnTo>
                  <a:lnTo>
                    <a:pt x="8741" y="2486"/>
                  </a:lnTo>
                  <a:lnTo>
                    <a:pt x="8749" y="2512"/>
                  </a:lnTo>
                  <a:lnTo>
                    <a:pt x="8751" y="2521"/>
                  </a:lnTo>
                  <a:lnTo>
                    <a:pt x="8757" y="2546"/>
                  </a:lnTo>
                  <a:lnTo>
                    <a:pt x="8759" y="2555"/>
                  </a:lnTo>
                  <a:lnTo>
                    <a:pt x="8765" y="2581"/>
                  </a:lnTo>
                  <a:lnTo>
                    <a:pt x="8766" y="2590"/>
                  </a:lnTo>
                  <a:lnTo>
                    <a:pt x="8771" y="2616"/>
                  </a:lnTo>
                  <a:lnTo>
                    <a:pt x="8772" y="2625"/>
                  </a:lnTo>
                  <a:lnTo>
                    <a:pt x="8776" y="2651"/>
                  </a:lnTo>
                  <a:lnTo>
                    <a:pt x="8777" y="2661"/>
                  </a:lnTo>
                  <a:lnTo>
                    <a:pt x="8779" y="2687"/>
                  </a:lnTo>
                  <a:lnTo>
                    <a:pt x="8780" y="2696"/>
                  </a:lnTo>
                  <a:lnTo>
                    <a:pt x="8781" y="2723"/>
                  </a:lnTo>
                  <a:lnTo>
                    <a:pt x="8781" y="2732"/>
                  </a:lnTo>
                  <a:lnTo>
                    <a:pt x="8782" y="2758"/>
                  </a:lnTo>
                  <a:lnTo>
                    <a:pt x="8782" y="2763"/>
                  </a:lnTo>
                  <a:lnTo>
                    <a:pt x="8782" y="3940"/>
                  </a:lnTo>
                  <a:lnTo>
                    <a:pt x="8782" y="7944"/>
                  </a:lnTo>
                  <a:lnTo>
                    <a:pt x="8782" y="7949"/>
                  </a:lnTo>
                  <a:lnTo>
                    <a:pt x="8781" y="7975"/>
                  </a:lnTo>
                  <a:lnTo>
                    <a:pt x="8781" y="7984"/>
                  </a:lnTo>
                  <a:lnTo>
                    <a:pt x="8780" y="8011"/>
                  </a:lnTo>
                  <a:lnTo>
                    <a:pt x="8779" y="8020"/>
                  </a:lnTo>
                  <a:lnTo>
                    <a:pt x="8777" y="8046"/>
                  </a:lnTo>
                  <a:lnTo>
                    <a:pt x="8776" y="8055"/>
                  </a:lnTo>
                  <a:lnTo>
                    <a:pt x="8772" y="8082"/>
                  </a:lnTo>
                  <a:lnTo>
                    <a:pt x="8771" y="8091"/>
                  </a:lnTo>
                  <a:lnTo>
                    <a:pt x="8766" y="8117"/>
                  </a:lnTo>
                  <a:lnTo>
                    <a:pt x="8765" y="8126"/>
                  </a:lnTo>
                  <a:lnTo>
                    <a:pt x="8759" y="8152"/>
                  </a:lnTo>
                  <a:lnTo>
                    <a:pt x="8757" y="8161"/>
                  </a:lnTo>
                  <a:lnTo>
                    <a:pt x="8751" y="8186"/>
                  </a:lnTo>
                  <a:lnTo>
                    <a:pt x="8749" y="8195"/>
                  </a:lnTo>
                  <a:lnTo>
                    <a:pt x="8741" y="8220"/>
                  </a:lnTo>
                  <a:lnTo>
                    <a:pt x="8739" y="8229"/>
                  </a:lnTo>
                  <a:lnTo>
                    <a:pt x="8730" y="8254"/>
                  </a:lnTo>
                  <a:lnTo>
                    <a:pt x="8727" y="8263"/>
                  </a:lnTo>
                  <a:lnTo>
                    <a:pt x="8718" y="8288"/>
                  </a:lnTo>
                  <a:lnTo>
                    <a:pt x="8715" y="8297"/>
                  </a:lnTo>
                  <a:lnTo>
                    <a:pt x="8705" y="8321"/>
                  </a:lnTo>
                  <a:lnTo>
                    <a:pt x="8701" y="8330"/>
                  </a:lnTo>
                  <a:lnTo>
                    <a:pt x="8690" y="8354"/>
                  </a:lnTo>
                  <a:lnTo>
                    <a:pt x="8686" y="8362"/>
                  </a:lnTo>
                  <a:lnTo>
                    <a:pt x="8674" y="8386"/>
                  </a:lnTo>
                  <a:lnTo>
                    <a:pt x="8670" y="8394"/>
                  </a:lnTo>
                  <a:lnTo>
                    <a:pt x="8657" y="8417"/>
                  </a:lnTo>
                  <a:lnTo>
                    <a:pt x="8652" y="8426"/>
                  </a:lnTo>
                  <a:lnTo>
                    <a:pt x="8638" y="8449"/>
                  </a:lnTo>
                  <a:lnTo>
                    <a:pt x="8633" y="8457"/>
                  </a:lnTo>
                  <a:lnTo>
                    <a:pt x="8619" y="8479"/>
                  </a:lnTo>
                  <a:lnTo>
                    <a:pt x="8613" y="8487"/>
                  </a:lnTo>
                  <a:lnTo>
                    <a:pt x="8598" y="8509"/>
                  </a:lnTo>
                  <a:lnTo>
                    <a:pt x="8592" y="8516"/>
                  </a:lnTo>
                  <a:lnTo>
                    <a:pt x="8576" y="8537"/>
                  </a:lnTo>
                  <a:lnTo>
                    <a:pt x="8570" y="8544"/>
                  </a:lnTo>
                  <a:lnTo>
                    <a:pt x="8553" y="8565"/>
                  </a:lnTo>
                  <a:lnTo>
                    <a:pt x="8547" y="8572"/>
                  </a:lnTo>
                  <a:lnTo>
                    <a:pt x="8530" y="8591"/>
                  </a:lnTo>
                  <a:lnTo>
                    <a:pt x="8523" y="8598"/>
                  </a:lnTo>
                  <a:lnTo>
                    <a:pt x="8505" y="8617"/>
                  </a:lnTo>
                  <a:lnTo>
                    <a:pt x="8498" y="8623"/>
                  </a:lnTo>
                  <a:lnTo>
                    <a:pt x="8479" y="8642"/>
                  </a:lnTo>
                  <a:lnTo>
                    <a:pt x="8473" y="8648"/>
                  </a:lnTo>
                  <a:lnTo>
                    <a:pt x="8453" y="8665"/>
                  </a:lnTo>
                  <a:lnTo>
                    <a:pt x="8446" y="8671"/>
                  </a:lnTo>
                  <a:lnTo>
                    <a:pt x="8426" y="8688"/>
                  </a:lnTo>
                  <a:lnTo>
                    <a:pt x="8418" y="8694"/>
                  </a:lnTo>
                  <a:lnTo>
                    <a:pt x="8397" y="8710"/>
                  </a:lnTo>
                  <a:lnTo>
                    <a:pt x="8390" y="8715"/>
                  </a:lnTo>
                  <a:lnTo>
                    <a:pt x="8368" y="8731"/>
                  </a:lnTo>
                  <a:lnTo>
                    <a:pt x="8361" y="8736"/>
                  </a:lnTo>
                  <a:lnTo>
                    <a:pt x="8339" y="8750"/>
                  </a:lnTo>
                  <a:lnTo>
                    <a:pt x="8331" y="8755"/>
                  </a:lnTo>
                  <a:lnTo>
                    <a:pt x="8308" y="8769"/>
                  </a:lnTo>
                  <a:lnTo>
                    <a:pt x="8300" y="8774"/>
                  </a:lnTo>
                  <a:lnTo>
                    <a:pt x="8277" y="8786"/>
                  </a:lnTo>
                  <a:lnTo>
                    <a:pt x="8269" y="8791"/>
                  </a:lnTo>
                  <a:lnTo>
                    <a:pt x="8245" y="8803"/>
                  </a:lnTo>
                  <a:lnTo>
                    <a:pt x="8237" y="8807"/>
                  </a:lnTo>
                  <a:lnTo>
                    <a:pt x="8213" y="8818"/>
                  </a:lnTo>
                  <a:lnTo>
                    <a:pt x="8204" y="8822"/>
                  </a:lnTo>
                  <a:lnTo>
                    <a:pt x="8180" y="8832"/>
                  </a:lnTo>
                  <a:lnTo>
                    <a:pt x="8171" y="8835"/>
                  </a:lnTo>
                  <a:lnTo>
                    <a:pt x="8146" y="8844"/>
                  </a:lnTo>
                  <a:lnTo>
                    <a:pt x="8138" y="8848"/>
                  </a:lnTo>
                  <a:lnTo>
                    <a:pt x="8113" y="8856"/>
                  </a:lnTo>
                  <a:lnTo>
                    <a:pt x="8104" y="8859"/>
                  </a:lnTo>
                  <a:lnTo>
                    <a:pt x="8078" y="8866"/>
                  </a:lnTo>
                  <a:lnTo>
                    <a:pt x="8069" y="8868"/>
                  </a:lnTo>
                  <a:lnTo>
                    <a:pt x="8044" y="8875"/>
                  </a:lnTo>
                  <a:lnTo>
                    <a:pt x="8035" y="8877"/>
                  </a:lnTo>
                  <a:lnTo>
                    <a:pt x="8009" y="8882"/>
                  </a:lnTo>
                  <a:lnTo>
                    <a:pt x="8000" y="8884"/>
                  </a:lnTo>
                  <a:lnTo>
                    <a:pt x="7974" y="8888"/>
                  </a:lnTo>
                  <a:lnTo>
                    <a:pt x="7964" y="8890"/>
                  </a:lnTo>
                  <a:lnTo>
                    <a:pt x="7938" y="8893"/>
                  </a:lnTo>
                  <a:lnTo>
                    <a:pt x="7929" y="8894"/>
                  </a:lnTo>
                  <a:lnTo>
                    <a:pt x="7903" y="8897"/>
                  </a:lnTo>
                  <a:lnTo>
                    <a:pt x="7893" y="8898"/>
                  </a:lnTo>
                  <a:lnTo>
                    <a:pt x="7867" y="8899"/>
                  </a:lnTo>
                  <a:lnTo>
                    <a:pt x="7857" y="8899"/>
                  </a:lnTo>
                  <a:lnTo>
                    <a:pt x="7831" y="8900"/>
                  </a:lnTo>
                  <a:lnTo>
                    <a:pt x="7826" y="8900"/>
                  </a:lnTo>
                  <a:lnTo>
                    <a:pt x="2174" y="8900"/>
                  </a:lnTo>
                  <a:lnTo>
                    <a:pt x="2169" y="8900"/>
                  </a:lnTo>
                  <a:lnTo>
                    <a:pt x="2143" y="8899"/>
                  </a:lnTo>
                  <a:lnTo>
                    <a:pt x="2133" y="8899"/>
                  </a:lnTo>
                  <a:lnTo>
                    <a:pt x="2107" y="8898"/>
                  </a:lnTo>
                  <a:lnTo>
                    <a:pt x="2097" y="8897"/>
                  </a:lnTo>
                  <a:lnTo>
                    <a:pt x="2071" y="8894"/>
                  </a:lnTo>
                  <a:lnTo>
                    <a:pt x="2062" y="8893"/>
                  </a:lnTo>
                  <a:lnTo>
                    <a:pt x="2036" y="8890"/>
                  </a:lnTo>
                  <a:lnTo>
                    <a:pt x="2026" y="8888"/>
                  </a:lnTo>
                  <a:lnTo>
                    <a:pt x="2000" y="8884"/>
                  </a:lnTo>
                  <a:lnTo>
                    <a:pt x="1991" y="8882"/>
                  </a:lnTo>
                  <a:lnTo>
                    <a:pt x="1965" y="8877"/>
                  </a:lnTo>
                  <a:lnTo>
                    <a:pt x="1956" y="8875"/>
                  </a:lnTo>
                  <a:lnTo>
                    <a:pt x="1931" y="8868"/>
                  </a:lnTo>
                  <a:lnTo>
                    <a:pt x="1922" y="8866"/>
                  </a:lnTo>
                  <a:lnTo>
                    <a:pt x="1896" y="8859"/>
                  </a:lnTo>
                  <a:lnTo>
                    <a:pt x="1887" y="8856"/>
                  </a:lnTo>
                  <a:lnTo>
                    <a:pt x="1862" y="8848"/>
                  </a:lnTo>
                  <a:lnTo>
                    <a:pt x="1854" y="8844"/>
                  </a:lnTo>
                  <a:lnTo>
                    <a:pt x="1829" y="8835"/>
                  </a:lnTo>
                  <a:lnTo>
                    <a:pt x="1820" y="8832"/>
                  </a:lnTo>
                  <a:lnTo>
                    <a:pt x="1796" y="8822"/>
                  </a:lnTo>
                  <a:lnTo>
                    <a:pt x="1787" y="8818"/>
                  </a:lnTo>
                  <a:lnTo>
                    <a:pt x="1763" y="8807"/>
                  </a:lnTo>
                  <a:lnTo>
                    <a:pt x="1755" y="8803"/>
                  </a:lnTo>
                  <a:lnTo>
                    <a:pt x="1731" y="8791"/>
                  </a:lnTo>
                  <a:lnTo>
                    <a:pt x="1723" y="8786"/>
                  </a:lnTo>
                  <a:lnTo>
                    <a:pt x="1700" y="8774"/>
                  </a:lnTo>
                  <a:lnTo>
                    <a:pt x="1692" y="8769"/>
                  </a:lnTo>
                  <a:lnTo>
                    <a:pt x="1669" y="8755"/>
                  </a:lnTo>
                  <a:lnTo>
                    <a:pt x="1661" y="8750"/>
                  </a:lnTo>
                  <a:lnTo>
                    <a:pt x="1639" y="8736"/>
                  </a:lnTo>
                  <a:lnTo>
                    <a:pt x="1632" y="8731"/>
                  </a:lnTo>
                  <a:lnTo>
                    <a:pt x="1610" y="8715"/>
                  </a:lnTo>
                  <a:lnTo>
                    <a:pt x="1603" y="8710"/>
                  </a:lnTo>
                  <a:lnTo>
                    <a:pt x="1582" y="8694"/>
                  </a:lnTo>
                  <a:lnTo>
                    <a:pt x="1574" y="8688"/>
                  </a:lnTo>
                  <a:lnTo>
                    <a:pt x="1554" y="8671"/>
                  </a:lnTo>
                  <a:lnTo>
                    <a:pt x="1547" y="8665"/>
                  </a:lnTo>
                  <a:lnTo>
                    <a:pt x="1527" y="8648"/>
                  </a:lnTo>
                  <a:lnTo>
                    <a:pt x="1521" y="8642"/>
                  </a:lnTo>
                  <a:lnTo>
                    <a:pt x="1502" y="8623"/>
                  </a:lnTo>
                  <a:lnTo>
                    <a:pt x="1495" y="8617"/>
                  </a:lnTo>
                  <a:lnTo>
                    <a:pt x="1477" y="8598"/>
                  </a:lnTo>
                  <a:lnTo>
                    <a:pt x="1470" y="8591"/>
                  </a:lnTo>
                  <a:lnTo>
                    <a:pt x="1453" y="8572"/>
                  </a:lnTo>
                  <a:lnTo>
                    <a:pt x="1447" y="8565"/>
                  </a:lnTo>
                  <a:lnTo>
                    <a:pt x="1430" y="8544"/>
                  </a:lnTo>
                  <a:lnTo>
                    <a:pt x="1424" y="8537"/>
                  </a:lnTo>
                  <a:lnTo>
                    <a:pt x="1408" y="8516"/>
                  </a:lnTo>
                  <a:lnTo>
                    <a:pt x="1402" y="8509"/>
                  </a:lnTo>
                  <a:lnTo>
                    <a:pt x="1387" y="8487"/>
                  </a:lnTo>
                  <a:lnTo>
                    <a:pt x="1381" y="8479"/>
                  </a:lnTo>
                  <a:lnTo>
                    <a:pt x="1367" y="8457"/>
                  </a:lnTo>
                  <a:lnTo>
                    <a:pt x="1362" y="8449"/>
                  </a:lnTo>
                  <a:lnTo>
                    <a:pt x="1348" y="8426"/>
                  </a:lnTo>
                  <a:lnTo>
                    <a:pt x="1343" y="8417"/>
                  </a:lnTo>
                  <a:lnTo>
                    <a:pt x="1330" y="8394"/>
                  </a:lnTo>
                  <a:lnTo>
                    <a:pt x="1326" y="8386"/>
                  </a:lnTo>
                  <a:lnTo>
                    <a:pt x="1314" y="8362"/>
                  </a:lnTo>
                  <a:lnTo>
                    <a:pt x="1310" y="8354"/>
                  </a:lnTo>
                  <a:lnTo>
                    <a:pt x="1299" y="8330"/>
                  </a:lnTo>
                  <a:lnTo>
                    <a:pt x="1295" y="8321"/>
                  </a:lnTo>
                  <a:lnTo>
                    <a:pt x="1285" y="8297"/>
                  </a:lnTo>
                  <a:lnTo>
                    <a:pt x="1282" y="8288"/>
                  </a:lnTo>
                  <a:lnTo>
                    <a:pt x="1273" y="8263"/>
                  </a:lnTo>
                  <a:lnTo>
                    <a:pt x="1270" y="8254"/>
                  </a:lnTo>
                  <a:lnTo>
                    <a:pt x="1261" y="8229"/>
                  </a:lnTo>
                  <a:lnTo>
                    <a:pt x="1259" y="8220"/>
                  </a:lnTo>
                  <a:lnTo>
                    <a:pt x="1251" y="8195"/>
                  </a:lnTo>
                  <a:lnTo>
                    <a:pt x="1249" y="8186"/>
                  </a:lnTo>
                  <a:lnTo>
                    <a:pt x="1243" y="8161"/>
                  </a:lnTo>
                  <a:lnTo>
                    <a:pt x="1241" y="8152"/>
                  </a:lnTo>
                  <a:lnTo>
                    <a:pt x="1235" y="8126"/>
                  </a:lnTo>
                  <a:lnTo>
                    <a:pt x="1234" y="8117"/>
                  </a:lnTo>
                  <a:lnTo>
                    <a:pt x="1229" y="8091"/>
                  </a:lnTo>
                  <a:lnTo>
                    <a:pt x="1228" y="8082"/>
                  </a:lnTo>
                  <a:lnTo>
                    <a:pt x="1224" y="8055"/>
                  </a:lnTo>
                  <a:lnTo>
                    <a:pt x="1223" y="8046"/>
                  </a:lnTo>
                  <a:lnTo>
                    <a:pt x="1221" y="8020"/>
                  </a:lnTo>
                  <a:lnTo>
                    <a:pt x="1220" y="8011"/>
                  </a:lnTo>
                  <a:lnTo>
                    <a:pt x="1219" y="7984"/>
                  </a:lnTo>
                  <a:lnTo>
                    <a:pt x="1219" y="7975"/>
                  </a:lnTo>
                  <a:lnTo>
                    <a:pt x="1218" y="7949"/>
                  </a:lnTo>
                  <a:lnTo>
                    <a:pt x="1218" y="7944"/>
                  </a:lnTo>
                  <a:lnTo>
                    <a:pt x="1218" y="3940"/>
                  </a:lnTo>
                  <a:lnTo>
                    <a:pt x="1218" y="2763"/>
                  </a:lnTo>
                  <a:lnTo>
                    <a:pt x="1218" y="2758"/>
                  </a:lnTo>
                  <a:lnTo>
                    <a:pt x="1219" y="2732"/>
                  </a:lnTo>
                  <a:lnTo>
                    <a:pt x="1219" y="2723"/>
                  </a:lnTo>
                  <a:lnTo>
                    <a:pt x="1220" y="2696"/>
                  </a:lnTo>
                  <a:lnTo>
                    <a:pt x="1221" y="2687"/>
                  </a:lnTo>
                  <a:lnTo>
                    <a:pt x="1223" y="2661"/>
                  </a:lnTo>
                  <a:lnTo>
                    <a:pt x="1224" y="2651"/>
                  </a:lnTo>
                  <a:lnTo>
                    <a:pt x="1228" y="2625"/>
                  </a:lnTo>
                  <a:lnTo>
                    <a:pt x="1229" y="2616"/>
                  </a:lnTo>
                  <a:lnTo>
                    <a:pt x="1234" y="2590"/>
                  </a:lnTo>
                  <a:lnTo>
                    <a:pt x="1235" y="2581"/>
                  </a:lnTo>
                  <a:lnTo>
                    <a:pt x="1241" y="2555"/>
                  </a:lnTo>
                  <a:lnTo>
                    <a:pt x="1243" y="2546"/>
                  </a:lnTo>
                  <a:lnTo>
                    <a:pt x="1249" y="2521"/>
                  </a:lnTo>
                  <a:lnTo>
                    <a:pt x="1251" y="2512"/>
                  </a:lnTo>
                  <a:lnTo>
                    <a:pt x="1259" y="2486"/>
                  </a:lnTo>
                  <a:lnTo>
                    <a:pt x="1261" y="2477"/>
                  </a:lnTo>
                  <a:lnTo>
                    <a:pt x="1269" y="2452"/>
                  </a:lnTo>
                  <a:lnTo>
                    <a:pt x="1273" y="2443"/>
                  </a:lnTo>
                  <a:lnTo>
                    <a:pt x="1282" y="2419"/>
                  </a:lnTo>
                  <a:lnTo>
                    <a:pt x="1285" y="2410"/>
                  </a:lnTo>
                  <a:lnTo>
                    <a:pt x="1295" y="2385"/>
                  </a:lnTo>
                  <a:lnTo>
                    <a:pt x="1299" y="2377"/>
                  </a:lnTo>
                  <a:lnTo>
                    <a:pt x="1310" y="2353"/>
                  </a:lnTo>
                  <a:lnTo>
                    <a:pt x="1314" y="2344"/>
                  </a:lnTo>
                  <a:lnTo>
                    <a:pt x="1326" y="2321"/>
                  </a:lnTo>
                  <a:lnTo>
                    <a:pt x="1330" y="2312"/>
                  </a:lnTo>
                  <a:lnTo>
                    <a:pt x="1343" y="2289"/>
                  </a:lnTo>
                  <a:lnTo>
                    <a:pt x="1348" y="2281"/>
                  </a:lnTo>
                  <a:lnTo>
                    <a:pt x="1361" y="2259"/>
                  </a:lnTo>
                  <a:lnTo>
                    <a:pt x="1366" y="2250"/>
                  </a:lnTo>
                  <a:lnTo>
                    <a:pt x="1381" y="2228"/>
                  </a:lnTo>
                  <a:lnTo>
                    <a:pt x="1386" y="2220"/>
                  </a:lnTo>
                  <a:lnTo>
                    <a:pt x="1402" y="2199"/>
                  </a:lnTo>
                  <a:lnTo>
                    <a:pt x="1407" y="2191"/>
                  </a:lnTo>
                  <a:lnTo>
                    <a:pt x="1424" y="2170"/>
                  </a:lnTo>
                  <a:lnTo>
                    <a:pt x="1429" y="2163"/>
                  </a:lnTo>
                  <a:lnTo>
                    <a:pt x="1446" y="2142"/>
                  </a:lnTo>
                  <a:lnTo>
                    <a:pt x="1452" y="2135"/>
                  </a:lnTo>
                  <a:lnTo>
                    <a:pt x="1470" y="2115"/>
                  </a:lnTo>
                  <a:lnTo>
                    <a:pt x="1476" y="2109"/>
                  </a:lnTo>
                  <a:lnTo>
                    <a:pt x="1495" y="2090"/>
                  </a:lnTo>
                  <a:lnTo>
                    <a:pt x="1501" y="2083"/>
                  </a:lnTo>
                  <a:lnTo>
                    <a:pt x="1520" y="2065"/>
                  </a:lnTo>
                  <a:lnTo>
                    <a:pt x="1527" y="2058"/>
                  </a:lnTo>
                  <a:lnTo>
                    <a:pt x="1547" y="2041"/>
                  </a:lnTo>
                  <a:lnTo>
                    <a:pt x="1554" y="2035"/>
                  </a:lnTo>
                  <a:lnTo>
                    <a:pt x="1574" y="2018"/>
                  </a:lnTo>
                  <a:lnTo>
                    <a:pt x="1582" y="2012"/>
                  </a:lnTo>
                  <a:lnTo>
                    <a:pt x="1603" y="1996"/>
                  </a:lnTo>
                  <a:lnTo>
                    <a:pt x="1610" y="1991"/>
                  </a:lnTo>
                  <a:lnTo>
                    <a:pt x="1632" y="1975"/>
                  </a:lnTo>
                  <a:lnTo>
                    <a:pt x="1639" y="1970"/>
                  </a:lnTo>
                  <a:lnTo>
                    <a:pt x="1661" y="1956"/>
                  </a:lnTo>
                  <a:lnTo>
                    <a:pt x="1669" y="1951"/>
                  </a:lnTo>
                  <a:lnTo>
                    <a:pt x="1692" y="1937"/>
                  </a:lnTo>
                  <a:lnTo>
                    <a:pt x="1700" y="1932"/>
                  </a:lnTo>
                  <a:lnTo>
                    <a:pt x="1723" y="1920"/>
                  </a:lnTo>
                  <a:lnTo>
                    <a:pt x="1731" y="1915"/>
                  </a:lnTo>
                  <a:lnTo>
                    <a:pt x="1755" y="1903"/>
                  </a:lnTo>
                  <a:lnTo>
                    <a:pt x="1763" y="1899"/>
                  </a:lnTo>
                  <a:lnTo>
                    <a:pt x="1787" y="1888"/>
                  </a:lnTo>
                  <a:lnTo>
                    <a:pt x="1796" y="1884"/>
                  </a:lnTo>
                  <a:lnTo>
                    <a:pt x="1820" y="1874"/>
                  </a:lnTo>
                  <a:lnTo>
                    <a:pt x="1829" y="1871"/>
                  </a:lnTo>
                  <a:lnTo>
                    <a:pt x="1854" y="1862"/>
                  </a:lnTo>
                  <a:lnTo>
                    <a:pt x="1862" y="1858"/>
                  </a:lnTo>
                  <a:lnTo>
                    <a:pt x="1887" y="1850"/>
                  </a:lnTo>
                  <a:lnTo>
                    <a:pt x="1896" y="1847"/>
                  </a:lnTo>
                  <a:lnTo>
                    <a:pt x="1922" y="1840"/>
                  </a:lnTo>
                  <a:lnTo>
                    <a:pt x="1931" y="1838"/>
                  </a:lnTo>
                  <a:lnTo>
                    <a:pt x="1956" y="1831"/>
                  </a:lnTo>
                  <a:lnTo>
                    <a:pt x="1965" y="1829"/>
                  </a:lnTo>
                  <a:lnTo>
                    <a:pt x="1991" y="1824"/>
                  </a:lnTo>
                  <a:lnTo>
                    <a:pt x="2000" y="1822"/>
                  </a:lnTo>
                  <a:lnTo>
                    <a:pt x="2026" y="1818"/>
                  </a:lnTo>
                  <a:lnTo>
                    <a:pt x="2036" y="1816"/>
                  </a:lnTo>
                  <a:lnTo>
                    <a:pt x="2062" y="1813"/>
                  </a:lnTo>
                  <a:lnTo>
                    <a:pt x="2071" y="1812"/>
                  </a:lnTo>
                  <a:lnTo>
                    <a:pt x="2097" y="1809"/>
                  </a:lnTo>
                  <a:lnTo>
                    <a:pt x="2107" y="1808"/>
                  </a:lnTo>
                  <a:lnTo>
                    <a:pt x="2133" y="1807"/>
                  </a:lnTo>
                  <a:lnTo>
                    <a:pt x="2143" y="1807"/>
                  </a:lnTo>
                  <a:lnTo>
                    <a:pt x="2169" y="1806"/>
                  </a:lnTo>
                  <a:lnTo>
                    <a:pt x="2174" y="1806"/>
                  </a:lnTo>
                  <a:lnTo>
                    <a:pt x="2866" y="1806"/>
                  </a:lnTo>
                  <a:lnTo>
                    <a:pt x="2866" y="1350"/>
                  </a:lnTo>
                  <a:lnTo>
                    <a:pt x="2868" y="1317"/>
                  </a:lnTo>
                  <a:lnTo>
                    <a:pt x="2875" y="1285"/>
                  </a:lnTo>
                  <a:lnTo>
                    <a:pt x="2885" y="1254"/>
                  </a:lnTo>
                  <a:lnTo>
                    <a:pt x="2899" y="1225"/>
                  </a:lnTo>
                  <a:lnTo>
                    <a:pt x="2918" y="1198"/>
                  </a:lnTo>
                  <a:lnTo>
                    <a:pt x="2939" y="1173"/>
                  </a:lnTo>
                  <a:lnTo>
                    <a:pt x="2964" y="1152"/>
                  </a:lnTo>
                  <a:lnTo>
                    <a:pt x="2991" y="1133"/>
                  </a:lnTo>
                  <a:lnTo>
                    <a:pt x="3020" y="1119"/>
                  </a:lnTo>
                  <a:lnTo>
                    <a:pt x="3051" y="1109"/>
                  </a:lnTo>
                  <a:lnTo>
                    <a:pt x="3083" y="1102"/>
                  </a:lnTo>
                  <a:lnTo>
                    <a:pt x="3116" y="1100"/>
                  </a:lnTo>
                  <a:lnTo>
                    <a:pt x="3149" y="1102"/>
                  </a:lnTo>
                  <a:lnTo>
                    <a:pt x="3181" y="1109"/>
                  </a:lnTo>
                  <a:lnTo>
                    <a:pt x="3212" y="1119"/>
                  </a:lnTo>
                  <a:lnTo>
                    <a:pt x="3241" y="1133"/>
                  </a:lnTo>
                  <a:lnTo>
                    <a:pt x="3268" y="1152"/>
                  </a:lnTo>
                  <a:lnTo>
                    <a:pt x="3293" y="1173"/>
                  </a:lnTo>
                  <a:lnTo>
                    <a:pt x="3314" y="1198"/>
                  </a:lnTo>
                  <a:lnTo>
                    <a:pt x="3333" y="1225"/>
                  </a:lnTo>
                  <a:lnTo>
                    <a:pt x="3347" y="1254"/>
                  </a:lnTo>
                  <a:lnTo>
                    <a:pt x="3357" y="1285"/>
                  </a:lnTo>
                  <a:lnTo>
                    <a:pt x="3364" y="1317"/>
                  </a:lnTo>
                  <a:lnTo>
                    <a:pt x="3366" y="1350"/>
                  </a:lnTo>
                  <a:close/>
                  <a:moveTo>
                    <a:pt x="2875" y="2828"/>
                  </a:moveTo>
                  <a:lnTo>
                    <a:pt x="2868" y="2796"/>
                  </a:lnTo>
                  <a:lnTo>
                    <a:pt x="2866" y="2763"/>
                  </a:lnTo>
                  <a:lnTo>
                    <a:pt x="2866" y="2306"/>
                  </a:lnTo>
                  <a:lnTo>
                    <a:pt x="2176" y="2306"/>
                  </a:lnTo>
                  <a:lnTo>
                    <a:pt x="2157" y="2306"/>
                  </a:lnTo>
                  <a:lnTo>
                    <a:pt x="2140" y="2307"/>
                  </a:lnTo>
                  <a:lnTo>
                    <a:pt x="2123" y="2309"/>
                  </a:lnTo>
                  <a:lnTo>
                    <a:pt x="2106" y="2311"/>
                  </a:lnTo>
                  <a:lnTo>
                    <a:pt x="2089" y="2314"/>
                  </a:lnTo>
                  <a:lnTo>
                    <a:pt x="2073" y="2318"/>
                  </a:lnTo>
                  <a:lnTo>
                    <a:pt x="2056" y="2322"/>
                  </a:lnTo>
                  <a:lnTo>
                    <a:pt x="2040" y="2326"/>
                  </a:lnTo>
                  <a:lnTo>
                    <a:pt x="2024" y="2332"/>
                  </a:lnTo>
                  <a:lnTo>
                    <a:pt x="2008" y="2338"/>
                  </a:lnTo>
                  <a:lnTo>
                    <a:pt x="1992" y="2344"/>
                  </a:lnTo>
                  <a:lnTo>
                    <a:pt x="1977" y="2351"/>
                  </a:lnTo>
                  <a:lnTo>
                    <a:pt x="1961" y="2359"/>
                  </a:lnTo>
                  <a:lnTo>
                    <a:pt x="1946" y="2367"/>
                  </a:lnTo>
                  <a:lnTo>
                    <a:pt x="1932" y="2376"/>
                  </a:lnTo>
                  <a:lnTo>
                    <a:pt x="1917" y="2386"/>
                  </a:lnTo>
                  <a:lnTo>
                    <a:pt x="1903" y="2396"/>
                  </a:lnTo>
                  <a:lnTo>
                    <a:pt x="1889" y="2406"/>
                  </a:lnTo>
                  <a:lnTo>
                    <a:pt x="1876" y="2417"/>
                  </a:lnTo>
                  <a:lnTo>
                    <a:pt x="1864" y="2428"/>
                  </a:lnTo>
                  <a:lnTo>
                    <a:pt x="1851" y="2440"/>
                  </a:lnTo>
                  <a:lnTo>
                    <a:pt x="1839" y="2453"/>
                  </a:lnTo>
                  <a:lnTo>
                    <a:pt x="1828" y="2465"/>
                  </a:lnTo>
                  <a:lnTo>
                    <a:pt x="1817" y="2478"/>
                  </a:lnTo>
                  <a:lnTo>
                    <a:pt x="1807" y="2492"/>
                  </a:lnTo>
                  <a:lnTo>
                    <a:pt x="1797" y="2506"/>
                  </a:lnTo>
                  <a:lnTo>
                    <a:pt x="1788" y="2520"/>
                  </a:lnTo>
                  <a:lnTo>
                    <a:pt x="1779" y="2535"/>
                  </a:lnTo>
                  <a:lnTo>
                    <a:pt x="1770" y="2550"/>
                  </a:lnTo>
                  <a:lnTo>
                    <a:pt x="1763" y="2565"/>
                  </a:lnTo>
                  <a:lnTo>
                    <a:pt x="1756" y="2580"/>
                  </a:lnTo>
                  <a:lnTo>
                    <a:pt x="1749" y="2596"/>
                  </a:lnTo>
                  <a:lnTo>
                    <a:pt x="1743" y="2612"/>
                  </a:lnTo>
                  <a:lnTo>
                    <a:pt x="1738" y="2628"/>
                  </a:lnTo>
                  <a:lnTo>
                    <a:pt x="1733" y="2644"/>
                  </a:lnTo>
                  <a:lnTo>
                    <a:pt x="1729" y="2661"/>
                  </a:lnTo>
                  <a:lnTo>
                    <a:pt x="1726" y="2677"/>
                  </a:lnTo>
                  <a:lnTo>
                    <a:pt x="1723" y="2694"/>
                  </a:lnTo>
                  <a:lnTo>
                    <a:pt x="1721" y="2711"/>
                  </a:lnTo>
                  <a:lnTo>
                    <a:pt x="1719" y="2728"/>
                  </a:lnTo>
                  <a:lnTo>
                    <a:pt x="1718" y="2746"/>
                  </a:lnTo>
                  <a:lnTo>
                    <a:pt x="1718" y="2765"/>
                  </a:lnTo>
                  <a:lnTo>
                    <a:pt x="1718" y="3690"/>
                  </a:lnTo>
                  <a:lnTo>
                    <a:pt x="8282" y="3690"/>
                  </a:lnTo>
                  <a:lnTo>
                    <a:pt x="8282" y="2765"/>
                  </a:lnTo>
                  <a:lnTo>
                    <a:pt x="8282" y="2746"/>
                  </a:lnTo>
                  <a:lnTo>
                    <a:pt x="8281" y="2728"/>
                  </a:lnTo>
                  <a:lnTo>
                    <a:pt x="8279" y="2711"/>
                  </a:lnTo>
                  <a:lnTo>
                    <a:pt x="8277" y="2694"/>
                  </a:lnTo>
                  <a:lnTo>
                    <a:pt x="8274" y="2677"/>
                  </a:lnTo>
                  <a:lnTo>
                    <a:pt x="8271" y="2661"/>
                  </a:lnTo>
                  <a:lnTo>
                    <a:pt x="8267" y="2644"/>
                  </a:lnTo>
                  <a:lnTo>
                    <a:pt x="8262" y="2628"/>
                  </a:lnTo>
                  <a:lnTo>
                    <a:pt x="8257" y="2612"/>
                  </a:lnTo>
                  <a:lnTo>
                    <a:pt x="8251" y="2596"/>
                  </a:lnTo>
                  <a:lnTo>
                    <a:pt x="8244" y="2580"/>
                  </a:lnTo>
                  <a:lnTo>
                    <a:pt x="8237" y="2565"/>
                  </a:lnTo>
                  <a:lnTo>
                    <a:pt x="8230" y="2550"/>
                  </a:lnTo>
                  <a:lnTo>
                    <a:pt x="8221" y="2535"/>
                  </a:lnTo>
                  <a:lnTo>
                    <a:pt x="8212" y="2520"/>
                  </a:lnTo>
                  <a:lnTo>
                    <a:pt x="8203" y="2506"/>
                  </a:lnTo>
                  <a:lnTo>
                    <a:pt x="8193" y="2492"/>
                  </a:lnTo>
                  <a:lnTo>
                    <a:pt x="8183" y="2478"/>
                  </a:lnTo>
                  <a:lnTo>
                    <a:pt x="8172" y="2465"/>
                  </a:lnTo>
                  <a:lnTo>
                    <a:pt x="8161" y="2453"/>
                  </a:lnTo>
                  <a:lnTo>
                    <a:pt x="8149" y="2440"/>
                  </a:lnTo>
                  <a:lnTo>
                    <a:pt x="8136" y="2428"/>
                  </a:lnTo>
                  <a:lnTo>
                    <a:pt x="8124" y="2417"/>
                  </a:lnTo>
                  <a:lnTo>
                    <a:pt x="8111" y="2406"/>
                  </a:lnTo>
                  <a:lnTo>
                    <a:pt x="8097" y="2396"/>
                  </a:lnTo>
                  <a:lnTo>
                    <a:pt x="8083" y="2386"/>
                  </a:lnTo>
                  <a:lnTo>
                    <a:pt x="8068" y="2376"/>
                  </a:lnTo>
                  <a:lnTo>
                    <a:pt x="8054" y="2367"/>
                  </a:lnTo>
                  <a:lnTo>
                    <a:pt x="8039" y="2359"/>
                  </a:lnTo>
                  <a:lnTo>
                    <a:pt x="8023" y="2351"/>
                  </a:lnTo>
                  <a:lnTo>
                    <a:pt x="8008" y="2344"/>
                  </a:lnTo>
                  <a:lnTo>
                    <a:pt x="7992" y="2338"/>
                  </a:lnTo>
                  <a:lnTo>
                    <a:pt x="7976" y="2332"/>
                  </a:lnTo>
                  <a:lnTo>
                    <a:pt x="7960" y="2326"/>
                  </a:lnTo>
                  <a:lnTo>
                    <a:pt x="7944" y="2322"/>
                  </a:lnTo>
                  <a:lnTo>
                    <a:pt x="7927" y="2318"/>
                  </a:lnTo>
                  <a:lnTo>
                    <a:pt x="7911" y="2314"/>
                  </a:lnTo>
                  <a:lnTo>
                    <a:pt x="7894" y="2311"/>
                  </a:lnTo>
                  <a:lnTo>
                    <a:pt x="7877" y="2309"/>
                  </a:lnTo>
                  <a:lnTo>
                    <a:pt x="7860" y="2307"/>
                  </a:lnTo>
                  <a:lnTo>
                    <a:pt x="7843" y="2306"/>
                  </a:lnTo>
                  <a:lnTo>
                    <a:pt x="7824" y="2306"/>
                  </a:lnTo>
                  <a:lnTo>
                    <a:pt x="7134" y="2306"/>
                  </a:lnTo>
                  <a:lnTo>
                    <a:pt x="7134" y="2763"/>
                  </a:lnTo>
                  <a:lnTo>
                    <a:pt x="7132" y="2796"/>
                  </a:lnTo>
                  <a:lnTo>
                    <a:pt x="7125" y="2828"/>
                  </a:lnTo>
                  <a:lnTo>
                    <a:pt x="7115" y="2859"/>
                  </a:lnTo>
                  <a:lnTo>
                    <a:pt x="7101" y="2888"/>
                  </a:lnTo>
                  <a:lnTo>
                    <a:pt x="7082" y="2915"/>
                  </a:lnTo>
                  <a:lnTo>
                    <a:pt x="7061" y="2940"/>
                  </a:lnTo>
                  <a:lnTo>
                    <a:pt x="7036" y="2961"/>
                  </a:lnTo>
                  <a:lnTo>
                    <a:pt x="7009" y="2980"/>
                  </a:lnTo>
                  <a:lnTo>
                    <a:pt x="6980" y="2994"/>
                  </a:lnTo>
                  <a:lnTo>
                    <a:pt x="6949" y="3004"/>
                  </a:lnTo>
                  <a:lnTo>
                    <a:pt x="6917" y="3011"/>
                  </a:lnTo>
                  <a:lnTo>
                    <a:pt x="6884" y="3013"/>
                  </a:lnTo>
                  <a:lnTo>
                    <a:pt x="6851" y="3011"/>
                  </a:lnTo>
                  <a:lnTo>
                    <a:pt x="6819" y="3004"/>
                  </a:lnTo>
                  <a:lnTo>
                    <a:pt x="6788" y="2994"/>
                  </a:lnTo>
                  <a:lnTo>
                    <a:pt x="6759" y="2980"/>
                  </a:lnTo>
                  <a:lnTo>
                    <a:pt x="6732" y="2961"/>
                  </a:lnTo>
                  <a:lnTo>
                    <a:pt x="6707" y="2940"/>
                  </a:lnTo>
                  <a:lnTo>
                    <a:pt x="6686" y="2915"/>
                  </a:lnTo>
                  <a:lnTo>
                    <a:pt x="6667" y="2888"/>
                  </a:lnTo>
                  <a:lnTo>
                    <a:pt x="6653" y="2859"/>
                  </a:lnTo>
                  <a:lnTo>
                    <a:pt x="6643" y="2828"/>
                  </a:lnTo>
                  <a:lnTo>
                    <a:pt x="6636" y="2796"/>
                  </a:lnTo>
                  <a:lnTo>
                    <a:pt x="6634" y="2763"/>
                  </a:lnTo>
                  <a:lnTo>
                    <a:pt x="6634" y="2306"/>
                  </a:lnTo>
                  <a:lnTo>
                    <a:pt x="3366" y="2306"/>
                  </a:lnTo>
                  <a:lnTo>
                    <a:pt x="3366" y="2763"/>
                  </a:lnTo>
                  <a:lnTo>
                    <a:pt x="3364" y="2796"/>
                  </a:lnTo>
                  <a:lnTo>
                    <a:pt x="3357" y="2828"/>
                  </a:lnTo>
                  <a:lnTo>
                    <a:pt x="3347" y="2859"/>
                  </a:lnTo>
                  <a:lnTo>
                    <a:pt x="3333" y="2888"/>
                  </a:lnTo>
                  <a:lnTo>
                    <a:pt x="3314" y="2915"/>
                  </a:lnTo>
                  <a:lnTo>
                    <a:pt x="3293" y="2940"/>
                  </a:lnTo>
                  <a:lnTo>
                    <a:pt x="3268" y="2961"/>
                  </a:lnTo>
                  <a:lnTo>
                    <a:pt x="3241" y="2980"/>
                  </a:lnTo>
                  <a:lnTo>
                    <a:pt x="3212" y="2994"/>
                  </a:lnTo>
                  <a:lnTo>
                    <a:pt x="3181" y="3004"/>
                  </a:lnTo>
                  <a:lnTo>
                    <a:pt x="3149" y="3011"/>
                  </a:lnTo>
                  <a:lnTo>
                    <a:pt x="3116" y="3013"/>
                  </a:lnTo>
                  <a:lnTo>
                    <a:pt x="3083" y="3011"/>
                  </a:lnTo>
                  <a:lnTo>
                    <a:pt x="3051" y="3004"/>
                  </a:lnTo>
                  <a:lnTo>
                    <a:pt x="3020" y="2994"/>
                  </a:lnTo>
                  <a:lnTo>
                    <a:pt x="2991" y="2980"/>
                  </a:lnTo>
                  <a:lnTo>
                    <a:pt x="2964" y="2961"/>
                  </a:lnTo>
                  <a:lnTo>
                    <a:pt x="2939" y="2940"/>
                  </a:lnTo>
                  <a:lnTo>
                    <a:pt x="2918" y="2915"/>
                  </a:lnTo>
                  <a:lnTo>
                    <a:pt x="2899" y="2888"/>
                  </a:lnTo>
                  <a:lnTo>
                    <a:pt x="2885" y="2859"/>
                  </a:lnTo>
                  <a:lnTo>
                    <a:pt x="2875" y="2828"/>
                  </a:lnTo>
                  <a:close/>
                  <a:moveTo>
                    <a:pt x="8282" y="7942"/>
                  </a:moveTo>
                  <a:lnTo>
                    <a:pt x="8282" y="4190"/>
                  </a:lnTo>
                  <a:lnTo>
                    <a:pt x="1718" y="4190"/>
                  </a:lnTo>
                  <a:lnTo>
                    <a:pt x="1718" y="7942"/>
                  </a:lnTo>
                  <a:lnTo>
                    <a:pt x="1718" y="7961"/>
                  </a:lnTo>
                  <a:lnTo>
                    <a:pt x="1719" y="7978"/>
                  </a:lnTo>
                  <a:lnTo>
                    <a:pt x="1721" y="7996"/>
                  </a:lnTo>
                  <a:lnTo>
                    <a:pt x="1723" y="8012"/>
                  </a:lnTo>
                  <a:lnTo>
                    <a:pt x="1726" y="8029"/>
                  </a:lnTo>
                  <a:lnTo>
                    <a:pt x="1729" y="8046"/>
                  </a:lnTo>
                  <a:lnTo>
                    <a:pt x="1733" y="8062"/>
                  </a:lnTo>
                  <a:lnTo>
                    <a:pt x="1738" y="8079"/>
                  </a:lnTo>
                  <a:lnTo>
                    <a:pt x="1743" y="8095"/>
                  </a:lnTo>
                  <a:lnTo>
                    <a:pt x="1749" y="8111"/>
                  </a:lnTo>
                  <a:lnTo>
                    <a:pt x="1756" y="8126"/>
                  </a:lnTo>
                  <a:lnTo>
                    <a:pt x="1763" y="8142"/>
                  </a:lnTo>
                  <a:lnTo>
                    <a:pt x="1771" y="8157"/>
                  </a:lnTo>
                  <a:lnTo>
                    <a:pt x="1779" y="8172"/>
                  </a:lnTo>
                  <a:lnTo>
                    <a:pt x="1787" y="8186"/>
                  </a:lnTo>
                  <a:lnTo>
                    <a:pt x="1796" y="8200"/>
                  </a:lnTo>
                  <a:lnTo>
                    <a:pt x="1806" y="8214"/>
                  </a:lnTo>
                  <a:lnTo>
                    <a:pt x="1817" y="8228"/>
                  </a:lnTo>
                  <a:lnTo>
                    <a:pt x="1828" y="8241"/>
                  </a:lnTo>
                  <a:lnTo>
                    <a:pt x="1839" y="8253"/>
                  </a:lnTo>
                  <a:lnTo>
                    <a:pt x="1851" y="8266"/>
                  </a:lnTo>
                  <a:lnTo>
                    <a:pt x="1863" y="8277"/>
                  </a:lnTo>
                  <a:lnTo>
                    <a:pt x="1876" y="8289"/>
                  </a:lnTo>
                  <a:lnTo>
                    <a:pt x="1889" y="8300"/>
                  </a:lnTo>
                  <a:lnTo>
                    <a:pt x="1903" y="8310"/>
                  </a:lnTo>
                  <a:lnTo>
                    <a:pt x="1917" y="8320"/>
                  </a:lnTo>
                  <a:lnTo>
                    <a:pt x="1932" y="8330"/>
                  </a:lnTo>
                  <a:lnTo>
                    <a:pt x="1946" y="8339"/>
                  </a:lnTo>
                  <a:lnTo>
                    <a:pt x="1961" y="8347"/>
                  </a:lnTo>
                  <a:lnTo>
                    <a:pt x="1977" y="8355"/>
                  </a:lnTo>
                  <a:lnTo>
                    <a:pt x="1992" y="8362"/>
                  </a:lnTo>
                  <a:lnTo>
                    <a:pt x="2008" y="8368"/>
                  </a:lnTo>
                  <a:lnTo>
                    <a:pt x="2024" y="8374"/>
                  </a:lnTo>
                  <a:lnTo>
                    <a:pt x="2040" y="8380"/>
                  </a:lnTo>
                  <a:lnTo>
                    <a:pt x="2056" y="8384"/>
                  </a:lnTo>
                  <a:lnTo>
                    <a:pt x="2073" y="8388"/>
                  </a:lnTo>
                  <a:lnTo>
                    <a:pt x="2089" y="8392"/>
                  </a:lnTo>
                  <a:lnTo>
                    <a:pt x="2106" y="8395"/>
                  </a:lnTo>
                  <a:lnTo>
                    <a:pt x="2123" y="8397"/>
                  </a:lnTo>
                  <a:lnTo>
                    <a:pt x="2140" y="8399"/>
                  </a:lnTo>
                  <a:lnTo>
                    <a:pt x="2157" y="8400"/>
                  </a:lnTo>
                  <a:lnTo>
                    <a:pt x="2176" y="8400"/>
                  </a:lnTo>
                  <a:lnTo>
                    <a:pt x="7824" y="8400"/>
                  </a:lnTo>
                  <a:lnTo>
                    <a:pt x="7843" y="8400"/>
                  </a:lnTo>
                  <a:lnTo>
                    <a:pt x="7860" y="8399"/>
                  </a:lnTo>
                  <a:lnTo>
                    <a:pt x="7877" y="8397"/>
                  </a:lnTo>
                  <a:lnTo>
                    <a:pt x="7894" y="8395"/>
                  </a:lnTo>
                  <a:lnTo>
                    <a:pt x="7911" y="8392"/>
                  </a:lnTo>
                  <a:lnTo>
                    <a:pt x="7927" y="8388"/>
                  </a:lnTo>
                  <a:lnTo>
                    <a:pt x="7944" y="8384"/>
                  </a:lnTo>
                  <a:lnTo>
                    <a:pt x="7960" y="8380"/>
                  </a:lnTo>
                  <a:lnTo>
                    <a:pt x="7976" y="8374"/>
                  </a:lnTo>
                  <a:lnTo>
                    <a:pt x="7992" y="8368"/>
                  </a:lnTo>
                  <a:lnTo>
                    <a:pt x="8008" y="8362"/>
                  </a:lnTo>
                  <a:lnTo>
                    <a:pt x="8023" y="8355"/>
                  </a:lnTo>
                  <a:lnTo>
                    <a:pt x="8039" y="8347"/>
                  </a:lnTo>
                  <a:lnTo>
                    <a:pt x="8054" y="8339"/>
                  </a:lnTo>
                  <a:lnTo>
                    <a:pt x="8068" y="8330"/>
                  </a:lnTo>
                  <a:lnTo>
                    <a:pt x="8083" y="8320"/>
                  </a:lnTo>
                  <a:lnTo>
                    <a:pt x="8097" y="8310"/>
                  </a:lnTo>
                  <a:lnTo>
                    <a:pt x="8111" y="8300"/>
                  </a:lnTo>
                  <a:lnTo>
                    <a:pt x="8124" y="8289"/>
                  </a:lnTo>
                  <a:lnTo>
                    <a:pt x="8137" y="8277"/>
                  </a:lnTo>
                  <a:lnTo>
                    <a:pt x="8149" y="8266"/>
                  </a:lnTo>
                  <a:lnTo>
                    <a:pt x="8161" y="8253"/>
                  </a:lnTo>
                  <a:lnTo>
                    <a:pt x="8172" y="8241"/>
                  </a:lnTo>
                  <a:lnTo>
                    <a:pt x="8183" y="8228"/>
                  </a:lnTo>
                  <a:lnTo>
                    <a:pt x="8194" y="8214"/>
                  </a:lnTo>
                  <a:lnTo>
                    <a:pt x="8204" y="8200"/>
                  </a:lnTo>
                  <a:lnTo>
                    <a:pt x="8213" y="8186"/>
                  </a:lnTo>
                  <a:lnTo>
                    <a:pt x="8221" y="8172"/>
                  </a:lnTo>
                  <a:lnTo>
                    <a:pt x="8229" y="8157"/>
                  </a:lnTo>
                  <a:lnTo>
                    <a:pt x="8237" y="8142"/>
                  </a:lnTo>
                  <a:lnTo>
                    <a:pt x="8244" y="8126"/>
                  </a:lnTo>
                  <a:lnTo>
                    <a:pt x="8251" y="8111"/>
                  </a:lnTo>
                  <a:lnTo>
                    <a:pt x="8257" y="8095"/>
                  </a:lnTo>
                  <a:lnTo>
                    <a:pt x="8262" y="8079"/>
                  </a:lnTo>
                  <a:lnTo>
                    <a:pt x="8267" y="8062"/>
                  </a:lnTo>
                  <a:lnTo>
                    <a:pt x="8271" y="8046"/>
                  </a:lnTo>
                  <a:lnTo>
                    <a:pt x="8274" y="8029"/>
                  </a:lnTo>
                  <a:lnTo>
                    <a:pt x="8277" y="8012"/>
                  </a:lnTo>
                  <a:lnTo>
                    <a:pt x="8279" y="7996"/>
                  </a:lnTo>
                  <a:lnTo>
                    <a:pt x="8281" y="7978"/>
                  </a:lnTo>
                  <a:lnTo>
                    <a:pt x="8282" y="7961"/>
                  </a:lnTo>
                  <a:lnTo>
                    <a:pt x="8282" y="7942"/>
                  </a:lnTo>
                  <a:close/>
                  <a:moveTo>
                    <a:pt x="4379" y="4869"/>
                  </a:moveTo>
                  <a:lnTo>
                    <a:pt x="4388" y="4869"/>
                  </a:lnTo>
                  <a:lnTo>
                    <a:pt x="4397" y="4868"/>
                  </a:lnTo>
                  <a:lnTo>
                    <a:pt x="4406" y="4868"/>
                  </a:lnTo>
                  <a:lnTo>
                    <a:pt x="4411" y="4868"/>
                  </a:lnTo>
                  <a:lnTo>
                    <a:pt x="5589" y="4868"/>
                  </a:lnTo>
                  <a:lnTo>
                    <a:pt x="5594" y="4868"/>
                  </a:lnTo>
                  <a:lnTo>
                    <a:pt x="5603" y="4868"/>
                  </a:lnTo>
                  <a:lnTo>
                    <a:pt x="5612" y="4869"/>
                  </a:lnTo>
                  <a:lnTo>
                    <a:pt x="5621" y="4869"/>
                  </a:lnTo>
                  <a:lnTo>
                    <a:pt x="5630" y="4870"/>
                  </a:lnTo>
                  <a:lnTo>
                    <a:pt x="5639" y="4871"/>
                  </a:lnTo>
                  <a:lnTo>
                    <a:pt x="5648" y="4872"/>
                  </a:lnTo>
                  <a:lnTo>
                    <a:pt x="5657" y="4873"/>
                  </a:lnTo>
                  <a:lnTo>
                    <a:pt x="5666" y="4874"/>
                  </a:lnTo>
                  <a:lnTo>
                    <a:pt x="5675" y="4876"/>
                  </a:lnTo>
                  <a:lnTo>
                    <a:pt x="5684" y="4877"/>
                  </a:lnTo>
                  <a:lnTo>
                    <a:pt x="5692" y="4879"/>
                  </a:lnTo>
                  <a:lnTo>
                    <a:pt x="5701" y="4881"/>
                  </a:lnTo>
                  <a:lnTo>
                    <a:pt x="5710" y="4883"/>
                  </a:lnTo>
                  <a:lnTo>
                    <a:pt x="5718" y="4886"/>
                  </a:lnTo>
                  <a:lnTo>
                    <a:pt x="5727" y="4888"/>
                  </a:lnTo>
                  <a:lnTo>
                    <a:pt x="5736" y="4891"/>
                  </a:lnTo>
                  <a:lnTo>
                    <a:pt x="5744" y="4893"/>
                  </a:lnTo>
                  <a:lnTo>
                    <a:pt x="5752" y="4896"/>
                  </a:lnTo>
                  <a:lnTo>
                    <a:pt x="5761" y="4899"/>
                  </a:lnTo>
                  <a:lnTo>
                    <a:pt x="5769" y="4903"/>
                  </a:lnTo>
                  <a:lnTo>
                    <a:pt x="5777" y="4906"/>
                  </a:lnTo>
                  <a:lnTo>
                    <a:pt x="5786" y="4910"/>
                  </a:lnTo>
                  <a:lnTo>
                    <a:pt x="5794" y="4913"/>
                  </a:lnTo>
                  <a:lnTo>
                    <a:pt x="5802" y="4917"/>
                  </a:lnTo>
                  <a:lnTo>
                    <a:pt x="5810" y="4921"/>
                  </a:lnTo>
                  <a:lnTo>
                    <a:pt x="5818" y="4925"/>
                  </a:lnTo>
                  <a:lnTo>
                    <a:pt x="5826" y="4930"/>
                  </a:lnTo>
                  <a:lnTo>
                    <a:pt x="5836" y="4935"/>
                  </a:lnTo>
                  <a:lnTo>
                    <a:pt x="5844" y="4940"/>
                  </a:lnTo>
                  <a:lnTo>
                    <a:pt x="5851" y="4945"/>
                  </a:lnTo>
                  <a:lnTo>
                    <a:pt x="5859" y="4950"/>
                  </a:lnTo>
                  <a:lnTo>
                    <a:pt x="5866" y="4955"/>
                  </a:lnTo>
                  <a:lnTo>
                    <a:pt x="5873" y="4960"/>
                  </a:lnTo>
                  <a:lnTo>
                    <a:pt x="5881" y="4966"/>
                  </a:lnTo>
                  <a:lnTo>
                    <a:pt x="5888" y="4971"/>
                  </a:lnTo>
                  <a:lnTo>
                    <a:pt x="5895" y="4977"/>
                  </a:lnTo>
                  <a:lnTo>
                    <a:pt x="5902" y="4982"/>
                  </a:lnTo>
                  <a:lnTo>
                    <a:pt x="5908" y="4988"/>
                  </a:lnTo>
                  <a:lnTo>
                    <a:pt x="5915" y="4994"/>
                  </a:lnTo>
                  <a:lnTo>
                    <a:pt x="5922" y="5000"/>
                  </a:lnTo>
                  <a:lnTo>
                    <a:pt x="5928" y="5006"/>
                  </a:lnTo>
                  <a:lnTo>
                    <a:pt x="5934" y="5012"/>
                  </a:lnTo>
                  <a:lnTo>
                    <a:pt x="5940" y="5019"/>
                  </a:lnTo>
                  <a:lnTo>
                    <a:pt x="5946" y="5025"/>
                  </a:lnTo>
                  <a:lnTo>
                    <a:pt x="5952" y="5032"/>
                  </a:lnTo>
                  <a:lnTo>
                    <a:pt x="5958" y="5038"/>
                  </a:lnTo>
                  <a:lnTo>
                    <a:pt x="5964" y="5045"/>
                  </a:lnTo>
                  <a:lnTo>
                    <a:pt x="5970" y="5052"/>
                  </a:lnTo>
                  <a:lnTo>
                    <a:pt x="5975" y="5059"/>
                  </a:lnTo>
                  <a:lnTo>
                    <a:pt x="5980" y="5066"/>
                  </a:lnTo>
                  <a:lnTo>
                    <a:pt x="5985" y="5073"/>
                  </a:lnTo>
                  <a:lnTo>
                    <a:pt x="5991" y="5080"/>
                  </a:lnTo>
                  <a:lnTo>
                    <a:pt x="5996" y="5088"/>
                  </a:lnTo>
                  <a:lnTo>
                    <a:pt x="6000" y="5095"/>
                  </a:lnTo>
                  <a:lnTo>
                    <a:pt x="6005" y="5103"/>
                  </a:lnTo>
                  <a:lnTo>
                    <a:pt x="6014" y="5118"/>
                  </a:lnTo>
                  <a:lnTo>
                    <a:pt x="6018" y="5125"/>
                  </a:lnTo>
                  <a:lnTo>
                    <a:pt x="6022" y="5133"/>
                  </a:lnTo>
                  <a:lnTo>
                    <a:pt x="6026" y="5141"/>
                  </a:lnTo>
                  <a:lnTo>
                    <a:pt x="6029" y="5149"/>
                  </a:lnTo>
                  <a:lnTo>
                    <a:pt x="6033" y="5157"/>
                  </a:lnTo>
                  <a:lnTo>
                    <a:pt x="6037" y="5165"/>
                  </a:lnTo>
                  <a:lnTo>
                    <a:pt x="6040" y="5174"/>
                  </a:lnTo>
                  <a:lnTo>
                    <a:pt x="6043" y="5182"/>
                  </a:lnTo>
                  <a:lnTo>
                    <a:pt x="6046" y="5190"/>
                  </a:lnTo>
                  <a:lnTo>
                    <a:pt x="6049" y="5199"/>
                  </a:lnTo>
                  <a:lnTo>
                    <a:pt x="6052" y="5207"/>
                  </a:lnTo>
                  <a:lnTo>
                    <a:pt x="6054" y="5215"/>
                  </a:lnTo>
                  <a:lnTo>
                    <a:pt x="6057" y="5224"/>
                  </a:lnTo>
                  <a:lnTo>
                    <a:pt x="6059" y="5233"/>
                  </a:lnTo>
                  <a:lnTo>
                    <a:pt x="6061" y="5241"/>
                  </a:lnTo>
                  <a:lnTo>
                    <a:pt x="6063" y="5250"/>
                  </a:lnTo>
                  <a:lnTo>
                    <a:pt x="6065" y="5259"/>
                  </a:lnTo>
                  <a:lnTo>
                    <a:pt x="6066" y="5268"/>
                  </a:lnTo>
                  <a:lnTo>
                    <a:pt x="6068" y="5276"/>
                  </a:lnTo>
                  <a:lnTo>
                    <a:pt x="6069" y="5285"/>
                  </a:lnTo>
                  <a:lnTo>
                    <a:pt x="6070" y="5294"/>
                  </a:lnTo>
                  <a:lnTo>
                    <a:pt x="6071" y="5303"/>
                  </a:lnTo>
                  <a:lnTo>
                    <a:pt x="6072" y="5312"/>
                  </a:lnTo>
                  <a:lnTo>
                    <a:pt x="6073" y="5321"/>
                  </a:lnTo>
                  <a:lnTo>
                    <a:pt x="6073" y="5330"/>
                  </a:lnTo>
                  <a:lnTo>
                    <a:pt x="6074" y="5339"/>
                  </a:lnTo>
                  <a:lnTo>
                    <a:pt x="6074" y="5348"/>
                  </a:lnTo>
                  <a:lnTo>
                    <a:pt x="6074" y="5353"/>
                  </a:lnTo>
                  <a:lnTo>
                    <a:pt x="6074" y="6413"/>
                  </a:lnTo>
                  <a:lnTo>
                    <a:pt x="6074" y="6418"/>
                  </a:lnTo>
                  <a:lnTo>
                    <a:pt x="6074" y="6427"/>
                  </a:lnTo>
                  <a:lnTo>
                    <a:pt x="6073" y="6436"/>
                  </a:lnTo>
                  <a:lnTo>
                    <a:pt x="6073" y="6445"/>
                  </a:lnTo>
                  <a:lnTo>
                    <a:pt x="6072" y="6454"/>
                  </a:lnTo>
                  <a:lnTo>
                    <a:pt x="6071" y="6463"/>
                  </a:lnTo>
                  <a:lnTo>
                    <a:pt x="6070" y="6472"/>
                  </a:lnTo>
                  <a:lnTo>
                    <a:pt x="6069" y="6481"/>
                  </a:lnTo>
                  <a:lnTo>
                    <a:pt x="6068" y="6490"/>
                  </a:lnTo>
                  <a:lnTo>
                    <a:pt x="6066" y="6498"/>
                  </a:lnTo>
                  <a:lnTo>
                    <a:pt x="6065" y="6507"/>
                  </a:lnTo>
                  <a:lnTo>
                    <a:pt x="6063" y="6516"/>
                  </a:lnTo>
                  <a:lnTo>
                    <a:pt x="6061" y="6525"/>
                  </a:lnTo>
                  <a:lnTo>
                    <a:pt x="6059" y="6533"/>
                  </a:lnTo>
                  <a:lnTo>
                    <a:pt x="6057" y="6542"/>
                  </a:lnTo>
                  <a:lnTo>
                    <a:pt x="6054" y="6551"/>
                  </a:lnTo>
                  <a:lnTo>
                    <a:pt x="6052" y="6559"/>
                  </a:lnTo>
                  <a:lnTo>
                    <a:pt x="6049" y="6567"/>
                  </a:lnTo>
                  <a:lnTo>
                    <a:pt x="6046" y="6576"/>
                  </a:lnTo>
                  <a:lnTo>
                    <a:pt x="6043" y="6584"/>
                  </a:lnTo>
                  <a:lnTo>
                    <a:pt x="6040" y="6592"/>
                  </a:lnTo>
                  <a:lnTo>
                    <a:pt x="6037" y="6601"/>
                  </a:lnTo>
                  <a:lnTo>
                    <a:pt x="6033" y="6609"/>
                  </a:lnTo>
                  <a:lnTo>
                    <a:pt x="6029" y="6617"/>
                  </a:lnTo>
                  <a:lnTo>
                    <a:pt x="6026" y="6625"/>
                  </a:lnTo>
                  <a:lnTo>
                    <a:pt x="6022" y="6633"/>
                  </a:lnTo>
                  <a:lnTo>
                    <a:pt x="6018" y="6641"/>
                  </a:lnTo>
                  <a:lnTo>
                    <a:pt x="6014" y="6648"/>
                  </a:lnTo>
                  <a:lnTo>
                    <a:pt x="6005" y="6663"/>
                  </a:lnTo>
                  <a:lnTo>
                    <a:pt x="6000" y="6671"/>
                  </a:lnTo>
                  <a:lnTo>
                    <a:pt x="5996" y="6678"/>
                  </a:lnTo>
                  <a:lnTo>
                    <a:pt x="5991" y="6686"/>
                  </a:lnTo>
                  <a:lnTo>
                    <a:pt x="5985" y="6693"/>
                  </a:lnTo>
                  <a:lnTo>
                    <a:pt x="5980" y="6700"/>
                  </a:lnTo>
                  <a:lnTo>
                    <a:pt x="5975" y="6707"/>
                  </a:lnTo>
                  <a:lnTo>
                    <a:pt x="5970" y="6714"/>
                  </a:lnTo>
                  <a:lnTo>
                    <a:pt x="5964" y="6721"/>
                  </a:lnTo>
                  <a:lnTo>
                    <a:pt x="5958" y="6728"/>
                  </a:lnTo>
                  <a:lnTo>
                    <a:pt x="5952" y="6734"/>
                  </a:lnTo>
                  <a:lnTo>
                    <a:pt x="5946" y="6741"/>
                  </a:lnTo>
                  <a:lnTo>
                    <a:pt x="5940" y="6747"/>
                  </a:lnTo>
                  <a:lnTo>
                    <a:pt x="5934" y="6754"/>
                  </a:lnTo>
                  <a:lnTo>
                    <a:pt x="5928" y="6760"/>
                  </a:lnTo>
                  <a:lnTo>
                    <a:pt x="5922" y="6766"/>
                  </a:lnTo>
                  <a:lnTo>
                    <a:pt x="5915" y="6772"/>
                  </a:lnTo>
                  <a:lnTo>
                    <a:pt x="5908" y="6778"/>
                  </a:lnTo>
                  <a:lnTo>
                    <a:pt x="5902" y="6784"/>
                  </a:lnTo>
                  <a:lnTo>
                    <a:pt x="5895" y="6789"/>
                  </a:lnTo>
                  <a:lnTo>
                    <a:pt x="5888" y="6795"/>
                  </a:lnTo>
                  <a:lnTo>
                    <a:pt x="5881" y="6800"/>
                  </a:lnTo>
                  <a:lnTo>
                    <a:pt x="5873" y="6806"/>
                  </a:lnTo>
                  <a:lnTo>
                    <a:pt x="5866" y="6811"/>
                  </a:lnTo>
                  <a:lnTo>
                    <a:pt x="5859" y="6816"/>
                  </a:lnTo>
                  <a:lnTo>
                    <a:pt x="5851" y="6821"/>
                  </a:lnTo>
                  <a:lnTo>
                    <a:pt x="5844" y="6826"/>
                  </a:lnTo>
                  <a:lnTo>
                    <a:pt x="5836" y="6831"/>
                  </a:lnTo>
                  <a:lnTo>
                    <a:pt x="5830" y="6834"/>
                  </a:lnTo>
                  <a:lnTo>
                    <a:pt x="5822" y="6838"/>
                  </a:lnTo>
                  <a:lnTo>
                    <a:pt x="5813" y="6844"/>
                  </a:lnTo>
                  <a:lnTo>
                    <a:pt x="5805" y="6848"/>
                  </a:lnTo>
                  <a:lnTo>
                    <a:pt x="5796" y="6852"/>
                  </a:lnTo>
                  <a:lnTo>
                    <a:pt x="5788" y="6856"/>
                  </a:lnTo>
                  <a:lnTo>
                    <a:pt x="5778" y="6860"/>
                  </a:lnTo>
                  <a:lnTo>
                    <a:pt x="5770" y="6863"/>
                  </a:lnTo>
                  <a:lnTo>
                    <a:pt x="5761" y="6867"/>
                  </a:lnTo>
                  <a:lnTo>
                    <a:pt x="5753" y="6870"/>
                  </a:lnTo>
                  <a:lnTo>
                    <a:pt x="5743" y="6873"/>
                  </a:lnTo>
                  <a:lnTo>
                    <a:pt x="5735" y="6876"/>
                  </a:lnTo>
                  <a:lnTo>
                    <a:pt x="5726" y="6879"/>
                  </a:lnTo>
                  <a:lnTo>
                    <a:pt x="5717" y="6881"/>
                  </a:lnTo>
                  <a:lnTo>
                    <a:pt x="5708" y="6884"/>
                  </a:lnTo>
                  <a:lnTo>
                    <a:pt x="5699" y="6886"/>
                  </a:lnTo>
                  <a:lnTo>
                    <a:pt x="5690" y="6888"/>
                  </a:lnTo>
                  <a:lnTo>
                    <a:pt x="5682" y="6889"/>
                  </a:lnTo>
                  <a:lnTo>
                    <a:pt x="5673" y="6891"/>
                  </a:lnTo>
                  <a:lnTo>
                    <a:pt x="5664" y="6892"/>
                  </a:lnTo>
                  <a:lnTo>
                    <a:pt x="5655" y="6894"/>
                  </a:lnTo>
                  <a:lnTo>
                    <a:pt x="5646" y="6895"/>
                  </a:lnTo>
                  <a:lnTo>
                    <a:pt x="5637" y="6896"/>
                  </a:lnTo>
                  <a:lnTo>
                    <a:pt x="5629" y="6896"/>
                  </a:lnTo>
                  <a:lnTo>
                    <a:pt x="5620" y="6897"/>
                  </a:lnTo>
                  <a:lnTo>
                    <a:pt x="5611" y="6898"/>
                  </a:lnTo>
                  <a:lnTo>
                    <a:pt x="5602" y="6898"/>
                  </a:lnTo>
                  <a:lnTo>
                    <a:pt x="5593" y="6898"/>
                  </a:lnTo>
                  <a:lnTo>
                    <a:pt x="5589" y="6898"/>
                  </a:lnTo>
                  <a:lnTo>
                    <a:pt x="4411" y="6898"/>
                  </a:lnTo>
                  <a:lnTo>
                    <a:pt x="4407" y="6898"/>
                  </a:lnTo>
                  <a:lnTo>
                    <a:pt x="4398" y="6898"/>
                  </a:lnTo>
                  <a:lnTo>
                    <a:pt x="4389" y="6898"/>
                  </a:lnTo>
                  <a:lnTo>
                    <a:pt x="4380" y="6897"/>
                  </a:lnTo>
                  <a:lnTo>
                    <a:pt x="4371" y="6896"/>
                  </a:lnTo>
                  <a:lnTo>
                    <a:pt x="4363" y="6896"/>
                  </a:lnTo>
                  <a:lnTo>
                    <a:pt x="4354" y="6895"/>
                  </a:lnTo>
                  <a:lnTo>
                    <a:pt x="4345" y="6894"/>
                  </a:lnTo>
                  <a:lnTo>
                    <a:pt x="4336" y="6892"/>
                  </a:lnTo>
                  <a:lnTo>
                    <a:pt x="4327" y="6891"/>
                  </a:lnTo>
                  <a:lnTo>
                    <a:pt x="4318" y="6889"/>
                  </a:lnTo>
                  <a:lnTo>
                    <a:pt x="4310" y="6888"/>
                  </a:lnTo>
                  <a:lnTo>
                    <a:pt x="4301" y="6886"/>
                  </a:lnTo>
                  <a:lnTo>
                    <a:pt x="4292" y="6884"/>
                  </a:lnTo>
                  <a:lnTo>
                    <a:pt x="4283" y="6881"/>
                  </a:lnTo>
                  <a:lnTo>
                    <a:pt x="4274" y="6879"/>
                  </a:lnTo>
                  <a:lnTo>
                    <a:pt x="4265" y="6876"/>
                  </a:lnTo>
                  <a:lnTo>
                    <a:pt x="4257" y="6873"/>
                  </a:lnTo>
                  <a:lnTo>
                    <a:pt x="4247" y="6870"/>
                  </a:lnTo>
                  <a:lnTo>
                    <a:pt x="4239" y="6867"/>
                  </a:lnTo>
                  <a:lnTo>
                    <a:pt x="4230" y="6863"/>
                  </a:lnTo>
                  <a:lnTo>
                    <a:pt x="4222" y="6860"/>
                  </a:lnTo>
                  <a:lnTo>
                    <a:pt x="4212" y="6856"/>
                  </a:lnTo>
                  <a:lnTo>
                    <a:pt x="4204" y="6852"/>
                  </a:lnTo>
                  <a:lnTo>
                    <a:pt x="4195" y="6848"/>
                  </a:lnTo>
                  <a:lnTo>
                    <a:pt x="4187" y="6844"/>
                  </a:lnTo>
                  <a:lnTo>
                    <a:pt x="4178" y="6838"/>
                  </a:lnTo>
                  <a:lnTo>
                    <a:pt x="4170" y="6834"/>
                  </a:lnTo>
                  <a:lnTo>
                    <a:pt x="4164" y="6831"/>
                  </a:lnTo>
                  <a:lnTo>
                    <a:pt x="4156" y="6826"/>
                  </a:lnTo>
                  <a:lnTo>
                    <a:pt x="4149" y="6821"/>
                  </a:lnTo>
                  <a:lnTo>
                    <a:pt x="4141" y="6816"/>
                  </a:lnTo>
                  <a:lnTo>
                    <a:pt x="4134" y="6811"/>
                  </a:lnTo>
                  <a:lnTo>
                    <a:pt x="4127" y="6806"/>
                  </a:lnTo>
                  <a:lnTo>
                    <a:pt x="4119" y="6800"/>
                  </a:lnTo>
                  <a:lnTo>
                    <a:pt x="4112" y="6795"/>
                  </a:lnTo>
                  <a:lnTo>
                    <a:pt x="4105" y="6789"/>
                  </a:lnTo>
                  <a:lnTo>
                    <a:pt x="4098" y="6784"/>
                  </a:lnTo>
                  <a:lnTo>
                    <a:pt x="4092" y="6778"/>
                  </a:lnTo>
                  <a:lnTo>
                    <a:pt x="4085" y="6772"/>
                  </a:lnTo>
                  <a:lnTo>
                    <a:pt x="4078" y="6766"/>
                  </a:lnTo>
                  <a:lnTo>
                    <a:pt x="4072" y="6760"/>
                  </a:lnTo>
                  <a:lnTo>
                    <a:pt x="4066" y="6754"/>
                  </a:lnTo>
                  <a:lnTo>
                    <a:pt x="4060" y="6747"/>
                  </a:lnTo>
                  <a:lnTo>
                    <a:pt x="4054" y="6741"/>
                  </a:lnTo>
                  <a:lnTo>
                    <a:pt x="4048" y="6734"/>
                  </a:lnTo>
                  <a:lnTo>
                    <a:pt x="4042" y="6728"/>
                  </a:lnTo>
                  <a:lnTo>
                    <a:pt x="4036" y="6721"/>
                  </a:lnTo>
                  <a:lnTo>
                    <a:pt x="4030" y="6714"/>
                  </a:lnTo>
                  <a:lnTo>
                    <a:pt x="4025" y="6707"/>
                  </a:lnTo>
                  <a:lnTo>
                    <a:pt x="4020" y="6700"/>
                  </a:lnTo>
                  <a:lnTo>
                    <a:pt x="4015" y="6693"/>
                  </a:lnTo>
                  <a:lnTo>
                    <a:pt x="4009" y="6686"/>
                  </a:lnTo>
                  <a:lnTo>
                    <a:pt x="4004" y="6678"/>
                  </a:lnTo>
                  <a:lnTo>
                    <a:pt x="4000" y="6671"/>
                  </a:lnTo>
                  <a:lnTo>
                    <a:pt x="3995" y="6663"/>
                  </a:lnTo>
                  <a:lnTo>
                    <a:pt x="3986" y="6648"/>
                  </a:lnTo>
                  <a:lnTo>
                    <a:pt x="3982" y="6641"/>
                  </a:lnTo>
                  <a:lnTo>
                    <a:pt x="3978" y="6633"/>
                  </a:lnTo>
                  <a:lnTo>
                    <a:pt x="3974" y="6625"/>
                  </a:lnTo>
                  <a:lnTo>
                    <a:pt x="3971" y="6617"/>
                  </a:lnTo>
                  <a:lnTo>
                    <a:pt x="3967" y="6609"/>
                  </a:lnTo>
                  <a:lnTo>
                    <a:pt x="3963" y="6601"/>
                  </a:lnTo>
                  <a:lnTo>
                    <a:pt x="3960" y="6592"/>
                  </a:lnTo>
                  <a:lnTo>
                    <a:pt x="3957" y="6584"/>
                  </a:lnTo>
                  <a:lnTo>
                    <a:pt x="3954" y="6576"/>
                  </a:lnTo>
                  <a:lnTo>
                    <a:pt x="3951" y="6567"/>
                  </a:lnTo>
                  <a:lnTo>
                    <a:pt x="3948" y="6559"/>
                  </a:lnTo>
                  <a:lnTo>
                    <a:pt x="3946" y="6551"/>
                  </a:lnTo>
                  <a:lnTo>
                    <a:pt x="3943" y="6542"/>
                  </a:lnTo>
                  <a:lnTo>
                    <a:pt x="3941" y="6533"/>
                  </a:lnTo>
                  <a:lnTo>
                    <a:pt x="3939" y="6525"/>
                  </a:lnTo>
                  <a:lnTo>
                    <a:pt x="3937" y="6516"/>
                  </a:lnTo>
                  <a:lnTo>
                    <a:pt x="3935" y="6507"/>
                  </a:lnTo>
                  <a:lnTo>
                    <a:pt x="3934" y="6498"/>
                  </a:lnTo>
                  <a:lnTo>
                    <a:pt x="3932" y="6490"/>
                  </a:lnTo>
                  <a:lnTo>
                    <a:pt x="3931" y="6481"/>
                  </a:lnTo>
                  <a:lnTo>
                    <a:pt x="3930" y="6472"/>
                  </a:lnTo>
                  <a:lnTo>
                    <a:pt x="3929" y="6463"/>
                  </a:lnTo>
                  <a:lnTo>
                    <a:pt x="3928" y="6454"/>
                  </a:lnTo>
                  <a:lnTo>
                    <a:pt x="3927" y="6445"/>
                  </a:lnTo>
                  <a:lnTo>
                    <a:pt x="3927" y="6436"/>
                  </a:lnTo>
                  <a:lnTo>
                    <a:pt x="3926" y="6427"/>
                  </a:lnTo>
                  <a:lnTo>
                    <a:pt x="3926" y="6418"/>
                  </a:lnTo>
                  <a:lnTo>
                    <a:pt x="3926" y="6413"/>
                  </a:lnTo>
                  <a:lnTo>
                    <a:pt x="3926" y="5353"/>
                  </a:lnTo>
                  <a:lnTo>
                    <a:pt x="3926" y="5348"/>
                  </a:lnTo>
                  <a:lnTo>
                    <a:pt x="3926" y="5339"/>
                  </a:lnTo>
                  <a:lnTo>
                    <a:pt x="3927" y="5330"/>
                  </a:lnTo>
                  <a:lnTo>
                    <a:pt x="3927" y="5321"/>
                  </a:lnTo>
                  <a:lnTo>
                    <a:pt x="3928" y="5312"/>
                  </a:lnTo>
                  <a:lnTo>
                    <a:pt x="3929" y="5303"/>
                  </a:lnTo>
                  <a:lnTo>
                    <a:pt x="3930" y="5294"/>
                  </a:lnTo>
                  <a:lnTo>
                    <a:pt x="3931" y="5285"/>
                  </a:lnTo>
                  <a:lnTo>
                    <a:pt x="3932" y="5276"/>
                  </a:lnTo>
                  <a:lnTo>
                    <a:pt x="3934" y="5268"/>
                  </a:lnTo>
                  <a:lnTo>
                    <a:pt x="3935" y="5259"/>
                  </a:lnTo>
                  <a:lnTo>
                    <a:pt x="3937" y="5250"/>
                  </a:lnTo>
                  <a:lnTo>
                    <a:pt x="3939" y="5241"/>
                  </a:lnTo>
                  <a:lnTo>
                    <a:pt x="3941" y="5233"/>
                  </a:lnTo>
                  <a:lnTo>
                    <a:pt x="3943" y="5224"/>
                  </a:lnTo>
                  <a:lnTo>
                    <a:pt x="3946" y="5215"/>
                  </a:lnTo>
                  <a:lnTo>
                    <a:pt x="3948" y="5207"/>
                  </a:lnTo>
                  <a:lnTo>
                    <a:pt x="3951" y="5199"/>
                  </a:lnTo>
                  <a:lnTo>
                    <a:pt x="3954" y="5190"/>
                  </a:lnTo>
                  <a:lnTo>
                    <a:pt x="3957" y="5182"/>
                  </a:lnTo>
                  <a:lnTo>
                    <a:pt x="3960" y="5174"/>
                  </a:lnTo>
                  <a:lnTo>
                    <a:pt x="3963" y="5165"/>
                  </a:lnTo>
                  <a:lnTo>
                    <a:pt x="3967" y="5157"/>
                  </a:lnTo>
                  <a:lnTo>
                    <a:pt x="3971" y="5149"/>
                  </a:lnTo>
                  <a:lnTo>
                    <a:pt x="3974" y="5141"/>
                  </a:lnTo>
                  <a:lnTo>
                    <a:pt x="3978" y="5133"/>
                  </a:lnTo>
                  <a:lnTo>
                    <a:pt x="3982" y="5125"/>
                  </a:lnTo>
                  <a:lnTo>
                    <a:pt x="3986" y="5118"/>
                  </a:lnTo>
                  <a:lnTo>
                    <a:pt x="3995" y="5103"/>
                  </a:lnTo>
                  <a:lnTo>
                    <a:pt x="4000" y="5095"/>
                  </a:lnTo>
                  <a:lnTo>
                    <a:pt x="4004" y="5088"/>
                  </a:lnTo>
                  <a:lnTo>
                    <a:pt x="4009" y="5080"/>
                  </a:lnTo>
                  <a:lnTo>
                    <a:pt x="4015" y="5073"/>
                  </a:lnTo>
                  <a:lnTo>
                    <a:pt x="4020" y="5066"/>
                  </a:lnTo>
                  <a:lnTo>
                    <a:pt x="4025" y="5059"/>
                  </a:lnTo>
                  <a:lnTo>
                    <a:pt x="4030" y="5052"/>
                  </a:lnTo>
                  <a:lnTo>
                    <a:pt x="4036" y="5045"/>
                  </a:lnTo>
                  <a:lnTo>
                    <a:pt x="4042" y="5038"/>
                  </a:lnTo>
                  <a:lnTo>
                    <a:pt x="4048" y="5032"/>
                  </a:lnTo>
                  <a:lnTo>
                    <a:pt x="4054" y="5025"/>
                  </a:lnTo>
                  <a:lnTo>
                    <a:pt x="4060" y="5019"/>
                  </a:lnTo>
                  <a:lnTo>
                    <a:pt x="4066" y="5012"/>
                  </a:lnTo>
                  <a:lnTo>
                    <a:pt x="4072" y="5006"/>
                  </a:lnTo>
                  <a:lnTo>
                    <a:pt x="4078" y="5000"/>
                  </a:lnTo>
                  <a:lnTo>
                    <a:pt x="4085" y="4994"/>
                  </a:lnTo>
                  <a:lnTo>
                    <a:pt x="4092" y="4988"/>
                  </a:lnTo>
                  <a:lnTo>
                    <a:pt x="4098" y="4982"/>
                  </a:lnTo>
                  <a:lnTo>
                    <a:pt x="4105" y="4977"/>
                  </a:lnTo>
                  <a:lnTo>
                    <a:pt x="4112" y="4971"/>
                  </a:lnTo>
                  <a:lnTo>
                    <a:pt x="4119" y="4966"/>
                  </a:lnTo>
                  <a:lnTo>
                    <a:pt x="4127" y="4960"/>
                  </a:lnTo>
                  <a:lnTo>
                    <a:pt x="4134" y="4955"/>
                  </a:lnTo>
                  <a:lnTo>
                    <a:pt x="4141" y="4950"/>
                  </a:lnTo>
                  <a:lnTo>
                    <a:pt x="4149" y="4945"/>
                  </a:lnTo>
                  <a:lnTo>
                    <a:pt x="4156" y="4940"/>
                  </a:lnTo>
                  <a:lnTo>
                    <a:pt x="4164" y="4935"/>
                  </a:lnTo>
                  <a:lnTo>
                    <a:pt x="4174" y="4930"/>
                  </a:lnTo>
                  <a:lnTo>
                    <a:pt x="4182" y="4925"/>
                  </a:lnTo>
                  <a:lnTo>
                    <a:pt x="4190" y="4921"/>
                  </a:lnTo>
                  <a:lnTo>
                    <a:pt x="4198" y="4917"/>
                  </a:lnTo>
                  <a:lnTo>
                    <a:pt x="4206" y="4913"/>
                  </a:lnTo>
                  <a:lnTo>
                    <a:pt x="4214" y="4910"/>
                  </a:lnTo>
                  <a:lnTo>
                    <a:pt x="4223" y="4906"/>
                  </a:lnTo>
                  <a:lnTo>
                    <a:pt x="4231" y="4903"/>
                  </a:lnTo>
                  <a:lnTo>
                    <a:pt x="4239" y="4899"/>
                  </a:lnTo>
                  <a:lnTo>
                    <a:pt x="4248" y="4896"/>
                  </a:lnTo>
                  <a:lnTo>
                    <a:pt x="4256" y="4893"/>
                  </a:lnTo>
                  <a:lnTo>
                    <a:pt x="4264" y="4891"/>
                  </a:lnTo>
                  <a:lnTo>
                    <a:pt x="4273" y="4888"/>
                  </a:lnTo>
                  <a:lnTo>
                    <a:pt x="4282" y="4886"/>
                  </a:lnTo>
                  <a:lnTo>
                    <a:pt x="4290" y="4883"/>
                  </a:lnTo>
                  <a:lnTo>
                    <a:pt x="4299" y="4881"/>
                  </a:lnTo>
                  <a:lnTo>
                    <a:pt x="4308" y="4879"/>
                  </a:lnTo>
                  <a:lnTo>
                    <a:pt x="4316" y="4877"/>
                  </a:lnTo>
                  <a:lnTo>
                    <a:pt x="4325" y="4876"/>
                  </a:lnTo>
                  <a:lnTo>
                    <a:pt x="4334" y="4874"/>
                  </a:lnTo>
                  <a:lnTo>
                    <a:pt x="4343" y="4873"/>
                  </a:lnTo>
                  <a:lnTo>
                    <a:pt x="4352" y="4872"/>
                  </a:lnTo>
                  <a:lnTo>
                    <a:pt x="4361" y="4871"/>
                  </a:lnTo>
                  <a:lnTo>
                    <a:pt x="4370" y="4870"/>
                  </a:lnTo>
                  <a:lnTo>
                    <a:pt x="4379" y="4869"/>
                  </a:lnTo>
                  <a:close/>
                  <a:moveTo>
                    <a:pt x="4426" y="6398"/>
                  </a:moveTo>
                  <a:lnTo>
                    <a:pt x="5574" y="6398"/>
                  </a:lnTo>
                  <a:lnTo>
                    <a:pt x="5574" y="5368"/>
                  </a:lnTo>
                  <a:lnTo>
                    <a:pt x="4426" y="5368"/>
                  </a:lnTo>
                  <a:lnTo>
                    <a:pt x="4426" y="6398"/>
                  </a:lnTo>
                  <a:close/>
                </a:path>
              </a:pathLst>
            </a:custGeom>
            <a:grpFill/>
            <a:ln>
              <a:noFill/>
            </a:ln>
          </p:spPr>
          <p:txBody>
            <a:bodyPr/>
            <a:lstStyle/>
            <a:p>
              <a:endParaRPr/>
            </a:p>
          </p:txBody>
        </p:sp>
      </p:grpSp>
      <p:cxnSp>
        <p:nvCxnSpPr>
          <p:cNvPr id="70" name="Straight Connector 69">
            <a:extLst>
              <a:ext uri="{FF2B5EF4-FFF2-40B4-BE49-F238E27FC236}">
                <a16:creationId xmlns:a16="http://schemas.microsoft.com/office/drawing/2014/main" id="{D584E179-F018-44C6-AC7B-C429B6BBBBAF}"/>
              </a:ext>
            </a:extLst>
          </p:cNvPr>
          <p:cNvCxnSpPr>
            <a:cxnSpLocks/>
          </p:cNvCxnSpPr>
          <p:nvPr/>
        </p:nvCxnSpPr>
        <p:spPr>
          <a:xfrm>
            <a:off x="363793" y="3163559"/>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8DB28BC8-3F5B-4211-AE71-C573304CF96C}"/>
              </a:ext>
            </a:extLst>
          </p:cNvPr>
          <p:cNvCxnSpPr>
            <a:cxnSpLocks/>
          </p:cNvCxnSpPr>
          <p:nvPr/>
        </p:nvCxnSpPr>
        <p:spPr>
          <a:xfrm>
            <a:off x="363793" y="3915566"/>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358E0817-267F-43CE-9C5B-1BA2D9FD58F7}"/>
              </a:ext>
            </a:extLst>
          </p:cNvPr>
          <p:cNvCxnSpPr>
            <a:cxnSpLocks/>
          </p:cNvCxnSpPr>
          <p:nvPr/>
        </p:nvCxnSpPr>
        <p:spPr>
          <a:xfrm>
            <a:off x="363793" y="4667573"/>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FAEF052-292C-4FB8-9958-F50DE0E62930}"/>
              </a:ext>
            </a:extLst>
          </p:cNvPr>
          <p:cNvCxnSpPr>
            <a:cxnSpLocks/>
          </p:cNvCxnSpPr>
          <p:nvPr/>
        </p:nvCxnSpPr>
        <p:spPr>
          <a:xfrm>
            <a:off x="363793" y="5419580"/>
            <a:ext cx="79236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0F7A9D0-1C4A-4166-9250-AE4BA9AB5CC5}"/>
              </a:ext>
            </a:extLst>
          </p:cNvPr>
          <p:cNvSpPr txBox="1"/>
          <p:nvPr/>
        </p:nvSpPr>
        <p:spPr>
          <a:xfrm>
            <a:off x="2780073" y="2523279"/>
            <a:ext cx="1590338" cy="528553"/>
          </a:xfrm>
          <a:prstGeom prst="rect">
            <a:avLst/>
          </a:prstGeom>
          <a:noFill/>
        </p:spPr>
        <p:txBody>
          <a:bodyPr wrap="square" lIns="0" tIns="0" rIns="0" bIns="0" rtlCol="0" anchor="ctr">
            <a:normAutofit fontScale="92500"/>
          </a:bodyPr>
          <a:lstStyle/>
          <a:p>
            <a:r>
              <a:rPr lang="en-US" sz="1200" dirty="0"/>
              <a:t>$42.8M senior bridge facility, sized to 65% of total project cost.</a:t>
            </a:r>
            <a:endParaRPr lang="en-PH" sz="1200" dirty="0"/>
          </a:p>
        </p:txBody>
      </p:sp>
      <p:sp>
        <p:nvSpPr>
          <p:cNvPr id="25" name="TextBox 24">
            <a:extLst>
              <a:ext uri="{FF2B5EF4-FFF2-40B4-BE49-F238E27FC236}">
                <a16:creationId xmlns:a16="http://schemas.microsoft.com/office/drawing/2014/main" id="{D2369D52-915C-4326-A3A7-EF7ABE266D90}"/>
              </a:ext>
            </a:extLst>
          </p:cNvPr>
          <p:cNvSpPr txBox="1"/>
          <p:nvPr/>
        </p:nvSpPr>
        <p:spPr>
          <a:xfrm>
            <a:off x="2780073" y="3275286"/>
            <a:ext cx="1590338" cy="528553"/>
          </a:xfrm>
          <a:prstGeom prst="rect">
            <a:avLst/>
          </a:prstGeom>
          <a:noFill/>
        </p:spPr>
        <p:txBody>
          <a:bodyPr wrap="square" lIns="0" tIns="0" rIns="0" bIns="0" rtlCol="0" anchor="ctr">
            <a:normAutofit fontScale="85000" lnSpcReduction="10000"/>
          </a:bodyPr>
          <a:lstStyle/>
          <a:p>
            <a:r>
              <a:rPr lang="en-US" sz="1200" dirty="0"/>
              <a:t>SOFR + 285 bps, rate-capped; ~5.85% all-in at current forward curve.</a:t>
            </a:r>
            <a:endParaRPr lang="en-PH" sz="1200" dirty="0"/>
          </a:p>
        </p:txBody>
      </p:sp>
      <p:sp>
        <p:nvSpPr>
          <p:cNvPr id="28" name="TextBox 27">
            <a:extLst>
              <a:ext uri="{FF2B5EF4-FFF2-40B4-BE49-F238E27FC236}">
                <a16:creationId xmlns:a16="http://schemas.microsoft.com/office/drawing/2014/main" id="{A80D3522-F6A2-4A99-A0F4-B3FC0B29962B}"/>
              </a:ext>
            </a:extLst>
          </p:cNvPr>
          <p:cNvSpPr txBox="1"/>
          <p:nvPr/>
        </p:nvSpPr>
        <p:spPr>
          <a:xfrm>
            <a:off x="2780073" y="4027293"/>
            <a:ext cx="1590338" cy="528553"/>
          </a:xfrm>
          <a:prstGeom prst="rect">
            <a:avLst/>
          </a:prstGeom>
          <a:noFill/>
        </p:spPr>
        <p:txBody>
          <a:bodyPr wrap="square" lIns="0" tIns="0" rIns="0" bIns="0" rtlCol="0" anchor="ctr">
            <a:normAutofit fontScale="92500"/>
          </a:bodyPr>
          <a:lstStyle/>
          <a:p>
            <a:r>
              <a:rPr lang="en-US" sz="1200" dirty="0"/>
              <a:t>36-month initial term with two 12-month extension options.</a:t>
            </a:r>
            <a:endParaRPr lang="en-PH" sz="1200" dirty="0"/>
          </a:p>
        </p:txBody>
      </p:sp>
      <p:sp>
        <p:nvSpPr>
          <p:cNvPr id="31" name="TextBox 30">
            <a:extLst>
              <a:ext uri="{FF2B5EF4-FFF2-40B4-BE49-F238E27FC236}">
                <a16:creationId xmlns:a16="http://schemas.microsoft.com/office/drawing/2014/main" id="{D1ECEA2A-58E8-473A-9A31-A131257362C6}"/>
              </a:ext>
            </a:extLst>
          </p:cNvPr>
          <p:cNvSpPr txBox="1"/>
          <p:nvPr/>
        </p:nvSpPr>
        <p:spPr>
          <a:xfrm>
            <a:off x="2780073" y="4779300"/>
            <a:ext cx="1590338" cy="528553"/>
          </a:xfrm>
          <a:prstGeom prst="rect">
            <a:avLst/>
          </a:prstGeom>
          <a:noFill/>
        </p:spPr>
        <p:txBody>
          <a:bodyPr wrap="square" lIns="0" tIns="0" rIns="0" bIns="0" rtlCol="0" anchor="ctr">
            <a:normAutofit fontScale="85000" lnSpcReduction="20000"/>
          </a:bodyPr>
          <a:lstStyle/>
          <a:p>
            <a:r>
              <a:rPr lang="en-US" sz="1200" dirty="0"/>
              <a:t>Interest-only for the full initial term; 30-year amortization if extended.</a:t>
            </a:r>
            <a:endParaRPr lang="en-PH" sz="1200" dirty="0"/>
          </a:p>
        </p:txBody>
      </p:sp>
      <p:sp>
        <p:nvSpPr>
          <p:cNvPr id="26" name="TextBox 25">
            <a:extLst>
              <a:ext uri="{FF2B5EF4-FFF2-40B4-BE49-F238E27FC236}">
                <a16:creationId xmlns:a16="http://schemas.microsoft.com/office/drawing/2014/main" id="{3562A427-06F2-4C1B-B93A-9F370D61F415}"/>
              </a:ext>
            </a:extLst>
          </p:cNvPr>
          <p:cNvSpPr txBox="1"/>
          <p:nvPr/>
        </p:nvSpPr>
        <p:spPr>
          <a:xfrm>
            <a:off x="2780073" y="5531307"/>
            <a:ext cx="1590338" cy="528553"/>
          </a:xfrm>
          <a:prstGeom prst="rect">
            <a:avLst/>
          </a:prstGeom>
          <a:noFill/>
        </p:spPr>
        <p:txBody>
          <a:bodyPr wrap="square" lIns="0" tIns="0" rIns="0" bIns="0" rtlCol="0" anchor="ctr">
            <a:normAutofit fontScale="85000" lnSpcReduction="10000"/>
          </a:bodyPr>
          <a:lstStyle/>
          <a:p>
            <a:r>
              <a:rPr lang="en-US" sz="1200" dirty="0"/>
              <a:t>Minimum 1.10x DSCR and 6.0% debt-yield tests at each extension.</a:t>
            </a:r>
            <a:endParaRPr lang="en-PH" sz="1200" dirty="0"/>
          </a:p>
        </p:txBody>
      </p:sp>
      <p:sp>
        <p:nvSpPr>
          <p:cNvPr id="52" name="TextBox 51">
            <a:extLst>
              <a:ext uri="{FF2B5EF4-FFF2-40B4-BE49-F238E27FC236}">
                <a16:creationId xmlns:a16="http://schemas.microsoft.com/office/drawing/2014/main" id="{996F4DD7-BE88-46D5-AF6E-C0F9A4A94CAC}"/>
              </a:ext>
            </a:extLst>
          </p:cNvPr>
          <p:cNvSpPr txBox="1"/>
          <p:nvPr/>
        </p:nvSpPr>
        <p:spPr>
          <a:xfrm>
            <a:off x="4637086" y="2523279"/>
            <a:ext cx="1590338" cy="528553"/>
          </a:xfrm>
          <a:prstGeom prst="rect">
            <a:avLst/>
          </a:prstGeom>
          <a:noFill/>
        </p:spPr>
        <p:txBody>
          <a:bodyPr wrap="square" lIns="0" tIns="0" rIns="0" bIns="0" rtlCol="0" anchor="ctr">
            <a:normAutofit fontScale="85000" lnSpcReduction="20000"/>
          </a:bodyPr>
          <a:lstStyle/>
          <a:p>
            <a:r>
              <a:rPr lang="en-US" sz="1200" dirty="0"/>
              <a:t>Two lenders have issued competing quotes within 10bps; terms reflect the leading bid.</a:t>
            </a:r>
            <a:endParaRPr lang="en-PH" sz="1200" dirty="0"/>
          </a:p>
        </p:txBody>
      </p:sp>
      <p:sp>
        <p:nvSpPr>
          <p:cNvPr id="53" name="TextBox 52">
            <a:extLst>
              <a:ext uri="{FF2B5EF4-FFF2-40B4-BE49-F238E27FC236}">
                <a16:creationId xmlns:a16="http://schemas.microsoft.com/office/drawing/2014/main" id="{7E7D1303-10E3-497A-863A-81F28CC394A1}"/>
              </a:ext>
            </a:extLst>
          </p:cNvPr>
          <p:cNvSpPr txBox="1"/>
          <p:nvPr/>
        </p:nvSpPr>
        <p:spPr>
          <a:xfrm>
            <a:off x="4637086" y="3275286"/>
            <a:ext cx="1590338" cy="528553"/>
          </a:xfrm>
          <a:prstGeom prst="rect">
            <a:avLst/>
          </a:prstGeom>
          <a:noFill/>
        </p:spPr>
        <p:txBody>
          <a:bodyPr wrap="square" lIns="0" tIns="0" rIns="0" bIns="0" rtlCol="0" anchor="ctr">
            <a:normAutofit fontScale="85000" lnSpcReduction="20000"/>
          </a:bodyPr>
          <a:lstStyle/>
          <a:p>
            <a:r>
              <a:rPr lang="en-US" sz="1200" dirty="0"/>
              <a:t>A SOFR rate cap struck at 4.50% is purchased at close and budgeted within financing costs.</a:t>
            </a:r>
            <a:endParaRPr lang="en-PH" sz="1200" dirty="0"/>
          </a:p>
        </p:txBody>
      </p:sp>
      <p:sp>
        <p:nvSpPr>
          <p:cNvPr id="69" name="TextBox 68">
            <a:extLst>
              <a:ext uri="{FF2B5EF4-FFF2-40B4-BE49-F238E27FC236}">
                <a16:creationId xmlns:a16="http://schemas.microsoft.com/office/drawing/2014/main" id="{02DDFE21-B1FF-4F6E-ADDF-9804E77E32B0}"/>
              </a:ext>
            </a:extLst>
          </p:cNvPr>
          <p:cNvSpPr txBox="1"/>
          <p:nvPr/>
        </p:nvSpPr>
        <p:spPr>
          <a:xfrm>
            <a:off x="4637086" y="4027293"/>
            <a:ext cx="1590338" cy="528553"/>
          </a:xfrm>
          <a:prstGeom prst="rect">
            <a:avLst/>
          </a:prstGeom>
          <a:noFill/>
        </p:spPr>
        <p:txBody>
          <a:bodyPr wrap="square" lIns="0" tIns="0" rIns="0" bIns="0" rtlCol="0" anchor="ctr">
            <a:normAutofit fontScale="85000" lnSpcReduction="20000"/>
          </a:bodyPr>
          <a:lstStyle/>
          <a:p>
            <a:r>
              <a:rPr lang="en-US" sz="1200" dirty="0"/>
              <a:t>Recourse is limited to standard bad-boy carve-outs; the loan is otherwise non-recourse.</a:t>
            </a:r>
            <a:endParaRPr lang="en-PH" sz="1200" dirty="0"/>
          </a:p>
        </p:txBody>
      </p:sp>
      <p:sp>
        <p:nvSpPr>
          <p:cNvPr id="74" name="TextBox 73">
            <a:extLst>
              <a:ext uri="{FF2B5EF4-FFF2-40B4-BE49-F238E27FC236}">
                <a16:creationId xmlns:a16="http://schemas.microsoft.com/office/drawing/2014/main" id="{91F66AA4-5590-4292-9F9D-04DE3FA7979C}"/>
              </a:ext>
            </a:extLst>
          </p:cNvPr>
          <p:cNvSpPr txBox="1"/>
          <p:nvPr/>
        </p:nvSpPr>
        <p:spPr>
          <a:xfrm>
            <a:off x="4637086" y="4779300"/>
            <a:ext cx="1590338" cy="528553"/>
          </a:xfrm>
          <a:prstGeom prst="rect">
            <a:avLst/>
          </a:prstGeom>
          <a:noFill/>
        </p:spPr>
        <p:txBody>
          <a:bodyPr wrap="square" lIns="0" tIns="0" rIns="0" bIns="0" rtlCol="0" anchor="ctr">
            <a:normAutofit fontScale="77500" lnSpcReduction="20000"/>
          </a:bodyPr>
          <a:lstStyle/>
          <a:p>
            <a:r>
              <a:rPr lang="en-US" sz="1200" dirty="0"/>
              <a:t>Prepayment is open after 18 months with declining exit fees, preserving refinance flexibility.</a:t>
            </a:r>
            <a:endParaRPr lang="en-PH" sz="1200" dirty="0"/>
          </a:p>
        </p:txBody>
      </p:sp>
      <p:sp>
        <p:nvSpPr>
          <p:cNvPr id="75" name="TextBox 74">
            <a:extLst>
              <a:ext uri="{FF2B5EF4-FFF2-40B4-BE49-F238E27FC236}">
                <a16:creationId xmlns:a16="http://schemas.microsoft.com/office/drawing/2014/main" id="{07B6B035-DACD-4750-92C8-2A002722ADB1}"/>
              </a:ext>
            </a:extLst>
          </p:cNvPr>
          <p:cNvSpPr txBox="1"/>
          <p:nvPr/>
        </p:nvSpPr>
        <p:spPr>
          <a:xfrm>
            <a:off x="4637086" y="5531307"/>
            <a:ext cx="1590338" cy="528553"/>
          </a:xfrm>
          <a:prstGeom prst="rect">
            <a:avLst/>
          </a:prstGeom>
          <a:noFill/>
        </p:spPr>
        <p:txBody>
          <a:bodyPr wrap="square" lIns="0" tIns="0" rIns="0" bIns="0" rtlCol="0" anchor="ctr">
            <a:normAutofit fontScale="85000" lnSpcReduction="20000"/>
          </a:bodyPr>
          <a:lstStyle/>
          <a:p>
            <a:r>
              <a:rPr lang="en-US" sz="1200" dirty="0"/>
              <a:t>A $1.3M interest reserve is funded at close to cover any early cash-flow shortfall.</a:t>
            </a:r>
            <a:endParaRPr lang="en-PH" sz="1200" dirty="0"/>
          </a:p>
        </p:txBody>
      </p:sp>
      <p:sp>
        <p:nvSpPr>
          <p:cNvPr id="77" name="TextBox 76">
            <a:extLst>
              <a:ext uri="{FF2B5EF4-FFF2-40B4-BE49-F238E27FC236}">
                <a16:creationId xmlns:a16="http://schemas.microsoft.com/office/drawing/2014/main" id="{E615F264-B137-4E92-8C8E-A170E61DE02F}"/>
              </a:ext>
            </a:extLst>
          </p:cNvPr>
          <p:cNvSpPr txBox="1"/>
          <p:nvPr/>
        </p:nvSpPr>
        <p:spPr>
          <a:xfrm>
            <a:off x="6494098" y="2523279"/>
            <a:ext cx="1590338" cy="528553"/>
          </a:xfrm>
          <a:prstGeom prst="ellipse">
            <a:avLst/>
          </a:prstGeom>
          <a:solidFill>
            <a:schemeClr val="bg2"/>
          </a:solidFill>
        </p:spPr>
        <p:txBody>
          <a:bodyPr wrap="square" lIns="0" tIns="0" rIns="0" bIns="0" rtlCol="0" anchor="ctr">
            <a:normAutofit/>
          </a:bodyPr>
          <a:lstStyle/>
          <a:p>
            <a:pPr algn="ctr"/>
            <a:r>
              <a:rPr lang="en-US" sz="1400" b="1" dirty="0"/>
              <a:t>65%</a:t>
            </a:r>
            <a:endParaRPr lang="en-PH" sz="1400" b="1" dirty="0"/>
          </a:p>
        </p:txBody>
      </p:sp>
      <p:sp>
        <p:nvSpPr>
          <p:cNvPr id="78" name="TextBox 77">
            <a:extLst>
              <a:ext uri="{FF2B5EF4-FFF2-40B4-BE49-F238E27FC236}">
                <a16:creationId xmlns:a16="http://schemas.microsoft.com/office/drawing/2014/main" id="{3E5AD023-015D-4413-AFE0-C2157203798B}"/>
              </a:ext>
            </a:extLst>
          </p:cNvPr>
          <p:cNvSpPr txBox="1"/>
          <p:nvPr/>
        </p:nvSpPr>
        <p:spPr>
          <a:xfrm>
            <a:off x="6494098" y="3275286"/>
            <a:ext cx="1590338" cy="528553"/>
          </a:xfrm>
          <a:prstGeom prst="ellipse">
            <a:avLst/>
          </a:prstGeom>
          <a:solidFill>
            <a:schemeClr val="bg2"/>
          </a:solidFill>
        </p:spPr>
        <p:txBody>
          <a:bodyPr wrap="square" lIns="0" tIns="0" rIns="0" bIns="0" rtlCol="0" anchor="ctr">
            <a:normAutofit/>
          </a:bodyPr>
          <a:lstStyle/>
          <a:p>
            <a:pPr algn="ctr"/>
            <a:r>
              <a:rPr lang="en-US" sz="1400" b="1" dirty="0"/>
              <a:t>5.85%</a:t>
            </a:r>
            <a:endParaRPr lang="en-PH" sz="1400" b="1" dirty="0"/>
          </a:p>
        </p:txBody>
      </p:sp>
      <p:sp>
        <p:nvSpPr>
          <p:cNvPr id="79" name="TextBox 78">
            <a:extLst>
              <a:ext uri="{FF2B5EF4-FFF2-40B4-BE49-F238E27FC236}">
                <a16:creationId xmlns:a16="http://schemas.microsoft.com/office/drawing/2014/main" id="{D730498D-D7C1-4F23-BCA5-BAE00F0AEA8D}"/>
              </a:ext>
            </a:extLst>
          </p:cNvPr>
          <p:cNvSpPr txBox="1"/>
          <p:nvPr/>
        </p:nvSpPr>
        <p:spPr>
          <a:xfrm>
            <a:off x="6494098" y="4027293"/>
            <a:ext cx="1590338" cy="528553"/>
          </a:xfrm>
          <a:prstGeom prst="ellipse">
            <a:avLst/>
          </a:prstGeom>
          <a:solidFill>
            <a:schemeClr val="bg2"/>
          </a:solidFill>
        </p:spPr>
        <p:txBody>
          <a:bodyPr wrap="square" lIns="0" tIns="0" rIns="0" bIns="0" rtlCol="0" anchor="ctr">
            <a:normAutofit/>
          </a:bodyPr>
          <a:lstStyle/>
          <a:p>
            <a:pPr algn="ctr"/>
            <a:r>
              <a:rPr lang="en-US" sz="1400" b="1" dirty="0"/>
              <a:t>36mo</a:t>
            </a:r>
            <a:endParaRPr lang="en-PH" sz="1400" b="1" dirty="0"/>
          </a:p>
        </p:txBody>
      </p:sp>
      <p:sp>
        <p:nvSpPr>
          <p:cNvPr id="80" name="TextBox 79">
            <a:extLst>
              <a:ext uri="{FF2B5EF4-FFF2-40B4-BE49-F238E27FC236}">
                <a16:creationId xmlns:a16="http://schemas.microsoft.com/office/drawing/2014/main" id="{912A9A44-164F-4CDD-A00C-6AD2B7A98856}"/>
              </a:ext>
            </a:extLst>
          </p:cNvPr>
          <p:cNvSpPr txBox="1"/>
          <p:nvPr/>
        </p:nvSpPr>
        <p:spPr>
          <a:xfrm>
            <a:off x="6494098" y="4779300"/>
            <a:ext cx="1590338" cy="528553"/>
          </a:xfrm>
          <a:prstGeom prst="ellipse">
            <a:avLst/>
          </a:prstGeom>
          <a:solidFill>
            <a:schemeClr val="bg2"/>
          </a:solidFill>
        </p:spPr>
        <p:txBody>
          <a:bodyPr wrap="square" lIns="0" tIns="0" rIns="0" bIns="0" rtlCol="0" anchor="ctr">
            <a:normAutofit/>
          </a:bodyPr>
          <a:lstStyle/>
          <a:p>
            <a:pPr algn="ctr"/>
            <a:r>
              <a:rPr lang="en-US" sz="1400" b="1" dirty="0"/>
              <a:t>I/O</a:t>
            </a:r>
            <a:endParaRPr lang="en-PH" sz="1400" b="1" dirty="0"/>
          </a:p>
        </p:txBody>
      </p:sp>
      <p:sp>
        <p:nvSpPr>
          <p:cNvPr id="81" name="TextBox 80">
            <a:extLst>
              <a:ext uri="{FF2B5EF4-FFF2-40B4-BE49-F238E27FC236}">
                <a16:creationId xmlns:a16="http://schemas.microsoft.com/office/drawing/2014/main" id="{200D35B3-0751-4381-9F4C-30631FC033F6}"/>
              </a:ext>
            </a:extLst>
          </p:cNvPr>
          <p:cNvSpPr txBox="1"/>
          <p:nvPr/>
        </p:nvSpPr>
        <p:spPr>
          <a:xfrm>
            <a:off x="6494098" y="5531307"/>
            <a:ext cx="1590338" cy="528553"/>
          </a:xfrm>
          <a:prstGeom prst="ellipse">
            <a:avLst/>
          </a:prstGeom>
          <a:solidFill>
            <a:schemeClr val="bg2"/>
          </a:solidFill>
        </p:spPr>
        <p:txBody>
          <a:bodyPr wrap="square" lIns="0" tIns="0" rIns="0" bIns="0" rtlCol="0" anchor="ctr">
            <a:normAutofit/>
          </a:bodyPr>
          <a:lstStyle/>
          <a:p>
            <a:pPr algn="ctr"/>
            <a:r>
              <a:rPr lang="en-US" sz="1400" b="1" dirty="0"/>
              <a:t>1.10x</a:t>
            </a:r>
            <a:endParaRPr lang="en-PH" sz="1400" b="1" dirty="0"/>
          </a:p>
        </p:txBody>
      </p:sp>
      <p:sp>
        <p:nvSpPr>
          <p:cNvPr id="94" name="TextBox 93">
            <a:extLst>
              <a:ext uri="{FF2B5EF4-FFF2-40B4-BE49-F238E27FC236}">
                <a16:creationId xmlns:a16="http://schemas.microsoft.com/office/drawing/2014/main" id="{D700D92D-D068-47B5-8C57-2F4323BB6009}"/>
              </a:ext>
            </a:extLst>
          </p:cNvPr>
          <p:cNvSpPr txBox="1"/>
          <p:nvPr/>
        </p:nvSpPr>
        <p:spPr>
          <a:xfrm>
            <a:off x="4637085" y="1937036"/>
            <a:ext cx="1590338" cy="442637"/>
          </a:xfrm>
          <a:prstGeom prst="roundRect">
            <a:avLst/>
          </a:prstGeom>
          <a:solidFill>
            <a:schemeClr val="accent1"/>
          </a:solidFill>
        </p:spPr>
        <p:txBody>
          <a:bodyPr wrap="square" lIns="72000" tIns="72000" rIns="72000" bIns="72000" rtlCol="0" anchor="ctr">
            <a:noAutofit/>
          </a:bodyPr>
          <a:lstStyle/>
          <a:p>
            <a:pPr algn="ctr"/>
            <a:r>
              <a:rPr lang="en-US" sz="1200" b="1" dirty="0">
                <a:solidFill>
                  <a:schemeClr val="bg1"/>
                </a:solidFill>
                <a:latin typeface="+mj-lt"/>
              </a:rPr>
              <a:t>Leverage</a:t>
            </a:r>
            <a:br>
              <a:rPr lang="en-US" sz="1200" b="1" dirty="0">
                <a:solidFill>
                  <a:schemeClr val="bg1"/>
                </a:solidFill>
                <a:latin typeface="+mj-lt"/>
              </a:rPr>
            </a:br>
            <a:r>
              <a:rPr lang="en-US" sz="1200" b="1" dirty="0">
                <a:solidFill>
                  <a:schemeClr val="bg1"/>
                </a:solidFill>
                <a:latin typeface="+mj-lt"/>
              </a:rPr>
              <a:t>Coverage</a:t>
            </a:r>
            <a:endParaRPr lang="en-PH" sz="1200" b="1" dirty="0">
              <a:solidFill>
                <a:schemeClr val="bg1"/>
              </a:solidFill>
              <a:latin typeface="+mj-lt"/>
            </a:endParaRPr>
          </a:p>
        </p:txBody>
      </p:sp>
      <p:sp>
        <p:nvSpPr>
          <p:cNvPr id="95" name="TextBox 94">
            <a:extLst>
              <a:ext uri="{FF2B5EF4-FFF2-40B4-BE49-F238E27FC236}">
                <a16:creationId xmlns:a16="http://schemas.microsoft.com/office/drawing/2014/main" id="{1721F63C-C34D-458F-B910-CBE2A8C7106F}"/>
              </a:ext>
            </a:extLst>
          </p:cNvPr>
          <p:cNvSpPr txBox="1"/>
          <p:nvPr/>
        </p:nvSpPr>
        <p:spPr>
          <a:xfrm>
            <a:off x="6494097" y="1937036"/>
            <a:ext cx="1590338" cy="442637"/>
          </a:xfrm>
          <a:prstGeom prst="roundRect">
            <a:avLst/>
          </a:prstGeom>
          <a:solidFill>
            <a:schemeClr val="accent2"/>
          </a:solidFill>
        </p:spPr>
        <p:txBody>
          <a:bodyPr wrap="square" lIns="72000" tIns="72000" rIns="72000" bIns="72000" rtlCol="0" anchor="ctr">
            <a:noAutofit/>
          </a:bodyPr>
          <a:lstStyle/>
          <a:p>
            <a:pPr algn="ctr"/>
            <a:r>
              <a:rPr lang="en-US" sz="1200" b="1" dirty="0">
                <a:solidFill>
                  <a:schemeClr val="bg1"/>
                </a:solidFill>
                <a:latin typeface="+mj-lt"/>
              </a:rPr>
              <a:t>Debt</a:t>
            </a:r>
            <a:br>
              <a:rPr lang="en-US" sz="1200" b="1" dirty="0">
                <a:solidFill>
                  <a:schemeClr val="bg1"/>
                </a:solidFill>
                <a:latin typeface="+mj-lt"/>
              </a:rPr>
            </a:br>
            <a:r>
              <a:rPr lang="en-US" sz="1200" b="1" dirty="0">
                <a:solidFill>
                  <a:schemeClr val="bg1"/>
                </a:solidFill>
                <a:latin typeface="+mj-lt"/>
              </a:rPr>
              <a:t>Yield</a:t>
            </a:r>
            <a:endParaRPr lang="en-PH" sz="1200" b="1" dirty="0">
              <a:solidFill>
                <a:schemeClr val="bg1"/>
              </a:solidFill>
              <a:latin typeface="+mj-lt"/>
            </a:endParaRPr>
          </a:p>
        </p:txBody>
      </p:sp>
      <p:sp>
        <p:nvSpPr>
          <p:cNvPr id="54" name="TextBox 53">
            <a:extLst>
              <a:ext uri="{FF2B5EF4-FFF2-40B4-BE49-F238E27FC236}">
                <a16:creationId xmlns:a16="http://schemas.microsoft.com/office/drawing/2014/main" id="{15041803-BBDC-479F-9828-E4117BAFE590}"/>
              </a:ext>
            </a:extLst>
          </p:cNvPr>
          <p:cNvSpPr txBox="1"/>
          <p:nvPr/>
        </p:nvSpPr>
        <p:spPr>
          <a:xfrm>
            <a:off x="9608862" y="1525674"/>
            <a:ext cx="2104902" cy="507767"/>
          </a:xfrm>
          <a:prstGeom prst="rect">
            <a:avLst/>
          </a:prstGeom>
          <a:noFill/>
        </p:spPr>
        <p:txBody>
          <a:bodyPr wrap="square" lIns="0" tIns="0" rIns="0" bIns="0" rtlCol="0" anchor="ctr">
            <a:normAutofit/>
          </a:bodyPr>
          <a:lstStyle/>
          <a:p>
            <a:r>
              <a:rPr lang="en-US" sz="2000" b="1" dirty="0">
                <a:solidFill>
                  <a:schemeClr val="accent6">
                    <a:lumMod val="20000"/>
                    <a:lumOff val="80000"/>
                  </a:schemeClr>
                </a:solidFill>
                <a:latin typeface="+mj-lt"/>
              </a:rPr>
              <a:t>Going-in</a:t>
            </a:r>
            <a:endParaRPr lang="en-PH" sz="2000" b="1" dirty="0">
              <a:solidFill>
                <a:schemeClr val="accent6">
                  <a:lumMod val="20000"/>
                  <a:lumOff val="80000"/>
                </a:schemeClr>
              </a:solidFill>
              <a:latin typeface="+mj-lt"/>
            </a:endParaRPr>
          </a:p>
        </p:txBody>
      </p:sp>
      <p:grpSp>
        <p:nvGrpSpPr>
          <p:cNvPr id="55" name="Group 54">
            <a:extLst>
              <a:ext uri="{FF2B5EF4-FFF2-40B4-BE49-F238E27FC236}">
                <a16:creationId xmlns:a16="http://schemas.microsoft.com/office/drawing/2014/main" id="{720C2AA3-B160-4CC9-88BD-DDAAB25749B7}"/>
              </a:ext>
            </a:extLst>
          </p:cNvPr>
          <p:cNvGrpSpPr/>
          <p:nvPr/>
        </p:nvGrpSpPr>
        <p:grpSpPr>
          <a:xfrm>
            <a:off x="8975358" y="1520027"/>
            <a:ext cx="519060" cy="519060"/>
            <a:chOff x="1390775" y="1390753"/>
            <a:chExt cx="1493520" cy="1493520"/>
          </a:xfrm>
        </p:grpSpPr>
        <p:sp>
          <p:nvSpPr>
            <p:cNvPr id="56" name="Oval 55">
              <a:extLst>
                <a:ext uri="{FF2B5EF4-FFF2-40B4-BE49-F238E27FC236}">
                  <a16:creationId xmlns:a16="http://schemas.microsoft.com/office/drawing/2014/main" id="{40B26F7B-12DC-46F0-8CA1-BCCE7CB9D92F}"/>
                </a:ext>
              </a:extLst>
            </p:cNvPr>
            <p:cNvSpPr/>
            <p:nvPr/>
          </p:nvSpPr>
          <p:spPr>
            <a:xfrm>
              <a:off x="1390775" y="1390753"/>
              <a:ext cx="1493520" cy="149352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9015" name="Group 628"/>
            <p:cNvGrpSpPr/>
            <p:nvPr/>
          </p:nvGrpSpPr>
          <p:grpSpPr>
            <a:xfrm>
              <a:off x="1720068" y="1720046"/>
              <a:ext cx="834934" cy="834934"/>
              <a:chOff x="9627603" y="1603672"/>
              <a:chExt cx="914400" cy="914400"/>
            </a:xfrm>
            <a:solidFill>
              <a:srgbClr val="FFFFFF"/>
            </a:solidFill>
          </p:grpSpPr>
          <p:sp>
            <p:nvSpPr>
              <p:cNvPr id="9016" name="Accent"/>
              <p:cNvSpPr/>
              <p:nvPr/>
            </p:nvSpPr>
            <p:spPr>
              <a:xfrm>
                <a:off x="9627603" y="1603672"/>
                <a:ext cx="914400" cy="914400"/>
              </a:xfrm>
              <a:custGeom>
                <a:avLst/>
                <a:gdLst/>
                <a:ahLst/>
                <a:cxnLst/>
                <a:rect l="0" t="0" r="10000" b="10000"/>
                <a:pathLst>
                  <a:path w="10000" h="10000">
                    <a:moveTo>
                      <a:pt x="3606" y="1747"/>
                    </a:moveTo>
                    <a:lnTo>
                      <a:pt x="7556" y="1747"/>
                    </a:lnTo>
                    <a:lnTo>
                      <a:pt x="6626" y="2909"/>
                    </a:lnTo>
                    <a:lnTo>
                      <a:pt x="7556" y="4071"/>
                    </a:lnTo>
                    <a:lnTo>
                      <a:pt x="3606" y="4071"/>
                    </a:lnTo>
                    <a:lnTo>
                      <a:pt x="3606" y="1747"/>
                    </a:lnTo>
                    <a:close/>
                  </a:path>
                </a:pathLst>
              </a:custGeom>
              <a:grpFill/>
              <a:ln>
                <a:noFill/>
              </a:ln>
            </p:spPr>
            <p:txBody>
              <a:bodyPr/>
              <a:lstStyle/>
              <a:p>
                <a:endParaRPr/>
              </a:p>
            </p:txBody>
          </p:sp>
          <p:sp>
            <p:nvSpPr>
              <p:cNvPr id="9017" name="Outline"/>
              <p:cNvSpPr/>
              <p:nvPr/>
            </p:nvSpPr>
            <p:spPr>
              <a:xfrm>
                <a:off x="9627603" y="1603672"/>
                <a:ext cx="914400" cy="914400"/>
              </a:xfrm>
              <a:custGeom>
                <a:avLst/>
                <a:gdLst/>
                <a:ahLst/>
                <a:cxnLst/>
                <a:rect l="0" t="0" r="10000" b="10000"/>
                <a:pathLst>
                  <a:path w="10000" h="10000">
                    <a:moveTo>
                      <a:pt x="3356" y="4071"/>
                    </a:moveTo>
                    <a:lnTo>
                      <a:pt x="3356" y="1747"/>
                    </a:lnTo>
                    <a:lnTo>
                      <a:pt x="3356" y="1050"/>
                    </a:lnTo>
                    <a:lnTo>
                      <a:pt x="3358" y="1017"/>
                    </a:lnTo>
                    <a:lnTo>
                      <a:pt x="3365" y="985"/>
                    </a:lnTo>
                    <a:lnTo>
                      <a:pt x="3375" y="954"/>
                    </a:lnTo>
                    <a:lnTo>
                      <a:pt x="3389" y="925"/>
                    </a:lnTo>
                    <a:lnTo>
                      <a:pt x="3408" y="898"/>
                    </a:lnTo>
                    <a:lnTo>
                      <a:pt x="3429" y="873"/>
                    </a:lnTo>
                    <a:lnTo>
                      <a:pt x="3454" y="852"/>
                    </a:lnTo>
                    <a:lnTo>
                      <a:pt x="3481" y="833"/>
                    </a:lnTo>
                    <a:lnTo>
                      <a:pt x="3510" y="819"/>
                    </a:lnTo>
                    <a:lnTo>
                      <a:pt x="3541" y="809"/>
                    </a:lnTo>
                    <a:lnTo>
                      <a:pt x="3573" y="802"/>
                    </a:lnTo>
                    <a:lnTo>
                      <a:pt x="3606" y="800"/>
                    </a:lnTo>
                    <a:lnTo>
                      <a:pt x="3639" y="802"/>
                    </a:lnTo>
                    <a:lnTo>
                      <a:pt x="3671" y="809"/>
                    </a:lnTo>
                    <a:lnTo>
                      <a:pt x="3702" y="819"/>
                    </a:lnTo>
                    <a:lnTo>
                      <a:pt x="3731" y="833"/>
                    </a:lnTo>
                    <a:lnTo>
                      <a:pt x="3758" y="852"/>
                    </a:lnTo>
                    <a:lnTo>
                      <a:pt x="3783" y="873"/>
                    </a:lnTo>
                    <a:lnTo>
                      <a:pt x="3804" y="898"/>
                    </a:lnTo>
                    <a:lnTo>
                      <a:pt x="3823" y="925"/>
                    </a:lnTo>
                    <a:lnTo>
                      <a:pt x="3837" y="954"/>
                    </a:lnTo>
                    <a:lnTo>
                      <a:pt x="3847" y="985"/>
                    </a:lnTo>
                    <a:lnTo>
                      <a:pt x="3854" y="1017"/>
                    </a:lnTo>
                    <a:lnTo>
                      <a:pt x="3856" y="1050"/>
                    </a:lnTo>
                    <a:lnTo>
                      <a:pt x="3856" y="1497"/>
                    </a:lnTo>
                    <a:lnTo>
                      <a:pt x="7556" y="1497"/>
                    </a:lnTo>
                    <a:lnTo>
                      <a:pt x="7589" y="1499"/>
                    </a:lnTo>
                    <a:lnTo>
                      <a:pt x="7621" y="1506"/>
                    </a:lnTo>
                    <a:lnTo>
                      <a:pt x="7653" y="1516"/>
                    </a:lnTo>
                    <a:lnTo>
                      <a:pt x="7682" y="1531"/>
                    </a:lnTo>
                    <a:lnTo>
                      <a:pt x="7709" y="1550"/>
                    </a:lnTo>
                    <a:lnTo>
                      <a:pt x="7734" y="1572"/>
                    </a:lnTo>
                    <a:lnTo>
                      <a:pt x="7756" y="1596"/>
                    </a:lnTo>
                    <a:lnTo>
                      <a:pt x="7774" y="1624"/>
                    </a:lnTo>
                    <a:lnTo>
                      <a:pt x="7788" y="1654"/>
                    </a:lnTo>
                    <a:lnTo>
                      <a:pt x="7798" y="1685"/>
                    </a:lnTo>
                    <a:lnTo>
                      <a:pt x="7804" y="1718"/>
                    </a:lnTo>
                    <a:lnTo>
                      <a:pt x="7806" y="1751"/>
                    </a:lnTo>
                    <a:lnTo>
                      <a:pt x="7803" y="1784"/>
                    </a:lnTo>
                    <a:lnTo>
                      <a:pt x="7796" y="1816"/>
                    </a:lnTo>
                    <a:lnTo>
                      <a:pt x="7785" y="1847"/>
                    </a:lnTo>
                    <a:lnTo>
                      <a:pt x="7770" y="1876"/>
                    </a:lnTo>
                    <a:lnTo>
                      <a:pt x="7751" y="1903"/>
                    </a:lnTo>
                    <a:lnTo>
                      <a:pt x="6946" y="2909"/>
                    </a:lnTo>
                    <a:lnTo>
                      <a:pt x="7751" y="3915"/>
                    </a:lnTo>
                    <a:lnTo>
                      <a:pt x="7770" y="3942"/>
                    </a:lnTo>
                    <a:lnTo>
                      <a:pt x="7785" y="3971"/>
                    </a:lnTo>
                    <a:lnTo>
                      <a:pt x="7796" y="4002"/>
                    </a:lnTo>
                    <a:lnTo>
                      <a:pt x="7803" y="4034"/>
                    </a:lnTo>
                    <a:lnTo>
                      <a:pt x="7806" y="4067"/>
                    </a:lnTo>
                    <a:lnTo>
                      <a:pt x="7804" y="4100"/>
                    </a:lnTo>
                    <a:lnTo>
                      <a:pt x="7798" y="4133"/>
                    </a:lnTo>
                    <a:lnTo>
                      <a:pt x="7788" y="4164"/>
                    </a:lnTo>
                    <a:lnTo>
                      <a:pt x="7774" y="4194"/>
                    </a:lnTo>
                    <a:lnTo>
                      <a:pt x="7756" y="4222"/>
                    </a:lnTo>
                    <a:lnTo>
                      <a:pt x="7734" y="4246"/>
                    </a:lnTo>
                    <a:lnTo>
                      <a:pt x="7709" y="4268"/>
                    </a:lnTo>
                    <a:lnTo>
                      <a:pt x="7682" y="4287"/>
                    </a:lnTo>
                    <a:lnTo>
                      <a:pt x="7653" y="4302"/>
                    </a:lnTo>
                    <a:lnTo>
                      <a:pt x="7621" y="4312"/>
                    </a:lnTo>
                    <a:lnTo>
                      <a:pt x="7589" y="4319"/>
                    </a:lnTo>
                    <a:lnTo>
                      <a:pt x="7556" y="4321"/>
                    </a:lnTo>
                    <a:lnTo>
                      <a:pt x="3856" y="4321"/>
                    </a:lnTo>
                    <a:lnTo>
                      <a:pt x="3856" y="8700"/>
                    </a:lnTo>
                    <a:lnTo>
                      <a:pt x="4768" y="8700"/>
                    </a:lnTo>
                    <a:lnTo>
                      <a:pt x="4801" y="8702"/>
                    </a:lnTo>
                    <a:lnTo>
                      <a:pt x="4833" y="8709"/>
                    </a:lnTo>
                    <a:lnTo>
                      <a:pt x="4864" y="8719"/>
                    </a:lnTo>
                    <a:lnTo>
                      <a:pt x="4893" y="8733"/>
                    </a:lnTo>
                    <a:lnTo>
                      <a:pt x="4920" y="8752"/>
                    </a:lnTo>
                    <a:lnTo>
                      <a:pt x="4945" y="8773"/>
                    </a:lnTo>
                    <a:lnTo>
                      <a:pt x="4966" y="8798"/>
                    </a:lnTo>
                    <a:lnTo>
                      <a:pt x="4985" y="8825"/>
                    </a:lnTo>
                    <a:lnTo>
                      <a:pt x="4999" y="8854"/>
                    </a:lnTo>
                    <a:lnTo>
                      <a:pt x="5009" y="8885"/>
                    </a:lnTo>
                    <a:lnTo>
                      <a:pt x="5016" y="8917"/>
                    </a:lnTo>
                    <a:lnTo>
                      <a:pt x="5018" y="8950"/>
                    </a:lnTo>
                    <a:lnTo>
                      <a:pt x="5016" y="8983"/>
                    </a:lnTo>
                    <a:lnTo>
                      <a:pt x="5009" y="9015"/>
                    </a:lnTo>
                    <a:lnTo>
                      <a:pt x="4999" y="9046"/>
                    </a:lnTo>
                    <a:lnTo>
                      <a:pt x="4985" y="9075"/>
                    </a:lnTo>
                    <a:lnTo>
                      <a:pt x="4966" y="9102"/>
                    </a:lnTo>
                    <a:lnTo>
                      <a:pt x="4945" y="9127"/>
                    </a:lnTo>
                    <a:lnTo>
                      <a:pt x="4920" y="9148"/>
                    </a:lnTo>
                    <a:lnTo>
                      <a:pt x="4893" y="9167"/>
                    </a:lnTo>
                    <a:lnTo>
                      <a:pt x="4864" y="9181"/>
                    </a:lnTo>
                    <a:lnTo>
                      <a:pt x="4833" y="9191"/>
                    </a:lnTo>
                    <a:lnTo>
                      <a:pt x="4801" y="9198"/>
                    </a:lnTo>
                    <a:lnTo>
                      <a:pt x="4768" y="9200"/>
                    </a:lnTo>
                    <a:lnTo>
                      <a:pt x="3606" y="9200"/>
                    </a:lnTo>
                    <a:lnTo>
                      <a:pt x="2444" y="9200"/>
                    </a:lnTo>
                    <a:lnTo>
                      <a:pt x="2411" y="9198"/>
                    </a:lnTo>
                    <a:lnTo>
                      <a:pt x="2379" y="9191"/>
                    </a:lnTo>
                    <a:lnTo>
                      <a:pt x="2348" y="9181"/>
                    </a:lnTo>
                    <a:lnTo>
                      <a:pt x="2319" y="9167"/>
                    </a:lnTo>
                    <a:lnTo>
                      <a:pt x="2292" y="9148"/>
                    </a:lnTo>
                    <a:lnTo>
                      <a:pt x="2267" y="9127"/>
                    </a:lnTo>
                    <a:lnTo>
                      <a:pt x="2246" y="9102"/>
                    </a:lnTo>
                    <a:lnTo>
                      <a:pt x="2227" y="9075"/>
                    </a:lnTo>
                    <a:lnTo>
                      <a:pt x="2213" y="9046"/>
                    </a:lnTo>
                    <a:lnTo>
                      <a:pt x="2203" y="9015"/>
                    </a:lnTo>
                    <a:lnTo>
                      <a:pt x="2196" y="8983"/>
                    </a:lnTo>
                    <a:lnTo>
                      <a:pt x="2194" y="8950"/>
                    </a:lnTo>
                    <a:lnTo>
                      <a:pt x="2196" y="8917"/>
                    </a:lnTo>
                    <a:lnTo>
                      <a:pt x="2203" y="8885"/>
                    </a:lnTo>
                    <a:lnTo>
                      <a:pt x="2213" y="8854"/>
                    </a:lnTo>
                    <a:lnTo>
                      <a:pt x="2227" y="8825"/>
                    </a:lnTo>
                    <a:lnTo>
                      <a:pt x="2246" y="8798"/>
                    </a:lnTo>
                    <a:lnTo>
                      <a:pt x="2267" y="8773"/>
                    </a:lnTo>
                    <a:lnTo>
                      <a:pt x="2292" y="8752"/>
                    </a:lnTo>
                    <a:lnTo>
                      <a:pt x="2319" y="8733"/>
                    </a:lnTo>
                    <a:lnTo>
                      <a:pt x="2348" y="8719"/>
                    </a:lnTo>
                    <a:lnTo>
                      <a:pt x="2379" y="8709"/>
                    </a:lnTo>
                    <a:lnTo>
                      <a:pt x="2411" y="8702"/>
                    </a:lnTo>
                    <a:lnTo>
                      <a:pt x="2444" y="8700"/>
                    </a:lnTo>
                    <a:lnTo>
                      <a:pt x="3356" y="8700"/>
                    </a:lnTo>
                    <a:lnTo>
                      <a:pt x="3356" y="4071"/>
                    </a:lnTo>
                    <a:close/>
                    <a:moveTo>
                      <a:pt x="7036" y="1997"/>
                    </a:moveTo>
                    <a:lnTo>
                      <a:pt x="3856" y="1997"/>
                    </a:lnTo>
                    <a:lnTo>
                      <a:pt x="3856" y="3821"/>
                    </a:lnTo>
                    <a:lnTo>
                      <a:pt x="7036" y="3821"/>
                    </a:lnTo>
                    <a:lnTo>
                      <a:pt x="6431" y="3065"/>
                    </a:lnTo>
                    <a:lnTo>
                      <a:pt x="6412" y="3038"/>
                    </a:lnTo>
                    <a:lnTo>
                      <a:pt x="6396" y="3007"/>
                    </a:lnTo>
                    <a:lnTo>
                      <a:pt x="6385" y="2976"/>
                    </a:lnTo>
                    <a:lnTo>
                      <a:pt x="6378" y="2943"/>
                    </a:lnTo>
                    <a:lnTo>
                      <a:pt x="6376" y="2909"/>
                    </a:lnTo>
                    <a:lnTo>
                      <a:pt x="6378" y="2875"/>
                    </a:lnTo>
                    <a:lnTo>
                      <a:pt x="6385" y="2842"/>
                    </a:lnTo>
                    <a:lnTo>
                      <a:pt x="6396" y="2811"/>
                    </a:lnTo>
                    <a:lnTo>
                      <a:pt x="6412" y="2780"/>
                    </a:lnTo>
                    <a:lnTo>
                      <a:pt x="6431" y="2753"/>
                    </a:lnTo>
                    <a:lnTo>
                      <a:pt x="7036" y="1997"/>
                    </a:lnTo>
                    <a:close/>
                  </a:path>
                </a:pathLst>
              </a:custGeom>
              <a:grpFill/>
              <a:ln>
                <a:noFill/>
              </a:ln>
            </p:spPr>
            <p:txBody>
              <a:bodyPr/>
              <a:lstStyle/>
              <a:p>
                <a:endParaRPr/>
              </a:p>
            </p:txBody>
          </p:sp>
        </p:grpSp>
      </p:grpSp>
      <p:cxnSp>
        <p:nvCxnSpPr>
          <p:cNvPr id="58" name="Straight Connector 57">
            <a:extLst>
              <a:ext uri="{FF2B5EF4-FFF2-40B4-BE49-F238E27FC236}">
                <a16:creationId xmlns:a16="http://schemas.microsoft.com/office/drawing/2014/main" id="{AD9407CA-290F-4F86-93CB-BCD9F7D0D4C8}"/>
              </a:ext>
            </a:extLst>
          </p:cNvPr>
          <p:cNvCxnSpPr>
            <a:cxnSpLocks/>
          </p:cNvCxnSpPr>
          <p:nvPr/>
        </p:nvCxnSpPr>
        <p:spPr>
          <a:xfrm>
            <a:off x="8975358" y="2204979"/>
            <a:ext cx="273840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F826E05C-FABA-4F38-8835-F096CE603E71}"/>
              </a:ext>
            </a:extLst>
          </p:cNvPr>
          <p:cNvSpPr txBox="1"/>
          <p:nvPr/>
        </p:nvSpPr>
        <p:spPr>
          <a:xfrm>
            <a:off x="8975358" y="2349658"/>
            <a:ext cx="2738406" cy="3507129"/>
          </a:xfrm>
          <a:prstGeom prst="rect">
            <a:avLst/>
          </a:prstGeom>
          <a:noFill/>
        </p:spPr>
        <p:txBody>
          <a:bodyPr wrap="square" lIns="72000" tIns="72000" rIns="72000" bIns="72000" rtlCol="0" anchor="ctr">
            <a:normAutofit fontScale="92500" lnSpcReduction="20000"/>
          </a:bodyPr>
          <a:lstStyle/>
          <a:p>
            <a:pPr marL="285750" indent="-285750">
              <a:buFont typeface="Arial" panose="020B0604020202020204" pitchFamily="34" charset="0"/>
              <a:buChar char="•"/>
            </a:pPr>
            <a:r>
              <a:rPr lang="en-US" sz="1600" dirty="0">
                <a:solidFill>
                  <a:schemeClr val="bg1"/>
                </a:solidFill>
              </a:rPr>
              <a:t>Going-in debt yield of 6.8% provides cushion to the 6.0% extension test even before NOI growth.</a:t>
            </a:r>
          </a:p>
          <a:p>
            <a:pPr marL="285750" indent="-285750">
              <a:buFont typeface="Arial" panose="020B0604020202020204" pitchFamily="34" charset="0"/>
              <a:buChar char="•"/>
            </a:pPr>
            <a:r>
              <a:rPr lang="en-US" sz="1600" dirty="0">
                <a:solidFill>
                  <a:schemeClr val="bg1"/>
                </a:solidFill>
              </a:rPr>
              <a:t>Stabilized debt yield reaches 10.2%, well inside refinance parameters by Year 3.</a:t>
            </a:r>
          </a:p>
          <a:p>
            <a:pPr marL="285750" indent="-285750">
              <a:buFont typeface="Arial" panose="020B0604020202020204" pitchFamily="34" charset="0"/>
              <a:buChar char="•"/>
            </a:pPr>
            <a:r>
              <a:rPr lang="en-US" sz="1600" dirty="0">
                <a:solidFill>
                  <a:schemeClr val="bg1"/>
                </a:solidFill>
              </a:rPr>
              <a:t>Conservative leverage and a funded reserve keep the structure resilient to rate and timing stress.</a:t>
            </a:r>
          </a:p>
          <a:p>
            <a:pPr marL="285750" indent="-285750">
              <a:buFont typeface="Arial" panose="020B0604020202020204" pitchFamily="34" charset="0"/>
              <a:buChar char="•"/>
            </a:pPr>
            <a:r>
              <a:rPr lang="en-US" sz="1600" dirty="0">
                <a:solidFill>
                  <a:schemeClr val="bg1"/>
                </a:solidFill>
              </a:rPr>
              <a:t>The capital structure prioritizes downside protection over maximizing leverage.</a:t>
            </a:r>
            <a:endParaRPr lang="en-PH" sz="1600" dirty="0">
              <a:solidFill>
                <a:schemeClr val="bg1"/>
              </a:solidFill>
            </a:endParaRPr>
          </a:p>
        </p:txBody>
      </p:sp>
      <p:grpSp>
        <p:nvGrpSpPr>
          <p:cNvPr id="60" name="Group 59">
            <a:extLst>
              <a:ext uri="{FF2B5EF4-FFF2-40B4-BE49-F238E27FC236}">
                <a16:creationId xmlns:a16="http://schemas.microsoft.com/office/drawing/2014/main" id="{141D7896-C278-480F-9846-B068B8D581B8}"/>
              </a:ext>
            </a:extLst>
          </p:cNvPr>
          <p:cNvGrpSpPr/>
          <p:nvPr/>
        </p:nvGrpSpPr>
        <p:grpSpPr>
          <a:xfrm>
            <a:off x="363795" y="1285268"/>
            <a:ext cx="8097299" cy="301957"/>
            <a:chOff x="363795" y="1220318"/>
            <a:chExt cx="6593568" cy="370849"/>
          </a:xfrm>
        </p:grpSpPr>
        <p:sp>
          <p:nvSpPr>
            <p:cNvPr id="61" name="TextBox 60">
              <a:extLst>
                <a:ext uri="{FF2B5EF4-FFF2-40B4-BE49-F238E27FC236}">
                  <a16:creationId xmlns:a16="http://schemas.microsoft.com/office/drawing/2014/main" id="{656BF8FF-0748-4920-BC13-ACAB420EFF1B}"/>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Why This Structure</a:t>
              </a:r>
              <a:endParaRPr lang="en-PH" sz="1600" b="1" dirty="0">
                <a:solidFill>
                  <a:schemeClr val="accent1"/>
                </a:solidFill>
                <a:latin typeface="+mj-lt"/>
              </a:endParaRPr>
            </a:p>
          </p:txBody>
        </p:sp>
        <p:cxnSp>
          <p:nvCxnSpPr>
            <p:cNvPr id="62" name="Straight Connector 61">
              <a:extLst>
                <a:ext uri="{FF2B5EF4-FFF2-40B4-BE49-F238E27FC236}">
                  <a16:creationId xmlns:a16="http://schemas.microsoft.com/office/drawing/2014/main" id="{1F7A950F-F8C3-4BE2-A34C-D418A0528820}"/>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Isosceles Triangle 62">
            <a:extLst>
              <a:ext uri="{FF2B5EF4-FFF2-40B4-BE49-F238E27FC236}">
                <a16:creationId xmlns:a16="http://schemas.microsoft.com/office/drawing/2014/main" id="{BD5C18FB-D485-4F89-8D10-6B16F623C6A3}"/>
              </a:ext>
            </a:extLst>
          </p:cNvPr>
          <p:cNvSpPr/>
          <p:nvPr/>
        </p:nvSpPr>
        <p:spPr>
          <a:xfrm rot="5400000">
            <a:off x="2391411" y="2729643"/>
            <a:ext cx="231164" cy="11582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4" name="Isosceles Triangle 63">
            <a:extLst>
              <a:ext uri="{FF2B5EF4-FFF2-40B4-BE49-F238E27FC236}">
                <a16:creationId xmlns:a16="http://schemas.microsoft.com/office/drawing/2014/main" id="{B61ACC26-4EB8-4CE9-B58B-0D658944C7C5}"/>
              </a:ext>
            </a:extLst>
          </p:cNvPr>
          <p:cNvSpPr/>
          <p:nvPr/>
        </p:nvSpPr>
        <p:spPr>
          <a:xfrm rot="5400000">
            <a:off x="2391411" y="3481650"/>
            <a:ext cx="231164" cy="11582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5" name="Isosceles Triangle 64">
            <a:extLst>
              <a:ext uri="{FF2B5EF4-FFF2-40B4-BE49-F238E27FC236}">
                <a16:creationId xmlns:a16="http://schemas.microsoft.com/office/drawing/2014/main" id="{F60454C6-B324-4FA0-8799-A9DA94A20D9B}"/>
              </a:ext>
            </a:extLst>
          </p:cNvPr>
          <p:cNvSpPr/>
          <p:nvPr/>
        </p:nvSpPr>
        <p:spPr>
          <a:xfrm rot="5400000">
            <a:off x="2391411" y="4233657"/>
            <a:ext cx="231164" cy="11582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6" name="Isosceles Triangle 65">
            <a:extLst>
              <a:ext uri="{FF2B5EF4-FFF2-40B4-BE49-F238E27FC236}">
                <a16:creationId xmlns:a16="http://schemas.microsoft.com/office/drawing/2014/main" id="{4DED09BE-119D-4DFF-8A1B-88BFC16F50EB}"/>
              </a:ext>
            </a:extLst>
          </p:cNvPr>
          <p:cNvSpPr/>
          <p:nvPr/>
        </p:nvSpPr>
        <p:spPr>
          <a:xfrm rot="5400000">
            <a:off x="2391411" y="4985664"/>
            <a:ext cx="231164" cy="11582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67" name="Isosceles Triangle 66">
            <a:extLst>
              <a:ext uri="{FF2B5EF4-FFF2-40B4-BE49-F238E27FC236}">
                <a16:creationId xmlns:a16="http://schemas.microsoft.com/office/drawing/2014/main" id="{A88763F8-318C-438E-B54B-6465553313D9}"/>
              </a:ext>
            </a:extLst>
          </p:cNvPr>
          <p:cNvSpPr/>
          <p:nvPr/>
        </p:nvSpPr>
        <p:spPr>
          <a:xfrm rot="5400000">
            <a:off x="2391411" y="5737671"/>
            <a:ext cx="231164" cy="115824"/>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7" name="Slide Number Placeholder 6">
            <a:extLst>
              <a:ext uri="{FF2B5EF4-FFF2-40B4-BE49-F238E27FC236}">
                <a16:creationId xmlns:a16="http://schemas.microsoft.com/office/drawing/2014/main" id="{7C7EADF3-871D-4762-B62B-61F80AA0468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37</a:t>
            </a:fld>
            <a:endParaRPr lang="en-PH" dirty="0"/>
          </a:p>
        </p:txBody>
      </p:sp>
    </p:spTree>
    <p:extLst>
      <p:ext uri="{BB962C8B-B14F-4D97-AF65-F5344CB8AC3E}">
        <p14:creationId xmlns:p14="http://schemas.microsoft.com/office/powerpoint/2010/main" val="1253578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E4C692B0-3D5C-482F-85CB-386577FFEDD1}"/>
              </a:ext>
            </a:extLst>
          </p:cNvPr>
          <p:cNvSpPr/>
          <p:nvPr/>
        </p:nvSpPr>
        <p:spPr>
          <a:xfrm flipH="1">
            <a:off x="381872" y="1478001"/>
            <a:ext cx="2842056" cy="1391855"/>
          </a:xfrm>
          <a:custGeom>
            <a:avLst/>
            <a:gdLst>
              <a:gd name="connsiteX0" fmla="*/ 2775636 w 2775636"/>
              <a:gd name="connsiteY0" fmla="*/ 0 h 2627735"/>
              <a:gd name="connsiteX1" fmla="*/ 2775636 w 2775636"/>
              <a:gd name="connsiteY1" fmla="*/ 2627735 h 2627735"/>
              <a:gd name="connsiteX2" fmla="*/ 0 w 2775636"/>
              <a:gd name="connsiteY2" fmla="*/ 2405058 h 2627735"/>
              <a:gd name="connsiteX3" fmla="*/ 0 w 2775636"/>
              <a:gd name="connsiteY3" fmla="*/ 222676 h 2627735"/>
              <a:gd name="connsiteX4" fmla="*/ 2775636 w 2775636"/>
              <a:gd name="connsiteY4" fmla="*/ 0 h 2627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636" h="2627735">
                <a:moveTo>
                  <a:pt x="2775636" y="0"/>
                </a:moveTo>
                <a:lnTo>
                  <a:pt x="2775636" y="2627735"/>
                </a:lnTo>
                <a:lnTo>
                  <a:pt x="0" y="2405058"/>
                </a:lnTo>
                <a:lnTo>
                  <a:pt x="0" y="222676"/>
                </a:lnTo>
                <a:lnTo>
                  <a:pt x="2775636"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72000" rIns="108000" rtlCol="0" anchor="ctr">
            <a:noAutofit/>
          </a:bodyPr>
          <a:lstStyle/>
          <a:p>
            <a:pPr algn="ctr"/>
            <a:r>
              <a:rPr lang="en-US" sz="1600" b="1" dirty="0">
                <a:solidFill>
                  <a:schemeClr val="accent6">
                    <a:lumMod val="20000"/>
                    <a:lumOff val="80000"/>
                  </a:schemeClr>
                </a:solidFill>
              </a:rPr>
              <a:t>$42.8M </a:t>
            </a:r>
            <a:br>
              <a:rPr lang="en-US" sz="1600" b="1" dirty="0"/>
            </a:br>
            <a:r>
              <a:rPr lang="en-US" sz="1600" dirty="0"/>
              <a:t>65% of cost</a:t>
            </a:r>
            <a:endParaRPr lang="en-PH" sz="1600" dirty="0"/>
          </a:p>
        </p:txBody>
      </p:sp>
      <p:sp>
        <p:nvSpPr>
          <p:cNvPr id="20" name="Freeform: Shape 19">
            <a:extLst>
              <a:ext uri="{FF2B5EF4-FFF2-40B4-BE49-F238E27FC236}">
                <a16:creationId xmlns:a16="http://schemas.microsoft.com/office/drawing/2014/main" id="{43F4ECF1-D55E-47B6-B17E-DBFB875E000B}"/>
              </a:ext>
            </a:extLst>
          </p:cNvPr>
          <p:cNvSpPr/>
          <p:nvPr/>
        </p:nvSpPr>
        <p:spPr>
          <a:xfrm flipH="1">
            <a:off x="3234507" y="1596593"/>
            <a:ext cx="2847030" cy="1154670"/>
          </a:xfrm>
          <a:custGeom>
            <a:avLst/>
            <a:gdLst>
              <a:gd name="connsiteX0" fmla="*/ 2775636 w 2775636"/>
              <a:gd name="connsiteY0" fmla="*/ 0 h 2179945"/>
              <a:gd name="connsiteX1" fmla="*/ 2775636 w 2775636"/>
              <a:gd name="connsiteY1" fmla="*/ 2179945 h 2179945"/>
              <a:gd name="connsiteX2" fmla="*/ 0 w 2775636"/>
              <a:gd name="connsiteY2" fmla="*/ 1957268 h 2179945"/>
              <a:gd name="connsiteX3" fmla="*/ 0 w 2775636"/>
              <a:gd name="connsiteY3" fmla="*/ 222676 h 2179945"/>
              <a:gd name="connsiteX4" fmla="*/ 2775636 w 2775636"/>
              <a:gd name="connsiteY4" fmla="*/ 0 h 2179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636" h="2179945">
                <a:moveTo>
                  <a:pt x="2775636" y="0"/>
                </a:moveTo>
                <a:lnTo>
                  <a:pt x="2775636" y="2179945"/>
                </a:lnTo>
                <a:lnTo>
                  <a:pt x="0" y="1957268"/>
                </a:lnTo>
                <a:lnTo>
                  <a:pt x="0" y="222676"/>
                </a:lnTo>
                <a:lnTo>
                  <a:pt x="277563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72000" rIns="108000" rtlCol="0" anchor="ctr">
            <a:noAutofit/>
          </a:bodyPr>
          <a:lstStyle/>
          <a:p>
            <a:pPr algn="ctr"/>
            <a:r>
              <a:rPr lang="en-US" sz="1600" b="1" dirty="0">
                <a:solidFill>
                  <a:schemeClr val="accent6">
                    <a:lumMod val="20000"/>
                    <a:lumOff val="80000"/>
                  </a:schemeClr>
                </a:solidFill>
              </a:rPr>
              <a:t>$2.3M </a:t>
            </a:r>
            <a:br>
              <a:rPr lang="en-US" sz="1600" dirty="0">
                <a:solidFill>
                  <a:schemeClr val="accent6">
                    <a:lumMod val="20000"/>
                    <a:lumOff val="80000"/>
                  </a:schemeClr>
                </a:solidFill>
              </a:rPr>
            </a:br>
            <a:r>
              <a:rPr lang="en-US" sz="1600" dirty="0"/>
              <a:t>10% of equity</a:t>
            </a:r>
            <a:endParaRPr lang="en-PH" sz="1600" dirty="0"/>
          </a:p>
        </p:txBody>
      </p:sp>
      <p:sp>
        <p:nvSpPr>
          <p:cNvPr id="23" name="Freeform: Shape 22">
            <a:extLst>
              <a:ext uri="{FF2B5EF4-FFF2-40B4-BE49-F238E27FC236}">
                <a16:creationId xmlns:a16="http://schemas.microsoft.com/office/drawing/2014/main" id="{AEBCEF13-28A9-4926-B455-0012BA7C00DB}"/>
              </a:ext>
            </a:extLst>
          </p:cNvPr>
          <p:cNvSpPr/>
          <p:nvPr/>
        </p:nvSpPr>
        <p:spPr>
          <a:xfrm flipH="1">
            <a:off x="6087842" y="1715186"/>
            <a:ext cx="2842056" cy="917485"/>
          </a:xfrm>
          <a:custGeom>
            <a:avLst/>
            <a:gdLst>
              <a:gd name="connsiteX0" fmla="*/ 2775636 w 2775636"/>
              <a:gd name="connsiteY0" fmla="*/ 0 h 1732155"/>
              <a:gd name="connsiteX1" fmla="*/ 2775636 w 2775636"/>
              <a:gd name="connsiteY1" fmla="*/ 1732155 h 1732155"/>
              <a:gd name="connsiteX2" fmla="*/ 0 w 2775636"/>
              <a:gd name="connsiteY2" fmla="*/ 1509478 h 1732155"/>
              <a:gd name="connsiteX3" fmla="*/ 0 w 2775636"/>
              <a:gd name="connsiteY3" fmla="*/ 222676 h 1732155"/>
              <a:gd name="connsiteX4" fmla="*/ 2775636 w 2775636"/>
              <a:gd name="connsiteY4" fmla="*/ 0 h 1732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636" h="1732155">
                <a:moveTo>
                  <a:pt x="2775636" y="0"/>
                </a:moveTo>
                <a:lnTo>
                  <a:pt x="2775636" y="1732155"/>
                </a:lnTo>
                <a:lnTo>
                  <a:pt x="0" y="1509478"/>
                </a:lnTo>
                <a:lnTo>
                  <a:pt x="0" y="222676"/>
                </a:lnTo>
                <a:lnTo>
                  <a:pt x="2775636"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72000" rIns="108000" rtlCol="0" anchor="ctr">
            <a:noAutofit/>
          </a:bodyPr>
          <a:lstStyle/>
          <a:p>
            <a:pPr algn="ctr"/>
            <a:r>
              <a:rPr lang="en-US" sz="1600" b="1" dirty="0">
                <a:solidFill>
                  <a:schemeClr val="accent6">
                    <a:lumMod val="20000"/>
                    <a:lumOff val="80000"/>
                  </a:schemeClr>
                </a:solidFill>
              </a:rPr>
              <a:t>$20.8M </a:t>
            </a:r>
            <a:br>
              <a:rPr lang="en-US" sz="1600" dirty="0"/>
            </a:br>
            <a:r>
              <a:rPr lang="en-US" sz="1600" dirty="0"/>
              <a:t>90% of equity</a:t>
            </a:r>
            <a:endParaRPr lang="en-PH" sz="1600" dirty="0"/>
          </a:p>
        </p:txBody>
      </p:sp>
      <p:sp>
        <p:nvSpPr>
          <p:cNvPr id="24" name="Freeform: Shape 23">
            <a:extLst>
              <a:ext uri="{FF2B5EF4-FFF2-40B4-BE49-F238E27FC236}">
                <a16:creationId xmlns:a16="http://schemas.microsoft.com/office/drawing/2014/main" id="{3D56DB09-32C3-42F7-878B-BF030F4B7B4B}"/>
              </a:ext>
            </a:extLst>
          </p:cNvPr>
          <p:cNvSpPr/>
          <p:nvPr/>
        </p:nvSpPr>
        <p:spPr>
          <a:xfrm flipH="1">
            <a:off x="8949725" y="1833849"/>
            <a:ext cx="2848737" cy="680159"/>
          </a:xfrm>
          <a:custGeom>
            <a:avLst/>
            <a:gdLst>
              <a:gd name="connsiteX0" fmla="*/ 2775636 w 2775636"/>
              <a:gd name="connsiteY0" fmla="*/ 0 h 1284098"/>
              <a:gd name="connsiteX1" fmla="*/ 2775636 w 2775636"/>
              <a:gd name="connsiteY1" fmla="*/ 1284098 h 1284098"/>
              <a:gd name="connsiteX2" fmla="*/ 0 w 2775636"/>
              <a:gd name="connsiteY2" fmla="*/ 1061421 h 1284098"/>
              <a:gd name="connsiteX3" fmla="*/ 0 w 2775636"/>
              <a:gd name="connsiteY3" fmla="*/ 222676 h 1284098"/>
              <a:gd name="connsiteX4" fmla="*/ 2775636 w 2775636"/>
              <a:gd name="connsiteY4" fmla="*/ 0 h 12840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636" h="1284098">
                <a:moveTo>
                  <a:pt x="2775636" y="0"/>
                </a:moveTo>
                <a:lnTo>
                  <a:pt x="2775636" y="1284098"/>
                </a:lnTo>
                <a:lnTo>
                  <a:pt x="0" y="1061421"/>
                </a:lnTo>
                <a:lnTo>
                  <a:pt x="0" y="222676"/>
                </a:lnTo>
                <a:lnTo>
                  <a:pt x="277563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72000" rIns="108000" rtlCol="0" anchor="ctr">
            <a:noAutofit/>
          </a:bodyPr>
          <a:lstStyle/>
          <a:p>
            <a:pPr algn="ctr"/>
            <a:r>
              <a:rPr lang="en-US" sz="1600" b="1" dirty="0">
                <a:solidFill>
                  <a:schemeClr val="accent6">
                    <a:lumMod val="20000"/>
                    <a:lumOff val="80000"/>
                  </a:schemeClr>
                </a:solidFill>
              </a:rPr>
              <a:t>$65.9M total </a:t>
            </a:r>
            <a:r>
              <a:rPr lang="en-US" sz="1600" dirty="0"/>
              <a:t>capitalization</a:t>
            </a:r>
            <a:endParaRPr lang="en-PH" sz="1600" dirty="0"/>
          </a:p>
        </p:txBody>
      </p:sp>
      <p:sp>
        <p:nvSpPr>
          <p:cNvPr id="2" name="Title 1">
            <a:extLst>
              <a:ext uri="{FF2B5EF4-FFF2-40B4-BE49-F238E27FC236}">
                <a16:creationId xmlns:a16="http://schemas.microsoft.com/office/drawing/2014/main" id="{6FC44B29-4FDF-467F-850D-15AB1ED949C8}"/>
              </a:ext>
            </a:extLst>
          </p:cNvPr>
          <p:cNvSpPr>
            <a:spLocks noGrp="1"/>
          </p:cNvSpPr>
          <p:nvPr>
            <p:ph type="title"/>
          </p:nvPr>
        </p:nvSpPr>
        <p:spPr/>
        <p:txBody>
          <a:bodyPr/>
          <a:lstStyle/>
          <a:p>
            <a:r>
              <a:rPr lang="en-US" b="1" dirty="0"/>
              <a:t>Capital Stack &amp; Waterfall</a:t>
            </a:r>
          </a:p>
        </p:txBody>
      </p:sp>
      <p:cxnSp>
        <p:nvCxnSpPr>
          <p:cNvPr id="21" name="Straight Connector 20">
            <a:extLst>
              <a:ext uri="{FF2B5EF4-FFF2-40B4-BE49-F238E27FC236}">
                <a16:creationId xmlns:a16="http://schemas.microsoft.com/office/drawing/2014/main" id="{3CEFA149-CF0F-4D37-9012-F37FA0DF29F9}"/>
              </a:ext>
            </a:extLst>
          </p:cNvPr>
          <p:cNvCxnSpPr>
            <a:cxnSpLocks/>
          </p:cNvCxnSpPr>
          <p:nvPr/>
        </p:nvCxnSpPr>
        <p:spPr>
          <a:xfrm>
            <a:off x="3219267" y="1593882"/>
            <a:ext cx="0" cy="1164558"/>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6D99BF1-E639-480D-9954-A323129E7D17}"/>
              </a:ext>
            </a:extLst>
          </p:cNvPr>
          <p:cNvCxnSpPr>
            <a:cxnSpLocks/>
          </p:cNvCxnSpPr>
          <p:nvPr/>
        </p:nvCxnSpPr>
        <p:spPr>
          <a:xfrm>
            <a:off x="8943657" y="1828800"/>
            <a:ext cx="0" cy="67818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CB18A900-2789-42B3-B3F9-3E23DBC71805}"/>
              </a:ext>
            </a:extLst>
          </p:cNvPr>
          <p:cNvSpPr txBox="1"/>
          <p:nvPr/>
        </p:nvSpPr>
        <p:spPr>
          <a:xfrm>
            <a:off x="496982" y="3077995"/>
            <a:ext cx="2611836" cy="2558876"/>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400" dirty="0"/>
              <a:t>Senior bridge debt, first position, 65% LTC, interest-only, ~5.85% all-in with a rate cap.</a:t>
            </a:r>
          </a:p>
          <a:p>
            <a:pPr marL="285750" indent="-112713">
              <a:buFont typeface="Arial" panose="020B0604020202020204" pitchFamily="34" charset="0"/>
              <a:buChar char="•"/>
            </a:pPr>
            <a:r>
              <a:rPr lang="en-US" sz="1400" dirty="0"/>
              <a:t>Repaid first from operations and sale.</a:t>
            </a:r>
          </a:p>
          <a:p>
            <a:pPr marL="285750" indent="-112713">
              <a:buFont typeface="Arial" panose="020B0604020202020204" pitchFamily="34" charset="0"/>
              <a:buChar char="•"/>
            </a:pPr>
            <a:r>
              <a:rPr lang="en-US" sz="1400" dirty="0"/>
              <a:t>Priced at SOFR + 285bps; lowest cost of capital in the stack.</a:t>
            </a:r>
          </a:p>
        </p:txBody>
      </p:sp>
      <p:cxnSp>
        <p:nvCxnSpPr>
          <p:cNvPr id="25" name="Straight Connector 24">
            <a:extLst>
              <a:ext uri="{FF2B5EF4-FFF2-40B4-BE49-F238E27FC236}">
                <a16:creationId xmlns:a16="http://schemas.microsoft.com/office/drawing/2014/main" id="{F7170062-4266-48DD-89B9-B27921ECB6BA}"/>
              </a:ext>
            </a:extLst>
          </p:cNvPr>
          <p:cNvCxnSpPr>
            <a:cxnSpLocks/>
          </p:cNvCxnSpPr>
          <p:nvPr/>
        </p:nvCxnSpPr>
        <p:spPr>
          <a:xfrm>
            <a:off x="6081537" y="1722120"/>
            <a:ext cx="0" cy="906780"/>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DA121E1-A038-4A98-823A-4E78B8A22100}"/>
              </a:ext>
            </a:extLst>
          </p:cNvPr>
          <p:cNvSpPr txBox="1"/>
          <p:nvPr/>
        </p:nvSpPr>
        <p:spPr>
          <a:xfrm>
            <a:off x="3352104" y="3077995"/>
            <a:ext cx="2611836" cy="2558876"/>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400" dirty="0"/>
              <a:t>Sponsor co-investment of 10% of equity, pari passu with LPs until the promote crystallizes.</a:t>
            </a:r>
          </a:p>
          <a:p>
            <a:pPr marL="285750" indent="-112713">
              <a:buFont typeface="Arial" panose="020B0604020202020204" pitchFamily="34" charset="0"/>
              <a:buChar char="•"/>
            </a:pPr>
            <a:r>
              <a:rPr lang="en-US" sz="1400" dirty="0"/>
              <a:t>Aligns sponsor with LP outcomes.</a:t>
            </a:r>
          </a:p>
          <a:p>
            <a:pPr marL="285750" indent="-112713">
              <a:buFont typeface="Arial" panose="020B0604020202020204" pitchFamily="34" charset="0"/>
              <a:buChar char="•"/>
            </a:pPr>
            <a:r>
              <a:rPr lang="en-US" sz="1400" dirty="0"/>
              <a:t>Earns its share of the preferred return plus a portion of the promote.</a:t>
            </a:r>
          </a:p>
        </p:txBody>
      </p:sp>
      <p:sp>
        <p:nvSpPr>
          <p:cNvPr id="41" name="TextBox 40">
            <a:extLst>
              <a:ext uri="{FF2B5EF4-FFF2-40B4-BE49-F238E27FC236}">
                <a16:creationId xmlns:a16="http://schemas.microsoft.com/office/drawing/2014/main" id="{0B344EAD-947A-41EF-9C41-FE10C95DD818}"/>
              </a:ext>
            </a:extLst>
          </p:cNvPr>
          <p:cNvSpPr txBox="1"/>
          <p:nvPr/>
        </p:nvSpPr>
        <p:spPr>
          <a:xfrm>
            <a:off x="6202952" y="3077995"/>
            <a:ext cx="2611836" cy="2558876"/>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400" dirty="0"/>
              <a:t>LP equity earns an 8% preferred return, then 80% of cash flow above the pref.</a:t>
            </a:r>
          </a:p>
          <a:p>
            <a:pPr marL="285750" indent="-112713">
              <a:buFont typeface="Arial" panose="020B0604020202020204" pitchFamily="34" charset="0"/>
              <a:buChar char="•"/>
            </a:pPr>
            <a:r>
              <a:rPr lang="en-US" sz="1400" dirty="0"/>
              <a:t>Receives 90% of distributions pre-promote.</a:t>
            </a:r>
          </a:p>
          <a:p>
            <a:pPr marL="285750" indent="-112713">
              <a:buFont typeface="Arial" panose="020B0604020202020204" pitchFamily="34" charset="0"/>
              <a:buChar char="•"/>
            </a:pPr>
            <a:r>
              <a:rPr lang="en-US" sz="1400" dirty="0"/>
              <a:t>Targets a 17.8% net IRR and 1.94x equity multiple at the base case.</a:t>
            </a:r>
          </a:p>
        </p:txBody>
      </p:sp>
      <p:sp>
        <p:nvSpPr>
          <p:cNvPr id="44" name="TextBox 43">
            <a:extLst>
              <a:ext uri="{FF2B5EF4-FFF2-40B4-BE49-F238E27FC236}">
                <a16:creationId xmlns:a16="http://schemas.microsoft.com/office/drawing/2014/main" id="{3EDCB264-7A4A-40CE-8AA0-586D2A8B5927}"/>
              </a:ext>
            </a:extLst>
          </p:cNvPr>
          <p:cNvSpPr txBox="1"/>
          <p:nvPr/>
        </p:nvSpPr>
        <p:spPr>
          <a:xfrm>
            <a:off x="9068175" y="3077995"/>
            <a:ext cx="2611836" cy="2558876"/>
          </a:xfrm>
          <a:prstGeom prst="rect">
            <a:avLst/>
          </a:prstGeom>
          <a:noFill/>
        </p:spPr>
        <p:txBody>
          <a:bodyPr wrap="square" lIns="0" tIns="0" rIns="0" bIns="0" rtlCol="0" anchor="t">
            <a:normAutofit/>
          </a:bodyPr>
          <a:lstStyle/>
          <a:p>
            <a:pPr marL="285750" indent="-112713">
              <a:buFont typeface="Arial" panose="020B0604020202020204" pitchFamily="34" charset="0"/>
              <a:buChar char="•"/>
            </a:pPr>
            <a:r>
              <a:rPr lang="en-US" sz="1400" dirty="0"/>
              <a:t>Distribution waterfall: return of capital, then 8% pref, then 80/20 LP/GP split above the pref.</a:t>
            </a:r>
          </a:p>
          <a:p>
            <a:pPr marL="285750" indent="-112713">
              <a:buFont typeface="Arial" panose="020B0604020202020204" pitchFamily="34" charset="0"/>
              <a:buChar char="•"/>
            </a:pPr>
            <a:r>
              <a:rPr lang="en-US" sz="1400" dirty="0"/>
              <a:t>Promote crystallizes only after LP capital and pref are returned.</a:t>
            </a:r>
          </a:p>
          <a:p>
            <a:pPr marL="285750" indent="-112713">
              <a:buFont typeface="Arial" panose="020B0604020202020204" pitchFamily="34" charset="0"/>
              <a:buChar char="•"/>
            </a:pPr>
            <a:r>
              <a:rPr lang="en-US" sz="1400" dirty="0"/>
              <a:t>Sponsor promote is 20% over an 8% preferred return to limited partners.</a:t>
            </a:r>
          </a:p>
        </p:txBody>
      </p:sp>
      <p:cxnSp>
        <p:nvCxnSpPr>
          <p:cNvPr id="47" name="Straight Connector 46">
            <a:extLst>
              <a:ext uri="{FF2B5EF4-FFF2-40B4-BE49-F238E27FC236}">
                <a16:creationId xmlns:a16="http://schemas.microsoft.com/office/drawing/2014/main" id="{95BBB58F-D7B2-4FD7-B1EA-67D88C242000}"/>
              </a:ext>
            </a:extLst>
          </p:cNvPr>
          <p:cNvCxnSpPr>
            <a:cxnSpLocks/>
          </p:cNvCxnSpPr>
          <p:nvPr/>
        </p:nvCxnSpPr>
        <p:spPr>
          <a:xfrm>
            <a:off x="6081537" y="2649663"/>
            <a:ext cx="0" cy="3407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4AC1F51-C84C-45FB-A388-24412DF86B7B}"/>
              </a:ext>
            </a:extLst>
          </p:cNvPr>
          <p:cNvCxnSpPr>
            <a:cxnSpLocks/>
          </p:cNvCxnSpPr>
          <p:nvPr/>
        </p:nvCxnSpPr>
        <p:spPr>
          <a:xfrm>
            <a:off x="8940058" y="2517583"/>
            <a:ext cx="0" cy="35390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8066413-8867-453B-AD21-A9AC2D1F424C}"/>
              </a:ext>
            </a:extLst>
          </p:cNvPr>
          <p:cNvCxnSpPr>
            <a:cxnSpLocks/>
          </p:cNvCxnSpPr>
          <p:nvPr/>
        </p:nvCxnSpPr>
        <p:spPr>
          <a:xfrm>
            <a:off x="3219267" y="2751263"/>
            <a:ext cx="0" cy="33054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36B5C2D6-1328-4400-9052-1FC5096B53C9}"/>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38</a:t>
            </a:fld>
            <a:endParaRPr lang="en-PH" dirty="0"/>
          </a:p>
        </p:txBody>
      </p:sp>
    </p:spTree>
    <p:extLst>
      <p:ext uri="{BB962C8B-B14F-4D97-AF65-F5344CB8AC3E}">
        <p14:creationId xmlns:p14="http://schemas.microsoft.com/office/powerpoint/2010/main" val="23305731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Returns Sensitivity</a:t>
            </a:r>
          </a:p>
        </p:txBody>
      </p:sp>
      <p:sp>
        <p:nvSpPr>
          <p:cNvPr id="5" name="TextBox 4">
            <a:extLst>
              <a:ext uri="{FF2B5EF4-FFF2-40B4-BE49-F238E27FC236}">
                <a16:creationId xmlns:a16="http://schemas.microsoft.com/office/drawing/2014/main" id="{936DEBE1-E570-48B5-A237-25F21B502AB3}"/>
              </a:ext>
            </a:extLst>
          </p:cNvPr>
          <p:cNvSpPr txBox="1"/>
          <p:nvPr/>
        </p:nvSpPr>
        <p:spPr>
          <a:xfrm>
            <a:off x="363794" y="1589328"/>
            <a:ext cx="5416696" cy="280900"/>
          </a:xfrm>
          <a:prstGeom prst="rect">
            <a:avLst/>
          </a:prstGeom>
          <a:noFill/>
        </p:spPr>
        <p:txBody>
          <a:bodyPr wrap="square" lIns="0" tIns="0" rIns="0" bIns="0" rtlCol="0" anchor="ctr">
            <a:noAutofit/>
          </a:bodyPr>
          <a:lstStyle/>
          <a:p>
            <a:r>
              <a:rPr lang="en-US" sz="1600" b="1" dirty="0">
                <a:solidFill>
                  <a:schemeClr val="accent1"/>
                </a:solidFill>
                <a:latin typeface="+mj-lt"/>
              </a:rPr>
              <a:t>Net IRR by Rent-Growth Scenario (%)</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61856" y="1875090"/>
            <a:ext cx="5416696" cy="459388"/>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Bars show IRR across exit-cap bands; the deal clears the 12% hurdle in every case.</a:t>
            </a:r>
            <a:endParaRPr lang="en-PH" sz="1400" dirty="0">
              <a:solidFill>
                <a:schemeClr val="tx1"/>
              </a:solidFill>
              <a:latin typeface="+mn-lt"/>
            </a:endParaRPr>
          </a:p>
        </p:txBody>
      </p:sp>
      <p:graphicFrame>
        <p:nvGraphicFramePr>
          <p:cNvPr id="10" name="Chart 9">
            <a:extLst>
              <a:ext uri="{FF2B5EF4-FFF2-40B4-BE49-F238E27FC236}">
                <a16:creationId xmlns:a16="http://schemas.microsoft.com/office/drawing/2014/main" id="{2B6EF665-A6BE-4EF4-B653-9283732594DE}"/>
              </a:ext>
            </a:extLst>
          </p:cNvPr>
          <p:cNvGraphicFramePr/>
          <p:nvPr>
            <p:extLst>
              <p:ext uri="{D42A27DB-BD31-4B8C-83A1-F6EECF244321}">
                <p14:modId xmlns:p14="http://schemas.microsoft.com/office/powerpoint/2010/main" val="158482305"/>
              </p:ext>
            </p:extLst>
          </p:nvPr>
        </p:nvGraphicFramePr>
        <p:xfrm>
          <a:off x="359704" y="2545156"/>
          <a:ext cx="5416696" cy="3519977"/>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a:extLst>
              <a:ext uri="{FF2B5EF4-FFF2-40B4-BE49-F238E27FC236}">
                <a16:creationId xmlns:a16="http://schemas.microsoft.com/office/drawing/2014/main" id="{A1FC590F-B45E-4EF2-B7F6-A458AB276858}"/>
              </a:ext>
            </a:extLst>
          </p:cNvPr>
          <p:cNvSpPr txBox="1"/>
          <p:nvPr/>
        </p:nvSpPr>
        <p:spPr>
          <a:xfrm>
            <a:off x="6381766" y="1589328"/>
            <a:ext cx="5416696" cy="280900"/>
          </a:xfrm>
          <a:prstGeom prst="rect">
            <a:avLst/>
          </a:prstGeom>
          <a:noFill/>
        </p:spPr>
        <p:txBody>
          <a:bodyPr wrap="square" lIns="0" tIns="0" rIns="0" bIns="0" rtlCol="0" anchor="ctr">
            <a:noAutofit/>
          </a:bodyPr>
          <a:lstStyle/>
          <a:p>
            <a:r>
              <a:rPr lang="en-US" sz="1600" b="1" dirty="0">
                <a:solidFill>
                  <a:schemeClr val="accent1"/>
                </a:solidFill>
                <a:latin typeface="+mj-lt"/>
              </a:rPr>
              <a:t>Equity Multiple by Rent-Growth Scenario (x)</a:t>
            </a:r>
            <a:endParaRPr lang="en-PH" sz="1600" b="1" dirty="0">
              <a:solidFill>
                <a:schemeClr val="accent1"/>
              </a:solidFill>
              <a:latin typeface="+mj-lt"/>
            </a:endParaRPr>
          </a:p>
        </p:txBody>
      </p:sp>
      <p:sp>
        <p:nvSpPr>
          <p:cNvPr id="11" name="ee4pContent4">
            <a:extLst>
              <a:ext uri="{FF2B5EF4-FFF2-40B4-BE49-F238E27FC236}">
                <a16:creationId xmlns:a16="http://schemas.microsoft.com/office/drawing/2014/main" id="{74D892EC-DAC3-41FB-A0EF-373480E1F537}"/>
              </a:ext>
            </a:extLst>
          </p:cNvPr>
          <p:cNvSpPr txBox="1"/>
          <p:nvPr/>
        </p:nvSpPr>
        <p:spPr>
          <a:xfrm>
            <a:off x="6379828" y="1875090"/>
            <a:ext cx="5416696" cy="459388"/>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lnSpcReduction="1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Equity multiple ranges from 1.6x in the downside to 2.2x in the upside case.</a:t>
            </a:r>
            <a:endParaRPr lang="en-PH" sz="1400" dirty="0">
              <a:solidFill>
                <a:schemeClr val="tx1"/>
              </a:solidFill>
              <a:latin typeface="+mn-lt"/>
            </a:endParaRPr>
          </a:p>
        </p:txBody>
      </p:sp>
      <p:graphicFrame>
        <p:nvGraphicFramePr>
          <p:cNvPr id="13" name="Chart 12">
            <a:extLst>
              <a:ext uri="{FF2B5EF4-FFF2-40B4-BE49-F238E27FC236}">
                <a16:creationId xmlns:a16="http://schemas.microsoft.com/office/drawing/2014/main" id="{AD0C6B85-8CD2-43A4-A19C-660053C12873}"/>
              </a:ext>
            </a:extLst>
          </p:cNvPr>
          <p:cNvGraphicFramePr/>
          <p:nvPr>
            <p:extLst>
              <p:ext uri="{D42A27DB-BD31-4B8C-83A1-F6EECF244321}">
                <p14:modId xmlns:p14="http://schemas.microsoft.com/office/powerpoint/2010/main" val="3417684232"/>
              </p:ext>
            </p:extLst>
          </p:nvPr>
        </p:nvGraphicFramePr>
        <p:xfrm>
          <a:off x="6415600" y="2545156"/>
          <a:ext cx="5416696" cy="3519977"/>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5">
            <a:extLst>
              <a:ext uri="{FF2B5EF4-FFF2-40B4-BE49-F238E27FC236}">
                <a16:creationId xmlns:a16="http://schemas.microsoft.com/office/drawing/2014/main" id="{1D8338E2-89EB-4297-864D-52B2821AC138}"/>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39</a:t>
            </a:fld>
            <a:endParaRPr lang="en-PH" dirty="0"/>
          </a:p>
        </p:txBody>
      </p:sp>
    </p:spTree>
    <p:extLst>
      <p:ext uri="{BB962C8B-B14F-4D97-AF65-F5344CB8AC3E}">
        <p14:creationId xmlns:p14="http://schemas.microsoft.com/office/powerpoint/2010/main" val="3589750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C092CA-9A65-4A79-ADBF-385B60357307}"/>
              </a:ext>
            </a:extLst>
          </p:cNvPr>
          <p:cNvSpPr>
            <a:spLocks noGrp="1"/>
          </p:cNvSpPr>
          <p:nvPr>
            <p:ph type="ctrTitle"/>
          </p:nvPr>
        </p:nvSpPr>
        <p:spPr/>
        <p:txBody>
          <a:bodyPr/>
          <a:lstStyle/>
          <a:p>
            <a:r>
              <a:rPr lang="en-PH" dirty="0"/>
              <a:t>01 Executive Summary</a:t>
            </a:r>
          </a:p>
        </p:txBody>
      </p:sp>
    </p:spTree>
    <p:extLst>
      <p:ext uri="{BB962C8B-B14F-4D97-AF65-F5344CB8AC3E}">
        <p14:creationId xmlns:p14="http://schemas.microsoft.com/office/powerpoint/2010/main" val="6854527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364180-3F97-4121-A303-7E76F117D959}"/>
              </a:ext>
            </a:extLst>
          </p:cNvPr>
          <p:cNvSpPr>
            <a:spLocks noGrp="1"/>
          </p:cNvSpPr>
          <p:nvPr>
            <p:ph type="ctrTitle"/>
          </p:nvPr>
        </p:nvSpPr>
        <p:spPr/>
        <p:txBody>
          <a:bodyPr/>
          <a:lstStyle/>
          <a:p>
            <a:r>
              <a:rPr lang="en-PH" dirty="0"/>
              <a:t>07 Risk</a:t>
            </a:r>
          </a:p>
        </p:txBody>
      </p:sp>
    </p:spTree>
    <p:extLst>
      <p:ext uri="{BB962C8B-B14F-4D97-AF65-F5344CB8AC3E}">
        <p14:creationId xmlns:p14="http://schemas.microsoft.com/office/powerpoint/2010/main" val="25088665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9C0CE-FB78-4C3B-940D-6B7A6A194E3E}"/>
              </a:ext>
            </a:extLst>
          </p:cNvPr>
          <p:cNvSpPr>
            <a:spLocks noGrp="1"/>
          </p:cNvSpPr>
          <p:nvPr>
            <p:ph type="title"/>
          </p:nvPr>
        </p:nvSpPr>
        <p:spPr/>
        <p:txBody>
          <a:bodyPr/>
          <a:lstStyle/>
          <a:p>
            <a:r>
              <a:rPr lang="en-US" b="1" dirty="0"/>
              <a:t>Key Risks &amp; Mitigants</a:t>
            </a:r>
          </a:p>
        </p:txBody>
      </p:sp>
      <p:grpSp>
        <p:nvGrpSpPr>
          <p:cNvPr id="5" name="Group 4">
            <a:extLst>
              <a:ext uri="{FF2B5EF4-FFF2-40B4-BE49-F238E27FC236}">
                <a16:creationId xmlns:a16="http://schemas.microsoft.com/office/drawing/2014/main" id="{54025CF5-F9C6-4148-8B27-EC8DE0A31C9F}"/>
              </a:ext>
            </a:extLst>
          </p:cNvPr>
          <p:cNvGrpSpPr/>
          <p:nvPr/>
        </p:nvGrpSpPr>
        <p:grpSpPr>
          <a:xfrm>
            <a:off x="363794" y="1209278"/>
            <a:ext cx="11434668" cy="370849"/>
            <a:chOff x="363794" y="1525675"/>
            <a:chExt cx="2402555" cy="424144"/>
          </a:xfrm>
        </p:grpSpPr>
        <p:sp>
          <p:nvSpPr>
            <p:cNvPr id="6" name="TextBox 5">
              <a:extLst>
                <a:ext uri="{FF2B5EF4-FFF2-40B4-BE49-F238E27FC236}">
                  <a16:creationId xmlns:a16="http://schemas.microsoft.com/office/drawing/2014/main" id="{0A72F721-3867-46B9-8F9A-30ED1C7BB550}"/>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sz="1600" b="1" dirty="0">
                  <a:solidFill>
                    <a:schemeClr val="accent1"/>
                  </a:solidFill>
                  <a:latin typeface="+mj-lt"/>
                </a:rPr>
                <a:t>Five principal risks identified in diligence, each with an actionable mitigant.</a:t>
              </a:r>
              <a:endParaRPr lang="en-PH" sz="1600" b="1" dirty="0">
                <a:solidFill>
                  <a:schemeClr val="accent1"/>
                </a:solidFill>
                <a:latin typeface="+mj-lt"/>
              </a:endParaRPr>
            </a:p>
          </p:txBody>
        </p:sp>
        <p:cxnSp>
          <p:nvCxnSpPr>
            <p:cNvPr id="7" name="Straight Connector 6">
              <a:extLst>
                <a:ext uri="{FF2B5EF4-FFF2-40B4-BE49-F238E27FC236}">
                  <a16:creationId xmlns:a16="http://schemas.microsoft.com/office/drawing/2014/main" id="{179BD3D9-5414-4B82-82B9-C05BBE15B4A5}"/>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921440FC-2F33-4B4F-846A-AA64CABC74A7}"/>
              </a:ext>
            </a:extLst>
          </p:cNvPr>
          <p:cNvSpPr txBox="1"/>
          <p:nvPr/>
        </p:nvSpPr>
        <p:spPr>
          <a:xfrm>
            <a:off x="362126" y="1646900"/>
            <a:ext cx="11434668" cy="469900"/>
          </a:xfrm>
          <a:prstGeom prst="rect">
            <a:avLst/>
          </a:prstGeom>
          <a:noFill/>
        </p:spPr>
        <p:txBody>
          <a:bodyPr wrap="square" lIns="0" tIns="0" rIns="0" bIns="0" rtlCol="0" anchor="ctr">
            <a:normAutofit/>
          </a:bodyPr>
          <a:lstStyle/>
          <a:p>
            <a:r>
              <a:rPr lang="en-US" sz="1200" dirty="0"/>
              <a:t>Risks are ranked by potential impact on returns. None are deal-breaking under the base and downside cases modeled in this memorandum, and all are reflected in the underwriting assumptions and reserves.</a:t>
            </a:r>
            <a:endParaRPr lang="en-PH" sz="1200" dirty="0"/>
          </a:p>
        </p:txBody>
      </p:sp>
      <p:graphicFrame>
        <p:nvGraphicFramePr>
          <p:cNvPr id="9" name="Table 3">
            <a:extLst>
              <a:ext uri="{FF2B5EF4-FFF2-40B4-BE49-F238E27FC236}">
                <a16:creationId xmlns:a16="http://schemas.microsoft.com/office/drawing/2014/main" id="{AE809E03-836F-478A-BCAC-3D8ABE06A1E7}"/>
              </a:ext>
            </a:extLst>
          </p:cNvPr>
          <p:cNvGraphicFramePr>
            <a:graphicFrameLocks noGrp="1"/>
          </p:cNvGraphicFramePr>
          <p:nvPr>
            <p:extLst>
              <p:ext uri="{D42A27DB-BD31-4B8C-83A1-F6EECF244321}">
                <p14:modId xmlns:p14="http://schemas.microsoft.com/office/powerpoint/2010/main" val="2771801267"/>
              </p:ext>
            </p:extLst>
          </p:nvPr>
        </p:nvGraphicFramePr>
        <p:xfrm>
          <a:off x="363794" y="2203717"/>
          <a:ext cx="11434668" cy="2816590"/>
        </p:xfrm>
        <a:graphic>
          <a:graphicData uri="http://schemas.openxmlformats.org/drawingml/2006/table">
            <a:tbl>
              <a:tblPr firstRow="1" bandRow="1">
                <a:tableStyleId>{5C22544A-7EE6-4342-B048-85BDC9FD1C3A}</a:tableStyleId>
              </a:tblPr>
              <a:tblGrid>
                <a:gridCol w="1905778">
                  <a:extLst>
                    <a:ext uri="{9D8B030D-6E8A-4147-A177-3AD203B41FA5}">
                      <a16:colId xmlns:a16="http://schemas.microsoft.com/office/drawing/2014/main" val="1250218143"/>
                    </a:ext>
                  </a:extLst>
                </a:gridCol>
                <a:gridCol w="1561648">
                  <a:extLst>
                    <a:ext uri="{9D8B030D-6E8A-4147-A177-3AD203B41FA5}">
                      <a16:colId xmlns:a16="http://schemas.microsoft.com/office/drawing/2014/main" val="3570518564"/>
                    </a:ext>
                  </a:extLst>
                </a:gridCol>
                <a:gridCol w="1863524">
                  <a:extLst>
                    <a:ext uri="{9D8B030D-6E8A-4147-A177-3AD203B41FA5}">
                      <a16:colId xmlns:a16="http://schemas.microsoft.com/office/drawing/2014/main" val="3270636367"/>
                    </a:ext>
                  </a:extLst>
                </a:gridCol>
                <a:gridCol w="6103718">
                  <a:extLst>
                    <a:ext uri="{9D8B030D-6E8A-4147-A177-3AD203B41FA5}">
                      <a16:colId xmlns:a16="http://schemas.microsoft.com/office/drawing/2014/main" val="2873576573"/>
                    </a:ext>
                  </a:extLst>
                </a:gridCol>
              </a:tblGrid>
              <a:tr h="29659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Risk</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Severity</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Mitigant</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Owner</a:t>
                      </a:r>
                      <a:endParaRPr kumimoji="0" lang="en-PH" sz="1200" b="1" i="0" u="none" strike="noStrike" kern="1200" cap="none" spc="0" normalizeH="0" baseline="0" noProof="0" dirty="0">
                        <a:ln>
                          <a:noFill/>
                        </a:ln>
                        <a:solidFill>
                          <a:schemeClr val="bg1"/>
                        </a:solidFill>
                        <a:effectLst/>
                        <a:uLnTx/>
                        <a:uFillTx/>
                        <a:latin typeface="+mn-lt"/>
                        <a:ea typeface="+mn-ea"/>
                        <a:cs typeface="+mn-cs"/>
                      </a:endParaRPr>
                    </a:p>
                  </a:txBody>
                  <a:tcPr anchor="ctr">
                    <a:lnL w="12700" cmpd="sng">
                      <a:noFill/>
                    </a:lnL>
                    <a:lnR w="12700" cmpd="sng">
                      <a:noFill/>
                    </a:lnR>
                    <a:lnT w="12700" cmpd="sng">
                      <a:noFill/>
                    </a:lnT>
                    <a:lnB w="1270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5619711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Status</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Med</a:t>
                      </a: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Open</a:t>
                      </a: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r>
                        <a:rPr lang="en-US" sz="1200" dirty="0">
                          <a:latin typeface="+mn-lt"/>
                        </a:rPr>
                        <a:t>Interest-rate / financing: bridge rate floats on SOFR. Mitigant: a 4.50% rate cap is purchased at close and a $1.3M interest reserve is funded.</a:t>
                      </a:r>
                      <a:endParaRPr lang="en-PH" sz="1200" dirty="0">
                        <a:latin typeface="+mn-lt"/>
                      </a:endParaRPr>
                    </a:p>
                  </a:txBody>
                  <a:tcPr anchor="ctr">
                    <a:lnL w="12700" cmpd="sng">
                      <a:noFill/>
                    </a:lnL>
                    <a:lnR w="12700" cmpd="sng">
                      <a:noFill/>
                    </a:lnR>
                    <a:lnT w="12700" cap="flat" cmpd="sng" algn="ctr">
                      <a:solidFill>
                        <a:schemeClr val="tx1">
                          <a:lumMod val="50000"/>
                          <a:lumOff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544462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Rate Risk</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High</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Capped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Exit cap expansion: returns are most sensitive to the exit cap. Mitigant: underwrite a 5.25% exit (25bps above going-in) and stress to 5.75%.</a:t>
                      </a:r>
                      <a:endParaRPr kumimoji="0" lang="en-PH" sz="12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2706752896"/>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Exit Risk</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Med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Reserved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Renovation execution: cost or timing overruns. Mitigant: 10% contingency, fixed-scope GC bids, and a phased 12-unit/month pace tied to leasing.</a:t>
                      </a:r>
                      <a:endParaRPr kumimoji="0" lang="en-PH" sz="12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006563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Execution</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Med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Tracked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Premium shortfall: achieved premiums below $185. Mitigant: 14 seller leases already validate the premium; underwriting holds a 10% cushion.</a:t>
                      </a:r>
                      <a:endParaRPr kumimoji="0" lang="en-PH" sz="12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90000"/>
                      </a:schemeClr>
                    </a:solidFill>
                  </a:tcPr>
                </a:tc>
                <a:extLst>
                  <a:ext uri="{0D108BD9-81ED-4DB2-BD59-A6C34878D82A}">
                    <a16:rowId xmlns:a16="http://schemas.microsoft.com/office/drawing/2014/main" val="4015469256"/>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Lease-Up</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marL="39600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Low</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PH" sz="1200" b="0" i="0" u="none" strike="noStrike" kern="1200" cap="none" spc="0" normalizeH="0" baseline="0" noProof="0" dirty="0">
                          <a:ln>
                            <a:noFill/>
                          </a:ln>
                          <a:solidFill>
                            <a:srgbClr val="1A1A1A"/>
                          </a:solidFill>
                          <a:effectLst/>
                          <a:uLnTx/>
                          <a:uFillTx/>
                          <a:latin typeface="+mn-lt"/>
                          <a:ea typeface="+mn-ea"/>
                          <a:cs typeface="+mn-cs"/>
                        </a:rPr>
                        <a:t>Monitored</a:t>
                      </a: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New supply: competitive deliveries during lease-up. Mitigant: the pipeline is contracting and absorption has outpaced supply for seven of ten years.</a:t>
                      </a:r>
                      <a:endParaRPr kumimoji="0" lang="en-PH" sz="1200" b="0"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040835"/>
                  </a:ext>
                </a:extLst>
              </a:tr>
            </a:tbl>
          </a:graphicData>
        </a:graphic>
      </p:graphicFrame>
      <p:sp>
        <p:nvSpPr>
          <p:cNvPr id="60" name="Oval 59">
            <a:extLst>
              <a:ext uri="{FF2B5EF4-FFF2-40B4-BE49-F238E27FC236}">
                <a16:creationId xmlns:a16="http://schemas.microsoft.com/office/drawing/2014/main" id="{167EC390-AD64-434B-864C-7F71725176F6}"/>
              </a:ext>
            </a:extLst>
          </p:cNvPr>
          <p:cNvSpPr/>
          <p:nvPr/>
        </p:nvSpPr>
        <p:spPr>
          <a:xfrm>
            <a:off x="422858" y="2613698"/>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1</a:t>
            </a:r>
          </a:p>
        </p:txBody>
      </p:sp>
      <p:sp>
        <p:nvSpPr>
          <p:cNvPr id="61" name="Oval 60">
            <a:extLst>
              <a:ext uri="{FF2B5EF4-FFF2-40B4-BE49-F238E27FC236}">
                <a16:creationId xmlns:a16="http://schemas.microsoft.com/office/drawing/2014/main" id="{70713248-74FB-46C7-9895-B639093FBAC1}"/>
              </a:ext>
            </a:extLst>
          </p:cNvPr>
          <p:cNvSpPr/>
          <p:nvPr/>
        </p:nvSpPr>
        <p:spPr>
          <a:xfrm>
            <a:off x="422858" y="3128725"/>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2</a:t>
            </a:r>
          </a:p>
        </p:txBody>
      </p:sp>
      <p:sp>
        <p:nvSpPr>
          <p:cNvPr id="62" name="Oval 61">
            <a:extLst>
              <a:ext uri="{FF2B5EF4-FFF2-40B4-BE49-F238E27FC236}">
                <a16:creationId xmlns:a16="http://schemas.microsoft.com/office/drawing/2014/main" id="{92E37E6F-867A-450D-9A46-DEA7C2560C58}"/>
              </a:ext>
            </a:extLst>
          </p:cNvPr>
          <p:cNvSpPr/>
          <p:nvPr/>
        </p:nvSpPr>
        <p:spPr>
          <a:xfrm>
            <a:off x="422858" y="3643752"/>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3</a:t>
            </a:r>
          </a:p>
        </p:txBody>
      </p:sp>
      <p:sp>
        <p:nvSpPr>
          <p:cNvPr id="63" name="Oval 62">
            <a:extLst>
              <a:ext uri="{FF2B5EF4-FFF2-40B4-BE49-F238E27FC236}">
                <a16:creationId xmlns:a16="http://schemas.microsoft.com/office/drawing/2014/main" id="{9C91CDAF-C6FD-4D57-9EE0-E1137A0025B1}"/>
              </a:ext>
            </a:extLst>
          </p:cNvPr>
          <p:cNvSpPr/>
          <p:nvPr/>
        </p:nvSpPr>
        <p:spPr>
          <a:xfrm>
            <a:off x="422858" y="4158779"/>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4</a:t>
            </a:r>
          </a:p>
        </p:txBody>
      </p:sp>
      <p:sp>
        <p:nvSpPr>
          <p:cNvPr id="64" name="Oval 63">
            <a:extLst>
              <a:ext uri="{FF2B5EF4-FFF2-40B4-BE49-F238E27FC236}">
                <a16:creationId xmlns:a16="http://schemas.microsoft.com/office/drawing/2014/main" id="{62B6C064-2F12-4E22-B09A-90B4FC79A113}"/>
              </a:ext>
            </a:extLst>
          </p:cNvPr>
          <p:cNvSpPr/>
          <p:nvPr/>
        </p:nvSpPr>
        <p:spPr>
          <a:xfrm>
            <a:off x="422858" y="4673806"/>
            <a:ext cx="237744" cy="2377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sz="1400" dirty="0">
                <a:latin typeface="+mj-lt"/>
              </a:rPr>
              <a:t>5</a:t>
            </a:r>
          </a:p>
        </p:txBody>
      </p:sp>
      <p:sp>
        <p:nvSpPr>
          <p:cNvPr id="67" name="TextBox 66">
            <a:extLst>
              <a:ext uri="{FF2B5EF4-FFF2-40B4-BE49-F238E27FC236}">
                <a16:creationId xmlns:a16="http://schemas.microsoft.com/office/drawing/2014/main" id="{BEE91159-E5C6-43B5-9004-035336D1AF02}"/>
              </a:ext>
            </a:extLst>
          </p:cNvPr>
          <p:cNvSpPr txBox="1"/>
          <p:nvPr/>
        </p:nvSpPr>
        <p:spPr>
          <a:xfrm>
            <a:off x="541731" y="5277076"/>
            <a:ext cx="1796355" cy="779605"/>
          </a:xfrm>
          <a:prstGeom prst="rect">
            <a:avLst/>
          </a:prstGeom>
          <a:noFill/>
        </p:spPr>
        <p:txBody>
          <a:bodyPr wrap="square" lIns="0" tIns="0" rIns="0" bIns="0" rtlCol="0" anchor="ctr">
            <a:noAutofit/>
          </a:bodyPr>
          <a:lstStyle/>
          <a:p>
            <a:pPr algn="r"/>
            <a:r>
              <a:rPr lang="en-US" sz="1400" b="1" dirty="0">
                <a:solidFill>
                  <a:schemeClr val="accent1"/>
                </a:solidFill>
                <a:latin typeface="+mj-lt"/>
              </a:rPr>
              <a:t>Supply Risk</a:t>
            </a:r>
            <a:endParaRPr lang="en-PH" sz="1400" b="1" dirty="0">
              <a:solidFill>
                <a:schemeClr val="accent1"/>
              </a:solidFill>
              <a:latin typeface="+mj-lt"/>
            </a:endParaRPr>
          </a:p>
        </p:txBody>
      </p:sp>
      <p:sp>
        <p:nvSpPr>
          <p:cNvPr id="68" name="TextBox 67">
            <a:extLst>
              <a:ext uri="{FF2B5EF4-FFF2-40B4-BE49-F238E27FC236}">
                <a16:creationId xmlns:a16="http://schemas.microsoft.com/office/drawing/2014/main" id="{1DE47F7E-C7FF-4C77-A16B-5F690A89CFA5}"/>
              </a:ext>
            </a:extLst>
          </p:cNvPr>
          <p:cNvSpPr txBox="1"/>
          <p:nvPr/>
        </p:nvSpPr>
        <p:spPr>
          <a:xfrm>
            <a:off x="2617740" y="5277076"/>
            <a:ext cx="9179053" cy="779605"/>
          </a:xfrm>
          <a:prstGeom prst="rect">
            <a:avLst/>
          </a:prstGeom>
          <a:noFill/>
        </p:spPr>
        <p:txBody>
          <a:bodyPr wrap="square" lIns="0" tIns="0" rIns="0" bIns="0" rtlCol="0" anchor="ctr">
            <a:normAutofit/>
          </a:bodyPr>
          <a:lstStyle/>
          <a:p>
            <a:r>
              <a:rPr lang="en-US" sz="1300" dirty="0"/>
              <a:t>Each risk is owned by a named team member with milestones tracked monthly; the IC will receive quarterly updates against the business plan, with material variances flagged within 30 days.</a:t>
            </a:r>
          </a:p>
        </p:txBody>
      </p:sp>
      <p:sp>
        <p:nvSpPr>
          <p:cNvPr id="4" name="Slide Number Placeholder 3">
            <a:extLst>
              <a:ext uri="{FF2B5EF4-FFF2-40B4-BE49-F238E27FC236}">
                <a16:creationId xmlns:a16="http://schemas.microsoft.com/office/drawing/2014/main" id="{457A2A8F-4680-486E-8AC0-0848D97ABD04}"/>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41</a:t>
            </a:fld>
            <a:endParaRPr lang="en-PH" dirty="0"/>
          </a:p>
        </p:txBody>
      </p:sp>
    </p:spTree>
    <p:extLst>
      <p:ext uri="{BB962C8B-B14F-4D97-AF65-F5344CB8AC3E}">
        <p14:creationId xmlns:p14="http://schemas.microsoft.com/office/powerpoint/2010/main" val="25316224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9D516-44E8-4DF6-A79D-BC727D862F8A}"/>
              </a:ext>
            </a:extLst>
          </p:cNvPr>
          <p:cNvSpPr>
            <a:spLocks noGrp="1"/>
          </p:cNvSpPr>
          <p:nvPr>
            <p:ph type="title"/>
          </p:nvPr>
        </p:nvSpPr>
        <p:spPr/>
        <p:txBody>
          <a:bodyPr/>
          <a:lstStyle/>
          <a:p>
            <a:r>
              <a:rPr lang="en-US" b="1" dirty="0"/>
              <a:t>Risk Scoring — Base vs. Downside</a:t>
            </a:r>
          </a:p>
        </p:txBody>
      </p:sp>
      <p:graphicFrame>
        <p:nvGraphicFramePr>
          <p:cNvPr id="3" name="Table 3">
            <a:extLst>
              <a:ext uri="{FF2B5EF4-FFF2-40B4-BE49-F238E27FC236}">
                <a16:creationId xmlns:a16="http://schemas.microsoft.com/office/drawing/2014/main" id="{EDA20516-CC01-4511-B42E-0D2F483CD99B}"/>
              </a:ext>
            </a:extLst>
          </p:cNvPr>
          <p:cNvGraphicFramePr>
            <a:graphicFrameLocks noGrp="1"/>
          </p:cNvGraphicFramePr>
          <p:nvPr>
            <p:extLst>
              <p:ext uri="{D42A27DB-BD31-4B8C-83A1-F6EECF244321}">
                <p14:modId xmlns:p14="http://schemas.microsoft.com/office/powerpoint/2010/main" val="1583870553"/>
              </p:ext>
            </p:extLst>
          </p:nvPr>
        </p:nvGraphicFramePr>
        <p:xfrm>
          <a:off x="363794" y="1433945"/>
          <a:ext cx="11434668" cy="4405742"/>
        </p:xfrm>
        <a:graphic>
          <a:graphicData uri="http://schemas.openxmlformats.org/drawingml/2006/table">
            <a:tbl>
              <a:tblPr firstRow="1" bandRow="1">
                <a:tableStyleId>{5C22544A-7EE6-4342-B048-85BDC9FD1C3A}</a:tableStyleId>
              </a:tblPr>
              <a:tblGrid>
                <a:gridCol w="1905778">
                  <a:extLst>
                    <a:ext uri="{9D8B030D-6E8A-4147-A177-3AD203B41FA5}">
                      <a16:colId xmlns:a16="http://schemas.microsoft.com/office/drawing/2014/main" val="1250218143"/>
                    </a:ext>
                  </a:extLst>
                </a:gridCol>
                <a:gridCol w="7687228">
                  <a:extLst>
                    <a:ext uri="{9D8B030D-6E8A-4147-A177-3AD203B41FA5}">
                      <a16:colId xmlns:a16="http://schemas.microsoft.com/office/drawing/2014/main" val="3570518564"/>
                    </a:ext>
                  </a:extLst>
                </a:gridCol>
                <a:gridCol w="1841662">
                  <a:extLst>
                    <a:ext uri="{9D8B030D-6E8A-4147-A177-3AD203B41FA5}">
                      <a16:colId xmlns:a16="http://schemas.microsoft.com/office/drawing/2014/main" val="4261799680"/>
                    </a:ext>
                  </a:extLst>
                </a:gridCol>
              </a:tblGrid>
              <a:tr h="5517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1"/>
                          </a:solidFill>
                          <a:effectLst/>
                          <a:uLnTx/>
                          <a:uFillTx/>
                          <a:latin typeface="+mn-lt"/>
                          <a:ea typeface="+mn-ea"/>
                          <a:cs typeface="+mn-cs"/>
                        </a:rPr>
                        <a:t>Base</a:t>
                      </a:r>
                      <a:endParaRPr kumimoji="0" lang="en-PH" sz="1400" b="1" i="0" u="none" strike="noStrike" kern="1200" cap="none" spc="0" normalizeH="0" baseline="0" noProof="0" dirty="0">
                        <a:ln>
                          <a:noFill/>
                        </a:ln>
                        <a:solidFill>
                          <a:schemeClr val="accent1"/>
                        </a:solidFill>
                        <a:effectLst/>
                        <a:uLnTx/>
                        <a:uFillTx/>
                        <a:latin typeface="+mn-lt"/>
                        <a:ea typeface="+mn-ea"/>
                        <a:cs typeface="+mn-cs"/>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1"/>
                          </a:solidFill>
                          <a:effectLst/>
                          <a:uLnTx/>
                          <a:uFillTx/>
                          <a:latin typeface="+mn-lt"/>
                          <a:ea typeface="+mn-ea"/>
                          <a:cs typeface="+mn-cs"/>
                        </a:rPr>
                        <a:t>Downside</a:t>
                      </a:r>
                      <a:endParaRPr kumimoji="0" lang="en-PH" sz="1400" b="1" i="0" u="none" strike="noStrike" kern="1200" cap="none" spc="0" normalizeH="0" baseline="0" noProof="0" dirty="0">
                        <a:ln>
                          <a:noFill/>
                        </a:ln>
                        <a:solidFill>
                          <a:schemeClr val="accent1"/>
                        </a:solidFill>
                        <a:effectLst/>
                        <a:uLnTx/>
                        <a:uFillTx/>
                        <a:latin typeface="+mn-lt"/>
                        <a:ea typeface="+mn-ea"/>
                        <a:cs typeface="+mn-cs"/>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accent1"/>
                          </a:solidFill>
                          <a:effectLst/>
                          <a:uLnTx/>
                          <a:uFillTx/>
                          <a:latin typeface="+mn-lt"/>
                          <a:ea typeface="+mn-ea"/>
                          <a:cs typeface="+mn-cs"/>
                        </a:rPr>
                        <a:t>Stress</a:t>
                      </a:r>
                      <a:endParaRPr kumimoji="0" lang="en-PH" sz="1400" b="1" i="0" u="none" strike="noStrike" kern="1200" cap="none" spc="0" normalizeH="0" baseline="0" noProof="0" dirty="0">
                        <a:ln>
                          <a:noFill/>
                        </a:ln>
                        <a:solidFill>
                          <a:schemeClr val="accent1"/>
                        </a:solidFill>
                        <a:effectLst/>
                        <a:uLnTx/>
                        <a:uFillTx/>
                        <a:latin typeface="+mn-lt"/>
                        <a:ea typeface="+mn-ea"/>
                        <a:cs typeface="+mn-cs"/>
                      </a:endParaRPr>
                    </a:p>
                  </a:txBody>
                  <a:tcPr anchor="ctr">
                    <a:lnL w="12700" cmpd="sng">
                      <a:noFill/>
                    </a:lnL>
                    <a:lnR w="12700" cmpd="sng">
                      <a:noFill/>
                    </a:lnR>
                    <a:lnT w="12700" cmpd="sng">
                      <a:noFill/>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6197118"/>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Market Demand</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200" dirty="0">
                          <a:latin typeface="+mn-lt"/>
                        </a:rPr>
                        <a:t>Deep, diversified renter pool anchored by 30,000 students and 45,000 Research Park jobs; occupancy held above 94% through the 2020 and 2024 cycles.</a:t>
                      </a:r>
                    </a:p>
                  </a:txBody>
                  <a:tcPr anchor="ctr">
                    <a:lnL w="12700" cmpd="sng">
                      <a:noFill/>
                    </a:lnL>
                    <a:lnR w="12700" cmpd="sng">
                      <a:noFill/>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nchor="ctr">
                    <a:lnL w="12700" cmpd="sng">
                      <a:noFill/>
                    </a:lnL>
                    <a:lnR w="12700" cmpd="sng">
                      <a:noFill/>
                    </a:lnR>
                    <a:lnT w="19050" cap="flat" cmpd="sng" algn="ctr">
                      <a:solidFill>
                        <a:schemeClr val="tx1"/>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3325444624"/>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Execution</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Proven interior scope paced at 12 units/month with a 10% contingency and fixed-scope bids; nine comparable programs delivered premiums at or above plan.</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706752896"/>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Capital Markets</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Floating-rate bridge debt mitigated by a 4.50% rate cap and a funded reserve; the residual exposure is the exit cap, stressed explicitly to 5.75%.</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540065635"/>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Lease-Up</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The renovation premium is validated by 14 signed leases; underwriting holds a 10% cushion to in-place evidence and a contracting supply pipeline.</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015469256"/>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Sponsor</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A 10% co-investment aligns the sponsor with LPs; a 14-year submarket history with no realized loss on comparable multifamily acquisitions.</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PH" sz="1600" dirty="0">
                        <a:latin typeface="+mn-lt"/>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669040835"/>
                  </a:ext>
                </a:extLst>
              </a:tr>
              <a:tr h="6423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1A1A1A"/>
                          </a:solidFill>
                          <a:effectLst/>
                          <a:uLnTx/>
                          <a:uFillTx/>
                          <a:latin typeface="+mn-lt"/>
                          <a:ea typeface="+mn-ea"/>
                          <a:cs typeface="+mn-cs"/>
                        </a:rPr>
                        <a:t>Overall</a:t>
                      </a:r>
                      <a:endParaRPr kumimoji="0" lang="en-PH" sz="1200" b="1" i="0" u="none" strike="noStrike" kern="1200" cap="none" spc="0" normalizeH="0" baseline="0" noProof="0" dirty="0">
                        <a:ln>
                          <a:noFill/>
                        </a:ln>
                        <a:solidFill>
                          <a:srgbClr val="1A1A1A"/>
                        </a:solidFill>
                        <a:effectLst/>
                        <a:uLnTx/>
                        <a:uFillTx/>
                        <a:latin typeface="+mn-lt"/>
                        <a:ea typeface="+mn-ea"/>
                        <a:cs typeface="+mn-cs"/>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1A1A1A"/>
                          </a:solidFill>
                          <a:effectLst/>
                          <a:uLnTx/>
                          <a:uFillTx/>
                          <a:latin typeface="+mn-lt"/>
                          <a:ea typeface="+mn-ea"/>
                          <a:cs typeface="+mn-cs"/>
                        </a:rPr>
                        <a:t>Residual risk is moderate and well-compensated by the discounted entry basis and the underwritten return cushion to the fund's hurdle rate.</a:t>
                      </a: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PH" sz="1600" dirty="0">
                        <a:latin typeface="+mn-lt"/>
                      </a:endParaRPr>
                    </a:p>
                  </a:txBody>
                  <a:tcPr anchor="ctr">
                    <a:lnL w="12700" cmpd="sng">
                      <a:noFill/>
                    </a:lnL>
                    <a:lnR w="12700" cmpd="sng">
                      <a:noFill/>
                    </a:lnR>
                    <a:lnT w="9525" cap="flat" cmpd="sng" algn="ctr">
                      <a:solidFill>
                        <a:schemeClr val="bg1">
                          <a:lumMod val="7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254073242"/>
                  </a:ext>
                </a:extLst>
              </a:tr>
            </a:tbl>
          </a:graphicData>
        </a:graphic>
      </p:graphicFrame>
      <p:grpSp>
        <p:nvGrpSpPr>
          <p:cNvPr id="15" name="Group 14">
            <a:extLst>
              <a:ext uri="{FF2B5EF4-FFF2-40B4-BE49-F238E27FC236}">
                <a16:creationId xmlns:a16="http://schemas.microsoft.com/office/drawing/2014/main" id="{5BCA0425-DD69-43C6-AD6F-108A6762F710}"/>
              </a:ext>
            </a:extLst>
          </p:cNvPr>
          <p:cNvGrpSpPr/>
          <p:nvPr/>
        </p:nvGrpSpPr>
        <p:grpSpPr>
          <a:xfrm>
            <a:off x="10342880" y="2184687"/>
            <a:ext cx="1036320" cy="234000"/>
            <a:chOff x="10292080" y="2600960"/>
            <a:chExt cx="1036320" cy="234000"/>
          </a:xfrm>
        </p:grpSpPr>
        <p:sp>
          <p:nvSpPr>
            <p:cNvPr id="7" name="Oval 6">
              <a:extLst>
                <a:ext uri="{FF2B5EF4-FFF2-40B4-BE49-F238E27FC236}">
                  <a16:creationId xmlns:a16="http://schemas.microsoft.com/office/drawing/2014/main" id="{EA32C954-B0B0-4699-9A79-92599F7D3DBD}"/>
                </a:ext>
              </a:extLst>
            </p:cNvPr>
            <p:cNvSpPr/>
            <p:nvPr/>
          </p:nvSpPr>
          <p:spPr>
            <a:xfrm>
              <a:off x="10292080" y="2600960"/>
              <a:ext cx="233680" cy="23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0" name="Oval 9">
              <a:extLst>
                <a:ext uri="{FF2B5EF4-FFF2-40B4-BE49-F238E27FC236}">
                  <a16:creationId xmlns:a16="http://schemas.microsoft.com/office/drawing/2014/main" id="{81B9FE8E-6357-4F04-B8AD-45AAB2C74034}"/>
                </a:ext>
              </a:extLst>
            </p:cNvPr>
            <p:cNvSpPr/>
            <p:nvPr/>
          </p:nvSpPr>
          <p:spPr>
            <a:xfrm>
              <a:off x="1069340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1" name="Oval 10">
              <a:extLst>
                <a:ext uri="{FF2B5EF4-FFF2-40B4-BE49-F238E27FC236}">
                  <a16:creationId xmlns:a16="http://schemas.microsoft.com/office/drawing/2014/main" id="{8B6064E3-8A6C-4935-938A-FFE9B7773112}"/>
                </a:ext>
              </a:extLst>
            </p:cNvPr>
            <p:cNvSpPr/>
            <p:nvPr/>
          </p:nvSpPr>
          <p:spPr>
            <a:xfrm>
              <a:off x="1109472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16" name="Group 15">
            <a:extLst>
              <a:ext uri="{FF2B5EF4-FFF2-40B4-BE49-F238E27FC236}">
                <a16:creationId xmlns:a16="http://schemas.microsoft.com/office/drawing/2014/main" id="{7EE377B7-36CF-4698-8174-048AAFB0D19B}"/>
              </a:ext>
            </a:extLst>
          </p:cNvPr>
          <p:cNvGrpSpPr/>
          <p:nvPr/>
        </p:nvGrpSpPr>
        <p:grpSpPr>
          <a:xfrm>
            <a:off x="10342880" y="2829307"/>
            <a:ext cx="1036320" cy="234000"/>
            <a:chOff x="10292080" y="2600960"/>
            <a:chExt cx="1036320" cy="234000"/>
          </a:xfrm>
        </p:grpSpPr>
        <p:sp>
          <p:nvSpPr>
            <p:cNvPr id="17" name="Oval 16">
              <a:extLst>
                <a:ext uri="{FF2B5EF4-FFF2-40B4-BE49-F238E27FC236}">
                  <a16:creationId xmlns:a16="http://schemas.microsoft.com/office/drawing/2014/main" id="{C04EB9C1-04EB-4473-BA2C-BFC2212BEAC2}"/>
                </a:ext>
              </a:extLst>
            </p:cNvPr>
            <p:cNvSpPr/>
            <p:nvPr/>
          </p:nvSpPr>
          <p:spPr>
            <a:xfrm>
              <a:off x="1029208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8" name="Oval 17">
              <a:extLst>
                <a:ext uri="{FF2B5EF4-FFF2-40B4-BE49-F238E27FC236}">
                  <a16:creationId xmlns:a16="http://schemas.microsoft.com/office/drawing/2014/main" id="{C2EBB572-65EC-477F-A1FD-F057BD1761D6}"/>
                </a:ext>
              </a:extLst>
            </p:cNvPr>
            <p:cNvSpPr/>
            <p:nvPr/>
          </p:nvSpPr>
          <p:spPr>
            <a:xfrm>
              <a:off x="10693400" y="2600960"/>
              <a:ext cx="233680" cy="23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9" name="Oval 18">
              <a:extLst>
                <a:ext uri="{FF2B5EF4-FFF2-40B4-BE49-F238E27FC236}">
                  <a16:creationId xmlns:a16="http://schemas.microsoft.com/office/drawing/2014/main" id="{B49F02C4-3810-46A5-827D-9D8FEA25ACE7}"/>
                </a:ext>
              </a:extLst>
            </p:cNvPr>
            <p:cNvSpPr/>
            <p:nvPr/>
          </p:nvSpPr>
          <p:spPr>
            <a:xfrm>
              <a:off x="1109472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20" name="Group 19">
            <a:extLst>
              <a:ext uri="{FF2B5EF4-FFF2-40B4-BE49-F238E27FC236}">
                <a16:creationId xmlns:a16="http://schemas.microsoft.com/office/drawing/2014/main" id="{A5C9AE0A-401E-4A35-B334-56D4D88BD4AC}"/>
              </a:ext>
            </a:extLst>
          </p:cNvPr>
          <p:cNvGrpSpPr/>
          <p:nvPr/>
        </p:nvGrpSpPr>
        <p:grpSpPr>
          <a:xfrm>
            <a:off x="10342880" y="3473927"/>
            <a:ext cx="1036320" cy="234000"/>
            <a:chOff x="10292080" y="2600960"/>
            <a:chExt cx="1036320" cy="234000"/>
          </a:xfrm>
        </p:grpSpPr>
        <p:sp>
          <p:nvSpPr>
            <p:cNvPr id="21" name="Oval 20">
              <a:extLst>
                <a:ext uri="{FF2B5EF4-FFF2-40B4-BE49-F238E27FC236}">
                  <a16:creationId xmlns:a16="http://schemas.microsoft.com/office/drawing/2014/main" id="{489FD6A4-6C09-4084-8868-4188CD1395E5}"/>
                </a:ext>
              </a:extLst>
            </p:cNvPr>
            <p:cNvSpPr/>
            <p:nvPr/>
          </p:nvSpPr>
          <p:spPr>
            <a:xfrm>
              <a:off x="1029208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2" name="Oval 21">
              <a:extLst>
                <a:ext uri="{FF2B5EF4-FFF2-40B4-BE49-F238E27FC236}">
                  <a16:creationId xmlns:a16="http://schemas.microsoft.com/office/drawing/2014/main" id="{D3312E3E-71A3-4287-81C1-1395644CF7C9}"/>
                </a:ext>
              </a:extLst>
            </p:cNvPr>
            <p:cNvSpPr/>
            <p:nvPr/>
          </p:nvSpPr>
          <p:spPr>
            <a:xfrm>
              <a:off x="10693400" y="2600960"/>
              <a:ext cx="233680" cy="23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3" name="Oval 22">
              <a:extLst>
                <a:ext uri="{FF2B5EF4-FFF2-40B4-BE49-F238E27FC236}">
                  <a16:creationId xmlns:a16="http://schemas.microsoft.com/office/drawing/2014/main" id="{051C5B2D-89FA-4936-8394-2F388E781D0D}"/>
                </a:ext>
              </a:extLst>
            </p:cNvPr>
            <p:cNvSpPr/>
            <p:nvPr/>
          </p:nvSpPr>
          <p:spPr>
            <a:xfrm>
              <a:off x="1109472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24" name="Group 23">
            <a:extLst>
              <a:ext uri="{FF2B5EF4-FFF2-40B4-BE49-F238E27FC236}">
                <a16:creationId xmlns:a16="http://schemas.microsoft.com/office/drawing/2014/main" id="{A15B9F30-1DEC-44DF-8E75-13686432F461}"/>
              </a:ext>
            </a:extLst>
          </p:cNvPr>
          <p:cNvGrpSpPr/>
          <p:nvPr/>
        </p:nvGrpSpPr>
        <p:grpSpPr>
          <a:xfrm>
            <a:off x="10342880" y="4118547"/>
            <a:ext cx="1036320" cy="234000"/>
            <a:chOff x="10292080" y="2600960"/>
            <a:chExt cx="1036320" cy="234000"/>
          </a:xfrm>
        </p:grpSpPr>
        <p:sp>
          <p:nvSpPr>
            <p:cNvPr id="25" name="Oval 24">
              <a:extLst>
                <a:ext uri="{FF2B5EF4-FFF2-40B4-BE49-F238E27FC236}">
                  <a16:creationId xmlns:a16="http://schemas.microsoft.com/office/drawing/2014/main" id="{E20B79A6-E2F9-47D2-90BD-F002119E4D0F}"/>
                </a:ext>
              </a:extLst>
            </p:cNvPr>
            <p:cNvSpPr/>
            <p:nvPr/>
          </p:nvSpPr>
          <p:spPr>
            <a:xfrm>
              <a:off x="10292080" y="2600960"/>
              <a:ext cx="233680" cy="23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6" name="Oval 25">
              <a:extLst>
                <a:ext uri="{FF2B5EF4-FFF2-40B4-BE49-F238E27FC236}">
                  <a16:creationId xmlns:a16="http://schemas.microsoft.com/office/drawing/2014/main" id="{DCAB69BB-25EB-4417-A3A4-3F3E2D9279C9}"/>
                </a:ext>
              </a:extLst>
            </p:cNvPr>
            <p:cNvSpPr/>
            <p:nvPr/>
          </p:nvSpPr>
          <p:spPr>
            <a:xfrm>
              <a:off x="10693400" y="2600960"/>
              <a:ext cx="233680" cy="234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27" name="Oval 26">
              <a:extLst>
                <a:ext uri="{FF2B5EF4-FFF2-40B4-BE49-F238E27FC236}">
                  <a16:creationId xmlns:a16="http://schemas.microsoft.com/office/drawing/2014/main" id="{36F1E56E-2C99-46A6-B2D3-C5DF7E1B9BF1}"/>
                </a:ext>
              </a:extLst>
            </p:cNvPr>
            <p:cNvSpPr/>
            <p:nvPr/>
          </p:nvSpPr>
          <p:spPr>
            <a:xfrm>
              <a:off x="1109472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28" name="Group 27">
            <a:extLst>
              <a:ext uri="{FF2B5EF4-FFF2-40B4-BE49-F238E27FC236}">
                <a16:creationId xmlns:a16="http://schemas.microsoft.com/office/drawing/2014/main" id="{F1BD9688-5998-4A07-81FA-04442DFF87B7}"/>
              </a:ext>
            </a:extLst>
          </p:cNvPr>
          <p:cNvGrpSpPr/>
          <p:nvPr/>
        </p:nvGrpSpPr>
        <p:grpSpPr>
          <a:xfrm>
            <a:off x="10342880" y="4763167"/>
            <a:ext cx="1036320" cy="234000"/>
            <a:chOff x="10292080" y="2600960"/>
            <a:chExt cx="1036320" cy="234000"/>
          </a:xfrm>
        </p:grpSpPr>
        <p:sp>
          <p:nvSpPr>
            <p:cNvPr id="29" name="Oval 28">
              <a:extLst>
                <a:ext uri="{FF2B5EF4-FFF2-40B4-BE49-F238E27FC236}">
                  <a16:creationId xmlns:a16="http://schemas.microsoft.com/office/drawing/2014/main" id="{A68A0FA0-7027-41C9-BB7D-EA7DDDC99D42}"/>
                </a:ext>
              </a:extLst>
            </p:cNvPr>
            <p:cNvSpPr/>
            <p:nvPr/>
          </p:nvSpPr>
          <p:spPr>
            <a:xfrm>
              <a:off x="10292080" y="2600960"/>
              <a:ext cx="233680" cy="23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0" name="Oval 29">
              <a:extLst>
                <a:ext uri="{FF2B5EF4-FFF2-40B4-BE49-F238E27FC236}">
                  <a16:creationId xmlns:a16="http://schemas.microsoft.com/office/drawing/2014/main" id="{AD8F0D00-0203-4D5B-86B9-5AE22F6DE438}"/>
                </a:ext>
              </a:extLst>
            </p:cNvPr>
            <p:cNvSpPr/>
            <p:nvPr/>
          </p:nvSpPr>
          <p:spPr>
            <a:xfrm>
              <a:off x="1069340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1" name="Oval 30">
              <a:extLst>
                <a:ext uri="{FF2B5EF4-FFF2-40B4-BE49-F238E27FC236}">
                  <a16:creationId xmlns:a16="http://schemas.microsoft.com/office/drawing/2014/main" id="{F59CA88B-7D71-4E76-903B-C82186C88179}"/>
                </a:ext>
              </a:extLst>
            </p:cNvPr>
            <p:cNvSpPr/>
            <p:nvPr/>
          </p:nvSpPr>
          <p:spPr>
            <a:xfrm>
              <a:off x="1109472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grpSp>
        <p:nvGrpSpPr>
          <p:cNvPr id="32" name="Group 31">
            <a:extLst>
              <a:ext uri="{FF2B5EF4-FFF2-40B4-BE49-F238E27FC236}">
                <a16:creationId xmlns:a16="http://schemas.microsoft.com/office/drawing/2014/main" id="{9FFFF299-6251-43A6-9562-0D60A39C03AB}"/>
              </a:ext>
            </a:extLst>
          </p:cNvPr>
          <p:cNvGrpSpPr/>
          <p:nvPr/>
        </p:nvGrpSpPr>
        <p:grpSpPr>
          <a:xfrm>
            <a:off x="10342880" y="5407787"/>
            <a:ext cx="1036320" cy="234000"/>
            <a:chOff x="10292080" y="2600960"/>
            <a:chExt cx="1036320" cy="234000"/>
          </a:xfrm>
        </p:grpSpPr>
        <p:sp>
          <p:nvSpPr>
            <p:cNvPr id="33" name="Oval 32">
              <a:extLst>
                <a:ext uri="{FF2B5EF4-FFF2-40B4-BE49-F238E27FC236}">
                  <a16:creationId xmlns:a16="http://schemas.microsoft.com/office/drawing/2014/main" id="{F9C3179A-699B-4E06-BA6A-B9516E60C2C1}"/>
                </a:ext>
              </a:extLst>
            </p:cNvPr>
            <p:cNvSpPr/>
            <p:nvPr/>
          </p:nvSpPr>
          <p:spPr>
            <a:xfrm>
              <a:off x="1029208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4" name="Oval 33">
              <a:extLst>
                <a:ext uri="{FF2B5EF4-FFF2-40B4-BE49-F238E27FC236}">
                  <a16:creationId xmlns:a16="http://schemas.microsoft.com/office/drawing/2014/main" id="{57EDFC3B-0A01-4150-BEE6-CDC03BBD888C}"/>
                </a:ext>
              </a:extLst>
            </p:cNvPr>
            <p:cNvSpPr/>
            <p:nvPr/>
          </p:nvSpPr>
          <p:spPr>
            <a:xfrm>
              <a:off x="10693400" y="2600960"/>
              <a:ext cx="233680" cy="2340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35" name="Oval 34">
              <a:extLst>
                <a:ext uri="{FF2B5EF4-FFF2-40B4-BE49-F238E27FC236}">
                  <a16:creationId xmlns:a16="http://schemas.microsoft.com/office/drawing/2014/main" id="{4EF8C5DB-8FDA-4122-9BD0-B81835D01E57}"/>
                </a:ext>
              </a:extLst>
            </p:cNvPr>
            <p:cNvSpPr/>
            <p:nvPr/>
          </p:nvSpPr>
          <p:spPr>
            <a:xfrm>
              <a:off x="11094720" y="2600960"/>
              <a:ext cx="233680" cy="234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sp>
        <p:nvSpPr>
          <p:cNvPr id="9" name="Slide Number Placeholder 8">
            <a:extLst>
              <a:ext uri="{FF2B5EF4-FFF2-40B4-BE49-F238E27FC236}">
                <a16:creationId xmlns:a16="http://schemas.microsoft.com/office/drawing/2014/main" id="{95F7478A-A6B6-4FFB-B477-F833505A39E9}"/>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42</a:t>
            </a:fld>
            <a:endParaRPr lang="en-PH" dirty="0"/>
          </a:p>
        </p:txBody>
      </p:sp>
    </p:spTree>
    <p:extLst>
      <p:ext uri="{BB962C8B-B14F-4D97-AF65-F5344CB8AC3E}">
        <p14:creationId xmlns:p14="http://schemas.microsoft.com/office/powerpoint/2010/main" val="39456957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8579B2-84D0-4E9F-BAC4-ECF043A19849}"/>
              </a:ext>
            </a:extLst>
          </p:cNvPr>
          <p:cNvSpPr>
            <a:spLocks noGrp="1"/>
          </p:cNvSpPr>
          <p:nvPr>
            <p:ph type="title"/>
          </p:nvPr>
        </p:nvSpPr>
        <p:spPr>
          <a:xfrm>
            <a:off x="363794" y="136526"/>
            <a:ext cx="11434668" cy="777874"/>
          </a:xfrm>
        </p:spPr>
        <p:txBody>
          <a:bodyPr/>
          <a:lstStyle/>
          <a:p>
            <a:r>
              <a:rPr lang="en-US" b="1" dirty="0"/>
              <a:t>Scenario Analysis</a:t>
            </a:r>
          </a:p>
        </p:txBody>
      </p:sp>
      <p:grpSp>
        <p:nvGrpSpPr>
          <p:cNvPr id="3" name="Group 2">
            <a:extLst>
              <a:ext uri="{FF2B5EF4-FFF2-40B4-BE49-F238E27FC236}">
                <a16:creationId xmlns:a16="http://schemas.microsoft.com/office/drawing/2014/main" id="{74B35A23-9607-4341-B17D-65415537A63F}"/>
              </a:ext>
            </a:extLst>
          </p:cNvPr>
          <p:cNvGrpSpPr/>
          <p:nvPr/>
        </p:nvGrpSpPr>
        <p:grpSpPr>
          <a:xfrm>
            <a:off x="361856" y="1589328"/>
            <a:ext cx="5418634" cy="566663"/>
            <a:chOff x="359704" y="1589328"/>
            <a:chExt cx="4559537" cy="566663"/>
          </a:xfrm>
        </p:grpSpPr>
        <p:sp>
          <p:nvSpPr>
            <p:cNvPr id="5" name="TextBox 4">
              <a:extLst>
                <a:ext uri="{FF2B5EF4-FFF2-40B4-BE49-F238E27FC236}">
                  <a16:creationId xmlns:a16="http://schemas.microsoft.com/office/drawing/2014/main" id="{936DEBE1-E570-48B5-A237-25F21B502AB3}"/>
                </a:ext>
              </a:extLst>
            </p:cNvPr>
            <p:cNvSpPr txBox="1"/>
            <p:nvPr/>
          </p:nvSpPr>
          <p:spPr>
            <a:xfrm>
              <a:off x="361335" y="1589328"/>
              <a:ext cx="4557906" cy="280900"/>
            </a:xfrm>
            <a:prstGeom prst="rect">
              <a:avLst/>
            </a:prstGeom>
            <a:noFill/>
          </p:spPr>
          <p:txBody>
            <a:bodyPr wrap="square" lIns="0" tIns="0" rIns="0" bIns="0" rtlCol="0" anchor="ctr">
              <a:noAutofit/>
            </a:bodyPr>
            <a:lstStyle/>
            <a:p>
              <a:r>
                <a:rPr lang="en-US" sz="1600" b="1" dirty="0">
                  <a:solidFill>
                    <a:schemeClr val="accent1"/>
                  </a:solidFill>
                  <a:latin typeface="+mj-lt"/>
                </a:rPr>
                <a:t>NOI Path by Scenario ($M, semiannual)</a:t>
              </a:r>
              <a:endParaRPr lang="en-PH" sz="1600" b="1" dirty="0">
                <a:solidFill>
                  <a:schemeClr val="accent1"/>
                </a:solidFill>
                <a:latin typeface="+mj-lt"/>
              </a:endParaRPr>
            </a:p>
          </p:txBody>
        </p:sp>
        <p:sp>
          <p:nvSpPr>
            <p:cNvPr id="7" name="ee4pContent4">
              <a:extLst>
                <a:ext uri="{FF2B5EF4-FFF2-40B4-BE49-F238E27FC236}">
                  <a16:creationId xmlns:a16="http://schemas.microsoft.com/office/drawing/2014/main" id="{3867CB39-79D8-42C8-9DD2-2CA07827F25E}"/>
                </a:ext>
              </a:extLst>
            </p:cNvPr>
            <p:cNvSpPr txBox="1"/>
            <p:nvPr/>
          </p:nvSpPr>
          <p:spPr>
            <a:xfrm>
              <a:off x="359704" y="1875090"/>
              <a:ext cx="455790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Base, downside and stress NOI paths over the five-year hold.</a:t>
              </a:r>
              <a:endParaRPr lang="en-PH" sz="1400" dirty="0">
                <a:solidFill>
                  <a:schemeClr val="tx1"/>
                </a:solidFill>
                <a:latin typeface="+mn-lt"/>
              </a:endParaRPr>
            </a:p>
          </p:txBody>
        </p:sp>
      </p:grpSp>
      <p:graphicFrame>
        <p:nvGraphicFramePr>
          <p:cNvPr id="10" name="Chart 9">
            <a:extLst>
              <a:ext uri="{FF2B5EF4-FFF2-40B4-BE49-F238E27FC236}">
                <a16:creationId xmlns:a16="http://schemas.microsoft.com/office/drawing/2014/main" id="{2B6EF665-A6BE-4EF4-B653-9283732594DE}"/>
              </a:ext>
            </a:extLst>
          </p:cNvPr>
          <p:cNvGraphicFramePr/>
          <p:nvPr/>
        </p:nvGraphicFramePr>
        <p:xfrm>
          <a:off x="359704" y="2334479"/>
          <a:ext cx="5416696" cy="2613442"/>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a:extLst>
              <a:ext uri="{FF2B5EF4-FFF2-40B4-BE49-F238E27FC236}">
                <a16:creationId xmlns:a16="http://schemas.microsoft.com/office/drawing/2014/main" id="{3D7FC249-3FF4-46AE-B1F6-12E9A6CDDCF5}"/>
              </a:ext>
            </a:extLst>
          </p:cNvPr>
          <p:cNvSpPr txBox="1"/>
          <p:nvPr/>
        </p:nvSpPr>
        <p:spPr>
          <a:xfrm>
            <a:off x="363794" y="5472412"/>
            <a:ext cx="5416696" cy="566506"/>
          </a:xfrm>
          <a:prstGeom prst="rect">
            <a:avLst/>
          </a:prstGeom>
          <a:solidFill>
            <a:schemeClr val="bg2"/>
          </a:solidFill>
        </p:spPr>
        <p:txBody>
          <a:bodyPr wrap="square" lIns="0" tIns="0" rIns="0" bIns="0" rtlCol="0" anchor="ctr">
            <a:normAutofit fontScale="85000" lnSpcReduction="10000"/>
          </a:bodyPr>
          <a:lstStyle/>
          <a:p>
            <a:pPr algn="ctr"/>
            <a:r>
              <a:rPr lang="en-US" sz="1400" dirty="0">
                <a:solidFill>
                  <a:schemeClr val="accent2"/>
                </a:solidFill>
              </a:rPr>
              <a:t>The downside applies a six-month renovation delay and 2.0% market growth; the stress case adds a 5.75% exit cap and flat rents.</a:t>
            </a:r>
            <a:br>
              <a:rPr lang="en-US" sz="1400" dirty="0">
                <a:solidFill>
                  <a:schemeClr val="accent2"/>
                </a:solidFill>
              </a:rPr>
            </a:br>
            <a:r>
              <a:rPr lang="en-US" sz="1400" dirty="0">
                <a:solidFill>
                  <a:schemeClr val="accent2"/>
                </a:solidFill>
              </a:rPr>
              <a:t>All paths fund debt service from reserves.</a:t>
            </a:r>
          </a:p>
        </p:txBody>
      </p:sp>
      <p:sp>
        <p:nvSpPr>
          <p:cNvPr id="9" name="TextBox 8">
            <a:extLst>
              <a:ext uri="{FF2B5EF4-FFF2-40B4-BE49-F238E27FC236}">
                <a16:creationId xmlns:a16="http://schemas.microsoft.com/office/drawing/2014/main" id="{A1FC590F-B45E-4EF2-B7F6-A458AB276858}"/>
              </a:ext>
            </a:extLst>
          </p:cNvPr>
          <p:cNvSpPr txBox="1"/>
          <p:nvPr/>
        </p:nvSpPr>
        <p:spPr>
          <a:xfrm>
            <a:off x="6381766" y="1589328"/>
            <a:ext cx="5416696" cy="280900"/>
          </a:xfrm>
          <a:prstGeom prst="rect">
            <a:avLst/>
          </a:prstGeom>
          <a:noFill/>
        </p:spPr>
        <p:txBody>
          <a:bodyPr wrap="square" lIns="0" tIns="0" rIns="0" bIns="0" rtlCol="0" anchor="ctr">
            <a:noAutofit/>
          </a:bodyPr>
          <a:lstStyle/>
          <a:p>
            <a:r>
              <a:rPr lang="en-US" sz="1600" b="1" dirty="0">
                <a:solidFill>
                  <a:schemeClr val="accent1"/>
                </a:solidFill>
                <a:latin typeface="+mj-lt"/>
              </a:rPr>
              <a:t>Cumulative LP Distributions by Scenario ($M)</a:t>
            </a:r>
            <a:endParaRPr lang="en-PH" sz="1600" b="1" dirty="0">
              <a:solidFill>
                <a:schemeClr val="accent1"/>
              </a:solidFill>
              <a:latin typeface="+mj-lt"/>
            </a:endParaRPr>
          </a:p>
        </p:txBody>
      </p:sp>
      <p:sp>
        <p:nvSpPr>
          <p:cNvPr id="11" name="ee4pContent4">
            <a:extLst>
              <a:ext uri="{FF2B5EF4-FFF2-40B4-BE49-F238E27FC236}">
                <a16:creationId xmlns:a16="http://schemas.microsoft.com/office/drawing/2014/main" id="{74D892EC-DAC3-41FB-A0EF-373480E1F537}"/>
              </a:ext>
            </a:extLst>
          </p:cNvPr>
          <p:cNvSpPr txBox="1"/>
          <p:nvPr/>
        </p:nvSpPr>
        <p:spPr>
          <a:xfrm>
            <a:off x="6379828" y="1875090"/>
            <a:ext cx="5416696" cy="280901"/>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Even the stress case returns more than invested equity to LPs.</a:t>
            </a:r>
            <a:endParaRPr lang="en-PH" sz="1400" dirty="0">
              <a:solidFill>
                <a:schemeClr val="tx1"/>
              </a:solidFill>
              <a:latin typeface="+mn-lt"/>
            </a:endParaRPr>
          </a:p>
        </p:txBody>
      </p:sp>
      <p:graphicFrame>
        <p:nvGraphicFramePr>
          <p:cNvPr id="13" name="Chart 12">
            <a:extLst>
              <a:ext uri="{FF2B5EF4-FFF2-40B4-BE49-F238E27FC236}">
                <a16:creationId xmlns:a16="http://schemas.microsoft.com/office/drawing/2014/main" id="{AD0C6B85-8CD2-43A4-A19C-660053C12873}"/>
              </a:ext>
            </a:extLst>
          </p:cNvPr>
          <p:cNvGraphicFramePr/>
          <p:nvPr/>
        </p:nvGraphicFramePr>
        <p:xfrm>
          <a:off x="6415600" y="2334479"/>
          <a:ext cx="5416696" cy="2613442"/>
        </p:xfrm>
        <a:graphic>
          <a:graphicData uri="http://schemas.openxmlformats.org/drawingml/2006/chart">
            <c:chart xmlns:c="http://schemas.openxmlformats.org/drawingml/2006/chart" xmlns:r="http://schemas.openxmlformats.org/officeDocument/2006/relationships" r:id="rId3"/>
          </a:graphicData>
        </a:graphic>
      </p:graphicFrame>
      <p:sp>
        <p:nvSpPr>
          <p:cNvPr id="4" name="Isosceles Triangle 3">
            <a:extLst>
              <a:ext uri="{FF2B5EF4-FFF2-40B4-BE49-F238E27FC236}">
                <a16:creationId xmlns:a16="http://schemas.microsoft.com/office/drawing/2014/main" id="{ABDDB134-5728-4085-BF6A-E4D89E44814E}"/>
              </a:ext>
            </a:extLst>
          </p:cNvPr>
          <p:cNvSpPr/>
          <p:nvPr/>
        </p:nvSpPr>
        <p:spPr>
          <a:xfrm flipV="1">
            <a:off x="621019" y="5093900"/>
            <a:ext cx="4896004" cy="21592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4" name="Isosceles Triangle 13">
            <a:extLst>
              <a:ext uri="{FF2B5EF4-FFF2-40B4-BE49-F238E27FC236}">
                <a16:creationId xmlns:a16="http://schemas.microsoft.com/office/drawing/2014/main" id="{C4296A5E-1450-4062-BD56-DC44B2399620}"/>
              </a:ext>
            </a:extLst>
          </p:cNvPr>
          <p:cNvSpPr/>
          <p:nvPr/>
        </p:nvSpPr>
        <p:spPr>
          <a:xfrm flipV="1">
            <a:off x="6641143" y="5093900"/>
            <a:ext cx="4896004" cy="21592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15" name="TextBox 14">
            <a:extLst>
              <a:ext uri="{FF2B5EF4-FFF2-40B4-BE49-F238E27FC236}">
                <a16:creationId xmlns:a16="http://schemas.microsoft.com/office/drawing/2014/main" id="{E3AE4706-1370-4CD3-ADC8-31B84FB2F6B7}"/>
              </a:ext>
            </a:extLst>
          </p:cNvPr>
          <p:cNvSpPr txBox="1"/>
          <p:nvPr/>
        </p:nvSpPr>
        <p:spPr>
          <a:xfrm>
            <a:off x="6381766" y="5472412"/>
            <a:ext cx="5416696" cy="566506"/>
          </a:xfrm>
          <a:prstGeom prst="rect">
            <a:avLst/>
          </a:prstGeom>
          <a:solidFill>
            <a:schemeClr val="bg2"/>
          </a:solidFill>
        </p:spPr>
        <p:txBody>
          <a:bodyPr wrap="square" lIns="0" tIns="0" rIns="0" bIns="0" rtlCol="0" anchor="ctr">
            <a:normAutofit fontScale="92500" lnSpcReduction="10000"/>
          </a:bodyPr>
          <a:lstStyle/>
          <a:p>
            <a:pPr algn="ctr"/>
            <a:r>
              <a:rPr lang="en-US" sz="1400" dirty="0">
                <a:solidFill>
                  <a:schemeClr val="accent2"/>
                </a:solidFill>
              </a:rPr>
              <a:t>Base 1.94x · downside 1.71x · stress 1.58x equity multiple — no scenario modeled results in a loss of LP capital.</a:t>
            </a:r>
            <a:br>
              <a:rPr lang="en-US" sz="1400" dirty="0">
                <a:solidFill>
                  <a:schemeClr val="accent2"/>
                </a:solidFill>
              </a:rPr>
            </a:br>
            <a:r>
              <a:rPr lang="en-US" sz="1400" dirty="0">
                <a:solidFill>
                  <a:schemeClr val="accent2"/>
                </a:solidFill>
              </a:rPr>
              <a:t>Capital is preserved across all three scenarios.</a:t>
            </a:r>
          </a:p>
        </p:txBody>
      </p:sp>
      <p:sp>
        <p:nvSpPr>
          <p:cNvPr id="8" name="Slide Number Placeholder 7">
            <a:extLst>
              <a:ext uri="{FF2B5EF4-FFF2-40B4-BE49-F238E27FC236}">
                <a16:creationId xmlns:a16="http://schemas.microsoft.com/office/drawing/2014/main" id="{BDE27BF0-E81B-4001-B616-0A1269FCB862}"/>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43</a:t>
            </a:fld>
            <a:endParaRPr lang="en-PH" dirty="0"/>
          </a:p>
        </p:txBody>
      </p:sp>
    </p:spTree>
    <p:extLst>
      <p:ext uri="{BB962C8B-B14F-4D97-AF65-F5344CB8AC3E}">
        <p14:creationId xmlns:p14="http://schemas.microsoft.com/office/powerpoint/2010/main" val="20002724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405A1-07C8-4A9C-901F-04238210D750}"/>
              </a:ext>
            </a:extLst>
          </p:cNvPr>
          <p:cNvSpPr>
            <a:spLocks noGrp="1"/>
          </p:cNvSpPr>
          <p:nvPr>
            <p:ph type="title"/>
          </p:nvPr>
        </p:nvSpPr>
        <p:spPr/>
        <p:txBody>
          <a:bodyPr/>
          <a:lstStyle/>
          <a:p>
            <a:r>
              <a:rPr lang="en-US" b="1" dirty="0"/>
              <a:t>Risk Mitigation Summary</a:t>
            </a:r>
          </a:p>
        </p:txBody>
      </p:sp>
      <p:sp>
        <p:nvSpPr>
          <p:cNvPr id="17" name="Rectangle: Rounded Corners 16">
            <a:extLst>
              <a:ext uri="{FF2B5EF4-FFF2-40B4-BE49-F238E27FC236}">
                <a16:creationId xmlns:a16="http://schemas.microsoft.com/office/drawing/2014/main" id="{AF341E40-6D0A-442E-A4AF-581980A8916C}"/>
              </a:ext>
            </a:extLst>
          </p:cNvPr>
          <p:cNvSpPr/>
          <p:nvPr/>
        </p:nvSpPr>
        <p:spPr>
          <a:xfrm>
            <a:off x="724036" y="1959822"/>
            <a:ext cx="2665437" cy="474652"/>
          </a:xfrm>
          <a:prstGeom prst="roundRect">
            <a:avLst>
              <a:gd name="adj" fmla="val 82196"/>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27432" rIns="27432" bIns="27432" numCol="1" spcCol="0" rtlCol="0" fromWordArt="0" anchor="ctr" anchorCtr="0" forceAA="0" compatLnSpc="1">
            <a:prstTxWarp prst="textNoShape">
              <a:avLst/>
            </a:prstTxWarp>
            <a:noAutofit/>
          </a:bodyPr>
          <a:lstStyle/>
          <a:p>
            <a:r>
              <a:rPr lang="en-US" sz="1400" dirty="0">
                <a:solidFill>
                  <a:schemeClr val="bg1"/>
                </a:solidFill>
                <a:latin typeface="+mj-lt"/>
              </a:rPr>
              <a:t>Structural Protections</a:t>
            </a:r>
          </a:p>
        </p:txBody>
      </p:sp>
      <p:sp>
        <p:nvSpPr>
          <p:cNvPr id="3" name="ee4pContent4">
            <a:extLst>
              <a:ext uri="{FF2B5EF4-FFF2-40B4-BE49-F238E27FC236}">
                <a16:creationId xmlns:a16="http://schemas.microsoft.com/office/drawing/2014/main" id="{6CD6BF29-6016-4F81-8B87-D03F0A6B4036}"/>
              </a:ext>
            </a:extLst>
          </p:cNvPr>
          <p:cNvSpPr txBox="1"/>
          <p:nvPr/>
        </p:nvSpPr>
        <p:spPr>
          <a:xfrm>
            <a:off x="724036" y="2548238"/>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65% LTC leverage — conservative for value-add bridge debt.</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4.50% SOFR rate cap purchased at close.</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$1.3M interest reserve funds early shortfalls.</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$1.0M working-capital reserve held separately.</a:t>
            </a:r>
          </a:p>
        </p:txBody>
      </p:sp>
      <p:sp>
        <p:nvSpPr>
          <p:cNvPr id="4" name="ee4pContent4">
            <a:extLst>
              <a:ext uri="{FF2B5EF4-FFF2-40B4-BE49-F238E27FC236}">
                <a16:creationId xmlns:a16="http://schemas.microsoft.com/office/drawing/2014/main" id="{8DACE763-8A05-4FC8-A3BE-834F9B5E667E}"/>
              </a:ext>
            </a:extLst>
          </p:cNvPr>
          <p:cNvSpPr txBox="1"/>
          <p:nvPr/>
        </p:nvSpPr>
        <p:spPr>
          <a:xfrm>
            <a:off x="3527032" y="2548238"/>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Two 12-month extension options on the loan.</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Non-recourse beyond standard carve-outs.</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10% hard-cost renovation contingency.</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Funded from reserves, not capital calls.</a:t>
            </a:r>
          </a:p>
        </p:txBody>
      </p:sp>
      <p:sp>
        <p:nvSpPr>
          <p:cNvPr id="8" name="ee4pContent4">
            <a:extLst>
              <a:ext uri="{FF2B5EF4-FFF2-40B4-BE49-F238E27FC236}">
                <a16:creationId xmlns:a16="http://schemas.microsoft.com/office/drawing/2014/main" id="{FECA00F1-7C21-4FDE-B582-2513EBBBB777}"/>
              </a:ext>
            </a:extLst>
          </p:cNvPr>
          <p:cNvSpPr txBox="1"/>
          <p:nvPr/>
        </p:nvSpPr>
        <p:spPr>
          <a:xfrm>
            <a:off x="3527032" y="4275304"/>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Operational Safeguards</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12-unit/month renovation pace protects occupancy.</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Fixed-scope GC bids cap construction cost.</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14 seller leases validate the rent premium.</a:t>
            </a:r>
          </a:p>
        </p:txBody>
      </p:sp>
      <p:sp>
        <p:nvSpPr>
          <p:cNvPr id="12" name="ee4pContent4">
            <a:extLst>
              <a:ext uri="{FF2B5EF4-FFF2-40B4-BE49-F238E27FC236}">
                <a16:creationId xmlns:a16="http://schemas.microsoft.com/office/drawing/2014/main" id="{E28BD7E6-80CF-4290-BDDB-228CF1B68DB8}"/>
              </a:ext>
            </a:extLst>
          </p:cNvPr>
          <p:cNvSpPr txBox="1"/>
          <p:nvPr/>
        </p:nvSpPr>
        <p:spPr>
          <a:xfrm>
            <a:off x="724036" y="4275304"/>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Revenue-management software optimizes pricing.</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Monthly variance tracking against the plan.</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In-sourced maintenance controls turn costs.</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Re-bid insurance and service contracts at close.</a:t>
            </a:r>
          </a:p>
        </p:txBody>
      </p:sp>
      <p:sp>
        <p:nvSpPr>
          <p:cNvPr id="133" name="ee4pContent4">
            <a:extLst>
              <a:ext uri="{FF2B5EF4-FFF2-40B4-BE49-F238E27FC236}">
                <a16:creationId xmlns:a16="http://schemas.microsoft.com/office/drawing/2014/main" id="{4CB204DB-9D62-4181-B4AD-358E030C1BB7}"/>
              </a:ext>
            </a:extLst>
          </p:cNvPr>
          <p:cNvSpPr txBox="1"/>
          <p:nvPr/>
        </p:nvSpPr>
        <p:spPr>
          <a:xfrm>
            <a:off x="6330027" y="2548238"/>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Quarterly IC reporting on KPIs.</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Underwriting Cushion</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Exit cap 25bps above going-in (5.25%).</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Rent growth held at 3% — below trend.</a:t>
            </a:r>
          </a:p>
        </p:txBody>
      </p:sp>
      <p:sp>
        <p:nvSpPr>
          <p:cNvPr id="134" name="ee4pContent4">
            <a:extLst>
              <a:ext uri="{FF2B5EF4-FFF2-40B4-BE49-F238E27FC236}">
                <a16:creationId xmlns:a16="http://schemas.microsoft.com/office/drawing/2014/main" id="{CDA8B644-C7C6-489A-8A52-635C013B59F2}"/>
              </a:ext>
            </a:extLst>
          </p:cNvPr>
          <p:cNvSpPr txBox="1"/>
          <p:nvPr/>
        </p:nvSpPr>
        <p:spPr>
          <a:xfrm>
            <a:off x="6330027" y="4275304"/>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Premium cushioned 10% below in-place evidence.</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Expenses grown at 3%, holding margin flat.</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Stress case still returns 1.58x equity.</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Clears 12% hurdle in every modeled case.</a:t>
            </a:r>
          </a:p>
        </p:txBody>
      </p:sp>
      <p:sp>
        <p:nvSpPr>
          <p:cNvPr id="135" name="ee4pContent4">
            <a:extLst>
              <a:ext uri="{FF2B5EF4-FFF2-40B4-BE49-F238E27FC236}">
                <a16:creationId xmlns:a16="http://schemas.microsoft.com/office/drawing/2014/main" id="{2AD61468-54C1-4DFF-8146-B19B420469B7}"/>
              </a:ext>
            </a:extLst>
          </p:cNvPr>
          <p:cNvSpPr txBox="1"/>
          <p:nvPr/>
        </p:nvSpPr>
        <p:spPr>
          <a:xfrm>
            <a:off x="9133024" y="2548238"/>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No reliance on cap-rate compression.</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Basis 28% below replacement cost.</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Sponsor Alignment</a:t>
            </a:r>
          </a:p>
          <a:p>
            <a:pPr marL="266700" lvl="1" indent="-174625">
              <a:spcAft>
                <a:spcPts val="300"/>
              </a:spcAft>
              <a:buClr>
                <a:schemeClr val="accent4"/>
              </a:buClr>
              <a:buFont typeface="Trebuchet MS" panose="020B0703020202090204" pitchFamily="34" charset="0"/>
              <a:buChar char="•"/>
            </a:pPr>
            <a:r>
              <a:rPr lang="en-US" sz="1100" dirty="0">
                <a:solidFill>
                  <a:schemeClr val="tx1"/>
                </a:solidFill>
                <a:latin typeface="+mn-lt"/>
              </a:rPr>
              <a:t>10% sponsor co-investment alongside LPs.</a:t>
            </a:r>
          </a:p>
        </p:txBody>
      </p:sp>
      <p:sp>
        <p:nvSpPr>
          <p:cNvPr id="136" name="ee4pContent4">
            <a:extLst>
              <a:ext uri="{FF2B5EF4-FFF2-40B4-BE49-F238E27FC236}">
                <a16:creationId xmlns:a16="http://schemas.microsoft.com/office/drawing/2014/main" id="{BDC26585-D22E-4748-9E9A-A1E58F201D3D}"/>
              </a:ext>
            </a:extLst>
          </p:cNvPr>
          <p:cNvSpPr txBox="1"/>
          <p:nvPr/>
        </p:nvSpPr>
        <p:spPr>
          <a:xfrm>
            <a:off x="9133024" y="4275304"/>
            <a:ext cx="2665437" cy="1627651"/>
          </a:xfrm>
          <a:prstGeom prst="rect">
            <a:avLst/>
          </a:prstGeom>
          <a:solidFill>
            <a:schemeClr val="bg1"/>
          </a:solid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Promote only above an 8% preferred return.</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Pari passu economics until the promote.</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14-year submarket operating history.</a:t>
            </a:r>
          </a:p>
          <a:p>
            <a:pPr marL="266700" lvl="1" indent="-174625">
              <a:spcAft>
                <a:spcPts val="300"/>
              </a:spcAft>
              <a:buClr>
                <a:srgbClr val="FF0000"/>
              </a:buClr>
              <a:buFont typeface="Trebuchet MS" panose="020B0703020202090204" pitchFamily="34" charset="0"/>
              <a:buChar char="•"/>
            </a:pPr>
            <a:r>
              <a:rPr lang="en-US" sz="1100" dirty="0">
                <a:solidFill>
                  <a:schemeClr val="tx1"/>
                </a:solidFill>
                <a:latin typeface="+mn-lt"/>
              </a:rPr>
              <a:t>No realized loss on comparable deals.</a:t>
            </a:r>
          </a:p>
        </p:txBody>
      </p:sp>
      <p:sp>
        <p:nvSpPr>
          <p:cNvPr id="140" name="Rectangle 139">
            <a:extLst>
              <a:ext uri="{FF2B5EF4-FFF2-40B4-BE49-F238E27FC236}">
                <a16:creationId xmlns:a16="http://schemas.microsoft.com/office/drawing/2014/main" id="{635FEB17-390C-498C-BECC-F4E42F625AB0}"/>
              </a:ext>
            </a:extLst>
          </p:cNvPr>
          <p:cNvSpPr/>
          <p:nvPr/>
        </p:nvSpPr>
        <p:spPr>
          <a:xfrm>
            <a:off x="363794" y="2548238"/>
            <a:ext cx="252799" cy="150615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t>Base</a:t>
            </a:r>
            <a:endParaRPr lang="en-PH" sz="1600" dirty="0"/>
          </a:p>
        </p:txBody>
      </p:sp>
      <p:sp>
        <p:nvSpPr>
          <p:cNvPr id="141" name="Rectangle 140">
            <a:extLst>
              <a:ext uri="{FF2B5EF4-FFF2-40B4-BE49-F238E27FC236}">
                <a16:creationId xmlns:a16="http://schemas.microsoft.com/office/drawing/2014/main" id="{6A9CD240-E4B8-4C59-A24D-A8EF1E785B93}"/>
              </a:ext>
            </a:extLst>
          </p:cNvPr>
          <p:cNvSpPr/>
          <p:nvPr/>
        </p:nvSpPr>
        <p:spPr>
          <a:xfrm>
            <a:off x="363794" y="4275304"/>
            <a:ext cx="252799" cy="15061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sz="1600" dirty="0"/>
              <a:t>Down</a:t>
            </a:r>
            <a:endParaRPr lang="en-PH" sz="1600" dirty="0"/>
          </a:p>
        </p:txBody>
      </p:sp>
      <p:grpSp>
        <p:nvGrpSpPr>
          <p:cNvPr id="9000" name="Group 409"/>
          <p:cNvGrpSpPr/>
          <p:nvPr/>
        </p:nvGrpSpPr>
        <p:grpSpPr>
          <a:xfrm>
            <a:off x="795156" y="1976022"/>
            <a:ext cx="442252" cy="442252"/>
            <a:chOff x="1649691" y="3230880"/>
            <a:chExt cx="914400" cy="914400"/>
          </a:xfrm>
          <a:solidFill>
            <a:schemeClr val="bg1"/>
          </a:solidFill>
        </p:grpSpPr>
        <p:sp>
          <p:nvSpPr>
            <p:cNvPr id="9001" name="Accent"/>
            <p:cNvSpPr/>
            <p:nvPr/>
          </p:nvSpPr>
          <p:spPr>
            <a:xfrm>
              <a:off x="1649691" y="3230880"/>
              <a:ext cx="914400" cy="914400"/>
            </a:xfrm>
            <a:custGeom>
              <a:avLst/>
              <a:gdLst/>
              <a:ahLst/>
              <a:cxnLst/>
              <a:rect l="0" t="0" r="10000" b="10000"/>
              <a:pathLst>
                <a:path w="10000" h="10000">
                  <a:moveTo>
                    <a:pt x="4418" y="6307"/>
                  </a:moveTo>
                  <a:lnTo>
                    <a:pt x="3302" y="5191"/>
                  </a:lnTo>
                  <a:lnTo>
                    <a:pt x="3271" y="5157"/>
                  </a:lnTo>
                  <a:lnTo>
                    <a:pt x="3246" y="5119"/>
                  </a:lnTo>
                  <a:lnTo>
                    <a:pt x="3226" y="5078"/>
                  </a:lnTo>
                  <a:lnTo>
                    <a:pt x="3211" y="5035"/>
                  </a:lnTo>
                  <a:lnTo>
                    <a:pt x="3202" y="4990"/>
                  </a:lnTo>
                  <a:lnTo>
                    <a:pt x="3199" y="4944"/>
                  </a:lnTo>
                  <a:lnTo>
                    <a:pt x="3202" y="4898"/>
                  </a:lnTo>
                  <a:lnTo>
                    <a:pt x="3211" y="4853"/>
                  </a:lnTo>
                  <a:lnTo>
                    <a:pt x="3226" y="4810"/>
                  </a:lnTo>
                  <a:lnTo>
                    <a:pt x="3246" y="4769"/>
                  </a:lnTo>
                  <a:lnTo>
                    <a:pt x="3271" y="4731"/>
                  </a:lnTo>
                  <a:lnTo>
                    <a:pt x="3302" y="4697"/>
                  </a:lnTo>
                  <a:lnTo>
                    <a:pt x="3336" y="4666"/>
                  </a:lnTo>
                  <a:lnTo>
                    <a:pt x="3374" y="4641"/>
                  </a:lnTo>
                  <a:lnTo>
                    <a:pt x="3415" y="4621"/>
                  </a:lnTo>
                  <a:lnTo>
                    <a:pt x="3458" y="4606"/>
                  </a:lnTo>
                  <a:lnTo>
                    <a:pt x="3503" y="4597"/>
                  </a:lnTo>
                  <a:lnTo>
                    <a:pt x="3549" y="4594"/>
                  </a:lnTo>
                  <a:lnTo>
                    <a:pt x="3595" y="4597"/>
                  </a:lnTo>
                  <a:lnTo>
                    <a:pt x="3640" y="4606"/>
                  </a:lnTo>
                  <a:lnTo>
                    <a:pt x="3683" y="4621"/>
                  </a:lnTo>
                  <a:lnTo>
                    <a:pt x="3724" y="4641"/>
                  </a:lnTo>
                  <a:lnTo>
                    <a:pt x="3762" y="4666"/>
                  </a:lnTo>
                  <a:lnTo>
                    <a:pt x="3796" y="4697"/>
                  </a:lnTo>
                  <a:lnTo>
                    <a:pt x="4645" y="5545"/>
                  </a:lnTo>
                  <a:lnTo>
                    <a:pt x="6408" y="3489"/>
                  </a:lnTo>
                  <a:lnTo>
                    <a:pt x="6440" y="3456"/>
                  </a:lnTo>
                  <a:lnTo>
                    <a:pt x="6476" y="3428"/>
                  </a:lnTo>
                  <a:lnTo>
                    <a:pt x="6516" y="3405"/>
                  </a:lnTo>
                  <a:lnTo>
                    <a:pt x="6558" y="3387"/>
                  </a:lnTo>
                  <a:lnTo>
                    <a:pt x="6602" y="3375"/>
                  </a:lnTo>
                  <a:lnTo>
                    <a:pt x="6647" y="3368"/>
                  </a:lnTo>
                  <a:lnTo>
                    <a:pt x="6693" y="3368"/>
                  </a:lnTo>
                  <a:lnTo>
                    <a:pt x="6738" y="3373"/>
                  </a:lnTo>
                  <a:lnTo>
                    <a:pt x="6783" y="3384"/>
                  </a:lnTo>
                  <a:lnTo>
                    <a:pt x="6825" y="3401"/>
                  </a:lnTo>
                  <a:lnTo>
                    <a:pt x="6865" y="3424"/>
                  </a:lnTo>
                  <a:lnTo>
                    <a:pt x="6902" y="3451"/>
                  </a:lnTo>
                  <a:lnTo>
                    <a:pt x="6935" y="3483"/>
                  </a:lnTo>
                  <a:lnTo>
                    <a:pt x="6963" y="3519"/>
                  </a:lnTo>
                  <a:lnTo>
                    <a:pt x="6986" y="3559"/>
                  </a:lnTo>
                  <a:lnTo>
                    <a:pt x="7004" y="3601"/>
                  </a:lnTo>
                  <a:lnTo>
                    <a:pt x="7016" y="3645"/>
                  </a:lnTo>
                  <a:lnTo>
                    <a:pt x="7023" y="3690"/>
                  </a:lnTo>
                  <a:lnTo>
                    <a:pt x="7023" y="3736"/>
                  </a:lnTo>
                  <a:lnTo>
                    <a:pt x="7018" y="3781"/>
                  </a:lnTo>
                  <a:lnTo>
                    <a:pt x="7007" y="3826"/>
                  </a:lnTo>
                  <a:lnTo>
                    <a:pt x="6990" y="3868"/>
                  </a:lnTo>
                  <a:lnTo>
                    <a:pt x="6967" y="3908"/>
                  </a:lnTo>
                  <a:lnTo>
                    <a:pt x="6940" y="3945"/>
                  </a:lnTo>
                  <a:lnTo>
                    <a:pt x="4931" y="6288"/>
                  </a:lnTo>
                  <a:lnTo>
                    <a:pt x="4900" y="6320"/>
                  </a:lnTo>
                  <a:lnTo>
                    <a:pt x="4865" y="6347"/>
                  </a:lnTo>
                  <a:lnTo>
                    <a:pt x="4827" y="6370"/>
                  </a:lnTo>
                  <a:lnTo>
                    <a:pt x="4787" y="6388"/>
                  </a:lnTo>
                  <a:lnTo>
                    <a:pt x="4744" y="6401"/>
                  </a:lnTo>
                  <a:lnTo>
                    <a:pt x="4701" y="6408"/>
                  </a:lnTo>
                  <a:lnTo>
                    <a:pt x="4656" y="6410"/>
                  </a:lnTo>
                  <a:lnTo>
                    <a:pt x="4612" y="6406"/>
                  </a:lnTo>
                  <a:lnTo>
                    <a:pt x="4569" y="6397"/>
                  </a:lnTo>
                  <a:lnTo>
                    <a:pt x="4527" y="6382"/>
                  </a:lnTo>
                  <a:lnTo>
                    <a:pt x="4487" y="6362"/>
                  </a:lnTo>
                  <a:lnTo>
                    <a:pt x="4451" y="6337"/>
                  </a:lnTo>
                  <a:lnTo>
                    <a:pt x="4418" y="6307"/>
                  </a:lnTo>
                  <a:close/>
                </a:path>
              </a:pathLst>
            </a:custGeom>
            <a:grpFill/>
            <a:ln>
              <a:noFill/>
            </a:ln>
          </p:spPr>
          <p:txBody>
            <a:bodyPr/>
            <a:lstStyle/>
            <a:p>
              <a:endParaRPr/>
            </a:p>
          </p:txBody>
        </p:sp>
        <p:sp>
          <p:nvSpPr>
            <p:cNvPr id="9002" name="Outline"/>
            <p:cNvSpPr/>
            <p:nvPr/>
          </p:nvSpPr>
          <p:spPr>
            <a:xfrm>
              <a:off x="1649691" y="3230880"/>
              <a:ext cx="914400" cy="914400"/>
            </a:xfrm>
            <a:custGeom>
              <a:avLst/>
              <a:gdLst/>
              <a:ahLst/>
              <a:cxnLst/>
              <a:rect l="0" t="0" r="10000" b="10000"/>
              <a:pathLst>
                <a:path w="10000" h="10000">
                  <a:moveTo>
                    <a:pt x="4916" y="915"/>
                  </a:moveTo>
                  <a:lnTo>
                    <a:pt x="4949" y="905"/>
                  </a:lnTo>
                  <a:lnTo>
                    <a:pt x="4983" y="901"/>
                  </a:lnTo>
                  <a:lnTo>
                    <a:pt x="5017" y="901"/>
                  </a:lnTo>
                  <a:lnTo>
                    <a:pt x="5051" y="905"/>
                  </a:lnTo>
                  <a:lnTo>
                    <a:pt x="5084" y="915"/>
                  </a:lnTo>
                  <a:lnTo>
                    <a:pt x="8209" y="2031"/>
                  </a:lnTo>
                  <a:lnTo>
                    <a:pt x="8240" y="2044"/>
                  </a:lnTo>
                  <a:lnTo>
                    <a:pt x="8269" y="2062"/>
                  </a:lnTo>
                  <a:lnTo>
                    <a:pt x="8296" y="2083"/>
                  </a:lnTo>
                  <a:lnTo>
                    <a:pt x="8319" y="2108"/>
                  </a:lnTo>
                  <a:lnTo>
                    <a:pt x="8339" y="2136"/>
                  </a:lnTo>
                  <a:lnTo>
                    <a:pt x="8354" y="2167"/>
                  </a:lnTo>
                  <a:lnTo>
                    <a:pt x="8366" y="2199"/>
                  </a:lnTo>
                  <a:lnTo>
                    <a:pt x="8373" y="2232"/>
                  </a:lnTo>
                  <a:lnTo>
                    <a:pt x="8375" y="2266"/>
                  </a:lnTo>
                  <a:lnTo>
                    <a:pt x="8375" y="4833"/>
                  </a:lnTo>
                  <a:lnTo>
                    <a:pt x="8375" y="4845"/>
                  </a:lnTo>
                  <a:lnTo>
                    <a:pt x="8355" y="5264"/>
                  </a:lnTo>
                  <a:lnTo>
                    <a:pt x="8352" y="5288"/>
                  </a:lnTo>
                  <a:lnTo>
                    <a:pt x="8293" y="5684"/>
                  </a:lnTo>
                  <a:lnTo>
                    <a:pt x="8288" y="5709"/>
                  </a:lnTo>
                  <a:lnTo>
                    <a:pt x="8191" y="6082"/>
                  </a:lnTo>
                  <a:lnTo>
                    <a:pt x="8183" y="6107"/>
                  </a:lnTo>
                  <a:lnTo>
                    <a:pt x="8052" y="6459"/>
                  </a:lnTo>
                  <a:lnTo>
                    <a:pt x="8042" y="6482"/>
                  </a:lnTo>
                  <a:lnTo>
                    <a:pt x="7877" y="6813"/>
                  </a:lnTo>
                  <a:lnTo>
                    <a:pt x="7865" y="6835"/>
                  </a:lnTo>
                  <a:lnTo>
                    <a:pt x="7669" y="7145"/>
                  </a:lnTo>
                  <a:lnTo>
                    <a:pt x="7655" y="7164"/>
                  </a:lnTo>
                  <a:lnTo>
                    <a:pt x="7430" y="7455"/>
                  </a:lnTo>
                  <a:lnTo>
                    <a:pt x="7415" y="7472"/>
                  </a:lnTo>
                  <a:lnTo>
                    <a:pt x="7163" y="7744"/>
                  </a:lnTo>
                  <a:lnTo>
                    <a:pt x="7148" y="7758"/>
                  </a:lnTo>
                  <a:lnTo>
                    <a:pt x="6870" y="8012"/>
                  </a:lnTo>
                  <a:lnTo>
                    <a:pt x="6856" y="8024"/>
                  </a:lnTo>
                  <a:lnTo>
                    <a:pt x="6555" y="8260"/>
                  </a:lnTo>
                  <a:lnTo>
                    <a:pt x="6541" y="8270"/>
                  </a:lnTo>
                  <a:lnTo>
                    <a:pt x="6218" y="8490"/>
                  </a:lnTo>
                  <a:lnTo>
                    <a:pt x="6206" y="8498"/>
                  </a:lnTo>
                  <a:lnTo>
                    <a:pt x="5863" y="8702"/>
                  </a:lnTo>
                  <a:lnTo>
                    <a:pt x="5852" y="8708"/>
                  </a:lnTo>
                  <a:lnTo>
                    <a:pt x="5492" y="8897"/>
                  </a:lnTo>
                  <a:lnTo>
                    <a:pt x="5481" y="8902"/>
                  </a:lnTo>
                  <a:lnTo>
                    <a:pt x="5105" y="9077"/>
                  </a:lnTo>
                  <a:lnTo>
                    <a:pt x="5076" y="9088"/>
                  </a:lnTo>
                  <a:lnTo>
                    <a:pt x="5046" y="9096"/>
                  </a:lnTo>
                  <a:lnTo>
                    <a:pt x="5016" y="9100"/>
                  </a:lnTo>
                  <a:lnTo>
                    <a:pt x="4984" y="9100"/>
                  </a:lnTo>
                  <a:lnTo>
                    <a:pt x="4954" y="9096"/>
                  </a:lnTo>
                  <a:lnTo>
                    <a:pt x="4924" y="9088"/>
                  </a:lnTo>
                  <a:lnTo>
                    <a:pt x="4895" y="9077"/>
                  </a:lnTo>
                  <a:lnTo>
                    <a:pt x="4519" y="8902"/>
                  </a:lnTo>
                  <a:lnTo>
                    <a:pt x="4508" y="8897"/>
                  </a:lnTo>
                  <a:lnTo>
                    <a:pt x="4148" y="8708"/>
                  </a:lnTo>
                  <a:lnTo>
                    <a:pt x="4137" y="8702"/>
                  </a:lnTo>
                  <a:lnTo>
                    <a:pt x="3794" y="8498"/>
                  </a:lnTo>
                  <a:lnTo>
                    <a:pt x="3782" y="8490"/>
                  </a:lnTo>
                  <a:lnTo>
                    <a:pt x="3459" y="8270"/>
                  </a:lnTo>
                  <a:lnTo>
                    <a:pt x="3445" y="8260"/>
                  </a:lnTo>
                  <a:lnTo>
                    <a:pt x="3144" y="8024"/>
                  </a:lnTo>
                  <a:lnTo>
                    <a:pt x="3130" y="8012"/>
                  </a:lnTo>
                  <a:lnTo>
                    <a:pt x="2852" y="7758"/>
                  </a:lnTo>
                  <a:lnTo>
                    <a:pt x="2837" y="7744"/>
                  </a:lnTo>
                  <a:lnTo>
                    <a:pt x="2585" y="7472"/>
                  </a:lnTo>
                  <a:lnTo>
                    <a:pt x="2570" y="7455"/>
                  </a:lnTo>
                  <a:lnTo>
                    <a:pt x="2345" y="7164"/>
                  </a:lnTo>
                  <a:lnTo>
                    <a:pt x="2331" y="7145"/>
                  </a:lnTo>
                  <a:lnTo>
                    <a:pt x="2135" y="6835"/>
                  </a:lnTo>
                  <a:lnTo>
                    <a:pt x="2123" y="6813"/>
                  </a:lnTo>
                  <a:lnTo>
                    <a:pt x="1958" y="6482"/>
                  </a:lnTo>
                  <a:lnTo>
                    <a:pt x="1948" y="6459"/>
                  </a:lnTo>
                  <a:lnTo>
                    <a:pt x="1817" y="6107"/>
                  </a:lnTo>
                  <a:lnTo>
                    <a:pt x="1809" y="6082"/>
                  </a:lnTo>
                  <a:lnTo>
                    <a:pt x="1712" y="5709"/>
                  </a:lnTo>
                  <a:lnTo>
                    <a:pt x="1707" y="5684"/>
                  </a:lnTo>
                  <a:lnTo>
                    <a:pt x="1648" y="5288"/>
                  </a:lnTo>
                  <a:lnTo>
                    <a:pt x="1645" y="5264"/>
                  </a:lnTo>
                  <a:lnTo>
                    <a:pt x="1625" y="4845"/>
                  </a:lnTo>
                  <a:lnTo>
                    <a:pt x="1625" y="4833"/>
                  </a:lnTo>
                  <a:lnTo>
                    <a:pt x="1625" y="2266"/>
                  </a:lnTo>
                  <a:lnTo>
                    <a:pt x="1627" y="2232"/>
                  </a:lnTo>
                  <a:lnTo>
                    <a:pt x="1634" y="2199"/>
                  </a:lnTo>
                  <a:lnTo>
                    <a:pt x="1646" y="2167"/>
                  </a:lnTo>
                  <a:lnTo>
                    <a:pt x="1661" y="2136"/>
                  </a:lnTo>
                  <a:lnTo>
                    <a:pt x="1681" y="2108"/>
                  </a:lnTo>
                  <a:lnTo>
                    <a:pt x="1704" y="2083"/>
                  </a:lnTo>
                  <a:lnTo>
                    <a:pt x="1731" y="2062"/>
                  </a:lnTo>
                  <a:lnTo>
                    <a:pt x="1760" y="2044"/>
                  </a:lnTo>
                  <a:lnTo>
                    <a:pt x="1791" y="2031"/>
                  </a:lnTo>
                  <a:lnTo>
                    <a:pt x="4916" y="915"/>
                  </a:lnTo>
                  <a:close/>
                  <a:moveTo>
                    <a:pt x="5000" y="1415"/>
                  </a:moveTo>
                  <a:lnTo>
                    <a:pt x="2125" y="2442"/>
                  </a:lnTo>
                  <a:lnTo>
                    <a:pt x="2125" y="4827"/>
                  </a:lnTo>
                  <a:lnTo>
                    <a:pt x="2144" y="5227"/>
                  </a:lnTo>
                  <a:lnTo>
                    <a:pt x="2200" y="5597"/>
                  </a:lnTo>
                  <a:lnTo>
                    <a:pt x="2289" y="5944"/>
                  </a:lnTo>
                  <a:lnTo>
                    <a:pt x="2412" y="6271"/>
                  </a:lnTo>
                  <a:lnTo>
                    <a:pt x="2565" y="6578"/>
                  </a:lnTo>
                  <a:lnTo>
                    <a:pt x="2748" y="6867"/>
                  </a:lnTo>
                  <a:lnTo>
                    <a:pt x="2958" y="7140"/>
                  </a:lnTo>
                  <a:lnTo>
                    <a:pt x="3196" y="7396"/>
                  </a:lnTo>
                  <a:lnTo>
                    <a:pt x="3460" y="7636"/>
                  </a:lnTo>
                  <a:lnTo>
                    <a:pt x="3747" y="7861"/>
                  </a:lnTo>
                  <a:lnTo>
                    <a:pt x="4057" y="8072"/>
                  </a:lnTo>
                  <a:lnTo>
                    <a:pt x="4387" y="8269"/>
                  </a:lnTo>
                  <a:lnTo>
                    <a:pt x="4735" y="8451"/>
                  </a:lnTo>
                  <a:lnTo>
                    <a:pt x="5000" y="8574"/>
                  </a:lnTo>
                  <a:lnTo>
                    <a:pt x="5265" y="8451"/>
                  </a:lnTo>
                  <a:lnTo>
                    <a:pt x="5613" y="8269"/>
                  </a:lnTo>
                  <a:lnTo>
                    <a:pt x="5943" y="8072"/>
                  </a:lnTo>
                  <a:lnTo>
                    <a:pt x="6253" y="7861"/>
                  </a:lnTo>
                  <a:lnTo>
                    <a:pt x="6540" y="7636"/>
                  </a:lnTo>
                  <a:lnTo>
                    <a:pt x="6804" y="7396"/>
                  </a:lnTo>
                  <a:lnTo>
                    <a:pt x="7042" y="7140"/>
                  </a:lnTo>
                  <a:lnTo>
                    <a:pt x="7252" y="6867"/>
                  </a:lnTo>
                  <a:lnTo>
                    <a:pt x="7435" y="6578"/>
                  </a:lnTo>
                  <a:lnTo>
                    <a:pt x="7588" y="6271"/>
                  </a:lnTo>
                  <a:lnTo>
                    <a:pt x="7711" y="5944"/>
                  </a:lnTo>
                  <a:lnTo>
                    <a:pt x="7800" y="5597"/>
                  </a:lnTo>
                  <a:lnTo>
                    <a:pt x="7856" y="5227"/>
                  </a:lnTo>
                  <a:lnTo>
                    <a:pt x="7875" y="4827"/>
                  </a:lnTo>
                  <a:lnTo>
                    <a:pt x="7875" y="2442"/>
                  </a:lnTo>
                  <a:lnTo>
                    <a:pt x="5000" y="1415"/>
                  </a:lnTo>
                  <a:close/>
                </a:path>
              </a:pathLst>
            </a:custGeom>
            <a:grpFill/>
            <a:ln>
              <a:noFill/>
            </a:ln>
          </p:spPr>
          <p:txBody>
            <a:bodyPr/>
            <a:lstStyle/>
            <a:p>
              <a:endParaRPr/>
            </a:p>
          </p:txBody>
        </p:sp>
      </p:grpSp>
      <p:grpSp>
        <p:nvGrpSpPr>
          <p:cNvPr id="28" name="Group 27">
            <a:extLst>
              <a:ext uri="{FF2B5EF4-FFF2-40B4-BE49-F238E27FC236}">
                <a16:creationId xmlns:a16="http://schemas.microsoft.com/office/drawing/2014/main" id="{7AB2DF5A-62AF-4229-8474-BE5C2B3AF9C7}"/>
              </a:ext>
            </a:extLst>
          </p:cNvPr>
          <p:cNvGrpSpPr/>
          <p:nvPr/>
        </p:nvGrpSpPr>
        <p:grpSpPr>
          <a:xfrm>
            <a:off x="363795" y="1295359"/>
            <a:ext cx="11434666" cy="370849"/>
            <a:chOff x="363794" y="1525675"/>
            <a:chExt cx="2402555" cy="424144"/>
          </a:xfrm>
        </p:grpSpPr>
        <p:sp>
          <p:nvSpPr>
            <p:cNvPr id="29" name="TextBox 28">
              <a:extLst>
                <a:ext uri="{FF2B5EF4-FFF2-40B4-BE49-F238E27FC236}">
                  <a16:creationId xmlns:a16="http://schemas.microsoft.com/office/drawing/2014/main" id="{F58973D6-ABFF-4FC3-BEA1-D7919CBDFE61}"/>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latin typeface="+mj-lt"/>
                </a:rPr>
                <a:t>Across protections, safeguards, cushion and alignment</a:t>
              </a:r>
              <a:endParaRPr lang="en-PH" b="1" dirty="0">
                <a:latin typeface="+mj-lt"/>
              </a:endParaRPr>
            </a:p>
          </p:txBody>
        </p:sp>
        <p:cxnSp>
          <p:nvCxnSpPr>
            <p:cNvPr id="30" name="Straight Connector 29">
              <a:extLst>
                <a:ext uri="{FF2B5EF4-FFF2-40B4-BE49-F238E27FC236}">
                  <a16:creationId xmlns:a16="http://schemas.microsoft.com/office/drawing/2014/main" id="{76D05A93-95E6-4163-9C34-D65758A209EC}"/>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Rounded Corners 32">
            <a:extLst>
              <a:ext uri="{FF2B5EF4-FFF2-40B4-BE49-F238E27FC236}">
                <a16:creationId xmlns:a16="http://schemas.microsoft.com/office/drawing/2014/main" id="{CF27A066-F28B-4C6B-A91C-45A882DEC04E}"/>
              </a:ext>
            </a:extLst>
          </p:cNvPr>
          <p:cNvSpPr/>
          <p:nvPr/>
        </p:nvSpPr>
        <p:spPr>
          <a:xfrm>
            <a:off x="3527032" y="1959822"/>
            <a:ext cx="2665437" cy="474652"/>
          </a:xfrm>
          <a:prstGeom prst="roundRect">
            <a:avLst>
              <a:gd name="adj" fmla="val 82196"/>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27432" rIns="27432" bIns="27432" numCol="1" spcCol="0" rtlCol="0" fromWordArt="0" anchor="ctr" anchorCtr="0" forceAA="0" compatLnSpc="1">
            <a:prstTxWarp prst="textNoShape">
              <a:avLst/>
            </a:prstTxWarp>
            <a:noAutofit/>
          </a:bodyPr>
          <a:lstStyle/>
          <a:p>
            <a:r>
              <a:rPr lang="en-US" sz="1400" dirty="0">
                <a:solidFill>
                  <a:schemeClr val="bg1"/>
                </a:solidFill>
                <a:latin typeface="+mj-lt"/>
              </a:rPr>
              <a:t>Capital preserved in all cases</a:t>
            </a:r>
          </a:p>
        </p:txBody>
      </p:sp>
      <p:grpSp>
        <p:nvGrpSpPr>
          <p:cNvPr id="9003" name="Group 643"/>
          <p:cNvGrpSpPr/>
          <p:nvPr/>
        </p:nvGrpSpPr>
        <p:grpSpPr>
          <a:xfrm>
            <a:off x="3598152" y="1976022"/>
            <a:ext cx="442252" cy="442252"/>
            <a:chOff x="1649691" y="4956472"/>
            <a:chExt cx="914400" cy="914400"/>
          </a:xfrm>
          <a:solidFill>
            <a:schemeClr val="bg1"/>
          </a:solidFill>
        </p:grpSpPr>
        <p:sp>
          <p:nvSpPr>
            <p:cNvPr id="9004" name="Accent"/>
            <p:cNvSpPr/>
            <p:nvPr/>
          </p:nvSpPr>
          <p:spPr>
            <a:xfrm>
              <a:off x="1649691" y="4956472"/>
              <a:ext cx="914400" cy="914400"/>
            </a:xfrm>
            <a:custGeom>
              <a:avLst/>
              <a:gdLst/>
              <a:ahLst/>
              <a:cxnLst/>
              <a:rect l="0" t="0" r="10000" b="10000"/>
              <a:pathLst>
                <a:path w="10000" h="10000">
                  <a:moveTo>
                    <a:pt x="5789" y="6023"/>
                  </a:moveTo>
                  <a:lnTo>
                    <a:pt x="5790" y="6053"/>
                  </a:lnTo>
                  <a:lnTo>
                    <a:pt x="5789" y="6083"/>
                  </a:lnTo>
                  <a:lnTo>
                    <a:pt x="5788" y="6112"/>
                  </a:lnTo>
                  <a:lnTo>
                    <a:pt x="5785" y="6142"/>
                  </a:lnTo>
                  <a:lnTo>
                    <a:pt x="5781" y="6171"/>
                  </a:lnTo>
                  <a:lnTo>
                    <a:pt x="5776" y="6200"/>
                  </a:lnTo>
                  <a:lnTo>
                    <a:pt x="5770" y="6229"/>
                  </a:lnTo>
                  <a:lnTo>
                    <a:pt x="5763" y="6258"/>
                  </a:lnTo>
                  <a:lnTo>
                    <a:pt x="5755" y="6286"/>
                  </a:lnTo>
                  <a:lnTo>
                    <a:pt x="5745" y="6314"/>
                  </a:lnTo>
                  <a:lnTo>
                    <a:pt x="5735" y="6342"/>
                  </a:lnTo>
                  <a:lnTo>
                    <a:pt x="5724" y="6369"/>
                  </a:lnTo>
                  <a:lnTo>
                    <a:pt x="5712" y="6396"/>
                  </a:lnTo>
                  <a:lnTo>
                    <a:pt x="5698" y="6422"/>
                  </a:lnTo>
                  <a:lnTo>
                    <a:pt x="5684" y="6448"/>
                  </a:lnTo>
                  <a:lnTo>
                    <a:pt x="5669" y="6473"/>
                  </a:lnTo>
                  <a:lnTo>
                    <a:pt x="5653" y="6498"/>
                  </a:lnTo>
                  <a:lnTo>
                    <a:pt x="5635" y="6522"/>
                  </a:lnTo>
                  <a:lnTo>
                    <a:pt x="5618" y="6546"/>
                  </a:lnTo>
                  <a:lnTo>
                    <a:pt x="5599" y="6568"/>
                  </a:lnTo>
                  <a:lnTo>
                    <a:pt x="5579" y="6590"/>
                  </a:lnTo>
                  <a:lnTo>
                    <a:pt x="5559" y="6612"/>
                  </a:lnTo>
                  <a:lnTo>
                    <a:pt x="5537" y="6632"/>
                  </a:lnTo>
                  <a:lnTo>
                    <a:pt x="5515" y="6652"/>
                  </a:lnTo>
                  <a:lnTo>
                    <a:pt x="5493" y="6671"/>
                  </a:lnTo>
                  <a:lnTo>
                    <a:pt x="5469" y="6688"/>
                  </a:lnTo>
                  <a:lnTo>
                    <a:pt x="5445" y="6706"/>
                  </a:lnTo>
                  <a:lnTo>
                    <a:pt x="5420" y="6722"/>
                  </a:lnTo>
                  <a:lnTo>
                    <a:pt x="5395" y="6737"/>
                  </a:lnTo>
                  <a:lnTo>
                    <a:pt x="5369" y="6751"/>
                  </a:lnTo>
                  <a:lnTo>
                    <a:pt x="5343" y="6765"/>
                  </a:lnTo>
                  <a:lnTo>
                    <a:pt x="5316" y="6777"/>
                  </a:lnTo>
                  <a:lnTo>
                    <a:pt x="5289" y="6789"/>
                  </a:lnTo>
                  <a:lnTo>
                    <a:pt x="5261" y="6799"/>
                  </a:lnTo>
                  <a:lnTo>
                    <a:pt x="5250" y="6802"/>
                  </a:lnTo>
                  <a:lnTo>
                    <a:pt x="5250" y="7765"/>
                  </a:lnTo>
                  <a:lnTo>
                    <a:pt x="5248" y="7798"/>
                  </a:lnTo>
                  <a:lnTo>
                    <a:pt x="5241" y="7830"/>
                  </a:lnTo>
                  <a:lnTo>
                    <a:pt x="5231" y="7861"/>
                  </a:lnTo>
                  <a:lnTo>
                    <a:pt x="5217" y="7890"/>
                  </a:lnTo>
                  <a:lnTo>
                    <a:pt x="5198" y="7917"/>
                  </a:lnTo>
                  <a:lnTo>
                    <a:pt x="5177" y="7942"/>
                  </a:lnTo>
                  <a:lnTo>
                    <a:pt x="5152" y="7963"/>
                  </a:lnTo>
                  <a:lnTo>
                    <a:pt x="5125" y="7982"/>
                  </a:lnTo>
                  <a:lnTo>
                    <a:pt x="5096" y="7996"/>
                  </a:lnTo>
                  <a:lnTo>
                    <a:pt x="5065" y="8006"/>
                  </a:lnTo>
                  <a:lnTo>
                    <a:pt x="5033" y="8013"/>
                  </a:lnTo>
                  <a:lnTo>
                    <a:pt x="5000" y="8015"/>
                  </a:lnTo>
                  <a:lnTo>
                    <a:pt x="4967" y="8013"/>
                  </a:lnTo>
                  <a:lnTo>
                    <a:pt x="4935" y="8006"/>
                  </a:lnTo>
                  <a:lnTo>
                    <a:pt x="4904" y="7996"/>
                  </a:lnTo>
                  <a:lnTo>
                    <a:pt x="4875" y="7982"/>
                  </a:lnTo>
                  <a:lnTo>
                    <a:pt x="4848" y="7963"/>
                  </a:lnTo>
                  <a:lnTo>
                    <a:pt x="4823" y="7942"/>
                  </a:lnTo>
                  <a:lnTo>
                    <a:pt x="4802" y="7917"/>
                  </a:lnTo>
                  <a:lnTo>
                    <a:pt x="4783" y="7890"/>
                  </a:lnTo>
                  <a:lnTo>
                    <a:pt x="4769" y="7861"/>
                  </a:lnTo>
                  <a:lnTo>
                    <a:pt x="4759" y="7830"/>
                  </a:lnTo>
                  <a:lnTo>
                    <a:pt x="4752" y="7798"/>
                  </a:lnTo>
                  <a:lnTo>
                    <a:pt x="4750" y="7765"/>
                  </a:lnTo>
                  <a:lnTo>
                    <a:pt x="4750" y="6802"/>
                  </a:lnTo>
                  <a:lnTo>
                    <a:pt x="4739" y="6799"/>
                  </a:lnTo>
                  <a:lnTo>
                    <a:pt x="4711" y="6789"/>
                  </a:lnTo>
                  <a:lnTo>
                    <a:pt x="4684" y="6777"/>
                  </a:lnTo>
                  <a:lnTo>
                    <a:pt x="4657" y="6765"/>
                  </a:lnTo>
                  <a:lnTo>
                    <a:pt x="4631" y="6751"/>
                  </a:lnTo>
                  <a:lnTo>
                    <a:pt x="4605" y="6737"/>
                  </a:lnTo>
                  <a:lnTo>
                    <a:pt x="4580" y="6722"/>
                  </a:lnTo>
                  <a:lnTo>
                    <a:pt x="4555" y="6706"/>
                  </a:lnTo>
                  <a:lnTo>
                    <a:pt x="4531" y="6688"/>
                  </a:lnTo>
                  <a:lnTo>
                    <a:pt x="4507" y="6671"/>
                  </a:lnTo>
                  <a:lnTo>
                    <a:pt x="4485" y="6652"/>
                  </a:lnTo>
                  <a:lnTo>
                    <a:pt x="4463" y="6632"/>
                  </a:lnTo>
                  <a:lnTo>
                    <a:pt x="4441" y="6612"/>
                  </a:lnTo>
                  <a:lnTo>
                    <a:pt x="4421" y="6590"/>
                  </a:lnTo>
                  <a:lnTo>
                    <a:pt x="4401" y="6568"/>
                  </a:lnTo>
                  <a:lnTo>
                    <a:pt x="4382" y="6546"/>
                  </a:lnTo>
                  <a:lnTo>
                    <a:pt x="4365" y="6522"/>
                  </a:lnTo>
                  <a:lnTo>
                    <a:pt x="4347" y="6498"/>
                  </a:lnTo>
                  <a:lnTo>
                    <a:pt x="4331" y="6473"/>
                  </a:lnTo>
                  <a:lnTo>
                    <a:pt x="4316" y="6448"/>
                  </a:lnTo>
                  <a:lnTo>
                    <a:pt x="4302" y="6422"/>
                  </a:lnTo>
                  <a:lnTo>
                    <a:pt x="4288" y="6396"/>
                  </a:lnTo>
                  <a:lnTo>
                    <a:pt x="4276" y="6369"/>
                  </a:lnTo>
                  <a:lnTo>
                    <a:pt x="4265" y="6342"/>
                  </a:lnTo>
                  <a:lnTo>
                    <a:pt x="4255" y="6314"/>
                  </a:lnTo>
                  <a:lnTo>
                    <a:pt x="4245" y="6286"/>
                  </a:lnTo>
                  <a:lnTo>
                    <a:pt x="4237" y="6258"/>
                  </a:lnTo>
                  <a:lnTo>
                    <a:pt x="4230" y="6229"/>
                  </a:lnTo>
                  <a:lnTo>
                    <a:pt x="4224" y="6200"/>
                  </a:lnTo>
                  <a:lnTo>
                    <a:pt x="4219" y="6171"/>
                  </a:lnTo>
                  <a:lnTo>
                    <a:pt x="4215" y="6142"/>
                  </a:lnTo>
                  <a:lnTo>
                    <a:pt x="4212" y="6112"/>
                  </a:lnTo>
                  <a:lnTo>
                    <a:pt x="4211" y="6083"/>
                  </a:lnTo>
                  <a:lnTo>
                    <a:pt x="4210" y="6053"/>
                  </a:lnTo>
                  <a:lnTo>
                    <a:pt x="4211" y="6023"/>
                  </a:lnTo>
                  <a:lnTo>
                    <a:pt x="4212" y="5994"/>
                  </a:lnTo>
                  <a:lnTo>
                    <a:pt x="4215" y="5965"/>
                  </a:lnTo>
                  <a:lnTo>
                    <a:pt x="4219" y="5935"/>
                  </a:lnTo>
                  <a:lnTo>
                    <a:pt x="4224" y="5906"/>
                  </a:lnTo>
                  <a:lnTo>
                    <a:pt x="4230" y="5877"/>
                  </a:lnTo>
                  <a:lnTo>
                    <a:pt x="4237" y="5849"/>
                  </a:lnTo>
                  <a:lnTo>
                    <a:pt x="4245" y="5820"/>
                  </a:lnTo>
                  <a:lnTo>
                    <a:pt x="4255" y="5792"/>
                  </a:lnTo>
                  <a:lnTo>
                    <a:pt x="4265" y="5765"/>
                  </a:lnTo>
                  <a:lnTo>
                    <a:pt x="4276" y="5737"/>
                  </a:lnTo>
                  <a:lnTo>
                    <a:pt x="4288" y="5710"/>
                  </a:lnTo>
                  <a:lnTo>
                    <a:pt x="4302" y="5684"/>
                  </a:lnTo>
                  <a:lnTo>
                    <a:pt x="4316" y="5658"/>
                  </a:lnTo>
                  <a:lnTo>
                    <a:pt x="4331" y="5633"/>
                  </a:lnTo>
                  <a:lnTo>
                    <a:pt x="4347" y="5608"/>
                  </a:lnTo>
                  <a:lnTo>
                    <a:pt x="4365" y="5584"/>
                  </a:lnTo>
                  <a:lnTo>
                    <a:pt x="4382" y="5560"/>
                  </a:lnTo>
                  <a:lnTo>
                    <a:pt x="4401" y="5538"/>
                  </a:lnTo>
                  <a:lnTo>
                    <a:pt x="4421" y="5516"/>
                  </a:lnTo>
                  <a:lnTo>
                    <a:pt x="4441" y="5495"/>
                  </a:lnTo>
                  <a:lnTo>
                    <a:pt x="4463" y="5474"/>
                  </a:lnTo>
                  <a:lnTo>
                    <a:pt x="4485" y="5455"/>
                  </a:lnTo>
                  <a:lnTo>
                    <a:pt x="4507" y="5436"/>
                  </a:lnTo>
                  <a:lnTo>
                    <a:pt x="4531" y="5418"/>
                  </a:lnTo>
                  <a:lnTo>
                    <a:pt x="4555" y="5401"/>
                  </a:lnTo>
                  <a:lnTo>
                    <a:pt x="4580" y="5384"/>
                  </a:lnTo>
                  <a:lnTo>
                    <a:pt x="4605" y="5369"/>
                  </a:lnTo>
                  <a:lnTo>
                    <a:pt x="4631" y="5355"/>
                  </a:lnTo>
                  <a:lnTo>
                    <a:pt x="4657" y="5341"/>
                  </a:lnTo>
                  <a:lnTo>
                    <a:pt x="4684" y="5329"/>
                  </a:lnTo>
                  <a:lnTo>
                    <a:pt x="4711" y="5318"/>
                  </a:lnTo>
                  <a:lnTo>
                    <a:pt x="4739" y="5308"/>
                  </a:lnTo>
                  <a:lnTo>
                    <a:pt x="4767" y="5298"/>
                  </a:lnTo>
                  <a:lnTo>
                    <a:pt x="4795" y="5290"/>
                  </a:lnTo>
                  <a:lnTo>
                    <a:pt x="4824" y="5283"/>
                  </a:lnTo>
                  <a:lnTo>
                    <a:pt x="4853" y="5277"/>
                  </a:lnTo>
                  <a:lnTo>
                    <a:pt x="4882" y="5272"/>
                  </a:lnTo>
                  <a:lnTo>
                    <a:pt x="4911" y="5268"/>
                  </a:lnTo>
                  <a:lnTo>
                    <a:pt x="4941" y="5265"/>
                  </a:lnTo>
                  <a:lnTo>
                    <a:pt x="4970" y="5264"/>
                  </a:lnTo>
                  <a:lnTo>
                    <a:pt x="5000" y="5263"/>
                  </a:lnTo>
                  <a:lnTo>
                    <a:pt x="5030" y="5264"/>
                  </a:lnTo>
                  <a:lnTo>
                    <a:pt x="5059" y="5265"/>
                  </a:lnTo>
                  <a:lnTo>
                    <a:pt x="5089" y="5268"/>
                  </a:lnTo>
                  <a:lnTo>
                    <a:pt x="5118" y="5272"/>
                  </a:lnTo>
                  <a:lnTo>
                    <a:pt x="5147" y="5277"/>
                  </a:lnTo>
                  <a:lnTo>
                    <a:pt x="5176" y="5283"/>
                  </a:lnTo>
                  <a:lnTo>
                    <a:pt x="5205" y="5290"/>
                  </a:lnTo>
                  <a:lnTo>
                    <a:pt x="5233" y="5298"/>
                  </a:lnTo>
                  <a:lnTo>
                    <a:pt x="5261" y="5308"/>
                  </a:lnTo>
                  <a:lnTo>
                    <a:pt x="5289" y="5318"/>
                  </a:lnTo>
                  <a:lnTo>
                    <a:pt x="5316" y="5329"/>
                  </a:lnTo>
                  <a:lnTo>
                    <a:pt x="5343" y="5341"/>
                  </a:lnTo>
                  <a:lnTo>
                    <a:pt x="5369" y="5355"/>
                  </a:lnTo>
                  <a:lnTo>
                    <a:pt x="5395" y="5369"/>
                  </a:lnTo>
                  <a:lnTo>
                    <a:pt x="5420" y="5384"/>
                  </a:lnTo>
                  <a:lnTo>
                    <a:pt x="5445" y="5401"/>
                  </a:lnTo>
                  <a:lnTo>
                    <a:pt x="5469" y="5418"/>
                  </a:lnTo>
                  <a:lnTo>
                    <a:pt x="5493" y="5436"/>
                  </a:lnTo>
                  <a:lnTo>
                    <a:pt x="5515" y="5455"/>
                  </a:lnTo>
                  <a:lnTo>
                    <a:pt x="5537" y="5474"/>
                  </a:lnTo>
                  <a:lnTo>
                    <a:pt x="5559" y="5495"/>
                  </a:lnTo>
                  <a:lnTo>
                    <a:pt x="5579" y="5516"/>
                  </a:lnTo>
                  <a:lnTo>
                    <a:pt x="5599" y="5538"/>
                  </a:lnTo>
                  <a:lnTo>
                    <a:pt x="5618" y="5560"/>
                  </a:lnTo>
                  <a:lnTo>
                    <a:pt x="5635" y="5584"/>
                  </a:lnTo>
                  <a:lnTo>
                    <a:pt x="5653" y="5608"/>
                  </a:lnTo>
                  <a:lnTo>
                    <a:pt x="5669" y="5633"/>
                  </a:lnTo>
                  <a:lnTo>
                    <a:pt x="5684" y="5658"/>
                  </a:lnTo>
                  <a:lnTo>
                    <a:pt x="5698" y="5684"/>
                  </a:lnTo>
                  <a:lnTo>
                    <a:pt x="5712" y="5710"/>
                  </a:lnTo>
                  <a:lnTo>
                    <a:pt x="5724" y="5737"/>
                  </a:lnTo>
                  <a:lnTo>
                    <a:pt x="5735" y="5765"/>
                  </a:lnTo>
                  <a:lnTo>
                    <a:pt x="5745" y="5792"/>
                  </a:lnTo>
                  <a:lnTo>
                    <a:pt x="5755" y="5820"/>
                  </a:lnTo>
                  <a:lnTo>
                    <a:pt x="5763" y="5849"/>
                  </a:lnTo>
                  <a:lnTo>
                    <a:pt x="5770" y="5877"/>
                  </a:lnTo>
                  <a:lnTo>
                    <a:pt x="5776" y="5906"/>
                  </a:lnTo>
                  <a:lnTo>
                    <a:pt x="5781" y="5935"/>
                  </a:lnTo>
                  <a:lnTo>
                    <a:pt x="5785" y="5965"/>
                  </a:lnTo>
                  <a:lnTo>
                    <a:pt x="5788" y="5994"/>
                  </a:lnTo>
                  <a:lnTo>
                    <a:pt x="5789" y="6023"/>
                  </a:lnTo>
                  <a:close/>
                </a:path>
              </a:pathLst>
            </a:custGeom>
            <a:grpFill/>
            <a:ln>
              <a:noFill/>
            </a:ln>
          </p:spPr>
          <p:txBody>
            <a:bodyPr lIns="576000"/>
            <a:lstStyle/>
            <a:p>
              <a:endParaRPr/>
            </a:p>
          </p:txBody>
        </p:sp>
        <p:sp>
          <p:nvSpPr>
            <p:cNvPr id="9005" name="Outline"/>
            <p:cNvSpPr/>
            <p:nvPr/>
          </p:nvSpPr>
          <p:spPr>
            <a:xfrm>
              <a:off x="1649691" y="4956472"/>
              <a:ext cx="914400" cy="914400"/>
            </a:xfrm>
            <a:custGeom>
              <a:avLst/>
              <a:gdLst/>
              <a:ahLst/>
              <a:cxnLst/>
              <a:rect l="0" t="0" r="10000" b="10000"/>
              <a:pathLst>
                <a:path w="10000" h="10000">
                  <a:moveTo>
                    <a:pt x="7093" y="2893"/>
                  </a:moveTo>
                  <a:lnTo>
                    <a:pt x="7093" y="3960"/>
                  </a:lnTo>
                  <a:lnTo>
                    <a:pt x="7370" y="3960"/>
                  </a:lnTo>
                  <a:lnTo>
                    <a:pt x="7375" y="3960"/>
                  </a:lnTo>
                  <a:lnTo>
                    <a:pt x="7404" y="3961"/>
                  </a:lnTo>
                  <a:lnTo>
                    <a:pt x="7414" y="3961"/>
                  </a:lnTo>
                  <a:lnTo>
                    <a:pt x="7444" y="3963"/>
                  </a:lnTo>
                  <a:lnTo>
                    <a:pt x="7453" y="3963"/>
                  </a:lnTo>
                  <a:lnTo>
                    <a:pt x="7482" y="3966"/>
                  </a:lnTo>
                  <a:lnTo>
                    <a:pt x="7492" y="3967"/>
                  </a:lnTo>
                  <a:lnTo>
                    <a:pt x="7521" y="3971"/>
                  </a:lnTo>
                  <a:lnTo>
                    <a:pt x="7530" y="3973"/>
                  </a:lnTo>
                  <a:lnTo>
                    <a:pt x="7559" y="3978"/>
                  </a:lnTo>
                  <a:lnTo>
                    <a:pt x="7569" y="3979"/>
                  </a:lnTo>
                  <a:lnTo>
                    <a:pt x="7597" y="3985"/>
                  </a:lnTo>
                  <a:lnTo>
                    <a:pt x="7607" y="3987"/>
                  </a:lnTo>
                  <a:lnTo>
                    <a:pt x="7635" y="3995"/>
                  </a:lnTo>
                  <a:lnTo>
                    <a:pt x="7644" y="3997"/>
                  </a:lnTo>
                  <a:lnTo>
                    <a:pt x="7672" y="4005"/>
                  </a:lnTo>
                  <a:lnTo>
                    <a:pt x="7681" y="4008"/>
                  </a:lnTo>
                  <a:lnTo>
                    <a:pt x="7709" y="4017"/>
                  </a:lnTo>
                  <a:lnTo>
                    <a:pt x="7718" y="4020"/>
                  </a:lnTo>
                  <a:lnTo>
                    <a:pt x="7746" y="4030"/>
                  </a:lnTo>
                  <a:lnTo>
                    <a:pt x="7754" y="4034"/>
                  </a:lnTo>
                  <a:lnTo>
                    <a:pt x="7781" y="4045"/>
                  </a:lnTo>
                  <a:lnTo>
                    <a:pt x="7790" y="4049"/>
                  </a:lnTo>
                  <a:lnTo>
                    <a:pt x="7817" y="4061"/>
                  </a:lnTo>
                  <a:lnTo>
                    <a:pt x="7825" y="4065"/>
                  </a:lnTo>
                  <a:lnTo>
                    <a:pt x="7851" y="4078"/>
                  </a:lnTo>
                  <a:lnTo>
                    <a:pt x="7860" y="4083"/>
                  </a:lnTo>
                  <a:lnTo>
                    <a:pt x="7886" y="4097"/>
                  </a:lnTo>
                  <a:lnTo>
                    <a:pt x="7894" y="4102"/>
                  </a:lnTo>
                  <a:lnTo>
                    <a:pt x="7919" y="4117"/>
                  </a:lnTo>
                  <a:lnTo>
                    <a:pt x="7927" y="4122"/>
                  </a:lnTo>
                  <a:lnTo>
                    <a:pt x="7952" y="4138"/>
                  </a:lnTo>
                  <a:lnTo>
                    <a:pt x="7960" y="4143"/>
                  </a:lnTo>
                  <a:lnTo>
                    <a:pt x="7984" y="4161"/>
                  </a:lnTo>
                  <a:lnTo>
                    <a:pt x="7991" y="4166"/>
                  </a:lnTo>
                  <a:lnTo>
                    <a:pt x="8015" y="4184"/>
                  </a:lnTo>
                  <a:lnTo>
                    <a:pt x="8022" y="4190"/>
                  </a:lnTo>
                  <a:lnTo>
                    <a:pt x="8045" y="4209"/>
                  </a:lnTo>
                  <a:lnTo>
                    <a:pt x="8052" y="4215"/>
                  </a:lnTo>
                  <a:lnTo>
                    <a:pt x="8074" y="4235"/>
                  </a:lnTo>
                  <a:lnTo>
                    <a:pt x="8081" y="4241"/>
                  </a:lnTo>
                  <a:lnTo>
                    <a:pt x="8102" y="4261"/>
                  </a:lnTo>
                  <a:lnTo>
                    <a:pt x="8109" y="4268"/>
                  </a:lnTo>
                  <a:lnTo>
                    <a:pt x="8129" y="4289"/>
                  </a:lnTo>
                  <a:lnTo>
                    <a:pt x="8135" y="4296"/>
                  </a:lnTo>
                  <a:lnTo>
                    <a:pt x="8155" y="4318"/>
                  </a:lnTo>
                  <a:lnTo>
                    <a:pt x="8161" y="4325"/>
                  </a:lnTo>
                  <a:lnTo>
                    <a:pt x="8180" y="4348"/>
                  </a:lnTo>
                  <a:lnTo>
                    <a:pt x="8186" y="4355"/>
                  </a:lnTo>
                  <a:lnTo>
                    <a:pt x="8204" y="4379"/>
                  </a:lnTo>
                  <a:lnTo>
                    <a:pt x="8209" y="4386"/>
                  </a:lnTo>
                  <a:lnTo>
                    <a:pt x="8227" y="4410"/>
                  </a:lnTo>
                  <a:lnTo>
                    <a:pt x="8232" y="4418"/>
                  </a:lnTo>
                  <a:lnTo>
                    <a:pt x="8248" y="4443"/>
                  </a:lnTo>
                  <a:lnTo>
                    <a:pt x="8253" y="4451"/>
                  </a:lnTo>
                  <a:lnTo>
                    <a:pt x="8268" y="4476"/>
                  </a:lnTo>
                  <a:lnTo>
                    <a:pt x="8273" y="4484"/>
                  </a:lnTo>
                  <a:lnTo>
                    <a:pt x="8287" y="4510"/>
                  </a:lnTo>
                  <a:lnTo>
                    <a:pt x="8292" y="4519"/>
                  </a:lnTo>
                  <a:lnTo>
                    <a:pt x="8305" y="4545"/>
                  </a:lnTo>
                  <a:lnTo>
                    <a:pt x="8309" y="4553"/>
                  </a:lnTo>
                  <a:lnTo>
                    <a:pt x="8321" y="4580"/>
                  </a:lnTo>
                  <a:lnTo>
                    <a:pt x="8325" y="4589"/>
                  </a:lnTo>
                  <a:lnTo>
                    <a:pt x="8336" y="4616"/>
                  </a:lnTo>
                  <a:lnTo>
                    <a:pt x="8340" y="4624"/>
                  </a:lnTo>
                  <a:lnTo>
                    <a:pt x="8350" y="4652"/>
                  </a:lnTo>
                  <a:lnTo>
                    <a:pt x="8353" y="4661"/>
                  </a:lnTo>
                  <a:lnTo>
                    <a:pt x="8362" y="4689"/>
                  </a:lnTo>
                  <a:lnTo>
                    <a:pt x="8365" y="4698"/>
                  </a:lnTo>
                  <a:lnTo>
                    <a:pt x="8373" y="4726"/>
                  </a:lnTo>
                  <a:lnTo>
                    <a:pt x="8375" y="4735"/>
                  </a:lnTo>
                  <a:lnTo>
                    <a:pt x="8383" y="4763"/>
                  </a:lnTo>
                  <a:lnTo>
                    <a:pt x="8385" y="4773"/>
                  </a:lnTo>
                  <a:lnTo>
                    <a:pt x="8391" y="4801"/>
                  </a:lnTo>
                  <a:lnTo>
                    <a:pt x="8392" y="4811"/>
                  </a:lnTo>
                  <a:lnTo>
                    <a:pt x="8397" y="4840"/>
                  </a:lnTo>
                  <a:lnTo>
                    <a:pt x="8399" y="4849"/>
                  </a:lnTo>
                  <a:lnTo>
                    <a:pt x="8403" y="4878"/>
                  </a:lnTo>
                  <a:lnTo>
                    <a:pt x="8404" y="4888"/>
                  </a:lnTo>
                  <a:lnTo>
                    <a:pt x="8407" y="4917"/>
                  </a:lnTo>
                  <a:lnTo>
                    <a:pt x="8407" y="4926"/>
                  </a:lnTo>
                  <a:lnTo>
                    <a:pt x="8409" y="4956"/>
                  </a:lnTo>
                  <a:lnTo>
                    <a:pt x="8409" y="4966"/>
                  </a:lnTo>
                  <a:lnTo>
                    <a:pt x="8410" y="4995"/>
                  </a:lnTo>
                  <a:lnTo>
                    <a:pt x="8410" y="5000"/>
                  </a:lnTo>
                  <a:lnTo>
                    <a:pt x="8410" y="8160"/>
                  </a:lnTo>
                  <a:lnTo>
                    <a:pt x="8410" y="8165"/>
                  </a:lnTo>
                  <a:lnTo>
                    <a:pt x="8409" y="8194"/>
                  </a:lnTo>
                  <a:lnTo>
                    <a:pt x="8409" y="8204"/>
                  </a:lnTo>
                  <a:lnTo>
                    <a:pt x="8407" y="8234"/>
                  </a:lnTo>
                  <a:lnTo>
                    <a:pt x="8407" y="8243"/>
                  </a:lnTo>
                  <a:lnTo>
                    <a:pt x="8404" y="8272"/>
                  </a:lnTo>
                  <a:lnTo>
                    <a:pt x="8403" y="8282"/>
                  </a:lnTo>
                  <a:lnTo>
                    <a:pt x="8399" y="8311"/>
                  </a:lnTo>
                  <a:lnTo>
                    <a:pt x="8397" y="8320"/>
                  </a:lnTo>
                  <a:lnTo>
                    <a:pt x="8392" y="8349"/>
                  </a:lnTo>
                  <a:lnTo>
                    <a:pt x="8391" y="8359"/>
                  </a:lnTo>
                  <a:lnTo>
                    <a:pt x="8385" y="8387"/>
                  </a:lnTo>
                  <a:lnTo>
                    <a:pt x="8383" y="8397"/>
                  </a:lnTo>
                  <a:lnTo>
                    <a:pt x="8375" y="8425"/>
                  </a:lnTo>
                  <a:lnTo>
                    <a:pt x="8373" y="8434"/>
                  </a:lnTo>
                  <a:lnTo>
                    <a:pt x="8365" y="8462"/>
                  </a:lnTo>
                  <a:lnTo>
                    <a:pt x="8362" y="8471"/>
                  </a:lnTo>
                  <a:lnTo>
                    <a:pt x="8353" y="8499"/>
                  </a:lnTo>
                  <a:lnTo>
                    <a:pt x="8350" y="8508"/>
                  </a:lnTo>
                  <a:lnTo>
                    <a:pt x="8340" y="8536"/>
                  </a:lnTo>
                  <a:lnTo>
                    <a:pt x="8336" y="8544"/>
                  </a:lnTo>
                  <a:lnTo>
                    <a:pt x="8325" y="8571"/>
                  </a:lnTo>
                  <a:lnTo>
                    <a:pt x="8321" y="8580"/>
                  </a:lnTo>
                  <a:lnTo>
                    <a:pt x="8309" y="8607"/>
                  </a:lnTo>
                  <a:lnTo>
                    <a:pt x="8305" y="8615"/>
                  </a:lnTo>
                  <a:lnTo>
                    <a:pt x="8292" y="8641"/>
                  </a:lnTo>
                  <a:lnTo>
                    <a:pt x="8287" y="8650"/>
                  </a:lnTo>
                  <a:lnTo>
                    <a:pt x="8273" y="8676"/>
                  </a:lnTo>
                  <a:lnTo>
                    <a:pt x="8268" y="8684"/>
                  </a:lnTo>
                  <a:lnTo>
                    <a:pt x="8253" y="8709"/>
                  </a:lnTo>
                  <a:lnTo>
                    <a:pt x="8248" y="8717"/>
                  </a:lnTo>
                  <a:lnTo>
                    <a:pt x="8232" y="8742"/>
                  </a:lnTo>
                  <a:lnTo>
                    <a:pt x="8227" y="8750"/>
                  </a:lnTo>
                  <a:lnTo>
                    <a:pt x="8209" y="8774"/>
                  </a:lnTo>
                  <a:lnTo>
                    <a:pt x="8204" y="8781"/>
                  </a:lnTo>
                  <a:lnTo>
                    <a:pt x="8186" y="8805"/>
                  </a:lnTo>
                  <a:lnTo>
                    <a:pt x="8180" y="8812"/>
                  </a:lnTo>
                  <a:lnTo>
                    <a:pt x="8161" y="8835"/>
                  </a:lnTo>
                  <a:lnTo>
                    <a:pt x="8155" y="8842"/>
                  </a:lnTo>
                  <a:lnTo>
                    <a:pt x="8135" y="8864"/>
                  </a:lnTo>
                  <a:lnTo>
                    <a:pt x="8129" y="8871"/>
                  </a:lnTo>
                  <a:lnTo>
                    <a:pt x="8109" y="8892"/>
                  </a:lnTo>
                  <a:lnTo>
                    <a:pt x="8102" y="8899"/>
                  </a:lnTo>
                  <a:lnTo>
                    <a:pt x="8081" y="8919"/>
                  </a:lnTo>
                  <a:lnTo>
                    <a:pt x="8074" y="8925"/>
                  </a:lnTo>
                  <a:lnTo>
                    <a:pt x="8052" y="8945"/>
                  </a:lnTo>
                  <a:lnTo>
                    <a:pt x="8045" y="8951"/>
                  </a:lnTo>
                  <a:lnTo>
                    <a:pt x="8022" y="8970"/>
                  </a:lnTo>
                  <a:lnTo>
                    <a:pt x="8015" y="8976"/>
                  </a:lnTo>
                  <a:lnTo>
                    <a:pt x="7991" y="8994"/>
                  </a:lnTo>
                  <a:lnTo>
                    <a:pt x="7984" y="8999"/>
                  </a:lnTo>
                  <a:lnTo>
                    <a:pt x="7960" y="9017"/>
                  </a:lnTo>
                  <a:lnTo>
                    <a:pt x="7952" y="9022"/>
                  </a:lnTo>
                  <a:lnTo>
                    <a:pt x="7927" y="9038"/>
                  </a:lnTo>
                  <a:lnTo>
                    <a:pt x="7919" y="9043"/>
                  </a:lnTo>
                  <a:lnTo>
                    <a:pt x="7894" y="9058"/>
                  </a:lnTo>
                  <a:lnTo>
                    <a:pt x="7886" y="9063"/>
                  </a:lnTo>
                  <a:lnTo>
                    <a:pt x="7860" y="9077"/>
                  </a:lnTo>
                  <a:lnTo>
                    <a:pt x="7851" y="9082"/>
                  </a:lnTo>
                  <a:lnTo>
                    <a:pt x="7825" y="9095"/>
                  </a:lnTo>
                  <a:lnTo>
                    <a:pt x="7817" y="9099"/>
                  </a:lnTo>
                  <a:lnTo>
                    <a:pt x="7790" y="9111"/>
                  </a:lnTo>
                  <a:lnTo>
                    <a:pt x="7781" y="9115"/>
                  </a:lnTo>
                  <a:lnTo>
                    <a:pt x="7754" y="9126"/>
                  </a:lnTo>
                  <a:lnTo>
                    <a:pt x="7746" y="9130"/>
                  </a:lnTo>
                  <a:lnTo>
                    <a:pt x="7718" y="9140"/>
                  </a:lnTo>
                  <a:lnTo>
                    <a:pt x="7709" y="9143"/>
                  </a:lnTo>
                  <a:lnTo>
                    <a:pt x="7681" y="9152"/>
                  </a:lnTo>
                  <a:lnTo>
                    <a:pt x="7672" y="9155"/>
                  </a:lnTo>
                  <a:lnTo>
                    <a:pt x="7644" y="9163"/>
                  </a:lnTo>
                  <a:lnTo>
                    <a:pt x="7635" y="9165"/>
                  </a:lnTo>
                  <a:lnTo>
                    <a:pt x="7607" y="9173"/>
                  </a:lnTo>
                  <a:lnTo>
                    <a:pt x="7597" y="9175"/>
                  </a:lnTo>
                  <a:lnTo>
                    <a:pt x="7569" y="9181"/>
                  </a:lnTo>
                  <a:lnTo>
                    <a:pt x="7559" y="9182"/>
                  </a:lnTo>
                  <a:lnTo>
                    <a:pt x="7530" y="9187"/>
                  </a:lnTo>
                  <a:lnTo>
                    <a:pt x="7521" y="9189"/>
                  </a:lnTo>
                  <a:lnTo>
                    <a:pt x="7492" y="9193"/>
                  </a:lnTo>
                  <a:lnTo>
                    <a:pt x="7482" y="9194"/>
                  </a:lnTo>
                  <a:lnTo>
                    <a:pt x="7453" y="9197"/>
                  </a:lnTo>
                  <a:lnTo>
                    <a:pt x="7444" y="9197"/>
                  </a:lnTo>
                  <a:lnTo>
                    <a:pt x="7414" y="9199"/>
                  </a:lnTo>
                  <a:lnTo>
                    <a:pt x="7404" y="9199"/>
                  </a:lnTo>
                  <a:lnTo>
                    <a:pt x="7375" y="9200"/>
                  </a:lnTo>
                  <a:lnTo>
                    <a:pt x="7370" y="9200"/>
                  </a:lnTo>
                  <a:lnTo>
                    <a:pt x="2630" y="9200"/>
                  </a:lnTo>
                  <a:lnTo>
                    <a:pt x="2625" y="9200"/>
                  </a:lnTo>
                  <a:lnTo>
                    <a:pt x="2596" y="9199"/>
                  </a:lnTo>
                  <a:lnTo>
                    <a:pt x="2586" y="9199"/>
                  </a:lnTo>
                  <a:lnTo>
                    <a:pt x="2556" y="9197"/>
                  </a:lnTo>
                  <a:lnTo>
                    <a:pt x="2547" y="9197"/>
                  </a:lnTo>
                  <a:lnTo>
                    <a:pt x="2518" y="9194"/>
                  </a:lnTo>
                  <a:lnTo>
                    <a:pt x="2508" y="9193"/>
                  </a:lnTo>
                  <a:lnTo>
                    <a:pt x="2479" y="9189"/>
                  </a:lnTo>
                  <a:lnTo>
                    <a:pt x="2470" y="9187"/>
                  </a:lnTo>
                  <a:lnTo>
                    <a:pt x="2441" y="9182"/>
                  </a:lnTo>
                  <a:lnTo>
                    <a:pt x="2431" y="9181"/>
                  </a:lnTo>
                  <a:lnTo>
                    <a:pt x="2403" y="9175"/>
                  </a:lnTo>
                  <a:lnTo>
                    <a:pt x="2393" y="9173"/>
                  </a:lnTo>
                  <a:lnTo>
                    <a:pt x="2365" y="9165"/>
                  </a:lnTo>
                  <a:lnTo>
                    <a:pt x="2356" y="9163"/>
                  </a:lnTo>
                  <a:lnTo>
                    <a:pt x="2328" y="9155"/>
                  </a:lnTo>
                  <a:lnTo>
                    <a:pt x="2319" y="9152"/>
                  </a:lnTo>
                  <a:lnTo>
                    <a:pt x="2291" y="9143"/>
                  </a:lnTo>
                  <a:lnTo>
                    <a:pt x="2282" y="9140"/>
                  </a:lnTo>
                  <a:lnTo>
                    <a:pt x="2254" y="9130"/>
                  </a:lnTo>
                  <a:lnTo>
                    <a:pt x="2246" y="9126"/>
                  </a:lnTo>
                  <a:lnTo>
                    <a:pt x="2219" y="9115"/>
                  </a:lnTo>
                  <a:lnTo>
                    <a:pt x="2210" y="9111"/>
                  </a:lnTo>
                  <a:lnTo>
                    <a:pt x="2183" y="9099"/>
                  </a:lnTo>
                  <a:lnTo>
                    <a:pt x="2175" y="9095"/>
                  </a:lnTo>
                  <a:lnTo>
                    <a:pt x="2149" y="9082"/>
                  </a:lnTo>
                  <a:lnTo>
                    <a:pt x="2140" y="9077"/>
                  </a:lnTo>
                  <a:lnTo>
                    <a:pt x="2114" y="9063"/>
                  </a:lnTo>
                  <a:lnTo>
                    <a:pt x="2106" y="9058"/>
                  </a:lnTo>
                  <a:lnTo>
                    <a:pt x="2081" y="9043"/>
                  </a:lnTo>
                  <a:lnTo>
                    <a:pt x="2073" y="9038"/>
                  </a:lnTo>
                  <a:lnTo>
                    <a:pt x="2048" y="9022"/>
                  </a:lnTo>
                  <a:lnTo>
                    <a:pt x="2040" y="9017"/>
                  </a:lnTo>
                  <a:lnTo>
                    <a:pt x="2016" y="8999"/>
                  </a:lnTo>
                  <a:lnTo>
                    <a:pt x="2009" y="8994"/>
                  </a:lnTo>
                  <a:lnTo>
                    <a:pt x="1985" y="8976"/>
                  </a:lnTo>
                  <a:lnTo>
                    <a:pt x="1978" y="8970"/>
                  </a:lnTo>
                  <a:lnTo>
                    <a:pt x="1955" y="8951"/>
                  </a:lnTo>
                  <a:lnTo>
                    <a:pt x="1948" y="8945"/>
                  </a:lnTo>
                  <a:lnTo>
                    <a:pt x="1926" y="8925"/>
                  </a:lnTo>
                  <a:lnTo>
                    <a:pt x="1919" y="8919"/>
                  </a:lnTo>
                  <a:lnTo>
                    <a:pt x="1898" y="8899"/>
                  </a:lnTo>
                  <a:lnTo>
                    <a:pt x="1891" y="8892"/>
                  </a:lnTo>
                  <a:lnTo>
                    <a:pt x="1871" y="8871"/>
                  </a:lnTo>
                  <a:lnTo>
                    <a:pt x="1865" y="8864"/>
                  </a:lnTo>
                  <a:lnTo>
                    <a:pt x="1845" y="8842"/>
                  </a:lnTo>
                  <a:lnTo>
                    <a:pt x="1839" y="8835"/>
                  </a:lnTo>
                  <a:lnTo>
                    <a:pt x="1820" y="8812"/>
                  </a:lnTo>
                  <a:lnTo>
                    <a:pt x="1814" y="8805"/>
                  </a:lnTo>
                  <a:lnTo>
                    <a:pt x="1796" y="8781"/>
                  </a:lnTo>
                  <a:lnTo>
                    <a:pt x="1791" y="8774"/>
                  </a:lnTo>
                  <a:lnTo>
                    <a:pt x="1773" y="8750"/>
                  </a:lnTo>
                  <a:lnTo>
                    <a:pt x="1768" y="8742"/>
                  </a:lnTo>
                  <a:lnTo>
                    <a:pt x="1752" y="8717"/>
                  </a:lnTo>
                  <a:lnTo>
                    <a:pt x="1747" y="8709"/>
                  </a:lnTo>
                  <a:lnTo>
                    <a:pt x="1732" y="8684"/>
                  </a:lnTo>
                  <a:lnTo>
                    <a:pt x="1727" y="8676"/>
                  </a:lnTo>
                  <a:lnTo>
                    <a:pt x="1713" y="8650"/>
                  </a:lnTo>
                  <a:lnTo>
                    <a:pt x="1708" y="8641"/>
                  </a:lnTo>
                  <a:lnTo>
                    <a:pt x="1695" y="8615"/>
                  </a:lnTo>
                  <a:lnTo>
                    <a:pt x="1691" y="8607"/>
                  </a:lnTo>
                  <a:lnTo>
                    <a:pt x="1679" y="8580"/>
                  </a:lnTo>
                  <a:lnTo>
                    <a:pt x="1675" y="8571"/>
                  </a:lnTo>
                  <a:lnTo>
                    <a:pt x="1664" y="8544"/>
                  </a:lnTo>
                  <a:lnTo>
                    <a:pt x="1660" y="8536"/>
                  </a:lnTo>
                  <a:lnTo>
                    <a:pt x="1650" y="8508"/>
                  </a:lnTo>
                  <a:lnTo>
                    <a:pt x="1647" y="8499"/>
                  </a:lnTo>
                  <a:lnTo>
                    <a:pt x="1638" y="8471"/>
                  </a:lnTo>
                  <a:lnTo>
                    <a:pt x="1635" y="8462"/>
                  </a:lnTo>
                  <a:lnTo>
                    <a:pt x="1627" y="8434"/>
                  </a:lnTo>
                  <a:lnTo>
                    <a:pt x="1625" y="8425"/>
                  </a:lnTo>
                  <a:lnTo>
                    <a:pt x="1617" y="8397"/>
                  </a:lnTo>
                  <a:lnTo>
                    <a:pt x="1615" y="8387"/>
                  </a:lnTo>
                  <a:lnTo>
                    <a:pt x="1609" y="8359"/>
                  </a:lnTo>
                  <a:lnTo>
                    <a:pt x="1608" y="8349"/>
                  </a:lnTo>
                  <a:lnTo>
                    <a:pt x="1603" y="8320"/>
                  </a:lnTo>
                  <a:lnTo>
                    <a:pt x="1601" y="8311"/>
                  </a:lnTo>
                  <a:lnTo>
                    <a:pt x="1597" y="8282"/>
                  </a:lnTo>
                  <a:lnTo>
                    <a:pt x="1596" y="8272"/>
                  </a:lnTo>
                  <a:lnTo>
                    <a:pt x="1593" y="8243"/>
                  </a:lnTo>
                  <a:lnTo>
                    <a:pt x="1593" y="8234"/>
                  </a:lnTo>
                  <a:lnTo>
                    <a:pt x="1591" y="8204"/>
                  </a:lnTo>
                  <a:lnTo>
                    <a:pt x="1591" y="8194"/>
                  </a:lnTo>
                  <a:lnTo>
                    <a:pt x="1590" y="8165"/>
                  </a:lnTo>
                  <a:lnTo>
                    <a:pt x="1590" y="8160"/>
                  </a:lnTo>
                  <a:lnTo>
                    <a:pt x="1590" y="5000"/>
                  </a:lnTo>
                  <a:lnTo>
                    <a:pt x="1590" y="4995"/>
                  </a:lnTo>
                  <a:lnTo>
                    <a:pt x="1591" y="4966"/>
                  </a:lnTo>
                  <a:lnTo>
                    <a:pt x="1591" y="4956"/>
                  </a:lnTo>
                  <a:lnTo>
                    <a:pt x="1593" y="4926"/>
                  </a:lnTo>
                  <a:lnTo>
                    <a:pt x="1593" y="4917"/>
                  </a:lnTo>
                  <a:lnTo>
                    <a:pt x="1596" y="4888"/>
                  </a:lnTo>
                  <a:lnTo>
                    <a:pt x="1597" y="4878"/>
                  </a:lnTo>
                  <a:lnTo>
                    <a:pt x="1601" y="4849"/>
                  </a:lnTo>
                  <a:lnTo>
                    <a:pt x="1603" y="4840"/>
                  </a:lnTo>
                  <a:lnTo>
                    <a:pt x="1608" y="4811"/>
                  </a:lnTo>
                  <a:lnTo>
                    <a:pt x="1609" y="4801"/>
                  </a:lnTo>
                  <a:lnTo>
                    <a:pt x="1615" y="4773"/>
                  </a:lnTo>
                  <a:lnTo>
                    <a:pt x="1617" y="4763"/>
                  </a:lnTo>
                  <a:lnTo>
                    <a:pt x="1625" y="4735"/>
                  </a:lnTo>
                  <a:lnTo>
                    <a:pt x="1627" y="4726"/>
                  </a:lnTo>
                  <a:lnTo>
                    <a:pt x="1635" y="4698"/>
                  </a:lnTo>
                  <a:lnTo>
                    <a:pt x="1638" y="4689"/>
                  </a:lnTo>
                  <a:lnTo>
                    <a:pt x="1647" y="4661"/>
                  </a:lnTo>
                  <a:lnTo>
                    <a:pt x="1650" y="4652"/>
                  </a:lnTo>
                  <a:lnTo>
                    <a:pt x="1660" y="4624"/>
                  </a:lnTo>
                  <a:lnTo>
                    <a:pt x="1664" y="4616"/>
                  </a:lnTo>
                  <a:lnTo>
                    <a:pt x="1675" y="4589"/>
                  </a:lnTo>
                  <a:lnTo>
                    <a:pt x="1679" y="4580"/>
                  </a:lnTo>
                  <a:lnTo>
                    <a:pt x="1691" y="4553"/>
                  </a:lnTo>
                  <a:lnTo>
                    <a:pt x="1695" y="4545"/>
                  </a:lnTo>
                  <a:lnTo>
                    <a:pt x="1708" y="4519"/>
                  </a:lnTo>
                  <a:lnTo>
                    <a:pt x="1713" y="4510"/>
                  </a:lnTo>
                  <a:lnTo>
                    <a:pt x="1727" y="4484"/>
                  </a:lnTo>
                  <a:lnTo>
                    <a:pt x="1732" y="4476"/>
                  </a:lnTo>
                  <a:lnTo>
                    <a:pt x="1747" y="4451"/>
                  </a:lnTo>
                  <a:lnTo>
                    <a:pt x="1752" y="4443"/>
                  </a:lnTo>
                  <a:lnTo>
                    <a:pt x="1768" y="4418"/>
                  </a:lnTo>
                  <a:lnTo>
                    <a:pt x="1773" y="4410"/>
                  </a:lnTo>
                  <a:lnTo>
                    <a:pt x="1791" y="4386"/>
                  </a:lnTo>
                  <a:lnTo>
                    <a:pt x="1796" y="4379"/>
                  </a:lnTo>
                  <a:lnTo>
                    <a:pt x="1814" y="4355"/>
                  </a:lnTo>
                  <a:lnTo>
                    <a:pt x="1820" y="4348"/>
                  </a:lnTo>
                  <a:lnTo>
                    <a:pt x="1839" y="4325"/>
                  </a:lnTo>
                  <a:lnTo>
                    <a:pt x="1845" y="4318"/>
                  </a:lnTo>
                  <a:lnTo>
                    <a:pt x="1865" y="4296"/>
                  </a:lnTo>
                  <a:lnTo>
                    <a:pt x="1871" y="4289"/>
                  </a:lnTo>
                  <a:lnTo>
                    <a:pt x="1891" y="4268"/>
                  </a:lnTo>
                  <a:lnTo>
                    <a:pt x="1898" y="4261"/>
                  </a:lnTo>
                  <a:lnTo>
                    <a:pt x="1919" y="4241"/>
                  </a:lnTo>
                  <a:lnTo>
                    <a:pt x="1926" y="4235"/>
                  </a:lnTo>
                  <a:lnTo>
                    <a:pt x="1948" y="4215"/>
                  </a:lnTo>
                  <a:lnTo>
                    <a:pt x="1955" y="4209"/>
                  </a:lnTo>
                  <a:lnTo>
                    <a:pt x="1978" y="4190"/>
                  </a:lnTo>
                  <a:lnTo>
                    <a:pt x="1985" y="4184"/>
                  </a:lnTo>
                  <a:lnTo>
                    <a:pt x="2009" y="4166"/>
                  </a:lnTo>
                  <a:lnTo>
                    <a:pt x="2016" y="4161"/>
                  </a:lnTo>
                  <a:lnTo>
                    <a:pt x="2040" y="4143"/>
                  </a:lnTo>
                  <a:lnTo>
                    <a:pt x="2048" y="4138"/>
                  </a:lnTo>
                  <a:lnTo>
                    <a:pt x="2073" y="4122"/>
                  </a:lnTo>
                  <a:lnTo>
                    <a:pt x="2081" y="4117"/>
                  </a:lnTo>
                  <a:lnTo>
                    <a:pt x="2106" y="4102"/>
                  </a:lnTo>
                  <a:lnTo>
                    <a:pt x="2114" y="4097"/>
                  </a:lnTo>
                  <a:lnTo>
                    <a:pt x="2140" y="4083"/>
                  </a:lnTo>
                  <a:lnTo>
                    <a:pt x="2149" y="4078"/>
                  </a:lnTo>
                  <a:lnTo>
                    <a:pt x="2175" y="4065"/>
                  </a:lnTo>
                  <a:lnTo>
                    <a:pt x="2183" y="4061"/>
                  </a:lnTo>
                  <a:lnTo>
                    <a:pt x="2210" y="4049"/>
                  </a:lnTo>
                  <a:lnTo>
                    <a:pt x="2219" y="4045"/>
                  </a:lnTo>
                  <a:lnTo>
                    <a:pt x="2246" y="4034"/>
                  </a:lnTo>
                  <a:lnTo>
                    <a:pt x="2254" y="4030"/>
                  </a:lnTo>
                  <a:lnTo>
                    <a:pt x="2282" y="4020"/>
                  </a:lnTo>
                  <a:lnTo>
                    <a:pt x="2291" y="4017"/>
                  </a:lnTo>
                  <a:lnTo>
                    <a:pt x="2319" y="4008"/>
                  </a:lnTo>
                  <a:lnTo>
                    <a:pt x="2328" y="4005"/>
                  </a:lnTo>
                  <a:lnTo>
                    <a:pt x="2356" y="3997"/>
                  </a:lnTo>
                  <a:lnTo>
                    <a:pt x="2365" y="3995"/>
                  </a:lnTo>
                  <a:lnTo>
                    <a:pt x="2393" y="3987"/>
                  </a:lnTo>
                  <a:lnTo>
                    <a:pt x="2403" y="3985"/>
                  </a:lnTo>
                  <a:lnTo>
                    <a:pt x="2431" y="3979"/>
                  </a:lnTo>
                  <a:lnTo>
                    <a:pt x="2441" y="3978"/>
                  </a:lnTo>
                  <a:lnTo>
                    <a:pt x="2470" y="3973"/>
                  </a:lnTo>
                  <a:lnTo>
                    <a:pt x="2479" y="3971"/>
                  </a:lnTo>
                  <a:lnTo>
                    <a:pt x="2508" y="3967"/>
                  </a:lnTo>
                  <a:lnTo>
                    <a:pt x="2518" y="3966"/>
                  </a:lnTo>
                  <a:lnTo>
                    <a:pt x="2547" y="3963"/>
                  </a:lnTo>
                  <a:lnTo>
                    <a:pt x="2556" y="3963"/>
                  </a:lnTo>
                  <a:lnTo>
                    <a:pt x="2586" y="3961"/>
                  </a:lnTo>
                  <a:lnTo>
                    <a:pt x="2596" y="3961"/>
                  </a:lnTo>
                  <a:lnTo>
                    <a:pt x="2625" y="3960"/>
                  </a:lnTo>
                  <a:lnTo>
                    <a:pt x="2630" y="3960"/>
                  </a:lnTo>
                  <a:lnTo>
                    <a:pt x="2907" y="3960"/>
                  </a:lnTo>
                  <a:lnTo>
                    <a:pt x="2907" y="2893"/>
                  </a:lnTo>
                  <a:lnTo>
                    <a:pt x="2907" y="2888"/>
                  </a:lnTo>
                  <a:lnTo>
                    <a:pt x="2908" y="2819"/>
                  </a:lnTo>
                  <a:lnTo>
                    <a:pt x="2909" y="2810"/>
                  </a:lnTo>
                  <a:lnTo>
                    <a:pt x="2913" y="2741"/>
                  </a:lnTo>
                  <a:lnTo>
                    <a:pt x="2913" y="2732"/>
                  </a:lnTo>
                  <a:lnTo>
                    <a:pt x="2920" y="2663"/>
                  </a:lnTo>
                  <a:lnTo>
                    <a:pt x="2921" y="2654"/>
                  </a:lnTo>
                  <a:lnTo>
                    <a:pt x="2930" y="2585"/>
                  </a:lnTo>
                  <a:lnTo>
                    <a:pt x="2931" y="2576"/>
                  </a:lnTo>
                  <a:lnTo>
                    <a:pt x="2943" y="2508"/>
                  </a:lnTo>
                  <a:lnTo>
                    <a:pt x="2944" y="2499"/>
                  </a:lnTo>
                  <a:lnTo>
                    <a:pt x="2958" y="2432"/>
                  </a:lnTo>
                  <a:lnTo>
                    <a:pt x="2961" y="2423"/>
                  </a:lnTo>
                  <a:lnTo>
                    <a:pt x="2977" y="2356"/>
                  </a:lnTo>
                  <a:lnTo>
                    <a:pt x="2980" y="2347"/>
                  </a:lnTo>
                  <a:lnTo>
                    <a:pt x="2999" y="2281"/>
                  </a:lnTo>
                  <a:lnTo>
                    <a:pt x="3001" y="2272"/>
                  </a:lnTo>
                  <a:lnTo>
                    <a:pt x="3023" y="2207"/>
                  </a:lnTo>
                  <a:lnTo>
                    <a:pt x="3026" y="2198"/>
                  </a:lnTo>
                  <a:lnTo>
                    <a:pt x="3050" y="2134"/>
                  </a:lnTo>
                  <a:lnTo>
                    <a:pt x="3053" y="2125"/>
                  </a:lnTo>
                  <a:lnTo>
                    <a:pt x="3080" y="2061"/>
                  </a:lnTo>
                  <a:lnTo>
                    <a:pt x="3083" y="2053"/>
                  </a:lnTo>
                  <a:lnTo>
                    <a:pt x="3112" y="1990"/>
                  </a:lnTo>
                  <a:lnTo>
                    <a:pt x="3116" y="1981"/>
                  </a:lnTo>
                  <a:lnTo>
                    <a:pt x="3147" y="1920"/>
                  </a:lnTo>
                  <a:lnTo>
                    <a:pt x="3152" y="1911"/>
                  </a:lnTo>
                  <a:lnTo>
                    <a:pt x="3185" y="1851"/>
                  </a:lnTo>
                  <a:lnTo>
                    <a:pt x="3189" y="1844"/>
                  </a:lnTo>
                  <a:lnTo>
                    <a:pt x="3225" y="1784"/>
                  </a:lnTo>
                  <a:lnTo>
                    <a:pt x="3230" y="1776"/>
                  </a:lnTo>
                  <a:lnTo>
                    <a:pt x="3268" y="1718"/>
                  </a:lnTo>
                  <a:lnTo>
                    <a:pt x="3273" y="1710"/>
                  </a:lnTo>
                  <a:lnTo>
                    <a:pt x="3313" y="1654"/>
                  </a:lnTo>
                  <a:lnTo>
                    <a:pt x="3319" y="1646"/>
                  </a:lnTo>
                  <a:lnTo>
                    <a:pt x="3361" y="1592"/>
                  </a:lnTo>
                  <a:lnTo>
                    <a:pt x="3366" y="1584"/>
                  </a:lnTo>
                  <a:lnTo>
                    <a:pt x="3410" y="1531"/>
                  </a:lnTo>
                  <a:lnTo>
                    <a:pt x="3416" y="1524"/>
                  </a:lnTo>
                  <a:lnTo>
                    <a:pt x="3462" y="1473"/>
                  </a:lnTo>
                  <a:lnTo>
                    <a:pt x="3469" y="1466"/>
                  </a:lnTo>
                  <a:lnTo>
                    <a:pt x="3516" y="1416"/>
                  </a:lnTo>
                  <a:lnTo>
                    <a:pt x="3523" y="1410"/>
                  </a:lnTo>
                  <a:lnTo>
                    <a:pt x="3572" y="1362"/>
                  </a:lnTo>
                  <a:lnTo>
                    <a:pt x="3579" y="1356"/>
                  </a:lnTo>
                  <a:lnTo>
                    <a:pt x="3631" y="1310"/>
                  </a:lnTo>
                  <a:lnTo>
                    <a:pt x="3638" y="1304"/>
                  </a:lnTo>
                  <a:lnTo>
                    <a:pt x="3691" y="1260"/>
                  </a:lnTo>
                  <a:lnTo>
                    <a:pt x="3698" y="1254"/>
                  </a:lnTo>
                  <a:lnTo>
                    <a:pt x="3752" y="1212"/>
                  </a:lnTo>
                  <a:lnTo>
                    <a:pt x="3760" y="1207"/>
                  </a:lnTo>
                  <a:lnTo>
                    <a:pt x="3816" y="1167"/>
                  </a:lnTo>
                  <a:lnTo>
                    <a:pt x="3824" y="1162"/>
                  </a:lnTo>
                  <a:lnTo>
                    <a:pt x="3882" y="1124"/>
                  </a:lnTo>
                  <a:lnTo>
                    <a:pt x="3890" y="1119"/>
                  </a:lnTo>
                  <a:lnTo>
                    <a:pt x="3949" y="1083"/>
                  </a:lnTo>
                  <a:lnTo>
                    <a:pt x="3957" y="1078"/>
                  </a:lnTo>
                  <a:lnTo>
                    <a:pt x="4018" y="1045"/>
                  </a:lnTo>
                  <a:lnTo>
                    <a:pt x="4026" y="1040"/>
                  </a:lnTo>
                  <a:lnTo>
                    <a:pt x="4088" y="1009"/>
                  </a:lnTo>
                  <a:lnTo>
                    <a:pt x="4096" y="1005"/>
                  </a:lnTo>
                  <a:lnTo>
                    <a:pt x="4159" y="976"/>
                  </a:lnTo>
                  <a:lnTo>
                    <a:pt x="4168" y="973"/>
                  </a:lnTo>
                  <a:lnTo>
                    <a:pt x="4231" y="946"/>
                  </a:lnTo>
                  <a:lnTo>
                    <a:pt x="4240" y="943"/>
                  </a:lnTo>
                  <a:lnTo>
                    <a:pt x="4305" y="919"/>
                  </a:lnTo>
                  <a:lnTo>
                    <a:pt x="4313" y="916"/>
                  </a:lnTo>
                  <a:lnTo>
                    <a:pt x="4379" y="894"/>
                  </a:lnTo>
                  <a:lnTo>
                    <a:pt x="4388" y="892"/>
                  </a:lnTo>
                  <a:lnTo>
                    <a:pt x="4454" y="873"/>
                  </a:lnTo>
                  <a:lnTo>
                    <a:pt x="4463" y="870"/>
                  </a:lnTo>
                  <a:lnTo>
                    <a:pt x="4529" y="854"/>
                  </a:lnTo>
                  <a:lnTo>
                    <a:pt x="4538" y="851"/>
                  </a:lnTo>
                  <a:lnTo>
                    <a:pt x="4606" y="837"/>
                  </a:lnTo>
                  <a:lnTo>
                    <a:pt x="4615" y="836"/>
                  </a:lnTo>
                  <a:lnTo>
                    <a:pt x="4683" y="824"/>
                  </a:lnTo>
                  <a:lnTo>
                    <a:pt x="4692" y="823"/>
                  </a:lnTo>
                  <a:lnTo>
                    <a:pt x="4760" y="814"/>
                  </a:lnTo>
                  <a:lnTo>
                    <a:pt x="4770" y="813"/>
                  </a:lnTo>
                  <a:lnTo>
                    <a:pt x="4838" y="806"/>
                  </a:lnTo>
                  <a:lnTo>
                    <a:pt x="4848" y="806"/>
                  </a:lnTo>
                  <a:lnTo>
                    <a:pt x="4917" y="802"/>
                  </a:lnTo>
                  <a:lnTo>
                    <a:pt x="4926" y="801"/>
                  </a:lnTo>
                  <a:lnTo>
                    <a:pt x="4995" y="800"/>
                  </a:lnTo>
                  <a:lnTo>
                    <a:pt x="5005" y="800"/>
                  </a:lnTo>
                  <a:lnTo>
                    <a:pt x="5074" y="801"/>
                  </a:lnTo>
                  <a:lnTo>
                    <a:pt x="5083" y="802"/>
                  </a:lnTo>
                  <a:lnTo>
                    <a:pt x="5152" y="806"/>
                  </a:lnTo>
                  <a:lnTo>
                    <a:pt x="5162" y="806"/>
                  </a:lnTo>
                  <a:lnTo>
                    <a:pt x="5230" y="813"/>
                  </a:lnTo>
                  <a:lnTo>
                    <a:pt x="5240" y="814"/>
                  </a:lnTo>
                  <a:lnTo>
                    <a:pt x="5308" y="823"/>
                  </a:lnTo>
                  <a:lnTo>
                    <a:pt x="5317" y="824"/>
                  </a:lnTo>
                  <a:lnTo>
                    <a:pt x="5385" y="836"/>
                  </a:lnTo>
                  <a:lnTo>
                    <a:pt x="5394" y="837"/>
                  </a:lnTo>
                  <a:lnTo>
                    <a:pt x="5462" y="851"/>
                  </a:lnTo>
                  <a:lnTo>
                    <a:pt x="5471" y="854"/>
                  </a:lnTo>
                  <a:lnTo>
                    <a:pt x="5537" y="870"/>
                  </a:lnTo>
                  <a:lnTo>
                    <a:pt x="5546" y="873"/>
                  </a:lnTo>
                  <a:lnTo>
                    <a:pt x="5612" y="892"/>
                  </a:lnTo>
                  <a:lnTo>
                    <a:pt x="5621" y="894"/>
                  </a:lnTo>
                  <a:lnTo>
                    <a:pt x="5687" y="916"/>
                  </a:lnTo>
                  <a:lnTo>
                    <a:pt x="5695" y="919"/>
                  </a:lnTo>
                  <a:lnTo>
                    <a:pt x="5760" y="943"/>
                  </a:lnTo>
                  <a:lnTo>
                    <a:pt x="5769" y="946"/>
                  </a:lnTo>
                  <a:lnTo>
                    <a:pt x="5832" y="973"/>
                  </a:lnTo>
                  <a:lnTo>
                    <a:pt x="5841" y="976"/>
                  </a:lnTo>
                  <a:lnTo>
                    <a:pt x="5904" y="1005"/>
                  </a:lnTo>
                  <a:lnTo>
                    <a:pt x="5912" y="1009"/>
                  </a:lnTo>
                  <a:lnTo>
                    <a:pt x="5974" y="1040"/>
                  </a:lnTo>
                  <a:lnTo>
                    <a:pt x="5982" y="1045"/>
                  </a:lnTo>
                  <a:lnTo>
                    <a:pt x="6043" y="1078"/>
                  </a:lnTo>
                  <a:lnTo>
                    <a:pt x="6051" y="1083"/>
                  </a:lnTo>
                  <a:lnTo>
                    <a:pt x="6110" y="1119"/>
                  </a:lnTo>
                  <a:lnTo>
                    <a:pt x="6118" y="1124"/>
                  </a:lnTo>
                  <a:lnTo>
                    <a:pt x="6176" y="1162"/>
                  </a:lnTo>
                  <a:lnTo>
                    <a:pt x="6184" y="1167"/>
                  </a:lnTo>
                  <a:lnTo>
                    <a:pt x="6240" y="1207"/>
                  </a:lnTo>
                  <a:lnTo>
                    <a:pt x="6248" y="1212"/>
                  </a:lnTo>
                  <a:lnTo>
                    <a:pt x="6302" y="1254"/>
                  </a:lnTo>
                  <a:lnTo>
                    <a:pt x="6309" y="1260"/>
                  </a:lnTo>
                  <a:lnTo>
                    <a:pt x="6362" y="1304"/>
                  </a:lnTo>
                  <a:lnTo>
                    <a:pt x="6369" y="1310"/>
                  </a:lnTo>
                  <a:lnTo>
                    <a:pt x="6421" y="1356"/>
                  </a:lnTo>
                  <a:lnTo>
                    <a:pt x="6428" y="1362"/>
                  </a:lnTo>
                  <a:lnTo>
                    <a:pt x="6477" y="1410"/>
                  </a:lnTo>
                  <a:lnTo>
                    <a:pt x="6484" y="1416"/>
                  </a:lnTo>
                  <a:lnTo>
                    <a:pt x="6531" y="1466"/>
                  </a:lnTo>
                  <a:lnTo>
                    <a:pt x="6538" y="1473"/>
                  </a:lnTo>
                  <a:lnTo>
                    <a:pt x="6584" y="1524"/>
                  </a:lnTo>
                  <a:lnTo>
                    <a:pt x="6590" y="1531"/>
                  </a:lnTo>
                  <a:lnTo>
                    <a:pt x="6634" y="1584"/>
                  </a:lnTo>
                  <a:lnTo>
                    <a:pt x="6639" y="1592"/>
                  </a:lnTo>
                  <a:lnTo>
                    <a:pt x="6681" y="1646"/>
                  </a:lnTo>
                  <a:lnTo>
                    <a:pt x="6687" y="1654"/>
                  </a:lnTo>
                  <a:lnTo>
                    <a:pt x="6727" y="1710"/>
                  </a:lnTo>
                  <a:lnTo>
                    <a:pt x="6732" y="1718"/>
                  </a:lnTo>
                  <a:lnTo>
                    <a:pt x="6770" y="1776"/>
                  </a:lnTo>
                  <a:lnTo>
                    <a:pt x="6775" y="1784"/>
                  </a:lnTo>
                  <a:lnTo>
                    <a:pt x="6811" y="1844"/>
                  </a:lnTo>
                  <a:lnTo>
                    <a:pt x="6815" y="1851"/>
                  </a:lnTo>
                  <a:lnTo>
                    <a:pt x="6848" y="1911"/>
                  </a:lnTo>
                  <a:lnTo>
                    <a:pt x="6853" y="1920"/>
                  </a:lnTo>
                  <a:lnTo>
                    <a:pt x="6884" y="1981"/>
                  </a:lnTo>
                  <a:lnTo>
                    <a:pt x="6888" y="1990"/>
                  </a:lnTo>
                  <a:lnTo>
                    <a:pt x="6917" y="2053"/>
                  </a:lnTo>
                  <a:lnTo>
                    <a:pt x="6920" y="2061"/>
                  </a:lnTo>
                  <a:lnTo>
                    <a:pt x="6947" y="2125"/>
                  </a:lnTo>
                  <a:lnTo>
                    <a:pt x="6950" y="2134"/>
                  </a:lnTo>
                  <a:lnTo>
                    <a:pt x="6974" y="2198"/>
                  </a:lnTo>
                  <a:lnTo>
                    <a:pt x="6977" y="2207"/>
                  </a:lnTo>
                  <a:lnTo>
                    <a:pt x="6999" y="2272"/>
                  </a:lnTo>
                  <a:lnTo>
                    <a:pt x="7001" y="2281"/>
                  </a:lnTo>
                  <a:lnTo>
                    <a:pt x="7020" y="2347"/>
                  </a:lnTo>
                  <a:lnTo>
                    <a:pt x="7023" y="2356"/>
                  </a:lnTo>
                  <a:lnTo>
                    <a:pt x="7039" y="2423"/>
                  </a:lnTo>
                  <a:lnTo>
                    <a:pt x="7042" y="2432"/>
                  </a:lnTo>
                  <a:lnTo>
                    <a:pt x="7056" y="2499"/>
                  </a:lnTo>
                  <a:lnTo>
                    <a:pt x="7057" y="2508"/>
                  </a:lnTo>
                  <a:lnTo>
                    <a:pt x="7069" y="2576"/>
                  </a:lnTo>
                  <a:lnTo>
                    <a:pt x="7070" y="2585"/>
                  </a:lnTo>
                  <a:lnTo>
                    <a:pt x="7079" y="2654"/>
                  </a:lnTo>
                  <a:lnTo>
                    <a:pt x="7080" y="2663"/>
                  </a:lnTo>
                  <a:lnTo>
                    <a:pt x="7087" y="2732"/>
                  </a:lnTo>
                  <a:lnTo>
                    <a:pt x="7087" y="2741"/>
                  </a:lnTo>
                  <a:lnTo>
                    <a:pt x="7091" y="2810"/>
                  </a:lnTo>
                  <a:lnTo>
                    <a:pt x="7092" y="2819"/>
                  </a:lnTo>
                  <a:lnTo>
                    <a:pt x="7093" y="2888"/>
                  </a:lnTo>
                  <a:lnTo>
                    <a:pt x="7093" y="2893"/>
                  </a:lnTo>
                  <a:close/>
                  <a:moveTo>
                    <a:pt x="7390" y="4460"/>
                  </a:moveTo>
                  <a:lnTo>
                    <a:pt x="7368" y="4460"/>
                  </a:lnTo>
                  <a:lnTo>
                    <a:pt x="6843" y="4460"/>
                  </a:lnTo>
                  <a:lnTo>
                    <a:pt x="3157" y="4460"/>
                  </a:lnTo>
                  <a:lnTo>
                    <a:pt x="2632" y="4460"/>
                  </a:lnTo>
                  <a:lnTo>
                    <a:pt x="2610" y="4460"/>
                  </a:lnTo>
                  <a:lnTo>
                    <a:pt x="2590" y="4462"/>
                  </a:lnTo>
                  <a:lnTo>
                    <a:pt x="2569" y="4463"/>
                  </a:lnTo>
                  <a:lnTo>
                    <a:pt x="2550" y="4466"/>
                  </a:lnTo>
                  <a:lnTo>
                    <a:pt x="2530" y="4470"/>
                  </a:lnTo>
                  <a:lnTo>
                    <a:pt x="2510" y="4474"/>
                  </a:lnTo>
                  <a:lnTo>
                    <a:pt x="2490" y="4479"/>
                  </a:lnTo>
                  <a:lnTo>
                    <a:pt x="2471" y="4484"/>
                  </a:lnTo>
                  <a:lnTo>
                    <a:pt x="2452" y="4491"/>
                  </a:lnTo>
                  <a:lnTo>
                    <a:pt x="2433" y="4498"/>
                  </a:lnTo>
                  <a:lnTo>
                    <a:pt x="2414" y="4505"/>
                  </a:lnTo>
                  <a:lnTo>
                    <a:pt x="2396" y="4514"/>
                  </a:lnTo>
                  <a:lnTo>
                    <a:pt x="2378" y="4523"/>
                  </a:lnTo>
                  <a:lnTo>
                    <a:pt x="2360" y="4533"/>
                  </a:lnTo>
                  <a:lnTo>
                    <a:pt x="2342" y="4543"/>
                  </a:lnTo>
                  <a:lnTo>
                    <a:pt x="2326" y="4554"/>
                  </a:lnTo>
                  <a:lnTo>
                    <a:pt x="2309" y="4566"/>
                  </a:lnTo>
                  <a:lnTo>
                    <a:pt x="2293" y="4578"/>
                  </a:lnTo>
                  <a:lnTo>
                    <a:pt x="2278" y="4591"/>
                  </a:lnTo>
                  <a:lnTo>
                    <a:pt x="2263" y="4604"/>
                  </a:lnTo>
                  <a:lnTo>
                    <a:pt x="2248" y="4618"/>
                  </a:lnTo>
                  <a:lnTo>
                    <a:pt x="2234" y="4633"/>
                  </a:lnTo>
                  <a:lnTo>
                    <a:pt x="2221" y="4648"/>
                  </a:lnTo>
                  <a:lnTo>
                    <a:pt x="2208" y="4663"/>
                  </a:lnTo>
                  <a:lnTo>
                    <a:pt x="2196" y="4679"/>
                  </a:lnTo>
                  <a:lnTo>
                    <a:pt x="2184" y="4696"/>
                  </a:lnTo>
                  <a:lnTo>
                    <a:pt x="2173" y="4712"/>
                  </a:lnTo>
                  <a:lnTo>
                    <a:pt x="2163" y="4730"/>
                  </a:lnTo>
                  <a:lnTo>
                    <a:pt x="2153" y="4748"/>
                  </a:lnTo>
                  <a:lnTo>
                    <a:pt x="2144" y="4766"/>
                  </a:lnTo>
                  <a:lnTo>
                    <a:pt x="2135" y="4784"/>
                  </a:lnTo>
                  <a:lnTo>
                    <a:pt x="2128" y="4803"/>
                  </a:lnTo>
                  <a:lnTo>
                    <a:pt x="2121" y="4822"/>
                  </a:lnTo>
                  <a:lnTo>
                    <a:pt x="2114" y="4841"/>
                  </a:lnTo>
                  <a:lnTo>
                    <a:pt x="2109" y="4860"/>
                  </a:lnTo>
                  <a:lnTo>
                    <a:pt x="2104" y="4880"/>
                  </a:lnTo>
                  <a:lnTo>
                    <a:pt x="2100" y="4900"/>
                  </a:lnTo>
                  <a:lnTo>
                    <a:pt x="2096" y="4920"/>
                  </a:lnTo>
                  <a:lnTo>
                    <a:pt x="2093" y="4939"/>
                  </a:lnTo>
                  <a:lnTo>
                    <a:pt x="2092" y="4960"/>
                  </a:lnTo>
                  <a:lnTo>
                    <a:pt x="2090" y="4980"/>
                  </a:lnTo>
                  <a:lnTo>
                    <a:pt x="2090" y="5002"/>
                  </a:lnTo>
                  <a:lnTo>
                    <a:pt x="2090" y="8158"/>
                  </a:lnTo>
                  <a:lnTo>
                    <a:pt x="2090" y="8180"/>
                  </a:lnTo>
                  <a:lnTo>
                    <a:pt x="2092" y="8200"/>
                  </a:lnTo>
                  <a:lnTo>
                    <a:pt x="2093" y="8221"/>
                  </a:lnTo>
                  <a:lnTo>
                    <a:pt x="2096" y="8240"/>
                  </a:lnTo>
                  <a:lnTo>
                    <a:pt x="2100" y="8260"/>
                  </a:lnTo>
                  <a:lnTo>
                    <a:pt x="2104" y="8280"/>
                  </a:lnTo>
                  <a:lnTo>
                    <a:pt x="2109" y="8300"/>
                  </a:lnTo>
                  <a:lnTo>
                    <a:pt x="2114" y="8319"/>
                  </a:lnTo>
                  <a:lnTo>
                    <a:pt x="2121" y="8338"/>
                  </a:lnTo>
                  <a:lnTo>
                    <a:pt x="2128" y="8357"/>
                  </a:lnTo>
                  <a:lnTo>
                    <a:pt x="2135" y="8376"/>
                  </a:lnTo>
                  <a:lnTo>
                    <a:pt x="2144" y="8394"/>
                  </a:lnTo>
                  <a:lnTo>
                    <a:pt x="2153" y="8412"/>
                  </a:lnTo>
                  <a:lnTo>
                    <a:pt x="2163" y="8430"/>
                  </a:lnTo>
                  <a:lnTo>
                    <a:pt x="2173" y="8448"/>
                  </a:lnTo>
                  <a:lnTo>
                    <a:pt x="2184" y="8464"/>
                  </a:lnTo>
                  <a:lnTo>
                    <a:pt x="2196" y="8481"/>
                  </a:lnTo>
                  <a:lnTo>
                    <a:pt x="2208" y="8497"/>
                  </a:lnTo>
                  <a:lnTo>
                    <a:pt x="2221" y="8512"/>
                  </a:lnTo>
                  <a:lnTo>
                    <a:pt x="2234" y="8527"/>
                  </a:lnTo>
                  <a:lnTo>
                    <a:pt x="2248" y="8542"/>
                  </a:lnTo>
                  <a:lnTo>
                    <a:pt x="2263" y="8556"/>
                  </a:lnTo>
                  <a:lnTo>
                    <a:pt x="2278" y="8569"/>
                  </a:lnTo>
                  <a:lnTo>
                    <a:pt x="2293" y="8582"/>
                  </a:lnTo>
                  <a:lnTo>
                    <a:pt x="2309" y="8594"/>
                  </a:lnTo>
                  <a:lnTo>
                    <a:pt x="2326" y="8606"/>
                  </a:lnTo>
                  <a:lnTo>
                    <a:pt x="2342" y="8617"/>
                  </a:lnTo>
                  <a:lnTo>
                    <a:pt x="2360" y="8627"/>
                  </a:lnTo>
                  <a:lnTo>
                    <a:pt x="2378" y="8637"/>
                  </a:lnTo>
                  <a:lnTo>
                    <a:pt x="2396" y="8646"/>
                  </a:lnTo>
                  <a:lnTo>
                    <a:pt x="2414" y="8655"/>
                  </a:lnTo>
                  <a:lnTo>
                    <a:pt x="2433" y="8662"/>
                  </a:lnTo>
                  <a:lnTo>
                    <a:pt x="2452" y="8669"/>
                  </a:lnTo>
                  <a:lnTo>
                    <a:pt x="2471" y="8676"/>
                  </a:lnTo>
                  <a:lnTo>
                    <a:pt x="2490" y="8681"/>
                  </a:lnTo>
                  <a:lnTo>
                    <a:pt x="2510" y="8686"/>
                  </a:lnTo>
                  <a:lnTo>
                    <a:pt x="2530" y="8690"/>
                  </a:lnTo>
                  <a:lnTo>
                    <a:pt x="2550" y="8694"/>
                  </a:lnTo>
                  <a:lnTo>
                    <a:pt x="2569" y="8697"/>
                  </a:lnTo>
                  <a:lnTo>
                    <a:pt x="2590" y="8698"/>
                  </a:lnTo>
                  <a:lnTo>
                    <a:pt x="2610" y="8700"/>
                  </a:lnTo>
                  <a:lnTo>
                    <a:pt x="2632" y="8700"/>
                  </a:lnTo>
                  <a:lnTo>
                    <a:pt x="7368" y="8700"/>
                  </a:lnTo>
                  <a:lnTo>
                    <a:pt x="7390" y="8700"/>
                  </a:lnTo>
                  <a:lnTo>
                    <a:pt x="7410" y="8698"/>
                  </a:lnTo>
                  <a:lnTo>
                    <a:pt x="7431" y="8697"/>
                  </a:lnTo>
                  <a:lnTo>
                    <a:pt x="7450" y="8694"/>
                  </a:lnTo>
                  <a:lnTo>
                    <a:pt x="7470" y="8690"/>
                  </a:lnTo>
                  <a:lnTo>
                    <a:pt x="7490" y="8686"/>
                  </a:lnTo>
                  <a:lnTo>
                    <a:pt x="7510" y="8681"/>
                  </a:lnTo>
                  <a:lnTo>
                    <a:pt x="7529" y="8676"/>
                  </a:lnTo>
                  <a:lnTo>
                    <a:pt x="7548" y="8669"/>
                  </a:lnTo>
                  <a:lnTo>
                    <a:pt x="7567" y="8662"/>
                  </a:lnTo>
                  <a:lnTo>
                    <a:pt x="7586" y="8655"/>
                  </a:lnTo>
                  <a:lnTo>
                    <a:pt x="7604" y="8646"/>
                  </a:lnTo>
                  <a:lnTo>
                    <a:pt x="7622" y="8637"/>
                  </a:lnTo>
                  <a:lnTo>
                    <a:pt x="7640" y="8627"/>
                  </a:lnTo>
                  <a:lnTo>
                    <a:pt x="7658" y="8617"/>
                  </a:lnTo>
                  <a:lnTo>
                    <a:pt x="7674" y="8606"/>
                  </a:lnTo>
                  <a:lnTo>
                    <a:pt x="7691" y="8594"/>
                  </a:lnTo>
                  <a:lnTo>
                    <a:pt x="7707" y="8582"/>
                  </a:lnTo>
                  <a:lnTo>
                    <a:pt x="7722" y="8569"/>
                  </a:lnTo>
                  <a:lnTo>
                    <a:pt x="7737" y="8556"/>
                  </a:lnTo>
                  <a:lnTo>
                    <a:pt x="7752" y="8542"/>
                  </a:lnTo>
                  <a:lnTo>
                    <a:pt x="7766" y="8527"/>
                  </a:lnTo>
                  <a:lnTo>
                    <a:pt x="7779" y="8512"/>
                  </a:lnTo>
                  <a:lnTo>
                    <a:pt x="7792" y="8497"/>
                  </a:lnTo>
                  <a:lnTo>
                    <a:pt x="7804" y="8481"/>
                  </a:lnTo>
                  <a:lnTo>
                    <a:pt x="7816" y="8464"/>
                  </a:lnTo>
                  <a:lnTo>
                    <a:pt x="7827" y="8448"/>
                  </a:lnTo>
                  <a:lnTo>
                    <a:pt x="7837" y="8430"/>
                  </a:lnTo>
                  <a:lnTo>
                    <a:pt x="7847" y="8412"/>
                  </a:lnTo>
                  <a:lnTo>
                    <a:pt x="7856" y="8394"/>
                  </a:lnTo>
                  <a:lnTo>
                    <a:pt x="7865" y="8376"/>
                  </a:lnTo>
                  <a:lnTo>
                    <a:pt x="7872" y="8357"/>
                  </a:lnTo>
                  <a:lnTo>
                    <a:pt x="7879" y="8338"/>
                  </a:lnTo>
                  <a:lnTo>
                    <a:pt x="7886" y="8319"/>
                  </a:lnTo>
                  <a:lnTo>
                    <a:pt x="7891" y="8300"/>
                  </a:lnTo>
                  <a:lnTo>
                    <a:pt x="7896" y="8280"/>
                  </a:lnTo>
                  <a:lnTo>
                    <a:pt x="7900" y="8260"/>
                  </a:lnTo>
                  <a:lnTo>
                    <a:pt x="7904" y="8240"/>
                  </a:lnTo>
                  <a:lnTo>
                    <a:pt x="7907" y="8221"/>
                  </a:lnTo>
                  <a:lnTo>
                    <a:pt x="7908" y="8200"/>
                  </a:lnTo>
                  <a:lnTo>
                    <a:pt x="7910" y="8180"/>
                  </a:lnTo>
                  <a:lnTo>
                    <a:pt x="7910" y="8158"/>
                  </a:lnTo>
                  <a:lnTo>
                    <a:pt x="7910" y="5002"/>
                  </a:lnTo>
                  <a:lnTo>
                    <a:pt x="7910" y="4980"/>
                  </a:lnTo>
                  <a:lnTo>
                    <a:pt x="7908" y="4960"/>
                  </a:lnTo>
                  <a:lnTo>
                    <a:pt x="7907" y="4939"/>
                  </a:lnTo>
                  <a:lnTo>
                    <a:pt x="7904" y="4920"/>
                  </a:lnTo>
                  <a:lnTo>
                    <a:pt x="7900" y="4900"/>
                  </a:lnTo>
                  <a:lnTo>
                    <a:pt x="7896" y="4880"/>
                  </a:lnTo>
                  <a:lnTo>
                    <a:pt x="7891" y="4860"/>
                  </a:lnTo>
                  <a:lnTo>
                    <a:pt x="7886" y="4841"/>
                  </a:lnTo>
                  <a:lnTo>
                    <a:pt x="7879" y="4822"/>
                  </a:lnTo>
                  <a:lnTo>
                    <a:pt x="7872" y="4803"/>
                  </a:lnTo>
                  <a:lnTo>
                    <a:pt x="7865" y="4784"/>
                  </a:lnTo>
                  <a:lnTo>
                    <a:pt x="7856" y="4766"/>
                  </a:lnTo>
                  <a:lnTo>
                    <a:pt x="7847" y="4748"/>
                  </a:lnTo>
                  <a:lnTo>
                    <a:pt x="7837" y="4730"/>
                  </a:lnTo>
                  <a:lnTo>
                    <a:pt x="7827" y="4712"/>
                  </a:lnTo>
                  <a:lnTo>
                    <a:pt x="7816" y="4696"/>
                  </a:lnTo>
                  <a:lnTo>
                    <a:pt x="7804" y="4679"/>
                  </a:lnTo>
                  <a:lnTo>
                    <a:pt x="7792" y="4663"/>
                  </a:lnTo>
                  <a:lnTo>
                    <a:pt x="7779" y="4648"/>
                  </a:lnTo>
                  <a:lnTo>
                    <a:pt x="7766" y="4633"/>
                  </a:lnTo>
                  <a:lnTo>
                    <a:pt x="7752" y="4618"/>
                  </a:lnTo>
                  <a:lnTo>
                    <a:pt x="7737" y="4604"/>
                  </a:lnTo>
                  <a:lnTo>
                    <a:pt x="7722" y="4591"/>
                  </a:lnTo>
                  <a:lnTo>
                    <a:pt x="7707" y="4578"/>
                  </a:lnTo>
                  <a:lnTo>
                    <a:pt x="7691" y="4566"/>
                  </a:lnTo>
                  <a:lnTo>
                    <a:pt x="7674" y="4554"/>
                  </a:lnTo>
                  <a:lnTo>
                    <a:pt x="7658" y="4543"/>
                  </a:lnTo>
                  <a:lnTo>
                    <a:pt x="7640" y="4533"/>
                  </a:lnTo>
                  <a:lnTo>
                    <a:pt x="7622" y="4523"/>
                  </a:lnTo>
                  <a:lnTo>
                    <a:pt x="7604" y="4514"/>
                  </a:lnTo>
                  <a:lnTo>
                    <a:pt x="7586" y="4505"/>
                  </a:lnTo>
                  <a:lnTo>
                    <a:pt x="7567" y="4498"/>
                  </a:lnTo>
                  <a:lnTo>
                    <a:pt x="7548" y="4491"/>
                  </a:lnTo>
                  <a:lnTo>
                    <a:pt x="7529" y="4484"/>
                  </a:lnTo>
                  <a:lnTo>
                    <a:pt x="7510" y="4479"/>
                  </a:lnTo>
                  <a:lnTo>
                    <a:pt x="7490" y="4474"/>
                  </a:lnTo>
                  <a:lnTo>
                    <a:pt x="7470" y="4470"/>
                  </a:lnTo>
                  <a:lnTo>
                    <a:pt x="7450" y="4466"/>
                  </a:lnTo>
                  <a:lnTo>
                    <a:pt x="7431" y="4463"/>
                  </a:lnTo>
                  <a:lnTo>
                    <a:pt x="7410" y="4462"/>
                  </a:lnTo>
                  <a:lnTo>
                    <a:pt x="7390" y="4460"/>
                  </a:lnTo>
                  <a:close/>
                  <a:moveTo>
                    <a:pt x="3408" y="2833"/>
                  </a:moveTo>
                  <a:lnTo>
                    <a:pt x="3407" y="2895"/>
                  </a:lnTo>
                  <a:lnTo>
                    <a:pt x="3407" y="3960"/>
                  </a:lnTo>
                  <a:lnTo>
                    <a:pt x="6593" y="3960"/>
                  </a:lnTo>
                  <a:lnTo>
                    <a:pt x="6593" y="2895"/>
                  </a:lnTo>
                  <a:lnTo>
                    <a:pt x="6592" y="2833"/>
                  </a:lnTo>
                  <a:lnTo>
                    <a:pt x="6588" y="2774"/>
                  </a:lnTo>
                  <a:lnTo>
                    <a:pt x="6583" y="2714"/>
                  </a:lnTo>
                  <a:lnTo>
                    <a:pt x="6575" y="2655"/>
                  </a:lnTo>
                  <a:lnTo>
                    <a:pt x="6565" y="2597"/>
                  </a:lnTo>
                  <a:lnTo>
                    <a:pt x="6553" y="2539"/>
                  </a:lnTo>
                  <a:lnTo>
                    <a:pt x="6539" y="2481"/>
                  </a:lnTo>
                  <a:lnTo>
                    <a:pt x="6522" y="2424"/>
                  </a:lnTo>
                  <a:lnTo>
                    <a:pt x="6504" y="2368"/>
                  </a:lnTo>
                  <a:lnTo>
                    <a:pt x="6483" y="2312"/>
                  </a:lnTo>
                  <a:lnTo>
                    <a:pt x="6460" y="2257"/>
                  </a:lnTo>
                  <a:lnTo>
                    <a:pt x="6435" y="2203"/>
                  </a:lnTo>
                  <a:lnTo>
                    <a:pt x="6409" y="2150"/>
                  </a:lnTo>
                  <a:lnTo>
                    <a:pt x="6379" y="2097"/>
                  </a:lnTo>
                  <a:lnTo>
                    <a:pt x="6348" y="2045"/>
                  </a:lnTo>
                  <a:lnTo>
                    <a:pt x="6316" y="1995"/>
                  </a:lnTo>
                  <a:lnTo>
                    <a:pt x="6281" y="1947"/>
                  </a:lnTo>
                  <a:lnTo>
                    <a:pt x="6245" y="1899"/>
                  </a:lnTo>
                  <a:lnTo>
                    <a:pt x="6207" y="1854"/>
                  </a:lnTo>
                  <a:lnTo>
                    <a:pt x="6168" y="1809"/>
                  </a:lnTo>
                  <a:lnTo>
                    <a:pt x="6127" y="1767"/>
                  </a:lnTo>
                  <a:lnTo>
                    <a:pt x="6084" y="1726"/>
                  </a:lnTo>
                  <a:lnTo>
                    <a:pt x="6040" y="1686"/>
                  </a:lnTo>
                  <a:lnTo>
                    <a:pt x="5994" y="1648"/>
                  </a:lnTo>
                  <a:lnTo>
                    <a:pt x="5947" y="1612"/>
                  </a:lnTo>
                  <a:lnTo>
                    <a:pt x="5898" y="1577"/>
                  </a:lnTo>
                  <a:lnTo>
                    <a:pt x="5848" y="1544"/>
                  </a:lnTo>
                  <a:lnTo>
                    <a:pt x="5797" y="1514"/>
                  </a:lnTo>
                  <a:lnTo>
                    <a:pt x="5745" y="1485"/>
                  </a:lnTo>
                  <a:lnTo>
                    <a:pt x="5691" y="1458"/>
                  </a:lnTo>
                  <a:lnTo>
                    <a:pt x="5637" y="1433"/>
                  </a:lnTo>
                  <a:lnTo>
                    <a:pt x="5582" y="1410"/>
                  </a:lnTo>
                  <a:lnTo>
                    <a:pt x="5526" y="1389"/>
                  </a:lnTo>
                  <a:lnTo>
                    <a:pt x="5469" y="1371"/>
                  </a:lnTo>
                  <a:lnTo>
                    <a:pt x="5412" y="1354"/>
                  </a:lnTo>
                  <a:lnTo>
                    <a:pt x="5355" y="1340"/>
                  </a:lnTo>
                  <a:lnTo>
                    <a:pt x="5297" y="1328"/>
                  </a:lnTo>
                  <a:lnTo>
                    <a:pt x="5238" y="1318"/>
                  </a:lnTo>
                  <a:lnTo>
                    <a:pt x="5179" y="1310"/>
                  </a:lnTo>
                  <a:lnTo>
                    <a:pt x="5120" y="1305"/>
                  </a:lnTo>
                  <a:lnTo>
                    <a:pt x="5060" y="1301"/>
                  </a:lnTo>
                  <a:lnTo>
                    <a:pt x="5000" y="1300"/>
                  </a:lnTo>
                  <a:lnTo>
                    <a:pt x="4940" y="1301"/>
                  </a:lnTo>
                  <a:lnTo>
                    <a:pt x="4880" y="1305"/>
                  </a:lnTo>
                  <a:lnTo>
                    <a:pt x="4821" y="1310"/>
                  </a:lnTo>
                  <a:lnTo>
                    <a:pt x="4762" y="1318"/>
                  </a:lnTo>
                  <a:lnTo>
                    <a:pt x="4703" y="1328"/>
                  </a:lnTo>
                  <a:lnTo>
                    <a:pt x="4645" y="1340"/>
                  </a:lnTo>
                  <a:lnTo>
                    <a:pt x="4588" y="1354"/>
                  </a:lnTo>
                  <a:lnTo>
                    <a:pt x="4531" y="1371"/>
                  </a:lnTo>
                  <a:lnTo>
                    <a:pt x="4474" y="1389"/>
                  </a:lnTo>
                  <a:lnTo>
                    <a:pt x="4418" y="1410"/>
                  </a:lnTo>
                  <a:lnTo>
                    <a:pt x="4363" y="1433"/>
                  </a:lnTo>
                  <a:lnTo>
                    <a:pt x="4309" y="1458"/>
                  </a:lnTo>
                  <a:lnTo>
                    <a:pt x="4255" y="1485"/>
                  </a:lnTo>
                  <a:lnTo>
                    <a:pt x="4203" y="1514"/>
                  </a:lnTo>
                  <a:lnTo>
                    <a:pt x="4152" y="1544"/>
                  </a:lnTo>
                  <a:lnTo>
                    <a:pt x="4102" y="1577"/>
                  </a:lnTo>
                  <a:lnTo>
                    <a:pt x="4053" y="1612"/>
                  </a:lnTo>
                  <a:lnTo>
                    <a:pt x="4006" y="1648"/>
                  </a:lnTo>
                  <a:lnTo>
                    <a:pt x="3960" y="1686"/>
                  </a:lnTo>
                  <a:lnTo>
                    <a:pt x="3916" y="1726"/>
                  </a:lnTo>
                  <a:lnTo>
                    <a:pt x="3873" y="1767"/>
                  </a:lnTo>
                  <a:lnTo>
                    <a:pt x="3832" y="1809"/>
                  </a:lnTo>
                  <a:lnTo>
                    <a:pt x="3793" y="1854"/>
                  </a:lnTo>
                  <a:lnTo>
                    <a:pt x="3755" y="1899"/>
                  </a:lnTo>
                  <a:lnTo>
                    <a:pt x="3719" y="1947"/>
                  </a:lnTo>
                  <a:lnTo>
                    <a:pt x="3684" y="1995"/>
                  </a:lnTo>
                  <a:lnTo>
                    <a:pt x="3652" y="2045"/>
                  </a:lnTo>
                  <a:lnTo>
                    <a:pt x="3621" y="2097"/>
                  </a:lnTo>
                  <a:lnTo>
                    <a:pt x="3591" y="2150"/>
                  </a:lnTo>
                  <a:lnTo>
                    <a:pt x="3565" y="2203"/>
                  </a:lnTo>
                  <a:lnTo>
                    <a:pt x="3540" y="2257"/>
                  </a:lnTo>
                  <a:lnTo>
                    <a:pt x="3517" y="2312"/>
                  </a:lnTo>
                  <a:lnTo>
                    <a:pt x="3496" y="2368"/>
                  </a:lnTo>
                  <a:lnTo>
                    <a:pt x="3478" y="2424"/>
                  </a:lnTo>
                  <a:lnTo>
                    <a:pt x="3461" y="2481"/>
                  </a:lnTo>
                  <a:lnTo>
                    <a:pt x="3447" y="2539"/>
                  </a:lnTo>
                  <a:lnTo>
                    <a:pt x="3435" y="2597"/>
                  </a:lnTo>
                  <a:lnTo>
                    <a:pt x="3425" y="2655"/>
                  </a:lnTo>
                  <a:lnTo>
                    <a:pt x="3417" y="2714"/>
                  </a:lnTo>
                  <a:lnTo>
                    <a:pt x="3412" y="2774"/>
                  </a:lnTo>
                  <a:lnTo>
                    <a:pt x="3408" y="2833"/>
                  </a:lnTo>
                  <a:close/>
                  <a:moveTo>
                    <a:pt x="5939" y="6015"/>
                  </a:moveTo>
                  <a:lnTo>
                    <a:pt x="5939" y="6021"/>
                  </a:lnTo>
                  <a:lnTo>
                    <a:pt x="5940" y="6050"/>
                  </a:lnTo>
                  <a:lnTo>
                    <a:pt x="5940" y="6056"/>
                  </a:lnTo>
                  <a:lnTo>
                    <a:pt x="5939" y="6086"/>
                  </a:lnTo>
                  <a:lnTo>
                    <a:pt x="5939" y="6091"/>
                  </a:lnTo>
                  <a:lnTo>
                    <a:pt x="5938" y="6121"/>
                  </a:lnTo>
                  <a:lnTo>
                    <a:pt x="5937" y="6127"/>
                  </a:lnTo>
                  <a:lnTo>
                    <a:pt x="5934" y="6156"/>
                  </a:lnTo>
                  <a:lnTo>
                    <a:pt x="5934" y="6162"/>
                  </a:lnTo>
                  <a:lnTo>
                    <a:pt x="5930" y="6191"/>
                  </a:lnTo>
                  <a:lnTo>
                    <a:pt x="5929" y="6196"/>
                  </a:lnTo>
                  <a:lnTo>
                    <a:pt x="5924" y="6226"/>
                  </a:lnTo>
                  <a:lnTo>
                    <a:pt x="5923" y="6231"/>
                  </a:lnTo>
                  <a:lnTo>
                    <a:pt x="5917" y="6260"/>
                  </a:lnTo>
                  <a:lnTo>
                    <a:pt x="5916" y="6265"/>
                  </a:lnTo>
                  <a:lnTo>
                    <a:pt x="5908" y="6294"/>
                  </a:lnTo>
                  <a:lnTo>
                    <a:pt x="5907" y="6299"/>
                  </a:lnTo>
                  <a:lnTo>
                    <a:pt x="5899" y="6328"/>
                  </a:lnTo>
                  <a:lnTo>
                    <a:pt x="5897" y="6333"/>
                  </a:lnTo>
                  <a:lnTo>
                    <a:pt x="5888" y="6361"/>
                  </a:lnTo>
                  <a:lnTo>
                    <a:pt x="5886" y="6366"/>
                  </a:lnTo>
                  <a:lnTo>
                    <a:pt x="5876" y="6394"/>
                  </a:lnTo>
                  <a:lnTo>
                    <a:pt x="5874" y="6399"/>
                  </a:lnTo>
                  <a:lnTo>
                    <a:pt x="5862" y="6426"/>
                  </a:lnTo>
                  <a:lnTo>
                    <a:pt x="5860" y="6431"/>
                  </a:lnTo>
                  <a:lnTo>
                    <a:pt x="5848" y="6458"/>
                  </a:lnTo>
                  <a:lnTo>
                    <a:pt x="5846" y="6463"/>
                  </a:lnTo>
                  <a:lnTo>
                    <a:pt x="5832" y="6490"/>
                  </a:lnTo>
                  <a:lnTo>
                    <a:pt x="5830" y="6494"/>
                  </a:lnTo>
                  <a:lnTo>
                    <a:pt x="5815" y="6520"/>
                  </a:lnTo>
                  <a:lnTo>
                    <a:pt x="5813" y="6525"/>
                  </a:lnTo>
                  <a:lnTo>
                    <a:pt x="5797" y="6551"/>
                  </a:lnTo>
                  <a:lnTo>
                    <a:pt x="5794" y="6555"/>
                  </a:lnTo>
                  <a:lnTo>
                    <a:pt x="5778" y="6580"/>
                  </a:lnTo>
                  <a:lnTo>
                    <a:pt x="5775" y="6585"/>
                  </a:lnTo>
                  <a:lnTo>
                    <a:pt x="5758" y="6609"/>
                  </a:lnTo>
                  <a:lnTo>
                    <a:pt x="5755" y="6614"/>
                  </a:lnTo>
                  <a:lnTo>
                    <a:pt x="5737" y="6637"/>
                  </a:lnTo>
                  <a:lnTo>
                    <a:pt x="5733" y="6641"/>
                  </a:lnTo>
                  <a:lnTo>
                    <a:pt x="5714" y="6664"/>
                  </a:lnTo>
                  <a:lnTo>
                    <a:pt x="5711" y="6668"/>
                  </a:lnTo>
                  <a:lnTo>
                    <a:pt x="5691" y="6690"/>
                  </a:lnTo>
                  <a:lnTo>
                    <a:pt x="5687" y="6694"/>
                  </a:lnTo>
                  <a:lnTo>
                    <a:pt x="5667" y="6716"/>
                  </a:lnTo>
                  <a:lnTo>
                    <a:pt x="5663" y="6720"/>
                  </a:lnTo>
                  <a:lnTo>
                    <a:pt x="5641" y="6740"/>
                  </a:lnTo>
                  <a:lnTo>
                    <a:pt x="5637" y="6744"/>
                  </a:lnTo>
                  <a:lnTo>
                    <a:pt x="5615" y="6764"/>
                  </a:lnTo>
                  <a:lnTo>
                    <a:pt x="5611" y="6767"/>
                  </a:lnTo>
                  <a:lnTo>
                    <a:pt x="5588" y="6786"/>
                  </a:lnTo>
                  <a:lnTo>
                    <a:pt x="5584" y="6790"/>
                  </a:lnTo>
                  <a:lnTo>
                    <a:pt x="5561" y="6808"/>
                  </a:lnTo>
                  <a:lnTo>
                    <a:pt x="5556" y="6811"/>
                  </a:lnTo>
                  <a:lnTo>
                    <a:pt x="5532" y="6828"/>
                  </a:lnTo>
                  <a:lnTo>
                    <a:pt x="5527" y="6831"/>
                  </a:lnTo>
                  <a:lnTo>
                    <a:pt x="5502" y="6847"/>
                  </a:lnTo>
                  <a:lnTo>
                    <a:pt x="5498" y="6850"/>
                  </a:lnTo>
                  <a:lnTo>
                    <a:pt x="5472" y="6866"/>
                  </a:lnTo>
                  <a:lnTo>
                    <a:pt x="5468" y="6868"/>
                  </a:lnTo>
                  <a:lnTo>
                    <a:pt x="5442" y="6882"/>
                  </a:lnTo>
                  <a:lnTo>
                    <a:pt x="5437" y="6885"/>
                  </a:lnTo>
                  <a:lnTo>
                    <a:pt x="5411" y="6899"/>
                  </a:lnTo>
                  <a:lnTo>
                    <a:pt x="5405" y="6901"/>
                  </a:lnTo>
                  <a:lnTo>
                    <a:pt x="5379" y="6914"/>
                  </a:lnTo>
                  <a:lnTo>
                    <a:pt x="5373" y="6916"/>
                  </a:lnTo>
                  <a:lnTo>
                    <a:pt x="5346" y="6927"/>
                  </a:lnTo>
                  <a:lnTo>
                    <a:pt x="5341" y="6929"/>
                  </a:lnTo>
                  <a:lnTo>
                    <a:pt x="5313" y="6939"/>
                  </a:lnTo>
                  <a:lnTo>
                    <a:pt x="5308" y="6941"/>
                  </a:lnTo>
                  <a:lnTo>
                    <a:pt x="5280" y="6951"/>
                  </a:lnTo>
                  <a:lnTo>
                    <a:pt x="5274" y="6952"/>
                  </a:lnTo>
                  <a:lnTo>
                    <a:pt x="5246" y="6960"/>
                  </a:lnTo>
                  <a:lnTo>
                    <a:pt x="5241" y="6962"/>
                  </a:lnTo>
                  <a:lnTo>
                    <a:pt x="5212" y="6969"/>
                  </a:lnTo>
                  <a:lnTo>
                    <a:pt x="5207" y="6970"/>
                  </a:lnTo>
                  <a:lnTo>
                    <a:pt x="5178" y="6976"/>
                  </a:lnTo>
                  <a:lnTo>
                    <a:pt x="5172" y="6977"/>
                  </a:lnTo>
                  <a:lnTo>
                    <a:pt x="5143" y="6982"/>
                  </a:lnTo>
                  <a:lnTo>
                    <a:pt x="5138" y="6983"/>
                  </a:lnTo>
                  <a:lnTo>
                    <a:pt x="5108" y="6987"/>
                  </a:lnTo>
                  <a:lnTo>
                    <a:pt x="5103" y="6987"/>
                  </a:lnTo>
                  <a:lnTo>
                    <a:pt x="5073" y="6990"/>
                  </a:lnTo>
                  <a:lnTo>
                    <a:pt x="5068" y="6991"/>
                  </a:lnTo>
                  <a:lnTo>
                    <a:pt x="5038" y="6992"/>
                  </a:lnTo>
                  <a:lnTo>
                    <a:pt x="5033" y="6992"/>
                  </a:lnTo>
                  <a:lnTo>
                    <a:pt x="5003" y="6993"/>
                  </a:lnTo>
                  <a:lnTo>
                    <a:pt x="4997" y="6993"/>
                  </a:lnTo>
                  <a:lnTo>
                    <a:pt x="4967" y="6992"/>
                  </a:lnTo>
                  <a:lnTo>
                    <a:pt x="4962" y="6992"/>
                  </a:lnTo>
                  <a:lnTo>
                    <a:pt x="4932" y="6991"/>
                  </a:lnTo>
                  <a:lnTo>
                    <a:pt x="4927" y="6990"/>
                  </a:lnTo>
                  <a:lnTo>
                    <a:pt x="4897" y="6987"/>
                  </a:lnTo>
                  <a:lnTo>
                    <a:pt x="4892" y="6987"/>
                  </a:lnTo>
                  <a:lnTo>
                    <a:pt x="4862" y="6983"/>
                  </a:lnTo>
                  <a:lnTo>
                    <a:pt x="4857" y="6982"/>
                  </a:lnTo>
                  <a:lnTo>
                    <a:pt x="4828" y="6977"/>
                  </a:lnTo>
                  <a:lnTo>
                    <a:pt x="4822" y="6976"/>
                  </a:lnTo>
                  <a:lnTo>
                    <a:pt x="4793" y="6970"/>
                  </a:lnTo>
                  <a:lnTo>
                    <a:pt x="4788" y="6969"/>
                  </a:lnTo>
                  <a:lnTo>
                    <a:pt x="4759" y="6962"/>
                  </a:lnTo>
                  <a:lnTo>
                    <a:pt x="4754" y="6960"/>
                  </a:lnTo>
                  <a:lnTo>
                    <a:pt x="4726" y="6952"/>
                  </a:lnTo>
                  <a:lnTo>
                    <a:pt x="4720" y="6951"/>
                  </a:lnTo>
                  <a:lnTo>
                    <a:pt x="4692" y="6941"/>
                  </a:lnTo>
                  <a:lnTo>
                    <a:pt x="4687" y="6939"/>
                  </a:lnTo>
                  <a:lnTo>
                    <a:pt x="4659" y="6929"/>
                  </a:lnTo>
                  <a:lnTo>
                    <a:pt x="4654" y="6927"/>
                  </a:lnTo>
                  <a:lnTo>
                    <a:pt x="4627" y="6916"/>
                  </a:lnTo>
                  <a:lnTo>
                    <a:pt x="4621" y="6914"/>
                  </a:lnTo>
                  <a:lnTo>
                    <a:pt x="4595" y="6901"/>
                  </a:lnTo>
                  <a:lnTo>
                    <a:pt x="4589" y="6899"/>
                  </a:lnTo>
                  <a:lnTo>
                    <a:pt x="4563" y="6885"/>
                  </a:lnTo>
                  <a:lnTo>
                    <a:pt x="4558" y="6882"/>
                  </a:lnTo>
                  <a:lnTo>
                    <a:pt x="4532" y="6868"/>
                  </a:lnTo>
                  <a:lnTo>
                    <a:pt x="4528" y="6866"/>
                  </a:lnTo>
                  <a:lnTo>
                    <a:pt x="4502" y="6850"/>
                  </a:lnTo>
                  <a:lnTo>
                    <a:pt x="4498" y="6847"/>
                  </a:lnTo>
                  <a:lnTo>
                    <a:pt x="4473" y="6831"/>
                  </a:lnTo>
                  <a:lnTo>
                    <a:pt x="4468" y="6828"/>
                  </a:lnTo>
                  <a:lnTo>
                    <a:pt x="4444" y="6811"/>
                  </a:lnTo>
                  <a:lnTo>
                    <a:pt x="4439" y="6808"/>
                  </a:lnTo>
                  <a:lnTo>
                    <a:pt x="4416" y="6790"/>
                  </a:lnTo>
                  <a:lnTo>
                    <a:pt x="4412" y="6786"/>
                  </a:lnTo>
                  <a:lnTo>
                    <a:pt x="4389" y="6767"/>
                  </a:lnTo>
                  <a:lnTo>
                    <a:pt x="4385" y="6764"/>
                  </a:lnTo>
                  <a:lnTo>
                    <a:pt x="4363" y="6744"/>
                  </a:lnTo>
                  <a:lnTo>
                    <a:pt x="4359" y="6740"/>
                  </a:lnTo>
                  <a:lnTo>
                    <a:pt x="4337" y="6720"/>
                  </a:lnTo>
                  <a:lnTo>
                    <a:pt x="4333" y="6716"/>
                  </a:lnTo>
                  <a:lnTo>
                    <a:pt x="4313" y="6694"/>
                  </a:lnTo>
                  <a:lnTo>
                    <a:pt x="4309" y="6690"/>
                  </a:lnTo>
                  <a:lnTo>
                    <a:pt x="4289" y="6668"/>
                  </a:lnTo>
                  <a:lnTo>
                    <a:pt x="4286" y="6664"/>
                  </a:lnTo>
                  <a:lnTo>
                    <a:pt x="4267" y="6641"/>
                  </a:lnTo>
                  <a:lnTo>
                    <a:pt x="4263" y="6637"/>
                  </a:lnTo>
                  <a:lnTo>
                    <a:pt x="4245" y="6614"/>
                  </a:lnTo>
                  <a:lnTo>
                    <a:pt x="4242" y="6609"/>
                  </a:lnTo>
                  <a:lnTo>
                    <a:pt x="4225" y="6585"/>
                  </a:lnTo>
                  <a:lnTo>
                    <a:pt x="4222" y="6580"/>
                  </a:lnTo>
                  <a:lnTo>
                    <a:pt x="4206" y="6555"/>
                  </a:lnTo>
                  <a:lnTo>
                    <a:pt x="4203" y="6551"/>
                  </a:lnTo>
                  <a:lnTo>
                    <a:pt x="4187" y="6525"/>
                  </a:lnTo>
                  <a:lnTo>
                    <a:pt x="4185" y="6520"/>
                  </a:lnTo>
                  <a:lnTo>
                    <a:pt x="4170" y="6494"/>
                  </a:lnTo>
                  <a:lnTo>
                    <a:pt x="4168" y="6490"/>
                  </a:lnTo>
                  <a:lnTo>
                    <a:pt x="4154" y="6463"/>
                  </a:lnTo>
                  <a:lnTo>
                    <a:pt x="4152" y="6458"/>
                  </a:lnTo>
                  <a:lnTo>
                    <a:pt x="4140" y="6431"/>
                  </a:lnTo>
                  <a:lnTo>
                    <a:pt x="4138" y="6426"/>
                  </a:lnTo>
                  <a:lnTo>
                    <a:pt x="4126" y="6399"/>
                  </a:lnTo>
                  <a:lnTo>
                    <a:pt x="4124" y="6394"/>
                  </a:lnTo>
                  <a:lnTo>
                    <a:pt x="4114" y="6366"/>
                  </a:lnTo>
                  <a:lnTo>
                    <a:pt x="4112" y="6361"/>
                  </a:lnTo>
                  <a:lnTo>
                    <a:pt x="4103" y="6333"/>
                  </a:lnTo>
                  <a:lnTo>
                    <a:pt x="4101" y="6328"/>
                  </a:lnTo>
                  <a:lnTo>
                    <a:pt x="4093" y="6299"/>
                  </a:lnTo>
                  <a:lnTo>
                    <a:pt x="4092" y="6294"/>
                  </a:lnTo>
                  <a:lnTo>
                    <a:pt x="4084" y="6265"/>
                  </a:lnTo>
                  <a:lnTo>
                    <a:pt x="4083" y="6260"/>
                  </a:lnTo>
                  <a:lnTo>
                    <a:pt x="4077" y="6231"/>
                  </a:lnTo>
                  <a:lnTo>
                    <a:pt x="4076" y="6226"/>
                  </a:lnTo>
                  <a:lnTo>
                    <a:pt x="4071" y="6196"/>
                  </a:lnTo>
                  <a:lnTo>
                    <a:pt x="4070" y="6191"/>
                  </a:lnTo>
                  <a:lnTo>
                    <a:pt x="4066" y="6162"/>
                  </a:lnTo>
                  <a:lnTo>
                    <a:pt x="4066" y="6156"/>
                  </a:lnTo>
                  <a:lnTo>
                    <a:pt x="4063" y="6127"/>
                  </a:lnTo>
                  <a:lnTo>
                    <a:pt x="4062" y="6121"/>
                  </a:lnTo>
                  <a:lnTo>
                    <a:pt x="4061" y="6091"/>
                  </a:lnTo>
                  <a:lnTo>
                    <a:pt x="4061" y="6086"/>
                  </a:lnTo>
                  <a:lnTo>
                    <a:pt x="4060" y="6056"/>
                  </a:lnTo>
                  <a:lnTo>
                    <a:pt x="4060" y="6050"/>
                  </a:lnTo>
                  <a:lnTo>
                    <a:pt x="4061" y="6021"/>
                  </a:lnTo>
                  <a:lnTo>
                    <a:pt x="4061" y="6015"/>
                  </a:lnTo>
                  <a:lnTo>
                    <a:pt x="4062" y="5985"/>
                  </a:lnTo>
                  <a:lnTo>
                    <a:pt x="4063" y="5980"/>
                  </a:lnTo>
                  <a:lnTo>
                    <a:pt x="4066" y="5950"/>
                  </a:lnTo>
                  <a:lnTo>
                    <a:pt x="4066" y="5945"/>
                  </a:lnTo>
                  <a:lnTo>
                    <a:pt x="4070" y="5916"/>
                  </a:lnTo>
                  <a:lnTo>
                    <a:pt x="4071" y="5910"/>
                  </a:lnTo>
                  <a:lnTo>
                    <a:pt x="4076" y="5881"/>
                  </a:lnTo>
                  <a:lnTo>
                    <a:pt x="4077" y="5875"/>
                  </a:lnTo>
                  <a:lnTo>
                    <a:pt x="4083" y="5847"/>
                  </a:lnTo>
                  <a:lnTo>
                    <a:pt x="4084" y="5841"/>
                  </a:lnTo>
                  <a:lnTo>
                    <a:pt x="4092" y="5812"/>
                  </a:lnTo>
                  <a:lnTo>
                    <a:pt x="4093" y="5807"/>
                  </a:lnTo>
                  <a:lnTo>
                    <a:pt x="4101" y="5779"/>
                  </a:lnTo>
                  <a:lnTo>
                    <a:pt x="4103" y="5773"/>
                  </a:lnTo>
                  <a:lnTo>
                    <a:pt x="4112" y="5745"/>
                  </a:lnTo>
                  <a:lnTo>
                    <a:pt x="4114" y="5740"/>
                  </a:lnTo>
                  <a:lnTo>
                    <a:pt x="4124" y="5713"/>
                  </a:lnTo>
                  <a:lnTo>
                    <a:pt x="4126" y="5707"/>
                  </a:lnTo>
                  <a:lnTo>
                    <a:pt x="4137" y="5680"/>
                  </a:lnTo>
                  <a:lnTo>
                    <a:pt x="4140" y="5675"/>
                  </a:lnTo>
                  <a:lnTo>
                    <a:pt x="4152" y="5648"/>
                  </a:lnTo>
                  <a:lnTo>
                    <a:pt x="4154" y="5643"/>
                  </a:lnTo>
                  <a:lnTo>
                    <a:pt x="4168" y="5617"/>
                  </a:lnTo>
                  <a:lnTo>
                    <a:pt x="4170" y="5612"/>
                  </a:lnTo>
                  <a:lnTo>
                    <a:pt x="4185" y="5586"/>
                  </a:lnTo>
                  <a:lnTo>
                    <a:pt x="4187" y="5581"/>
                  </a:lnTo>
                  <a:lnTo>
                    <a:pt x="4203" y="5555"/>
                  </a:lnTo>
                  <a:lnTo>
                    <a:pt x="4206" y="5550"/>
                  </a:lnTo>
                  <a:lnTo>
                    <a:pt x="4222" y="5526"/>
                  </a:lnTo>
                  <a:lnTo>
                    <a:pt x="4225" y="5521"/>
                  </a:lnTo>
                  <a:lnTo>
                    <a:pt x="4242" y="5497"/>
                  </a:lnTo>
                  <a:lnTo>
                    <a:pt x="4246" y="5492"/>
                  </a:lnTo>
                  <a:lnTo>
                    <a:pt x="4264" y="5469"/>
                  </a:lnTo>
                  <a:lnTo>
                    <a:pt x="4267" y="5465"/>
                  </a:lnTo>
                  <a:lnTo>
                    <a:pt x="4286" y="5442"/>
                  </a:lnTo>
                  <a:lnTo>
                    <a:pt x="4290" y="5438"/>
                  </a:lnTo>
                  <a:lnTo>
                    <a:pt x="4309" y="5416"/>
                  </a:lnTo>
                  <a:lnTo>
                    <a:pt x="4313" y="5412"/>
                  </a:lnTo>
                  <a:lnTo>
                    <a:pt x="4333" y="5391"/>
                  </a:lnTo>
                  <a:lnTo>
                    <a:pt x="4337" y="5387"/>
                  </a:lnTo>
                  <a:lnTo>
                    <a:pt x="4359" y="5366"/>
                  </a:lnTo>
                  <a:lnTo>
                    <a:pt x="4363" y="5362"/>
                  </a:lnTo>
                  <a:lnTo>
                    <a:pt x="4385" y="5343"/>
                  </a:lnTo>
                  <a:lnTo>
                    <a:pt x="4389" y="5339"/>
                  </a:lnTo>
                  <a:lnTo>
                    <a:pt x="4412" y="5320"/>
                  </a:lnTo>
                  <a:lnTo>
                    <a:pt x="4416" y="5317"/>
                  </a:lnTo>
                  <a:lnTo>
                    <a:pt x="4439" y="5299"/>
                  </a:lnTo>
                  <a:lnTo>
                    <a:pt x="4444" y="5296"/>
                  </a:lnTo>
                  <a:lnTo>
                    <a:pt x="4468" y="5279"/>
                  </a:lnTo>
                  <a:lnTo>
                    <a:pt x="4472" y="5275"/>
                  </a:lnTo>
                  <a:lnTo>
                    <a:pt x="4497" y="5259"/>
                  </a:lnTo>
                  <a:lnTo>
                    <a:pt x="4502" y="5256"/>
                  </a:lnTo>
                  <a:lnTo>
                    <a:pt x="4527" y="5241"/>
                  </a:lnTo>
                  <a:lnTo>
                    <a:pt x="4533" y="5238"/>
                  </a:lnTo>
                  <a:lnTo>
                    <a:pt x="4559" y="5223"/>
                  </a:lnTo>
                  <a:lnTo>
                    <a:pt x="4563" y="5221"/>
                  </a:lnTo>
                  <a:lnTo>
                    <a:pt x="4590" y="5207"/>
                  </a:lnTo>
                  <a:lnTo>
                    <a:pt x="4595" y="5205"/>
                  </a:lnTo>
                  <a:lnTo>
                    <a:pt x="4622" y="5193"/>
                  </a:lnTo>
                  <a:lnTo>
                    <a:pt x="4627" y="5191"/>
                  </a:lnTo>
                  <a:lnTo>
                    <a:pt x="4654" y="5179"/>
                  </a:lnTo>
                  <a:lnTo>
                    <a:pt x="4659" y="5177"/>
                  </a:lnTo>
                  <a:lnTo>
                    <a:pt x="4687" y="5167"/>
                  </a:lnTo>
                  <a:lnTo>
                    <a:pt x="4692" y="5165"/>
                  </a:lnTo>
                  <a:lnTo>
                    <a:pt x="4720" y="5156"/>
                  </a:lnTo>
                  <a:lnTo>
                    <a:pt x="4725" y="5154"/>
                  </a:lnTo>
                  <a:lnTo>
                    <a:pt x="4754" y="5146"/>
                  </a:lnTo>
                  <a:lnTo>
                    <a:pt x="4759" y="5145"/>
                  </a:lnTo>
                  <a:lnTo>
                    <a:pt x="4788" y="5137"/>
                  </a:lnTo>
                  <a:lnTo>
                    <a:pt x="4793" y="5136"/>
                  </a:lnTo>
                  <a:lnTo>
                    <a:pt x="4822" y="5130"/>
                  </a:lnTo>
                  <a:lnTo>
                    <a:pt x="4827" y="5129"/>
                  </a:lnTo>
                  <a:lnTo>
                    <a:pt x="4857" y="5124"/>
                  </a:lnTo>
                  <a:lnTo>
                    <a:pt x="4862" y="5123"/>
                  </a:lnTo>
                  <a:lnTo>
                    <a:pt x="4891" y="5119"/>
                  </a:lnTo>
                  <a:lnTo>
                    <a:pt x="4897" y="5119"/>
                  </a:lnTo>
                  <a:lnTo>
                    <a:pt x="4926" y="5116"/>
                  </a:lnTo>
                  <a:lnTo>
                    <a:pt x="4932" y="5115"/>
                  </a:lnTo>
                  <a:lnTo>
                    <a:pt x="4962" y="5114"/>
                  </a:lnTo>
                  <a:lnTo>
                    <a:pt x="4967" y="5114"/>
                  </a:lnTo>
                  <a:lnTo>
                    <a:pt x="4997" y="5113"/>
                  </a:lnTo>
                  <a:lnTo>
                    <a:pt x="5003" y="5113"/>
                  </a:lnTo>
                  <a:lnTo>
                    <a:pt x="5033" y="5114"/>
                  </a:lnTo>
                  <a:lnTo>
                    <a:pt x="5038" y="5114"/>
                  </a:lnTo>
                  <a:lnTo>
                    <a:pt x="5068" y="5115"/>
                  </a:lnTo>
                  <a:lnTo>
                    <a:pt x="5074" y="5116"/>
                  </a:lnTo>
                  <a:lnTo>
                    <a:pt x="5103" y="5119"/>
                  </a:lnTo>
                  <a:lnTo>
                    <a:pt x="5109" y="5119"/>
                  </a:lnTo>
                  <a:lnTo>
                    <a:pt x="5138" y="5123"/>
                  </a:lnTo>
                  <a:lnTo>
                    <a:pt x="5143" y="5124"/>
                  </a:lnTo>
                  <a:lnTo>
                    <a:pt x="5173" y="5129"/>
                  </a:lnTo>
                  <a:lnTo>
                    <a:pt x="5178" y="5130"/>
                  </a:lnTo>
                  <a:lnTo>
                    <a:pt x="5207" y="5136"/>
                  </a:lnTo>
                  <a:lnTo>
                    <a:pt x="5212" y="5137"/>
                  </a:lnTo>
                  <a:lnTo>
                    <a:pt x="5241" y="5145"/>
                  </a:lnTo>
                  <a:lnTo>
                    <a:pt x="5246" y="5146"/>
                  </a:lnTo>
                  <a:lnTo>
                    <a:pt x="5275" y="5154"/>
                  </a:lnTo>
                  <a:lnTo>
                    <a:pt x="5280" y="5156"/>
                  </a:lnTo>
                  <a:lnTo>
                    <a:pt x="5308" y="5165"/>
                  </a:lnTo>
                  <a:lnTo>
                    <a:pt x="5313" y="5167"/>
                  </a:lnTo>
                  <a:lnTo>
                    <a:pt x="5341" y="5177"/>
                  </a:lnTo>
                  <a:lnTo>
                    <a:pt x="5346" y="5179"/>
                  </a:lnTo>
                  <a:lnTo>
                    <a:pt x="5373" y="5191"/>
                  </a:lnTo>
                  <a:lnTo>
                    <a:pt x="5378" y="5193"/>
                  </a:lnTo>
                  <a:lnTo>
                    <a:pt x="5405" y="5205"/>
                  </a:lnTo>
                  <a:lnTo>
                    <a:pt x="5410" y="5207"/>
                  </a:lnTo>
                  <a:lnTo>
                    <a:pt x="5437" y="5221"/>
                  </a:lnTo>
                  <a:lnTo>
                    <a:pt x="5441" y="5223"/>
                  </a:lnTo>
                  <a:lnTo>
                    <a:pt x="5467" y="5238"/>
                  </a:lnTo>
                  <a:lnTo>
                    <a:pt x="5473" y="5241"/>
                  </a:lnTo>
                  <a:lnTo>
                    <a:pt x="5498" y="5256"/>
                  </a:lnTo>
                  <a:lnTo>
                    <a:pt x="5503" y="5259"/>
                  </a:lnTo>
                  <a:lnTo>
                    <a:pt x="5528" y="5275"/>
                  </a:lnTo>
                  <a:lnTo>
                    <a:pt x="5532" y="5279"/>
                  </a:lnTo>
                  <a:lnTo>
                    <a:pt x="5556" y="5296"/>
                  </a:lnTo>
                  <a:lnTo>
                    <a:pt x="5561" y="5299"/>
                  </a:lnTo>
                  <a:lnTo>
                    <a:pt x="5584" y="5317"/>
                  </a:lnTo>
                  <a:lnTo>
                    <a:pt x="5588" y="5320"/>
                  </a:lnTo>
                  <a:lnTo>
                    <a:pt x="5611" y="5339"/>
                  </a:lnTo>
                  <a:lnTo>
                    <a:pt x="5615" y="5343"/>
                  </a:lnTo>
                  <a:lnTo>
                    <a:pt x="5637" y="5362"/>
                  </a:lnTo>
                  <a:lnTo>
                    <a:pt x="5641" y="5366"/>
                  </a:lnTo>
                  <a:lnTo>
                    <a:pt x="5663" y="5387"/>
                  </a:lnTo>
                  <a:lnTo>
                    <a:pt x="5667" y="5391"/>
                  </a:lnTo>
                  <a:lnTo>
                    <a:pt x="5687" y="5412"/>
                  </a:lnTo>
                  <a:lnTo>
                    <a:pt x="5691" y="5416"/>
                  </a:lnTo>
                  <a:lnTo>
                    <a:pt x="5710" y="5438"/>
                  </a:lnTo>
                  <a:lnTo>
                    <a:pt x="5714" y="5442"/>
                  </a:lnTo>
                  <a:lnTo>
                    <a:pt x="5733" y="5465"/>
                  </a:lnTo>
                  <a:lnTo>
                    <a:pt x="5736" y="5469"/>
                  </a:lnTo>
                  <a:lnTo>
                    <a:pt x="5754" y="5492"/>
                  </a:lnTo>
                  <a:lnTo>
                    <a:pt x="5758" y="5497"/>
                  </a:lnTo>
                  <a:lnTo>
                    <a:pt x="5775" y="5521"/>
                  </a:lnTo>
                  <a:lnTo>
                    <a:pt x="5778" y="5526"/>
                  </a:lnTo>
                  <a:lnTo>
                    <a:pt x="5794" y="5550"/>
                  </a:lnTo>
                  <a:lnTo>
                    <a:pt x="5797" y="5555"/>
                  </a:lnTo>
                  <a:lnTo>
                    <a:pt x="5813" y="5581"/>
                  </a:lnTo>
                  <a:lnTo>
                    <a:pt x="5815" y="5586"/>
                  </a:lnTo>
                  <a:lnTo>
                    <a:pt x="5830" y="5612"/>
                  </a:lnTo>
                  <a:lnTo>
                    <a:pt x="5832" y="5617"/>
                  </a:lnTo>
                  <a:lnTo>
                    <a:pt x="5846" y="5643"/>
                  </a:lnTo>
                  <a:lnTo>
                    <a:pt x="5848" y="5648"/>
                  </a:lnTo>
                  <a:lnTo>
                    <a:pt x="5860" y="5675"/>
                  </a:lnTo>
                  <a:lnTo>
                    <a:pt x="5863" y="5680"/>
                  </a:lnTo>
                  <a:lnTo>
                    <a:pt x="5874" y="5707"/>
                  </a:lnTo>
                  <a:lnTo>
                    <a:pt x="5876" y="5713"/>
                  </a:lnTo>
                  <a:lnTo>
                    <a:pt x="5886" y="5740"/>
                  </a:lnTo>
                  <a:lnTo>
                    <a:pt x="5888" y="5745"/>
                  </a:lnTo>
                  <a:lnTo>
                    <a:pt x="5897" y="5773"/>
                  </a:lnTo>
                  <a:lnTo>
                    <a:pt x="5899" y="5779"/>
                  </a:lnTo>
                  <a:lnTo>
                    <a:pt x="5907" y="5807"/>
                  </a:lnTo>
                  <a:lnTo>
                    <a:pt x="5908" y="5812"/>
                  </a:lnTo>
                  <a:lnTo>
                    <a:pt x="5916" y="5841"/>
                  </a:lnTo>
                  <a:lnTo>
                    <a:pt x="5917" y="5847"/>
                  </a:lnTo>
                  <a:lnTo>
                    <a:pt x="5923" y="5875"/>
                  </a:lnTo>
                  <a:lnTo>
                    <a:pt x="5924" y="5881"/>
                  </a:lnTo>
                  <a:lnTo>
                    <a:pt x="5929" y="5910"/>
                  </a:lnTo>
                  <a:lnTo>
                    <a:pt x="5930" y="5916"/>
                  </a:lnTo>
                  <a:lnTo>
                    <a:pt x="5934" y="5945"/>
                  </a:lnTo>
                  <a:lnTo>
                    <a:pt x="5934" y="5950"/>
                  </a:lnTo>
                  <a:lnTo>
                    <a:pt x="5937" y="5980"/>
                  </a:lnTo>
                  <a:lnTo>
                    <a:pt x="5938" y="5985"/>
                  </a:lnTo>
                  <a:lnTo>
                    <a:pt x="5939" y="6015"/>
                  </a:lnTo>
                  <a:close/>
                  <a:moveTo>
                    <a:pt x="5638" y="6101"/>
                  </a:moveTo>
                  <a:lnTo>
                    <a:pt x="5640" y="6077"/>
                  </a:lnTo>
                  <a:lnTo>
                    <a:pt x="5640" y="6053"/>
                  </a:lnTo>
                  <a:lnTo>
                    <a:pt x="5640" y="6029"/>
                  </a:lnTo>
                  <a:lnTo>
                    <a:pt x="5638" y="6005"/>
                  </a:lnTo>
                  <a:lnTo>
                    <a:pt x="5636" y="5982"/>
                  </a:lnTo>
                  <a:lnTo>
                    <a:pt x="5633" y="5958"/>
                  </a:lnTo>
                  <a:lnTo>
                    <a:pt x="5629" y="5934"/>
                  </a:lnTo>
                  <a:lnTo>
                    <a:pt x="5624" y="5911"/>
                  </a:lnTo>
                  <a:lnTo>
                    <a:pt x="5618" y="5888"/>
                  </a:lnTo>
                  <a:lnTo>
                    <a:pt x="5611" y="5865"/>
                  </a:lnTo>
                  <a:lnTo>
                    <a:pt x="5604" y="5842"/>
                  </a:lnTo>
                  <a:lnTo>
                    <a:pt x="5596" y="5819"/>
                  </a:lnTo>
                  <a:lnTo>
                    <a:pt x="5586" y="5797"/>
                  </a:lnTo>
                  <a:lnTo>
                    <a:pt x="5576" y="5775"/>
                  </a:lnTo>
                  <a:lnTo>
                    <a:pt x="5566" y="5754"/>
                  </a:lnTo>
                  <a:lnTo>
                    <a:pt x="5554" y="5733"/>
                  </a:lnTo>
                  <a:lnTo>
                    <a:pt x="5542" y="5712"/>
                  </a:lnTo>
                  <a:lnTo>
                    <a:pt x="5529" y="5692"/>
                  </a:lnTo>
                  <a:lnTo>
                    <a:pt x="5515" y="5673"/>
                  </a:lnTo>
                  <a:lnTo>
                    <a:pt x="5500" y="5654"/>
                  </a:lnTo>
                  <a:lnTo>
                    <a:pt x="5485" y="5636"/>
                  </a:lnTo>
                  <a:lnTo>
                    <a:pt x="5469" y="5618"/>
                  </a:lnTo>
                  <a:lnTo>
                    <a:pt x="5453" y="5601"/>
                  </a:lnTo>
                  <a:lnTo>
                    <a:pt x="5435" y="5584"/>
                  </a:lnTo>
                  <a:lnTo>
                    <a:pt x="5418" y="5568"/>
                  </a:lnTo>
                  <a:lnTo>
                    <a:pt x="5399" y="5553"/>
                  </a:lnTo>
                  <a:lnTo>
                    <a:pt x="5380" y="5539"/>
                  </a:lnTo>
                  <a:lnTo>
                    <a:pt x="5360" y="5525"/>
                  </a:lnTo>
                  <a:lnTo>
                    <a:pt x="5340" y="5511"/>
                  </a:lnTo>
                  <a:lnTo>
                    <a:pt x="5320" y="5499"/>
                  </a:lnTo>
                  <a:lnTo>
                    <a:pt x="5299" y="5487"/>
                  </a:lnTo>
                  <a:lnTo>
                    <a:pt x="5278" y="5477"/>
                  </a:lnTo>
                  <a:lnTo>
                    <a:pt x="5256" y="5467"/>
                  </a:lnTo>
                  <a:lnTo>
                    <a:pt x="5234" y="5457"/>
                  </a:lnTo>
                  <a:lnTo>
                    <a:pt x="5211" y="5449"/>
                  </a:lnTo>
                  <a:lnTo>
                    <a:pt x="5189" y="5442"/>
                  </a:lnTo>
                  <a:lnTo>
                    <a:pt x="5166" y="5435"/>
                  </a:lnTo>
                  <a:lnTo>
                    <a:pt x="5142" y="5429"/>
                  </a:lnTo>
                  <a:lnTo>
                    <a:pt x="5119" y="5424"/>
                  </a:lnTo>
                  <a:lnTo>
                    <a:pt x="5096" y="5420"/>
                  </a:lnTo>
                  <a:lnTo>
                    <a:pt x="5072" y="5417"/>
                  </a:lnTo>
                  <a:lnTo>
                    <a:pt x="5048" y="5415"/>
                  </a:lnTo>
                  <a:lnTo>
                    <a:pt x="5024" y="5413"/>
                  </a:lnTo>
                  <a:lnTo>
                    <a:pt x="5000" y="5413"/>
                  </a:lnTo>
                  <a:lnTo>
                    <a:pt x="4976" y="5413"/>
                  </a:lnTo>
                  <a:lnTo>
                    <a:pt x="4952" y="5415"/>
                  </a:lnTo>
                  <a:lnTo>
                    <a:pt x="4928" y="5417"/>
                  </a:lnTo>
                  <a:lnTo>
                    <a:pt x="4904" y="5420"/>
                  </a:lnTo>
                  <a:lnTo>
                    <a:pt x="4881" y="5424"/>
                  </a:lnTo>
                  <a:lnTo>
                    <a:pt x="4858" y="5429"/>
                  </a:lnTo>
                  <a:lnTo>
                    <a:pt x="4834" y="5435"/>
                  </a:lnTo>
                  <a:lnTo>
                    <a:pt x="4811" y="5442"/>
                  </a:lnTo>
                  <a:lnTo>
                    <a:pt x="4789" y="5449"/>
                  </a:lnTo>
                  <a:lnTo>
                    <a:pt x="4766" y="5457"/>
                  </a:lnTo>
                  <a:lnTo>
                    <a:pt x="4744" y="5467"/>
                  </a:lnTo>
                  <a:lnTo>
                    <a:pt x="4722" y="5477"/>
                  </a:lnTo>
                  <a:lnTo>
                    <a:pt x="4701" y="5487"/>
                  </a:lnTo>
                  <a:lnTo>
                    <a:pt x="4680" y="5499"/>
                  </a:lnTo>
                  <a:lnTo>
                    <a:pt x="4660" y="5511"/>
                  </a:lnTo>
                  <a:lnTo>
                    <a:pt x="4640" y="5525"/>
                  </a:lnTo>
                  <a:lnTo>
                    <a:pt x="4620" y="5539"/>
                  </a:lnTo>
                  <a:lnTo>
                    <a:pt x="4601" y="5553"/>
                  </a:lnTo>
                  <a:lnTo>
                    <a:pt x="4582" y="5568"/>
                  </a:lnTo>
                  <a:lnTo>
                    <a:pt x="4565" y="5584"/>
                  </a:lnTo>
                  <a:lnTo>
                    <a:pt x="4547" y="5601"/>
                  </a:lnTo>
                  <a:lnTo>
                    <a:pt x="4531" y="5618"/>
                  </a:lnTo>
                  <a:lnTo>
                    <a:pt x="4515" y="5636"/>
                  </a:lnTo>
                  <a:lnTo>
                    <a:pt x="4500" y="5654"/>
                  </a:lnTo>
                  <a:lnTo>
                    <a:pt x="4485" y="5673"/>
                  </a:lnTo>
                  <a:lnTo>
                    <a:pt x="4471" y="5692"/>
                  </a:lnTo>
                  <a:lnTo>
                    <a:pt x="4458" y="5712"/>
                  </a:lnTo>
                  <a:lnTo>
                    <a:pt x="4446" y="5733"/>
                  </a:lnTo>
                  <a:lnTo>
                    <a:pt x="4434" y="5754"/>
                  </a:lnTo>
                  <a:lnTo>
                    <a:pt x="4424" y="5775"/>
                  </a:lnTo>
                  <a:lnTo>
                    <a:pt x="4414" y="5797"/>
                  </a:lnTo>
                  <a:lnTo>
                    <a:pt x="4404" y="5819"/>
                  </a:lnTo>
                  <a:lnTo>
                    <a:pt x="4396" y="5842"/>
                  </a:lnTo>
                  <a:lnTo>
                    <a:pt x="4389" y="5865"/>
                  </a:lnTo>
                  <a:lnTo>
                    <a:pt x="4382" y="5888"/>
                  </a:lnTo>
                  <a:lnTo>
                    <a:pt x="4376" y="5911"/>
                  </a:lnTo>
                  <a:lnTo>
                    <a:pt x="4371" y="5934"/>
                  </a:lnTo>
                  <a:lnTo>
                    <a:pt x="4367" y="5958"/>
                  </a:lnTo>
                  <a:lnTo>
                    <a:pt x="4364" y="5982"/>
                  </a:lnTo>
                  <a:lnTo>
                    <a:pt x="4362" y="6005"/>
                  </a:lnTo>
                  <a:lnTo>
                    <a:pt x="4360" y="6029"/>
                  </a:lnTo>
                  <a:lnTo>
                    <a:pt x="4360" y="6053"/>
                  </a:lnTo>
                  <a:lnTo>
                    <a:pt x="4360" y="6077"/>
                  </a:lnTo>
                  <a:lnTo>
                    <a:pt x="4362" y="6101"/>
                  </a:lnTo>
                  <a:lnTo>
                    <a:pt x="4364" y="6125"/>
                  </a:lnTo>
                  <a:lnTo>
                    <a:pt x="4367" y="6149"/>
                  </a:lnTo>
                  <a:lnTo>
                    <a:pt x="4371" y="6172"/>
                  </a:lnTo>
                  <a:lnTo>
                    <a:pt x="4376" y="6195"/>
                  </a:lnTo>
                  <a:lnTo>
                    <a:pt x="4382" y="6219"/>
                  </a:lnTo>
                  <a:lnTo>
                    <a:pt x="4389" y="6242"/>
                  </a:lnTo>
                  <a:lnTo>
                    <a:pt x="4396" y="6264"/>
                  </a:lnTo>
                  <a:lnTo>
                    <a:pt x="4404" y="6287"/>
                  </a:lnTo>
                  <a:lnTo>
                    <a:pt x="4414" y="6309"/>
                  </a:lnTo>
                  <a:lnTo>
                    <a:pt x="4424" y="6331"/>
                  </a:lnTo>
                  <a:lnTo>
                    <a:pt x="4434" y="6352"/>
                  </a:lnTo>
                  <a:lnTo>
                    <a:pt x="4446" y="6373"/>
                  </a:lnTo>
                  <a:lnTo>
                    <a:pt x="4458" y="6394"/>
                  </a:lnTo>
                  <a:lnTo>
                    <a:pt x="4471" y="6414"/>
                  </a:lnTo>
                  <a:lnTo>
                    <a:pt x="4485" y="6433"/>
                  </a:lnTo>
                  <a:lnTo>
                    <a:pt x="4500" y="6452"/>
                  </a:lnTo>
                  <a:lnTo>
                    <a:pt x="4515" y="6471"/>
                  </a:lnTo>
                  <a:lnTo>
                    <a:pt x="4531" y="6488"/>
                  </a:lnTo>
                  <a:lnTo>
                    <a:pt x="4547" y="6506"/>
                  </a:lnTo>
                  <a:lnTo>
                    <a:pt x="4565" y="6522"/>
                  </a:lnTo>
                  <a:lnTo>
                    <a:pt x="4582" y="6538"/>
                  </a:lnTo>
                  <a:lnTo>
                    <a:pt x="4601" y="6553"/>
                  </a:lnTo>
                  <a:lnTo>
                    <a:pt x="4620" y="6568"/>
                  </a:lnTo>
                  <a:lnTo>
                    <a:pt x="4639" y="6582"/>
                  </a:lnTo>
                  <a:lnTo>
                    <a:pt x="4659" y="6595"/>
                  </a:lnTo>
                  <a:lnTo>
                    <a:pt x="4680" y="6607"/>
                  </a:lnTo>
                  <a:lnTo>
                    <a:pt x="4702" y="6619"/>
                  </a:lnTo>
                  <a:lnTo>
                    <a:pt x="4723" y="6630"/>
                  </a:lnTo>
                  <a:lnTo>
                    <a:pt x="4744" y="6640"/>
                  </a:lnTo>
                  <a:lnTo>
                    <a:pt x="4766" y="6649"/>
                  </a:lnTo>
                  <a:lnTo>
                    <a:pt x="4789" y="6657"/>
                  </a:lnTo>
                  <a:lnTo>
                    <a:pt x="4811" y="6665"/>
                  </a:lnTo>
                  <a:lnTo>
                    <a:pt x="4834" y="6671"/>
                  </a:lnTo>
                  <a:lnTo>
                    <a:pt x="4857" y="6677"/>
                  </a:lnTo>
                  <a:lnTo>
                    <a:pt x="4881" y="6682"/>
                  </a:lnTo>
                  <a:lnTo>
                    <a:pt x="4904" y="6686"/>
                  </a:lnTo>
                  <a:lnTo>
                    <a:pt x="4928" y="6689"/>
                  </a:lnTo>
                  <a:lnTo>
                    <a:pt x="4952" y="6691"/>
                  </a:lnTo>
                  <a:lnTo>
                    <a:pt x="4976" y="6693"/>
                  </a:lnTo>
                  <a:lnTo>
                    <a:pt x="5000" y="6693"/>
                  </a:lnTo>
                  <a:lnTo>
                    <a:pt x="5024" y="6693"/>
                  </a:lnTo>
                  <a:lnTo>
                    <a:pt x="5048" y="6691"/>
                  </a:lnTo>
                  <a:lnTo>
                    <a:pt x="5072" y="6689"/>
                  </a:lnTo>
                  <a:lnTo>
                    <a:pt x="5096" y="6686"/>
                  </a:lnTo>
                  <a:lnTo>
                    <a:pt x="5119" y="6682"/>
                  </a:lnTo>
                  <a:lnTo>
                    <a:pt x="5143" y="6677"/>
                  </a:lnTo>
                  <a:lnTo>
                    <a:pt x="5166" y="6671"/>
                  </a:lnTo>
                  <a:lnTo>
                    <a:pt x="5189" y="6665"/>
                  </a:lnTo>
                  <a:lnTo>
                    <a:pt x="5211" y="6657"/>
                  </a:lnTo>
                  <a:lnTo>
                    <a:pt x="5234" y="6649"/>
                  </a:lnTo>
                  <a:lnTo>
                    <a:pt x="5256" y="6640"/>
                  </a:lnTo>
                  <a:lnTo>
                    <a:pt x="5277" y="6630"/>
                  </a:lnTo>
                  <a:lnTo>
                    <a:pt x="5298" y="6619"/>
                  </a:lnTo>
                  <a:lnTo>
                    <a:pt x="5320" y="6607"/>
                  </a:lnTo>
                  <a:lnTo>
                    <a:pt x="5341" y="6595"/>
                  </a:lnTo>
                  <a:lnTo>
                    <a:pt x="5361" y="6582"/>
                  </a:lnTo>
                  <a:lnTo>
                    <a:pt x="5380" y="6568"/>
                  </a:lnTo>
                  <a:lnTo>
                    <a:pt x="5399" y="6553"/>
                  </a:lnTo>
                  <a:lnTo>
                    <a:pt x="5418" y="6538"/>
                  </a:lnTo>
                  <a:lnTo>
                    <a:pt x="5435" y="6522"/>
                  </a:lnTo>
                  <a:lnTo>
                    <a:pt x="5453" y="6506"/>
                  </a:lnTo>
                  <a:lnTo>
                    <a:pt x="5469" y="6488"/>
                  </a:lnTo>
                  <a:lnTo>
                    <a:pt x="5485" y="6471"/>
                  </a:lnTo>
                  <a:lnTo>
                    <a:pt x="5500" y="6452"/>
                  </a:lnTo>
                  <a:lnTo>
                    <a:pt x="5515" y="6433"/>
                  </a:lnTo>
                  <a:lnTo>
                    <a:pt x="5529" y="6414"/>
                  </a:lnTo>
                  <a:lnTo>
                    <a:pt x="5542" y="6394"/>
                  </a:lnTo>
                  <a:lnTo>
                    <a:pt x="5554" y="6373"/>
                  </a:lnTo>
                  <a:lnTo>
                    <a:pt x="5566" y="6352"/>
                  </a:lnTo>
                  <a:lnTo>
                    <a:pt x="5576" y="6331"/>
                  </a:lnTo>
                  <a:lnTo>
                    <a:pt x="5586" y="6309"/>
                  </a:lnTo>
                  <a:lnTo>
                    <a:pt x="5596" y="6287"/>
                  </a:lnTo>
                  <a:lnTo>
                    <a:pt x="5604" y="6264"/>
                  </a:lnTo>
                  <a:lnTo>
                    <a:pt x="5611" y="6242"/>
                  </a:lnTo>
                  <a:lnTo>
                    <a:pt x="5618" y="6219"/>
                  </a:lnTo>
                  <a:lnTo>
                    <a:pt x="5624" y="6195"/>
                  </a:lnTo>
                  <a:lnTo>
                    <a:pt x="5629" y="6172"/>
                  </a:lnTo>
                  <a:lnTo>
                    <a:pt x="5633" y="6149"/>
                  </a:lnTo>
                  <a:lnTo>
                    <a:pt x="5636" y="6125"/>
                  </a:lnTo>
                  <a:lnTo>
                    <a:pt x="5638" y="6101"/>
                  </a:lnTo>
                  <a:close/>
                </a:path>
              </a:pathLst>
            </a:custGeom>
            <a:grpFill/>
            <a:ln>
              <a:noFill/>
            </a:ln>
          </p:spPr>
          <p:txBody>
            <a:bodyPr lIns="576000"/>
            <a:lstStyle/>
            <a:p>
              <a:endParaRPr/>
            </a:p>
          </p:txBody>
        </p:sp>
      </p:grpSp>
      <p:sp>
        <p:nvSpPr>
          <p:cNvPr id="37" name="Rectangle: Rounded Corners 36">
            <a:extLst>
              <a:ext uri="{FF2B5EF4-FFF2-40B4-BE49-F238E27FC236}">
                <a16:creationId xmlns:a16="http://schemas.microsoft.com/office/drawing/2014/main" id="{98EE87FF-1040-454D-AE39-D6AC50FAE29E}"/>
              </a:ext>
            </a:extLst>
          </p:cNvPr>
          <p:cNvSpPr/>
          <p:nvPr/>
        </p:nvSpPr>
        <p:spPr>
          <a:xfrm>
            <a:off x="6330028" y="1959822"/>
            <a:ext cx="2665437" cy="474652"/>
          </a:xfrm>
          <a:prstGeom prst="roundRect">
            <a:avLst>
              <a:gd name="adj" fmla="val 82196"/>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27432" rIns="27432" bIns="27432" numCol="1" spcCol="0" rtlCol="0" fromWordArt="0" anchor="ctr" anchorCtr="0" forceAA="0" compatLnSpc="1">
            <a:prstTxWarp prst="textNoShape">
              <a:avLst/>
            </a:prstTxWarp>
            <a:noAutofit/>
          </a:bodyPr>
          <a:lstStyle/>
          <a:p>
            <a:r>
              <a:rPr lang="en-US" sz="1400" dirty="0">
                <a:solidFill>
                  <a:schemeClr val="bg1"/>
                </a:solidFill>
                <a:latin typeface="+mj-lt"/>
              </a:rPr>
              <a:t>Returns cushioned to the hurdle</a:t>
            </a:r>
          </a:p>
        </p:txBody>
      </p:sp>
      <p:grpSp>
        <p:nvGrpSpPr>
          <p:cNvPr id="9006" name="Group 493"/>
          <p:cNvGrpSpPr/>
          <p:nvPr/>
        </p:nvGrpSpPr>
        <p:grpSpPr>
          <a:xfrm>
            <a:off x="6401148" y="1976022"/>
            <a:ext cx="442252" cy="442252"/>
            <a:chOff x="6968299" y="1554480"/>
            <a:chExt cx="914400" cy="914400"/>
          </a:xfrm>
          <a:solidFill>
            <a:schemeClr val="bg1"/>
          </a:solidFill>
        </p:grpSpPr>
        <p:sp>
          <p:nvSpPr>
            <p:cNvPr id="9007" name="Accent"/>
            <p:cNvSpPr/>
            <p:nvPr/>
          </p:nvSpPr>
          <p:spPr>
            <a:xfrm>
              <a:off x="6968299" y="1554480"/>
              <a:ext cx="914400" cy="914400"/>
            </a:xfrm>
            <a:custGeom>
              <a:avLst/>
              <a:gdLst/>
              <a:ahLst/>
              <a:cxnLst/>
              <a:rect l="0" t="0" r="10000" b="10000"/>
              <a:pathLst>
                <a:path w="10000" h="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grpFill/>
            <a:ln>
              <a:noFill/>
            </a:ln>
          </p:spPr>
          <p:txBody>
            <a:bodyPr lIns="576000"/>
            <a:lstStyle/>
            <a:p>
              <a:endParaRPr/>
            </a:p>
          </p:txBody>
        </p:sp>
        <p:sp>
          <p:nvSpPr>
            <p:cNvPr id="9008" name="Outline"/>
            <p:cNvSpPr/>
            <p:nvPr/>
          </p:nvSpPr>
          <p:spPr>
            <a:xfrm>
              <a:off x="6968299" y="1554480"/>
              <a:ext cx="914400" cy="914400"/>
            </a:xfrm>
            <a:custGeom>
              <a:avLst/>
              <a:gdLst/>
              <a:ahLst/>
              <a:cxnLst/>
              <a:rect l="0" t="0" r="10000" b="10000"/>
              <a:pathLst>
                <a:path w="10000" h="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grpFill/>
            <a:ln>
              <a:noFill/>
            </a:ln>
          </p:spPr>
          <p:txBody>
            <a:bodyPr lIns="576000"/>
            <a:lstStyle/>
            <a:p>
              <a:endParaRPr/>
            </a:p>
          </p:txBody>
        </p:sp>
      </p:grpSp>
      <p:sp>
        <p:nvSpPr>
          <p:cNvPr id="40" name="Rectangle: Rounded Corners 39">
            <a:extLst>
              <a:ext uri="{FF2B5EF4-FFF2-40B4-BE49-F238E27FC236}">
                <a16:creationId xmlns:a16="http://schemas.microsoft.com/office/drawing/2014/main" id="{488DC871-DC9B-43F2-A1CF-42FE59603C68}"/>
              </a:ext>
            </a:extLst>
          </p:cNvPr>
          <p:cNvSpPr/>
          <p:nvPr/>
        </p:nvSpPr>
        <p:spPr>
          <a:xfrm>
            <a:off x="9133024" y="1959822"/>
            <a:ext cx="2665437" cy="474652"/>
          </a:xfrm>
          <a:prstGeom prst="roundRect">
            <a:avLst>
              <a:gd name="adj" fmla="val 82196"/>
            </a:avLst>
          </a:prstGeom>
          <a:solidFill>
            <a:schemeClr val="accent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27432" rIns="27432" bIns="27432" numCol="1" spcCol="0" rtlCol="0" fromWordArt="0" anchor="ctr" anchorCtr="0" forceAA="0" compatLnSpc="1">
            <a:prstTxWarp prst="textNoShape">
              <a:avLst/>
            </a:prstTxWarp>
            <a:noAutofit/>
          </a:bodyPr>
          <a:lstStyle/>
          <a:p>
            <a:r>
              <a:rPr lang="en-US" sz="1400" dirty="0">
                <a:solidFill>
                  <a:schemeClr val="bg1"/>
                </a:solidFill>
                <a:latin typeface="+mj-lt"/>
              </a:rPr>
              <a:t>Sponsor fully aligned with LPs</a:t>
            </a:r>
          </a:p>
        </p:txBody>
      </p:sp>
      <p:grpSp>
        <p:nvGrpSpPr>
          <p:cNvPr id="9009" name="Group 14"/>
          <p:cNvGrpSpPr/>
          <p:nvPr/>
        </p:nvGrpSpPr>
        <p:grpSpPr>
          <a:xfrm>
            <a:off x="9204144" y="1976022"/>
            <a:ext cx="442252" cy="442252"/>
            <a:chOff x="10893351" y="1095673"/>
            <a:chExt cx="633600" cy="633600"/>
          </a:xfrm>
          <a:solidFill>
            <a:schemeClr val="bg1"/>
          </a:solidFill>
        </p:grpSpPr>
        <p:sp>
          <p:nvSpPr>
            <p:cNvPr id="9010" name="Accent"/>
            <p:cNvSpPr/>
            <p:nvPr/>
          </p:nvSpPr>
          <p:spPr>
            <a:xfrm>
              <a:off x="10893351" y="1095673"/>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grpFill/>
            <a:ln>
              <a:noFill/>
            </a:ln>
          </p:spPr>
          <p:txBody>
            <a:bodyPr lIns="576000"/>
            <a:lstStyle/>
            <a:p>
              <a:endParaRPr/>
            </a:p>
          </p:txBody>
        </p:sp>
        <p:sp>
          <p:nvSpPr>
            <p:cNvPr id="9011" name="Outline"/>
            <p:cNvSpPr/>
            <p:nvPr/>
          </p:nvSpPr>
          <p:spPr>
            <a:xfrm>
              <a:off x="10893351" y="1095673"/>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grpFill/>
            <a:ln>
              <a:noFill/>
            </a:ln>
          </p:spPr>
          <p:txBody>
            <a:bodyPr lIns="576000"/>
            <a:lstStyle/>
            <a:p>
              <a:endParaRPr/>
            </a:p>
          </p:txBody>
        </p:sp>
      </p:grpSp>
      <p:cxnSp>
        <p:nvCxnSpPr>
          <p:cNvPr id="19" name="Straight Connector 18">
            <a:extLst>
              <a:ext uri="{FF2B5EF4-FFF2-40B4-BE49-F238E27FC236}">
                <a16:creationId xmlns:a16="http://schemas.microsoft.com/office/drawing/2014/main" id="{913A2397-A725-4563-B209-E4211104F29A}"/>
              </a:ext>
            </a:extLst>
          </p:cNvPr>
          <p:cNvCxnSpPr>
            <a:cxnSpLocks/>
          </p:cNvCxnSpPr>
          <p:nvPr/>
        </p:nvCxnSpPr>
        <p:spPr>
          <a:xfrm>
            <a:off x="724036" y="4175889"/>
            <a:ext cx="266543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A0F05DA-A6BA-469F-93EF-957560F1E65D}"/>
              </a:ext>
            </a:extLst>
          </p:cNvPr>
          <p:cNvCxnSpPr>
            <a:cxnSpLocks/>
          </p:cNvCxnSpPr>
          <p:nvPr/>
        </p:nvCxnSpPr>
        <p:spPr>
          <a:xfrm>
            <a:off x="3527032" y="4175889"/>
            <a:ext cx="266543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89933690-63DF-4B3D-9730-836DEF4CE7E3}"/>
              </a:ext>
            </a:extLst>
          </p:cNvPr>
          <p:cNvCxnSpPr>
            <a:cxnSpLocks/>
          </p:cNvCxnSpPr>
          <p:nvPr/>
        </p:nvCxnSpPr>
        <p:spPr>
          <a:xfrm>
            <a:off x="6330028" y="4175889"/>
            <a:ext cx="266543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86B88AB8-588D-494D-ABE4-DDC1B8CECEE1}"/>
              </a:ext>
            </a:extLst>
          </p:cNvPr>
          <p:cNvCxnSpPr>
            <a:cxnSpLocks/>
          </p:cNvCxnSpPr>
          <p:nvPr/>
        </p:nvCxnSpPr>
        <p:spPr>
          <a:xfrm>
            <a:off x="9133024" y="4175889"/>
            <a:ext cx="266543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A65EFDB6-7711-45E7-B515-FC0CB59F08F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44</a:t>
            </a:fld>
            <a:endParaRPr lang="en-PH" dirty="0"/>
          </a:p>
        </p:txBody>
      </p:sp>
    </p:spTree>
    <p:extLst>
      <p:ext uri="{BB962C8B-B14F-4D97-AF65-F5344CB8AC3E}">
        <p14:creationId xmlns:p14="http://schemas.microsoft.com/office/powerpoint/2010/main" val="3462561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904CDD-6C4E-4D6E-98F0-B1F790A4E038}"/>
              </a:ext>
            </a:extLst>
          </p:cNvPr>
          <p:cNvSpPr>
            <a:spLocks noGrp="1"/>
          </p:cNvSpPr>
          <p:nvPr>
            <p:ph type="ctrTitle"/>
          </p:nvPr>
        </p:nvSpPr>
        <p:spPr/>
        <p:txBody>
          <a:bodyPr/>
          <a:lstStyle/>
          <a:p>
            <a:r>
              <a:rPr lang="en-PH" dirty="0"/>
              <a:t>08 Comps</a:t>
            </a:r>
          </a:p>
        </p:txBody>
      </p:sp>
    </p:spTree>
    <p:extLst>
      <p:ext uri="{BB962C8B-B14F-4D97-AF65-F5344CB8AC3E}">
        <p14:creationId xmlns:p14="http://schemas.microsoft.com/office/powerpoint/2010/main" val="4959657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0E70-6BAC-49F1-AFA8-742755345A7B}"/>
              </a:ext>
            </a:extLst>
          </p:cNvPr>
          <p:cNvSpPr>
            <a:spLocks noGrp="1"/>
          </p:cNvSpPr>
          <p:nvPr>
            <p:ph type="title"/>
          </p:nvPr>
        </p:nvSpPr>
        <p:spPr/>
        <p:txBody>
          <a:bodyPr/>
          <a:lstStyle/>
          <a:p>
            <a:r>
              <a:rPr lang="en-US" b="1" dirty="0"/>
              <a:t>Sales Comparables</a:t>
            </a:r>
          </a:p>
        </p:txBody>
      </p:sp>
      <p:sp>
        <p:nvSpPr>
          <p:cNvPr id="3" name="TextBox 2">
            <a:extLst>
              <a:ext uri="{FF2B5EF4-FFF2-40B4-BE49-F238E27FC236}">
                <a16:creationId xmlns:a16="http://schemas.microsoft.com/office/drawing/2014/main" id="{EB7390EE-6738-49B3-A938-8B0B91F5E5BC}"/>
              </a:ext>
            </a:extLst>
          </p:cNvPr>
          <p:cNvSpPr txBox="1"/>
          <p:nvPr/>
        </p:nvSpPr>
        <p:spPr>
          <a:xfrm>
            <a:off x="2743200" y="1971039"/>
            <a:ext cx="2917567" cy="447428"/>
          </a:xfrm>
          <a:prstGeom prst="rect">
            <a:avLst/>
          </a:prstGeom>
          <a:noFill/>
        </p:spPr>
        <p:txBody>
          <a:bodyPr wrap="square" lIns="0" tIns="0" rIns="0" bIns="0" rtlCol="0" anchor="ctr">
            <a:normAutofit/>
          </a:bodyPr>
          <a:lstStyle/>
          <a:p>
            <a:pPr algn="ctr"/>
            <a:r>
              <a:rPr lang="en-US" sz="1400" b="1" dirty="0">
                <a:solidFill>
                  <a:schemeClr val="accent1"/>
                </a:solidFill>
              </a:rPr>
              <a:t>Property / Year</a:t>
            </a:r>
            <a:endParaRPr lang="en-PH" sz="1400" b="1" dirty="0">
              <a:solidFill>
                <a:schemeClr val="accent1"/>
              </a:solidFill>
            </a:endParaRPr>
          </a:p>
        </p:txBody>
      </p:sp>
      <p:sp>
        <p:nvSpPr>
          <p:cNvPr id="9" name="TextBox 8">
            <a:extLst>
              <a:ext uri="{FF2B5EF4-FFF2-40B4-BE49-F238E27FC236}">
                <a16:creationId xmlns:a16="http://schemas.microsoft.com/office/drawing/2014/main" id="{428B678E-2147-4D46-A458-2FCE66A799FF}"/>
              </a:ext>
            </a:extLst>
          </p:cNvPr>
          <p:cNvSpPr txBox="1"/>
          <p:nvPr/>
        </p:nvSpPr>
        <p:spPr>
          <a:xfrm>
            <a:off x="5811214" y="1971039"/>
            <a:ext cx="2917567" cy="447428"/>
          </a:xfrm>
          <a:prstGeom prst="rect">
            <a:avLst/>
          </a:prstGeom>
          <a:noFill/>
        </p:spPr>
        <p:txBody>
          <a:bodyPr wrap="square" lIns="0" tIns="0" rIns="0" bIns="0" rtlCol="0" anchor="ctr">
            <a:normAutofit/>
          </a:bodyPr>
          <a:lstStyle/>
          <a:p>
            <a:pPr algn="ctr"/>
            <a:r>
              <a:rPr lang="en-US" sz="1400" b="1" dirty="0">
                <a:solidFill>
                  <a:schemeClr val="accent1"/>
                </a:solidFill>
              </a:rPr>
              <a:t>$/Unit &amp; Cap</a:t>
            </a:r>
            <a:endParaRPr lang="en-PH" sz="1400" b="1" dirty="0">
              <a:solidFill>
                <a:schemeClr val="accent1"/>
              </a:solidFill>
            </a:endParaRPr>
          </a:p>
        </p:txBody>
      </p:sp>
      <p:sp>
        <p:nvSpPr>
          <p:cNvPr id="12" name="TextBox 11">
            <a:extLst>
              <a:ext uri="{FF2B5EF4-FFF2-40B4-BE49-F238E27FC236}">
                <a16:creationId xmlns:a16="http://schemas.microsoft.com/office/drawing/2014/main" id="{CE856F6D-D1CA-4396-AADA-063543110717}"/>
              </a:ext>
            </a:extLst>
          </p:cNvPr>
          <p:cNvSpPr txBox="1"/>
          <p:nvPr/>
        </p:nvSpPr>
        <p:spPr>
          <a:xfrm>
            <a:off x="8879227" y="1971039"/>
            <a:ext cx="2917567" cy="447428"/>
          </a:xfrm>
          <a:prstGeom prst="rect">
            <a:avLst/>
          </a:prstGeom>
          <a:noFill/>
        </p:spPr>
        <p:txBody>
          <a:bodyPr wrap="square" lIns="0" tIns="0" rIns="0" bIns="0" rtlCol="0" anchor="ctr">
            <a:normAutofit/>
          </a:bodyPr>
          <a:lstStyle/>
          <a:p>
            <a:pPr algn="ctr"/>
            <a:r>
              <a:rPr lang="en-US" sz="1400" b="1" dirty="0">
                <a:solidFill>
                  <a:schemeClr val="accent1"/>
                </a:solidFill>
              </a:rPr>
              <a:t>Notes</a:t>
            </a:r>
            <a:endParaRPr lang="en-PH" sz="1400" b="1" dirty="0">
              <a:solidFill>
                <a:schemeClr val="accent1"/>
              </a:solidFill>
            </a:endParaRPr>
          </a:p>
        </p:txBody>
      </p:sp>
      <p:cxnSp>
        <p:nvCxnSpPr>
          <p:cNvPr id="25" name="Straight Connector 24">
            <a:extLst>
              <a:ext uri="{FF2B5EF4-FFF2-40B4-BE49-F238E27FC236}">
                <a16:creationId xmlns:a16="http://schemas.microsoft.com/office/drawing/2014/main" id="{AF69E7F9-4898-4440-A0EC-54868B319D32}"/>
              </a:ext>
            </a:extLst>
          </p:cNvPr>
          <p:cNvCxnSpPr/>
          <p:nvPr/>
        </p:nvCxnSpPr>
        <p:spPr>
          <a:xfrm>
            <a:off x="363794" y="3107236"/>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84C47EF2-82EB-4824-98F4-E2E7881FFD13}"/>
              </a:ext>
            </a:extLst>
          </p:cNvPr>
          <p:cNvCxnSpPr/>
          <p:nvPr/>
        </p:nvCxnSpPr>
        <p:spPr>
          <a:xfrm>
            <a:off x="363794" y="3820690"/>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F0C385F-E4AA-42C5-8E4E-1B6974E09A67}"/>
              </a:ext>
            </a:extLst>
          </p:cNvPr>
          <p:cNvCxnSpPr/>
          <p:nvPr/>
        </p:nvCxnSpPr>
        <p:spPr>
          <a:xfrm>
            <a:off x="363794" y="4534144"/>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8E2D9A4-82FD-4780-B1B6-718E40F392A4}"/>
              </a:ext>
            </a:extLst>
          </p:cNvPr>
          <p:cNvCxnSpPr/>
          <p:nvPr/>
        </p:nvCxnSpPr>
        <p:spPr>
          <a:xfrm>
            <a:off x="363794" y="5247597"/>
            <a:ext cx="114330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5C507A48-C7CC-4B5E-939B-A8758766BCB7}"/>
              </a:ext>
            </a:extLst>
          </p:cNvPr>
          <p:cNvSpPr txBox="1"/>
          <p:nvPr/>
        </p:nvSpPr>
        <p:spPr>
          <a:xfrm>
            <a:off x="363793" y="2474902"/>
            <a:ext cx="2228959" cy="551217"/>
          </a:xfrm>
          <a:prstGeom prst="roundRect">
            <a:avLst/>
          </a:prstGeom>
          <a:solidFill>
            <a:schemeClr val="accent1"/>
          </a:solidFill>
        </p:spPr>
        <p:txBody>
          <a:bodyPr wrap="square" lIns="0" tIns="0" rIns="0" bIns="0" rtlCol="0" anchor="ctr">
            <a:normAutofit/>
          </a:bodyPr>
          <a:lstStyle/>
          <a:p>
            <a:pPr algn="ctr"/>
            <a:r>
              <a:rPr lang="en-US" sz="1400" dirty="0">
                <a:solidFill>
                  <a:schemeClr val="bg1"/>
                </a:solidFill>
              </a:rPr>
              <a:t>Aria University</a:t>
            </a:r>
            <a:br>
              <a:rPr lang="en-US" sz="1400" dirty="0">
                <a:solidFill>
                  <a:schemeClr val="bg1"/>
                </a:solidFill>
              </a:rPr>
            </a:br>
            <a:r>
              <a:rPr lang="en-US" sz="1400" dirty="0">
                <a:solidFill>
                  <a:schemeClr val="bg1"/>
                </a:solidFill>
              </a:rPr>
              <a:t>2025</a:t>
            </a:r>
          </a:p>
        </p:txBody>
      </p:sp>
      <p:sp>
        <p:nvSpPr>
          <p:cNvPr id="45" name="TextBox 44">
            <a:extLst>
              <a:ext uri="{FF2B5EF4-FFF2-40B4-BE49-F238E27FC236}">
                <a16:creationId xmlns:a16="http://schemas.microsoft.com/office/drawing/2014/main" id="{D2419DF9-4649-40BA-9E16-5869D9DF3FF3}"/>
              </a:ext>
            </a:extLst>
          </p:cNvPr>
          <p:cNvSpPr txBox="1"/>
          <p:nvPr/>
        </p:nvSpPr>
        <p:spPr>
          <a:xfrm>
            <a:off x="363793" y="3188355"/>
            <a:ext cx="2228959" cy="551217"/>
          </a:xfrm>
          <a:prstGeom prst="roundRect">
            <a:avLst/>
          </a:prstGeom>
          <a:solidFill>
            <a:schemeClr val="accent1"/>
          </a:solidFill>
        </p:spPr>
        <p:txBody>
          <a:bodyPr wrap="square" lIns="0" tIns="0" rIns="0" bIns="0" rtlCol="0" anchor="ctr">
            <a:normAutofit/>
          </a:bodyPr>
          <a:lstStyle/>
          <a:p>
            <a:pPr algn="ctr"/>
            <a:r>
              <a:rPr lang="en-US" sz="1400" dirty="0">
                <a:solidFill>
                  <a:schemeClr val="bg1"/>
                </a:solidFill>
              </a:rPr>
              <a:t>Vista Mallard</a:t>
            </a:r>
            <a:br>
              <a:rPr lang="en-US" sz="1400" dirty="0">
                <a:solidFill>
                  <a:schemeClr val="bg1"/>
                </a:solidFill>
              </a:rPr>
            </a:br>
            <a:r>
              <a:rPr lang="en-US" sz="1400" dirty="0">
                <a:solidFill>
                  <a:schemeClr val="bg1"/>
                </a:solidFill>
              </a:rPr>
              <a:t>2025</a:t>
            </a:r>
          </a:p>
        </p:txBody>
      </p:sp>
      <p:sp>
        <p:nvSpPr>
          <p:cNvPr id="46" name="TextBox 45">
            <a:extLst>
              <a:ext uri="{FF2B5EF4-FFF2-40B4-BE49-F238E27FC236}">
                <a16:creationId xmlns:a16="http://schemas.microsoft.com/office/drawing/2014/main" id="{4B963EF1-B87E-4560-9A42-61291C3C590B}"/>
              </a:ext>
            </a:extLst>
          </p:cNvPr>
          <p:cNvSpPr txBox="1"/>
          <p:nvPr/>
        </p:nvSpPr>
        <p:spPr>
          <a:xfrm>
            <a:off x="363793" y="3901809"/>
            <a:ext cx="2228959" cy="551217"/>
          </a:xfrm>
          <a:prstGeom prst="roundRect">
            <a:avLst/>
          </a:prstGeom>
          <a:solidFill>
            <a:schemeClr val="accent1"/>
          </a:solidFill>
        </p:spPr>
        <p:txBody>
          <a:bodyPr wrap="square" lIns="0" tIns="0" rIns="0" bIns="0" rtlCol="0" anchor="ctr">
            <a:normAutofit/>
          </a:bodyPr>
          <a:lstStyle/>
          <a:p>
            <a:pPr algn="ctr"/>
            <a:r>
              <a:rPr lang="en-US" sz="1400" dirty="0">
                <a:solidFill>
                  <a:schemeClr val="bg1"/>
                </a:solidFill>
              </a:rPr>
              <a:t>The Reserve</a:t>
            </a:r>
            <a:br>
              <a:rPr lang="en-US" sz="1400" dirty="0">
                <a:solidFill>
                  <a:schemeClr val="bg1"/>
                </a:solidFill>
              </a:rPr>
            </a:br>
            <a:r>
              <a:rPr lang="en-US" sz="1400" dirty="0">
                <a:solidFill>
                  <a:schemeClr val="bg1"/>
                </a:solidFill>
              </a:rPr>
              <a:t>2024</a:t>
            </a:r>
          </a:p>
        </p:txBody>
      </p:sp>
      <p:sp>
        <p:nvSpPr>
          <p:cNvPr id="47" name="TextBox 46">
            <a:extLst>
              <a:ext uri="{FF2B5EF4-FFF2-40B4-BE49-F238E27FC236}">
                <a16:creationId xmlns:a16="http://schemas.microsoft.com/office/drawing/2014/main" id="{FE25B8C5-80AC-40FF-9F65-CCEF6A96CDC7}"/>
              </a:ext>
            </a:extLst>
          </p:cNvPr>
          <p:cNvSpPr txBox="1"/>
          <p:nvPr/>
        </p:nvSpPr>
        <p:spPr>
          <a:xfrm>
            <a:off x="363793" y="4615262"/>
            <a:ext cx="2228959" cy="551217"/>
          </a:xfrm>
          <a:prstGeom prst="roundRect">
            <a:avLst/>
          </a:prstGeom>
          <a:solidFill>
            <a:schemeClr val="accent1"/>
          </a:solidFill>
        </p:spPr>
        <p:txBody>
          <a:bodyPr wrap="square" lIns="0" tIns="0" rIns="0" bIns="0" rtlCol="0" anchor="ctr">
            <a:normAutofit/>
          </a:bodyPr>
          <a:lstStyle/>
          <a:p>
            <a:pPr algn="ctr"/>
            <a:r>
              <a:rPr lang="en-US" sz="1400" dirty="0">
                <a:solidFill>
                  <a:schemeClr val="bg1"/>
                </a:solidFill>
              </a:rPr>
              <a:t>Camden Research</a:t>
            </a:r>
            <a:br>
              <a:rPr lang="en-US" sz="1400" dirty="0">
                <a:solidFill>
                  <a:schemeClr val="bg1"/>
                </a:solidFill>
              </a:rPr>
            </a:br>
            <a:r>
              <a:rPr lang="en-US" sz="1400" dirty="0">
                <a:solidFill>
                  <a:schemeClr val="bg1"/>
                </a:solidFill>
              </a:rPr>
              <a:t>2024</a:t>
            </a:r>
          </a:p>
        </p:txBody>
      </p:sp>
      <p:sp>
        <p:nvSpPr>
          <p:cNvPr id="48" name="TextBox 47">
            <a:extLst>
              <a:ext uri="{FF2B5EF4-FFF2-40B4-BE49-F238E27FC236}">
                <a16:creationId xmlns:a16="http://schemas.microsoft.com/office/drawing/2014/main" id="{DD98E480-D797-46AF-91C9-A250DD76693E}"/>
              </a:ext>
            </a:extLst>
          </p:cNvPr>
          <p:cNvSpPr txBox="1"/>
          <p:nvPr/>
        </p:nvSpPr>
        <p:spPr>
          <a:xfrm>
            <a:off x="363793" y="5328719"/>
            <a:ext cx="2228959" cy="551217"/>
          </a:xfrm>
          <a:prstGeom prst="roundRect">
            <a:avLst/>
          </a:prstGeom>
          <a:solidFill>
            <a:schemeClr val="accent1"/>
          </a:solidFill>
        </p:spPr>
        <p:txBody>
          <a:bodyPr wrap="square" lIns="0" tIns="0" rIns="0" bIns="0" rtlCol="0" anchor="ctr">
            <a:normAutofit/>
          </a:bodyPr>
          <a:lstStyle/>
          <a:p>
            <a:pPr algn="ctr"/>
            <a:r>
              <a:rPr lang="en-US" sz="1400" dirty="0">
                <a:solidFill>
                  <a:schemeClr val="bg1"/>
                </a:solidFill>
              </a:rPr>
              <a:t>Northgate (subj.)</a:t>
            </a:r>
            <a:br>
              <a:rPr lang="en-US" sz="1400" dirty="0">
                <a:solidFill>
                  <a:schemeClr val="bg1"/>
                </a:solidFill>
              </a:rPr>
            </a:br>
            <a:r>
              <a:rPr lang="en-US" sz="1400" dirty="0">
                <a:solidFill>
                  <a:schemeClr val="bg1"/>
                </a:solidFill>
              </a:rPr>
              <a:t>2026</a:t>
            </a:r>
          </a:p>
        </p:txBody>
      </p:sp>
      <p:sp>
        <p:nvSpPr>
          <p:cNvPr id="19" name="TextBox 18">
            <a:extLst>
              <a:ext uri="{FF2B5EF4-FFF2-40B4-BE49-F238E27FC236}">
                <a16:creationId xmlns:a16="http://schemas.microsoft.com/office/drawing/2014/main" id="{EDCAA4A6-A45C-4FCC-9BC7-23B64B7F2CE4}"/>
              </a:ext>
            </a:extLst>
          </p:cNvPr>
          <p:cNvSpPr txBox="1"/>
          <p:nvPr/>
        </p:nvSpPr>
        <p:spPr>
          <a:xfrm>
            <a:off x="2743200" y="2474902"/>
            <a:ext cx="2917567" cy="551217"/>
          </a:xfrm>
          <a:prstGeom prst="rect">
            <a:avLst/>
          </a:prstGeom>
          <a:noFill/>
        </p:spPr>
        <p:txBody>
          <a:bodyPr wrap="square" lIns="0" tIns="0" rIns="0" bIns="0" rtlCol="0" anchor="ctr">
            <a:normAutofit/>
          </a:bodyPr>
          <a:lstStyle/>
          <a:p>
            <a:pPr algn="ctr"/>
            <a:r>
              <a:rPr lang="en-US" sz="1200" dirty="0"/>
              <a:t>Aria University — 308 units, 1999 vintage, partially renovated.</a:t>
            </a:r>
          </a:p>
        </p:txBody>
      </p:sp>
      <p:sp>
        <p:nvSpPr>
          <p:cNvPr id="20" name="TextBox 19">
            <a:extLst>
              <a:ext uri="{FF2B5EF4-FFF2-40B4-BE49-F238E27FC236}">
                <a16:creationId xmlns:a16="http://schemas.microsoft.com/office/drawing/2014/main" id="{C04C7352-291F-4EAD-ABA8-2F673E26FE54}"/>
              </a:ext>
            </a:extLst>
          </p:cNvPr>
          <p:cNvSpPr txBox="1"/>
          <p:nvPr/>
        </p:nvSpPr>
        <p:spPr>
          <a:xfrm>
            <a:off x="2743200" y="3188355"/>
            <a:ext cx="2917567" cy="551217"/>
          </a:xfrm>
          <a:prstGeom prst="rect">
            <a:avLst/>
          </a:prstGeom>
          <a:noFill/>
        </p:spPr>
        <p:txBody>
          <a:bodyPr wrap="square" lIns="0" tIns="0" rIns="0" bIns="0" rtlCol="0" anchor="ctr">
            <a:normAutofit/>
          </a:bodyPr>
          <a:lstStyle/>
          <a:p>
            <a:pPr algn="ctr"/>
            <a:r>
              <a:rPr lang="en-US" sz="1200" dirty="0"/>
              <a:t>$214,300/unit at a 4.8% cap; 0.9 miles from the subject.</a:t>
            </a:r>
          </a:p>
        </p:txBody>
      </p:sp>
      <p:sp>
        <p:nvSpPr>
          <p:cNvPr id="21" name="TextBox 20">
            <a:extLst>
              <a:ext uri="{FF2B5EF4-FFF2-40B4-BE49-F238E27FC236}">
                <a16:creationId xmlns:a16="http://schemas.microsoft.com/office/drawing/2014/main" id="{563F31E2-8073-49F7-9574-D335795672D1}"/>
              </a:ext>
            </a:extLst>
          </p:cNvPr>
          <p:cNvSpPr txBox="1"/>
          <p:nvPr/>
        </p:nvSpPr>
        <p:spPr>
          <a:xfrm>
            <a:off x="2743200" y="3901809"/>
            <a:ext cx="2917567" cy="551217"/>
          </a:xfrm>
          <a:prstGeom prst="rect">
            <a:avLst/>
          </a:prstGeom>
          <a:noFill/>
        </p:spPr>
        <p:txBody>
          <a:bodyPr wrap="square" lIns="0" tIns="0" rIns="0" bIns="0" rtlCol="0" anchor="ctr">
            <a:normAutofit/>
          </a:bodyPr>
          <a:lstStyle/>
          <a:p>
            <a:pPr algn="ctr"/>
            <a:r>
              <a:rPr lang="en-US" sz="1200" dirty="0"/>
              <a:t>Sets the renovated-asset ceiling for the immediate trade area.</a:t>
            </a:r>
          </a:p>
        </p:txBody>
      </p:sp>
      <p:sp>
        <p:nvSpPr>
          <p:cNvPr id="22" name="TextBox 21">
            <a:extLst>
              <a:ext uri="{FF2B5EF4-FFF2-40B4-BE49-F238E27FC236}">
                <a16:creationId xmlns:a16="http://schemas.microsoft.com/office/drawing/2014/main" id="{99B4BDE2-9D01-460E-B3B0-2B7AAE69CFD8}"/>
              </a:ext>
            </a:extLst>
          </p:cNvPr>
          <p:cNvSpPr txBox="1"/>
          <p:nvPr/>
        </p:nvSpPr>
        <p:spPr>
          <a:xfrm>
            <a:off x="2743200" y="4615262"/>
            <a:ext cx="2917567" cy="551217"/>
          </a:xfrm>
          <a:prstGeom prst="rect">
            <a:avLst/>
          </a:prstGeom>
          <a:noFill/>
        </p:spPr>
        <p:txBody>
          <a:bodyPr wrap="square" lIns="0" tIns="0" rIns="0" bIns="0" rtlCol="0" anchor="ctr">
            <a:normAutofit/>
          </a:bodyPr>
          <a:lstStyle/>
          <a:p>
            <a:pPr algn="ctr"/>
            <a:r>
              <a:rPr lang="en-US" sz="1200" dirty="0"/>
              <a:t>Vista Mallard — 276 units, 2001 vintage, fully renovated 2023.</a:t>
            </a:r>
          </a:p>
        </p:txBody>
      </p:sp>
      <p:sp>
        <p:nvSpPr>
          <p:cNvPr id="23" name="TextBox 22">
            <a:extLst>
              <a:ext uri="{FF2B5EF4-FFF2-40B4-BE49-F238E27FC236}">
                <a16:creationId xmlns:a16="http://schemas.microsoft.com/office/drawing/2014/main" id="{60FBB40F-686D-4699-84D2-FA3D399D3101}"/>
              </a:ext>
            </a:extLst>
          </p:cNvPr>
          <p:cNvSpPr txBox="1"/>
          <p:nvPr/>
        </p:nvSpPr>
        <p:spPr>
          <a:xfrm>
            <a:off x="2743200" y="5328719"/>
            <a:ext cx="2917567" cy="551217"/>
          </a:xfrm>
          <a:prstGeom prst="rect">
            <a:avLst/>
          </a:prstGeom>
          <a:noFill/>
        </p:spPr>
        <p:txBody>
          <a:bodyPr wrap="square" lIns="0" tIns="0" rIns="0" bIns="0" rtlCol="0" anchor="ctr">
            <a:normAutofit/>
          </a:bodyPr>
          <a:lstStyle/>
          <a:p>
            <a:pPr algn="ctr"/>
            <a:r>
              <a:rPr lang="en-US" sz="1200" dirty="0"/>
              <a:t>$229,700/unit at a 4.7% cap; strongest recent renovated trade.</a:t>
            </a:r>
          </a:p>
        </p:txBody>
      </p:sp>
      <p:sp>
        <p:nvSpPr>
          <p:cNvPr id="29" name="TextBox 28">
            <a:extLst>
              <a:ext uri="{FF2B5EF4-FFF2-40B4-BE49-F238E27FC236}">
                <a16:creationId xmlns:a16="http://schemas.microsoft.com/office/drawing/2014/main" id="{73AB1764-70A6-432F-AAD5-CAC667B8749C}"/>
              </a:ext>
            </a:extLst>
          </p:cNvPr>
          <p:cNvSpPr txBox="1"/>
          <p:nvPr/>
        </p:nvSpPr>
        <p:spPr>
          <a:xfrm>
            <a:off x="5811214" y="2474902"/>
            <a:ext cx="2917567" cy="551217"/>
          </a:xfrm>
          <a:prstGeom prst="rect">
            <a:avLst/>
          </a:prstGeom>
          <a:noFill/>
        </p:spPr>
        <p:txBody>
          <a:bodyPr wrap="square" lIns="0" tIns="0" rIns="0" bIns="0" rtlCol="0" anchor="ctr">
            <a:normAutofit/>
          </a:bodyPr>
          <a:lstStyle/>
          <a:p>
            <a:pPr algn="ctr"/>
            <a:r>
              <a:rPr lang="en-US" sz="1200" dirty="0"/>
              <a:t>Supports the post-renovation exit valuation thesis.</a:t>
            </a:r>
          </a:p>
        </p:txBody>
      </p:sp>
      <p:sp>
        <p:nvSpPr>
          <p:cNvPr id="30" name="TextBox 29">
            <a:extLst>
              <a:ext uri="{FF2B5EF4-FFF2-40B4-BE49-F238E27FC236}">
                <a16:creationId xmlns:a16="http://schemas.microsoft.com/office/drawing/2014/main" id="{688FB3CD-639F-4DE2-B46D-317A94C898D6}"/>
              </a:ext>
            </a:extLst>
          </p:cNvPr>
          <p:cNvSpPr txBox="1"/>
          <p:nvPr/>
        </p:nvSpPr>
        <p:spPr>
          <a:xfrm>
            <a:off x="5811214" y="3188357"/>
            <a:ext cx="2917567" cy="551217"/>
          </a:xfrm>
          <a:prstGeom prst="rect">
            <a:avLst/>
          </a:prstGeom>
          <a:noFill/>
        </p:spPr>
        <p:txBody>
          <a:bodyPr wrap="square" lIns="0" tIns="0" rIns="0" bIns="0" rtlCol="0" anchor="ctr">
            <a:normAutofit/>
          </a:bodyPr>
          <a:lstStyle/>
          <a:p>
            <a:pPr algn="ctr"/>
            <a:r>
              <a:rPr lang="en-US" sz="1200" dirty="0"/>
              <a:t>The Reserve — 340 units, 1996 vintage, classic condition.</a:t>
            </a:r>
          </a:p>
        </p:txBody>
      </p:sp>
      <p:sp>
        <p:nvSpPr>
          <p:cNvPr id="31" name="TextBox 30">
            <a:extLst>
              <a:ext uri="{FF2B5EF4-FFF2-40B4-BE49-F238E27FC236}">
                <a16:creationId xmlns:a16="http://schemas.microsoft.com/office/drawing/2014/main" id="{B4074627-E99B-45FC-8A14-A283DA83FA1D}"/>
              </a:ext>
            </a:extLst>
          </p:cNvPr>
          <p:cNvSpPr txBox="1"/>
          <p:nvPr/>
        </p:nvSpPr>
        <p:spPr>
          <a:xfrm>
            <a:off x="5811214" y="3901811"/>
            <a:ext cx="2917567" cy="551217"/>
          </a:xfrm>
          <a:prstGeom prst="rect">
            <a:avLst/>
          </a:prstGeom>
          <a:noFill/>
        </p:spPr>
        <p:txBody>
          <a:bodyPr wrap="square" lIns="0" tIns="0" rIns="0" bIns="0" rtlCol="0" anchor="ctr">
            <a:normAutofit/>
          </a:bodyPr>
          <a:lstStyle/>
          <a:p>
            <a:pPr algn="ctr"/>
            <a:r>
              <a:rPr lang="en-US" sz="1200" dirty="0"/>
              <a:t>$182,400/unit at a 5.1% cap; closest unrenovated analog.</a:t>
            </a:r>
          </a:p>
        </p:txBody>
      </p:sp>
      <p:sp>
        <p:nvSpPr>
          <p:cNvPr id="32" name="TextBox 31">
            <a:extLst>
              <a:ext uri="{FF2B5EF4-FFF2-40B4-BE49-F238E27FC236}">
                <a16:creationId xmlns:a16="http://schemas.microsoft.com/office/drawing/2014/main" id="{953C4D6D-D847-4D91-916E-C3431401D9C5}"/>
              </a:ext>
            </a:extLst>
          </p:cNvPr>
          <p:cNvSpPr txBox="1"/>
          <p:nvPr/>
        </p:nvSpPr>
        <p:spPr>
          <a:xfrm>
            <a:off x="5811214" y="4615267"/>
            <a:ext cx="2917567" cy="551217"/>
          </a:xfrm>
          <a:prstGeom prst="rect">
            <a:avLst/>
          </a:prstGeom>
          <a:noFill/>
        </p:spPr>
        <p:txBody>
          <a:bodyPr wrap="square" lIns="0" tIns="0" rIns="0" bIns="0" rtlCol="0" anchor="ctr">
            <a:normAutofit/>
          </a:bodyPr>
          <a:lstStyle/>
          <a:p>
            <a:pPr algn="ctr"/>
            <a:r>
              <a:rPr lang="en-US" sz="1200" dirty="0"/>
              <a:t>Validates the going-in basis for an unrenovated asset.</a:t>
            </a:r>
          </a:p>
        </p:txBody>
      </p:sp>
      <p:sp>
        <p:nvSpPr>
          <p:cNvPr id="33" name="TextBox 32">
            <a:extLst>
              <a:ext uri="{FF2B5EF4-FFF2-40B4-BE49-F238E27FC236}">
                <a16:creationId xmlns:a16="http://schemas.microsoft.com/office/drawing/2014/main" id="{08C3D906-1DC0-48D3-AF62-0A0BF7FB8DA1}"/>
              </a:ext>
            </a:extLst>
          </p:cNvPr>
          <p:cNvSpPr txBox="1"/>
          <p:nvPr/>
        </p:nvSpPr>
        <p:spPr>
          <a:xfrm>
            <a:off x="5811214" y="5328719"/>
            <a:ext cx="2917567" cy="551217"/>
          </a:xfrm>
          <a:prstGeom prst="rect">
            <a:avLst/>
          </a:prstGeom>
          <a:noFill/>
        </p:spPr>
        <p:txBody>
          <a:bodyPr wrap="square" lIns="0" tIns="0" rIns="0" bIns="0" rtlCol="0" anchor="ctr">
            <a:normAutofit/>
          </a:bodyPr>
          <a:lstStyle/>
          <a:p>
            <a:pPr algn="ctr"/>
            <a:r>
              <a:rPr lang="en-US" sz="1200" dirty="0"/>
              <a:t>Camden Research — 264 units, 2003 vintage, light value-add.</a:t>
            </a:r>
          </a:p>
        </p:txBody>
      </p:sp>
      <p:sp>
        <p:nvSpPr>
          <p:cNvPr id="34" name="TextBox 33">
            <a:extLst>
              <a:ext uri="{FF2B5EF4-FFF2-40B4-BE49-F238E27FC236}">
                <a16:creationId xmlns:a16="http://schemas.microsoft.com/office/drawing/2014/main" id="{E23FE04F-5B28-440F-80B5-182BC84BE7CF}"/>
              </a:ext>
            </a:extLst>
          </p:cNvPr>
          <p:cNvSpPr txBox="1"/>
          <p:nvPr/>
        </p:nvSpPr>
        <p:spPr>
          <a:xfrm>
            <a:off x="8879227" y="2474902"/>
            <a:ext cx="2917567" cy="551217"/>
          </a:xfrm>
          <a:prstGeom prst="rect">
            <a:avLst/>
          </a:prstGeom>
          <a:noFill/>
        </p:spPr>
        <p:txBody>
          <a:bodyPr wrap="square" lIns="0" tIns="0" rIns="0" bIns="0" rtlCol="0" anchor="ctr">
            <a:normAutofit/>
          </a:bodyPr>
          <a:lstStyle/>
          <a:p>
            <a:pPr algn="ctr"/>
            <a:r>
              <a:rPr lang="en-US" sz="1200" dirty="0"/>
              <a:t>$198,500/unit at a 5.0% cap; mid-renovation pricing point.</a:t>
            </a:r>
          </a:p>
        </p:txBody>
      </p:sp>
      <p:sp>
        <p:nvSpPr>
          <p:cNvPr id="35" name="TextBox 34">
            <a:extLst>
              <a:ext uri="{FF2B5EF4-FFF2-40B4-BE49-F238E27FC236}">
                <a16:creationId xmlns:a16="http://schemas.microsoft.com/office/drawing/2014/main" id="{364BD63E-0C73-4B21-BC64-C85CA5085D1D}"/>
              </a:ext>
            </a:extLst>
          </p:cNvPr>
          <p:cNvSpPr txBox="1"/>
          <p:nvPr/>
        </p:nvSpPr>
        <p:spPr>
          <a:xfrm>
            <a:off x="8879227" y="3188357"/>
            <a:ext cx="2917567" cy="551217"/>
          </a:xfrm>
          <a:prstGeom prst="rect">
            <a:avLst/>
          </a:prstGeom>
          <a:noFill/>
        </p:spPr>
        <p:txBody>
          <a:bodyPr wrap="square" lIns="0" tIns="0" rIns="0" bIns="0" rtlCol="0" anchor="ctr">
            <a:normAutofit/>
          </a:bodyPr>
          <a:lstStyle/>
          <a:p>
            <a:pPr algn="ctr"/>
            <a:r>
              <a:rPr lang="en-US" sz="1200" dirty="0"/>
              <a:t>Brackets the value-creation path between entry and exit.</a:t>
            </a:r>
          </a:p>
        </p:txBody>
      </p:sp>
      <p:sp>
        <p:nvSpPr>
          <p:cNvPr id="36" name="TextBox 35">
            <a:extLst>
              <a:ext uri="{FF2B5EF4-FFF2-40B4-BE49-F238E27FC236}">
                <a16:creationId xmlns:a16="http://schemas.microsoft.com/office/drawing/2014/main" id="{7FAB9F88-E2B2-42B8-AE57-F55DEE1EA44F}"/>
              </a:ext>
            </a:extLst>
          </p:cNvPr>
          <p:cNvSpPr txBox="1"/>
          <p:nvPr/>
        </p:nvSpPr>
        <p:spPr>
          <a:xfrm>
            <a:off x="8879227" y="3901811"/>
            <a:ext cx="2917567" cy="551217"/>
          </a:xfrm>
          <a:prstGeom prst="rect">
            <a:avLst/>
          </a:prstGeom>
          <a:noFill/>
        </p:spPr>
        <p:txBody>
          <a:bodyPr wrap="square" lIns="0" tIns="0" rIns="0" bIns="0" rtlCol="0" anchor="ctr">
            <a:normAutofit/>
          </a:bodyPr>
          <a:lstStyle/>
          <a:p>
            <a:pPr algn="ctr"/>
            <a:r>
              <a:rPr lang="en-US" sz="1200" dirty="0"/>
              <a:t>Northgate Commons — 312 units, 1998 vintage, going-in basis.</a:t>
            </a:r>
          </a:p>
        </p:txBody>
      </p:sp>
      <p:sp>
        <p:nvSpPr>
          <p:cNvPr id="37" name="TextBox 36">
            <a:extLst>
              <a:ext uri="{FF2B5EF4-FFF2-40B4-BE49-F238E27FC236}">
                <a16:creationId xmlns:a16="http://schemas.microsoft.com/office/drawing/2014/main" id="{320F2829-AEBA-44E8-9976-CCE9D91CB3E2}"/>
              </a:ext>
            </a:extLst>
          </p:cNvPr>
          <p:cNvSpPr txBox="1"/>
          <p:nvPr/>
        </p:nvSpPr>
        <p:spPr>
          <a:xfrm>
            <a:off x="8879227" y="4615267"/>
            <a:ext cx="2917567" cy="551217"/>
          </a:xfrm>
          <a:prstGeom prst="rect">
            <a:avLst/>
          </a:prstGeom>
          <a:noFill/>
        </p:spPr>
        <p:txBody>
          <a:bodyPr wrap="square" lIns="0" tIns="0" rIns="0" bIns="0" rtlCol="0" anchor="ctr">
            <a:normAutofit/>
          </a:bodyPr>
          <a:lstStyle/>
          <a:p>
            <a:pPr algn="ctr"/>
            <a:r>
              <a:rPr lang="en-US" sz="1200" dirty="0"/>
              <a:t>$187,179/unit at a 5.0% cap — in line with classic trades.</a:t>
            </a:r>
          </a:p>
        </p:txBody>
      </p:sp>
      <p:sp>
        <p:nvSpPr>
          <p:cNvPr id="38" name="TextBox 37">
            <a:extLst>
              <a:ext uri="{FF2B5EF4-FFF2-40B4-BE49-F238E27FC236}">
                <a16:creationId xmlns:a16="http://schemas.microsoft.com/office/drawing/2014/main" id="{CEC2B07A-FEA8-481F-9326-61B81C9F3FC7}"/>
              </a:ext>
            </a:extLst>
          </p:cNvPr>
          <p:cNvSpPr txBox="1"/>
          <p:nvPr/>
        </p:nvSpPr>
        <p:spPr>
          <a:xfrm>
            <a:off x="8879227" y="5328719"/>
            <a:ext cx="2917567" cy="551217"/>
          </a:xfrm>
          <a:prstGeom prst="rect">
            <a:avLst/>
          </a:prstGeom>
          <a:noFill/>
        </p:spPr>
        <p:txBody>
          <a:bodyPr wrap="square" lIns="0" tIns="0" rIns="0" bIns="0" rtlCol="0" anchor="ctr">
            <a:normAutofit/>
          </a:bodyPr>
          <a:lstStyle/>
          <a:p>
            <a:pPr algn="ctr"/>
            <a:r>
              <a:rPr lang="en-US" sz="1200" dirty="0"/>
              <a:t>Entry below renovated comps; exit underwritten to the renovated set.</a:t>
            </a:r>
          </a:p>
        </p:txBody>
      </p:sp>
      <p:grpSp>
        <p:nvGrpSpPr>
          <p:cNvPr id="59" name="Group 58">
            <a:extLst>
              <a:ext uri="{FF2B5EF4-FFF2-40B4-BE49-F238E27FC236}">
                <a16:creationId xmlns:a16="http://schemas.microsoft.com/office/drawing/2014/main" id="{22BAC9EC-AA30-4D97-AFA3-1265F2624869}"/>
              </a:ext>
            </a:extLst>
          </p:cNvPr>
          <p:cNvGrpSpPr/>
          <p:nvPr/>
        </p:nvGrpSpPr>
        <p:grpSpPr>
          <a:xfrm>
            <a:off x="363794" y="1405987"/>
            <a:ext cx="11434668" cy="370849"/>
            <a:chOff x="363794" y="1525675"/>
            <a:chExt cx="2402555" cy="424144"/>
          </a:xfrm>
        </p:grpSpPr>
        <p:sp>
          <p:nvSpPr>
            <p:cNvPr id="60" name="TextBox 59">
              <a:extLst>
                <a:ext uri="{FF2B5EF4-FFF2-40B4-BE49-F238E27FC236}">
                  <a16:creationId xmlns:a16="http://schemas.microsoft.com/office/drawing/2014/main" id="{81C505AA-8F09-4087-B23C-6C10971283F8}"/>
                </a:ext>
              </a:extLst>
            </p:cNvPr>
            <p:cNvSpPr txBox="1"/>
            <p:nvPr/>
          </p:nvSpPr>
          <p:spPr>
            <a:xfrm>
              <a:off x="363794" y="1525675"/>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Sources: CoStar, Real Capital Analytics, broker confirmations (2024–2025).</a:t>
              </a:r>
              <a:endParaRPr lang="en-PH" b="1" dirty="0">
                <a:solidFill>
                  <a:schemeClr val="accent1"/>
                </a:solidFill>
                <a:latin typeface="+mj-lt"/>
              </a:endParaRPr>
            </a:p>
          </p:txBody>
        </p:sp>
        <p:cxnSp>
          <p:nvCxnSpPr>
            <p:cNvPr id="61" name="Straight Connector 60">
              <a:extLst>
                <a:ext uri="{FF2B5EF4-FFF2-40B4-BE49-F238E27FC236}">
                  <a16:creationId xmlns:a16="http://schemas.microsoft.com/office/drawing/2014/main" id="{B216AF84-A520-460F-A918-713B3EE182D7}"/>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Slide Number Placeholder 4">
            <a:extLst>
              <a:ext uri="{FF2B5EF4-FFF2-40B4-BE49-F238E27FC236}">
                <a16:creationId xmlns:a16="http://schemas.microsoft.com/office/drawing/2014/main" id="{0AEF6253-0E94-48F0-89FD-FBC7FA747AEC}"/>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46</a:t>
            </a:fld>
            <a:endParaRPr lang="en-PH" dirty="0"/>
          </a:p>
        </p:txBody>
      </p:sp>
    </p:spTree>
    <p:extLst>
      <p:ext uri="{BB962C8B-B14F-4D97-AF65-F5344CB8AC3E}">
        <p14:creationId xmlns:p14="http://schemas.microsoft.com/office/powerpoint/2010/main" val="741886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able 33">
            <a:extLst>
              <a:ext uri="{FF2B5EF4-FFF2-40B4-BE49-F238E27FC236}">
                <a16:creationId xmlns:a16="http://schemas.microsoft.com/office/drawing/2014/main" id="{11D88191-2F83-40E6-B565-3FBE1AD87711}"/>
              </a:ext>
            </a:extLst>
          </p:cNvPr>
          <p:cNvGraphicFramePr>
            <a:graphicFrameLocks noGrp="1"/>
          </p:cNvGraphicFramePr>
          <p:nvPr/>
        </p:nvGraphicFramePr>
        <p:xfrm>
          <a:off x="454024" y="2201631"/>
          <a:ext cx="11262354" cy="2631622"/>
        </p:xfrm>
        <a:graphic>
          <a:graphicData uri="http://schemas.openxmlformats.org/drawingml/2006/table">
            <a:tbl>
              <a:tblPr firstRow="1" bandRow="1">
                <a:tableStyleId>{5C22544A-7EE6-4342-B048-85BDC9FD1C3A}</a:tableStyleId>
              </a:tblPr>
              <a:tblGrid>
                <a:gridCol w="11262354">
                  <a:extLst>
                    <a:ext uri="{9D8B030D-6E8A-4147-A177-3AD203B41FA5}">
                      <a16:colId xmlns:a16="http://schemas.microsoft.com/office/drawing/2014/main" val="1131512893"/>
                    </a:ext>
                  </a:extLst>
                </a:gridCol>
              </a:tblGrid>
              <a:tr h="375946">
                <a:tc>
                  <a:txBody>
                    <a:bodyPr/>
                    <a:lstStyle/>
                    <a:p>
                      <a:endParaRPr lang="en-PH" dirty="0"/>
                    </a:p>
                  </a:txBody>
                  <a:tcPr>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63996664"/>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52774500"/>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231356878"/>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606910959"/>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2489103608"/>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lnB w="12700" cap="flat" cmpd="sng" algn="ctr">
                      <a:solidFill>
                        <a:schemeClr val="tx1">
                          <a:lumMod val="50000"/>
                          <a:lumOff val="50000"/>
                        </a:schemeClr>
                      </a:solidFill>
                      <a:prstDash val="solid"/>
                      <a:round/>
                      <a:headEnd type="none" w="med" len="med"/>
                      <a:tailEnd type="none" w="med" len="med"/>
                    </a:lnB>
                    <a:noFill/>
                  </a:tcPr>
                </a:tc>
                <a:extLst>
                  <a:ext uri="{0D108BD9-81ED-4DB2-BD59-A6C34878D82A}">
                    <a16:rowId xmlns:a16="http://schemas.microsoft.com/office/drawing/2014/main" val="4028140002"/>
                  </a:ext>
                </a:extLst>
              </a:tr>
              <a:tr h="375946">
                <a:tc>
                  <a:txBody>
                    <a:bodyPr/>
                    <a:lstStyle/>
                    <a:p>
                      <a:endParaRPr lang="en-PH" dirty="0"/>
                    </a:p>
                  </a:txBody>
                  <a:tcPr>
                    <a:lnT w="12700" cap="flat" cmpd="sng" algn="ctr">
                      <a:solidFill>
                        <a:schemeClr val="tx1">
                          <a:lumMod val="50000"/>
                          <a:lumOff val="50000"/>
                        </a:schemeClr>
                      </a:solidFill>
                      <a:prstDash val="solid"/>
                      <a:round/>
                      <a:headEnd type="none" w="med" len="med"/>
                      <a:tailEnd type="none" w="med" len="med"/>
                    </a:lnT>
                    <a:noFill/>
                  </a:tcPr>
                </a:tc>
                <a:extLst>
                  <a:ext uri="{0D108BD9-81ED-4DB2-BD59-A6C34878D82A}">
                    <a16:rowId xmlns:a16="http://schemas.microsoft.com/office/drawing/2014/main" val="3771464742"/>
                  </a:ext>
                </a:extLst>
              </a:tr>
            </a:tbl>
          </a:graphicData>
        </a:graphic>
      </p:graphicFrame>
      <p:sp>
        <p:nvSpPr>
          <p:cNvPr id="3" name="Title 2">
            <a:extLst>
              <a:ext uri="{FF2B5EF4-FFF2-40B4-BE49-F238E27FC236}">
                <a16:creationId xmlns:a16="http://schemas.microsoft.com/office/drawing/2014/main" id="{E70AFBB8-4C4A-4621-9DB8-EE256B7CED04}"/>
              </a:ext>
            </a:extLst>
          </p:cNvPr>
          <p:cNvSpPr>
            <a:spLocks noGrp="1"/>
          </p:cNvSpPr>
          <p:nvPr>
            <p:ph type="title"/>
          </p:nvPr>
        </p:nvSpPr>
        <p:spPr/>
        <p:txBody>
          <a:bodyPr/>
          <a:lstStyle/>
          <a:p>
            <a:r>
              <a:rPr lang="en-US" b="1" dirty="0"/>
              <a:t>Rent Comparables ($/unit/month)</a:t>
            </a:r>
          </a:p>
        </p:txBody>
      </p:sp>
      <p:grpSp>
        <p:nvGrpSpPr>
          <p:cNvPr id="6" name="Group 5">
            <a:extLst>
              <a:ext uri="{FF2B5EF4-FFF2-40B4-BE49-F238E27FC236}">
                <a16:creationId xmlns:a16="http://schemas.microsoft.com/office/drawing/2014/main" id="{EBBFC87E-85B2-4779-B9EE-CCC5D45C4526}"/>
              </a:ext>
            </a:extLst>
          </p:cNvPr>
          <p:cNvGrpSpPr/>
          <p:nvPr/>
        </p:nvGrpSpPr>
        <p:grpSpPr>
          <a:xfrm>
            <a:off x="363074" y="1326269"/>
            <a:ext cx="9420023" cy="301957"/>
            <a:chOff x="363795" y="1220318"/>
            <a:chExt cx="6593568" cy="370849"/>
          </a:xfrm>
        </p:grpSpPr>
        <p:sp>
          <p:nvSpPr>
            <p:cNvPr id="7" name="TextBox 6">
              <a:extLst>
                <a:ext uri="{FF2B5EF4-FFF2-40B4-BE49-F238E27FC236}">
                  <a16:creationId xmlns:a16="http://schemas.microsoft.com/office/drawing/2014/main" id="{1AF99CF4-EC60-4CC5-B20A-3C7EA1F00674}"/>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600" b="1" dirty="0">
                  <a:solidFill>
                    <a:schemeClr val="accent1"/>
                  </a:solidFill>
                  <a:latin typeface="+mj-lt"/>
                </a:rPr>
                <a:t>Effective rent across the competitive set</a:t>
              </a:r>
              <a:endParaRPr lang="en-PH" sz="1600" b="1" dirty="0">
                <a:solidFill>
                  <a:schemeClr val="accent1"/>
                </a:solidFill>
                <a:latin typeface="+mj-lt"/>
              </a:endParaRPr>
            </a:p>
          </p:txBody>
        </p:sp>
        <p:cxnSp>
          <p:nvCxnSpPr>
            <p:cNvPr id="8" name="Straight Connector 7">
              <a:extLst>
                <a:ext uri="{FF2B5EF4-FFF2-40B4-BE49-F238E27FC236}">
                  <a16:creationId xmlns:a16="http://schemas.microsoft.com/office/drawing/2014/main" id="{1BA67A2E-6882-4869-B33B-DAF3E9EEFC24}"/>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 name="ee4pContent4">
            <a:extLst>
              <a:ext uri="{FF2B5EF4-FFF2-40B4-BE49-F238E27FC236}">
                <a16:creationId xmlns:a16="http://schemas.microsoft.com/office/drawing/2014/main" id="{B1BBE65F-37EF-4756-8414-9D1795F166AD}"/>
              </a:ext>
            </a:extLst>
          </p:cNvPr>
          <p:cNvSpPr txBox="1"/>
          <p:nvPr/>
        </p:nvSpPr>
        <p:spPr>
          <a:xfrm>
            <a:off x="359704" y="1681481"/>
            <a:ext cx="9420022" cy="398938"/>
          </a:xfrm>
          <a:prstGeom prst="rect">
            <a:avLst/>
          </a:prstGeom>
          <a:noFill/>
          <a:ln w="9525" cap="flat"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wrap="square" lIns="27432" tIns="27432" rIns="27432" bIns="27432" rtlCol="0" anchor="t" anchorCtr="0">
            <a:normAutofit fontScale="92500" lnSpcReduction="20000"/>
          </a:bodyPr>
          <a:lstStyle>
            <a:defPPr>
              <a:defRPr lang="en-US"/>
            </a:defPPr>
            <a:lvl1pPr>
              <a:buSzPct val="100000"/>
              <a:buFont typeface="Trebuchet MS" panose="020B0603020202020204" pitchFamily="34" charset="0"/>
              <a:buChar char="​"/>
              <a:defRPr sz="1200">
                <a:solidFill>
                  <a:srgbClr val="748188"/>
                </a:solidFill>
                <a:latin typeface="Franklin Gothic Book" panose="020B0503020102020204" pitchFamily="34" charset="0"/>
                <a:cs typeface="Arial" pitchFamily="34" charset="0"/>
              </a:defRPr>
            </a:lvl1pPr>
            <a:lvl2pPr marL="324000" lvl="1"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2pPr>
            <a:lvl3pPr marL="648000" lvl="2" indent="-216000">
              <a:buClr>
                <a:srgbClr val="3738C0"/>
              </a:buClr>
              <a:buSzPct val="100000"/>
              <a:buFont typeface="Trebuchet MS" panose="020B0603020202020204" pitchFamily="34" charset="0"/>
              <a:buChar char="–"/>
              <a:defRPr sz="1200">
                <a:solidFill>
                  <a:srgbClr val="748188"/>
                </a:solidFill>
                <a:latin typeface="Franklin Gothic Book" panose="020B0503020102020204" pitchFamily="34" charset="0"/>
              </a:defRPr>
            </a:lvl3pPr>
            <a:lvl4pPr marL="0" lvl="3">
              <a:buSzPct val="100000"/>
              <a:buFont typeface="Trebuchet MS" panose="020B0603020202020204" pitchFamily="34" charset="0"/>
              <a:buChar char="​"/>
              <a:defRPr sz="1600">
                <a:solidFill>
                  <a:srgbClr val="3738C0"/>
                </a:solidFill>
                <a:latin typeface="Franklin Gothic Book" panose="020B0503020102020204" pitchFamily="34" charset="0"/>
              </a:defRPr>
            </a:lvl4pPr>
            <a:lvl5pPr marL="0" lvl="4">
              <a:buSzPct val="100000"/>
              <a:buFont typeface="Trebuchet MS" panose="020B0603020202020204" pitchFamily="34" charset="0"/>
              <a:buChar char="​"/>
              <a:defRPr sz="1600" b="1">
                <a:solidFill>
                  <a:srgbClr val="748188"/>
                </a:solidFill>
                <a:latin typeface="Franklin Gothic Book" panose="020B0503020102020204" pitchFamily="34" charset="0"/>
              </a:defRPr>
            </a:lvl5pPr>
            <a:lvl6pPr marL="324000" lvl="5" indent="-216000">
              <a:buClr>
                <a:srgbClr val="3738C0"/>
              </a:buClr>
              <a:buSzPct val="100000"/>
              <a:buFont typeface="Trebuchet MS" panose="020B0603020202020204" pitchFamily="34" charset="0"/>
              <a:buChar char="•"/>
              <a:defRPr sz="1600">
                <a:solidFill>
                  <a:srgbClr val="748188"/>
                </a:solidFill>
                <a:latin typeface="Franklin Gothic Book" panose="020B0503020102020204" pitchFamily="34" charset="0"/>
              </a:defRPr>
            </a:lvl6pPr>
            <a:lvl7pPr marL="0" lvl="6">
              <a:buSzPct val="100000"/>
              <a:buFont typeface="Trebuchet MS" panose="020B0603020202020204" pitchFamily="34" charset="0"/>
              <a:buChar char="​"/>
              <a:defRPr sz="4400">
                <a:solidFill>
                  <a:srgbClr val="8485DC"/>
                </a:solidFill>
                <a:latin typeface="Franklin Gothic Book" panose="020B0503020102020204" pitchFamily="34" charset="0"/>
              </a:defRPr>
            </a:lvl7pPr>
            <a:lvl8pPr marL="0" lvl="7">
              <a:buSzPct val="100000"/>
              <a:buFont typeface="Trebuchet MS" panose="020B0603020202020204" pitchFamily="34" charset="0"/>
              <a:buChar char="​"/>
              <a:defRPr sz="5400">
                <a:solidFill>
                  <a:srgbClr val="93AED6"/>
                </a:solidFill>
                <a:latin typeface="Franklin Gothic Book" panose="020B0503020102020204" pitchFamily="34" charset="0"/>
              </a:defRPr>
            </a:lvl8pPr>
            <a:lvl9pPr marL="0" lvl="8">
              <a:buSzPct val="100000"/>
              <a:buFont typeface="Trebuchet MS" panose="020B0603020202020204" pitchFamily="34" charset="0"/>
              <a:buChar char="​"/>
              <a:defRPr sz="2400">
                <a:solidFill>
                  <a:srgbClr val="93AED6"/>
                </a:solidFill>
                <a:latin typeface="Franklin Gothic Book" panose="020B0503020102020204" pitchFamily="34" charset="0"/>
              </a:defRPr>
            </a:lvl9pPr>
          </a:lstStyle>
          <a:p>
            <a:r>
              <a:rPr lang="en-US" sz="1400" dirty="0">
                <a:solidFill>
                  <a:schemeClr val="tx1"/>
                </a:solidFill>
                <a:latin typeface="+mn-lt"/>
              </a:rPr>
              <a:t>Northgate's in-place rents trail the renovated set by ~$185; our renovated target lands mid-pack, leaving room for further upside.</a:t>
            </a:r>
            <a:endParaRPr lang="en-PH" sz="1400" dirty="0">
              <a:solidFill>
                <a:schemeClr val="tx1"/>
              </a:solidFill>
              <a:latin typeface="+mn-lt"/>
            </a:endParaRPr>
          </a:p>
        </p:txBody>
      </p:sp>
      <p:graphicFrame>
        <p:nvGraphicFramePr>
          <p:cNvPr id="12" name="Chart 11">
            <a:extLst>
              <a:ext uri="{FF2B5EF4-FFF2-40B4-BE49-F238E27FC236}">
                <a16:creationId xmlns:a16="http://schemas.microsoft.com/office/drawing/2014/main" id="{5E14D513-BF2F-4303-AA09-754B1775318D}"/>
              </a:ext>
            </a:extLst>
          </p:cNvPr>
          <p:cNvGraphicFramePr/>
          <p:nvPr/>
        </p:nvGraphicFramePr>
        <p:xfrm>
          <a:off x="359704" y="2065079"/>
          <a:ext cx="9423393" cy="3451142"/>
        </p:xfrm>
        <a:graphic>
          <a:graphicData uri="http://schemas.openxmlformats.org/drawingml/2006/chart">
            <c:chart xmlns:c="http://schemas.openxmlformats.org/drawingml/2006/chart" xmlns:r="http://schemas.openxmlformats.org/officeDocument/2006/relationships" r:id="rId2"/>
          </a:graphicData>
        </a:graphic>
      </p:graphicFrame>
      <p:sp>
        <p:nvSpPr>
          <p:cNvPr id="16" name="TextBox 15">
            <a:extLst>
              <a:ext uri="{FF2B5EF4-FFF2-40B4-BE49-F238E27FC236}">
                <a16:creationId xmlns:a16="http://schemas.microsoft.com/office/drawing/2014/main" id="{1645A055-20CF-4672-949F-CDD172802696}"/>
              </a:ext>
            </a:extLst>
          </p:cNvPr>
          <p:cNvSpPr txBox="1"/>
          <p:nvPr/>
        </p:nvSpPr>
        <p:spPr>
          <a:xfrm>
            <a:off x="10244737" y="1692882"/>
            <a:ext cx="1473422" cy="398938"/>
          </a:xfrm>
          <a:prstGeom prst="rect">
            <a:avLst/>
          </a:prstGeom>
          <a:noFill/>
        </p:spPr>
        <p:txBody>
          <a:bodyPr wrap="square" lIns="72000" tIns="72000" rIns="72000" bIns="72000" rtlCol="0" anchor="ctr">
            <a:noAutofit/>
          </a:bodyPr>
          <a:lstStyle/>
          <a:p>
            <a:pPr algn="ctr"/>
            <a:r>
              <a:rPr lang="en-US" sz="1400" b="1" dirty="0">
                <a:solidFill>
                  <a:schemeClr val="accent4"/>
                </a:solidFill>
                <a:latin typeface="+mj-lt"/>
              </a:rPr>
              <a:t>Comparable</a:t>
            </a:r>
            <a:endParaRPr lang="en-PH" sz="1400" b="1" dirty="0">
              <a:solidFill>
                <a:schemeClr val="accent4"/>
              </a:solidFill>
              <a:latin typeface="+mj-lt"/>
            </a:endParaRPr>
          </a:p>
        </p:txBody>
      </p:sp>
      <p:sp>
        <p:nvSpPr>
          <p:cNvPr id="13" name="TextBox 12">
            <a:extLst>
              <a:ext uri="{FF2B5EF4-FFF2-40B4-BE49-F238E27FC236}">
                <a16:creationId xmlns:a16="http://schemas.microsoft.com/office/drawing/2014/main" id="{EB3DE9F1-19FD-4C2B-BB4D-15AA6468106D}"/>
              </a:ext>
            </a:extLst>
          </p:cNvPr>
          <p:cNvSpPr txBox="1"/>
          <p:nvPr/>
        </p:nvSpPr>
        <p:spPr>
          <a:xfrm>
            <a:off x="10194100" y="2269746"/>
            <a:ext cx="1476255" cy="237587"/>
          </a:xfrm>
          <a:prstGeom prst="rect">
            <a:avLst/>
          </a:prstGeom>
          <a:solidFill>
            <a:schemeClr val="bg2"/>
          </a:solidFill>
        </p:spPr>
        <p:txBody>
          <a:bodyPr wrap="square" lIns="0" tIns="0" rIns="0" bIns="0" rtlCol="0" anchor="ctr">
            <a:normAutofit/>
          </a:bodyPr>
          <a:lstStyle/>
          <a:p>
            <a:pPr algn="ctr"/>
            <a:r>
              <a:rPr lang="en-US" sz="1400" b="1" dirty="0"/>
              <a:t>$1,540</a:t>
            </a:r>
            <a:endParaRPr lang="en-PH" sz="1400" b="1" dirty="0"/>
          </a:p>
        </p:txBody>
      </p:sp>
      <p:cxnSp>
        <p:nvCxnSpPr>
          <p:cNvPr id="17" name="Straight Connector 16">
            <a:extLst>
              <a:ext uri="{FF2B5EF4-FFF2-40B4-BE49-F238E27FC236}">
                <a16:creationId xmlns:a16="http://schemas.microsoft.com/office/drawing/2014/main" id="{DBA15199-04C0-4D12-AF6F-9B67A66095CE}"/>
              </a:ext>
            </a:extLst>
          </p:cNvPr>
          <p:cNvCxnSpPr/>
          <p:nvPr/>
        </p:nvCxnSpPr>
        <p:spPr>
          <a:xfrm>
            <a:off x="10194100" y="2105271"/>
            <a:ext cx="1522278" cy="0"/>
          </a:xfrm>
          <a:prstGeom prst="line">
            <a:avLst/>
          </a:prstGeom>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513FDEC-97CC-4580-BB45-94CC2CEF8703}"/>
              </a:ext>
            </a:extLst>
          </p:cNvPr>
          <p:cNvSpPr txBox="1"/>
          <p:nvPr/>
        </p:nvSpPr>
        <p:spPr>
          <a:xfrm>
            <a:off x="10194100" y="4532533"/>
            <a:ext cx="1476255" cy="237587"/>
          </a:xfrm>
          <a:prstGeom prst="rect">
            <a:avLst/>
          </a:prstGeom>
          <a:solidFill>
            <a:schemeClr val="bg2"/>
          </a:solidFill>
        </p:spPr>
        <p:txBody>
          <a:bodyPr wrap="square" lIns="0" tIns="0" rIns="0" bIns="0" rtlCol="0" anchor="ctr">
            <a:normAutofit/>
          </a:bodyPr>
          <a:lstStyle/>
          <a:p>
            <a:pPr algn="ctr"/>
            <a:r>
              <a:rPr lang="en-US" sz="1400" b="1" dirty="0"/>
              <a:t>$1,510</a:t>
            </a:r>
            <a:endParaRPr lang="en-PH" sz="1400" b="1" dirty="0"/>
          </a:p>
        </p:txBody>
      </p:sp>
      <p:sp>
        <p:nvSpPr>
          <p:cNvPr id="19" name="TextBox 18">
            <a:extLst>
              <a:ext uri="{FF2B5EF4-FFF2-40B4-BE49-F238E27FC236}">
                <a16:creationId xmlns:a16="http://schemas.microsoft.com/office/drawing/2014/main" id="{12E07EC3-D7C9-4B34-AC07-66334D53FF81}"/>
              </a:ext>
            </a:extLst>
          </p:cNvPr>
          <p:cNvSpPr txBox="1"/>
          <p:nvPr/>
        </p:nvSpPr>
        <p:spPr>
          <a:xfrm>
            <a:off x="10194100" y="2646877"/>
            <a:ext cx="1476255" cy="237587"/>
          </a:xfrm>
          <a:prstGeom prst="rect">
            <a:avLst/>
          </a:prstGeom>
          <a:solidFill>
            <a:schemeClr val="bg2"/>
          </a:solidFill>
        </p:spPr>
        <p:txBody>
          <a:bodyPr wrap="square" lIns="0" tIns="0" rIns="0" bIns="0" rtlCol="0" anchor="ctr">
            <a:normAutofit/>
          </a:bodyPr>
          <a:lstStyle/>
          <a:p>
            <a:pPr algn="ctr"/>
            <a:r>
              <a:rPr lang="en-US" sz="1400" b="1" dirty="0"/>
              <a:t>$1,470</a:t>
            </a:r>
            <a:endParaRPr lang="en-PH" sz="1400" b="1" dirty="0"/>
          </a:p>
        </p:txBody>
      </p:sp>
      <p:sp>
        <p:nvSpPr>
          <p:cNvPr id="20" name="TextBox 19">
            <a:extLst>
              <a:ext uri="{FF2B5EF4-FFF2-40B4-BE49-F238E27FC236}">
                <a16:creationId xmlns:a16="http://schemas.microsoft.com/office/drawing/2014/main" id="{3CAFC1DD-E1E0-45E4-B686-D3C25DC2D732}"/>
              </a:ext>
            </a:extLst>
          </p:cNvPr>
          <p:cNvSpPr txBox="1"/>
          <p:nvPr/>
        </p:nvSpPr>
        <p:spPr>
          <a:xfrm>
            <a:off x="10194100" y="3024008"/>
            <a:ext cx="1476255" cy="237587"/>
          </a:xfrm>
          <a:prstGeom prst="rect">
            <a:avLst/>
          </a:prstGeom>
          <a:solidFill>
            <a:schemeClr val="bg2"/>
          </a:solidFill>
        </p:spPr>
        <p:txBody>
          <a:bodyPr wrap="square" lIns="0" tIns="0" rIns="0" bIns="0" rtlCol="0" anchor="ctr">
            <a:normAutofit/>
          </a:bodyPr>
          <a:lstStyle/>
          <a:p>
            <a:pPr algn="ctr"/>
            <a:r>
              <a:rPr lang="en-US" sz="1400" b="1" dirty="0"/>
              <a:t>$1,420</a:t>
            </a:r>
            <a:endParaRPr lang="en-PH" sz="1400" b="1" dirty="0"/>
          </a:p>
        </p:txBody>
      </p:sp>
      <p:sp>
        <p:nvSpPr>
          <p:cNvPr id="21" name="TextBox 20">
            <a:extLst>
              <a:ext uri="{FF2B5EF4-FFF2-40B4-BE49-F238E27FC236}">
                <a16:creationId xmlns:a16="http://schemas.microsoft.com/office/drawing/2014/main" id="{6D02E5D9-9282-4B44-B156-F3CB4B82BF53}"/>
              </a:ext>
            </a:extLst>
          </p:cNvPr>
          <p:cNvSpPr txBox="1"/>
          <p:nvPr/>
        </p:nvSpPr>
        <p:spPr>
          <a:xfrm>
            <a:off x="10194100" y="3778270"/>
            <a:ext cx="1476255" cy="237587"/>
          </a:xfrm>
          <a:prstGeom prst="rect">
            <a:avLst/>
          </a:prstGeom>
          <a:solidFill>
            <a:schemeClr val="bg2"/>
          </a:solidFill>
        </p:spPr>
        <p:txBody>
          <a:bodyPr wrap="square" lIns="0" tIns="0" rIns="0" bIns="0" rtlCol="0" anchor="ctr">
            <a:normAutofit/>
          </a:bodyPr>
          <a:lstStyle/>
          <a:p>
            <a:pPr algn="ctr"/>
            <a:r>
              <a:rPr lang="en-US" sz="1400" b="1" dirty="0"/>
              <a:t>$1,355</a:t>
            </a:r>
            <a:endParaRPr lang="en-PH" sz="1400" b="1" dirty="0"/>
          </a:p>
        </p:txBody>
      </p:sp>
      <p:sp>
        <p:nvSpPr>
          <p:cNvPr id="22" name="TextBox 21">
            <a:extLst>
              <a:ext uri="{FF2B5EF4-FFF2-40B4-BE49-F238E27FC236}">
                <a16:creationId xmlns:a16="http://schemas.microsoft.com/office/drawing/2014/main" id="{E00531C3-B15E-43B4-838A-8AE72B9E47A0}"/>
              </a:ext>
            </a:extLst>
          </p:cNvPr>
          <p:cNvSpPr txBox="1"/>
          <p:nvPr/>
        </p:nvSpPr>
        <p:spPr>
          <a:xfrm>
            <a:off x="10194100" y="3401139"/>
            <a:ext cx="1476255" cy="237587"/>
          </a:xfrm>
          <a:prstGeom prst="rect">
            <a:avLst/>
          </a:prstGeom>
          <a:solidFill>
            <a:schemeClr val="bg2"/>
          </a:solidFill>
        </p:spPr>
        <p:txBody>
          <a:bodyPr wrap="square" lIns="0" tIns="0" rIns="0" bIns="0" rtlCol="0" anchor="ctr">
            <a:normAutofit/>
          </a:bodyPr>
          <a:lstStyle/>
          <a:p>
            <a:pPr algn="ctr"/>
            <a:r>
              <a:rPr lang="en-US" sz="1400" b="1" dirty="0"/>
              <a:t>$1,310</a:t>
            </a:r>
            <a:endParaRPr lang="en-PH" sz="1400" b="1" dirty="0"/>
          </a:p>
        </p:txBody>
      </p:sp>
      <p:sp>
        <p:nvSpPr>
          <p:cNvPr id="23" name="TextBox 22">
            <a:extLst>
              <a:ext uri="{FF2B5EF4-FFF2-40B4-BE49-F238E27FC236}">
                <a16:creationId xmlns:a16="http://schemas.microsoft.com/office/drawing/2014/main" id="{C2045172-64B4-45BF-926C-B7707B1D0184}"/>
              </a:ext>
            </a:extLst>
          </p:cNvPr>
          <p:cNvSpPr txBox="1"/>
          <p:nvPr/>
        </p:nvSpPr>
        <p:spPr>
          <a:xfrm>
            <a:off x="10194100" y="4155401"/>
            <a:ext cx="1476255" cy="237587"/>
          </a:xfrm>
          <a:prstGeom prst="rect">
            <a:avLst/>
          </a:prstGeom>
          <a:solidFill>
            <a:schemeClr val="bg2"/>
          </a:solidFill>
        </p:spPr>
        <p:txBody>
          <a:bodyPr wrap="square" lIns="0" tIns="0" rIns="0" bIns="0" rtlCol="0" anchor="ctr">
            <a:normAutofit/>
          </a:bodyPr>
          <a:lstStyle/>
          <a:p>
            <a:pPr algn="ctr"/>
            <a:r>
              <a:rPr lang="en-US" sz="1400" b="1" dirty="0"/>
              <a:t>$1,285</a:t>
            </a:r>
            <a:endParaRPr lang="en-PH" sz="1400" b="1" dirty="0"/>
          </a:p>
        </p:txBody>
      </p:sp>
      <p:sp>
        <p:nvSpPr>
          <p:cNvPr id="34" name="TextBox 33">
            <a:extLst>
              <a:ext uri="{FF2B5EF4-FFF2-40B4-BE49-F238E27FC236}">
                <a16:creationId xmlns:a16="http://schemas.microsoft.com/office/drawing/2014/main" id="{180D0BFB-305D-4C74-BA5C-D97B6D31167A}"/>
              </a:ext>
            </a:extLst>
          </p:cNvPr>
          <p:cNvSpPr txBox="1"/>
          <p:nvPr/>
        </p:nvSpPr>
        <p:spPr>
          <a:xfrm>
            <a:off x="363794" y="5532700"/>
            <a:ext cx="11434668" cy="566506"/>
          </a:xfrm>
          <a:prstGeom prst="rect">
            <a:avLst/>
          </a:prstGeom>
          <a:solidFill>
            <a:schemeClr val="bg2"/>
          </a:solidFill>
        </p:spPr>
        <p:txBody>
          <a:bodyPr wrap="square" lIns="0" tIns="0" rIns="0" bIns="0" rtlCol="0" anchor="ctr">
            <a:normAutofit/>
          </a:bodyPr>
          <a:lstStyle/>
          <a:p>
            <a:pPr algn="ctr"/>
            <a:r>
              <a:rPr lang="en-US" sz="1400" b="1" dirty="0">
                <a:solidFill>
                  <a:schemeClr val="tx2"/>
                </a:solidFill>
              </a:rPr>
              <a:t>Renovated comps achieve $1,470–$1,540; the subject's $1,285 in-place rent confirms the mark-to-market opportunity.</a:t>
            </a:r>
            <a:br>
              <a:rPr lang="en-US" sz="1400" b="1" dirty="0">
                <a:solidFill>
                  <a:schemeClr val="tx2"/>
                </a:solidFill>
              </a:rPr>
            </a:br>
            <a:r>
              <a:rPr lang="en-US" sz="1400" b="1" dirty="0">
                <a:solidFill>
                  <a:schemeClr val="tx2"/>
                </a:solidFill>
              </a:rPr>
              <a:t>Our renovated target of $1,470 is set below the top comps, a deliberately conservative lease-up assumption.</a:t>
            </a:r>
          </a:p>
        </p:txBody>
      </p:sp>
      <p:sp>
        <p:nvSpPr>
          <p:cNvPr id="4" name="Slide Number Placeholder 3">
            <a:extLst>
              <a:ext uri="{FF2B5EF4-FFF2-40B4-BE49-F238E27FC236}">
                <a16:creationId xmlns:a16="http://schemas.microsoft.com/office/drawing/2014/main" id="{8DADB8DD-C2D1-40A4-A568-5EA52E8EB2F5}"/>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47</a:t>
            </a:fld>
            <a:endParaRPr lang="en-PH" dirty="0"/>
          </a:p>
        </p:txBody>
      </p:sp>
    </p:spTree>
    <p:extLst>
      <p:ext uri="{BB962C8B-B14F-4D97-AF65-F5344CB8AC3E}">
        <p14:creationId xmlns:p14="http://schemas.microsoft.com/office/powerpoint/2010/main" val="14793845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8F92D0-3DD4-4CB3-BD49-9F8468262761}"/>
              </a:ext>
            </a:extLst>
          </p:cNvPr>
          <p:cNvSpPr>
            <a:spLocks noGrp="1"/>
          </p:cNvSpPr>
          <p:nvPr>
            <p:ph type="ctrTitle"/>
          </p:nvPr>
        </p:nvSpPr>
        <p:spPr/>
        <p:txBody>
          <a:bodyPr/>
          <a:lstStyle/>
          <a:p>
            <a:r>
              <a:rPr lang="en-PH" dirty="0"/>
              <a:t>Recommendation</a:t>
            </a:r>
          </a:p>
        </p:txBody>
      </p:sp>
    </p:spTree>
    <p:extLst>
      <p:ext uri="{BB962C8B-B14F-4D97-AF65-F5344CB8AC3E}">
        <p14:creationId xmlns:p14="http://schemas.microsoft.com/office/powerpoint/2010/main" val="1030932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6FE5E-DCF1-4161-8509-BE19B8211AC9}"/>
              </a:ext>
            </a:extLst>
          </p:cNvPr>
          <p:cNvSpPr>
            <a:spLocks noGrp="1"/>
          </p:cNvSpPr>
          <p:nvPr>
            <p:ph type="title"/>
          </p:nvPr>
        </p:nvSpPr>
        <p:spPr/>
        <p:txBody>
          <a:bodyPr/>
          <a:lstStyle/>
          <a:p>
            <a:r>
              <a:rPr lang="en-US" b="1" dirty="0"/>
              <a:t>Sponsor Track Record</a:t>
            </a:r>
          </a:p>
        </p:txBody>
      </p:sp>
      <p:sp>
        <p:nvSpPr>
          <p:cNvPr id="5" name="TextBox 4">
            <a:extLst>
              <a:ext uri="{FF2B5EF4-FFF2-40B4-BE49-F238E27FC236}">
                <a16:creationId xmlns:a16="http://schemas.microsoft.com/office/drawing/2014/main" id="{528C8F9A-7BBF-4910-B013-25E845432F72}"/>
              </a:ext>
            </a:extLst>
          </p:cNvPr>
          <p:cNvSpPr txBox="1"/>
          <p:nvPr/>
        </p:nvSpPr>
        <p:spPr>
          <a:xfrm>
            <a:off x="363794" y="2319668"/>
            <a:ext cx="1781837" cy="418759"/>
          </a:xfrm>
          <a:prstGeom prst="rect">
            <a:avLst/>
          </a:prstGeom>
          <a:noFill/>
        </p:spPr>
        <p:txBody>
          <a:bodyPr wrap="square" lIns="0" tIns="0" rIns="0" bIns="0" rtlCol="0" anchor="ctr">
            <a:normAutofit/>
          </a:bodyPr>
          <a:lstStyle/>
          <a:p>
            <a:r>
              <a:rPr lang="en-US" sz="1600" b="1" dirty="0">
                <a:latin typeface="+mj-lt"/>
              </a:rPr>
              <a:t>Deals Closed</a:t>
            </a:r>
            <a:endParaRPr lang="en-PH" sz="1600" b="1" dirty="0">
              <a:latin typeface="+mj-lt"/>
            </a:endParaRPr>
          </a:p>
        </p:txBody>
      </p:sp>
      <p:sp>
        <p:nvSpPr>
          <p:cNvPr id="6" name="TextBox 5">
            <a:extLst>
              <a:ext uri="{FF2B5EF4-FFF2-40B4-BE49-F238E27FC236}">
                <a16:creationId xmlns:a16="http://schemas.microsoft.com/office/drawing/2014/main" id="{5AF38C76-F6B2-4965-B687-CE433905A397}"/>
              </a:ext>
            </a:extLst>
          </p:cNvPr>
          <p:cNvSpPr txBox="1"/>
          <p:nvPr/>
        </p:nvSpPr>
        <p:spPr>
          <a:xfrm>
            <a:off x="363794" y="2991435"/>
            <a:ext cx="1781837" cy="2383087"/>
          </a:xfrm>
          <a:prstGeom prst="rect">
            <a:avLst/>
          </a:prstGeom>
          <a:noFill/>
        </p:spPr>
        <p:txBody>
          <a:bodyPr wrap="square" lIns="0" tIns="0" rIns="0" bIns="0" rtlCol="0" anchor="t">
            <a:normAutofit/>
          </a:bodyPr>
          <a:lstStyle/>
          <a:p>
            <a:r>
              <a:rPr lang="en-US" sz="1300" dirty="0"/>
              <a:t>14 multifamily acquisitions across the Carolinas since 2012, totaling 3,860 units and $612M of gross asset value, with a vertically integrated management and construction team.</a:t>
            </a:r>
          </a:p>
        </p:txBody>
      </p:sp>
      <p:sp>
        <p:nvSpPr>
          <p:cNvPr id="8" name="TextBox 7">
            <a:extLst>
              <a:ext uri="{FF2B5EF4-FFF2-40B4-BE49-F238E27FC236}">
                <a16:creationId xmlns:a16="http://schemas.microsoft.com/office/drawing/2014/main" id="{E7612D51-09A2-449F-8951-B749E10C666D}"/>
              </a:ext>
            </a:extLst>
          </p:cNvPr>
          <p:cNvSpPr txBox="1"/>
          <p:nvPr/>
        </p:nvSpPr>
        <p:spPr>
          <a:xfrm>
            <a:off x="2777003" y="2319668"/>
            <a:ext cx="1781837" cy="418759"/>
          </a:xfrm>
          <a:prstGeom prst="rect">
            <a:avLst/>
          </a:prstGeom>
          <a:noFill/>
        </p:spPr>
        <p:txBody>
          <a:bodyPr wrap="square" lIns="0" tIns="0" rIns="0" bIns="0" rtlCol="0" anchor="ctr">
            <a:normAutofit/>
          </a:bodyPr>
          <a:lstStyle/>
          <a:p>
            <a:r>
              <a:rPr lang="en-US" sz="1600" b="1" dirty="0">
                <a:latin typeface="+mj-lt"/>
              </a:rPr>
              <a:t>Realized IRR</a:t>
            </a:r>
            <a:endParaRPr lang="en-PH" sz="1600" b="1" dirty="0">
              <a:latin typeface="+mj-lt"/>
            </a:endParaRPr>
          </a:p>
        </p:txBody>
      </p:sp>
      <p:sp>
        <p:nvSpPr>
          <p:cNvPr id="9" name="TextBox 8">
            <a:extLst>
              <a:ext uri="{FF2B5EF4-FFF2-40B4-BE49-F238E27FC236}">
                <a16:creationId xmlns:a16="http://schemas.microsoft.com/office/drawing/2014/main" id="{920088FA-8D1E-4F29-8499-F89AC7064702}"/>
              </a:ext>
            </a:extLst>
          </p:cNvPr>
          <p:cNvSpPr txBox="1"/>
          <p:nvPr/>
        </p:nvSpPr>
        <p:spPr>
          <a:xfrm>
            <a:off x="2777001" y="2991436"/>
            <a:ext cx="1781837" cy="2383086"/>
          </a:xfrm>
          <a:prstGeom prst="rect">
            <a:avLst/>
          </a:prstGeom>
          <a:noFill/>
        </p:spPr>
        <p:txBody>
          <a:bodyPr wrap="square" lIns="0" tIns="0" rIns="0" bIns="0" rtlCol="0" anchor="t">
            <a:normAutofit/>
          </a:bodyPr>
          <a:lstStyle/>
          <a:p>
            <a:r>
              <a:rPr lang="en-US" sz="1300" dirty="0"/>
              <a:t>A 21.4% gross realized IRR across seven fully exited value-add deals, with every realization meeting or exceeding its original underwritten return target.</a:t>
            </a:r>
          </a:p>
        </p:txBody>
      </p:sp>
      <p:sp>
        <p:nvSpPr>
          <p:cNvPr id="11" name="TextBox 10">
            <a:extLst>
              <a:ext uri="{FF2B5EF4-FFF2-40B4-BE49-F238E27FC236}">
                <a16:creationId xmlns:a16="http://schemas.microsoft.com/office/drawing/2014/main" id="{CD848791-469D-4EF8-8A1C-66960E8B234F}"/>
              </a:ext>
            </a:extLst>
          </p:cNvPr>
          <p:cNvSpPr txBox="1"/>
          <p:nvPr/>
        </p:nvSpPr>
        <p:spPr>
          <a:xfrm>
            <a:off x="5190211" y="2319668"/>
            <a:ext cx="1781837" cy="418759"/>
          </a:xfrm>
          <a:prstGeom prst="rect">
            <a:avLst/>
          </a:prstGeom>
          <a:noFill/>
        </p:spPr>
        <p:txBody>
          <a:bodyPr wrap="square" lIns="0" tIns="0" rIns="0" bIns="0" rtlCol="0" anchor="ctr">
            <a:normAutofit/>
          </a:bodyPr>
          <a:lstStyle/>
          <a:p>
            <a:r>
              <a:rPr lang="en-US" sz="1600" b="1" dirty="0">
                <a:latin typeface="+mj-lt"/>
              </a:rPr>
              <a:t>Units Renovated</a:t>
            </a:r>
            <a:endParaRPr lang="en-PH" sz="1600" b="1" dirty="0">
              <a:latin typeface="+mj-lt"/>
            </a:endParaRPr>
          </a:p>
        </p:txBody>
      </p:sp>
      <p:sp>
        <p:nvSpPr>
          <p:cNvPr id="12" name="TextBox 11">
            <a:extLst>
              <a:ext uri="{FF2B5EF4-FFF2-40B4-BE49-F238E27FC236}">
                <a16:creationId xmlns:a16="http://schemas.microsoft.com/office/drawing/2014/main" id="{2F3EDA9D-EFD9-4FB1-8926-7689B23CA72C}"/>
              </a:ext>
            </a:extLst>
          </p:cNvPr>
          <p:cNvSpPr txBox="1"/>
          <p:nvPr/>
        </p:nvSpPr>
        <p:spPr>
          <a:xfrm>
            <a:off x="5190208" y="2991436"/>
            <a:ext cx="1781837" cy="2383086"/>
          </a:xfrm>
          <a:prstGeom prst="rect">
            <a:avLst/>
          </a:prstGeom>
          <a:noFill/>
        </p:spPr>
        <p:txBody>
          <a:bodyPr wrap="square" lIns="0" tIns="0" rIns="0" bIns="0" rtlCol="0" anchor="t">
            <a:normAutofit/>
          </a:bodyPr>
          <a:lstStyle/>
          <a:p>
            <a:r>
              <a:rPr lang="en-US" sz="1300" dirty="0"/>
              <a:t>More than 2,100 units renovated under the same interior scope proposed here, with achieved premiums averaging 104% of underwriting across completed programs.</a:t>
            </a:r>
          </a:p>
        </p:txBody>
      </p:sp>
      <p:sp>
        <p:nvSpPr>
          <p:cNvPr id="14" name="TextBox 13">
            <a:extLst>
              <a:ext uri="{FF2B5EF4-FFF2-40B4-BE49-F238E27FC236}">
                <a16:creationId xmlns:a16="http://schemas.microsoft.com/office/drawing/2014/main" id="{F3B19A08-404C-490C-9B4E-E06B1E2188D2}"/>
              </a:ext>
            </a:extLst>
          </p:cNvPr>
          <p:cNvSpPr txBox="1"/>
          <p:nvPr/>
        </p:nvSpPr>
        <p:spPr>
          <a:xfrm>
            <a:off x="7603419" y="2319668"/>
            <a:ext cx="1781837" cy="418759"/>
          </a:xfrm>
          <a:prstGeom prst="rect">
            <a:avLst/>
          </a:prstGeom>
          <a:noFill/>
        </p:spPr>
        <p:txBody>
          <a:bodyPr wrap="square" lIns="0" tIns="0" rIns="0" bIns="0" rtlCol="0" anchor="ctr">
            <a:normAutofit fontScale="92500"/>
          </a:bodyPr>
          <a:lstStyle/>
          <a:p>
            <a:r>
              <a:rPr lang="en-US" sz="1600" b="1" dirty="0">
                <a:latin typeface="+mj-lt"/>
              </a:rPr>
              <a:t>Capital Returned</a:t>
            </a:r>
            <a:endParaRPr lang="en-PH" sz="1600" b="1" dirty="0">
              <a:latin typeface="+mj-lt"/>
            </a:endParaRPr>
          </a:p>
        </p:txBody>
      </p:sp>
      <p:sp>
        <p:nvSpPr>
          <p:cNvPr id="15" name="TextBox 14">
            <a:extLst>
              <a:ext uri="{FF2B5EF4-FFF2-40B4-BE49-F238E27FC236}">
                <a16:creationId xmlns:a16="http://schemas.microsoft.com/office/drawing/2014/main" id="{65208019-4EAC-48BF-8926-7786B6135D96}"/>
              </a:ext>
            </a:extLst>
          </p:cNvPr>
          <p:cNvSpPr txBox="1"/>
          <p:nvPr/>
        </p:nvSpPr>
        <p:spPr>
          <a:xfrm>
            <a:off x="7603415" y="2991436"/>
            <a:ext cx="1781837" cy="2383086"/>
          </a:xfrm>
          <a:prstGeom prst="rect">
            <a:avLst/>
          </a:prstGeom>
          <a:noFill/>
        </p:spPr>
        <p:txBody>
          <a:bodyPr wrap="square" lIns="0" tIns="0" rIns="0" bIns="0" rtlCol="0" anchor="t">
            <a:normAutofit/>
          </a:bodyPr>
          <a:lstStyle/>
          <a:p>
            <a:r>
              <a:rPr lang="en-US" sz="1300" dirty="0"/>
              <a:t>$248M of equity returned to investors with zero realized losses; the longest hold to date is 6.2 years, the shortest 2.8 years, all through a single exit.</a:t>
            </a:r>
          </a:p>
        </p:txBody>
      </p:sp>
      <p:sp>
        <p:nvSpPr>
          <p:cNvPr id="17" name="TextBox 16">
            <a:extLst>
              <a:ext uri="{FF2B5EF4-FFF2-40B4-BE49-F238E27FC236}">
                <a16:creationId xmlns:a16="http://schemas.microsoft.com/office/drawing/2014/main" id="{C26503ED-1DEB-4F80-881C-C8556604CC02}"/>
              </a:ext>
            </a:extLst>
          </p:cNvPr>
          <p:cNvSpPr txBox="1"/>
          <p:nvPr/>
        </p:nvSpPr>
        <p:spPr>
          <a:xfrm>
            <a:off x="10016625" y="2319668"/>
            <a:ext cx="1781837" cy="418759"/>
          </a:xfrm>
          <a:prstGeom prst="rect">
            <a:avLst/>
          </a:prstGeom>
          <a:noFill/>
        </p:spPr>
        <p:txBody>
          <a:bodyPr wrap="square" lIns="0" tIns="0" rIns="0" bIns="0" rtlCol="0" anchor="ctr">
            <a:normAutofit/>
          </a:bodyPr>
          <a:lstStyle/>
          <a:p>
            <a:r>
              <a:rPr lang="en-US" sz="1600" b="1" dirty="0">
                <a:latin typeface="+mj-lt"/>
              </a:rPr>
              <a:t>On-Plan Rate</a:t>
            </a:r>
            <a:endParaRPr lang="en-PH" sz="1600" b="1" dirty="0">
              <a:latin typeface="+mj-lt"/>
            </a:endParaRPr>
          </a:p>
        </p:txBody>
      </p:sp>
      <p:sp>
        <p:nvSpPr>
          <p:cNvPr id="18" name="TextBox 17">
            <a:extLst>
              <a:ext uri="{FF2B5EF4-FFF2-40B4-BE49-F238E27FC236}">
                <a16:creationId xmlns:a16="http://schemas.microsoft.com/office/drawing/2014/main" id="{79C9A37E-1CB0-462E-802F-E75FF161C971}"/>
              </a:ext>
            </a:extLst>
          </p:cNvPr>
          <p:cNvSpPr txBox="1"/>
          <p:nvPr/>
        </p:nvSpPr>
        <p:spPr>
          <a:xfrm>
            <a:off x="10016623" y="2991436"/>
            <a:ext cx="1781837" cy="2383086"/>
          </a:xfrm>
          <a:prstGeom prst="rect">
            <a:avLst/>
          </a:prstGeom>
          <a:noFill/>
        </p:spPr>
        <p:txBody>
          <a:bodyPr wrap="square" lIns="0" tIns="0" rIns="0" bIns="0" rtlCol="0" anchor="t">
            <a:noAutofit/>
          </a:bodyPr>
          <a:lstStyle/>
          <a:p>
            <a:r>
              <a:rPr lang="en-US" sz="1300" dirty="0"/>
              <a:t>Nine of nine completed renovation programs delivered rent premiums at or above plan, evidencing repeatable execution on the exact strategy underwritten for Northgate Commons.</a:t>
            </a:r>
          </a:p>
          <a:p>
            <a:pPr marL="171450" indent="-171450">
              <a:buFont typeface="Arial" panose="020B0604020202020204" pitchFamily="34" charset="0"/>
              <a:buChar char="•"/>
            </a:pPr>
            <a:endParaRPr lang="en-US" sz="1300" dirty="0"/>
          </a:p>
        </p:txBody>
      </p:sp>
      <p:sp>
        <p:nvSpPr>
          <p:cNvPr id="20" name="TextBox 19">
            <a:extLst>
              <a:ext uri="{FF2B5EF4-FFF2-40B4-BE49-F238E27FC236}">
                <a16:creationId xmlns:a16="http://schemas.microsoft.com/office/drawing/2014/main" id="{C0B444F3-9AA9-493C-9898-D27C68812162}"/>
              </a:ext>
            </a:extLst>
          </p:cNvPr>
          <p:cNvSpPr txBox="1"/>
          <p:nvPr/>
        </p:nvSpPr>
        <p:spPr>
          <a:xfrm>
            <a:off x="363795" y="2729893"/>
            <a:ext cx="1781837" cy="212200"/>
          </a:xfrm>
          <a:prstGeom prst="rect">
            <a:avLst/>
          </a:prstGeom>
          <a:noFill/>
        </p:spPr>
        <p:txBody>
          <a:bodyPr wrap="square" lIns="0" tIns="0" rIns="0" bIns="0" rtlCol="0" anchor="ctr">
            <a:noAutofit/>
          </a:bodyPr>
          <a:lstStyle/>
          <a:p>
            <a:r>
              <a:rPr lang="en-US" sz="1300" b="1" dirty="0">
                <a:solidFill>
                  <a:schemeClr val="accent2"/>
                </a:solidFill>
              </a:rPr>
              <a:t>Track record</a:t>
            </a:r>
            <a:endParaRPr lang="en-PH" sz="1300" b="1" dirty="0">
              <a:solidFill>
                <a:schemeClr val="accent2"/>
              </a:solidFill>
            </a:endParaRPr>
          </a:p>
        </p:txBody>
      </p:sp>
      <p:sp>
        <p:nvSpPr>
          <p:cNvPr id="21" name="TextBox 20">
            <a:extLst>
              <a:ext uri="{FF2B5EF4-FFF2-40B4-BE49-F238E27FC236}">
                <a16:creationId xmlns:a16="http://schemas.microsoft.com/office/drawing/2014/main" id="{86854215-D905-4DC0-A879-5221CBEEA5F2}"/>
              </a:ext>
            </a:extLst>
          </p:cNvPr>
          <p:cNvSpPr txBox="1"/>
          <p:nvPr/>
        </p:nvSpPr>
        <p:spPr>
          <a:xfrm>
            <a:off x="2777003" y="2729893"/>
            <a:ext cx="1781837" cy="212200"/>
          </a:xfrm>
          <a:prstGeom prst="rect">
            <a:avLst/>
          </a:prstGeom>
          <a:noFill/>
        </p:spPr>
        <p:txBody>
          <a:bodyPr wrap="square" lIns="0" tIns="0" rIns="0" bIns="0" rtlCol="0" anchor="ctr">
            <a:noAutofit/>
          </a:bodyPr>
          <a:lstStyle/>
          <a:p>
            <a:r>
              <a:rPr lang="en-US" sz="1300" b="1" dirty="0">
                <a:solidFill>
                  <a:schemeClr val="accent2"/>
                </a:solidFill>
              </a:rPr>
              <a:t>Realized</a:t>
            </a:r>
            <a:endParaRPr lang="en-PH" sz="1300" b="1" dirty="0">
              <a:solidFill>
                <a:schemeClr val="accent2"/>
              </a:solidFill>
            </a:endParaRPr>
          </a:p>
        </p:txBody>
      </p:sp>
      <p:sp>
        <p:nvSpPr>
          <p:cNvPr id="22" name="TextBox 21">
            <a:extLst>
              <a:ext uri="{FF2B5EF4-FFF2-40B4-BE49-F238E27FC236}">
                <a16:creationId xmlns:a16="http://schemas.microsoft.com/office/drawing/2014/main" id="{458784FC-5304-4FFC-93E2-62666CFB1C72}"/>
              </a:ext>
            </a:extLst>
          </p:cNvPr>
          <p:cNvSpPr txBox="1"/>
          <p:nvPr/>
        </p:nvSpPr>
        <p:spPr>
          <a:xfrm>
            <a:off x="5190211" y="2729893"/>
            <a:ext cx="1781837" cy="212200"/>
          </a:xfrm>
          <a:prstGeom prst="rect">
            <a:avLst/>
          </a:prstGeom>
          <a:noFill/>
        </p:spPr>
        <p:txBody>
          <a:bodyPr wrap="square" lIns="0" tIns="0" rIns="0" bIns="0" rtlCol="0" anchor="ctr">
            <a:noAutofit/>
          </a:bodyPr>
          <a:lstStyle/>
          <a:p>
            <a:r>
              <a:rPr lang="en-US" sz="1300" b="1" dirty="0">
                <a:solidFill>
                  <a:schemeClr val="accent2"/>
                </a:solidFill>
              </a:rPr>
              <a:t>Renovated</a:t>
            </a:r>
            <a:endParaRPr lang="en-PH" sz="1300" b="1" dirty="0">
              <a:solidFill>
                <a:schemeClr val="accent2"/>
              </a:solidFill>
            </a:endParaRPr>
          </a:p>
        </p:txBody>
      </p:sp>
      <p:sp>
        <p:nvSpPr>
          <p:cNvPr id="23" name="TextBox 22">
            <a:extLst>
              <a:ext uri="{FF2B5EF4-FFF2-40B4-BE49-F238E27FC236}">
                <a16:creationId xmlns:a16="http://schemas.microsoft.com/office/drawing/2014/main" id="{D066F5F3-F382-414D-BCFC-28418D503C3B}"/>
              </a:ext>
            </a:extLst>
          </p:cNvPr>
          <p:cNvSpPr txBox="1"/>
          <p:nvPr/>
        </p:nvSpPr>
        <p:spPr>
          <a:xfrm>
            <a:off x="7603419" y="2729893"/>
            <a:ext cx="1781837" cy="212200"/>
          </a:xfrm>
          <a:prstGeom prst="rect">
            <a:avLst/>
          </a:prstGeom>
          <a:noFill/>
        </p:spPr>
        <p:txBody>
          <a:bodyPr wrap="square" lIns="0" tIns="0" rIns="0" bIns="0" rtlCol="0" anchor="ctr">
            <a:noAutofit/>
          </a:bodyPr>
          <a:lstStyle/>
          <a:p>
            <a:r>
              <a:rPr lang="en-US" sz="1300" b="1" dirty="0">
                <a:solidFill>
                  <a:schemeClr val="accent2"/>
                </a:solidFill>
              </a:rPr>
              <a:t>Returned</a:t>
            </a:r>
            <a:endParaRPr lang="en-PH" sz="1300" b="1" dirty="0">
              <a:solidFill>
                <a:schemeClr val="accent2"/>
              </a:solidFill>
            </a:endParaRPr>
          </a:p>
        </p:txBody>
      </p:sp>
      <p:sp>
        <p:nvSpPr>
          <p:cNvPr id="24" name="TextBox 23">
            <a:extLst>
              <a:ext uri="{FF2B5EF4-FFF2-40B4-BE49-F238E27FC236}">
                <a16:creationId xmlns:a16="http://schemas.microsoft.com/office/drawing/2014/main" id="{F1BB6D87-E476-40E3-AF0D-1A5F0FA0E0F6}"/>
              </a:ext>
            </a:extLst>
          </p:cNvPr>
          <p:cNvSpPr txBox="1"/>
          <p:nvPr/>
        </p:nvSpPr>
        <p:spPr>
          <a:xfrm>
            <a:off x="10016625" y="2729893"/>
            <a:ext cx="1781837" cy="212200"/>
          </a:xfrm>
          <a:prstGeom prst="rect">
            <a:avLst/>
          </a:prstGeom>
          <a:noFill/>
        </p:spPr>
        <p:txBody>
          <a:bodyPr wrap="square" lIns="0" tIns="0" rIns="0" bIns="0" rtlCol="0" anchor="ctr">
            <a:normAutofit/>
          </a:bodyPr>
          <a:lstStyle/>
          <a:p>
            <a:r>
              <a:rPr lang="en-US" sz="1300" b="1" dirty="0">
                <a:solidFill>
                  <a:schemeClr val="accent2"/>
                </a:solidFill>
              </a:rPr>
              <a:t>On-plan</a:t>
            </a:r>
            <a:endParaRPr lang="en-PH" sz="1300" b="1" dirty="0">
              <a:solidFill>
                <a:schemeClr val="accent2"/>
              </a:solidFill>
            </a:endParaRPr>
          </a:p>
        </p:txBody>
      </p:sp>
      <p:grpSp>
        <p:nvGrpSpPr>
          <p:cNvPr id="36" name="Group 35">
            <a:extLst>
              <a:ext uri="{FF2B5EF4-FFF2-40B4-BE49-F238E27FC236}">
                <a16:creationId xmlns:a16="http://schemas.microsoft.com/office/drawing/2014/main" id="{F3847120-1493-4411-86D6-F9224905AE9D}"/>
              </a:ext>
            </a:extLst>
          </p:cNvPr>
          <p:cNvGrpSpPr/>
          <p:nvPr/>
        </p:nvGrpSpPr>
        <p:grpSpPr>
          <a:xfrm>
            <a:off x="2461316" y="2261793"/>
            <a:ext cx="7239621" cy="3173688"/>
            <a:chOff x="2461316" y="1716856"/>
            <a:chExt cx="7239621" cy="3678104"/>
          </a:xfrm>
        </p:grpSpPr>
        <p:cxnSp>
          <p:nvCxnSpPr>
            <p:cNvPr id="27" name="Straight Connector 26">
              <a:extLst>
                <a:ext uri="{FF2B5EF4-FFF2-40B4-BE49-F238E27FC236}">
                  <a16:creationId xmlns:a16="http://schemas.microsoft.com/office/drawing/2014/main" id="{9A324E04-E089-4D36-899F-A01C8C1FA6B3}"/>
                </a:ext>
              </a:extLst>
            </p:cNvPr>
            <p:cNvCxnSpPr/>
            <p:nvPr/>
          </p:nvCxnSpPr>
          <p:spPr>
            <a:xfrm>
              <a:off x="9700937"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35BFD0C-BF0A-4CA3-987E-14D868C49119}"/>
                </a:ext>
              </a:extLst>
            </p:cNvPr>
            <p:cNvCxnSpPr/>
            <p:nvPr/>
          </p:nvCxnSpPr>
          <p:spPr>
            <a:xfrm>
              <a:off x="7287730"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C7AC34E-A5DC-4C41-82C6-DC203B4E2B55}"/>
                </a:ext>
              </a:extLst>
            </p:cNvPr>
            <p:cNvCxnSpPr/>
            <p:nvPr/>
          </p:nvCxnSpPr>
          <p:spPr>
            <a:xfrm>
              <a:off x="4874523" y="1716856"/>
              <a:ext cx="0" cy="3678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C57AA16-F6A7-4CD6-9392-9047B221BE43}"/>
                </a:ext>
              </a:extLst>
            </p:cNvPr>
            <p:cNvCxnSpPr/>
            <p:nvPr/>
          </p:nvCxnSpPr>
          <p:spPr>
            <a:xfrm>
              <a:off x="2461316" y="1716856"/>
              <a:ext cx="0" cy="367810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Rectangle 24">
            <a:extLst>
              <a:ext uri="{FF2B5EF4-FFF2-40B4-BE49-F238E27FC236}">
                <a16:creationId xmlns:a16="http://schemas.microsoft.com/office/drawing/2014/main" id="{E209AF3B-4511-4498-9475-0443E3A2AB2C}"/>
              </a:ext>
            </a:extLst>
          </p:cNvPr>
          <p:cNvSpPr/>
          <p:nvPr/>
        </p:nvSpPr>
        <p:spPr>
          <a:xfrm>
            <a:off x="0" y="5435483"/>
            <a:ext cx="12192000" cy="8148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grpSp>
        <p:nvGrpSpPr>
          <p:cNvPr id="35" name="Group 34">
            <a:extLst>
              <a:ext uri="{FF2B5EF4-FFF2-40B4-BE49-F238E27FC236}">
                <a16:creationId xmlns:a16="http://schemas.microsoft.com/office/drawing/2014/main" id="{38B3597E-E060-4E2B-8235-3A577EFB2747}"/>
              </a:ext>
            </a:extLst>
          </p:cNvPr>
          <p:cNvGrpSpPr/>
          <p:nvPr/>
        </p:nvGrpSpPr>
        <p:grpSpPr>
          <a:xfrm>
            <a:off x="2461316" y="5435482"/>
            <a:ext cx="7239621" cy="875808"/>
            <a:chOff x="2461316" y="4018096"/>
            <a:chExt cx="7239621" cy="3678104"/>
          </a:xfrm>
        </p:grpSpPr>
        <p:cxnSp>
          <p:nvCxnSpPr>
            <p:cNvPr id="31" name="Straight Connector 30">
              <a:extLst>
                <a:ext uri="{FF2B5EF4-FFF2-40B4-BE49-F238E27FC236}">
                  <a16:creationId xmlns:a16="http://schemas.microsoft.com/office/drawing/2014/main" id="{CBBD4F1C-465C-4C42-B589-3C48B679B82C}"/>
                </a:ext>
              </a:extLst>
            </p:cNvPr>
            <p:cNvCxnSpPr/>
            <p:nvPr/>
          </p:nvCxnSpPr>
          <p:spPr>
            <a:xfrm>
              <a:off x="9700937"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8F9EA60-4BFE-4FF6-B939-1EBB27219106}"/>
                </a:ext>
              </a:extLst>
            </p:cNvPr>
            <p:cNvCxnSpPr/>
            <p:nvPr/>
          </p:nvCxnSpPr>
          <p:spPr>
            <a:xfrm>
              <a:off x="7287730"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E3F5CCD-1022-4255-A5B0-00B3CF230DBF}"/>
                </a:ext>
              </a:extLst>
            </p:cNvPr>
            <p:cNvCxnSpPr/>
            <p:nvPr/>
          </p:nvCxnSpPr>
          <p:spPr>
            <a:xfrm>
              <a:off x="4874523"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2CF3C32-68EF-4160-960A-F5E4A40CB1CC}"/>
                </a:ext>
              </a:extLst>
            </p:cNvPr>
            <p:cNvCxnSpPr/>
            <p:nvPr/>
          </p:nvCxnSpPr>
          <p:spPr>
            <a:xfrm>
              <a:off x="2461316" y="4018096"/>
              <a:ext cx="0" cy="367810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000" name="Group 14"/>
          <p:cNvGrpSpPr/>
          <p:nvPr/>
        </p:nvGrpSpPr>
        <p:grpSpPr>
          <a:xfrm>
            <a:off x="363794" y="1837886"/>
            <a:ext cx="481780" cy="481780"/>
            <a:chOff x="10893351" y="1095673"/>
            <a:chExt cx="633600" cy="633600"/>
          </a:xfrm>
          <a:solidFill>
            <a:srgbClr val="0B1E2D"/>
          </a:solidFill>
        </p:grpSpPr>
        <p:sp>
          <p:nvSpPr>
            <p:cNvPr id="9001" name="Accent"/>
            <p:cNvSpPr/>
            <p:nvPr/>
          </p:nvSpPr>
          <p:spPr>
            <a:xfrm>
              <a:off x="10893351" y="1095673"/>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grpFill/>
            <a:ln>
              <a:noFill/>
            </a:ln>
          </p:spPr>
          <p:txBody>
            <a:bodyPr/>
            <a:lstStyle/>
            <a:p>
              <a:endParaRPr/>
            </a:p>
          </p:txBody>
        </p:sp>
        <p:sp>
          <p:nvSpPr>
            <p:cNvPr id="9002" name="Outline"/>
            <p:cNvSpPr/>
            <p:nvPr/>
          </p:nvSpPr>
          <p:spPr>
            <a:xfrm>
              <a:off x="10893351" y="1095673"/>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grpFill/>
            <a:ln>
              <a:noFill/>
            </a:ln>
          </p:spPr>
          <p:txBody>
            <a:bodyPr/>
            <a:lstStyle/>
            <a:p>
              <a:endParaRPr/>
            </a:p>
          </p:txBody>
        </p:sp>
      </p:grpSp>
      <p:grpSp>
        <p:nvGrpSpPr>
          <p:cNvPr id="9003" name="Group 483"/>
          <p:cNvGrpSpPr/>
          <p:nvPr/>
        </p:nvGrpSpPr>
        <p:grpSpPr>
          <a:xfrm>
            <a:off x="2777002" y="1837886"/>
            <a:ext cx="481780" cy="481780"/>
            <a:chOff x="4308995" y="1554480"/>
            <a:chExt cx="914400" cy="914400"/>
          </a:xfrm>
          <a:solidFill>
            <a:srgbClr val="0B1E2D"/>
          </a:solidFill>
        </p:grpSpPr>
        <p:sp>
          <p:nvSpPr>
            <p:cNvPr id="9004" name="Accent"/>
            <p:cNvSpPr/>
            <p:nvPr/>
          </p:nvSpPr>
          <p:spPr>
            <a:xfrm>
              <a:off x="4308995" y="1554480"/>
              <a:ext cx="914400" cy="914400"/>
            </a:xfrm>
            <a:custGeom>
              <a:avLst/>
              <a:gdLst/>
              <a:ahLst/>
              <a:cxnLst/>
              <a:rect l="0" t="0" r="10000" b="10000"/>
              <a:pathLst>
                <a:path w="10000" h="10000">
                  <a:moveTo>
                    <a:pt x="6917" y="4202"/>
                  </a:moveTo>
                  <a:lnTo>
                    <a:pt x="6917" y="3989"/>
                  </a:lnTo>
                  <a:lnTo>
                    <a:pt x="5307" y="5956"/>
                  </a:lnTo>
                  <a:lnTo>
                    <a:pt x="5284" y="5981"/>
                  </a:lnTo>
                  <a:lnTo>
                    <a:pt x="5258" y="6002"/>
                  </a:lnTo>
                  <a:lnTo>
                    <a:pt x="5229" y="6020"/>
                  </a:lnTo>
                  <a:lnTo>
                    <a:pt x="5198" y="6034"/>
                  </a:lnTo>
                  <a:lnTo>
                    <a:pt x="5165" y="6043"/>
                  </a:lnTo>
                  <a:lnTo>
                    <a:pt x="5131" y="6047"/>
                  </a:lnTo>
                  <a:lnTo>
                    <a:pt x="5097" y="6047"/>
                  </a:lnTo>
                  <a:lnTo>
                    <a:pt x="5064" y="6043"/>
                  </a:lnTo>
                  <a:lnTo>
                    <a:pt x="5031" y="6034"/>
                  </a:lnTo>
                  <a:lnTo>
                    <a:pt x="5000" y="6020"/>
                  </a:lnTo>
                  <a:lnTo>
                    <a:pt x="4971" y="6003"/>
                  </a:lnTo>
                  <a:lnTo>
                    <a:pt x="4002" y="5325"/>
                  </a:lnTo>
                  <a:lnTo>
                    <a:pt x="2554" y="6774"/>
                  </a:lnTo>
                  <a:lnTo>
                    <a:pt x="2529" y="6795"/>
                  </a:lnTo>
                  <a:lnTo>
                    <a:pt x="2502" y="6813"/>
                  </a:lnTo>
                  <a:lnTo>
                    <a:pt x="2473" y="6828"/>
                  </a:lnTo>
                  <a:lnTo>
                    <a:pt x="2442" y="6838"/>
                  </a:lnTo>
                  <a:lnTo>
                    <a:pt x="2410" y="6845"/>
                  </a:lnTo>
                  <a:lnTo>
                    <a:pt x="2377" y="6847"/>
                  </a:lnTo>
                  <a:lnTo>
                    <a:pt x="2344" y="6845"/>
                  </a:lnTo>
                  <a:lnTo>
                    <a:pt x="2312" y="6839"/>
                  </a:lnTo>
                  <a:lnTo>
                    <a:pt x="2281" y="6828"/>
                  </a:lnTo>
                  <a:lnTo>
                    <a:pt x="2252" y="6814"/>
                  </a:lnTo>
                  <a:lnTo>
                    <a:pt x="2225" y="6795"/>
                  </a:lnTo>
                  <a:lnTo>
                    <a:pt x="2200" y="6774"/>
                  </a:lnTo>
                  <a:lnTo>
                    <a:pt x="2179" y="6749"/>
                  </a:lnTo>
                  <a:lnTo>
                    <a:pt x="2161" y="6722"/>
                  </a:lnTo>
                  <a:lnTo>
                    <a:pt x="2146" y="6693"/>
                  </a:lnTo>
                  <a:lnTo>
                    <a:pt x="2136" y="6662"/>
                  </a:lnTo>
                  <a:lnTo>
                    <a:pt x="2129" y="6630"/>
                  </a:lnTo>
                  <a:lnTo>
                    <a:pt x="2127" y="6597"/>
                  </a:lnTo>
                  <a:lnTo>
                    <a:pt x="2129" y="6564"/>
                  </a:lnTo>
                  <a:lnTo>
                    <a:pt x="2135" y="6532"/>
                  </a:lnTo>
                  <a:lnTo>
                    <a:pt x="2146" y="6501"/>
                  </a:lnTo>
                  <a:lnTo>
                    <a:pt x="2160" y="6472"/>
                  </a:lnTo>
                  <a:lnTo>
                    <a:pt x="2179" y="6445"/>
                  </a:lnTo>
                  <a:lnTo>
                    <a:pt x="2200" y="6420"/>
                  </a:lnTo>
                  <a:lnTo>
                    <a:pt x="3796" y="4823"/>
                  </a:lnTo>
                  <a:lnTo>
                    <a:pt x="3820" y="4802"/>
                  </a:lnTo>
                  <a:lnTo>
                    <a:pt x="3846" y="4785"/>
                  </a:lnTo>
                  <a:lnTo>
                    <a:pt x="3875" y="4770"/>
                  </a:lnTo>
                  <a:lnTo>
                    <a:pt x="3904" y="4760"/>
                  </a:lnTo>
                  <a:lnTo>
                    <a:pt x="3935" y="4753"/>
                  </a:lnTo>
                  <a:lnTo>
                    <a:pt x="3967" y="4750"/>
                  </a:lnTo>
                  <a:lnTo>
                    <a:pt x="3999" y="4751"/>
                  </a:lnTo>
                  <a:lnTo>
                    <a:pt x="4030" y="4757"/>
                  </a:lnTo>
                  <a:lnTo>
                    <a:pt x="4060" y="4766"/>
                  </a:lnTo>
                  <a:lnTo>
                    <a:pt x="4089" y="4779"/>
                  </a:lnTo>
                  <a:lnTo>
                    <a:pt x="4116" y="4795"/>
                  </a:lnTo>
                  <a:lnTo>
                    <a:pt x="5067" y="5460"/>
                  </a:lnTo>
                  <a:lnTo>
                    <a:pt x="6639" y="3539"/>
                  </a:lnTo>
                  <a:lnTo>
                    <a:pt x="6255" y="3539"/>
                  </a:lnTo>
                  <a:lnTo>
                    <a:pt x="6222" y="3537"/>
                  </a:lnTo>
                  <a:lnTo>
                    <a:pt x="6190" y="3530"/>
                  </a:lnTo>
                  <a:lnTo>
                    <a:pt x="6159" y="3520"/>
                  </a:lnTo>
                  <a:lnTo>
                    <a:pt x="6130" y="3506"/>
                  </a:lnTo>
                  <a:lnTo>
                    <a:pt x="6103" y="3487"/>
                  </a:lnTo>
                  <a:lnTo>
                    <a:pt x="6078" y="3466"/>
                  </a:lnTo>
                  <a:lnTo>
                    <a:pt x="6057" y="3441"/>
                  </a:lnTo>
                  <a:lnTo>
                    <a:pt x="6038" y="3414"/>
                  </a:lnTo>
                  <a:lnTo>
                    <a:pt x="6024" y="3385"/>
                  </a:lnTo>
                  <a:lnTo>
                    <a:pt x="6014" y="3354"/>
                  </a:lnTo>
                  <a:lnTo>
                    <a:pt x="6007" y="3322"/>
                  </a:lnTo>
                  <a:lnTo>
                    <a:pt x="6005" y="3289"/>
                  </a:lnTo>
                  <a:lnTo>
                    <a:pt x="6007" y="3256"/>
                  </a:lnTo>
                  <a:lnTo>
                    <a:pt x="6014" y="3224"/>
                  </a:lnTo>
                  <a:lnTo>
                    <a:pt x="6024" y="3193"/>
                  </a:lnTo>
                  <a:lnTo>
                    <a:pt x="6038" y="3164"/>
                  </a:lnTo>
                  <a:lnTo>
                    <a:pt x="6057" y="3137"/>
                  </a:lnTo>
                  <a:lnTo>
                    <a:pt x="6078" y="3112"/>
                  </a:lnTo>
                  <a:lnTo>
                    <a:pt x="6103" y="3091"/>
                  </a:lnTo>
                  <a:lnTo>
                    <a:pt x="6130" y="3072"/>
                  </a:lnTo>
                  <a:lnTo>
                    <a:pt x="6159" y="3058"/>
                  </a:lnTo>
                  <a:lnTo>
                    <a:pt x="6190" y="3048"/>
                  </a:lnTo>
                  <a:lnTo>
                    <a:pt x="6222" y="3041"/>
                  </a:lnTo>
                  <a:lnTo>
                    <a:pt x="6255" y="3039"/>
                  </a:lnTo>
                  <a:lnTo>
                    <a:pt x="7167" y="3039"/>
                  </a:lnTo>
                  <a:lnTo>
                    <a:pt x="7171" y="3039"/>
                  </a:lnTo>
                  <a:lnTo>
                    <a:pt x="7175" y="3039"/>
                  </a:lnTo>
                  <a:lnTo>
                    <a:pt x="7187" y="3040"/>
                  </a:lnTo>
                  <a:lnTo>
                    <a:pt x="7200" y="3041"/>
                  </a:lnTo>
                  <a:lnTo>
                    <a:pt x="7203" y="3042"/>
                  </a:lnTo>
                  <a:lnTo>
                    <a:pt x="7207" y="3042"/>
                  </a:lnTo>
                  <a:lnTo>
                    <a:pt x="7219" y="3045"/>
                  </a:lnTo>
                  <a:lnTo>
                    <a:pt x="7232" y="3048"/>
                  </a:lnTo>
                  <a:lnTo>
                    <a:pt x="7235" y="3049"/>
                  </a:lnTo>
                  <a:lnTo>
                    <a:pt x="7239" y="3050"/>
                  </a:lnTo>
                  <a:lnTo>
                    <a:pt x="7251" y="3054"/>
                  </a:lnTo>
                  <a:lnTo>
                    <a:pt x="7263" y="3058"/>
                  </a:lnTo>
                  <a:lnTo>
                    <a:pt x="7266" y="3060"/>
                  </a:lnTo>
                  <a:lnTo>
                    <a:pt x="7270" y="3061"/>
                  </a:lnTo>
                  <a:lnTo>
                    <a:pt x="7281" y="3067"/>
                  </a:lnTo>
                  <a:lnTo>
                    <a:pt x="7292" y="3072"/>
                  </a:lnTo>
                  <a:lnTo>
                    <a:pt x="7295" y="3075"/>
                  </a:lnTo>
                  <a:lnTo>
                    <a:pt x="7299" y="3077"/>
                  </a:lnTo>
                  <a:lnTo>
                    <a:pt x="7309" y="3084"/>
                  </a:lnTo>
                  <a:lnTo>
                    <a:pt x="7319" y="3091"/>
                  </a:lnTo>
                  <a:lnTo>
                    <a:pt x="7322" y="3093"/>
                  </a:lnTo>
                  <a:lnTo>
                    <a:pt x="7325" y="3096"/>
                  </a:lnTo>
                  <a:lnTo>
                    <a:pt x="7334" y="3104"/>
                  </a:lnTo>
                  <a:lnTo>
                    <a:pt x="7344" y="3112"/>
                  </a:lnTo>
                  <a:lnTo>
                    <a:pt x="7346" y="3115"/>
                  </a:lnTo>
                  <a:lnTo>
                    <a:pt x="7349" y="3118"/>
                  </a:lnTo>
                  <a:lnTo>
                    <a:pt x="7357" y="3127"/>
                  </a:lnTo>
                  <a:lnTo>
                    <a:pt x="7365" y="3137"/>
                  </a:lnTo>
                  <a:lnTo>
                    <a:pt x="7368" y="3140"/>
                  </a:lnTo>
                  <a:lnTo>
                    <a:pt x="7370" y="3143"/>
                  </a:lnTo>
                  <a:lnTo>
                    <a:pt x="7377" y="3154"/>
                  </a:lnTo>
                  <a:lnTo>
                    <a:pt x="7384" y="3164"/>
                  </a:lnTo>
                  <a:lnTo>
                    <a:pt x="7385" y="3168"/>
                  </a:lnTo>
                  <a:lnTo>
                    <a:pt x="7387" y="3171"/>
                  </a:lnTo>
                  <a:lnTo>
                    <a:pt x="7392" y="3182"/>
                  </a:lnTo>
                  <a:lnTo>
                    <a:pt x="7398" y="3193"/>
                  </a:lnTo>
                  <a:lnTo>
                    <a:pt x="7399" y="3197"/>
                  </a:lnTo>
                  <a:lnTo>
                    <a:pt x="7401" y="3201"/>
                  </a:lnTo>
                  <a:lnTo>
                    <a:pt x="7404" y="3213"/>
                  </a:lnTo>
                  <a:lnTo>
                    <a:pt x="7408" y="3224"/>
                  </a:lnTo>
                  <a:lnTo>
                    <a:pt x="7409" y="3228"/>
                  </a:lnTo>
                  <a:lnTo>
                    <a:pt x="7410" y="3232"/>
                  </a:lnTo>
                  <a:lnTo>
                    <a:pt x="7412" y="3244"/>
                  </a:lnTo>
                  <a:lnTo>
                    <a:pt x="7415" y="3256"/>
                  </a:lnTo>
                  <a:lnTo>
                    <a:pt x="7415" y="3260"/>
                  </a:lnTo>
                  <a:lnTo>
                    <a:pt x="7416" y="3264"/>
                  </a:lnTo>
                  <a:lnTo>
                    <a:pt x="7416" y="3277"/>
                  </a:lnTo>
                  <a:lnTo>
                    <a:pt x="7417" y="3289"/>
                  </a:lnTo>
                  <a:lnTo>
                    <a:pt x="7417" y="4202"/>
                  </a:lnTo>
                  <a:lnTo>
                    <a:pt x="7415" y="4235"/>
                  </a:lnTo>
                  <a:lnTo>
                    <a:pt x="7408" y="4267"/>
                  </a:lnTo>
                  <a:lnTo>
                    <a:pt x="7398" y="4298"/>
                  </a:lnTo>
                  <a:lnTo>
                    <a:pt x="7384" y="4327"/>
                  </a:lnTo>
                  <a:lnTo>
                    <a:pt x="7365" y="4354"/>
                  </a:lnTo>
                  <a:lnTo>
                    <a:pt x="7344" y="4379"/>
                  </a:lnTo>
                  <a:lnTo>
                    <a:pt x="7319" y="4400"/>
                  </a:lnTo>
                  <a:lnTo>
                    <a:pt x="7292" y="4419"/>
                  </a:lnTo>
                  <a:lnTo>
                    <a:pt x="7263" y="4433"/>
                  </a:lnTo>
                  <a:lnTo>
                    <a:pt x="7232" y="4443"/>
                  </a:lnTo>
                  <a:lnTo>
                    <a:pt x="7200" y="4450"/>
                  </a:lnTo>
                  <a:lnTo>
                    <a:pt x="7167" y="4452"/>
                  </a:lnTo>
                  <a:lnTo>
                    <a:pt x="7134" y="4450"/>
                  </a:lnTo>
                  <a:lnTo>
                    <a:pt x="7102" y="4443"/>
                  </a:lnTo>
                  <a:lnTo>
                    <a:pt x="7071" y="4433"/>
                  </a:lnTo>
                  <a:lnTo>
                    <a:pt x="7042" y="4419"/>
                  </a:lnTo>
                  <a:lnTo>
                    <a:pt x="7015" y="4400"/>
                  </a:lnTo>
                  <a:lnTo>
                    <a:pt x="6990" y="4379"/>
                  </a:lnTo>
                  <a:lnTo>
                    <a:pt x="6969" y="4354"/>
                  </a:lnTo>
                  <a:lnTo>
                    <a:pt x="6950" y="4327"/>
                  </a:lnTo>
                  <a:lnTo>
                    <a:pt x="6936" y="4298"/>
                  </a:lnTo>
                  <a:lnTo>
                    <a:pt x="6926" y="4267"/>
                  </a:lnTo>
                  <a:lnTo>
                    <a:pt x="6919" y="4235"/>
                  </a:lnTo>
                  <a:lnTo>
                    <a:pt x="6917" y="4202"/>
                  </a:lnTo>
                  <a:close/>
                </a:path>
              </a:pathLst>
            </a:custGeom>
            <a:grpFill/>
            <a:ln>
              <a:noFill/>
            </a:ln>
          </p:spPr>
          <p:txBody>
            <a:bodyPr/>
            <a:lstStyle/>
            <a:p>
              <a:endParaRPr/>
            </a:p>
          </p:txBody>
        </p:sp>
        <p:sp>
          <p:nvSpPr>
            <p:cNvPr id="9005" name="Outline"/>
            <p:cNvSpPr/>
            <p:nvPr/>
          </p:nvSpPr>
          <p:spPr>
            <a:xfrm>
              <a:off x="4308995" y="1554480"/>
              <a:ext cx="914400" cy="914400"/>
            </a:xfrm>
            <a:custGeom>
              <a:avLst/>
              <a:gdLst/>
              <a:ahLst/>
              <a:cxnLst/>
              <a:rect l="0" t="0" r="10000" b="10000"/>
              <a:pathLst>
                <a:path w="10000" h="10000">
                  <a:moveTo>
                    <a:pt x="2143" y="1100"/>
                  </a:moveTo>
                  <a:lnTo>
                    <a:pt x="2148" y="1100"/>
                  </a:lnTo>
                  <a:lnTo>
                    <a:pt x="7852" y="1100"/>
                  </a:lnTo>
                  <a:lnTo>
                    <a:pt x="7857" y="1100"/>
                  </a:lnTo>
                  <a:lnTo>
                    <a:pt x="7887" y="1101"/>
                  </a:lnTo>
                  <a:lnTo>
                    <a:pt x="7896" y="1101"/>
                  </a:lnTo>
                  <a:lnTo>
                    <a:pt x="7926" y="1103"/>
                  </a:lnTo>
                  <a:lnTo>
                    <a:pt x="7935" y="1103"/>
                  </a:lnTo>
                  <a:lnTo>
                    <a:pt x="7965" y="1106"/>
                  </a:lnTo>
                  <a:lnTo>
                    <a:pt x="7974" y="1107"/>
                  </a:lnTo>
                  <a:lnTo>
                    <a:pt x="8004" y="1111"/>
                  </a:lnTo>
                  <a:lnTo>
                    <a:pt x="8013" y="1113"/>
                  </a:lnTo>
                  <a:lnTo>
                    <a:pt x="8042" y="1118"/>
                  </a:lnTo>
                  <a:lnTo>
                    <a:pt x="8052" y="1119"/>
                  </a:lnTo>
                  <a:lnTo>
                    <a:pt x="8081" y="1125"/>
                  </a:lnTo>
                  <a:lnTo>
                    <a:pt x="8090" y="1127"/>
                  </a:lnTo>
                  <a:lnTo>
                    <a:pt x="8119" y="1135"/>
                  </a:lnTo>
                  <a:lnTo>
                    <a:pt x="8128" y="1137"/>
                  </a:lnTo>
                  <a:lnTo>
                    <a:pt x="8156" y="1145"/>
                  </a:lnTo>
                  <a:lnTo>
                    <a:pt x="8165" y="1148"/>
                  </a:lnTo>
                  <a:lnTo>
                    <a:pt x="8193" y="1157"/>
                  </a:lnTo>
                  <a:lnTo>
                    <a:pt x="8202" y="1160"/>
                  </a:lnTo>
                  <a:lnTo>
                    <a:pt x="8230" y="1171"/>
                  </a:lnTo>
                  <a:lnTo>
                    <a:pt x="8239" y="1174"/>
                  </a:lnTo>
                  <a:lnTo>
                    <a:pt x="8266" y="1186"/>
                  </a:lnTo>
                  <a:lnTo>
                    <a:pt x="8275" y="1189"/>
                  </a:lnTo>
                  <a:lnTo>
                    <a:pt x="8302" y="1202"/>
                  </a:lnTo>
                  <a:lnTo>
                    <a:pt x="8310" y="1206"/>
                  </a:lnTo>
                  <a:lnTo>
                    <a:pt x="8337" y="1219"/>
                  </a:lnTo>
                  <a:lnTo>
                    <a:pt x="8345" y="1223"/>
                  </a:lnTo>
                  <a:lnTo>
                    <a:pt x="8371" y="1238"/>
                  </a:lnTo>
                  <a:lnTo>
                    <a:pt x="8380" y="1243"/>
                  </a:lnTo>
                  <a:lnTo>
                    <a:pt x="8406" y="1258"/>
                  </a:lnTo>
                  <a:lnTo>
                    <a:pt x="8414" y="1263"/>
                  </a:lnTo>
                  <a:lnTo>
                    <a:pt x="8439" y="1280"/>
                  </a:lnTo>
                  <a:lnTo>
                    <a:pt x="8446" y="1285"/>
                  </a:lnTo>
                  <a:lnTo>
                    <a:pt x="8471" y="1302"/>
                  </a:lnTo>
                  <a:lnTo>
                    <a:pt x="8478" y="1308"/>
                  </a:lnTo>
                  <a:lnTo>
                    <a:pt x="8502" y="1326"/>
                  </a:lnTo>
                  <a:lnTo>
                    <a:pt x="8509" y="1332"/>
                  </a:lnTo>
                  <a:lnTo>
                    <a:pt x="8532" y="1351"/>
                  </a:lnTo>
                  <a:lnTo>
                    <a:pt x="8539" y="1357"/>
                  </a:lnTo>
                  <a:lnTo>
                    <a:pt x="8561" y="1377"/>
                  </a:lnTo>
                  <a:lnTo>
                    <a:pt x="8568" y="1383"/>
                  </a:lnTo>
                  <a:lnTo>
                    <a:pt x="8590" y="1404"/>
                  </a:lnTo>
                  <a:lnTo>
                    <a:pt x="8596" y="1410"/>
                  </a:lnTo>
                  <a:lnTo>
                    <a:pt x="8617" y="1432"/>
                  </a:lnTo>
                  <a:lnTo>
                    <a:pt x="8623" y="1439"/>
                  </a:lnTo>
                  <a:lnTo>
                    <a:pt x="8643" y="1461"/>
                  </a:lnTo>
                  <a:lnTo>
                    <a:pt x="8649" y="1468"/>
                  </a:lnTo>
                  <a:lnTo>
                    <a:pt x="8668" y="1491"/>
                  </a:lnTo>
                  <a:lnTo>
                    <a:pt x="8674" y="1498"/>
                  </a:lnTo>
                  <a:lnTo>
                    <a:pt x="8692" y="1522"/>
                  </a:lnTo>
                  <a:lnTo>
                    <a:pt x="8698" y="1529"/>
                  </a:lnTo>
                  <a:lnTo>
                    <a:pt x="8715" y="1554"/>
                  </a:lnTo>
                  <a:lnTo>
                    <a:pt x="8720" y="1561"/>
                  </a:lnTo>
                  <a:lnTo>
                    <a:pt x="8737" y="1586"/>
                  </a:lnTo>
                  <a:lnTo>
                    <a:pt x="8742" y="1594"/>
                  </a:lnTo>
                  <a:lnTo>
                    <a:pt x="8757" y="1620"/>
                  </a:lnTo>
                  <a:lnTo>
                    <a:pt x="8762" y="1629"/>
                  </a:lnTo>
                  <a:lnTo>
                    <a:pt x="8777" y="1655"/>
                  </a:lnTo>
                  <a:lnTo>
                    <a:pt x="8781" y="1663"/>
                  </a:lnTo>
                  <a:lnTo>
                    <a:pt x="8794" y="1690"/>
                  </a:lnTo>
                  <a:lnTo>
                    <a:pt x="8798" y="1698"/>
                  </a:lnTo>
                  <a:lnTo>
                    <a:pt x="8811" y="1725"/>
                  </a:lnTo>
                  <a:lnTo>
                    <a:pt x="8814" y="1734"/>
                  </a:lnTo>
                  <a:lnTo>
                    <a:pt x="8826" y="1761"/>
                  </a:lnTo>
                  <a:lnTo>
                    <a:pt x="8829" y="1770"/>
                  </a:lnTo>
                  <a:lnTo>
                    <a:pt x="8840" y="1798"/>
                  </a:lnTo>
                  <a:lnTo>
                    <a:pt x="8843" y="1807"/>
                  </a:lnTo>
                  <a:lnTo>
                    <a:pt x="8852" y="1835"/>
                  </a:lnTo>
                  <a:lnTo>
                    <a:pt x="8855" y="1844"/>
                  </a:lnTo>
                  <a:lnTo>
                    <a:pt x="8863" y="1872"/>
                  </a:lnTo>
                  <a:lnTo>
                    <a:pt x="8865" y="1881"/>
                  </a:lnTo>
                  <a:lnTo>
                    <a:pt x="8873" y="1910"/>
                  </a:lnTo>
                  <a:lnTo>
                    <a:pt x="8875" y="1919"/>
                  </a:lnTo>
                  <a:lnTo>
                    <a:pt x="8881" y="1948"/>
                  </a:lnTo>
                  <a:lnTo>
                    <a:pt x="8882" y="1958"/>
                  </a:lnTo>
                  <a:lnTo>
                    <a:pt x="8887" y="1987"/>
                  </a:lnTo>
                  <a:lnTo>
                    <a:pt x="8889" y="1996"/>
                  </a:lnTo>
                  <a:lnTo>
                    <a:pt x="8893" y="2026"/>
                  </a:lnTo>
                  <a:lnTo>
                    <a:pt x="8894" y="2035"/>
                  </a:lnTo>
                  <a:lnTo>
                    <a:pt x="8897" y="2065"/>
                  </a:lnTo>
                  <a:lnTo>
                    <a:pt x="8897" y="2074"/>
                  </a:lnTo>
                  <a:lnTo>
                    <a:pt x="8899" y="2104"/>
                  </a:lnTo>
                  <a:lnTo>
                    <a:pt x="8899" y="2113"/>
                  </a:lnTo>
                  <a:lnTo>
                    <a:pt x="8900" y="2143"/>
                  </a:lnTo>
                  <a:lnTo>
                    <a:pt x="8900" y="2148"/>
                  </a:lnTo>
                  <a:lnTo>
                    <a:pt x="8900" y="7852"/>
                  </a:lnTo>
                  <a:lnTo>
                    <a:pt x="8900" y="7857"/>
                  </a:lnTo>
                  <a:lnTo>
                    <a:pt x="8899" y="7887"/>
                  </a:lnTo>
                  <a:lnTo>
                    <a:pt x="8899" y="7896"/>
                  </a:lnTo>
                  <a:lnTo>
                    <a:pt x="8897" y="7926"/>
                  </a:lnTo>
                  <a:lnTo>
                    <a:pt x="8897" y="7935"/>
                  </a:lnTo>
                  <a:lnTo>
                    <a:pt x="8894" y="7965"/>
                  </a:lnTo>
                  <a:lnTo>
                    <a:pt x="8893" y="7974"/>
                  </a:lnTo>
                  <a:lnTo>
                    <a:pt x="8889" y="8004"/>
                  </a:lnTo>
                  <a:lnTo>
                    <a:pt x="8887" y="8013"/>
                  </a:lnTo>
                  <a:lnTo>
                    <a:pt x="8882" y="8042"/>
                  </a:lnTo>
                  <a:lnTo>
                    <a:pt x="8881" y="8052"/>
                  </a:lnTo>
                  <a:lnTo>
                    <a:pt x="8875" y="8081"/>
                  </a:lnTo>
                  <a:lnTo>
                    <a:pt x="8873" y="8090"/>
                  </a:lnTo>
                  <a:lnTo>
                    <a:pt x="8865" y="8119"/>
                  </a:lnTo>
                  <a:lnTo>
                    <a:pt x="8863" y="8128"/>
                  </a:lnTo>
                  <a:lnTo>
                    <a:pt x="8855" y="8156"/>
                  </a:lnTo>
                  <a:lnTo>
                    <a:pt x="8852" y="8165"/>
                  </a:lnTo>
                  <a:lnTo>
                    <a:pt x="8843" y="8193"/>
                  </a:lnTo>
                  <a:lnTo>
                    <a:pt x="8840" y="8202"/>
                  </a:lnTo>
                  <a:lnTo>
                    <a:pt x="8829" y="8230"/>
                  </a:lnTo>
                  <a:lnTo>
                    <a:pt x="8826" y="8239"/>
                  </a:lnTo>
                  <a:lnTo>
                    <a:pt x="8814" y="8266"/>
                  </a:lnTo>
                  <a:lnTo>
                    <a:pt x="8811" y="8275"/>
                  </a:lnTo>
                  <a:lnTo>
                    <a:pt x="8798" y="8302"/>
                  </a:lnTo>
                  <a:lnTo>
                    <a:pt x="8794" y="8310"/>
                  </a:lnTo>
                  <a:lnTo>
                    <a:pt x="8781" y="8337"/>
                  </a:lnTo>
                  <a:lnTo>
                    <a:pt x="8777" y="8345"/>
                  </a:lnTo>
                  <a:lnTo>
                    <a:pt x="8762" y="8371"/>
                  </a:lnTo>
                  <a:lnTo>
                    <a:pt x="8757" y="8380"/>
                  </a:lnTo>
                  <a:lnTo>
                    <a:pt x="8742" y="8406"/>
                  </a:lnTo>
                  <a:lnTo>
                    <a:pt x="8737" y="8414"/>
                  </a:lnTo>
                  <a:lnTo>
                    <a:pt x="8720" y="8439"/>
                  </a:lnTo>
                  <a:lnTo>
                    <a:pt x="8715" y="8446"/>
                  </a:lnTo>
                  <a:lnTo>
                    <a:pt x="8698" y="8471"/>
                  </a:lnTo>
                  <a:lnTo>
                    <a:pt x="8692" y="8478"/>
                  </a:lnTo>
                  <a:lnTo>
                    <a:pt x="8674" y="8502"/>
                  </a:lnTo>
                  <a:lnTo>
                    <a:pt x="8668" y="8509"/>
                  </a:lnTo>
                  <a:lnTo>
                    <a:pt x="8649" y="8532"/>
                  </a:lnTo>
                  <a:lnTo>
                    <a:pt x="8643" y="8539"/>
                  </a:lnTo>
                  <a:lnTo>
                    <a:pt x="8623" y="8561"/>
                  </a:lnTo>
                  <a:lnTo>
                    <a:pt x="8617" y="8568"/>
                  </a:lnTo>
                  <a:lnTo>
                    <a:pt x="8596" y="8590"/>
                  </a:lnTo>
                  <a:lnTo>
                    <a:pt x="8590" y="8596"/>
                  </a:lnTo>
                  <a:lnTo>
                    <a:pt x="8568" y="8617"/>
                  </a:lnTo>
                  <a:lnTo>
                    <a:pt x="8561" y="8623"/>
                  </a:lnTo>
                  <a:lnTo>
                    <a:pt x="8539" y="8643"/>
                  </a:lnTo>
                  <a:lnTo>
                    <a:pt x="8532" y="8649"/>
                  </a:lnTo>
                  <a:lnTo>
                    <a:pt x="8509" y="8668"/>
                  </a:lnTo>
                  <a:lnTo>
                    <a:pt x="8502" y="8674"/>
                  </a:lnTo>
                  <a:lnTo>
                    <a:pt x="8478" y="8692"/>
                  </a:lnTo>
                  <a:lnTo>
                    <a:pt x="8471" y="8698"/>
                  </a:lnTo>
                  <a:lnTo>
                    <a:pt x="8446" y="8715"/>
                  </a:lnTo>
                  <a:lnTo>
                    <a:pt x="8439" y="8720"/>
                  </a:lnTo>
                  <a:lnTo>
                    <a:pt x="8414" y="8737"/>
                  </a:lnTo>
                  <a:lnTo>
                    <a:pt x="8406" y="8742"/>
                  </a:lnTo>
                  <a:lnTo>
                    <a:pt x="8380" y="8757"/>
                  </a:lnTo>
                  <a:lnTo>
                    <a:pt x="8371" y="8762"/>
                  </a:lnTo>
                  <a:lnTo>
                    <a:pt x="8345" y="8777"/>
                  </a:lnTo>
                  <a:lnTo>
                    <a:pt x="8337" y="8781"/>
                  </a:lnTo>
                  <a:lnTo>
                    <a:pt x="8310" y="8794"/>
                  </a:lnTo>
                  <a:lnTo>
                    <a:pt x="8302" y="8798"/>
                  </a:lnTo>
                  <a:lnTo>
                    <a:pt x="8275" y="8811"/>
                  </a:lnTo>
                  <a:lnTo>
                    <a:pt x="8266" y="8814"/>
                  </a:lnTo>
                  <a:lnTo>
                    <a:pt x="8239" y="8826"/>
                  </a:lnTo>
                  <a:lnTo>
                    <a:pt x="8230" y="8829"/>
                  </a:lnTo>
                  <a:lnTo>
                    <a:pt x="8202" y="8840"/>
                  </a:lnTo>
                  <a:lnTo>
                    <a:pt x="8193" y="8843"/>
                  </a:lnTo>
                  <a:lnTo>
                    <a:pt x="8165" y="8852"/>
                  </a:lnTo>
                  <a:lnTo>
                    <a:pt x="8156" y="8855"/>
                  </a:lnTo>
                  <a:lnTo>
                    <a:pt x="8128" y="8863"/>
                  </a:lnTo>
                  <a:lnTo>
                    <a:pt x="8119" y="8865"/>
                  </a:lnTo>
                  <a:lnTo>
                    <a:pt x="8090" y="8873"/>
                  </a:lnTo>
                  <a:lnTo>
                    <a:pt x="8081" y="8875"/>
                  </a:lnTo>
                  <a:lnTo>
                    <a:pt x="8052" y="8881"/>
                  </a:lnTo>
                  <a:lnTo>
                    <a:pt x="8042" y="8882"/>
                  </a:lnTo>
                  <a:lnTo>
                    <a:pt x="8013" y="8887"/>
                  </a:lnTo>
                  <a:lnTo>
                    <a:pt x="8004" y="8889"/>
                  </a:lnTo>
                  <a:lnTo>
                    <a:pt x="7974" y="8893"/>
                  </a:lnTo>
                  <a:lnTo>
                    <a:pt x="7965" y="8894"/>
                  </a:lnTo>
                  <a:lnTo>
                    <a:pt x="7935" y="8897"/>
                  </a:lnTo>
                  <a:lnTo>
                    <a:pt x="7926" y="8897"/>
                  </a:lnTo>
                  <a:lnTo>
                    <a:pt x="7896" y="8899"/>
                  </a:lnTo>
                  <a:lnTo>
                    <a:pt x="7887" y="8899"/>
                  </a:lnTo>
                  <a:lnTo>
                    <a:pt x="7857" y="8900"/>
                  </a:lnTo>
                  <a:lnTo>
                    <a:pt x="7852" y="8900"/>
                  </a:lnTo>
                  <a:lnTo>
                    <a:pt x="2148" y="8900"/>
                  </a:lnTo>
                  <a:lnTo>
                    <a:pt x="2143" y="8900"/>
                  </a:lnTo>
                  <a:lnTo>
                    <a:pt x="2113" y="8899"/>
                  </a:lnTo>
                  <a:lnTo>
                    <a:pt x="2104" y="8899"/>
                  </a:lnTo>
                  <a:lnTo>
                    <a:pt x="2074" y="8897"/>
                  </a:lnTo>
                  <a:lnTo>
                    <a:pt x="2065" y="8897"/>
                  </a:lnTo>
                  <a:lnTo>
                    <a:pt x="2035" y="8894"/>
                  </a:lnTo>
                  <a:lnTo>
                    <a:pt x="2026" y="8893"/>
                  </a:lnTo>
                  <a:lnTo>
                    <a:pt x="1996" y="8889"/>
                  </a:lnTo>
                  <a:lnTo>
                    <a:pt x="1987" y="8887"/>
                  </a:lnTo>
                  <a:lnTo>
                    <a:pt x="1958" y="8882"/>
                  </a:lnTo>
                  <a:lnTo>
                    <a:pt x="1948" y="8881"/>
                  </a:lnTo>
                  <a:lnTo>
                    <a:pt x="1919" y="8875"/>
                  </a:lnTo>
                  <a:lnTo>
                    <a:pt x="1910" y="8873"/>
                  </a:lnTo>
                  <a:lnTo>
                    <a:pt x="1881" y="8865"/>
                  </a:lnTo>
                  <a:lnTo>
                    <a:pt x="1872" y="8863"/>
                  </a:lnTo>
                  <a:lnTo>
                    <a:pt x="1844" y="8855"/>
                  </a:lnTo>
                  <a:lnTo>
                    <a:pt x="1835" y="8852"/>
                  </a:lnTo>
                  <a:lnTo>
                    <a:pt x="1807" y="8843"/>
                  </a:lnTo>
                  <a:lnTo>
                    <a:pt x="1798" y="8840"/>
                  </a:lnTo>
                  <a:lnTo>
                    <a:pt x="1770" y="8829"/>
                  </a:lnTo>
                  <a:lnTo>
                    <a:pt x="1761" y="8826"/>
                  </a:lnTo>
                  <a:lnTo>
                    <a:pt x="1734" y="8814"/>
                  </a:lnTo>
                  <a:lnTo>
                    <a:pt x="1725" y="8811"/>
                  </a:lnTo>
                  <a:lnTo>
                    <a:pt x="1698" y="8798"/>
                  </a:lnTo>
                  <a:lnTo>
                    <a:pt x="1690" y="8794"/>
                  </a:lnTo>
                  <a:lnTo>
                    <a:pt x="1663" y="8781"/>
                  </a:lnTo>
                  <a:lnTo>
                    <a:pt x="1655" y="8777"/>
                  </a:lnTo>
                  <a:lnTo>
                    <a:pt x="1629" y="8762"/>
                  </a:lnTo>
                  <a:lnTo>
                    <a:pt x="1620" y="8757"/>
                  </a:lnTo>
                  <a:lnTo>
                    <a:pt x="1594" y="8742"/>
                  </a:lnTo>
                  <a:lnTo>
                    <a:pt x="1586" y="8737"/>
                  </a:lnTo>
                  <a:lnTo>
                    <a:pt x="1561" y="8720"/>
                  </a:lnTo>
                  <a:lnTo>
                    <a:pt x="1554" y="8715"/>
                  </a:lnTo>
                  <a:lnTo>
                    <a:pt x="1529" y="8698"/>
                  </a:lnTo>
                  <a:lnTo>
                    <a:pt x="1522" y="8692"/>
                  </a:lnTo>
                  <a:lnTo>
                    <a:pt x="1498" y="8674"/>
                  </a:lnTo>
                  <a:lnTo>
                    <a:pt x="1491" y="8668"/>
                  </a:lnTo>
                  <a:lnTo>
                    <a:pt x="1468" y="8649"/>
                  </a:lnTo>
                  <a:lnTo>
                    <a:pt x="1461" y="8643"/>
                  </a:lnTo>
                  <a:lnTo>
                    <a:pt x="1439" y="8623"/>
                  </a:lnTo>
                  <a:lnTo>
                    <a:pt x="1432" y="8617"/>
                  </a:lnTo>
                  <a:lnTo>
                    <a:pt x="1410" y="8596"/>
                  </a:lnTo>
                  <a:lnTo>
                    <a:pt x="1404" y="8590"/>
                  </a:lnTo>
                  <a:lnTo>
                    <a:pt x="1383" y="8568"/>
                  </a:lnTo>
                  <a:lnTo>
                    <a:pt x="1377" y="8561"/>
                  </a:lnTo>
                  <a:lnTo>
                    <a:pt x="1357" y="8539"/>
                  </a:lnTo>
                  <a:lnTo>
                    <a:pt x="1351" y="8532"/>
                  </a:lnTo>
                  <a:lnTo>
                    <a:pt x="1332" y="8509"/>
                  </a:lnTo>
                  <a:lnTo>
                    <a:pt x="1326" y="8502"/>
                  </a:lnTo>
                  <a:lnTo>
                    <a:pt x="1308" y="8478"/>
                  </a:lnTo>
                  <a:lnTo>
                    <a:pt x="1302" y="8471"/>
                  </a:lnTo>
                  <a:lnTo>
                    <a:pt x="1285" y="8446"/>
                  </a:lnTo>
                  <a:lnTo>
                    <a:pt x="1280" y="8439"/>
                  </a:lnTo>
                  <a:lnTo>
                    <a:pt x="1263" y="8414"/>
                  </a:lnTo>
                  <a:lnTo>
                    <a:pt x="1258" y="8406"/>
                  </a:lnTo>
                  <a:lnTo>
                    <a:pt x="1243" y="8380"/>
                  </a:lnTo>
                  <a:lnTo>
                    <a:pt x="1238" y="8371"/>
                  </a:lnTo>
                  <a:lnTo>
                    <a:pt x="1223" y="8345"/>
                  </a:lnTo>
                  <a:lnTo>
                    <a:pt x="1219" y="8337"/>
                  </a:lnTo>
                  <a:lnTo>
                    <a:pt x="1206" y="8310"/>
                  </a:lnTo>
                  <a:lnTo>
                    <a:pt x="1202" y="8302"/>
                  </a:lnTo>
                  <a:lnTo>
                    <a:pt x="1189" y="8275"/>
                  </a:lnTo>
                  <a:lnTo>
                    <a:pt x="1186" y="8266"/>
                  </a:lnTo>
                  <a:lnTo>
                    <a:pt x="1174" y="8239"/>
                  </a:lnTo>
                  <a:lnTo>
                    <a:pt x="1171" y="8230"/>
                  </a:lnTo>
                  <a:lnTo>
                    <a:pt x="1160" y="8202"/>
                  </a:lnTo>
                  <a:lnTo>
                    <a:pt x="1157" y="8193"/>
                  </a:lnTo>
                  <a:lnTo>
                    <a:pt x="1148" y="8165"/>
                  </a:lnTo>
                  <a:lnTo>
                    <a:pt x="1145" y="8156"/>
                  </a:lnTo>
                  <a:lnTo>
                    <a:pt x="1137" y="8128"/>
                  </a:lnTo>
                  <a:lnTo>
                    <a:pt x="1135" y="8119"/>
                  </a:lnTo>
                  <a:lnTo>
                    <a:pt x="1127" y="8090"/>
                  </a:lnTo>
                  <a:lnTo>
                    <a:pt x="1125" y="8081"/>
                  </a:lnTo>
                  <a:lnTo>
                    <a:pt x="1119" y="8052"/>
                  </a:lnTo>
                  <a:lnTo>
                    <a:pt x="1118" y="8042"/>
                  </a:lnTo>
                  <a:lnTo>
                    <a:pt x="1113" y="8013"/>
                  </a:lnTo>
                  <a:lnTo>
                    <a:pt x="1111" y="8004"/>
                  </a:lnTo>
                  <a:lnTo>
                    <a:pt x="1107" y="7974"/>
                  </a:lnTo>
                  <a:lnTo>
                    <a:pt x="1106" y="7965"/>
                  </a:lnTo>
                  <a:lnTo>
                    <a:pt x="1103" y="7935"/>
                  </a:lnTo>
                  <a:lnTo>
                    <a:pt x="1103" y="7926"/>
                  </a:lnTo>
                  <a:lnTo>
                    <a:pt x="1101" y="7896"/>
                  </a:lnTo>
                  <a:lnTo>
                    <a:pt x="1101" y="7887"/>
                  </a:lnTo>
                  <a:lnTo>
                    <a:pt x="1100" y="7857"/>
                  </a:lnTo>
                  <a:lnTo>
                    <a:pt x="1100" y="7852"/>
                  </a:lnTo>
                  <a:lnTo>
                    <a:pt x="1100" y="2148"/>
                  </a:lnTo>
                  <a:lnTo>
                    <a:pt x="1100" y="2143"/>
                  </a:lnTo>
                  <a:lnTo>
                    <a:pt x="1101" y="2113"/>
                  </a:lnTo>
                  <a:lnTo>
                    <a:pt x="1101" y="2104"/>
                  </a:lnTo>
                  <a:lnTo>
                    <a:pt x="1103" y="2074"/>
                  </a:lnTo>
                  <a:lnTo>
                    <a:pt x="1103" y="2065"/>
                  </a:lnTo>
                  <a:lnTo>
                    <a:pt x="1106" y="2035"/>
                  </a:lnTo>
                  <a:lnTo>
                    <a:pt x="1107" y="2026"/>
                  </a:lnTo>
                  <a:lnTo>
                    <a:pt x="1111" y="1996"/>
                  </a:lnTo>
                  <a:lnTo>
                    <a:pt x="1113" y="1987"/>
                  </a:lnTo>
                  <a:lnTo>
                    <a:pt x="1118" y="1958"/>
                  </a:lnTo>
                  <a:lnTo>
                    <a:pt x="1119" y="1948"/>
                  </a:lnTo>
                  <a:lnTo>
                    <a:pt x="1125" y="1919"/>
                  </a:lnTo>
                  <a:lnTo>
                    <a:pt x="1127" y="1910"/>
                  </a:lnTo>
                  <a:lnTo>
                    <a:pt x="1135" y="1881"/>
                  </a:lnTo>
                  <a:lnTo>
                    <a:pt x="1137" y="1872"/>
                  </a:lnTo>
                  <a:lnTo>
                    <a:pt x="1145" y="1844"/>
                  </a:lnTo>
                  <a:lnTo>
                    <a:pt x="1148" y="1835"/>
                  </a:lnTo>
                  <a:lnTo>
                    <a:pt x="1157" y="1807"/>
                  </a:lnTo>
                  <a:lnTo>
                    <a:pt x="1160" y="1798"/>
                  </a:lnTo>
                  <a:lnTo>
                    <a:pt x="1171" y="1770"/>
                  </a:lnTo>
                  <a:lnTo>
                    <a:pt x="1174" y="1761"/>
                  </a:lnTo>
                  <a:lnTo>
                    <a:pt x="1186" y="1734"/>
                  </a:lnTo>
                  <a:lnTo>
                    <a:pt x="1189" y="1725"/>
                  </a:lnTo>
                  <a:lnTo>
                    <a:pt x="1202" y="1698"/>
                  </a:lnTo>
                  <a:lnTo>
                    <a:pt x="1206" y="1690"/>
                  </a:lnTo>
                  <a:lnTo>
                    <a:pt x="1219" y="1663"/>
                  </a:lnTo>
                  <a:lnTo>
                    <a:pt x="1223" y="1655"/>
                  </a:lnTo>
                  <a:lnTo>
                    <a:pt x="1238" y="1629"/>
                  </a:lnTo>
                  <a:lnTo>
                    <a:pt x="1243" y="1620"/>
                  </a:lnTo>
                  <a:lnTo>
                    <a:pt x="1258" y="1594"/>
                  </a:lnTo>
                  <a:lnTo>
                    <a:pt x="1263" y="1586"/>
                  </a:lnTo>
                  <a:lnTo>
                    <a:pt x="1280" y="1561"/>
                  </a:lnTo>
                  <a:lnTo>
                    <a:pt x="1285" y="1554"/>
                  </a:lnTo>
                  <a:lnTo>
                    <a:pt x="1302" y="1529"/>
                  </a:lnTo>
                  <a:lnTo>
                    <a:pt x="1308" y="1522"/>
                  </a:lnTo>
                  <a:lnTo>
                    <a:pt x="1326" y="1498"/>
                  </a:lnTo>
                  <a:lnTo>
                    <a:pt x="1332" y="1491"/>
                  </a:lnTo>
                  <a:lnTo>
                    <a:pt x="1351" y="1468"/>
                  </a:lnTo>
                  <a:lnTo>
                    <a:pt x="1357" y="1461"/>
                  </a:lnTo>
                  <a:lnTo>
                    <a:pt x="1377" y="1439"/>
                  </a:lnTo>
                  <a:lnTo>
                    <a:pt x="1383" y="1432"/>
                  </a:lnTo>
                  <a:lnTo>
                    <a:pt x="1404" y="1410"/>
                  </a:lnTo>
                  <a:lnTo>
                    <a:pt x="1410" y="1404"/>
                  </a:lnTo>
                  <a:lnTo>
                    <a:pt x="1432" y="1383"/>
                  </a:lnTo>
                  <a:lnTo>
                    <a:pt x="1439" y="1377"/>
                  </a:lnTo>
                  <a:lnTo>
                    <a:pt x="1461" y="1357"/>
                  </a:lnTo>
                  <a:lnTo>
                    <a:pt x="1468" y="1351"/>
                  </a:lnTo>
                  <a:lnTo>
                    <a:pt x="1491" y="1332"/>
                  </a:lnTo>
                  <a:lnTo>
                    <a:pt x="1498" y="1326"/>
                  </a:lnTo>
                  <a:lnTo>
                    <a:pt x="1522" y="1308"/>
                  </a:lnTo>
                  <a:lnTo>
                    <a:pt x="1529" y="1302"/>
                  </a:lnTo>
                  <a:lnTo>
                    <a:pt x="1554" y="1285"/>
                  </a:lnTo>
                  <a:lnTo>
                    <a:pt x="1561" y="1280"/>
                  </a:lnTo>
                  <a:lnTo>
                    <a:pt x="1586" y="1263"/>
                  </a:lnTo>
                  <a:lnTo>
                    <a:pt x="1594" y="1258"/>
                  </a:lnTo>
                  <a:lnTo>
                    <a:pt x="1620" y="1243"/>
                  </a:lnTo>
                  <a:lnTo>
                    <a:pt x="1629" y="1238"/>
                  </a:lnTo>
                  <a:lnTo>
                    <a:pt x="1655" y="1223"/>
                  </a:lnTo>
                  <a:lnTo>
                    <a:pt x="1663" y="1219"/>
                  </a:lnTo>
                  <a:lnTo>
                    <a:pt x="1690" y="1206"/>
                  </a:lnTo>
                  <a:lnTo>
                    <a:pt x="1698" y="1202"/>
                  </a:lnTo>
                  <a:lnTo>
                    <a:pt x="1725" y="1189"/>
                  </a:lnTo>
                  <a:lnTo>
                    <a:pt x="1734" y="1186"/>
                  </a:lnTo>
                  <a:lnTo>
                    <a:pt x="1761" y="1174"/>
                  </a:lnTo>
                  <a:lnTo>
                    <a:pt x="1770" y="1171"/>
                  </a:lnTo>
                  <a:lnTo>
                    <a:pt x="1798" y="1160"/>
                  </a:lnTo>
                  <a:lnTo>
                    <a:pt x="1807" y="1157"/>
                  </a:lnTo>
                  <a:lnTo>
                    <a:pt x="1835" y="1148"/>
                  </a:lnTo>
                  <a:lnTo>
                    <a:pt x="1844" y="1145"/>
                  </a:lnTo>
                  <a:lnTo>
                    <a:pt x="1872" y="1137"/>
                  </a:lnTo>
                  <a:lnTo>
                    <a:pt x="1881" y="1135"/>
                  </a:lnTo>
                  <a:lnTo>
                    <a:pt x="1910" y="1127"/>
                  </a:lnTo>
                  <a:lnTo>
                    <a:pt x="1919" y="1125"/>
                  </a:lnTo>
                  <a:lnTo>
                    <a:pt x="1948" y="1119"/>
                  </a:lnTo>
                  <a:lnTo>
                    <a:pt x="1958" y="1118"/>
                  </a:lnTo>
                  <a:lnTo>
                    <a:pt x="1987" y="1113"/>
                  </a:lnTo>
                  <a:lnTo>
                    <a:pt x="1996" y="1111"/>
                  </a:lnTo>
                  <a:lnTo>
                    <a:pt x="2026" y="1107"/>
                  </a:lnTo>
                  <a:lnTo>
                    <a:pt x="2035" y="1106"/>
                  </a:lnTo>
                  <a:lnTo>
                    <a:pt x="2065" y="1103"/>
                  </a:lnTo>
                  <a:lnTo>
                    <a:pt x="2074" y="1103"/>
                  </a:lnTo>
                  <a:lnTo>
                    <a:pt x="2104" y="1101"/>
                  </a:lnTo>
                  <a:lnTo>
                    <a:pt x="2113" y="1101"/>
                  </a:lnTo>
                  <a:lnTo>
                    <a:pt x="2143" y="1100"/>
                  </a:lnTo>
                  <a:close/>
                  <a:moveTo>
                    <a:pt x="2150" y="1600"/>
                  </a:moveTo>
                  <a:lnTo>
                    <a:pt x="2127" y="1600"/>
                  </a:lnTo>
                  <a:lnTo>
                    <a:pt x="2107" y="1602"/>
                  </a:lnTo>
                  <a:lnTo>
                    <a:pt x="2087" y="1604"/>
                  </a:lnTo>
                  <a:lnTo>
                    <a:pt x="2066" y="1606"/>
                  </a:lnTo>
                  <a:lnTo>
                    <a:pt x="2046" y="1610"/>
                  </a:lnTo>
                  <a:lnTo>
                    <a:pt x="2026" y="1614"/>
                  </a:lnTo>
                  <a:lnTo>
                    <a:pt x="2007" y="1619"/>
                  </a:lnTo>
                  <a:lnTo>
                    <a:pt x="1987" y="1624"/>
                  </a:lnTo>
                  <a:lnTo>
                    <a:pt x="1968" y="1631"/>
                  </a:lnTo>
                  <a:lnTo>
                    <a:pt x="1948" y="1638"/>
                  </a:lnTo>
                  <a:lnTo>
                    <a:pt x="1929" y="1646"/>
                  </a:lnTo>
                  <a:lnTo>
                    <a:pt x="1910" y="1654"/>
                  </a:lnTo>
                  <a:lnTo>
                    <a:pt x="1892" y="1664"/>
                  </a:lnTo>
                  <a:lnTo>
                    <a:pt x="1874" y="1674"/>
                  </a:lnTo>
                  <a:lnTo>
                    <a:pt x="1857" y="1684"/>
                  </a:lnTo>
                  <a:lnTo>
                    <a:pt x="1839" y="1695"/>
                  </a:lnTo>
                  <a:lnTo>
                    <a:pt x="1823" y="1707"/>
                  </a:lnTo>
                  <a:lnTo>
                    <a:pt x="1807" y="1720"/>
                  </a:lnTo>
                  <a:lnTo>
                    <a:pt x="1791" y="1733"/>
                  </a:lnTo>
                  <a:lnTo>
                    <a:pt x="1775" y="1746"/>
                  </a:lnTo>
                  <a:lnTo>
                    <a:pt x="1761" y="1761"/>
                  </a:lnTo>
                  <a:lnTo>
                    <a:pt x="1746" y="1775"/>
                  </a:lnTo>
                  <a:lnTo>
                    <a:pt x="1733" y="1791"/>
                  </a:lnTo>
                  <a:lnTo>
                    <a:pt x="1720" y="1807"/>
                  </a:lnTo>
                  <a:lnTo>
                    <a:pt x="1707" y="1823"/>
                  </a:lnTo>
                  <a:lnTo>
                    <a:pt x="1695" y="1839"/>
                  </a:lnTo>
                  <a:lnTo>
                    <a:pt x="1684" y="1857"/>
                  </a:lnTo>
                  <a:lnTo>
                    <a:pt x="1674" y="1874"/>
                  </a:lnTo>
                  <a:lnTo>
                    <a:pt x="1664" y="1892"/>
                  </a:lnTo>
                  <a:lnTo>
                    <a:pt x="1654" y="1910"/>
                  </a:lnTo>
                  <a:lnTo>
                    <a:pt x="1646" y="1929"/>
                  </a:lnTo>
                  <a:lnTo>
                    <a:pt x="1638" y="1948"/>
                  </a:lnTo>
                  <a:lnTo>
                    <a:pt x="1631" y="1968"/>
                  </a:lnTo>
                  <a:lnTo>
                    <a:pt x="1624" y="1987"/>
                  </a:lnTo>
                  <a:lnTo>
                    <a:pt x="1619" y="2007"/>
                  </a:lnTo>
                  <a:lnTo>
                    <a:pt x="1614" y="2026"/>
                  </a:lnTo>
                  <a:lnTo>
                    <a:pt x="1610" y="2046"/>
                  </a:lnTo>
                  <a:lnTo>
                    <a:pt x="1606" y="2066"/>
                  </a:lnTo>
                  <a:lnTo>
                    <a:pt x="1604" y="2087"/>
                  </a:lnTo>
                  <a:lnTo>
                    <a:pt x="1602" y="2107"/>
                  </a:lnTo>
                  <a:lnTo>
                    <a:pt x="1600" y="2127"/>
                  </a:lnTo>
                  <a:lnTo>
                    <a:pt x="1600" y="2150"/>
                  </a:lnTo>
                  <a:lnTo>
                    <a:pt x="1600" y="7850"/>
                  </a:lnTo>
                  <a:lnTo>
                    <a:pt x="1600" y="7873"/>
                  </a:lnTo>
                  <a:lnTo>
                    <a:pt x="1602" y="7893"/>
                  </a:lnTo>
                  <a:lnTo>
                    <a:pt x="1604" y="7913"/>
                  </a:lnTo>
                  <a:lnTo>
                    <a:pt x="1606" y="7934"/>
                  </a:lnTo>
                  <a:lnTo>
                    <a:pt x="1610" y="7954"/>
                  </a:lnTo>
                  <a:lnTo>
                    <a:pt x="1614" y="7974"/>
                  </a:lnTo>
                  <a:lnTo>
                    <a:pt x="1619" y="7993"/>
                  </a:lnTo>
                  <a:lnTo>
                    <a:pt x="1624" y="8013"/>
                  </a:lnTo>
                  <a:lnTo>
                    <a:pt x="1631" y="8032"/>
                  </a:lnTo>
                  <a:lnTo>
                    <a:pt x="1638" y="8052"/>
                  </a:lnTo>
                  <a:lnTo>
                    <a:pt x="1646" y="8071"/>
                  </a:lnTo>
                  <a:lnTo>
                    <a:pt x="1654" y="8090"/>
                  </a:lnTo>
                  <a:lnTo>
                    <a:pt x="1664" y="8108"/>
                  </a:lnTo>
                  <a:lnTo>
                    <a:pt x="1674" y="8126"/>
                  </a:lnTo>
                  <a:lnTo>
                    <a:pt x="1684" y="8143"/>
                  </a:lnTo>
                  <a:lnTo>
                    <a:pt x="1695" y="8161"/>
                  </a:lnTo>
                  <a:lnTo>
                    <a:pt x="1707" y="8177"/>
                  </a:lnTo>
                  <a:lnTo>
                    <a:pt x="1720" y="8193"/>
                  </a:lnTo>
                  <a:lnTo>
                    <a:pt x="1733" y="8209"/>
                  </a:lnTo>
                  <a:lnTo>
                    <a:pt x="1746" y="8225"/>
                  </a:lnTo>
                  <a:lnTo>
                    <a:pt x="1761" y="8239"/>
                  </a:lnTo>
                  <a:lnTo>
                    <a:pt x="1775" y="8254"/>
                  </a:lnTo>
                  <a:lnTo>
                    <a:pt x="1791" y="8267"/>
                  </a:lnTo>
                  <a:lnTo>
                    <a:pt x="1807" y="8280"/>
                  </a:lnTo>
                  <a:lnTo>
                    <a:pt x="1823" y="8293"/>
                  </a:lnTo>
                  <a:lnTo>
                    <a:pt x="1839" y="8305"/>
                  </a:lnTo>
                  <a:lnTo>
                    <a:pt x="1857" y="8316"/>
                  </a:lnTo>
                  <a:lnTo>
                    <a:pt x="1874" y="8326"/>
                  </a:lnTo>
                  <a:lnTo>
                    <a:pt x="1892" y="8336"/>
                  </a:lnTo>
                  <a:lnTo>
                    <a:pt x="1910" y="8346"/>
                  </a:lnTo>
                  <a:lnTo>
                    <a:pt x="1929" y="8354"/>
                  </a:lnTo>
                  <a:lnTo>
                    <a:pt x="1948" y="8362"/>
                  </a:lnTo>
                  <a:lnTo>
                    <a:pt x="1968" y="8369"/>
                  </a:lnTo>
                  <a:lnTo>
                    <a:pt x="1987" y="8376"/>
                  </a:lnTo>
                  <a:lnTo>
                    <a:pt x="2007" y="8381"/>
                  </a:lnTo>
                  <a:lnTo>
                    <a:pt x="2026" y="8386"/>
                  </a:lnTo>
                  <a:lnTo>
                    <a:pt x="2046" y="8390"/>
                  </a:lnTo>
                  <a:lnTo>
                    <a:pt x="2066" y="8394"/>
                  </a:lnTo>
                  <a:lnTo>
                    <a:pt x="2087" y="8396"/>
                  </a:lnTo>
                  <a:lnTo>
                    <a:pt x="2107" y="8398"/>
                  </a:lnTo>
                  <a:lnTo>
                    <a:pt x="2127" y="8400"/>
                  </a:lnTo>
                  <a:lnTo>
                    <a:pt x="2150" y="8400"/>
                  </a:lnTo>
                  <a:lnTo>
                    <a:pt x="7850" y="8400"/>
                  </a:lnTo>
                  <a:lnTo>
                    <a:pt x="7873" y="8400"/>
                  </a:lnTo>
                  <a:lnTo>
                    <a:pt x="7893" y="8398"/>
                  </a:lnTo>
                  <a:lnTo>
                    <a:pt x="7913" y="8396"/>
                  </a:lnTo>
                  <a:lnTo>
                    <a:pt x="7934" y="8394"/>
                  </a:lnTo>
                  <a:lnTo>
                    <a:pt x="7954" y="8390"/>
                  </a:lnTo>
                  <a:lnTo>
                    <a:pt x="7974" y="8386"/>
                  </a:lnTo>
                  <a:lnTo>
                    <a:pt x="7993" y="8381"/>
                  </a:lnTo>
                  <a:lnTo>
                    <a:pt x="8013" y="8376"/>
                  </a:lnTo>
                  <a:lnTo>
                    <a:pt x="8032" y="8369"/>
                  </a:lnTo>
                  <a:lnTo>
                    <a:pt x="8052" y="8362"/>
                  </a:lnTo>
                  <a:lnTo>
                    <a:pt x="8071" y="8354"/>
                  </a:lnTo>
                  <a:lnTo>
                    <a:pt x="8090" y="8346"/>
                  </a:lnTo>
                  <a:lnTo>
                    <a:pt x="8108" y="8336"/>
                  </a:lnTo>
                  <a:lnTo>
                    <a:pt x="8126" y="8326"/>
                  </a:lnTo>
                  <a:lnTo>
                    <a:pt x="8143" y="8316"/>
                  </a:lnTo>
                  <a:lnTo>
                    <a:pt x="8161" y="8305"/>
                  </a:lnTo>
                  <a:lnTo>
                    <a:pt x="8177" y="8293"/>
                  </a:lnTo>
                  <a:lnTo>
                    <a:pt x="8193" y="8280"/>
                  </a:lnTo>
                  <a:lnTo>
                    <a:pt x="8209" y="8267"/>
                  </a:lnTo>
                  <a:lnTo>
                    <a:pt x="8225" y="8254"/>
                  </a:lnTo>
                  <a:lnTo>
                    <a:pt x="8239" y="8239"/>
                  </a:lnTo>
                  <a:lnTo>
                    <a:pt x="8254" y="8225"/>
                  </a:lnTo>
                  <a:lnTo>
                    <a:pt x="8267" y="8209"/>
                  </a:lnTo>
                  <a:lnTo>
                    <a:pt x="8280" y="8193"/>
                  </a:lnTo>
                  <a:lnTo>
                    <a:pt x="8293" y="8177"/>
                  </a:lnTo>
                  <a:lnTo>
                    <a:pt x="8305" y="8161"/>
                  </a:lnTo>
                  <a:lnTo>
                    <a:pt x="8316" y="8143"/>
                  </a:lnTo>
                  <a:lnTo>
                    <a:pt x="8326" y="8126"/>
                  </a:lnTo>
                  <a:lnTo>
                    <a:pt x="8336" y="8108"/>
                  </a:lnTo>
                  <a:lnTo>
                    <a:pt x="8346" y="8090"/>
                  </a:lnTo>
                  <a:lnTo>
                    <a:pt x="8354" y="8071"/>
                  </a:lnTo>
                  <a:lnTo>
                    <a:pt x="8362" y="8052"/>
                  </a:lnTo>
                  <a:lnTo>
                    <a:pt x="8369" y="8032"/>
                  </a:lnTo>
                  <a:lnTo>
                    <a:pt x="8376" y="8013"/>
                  </a:lnTo>
                  <a:lnTo>
                    <a:pt x="8381" y="7993"/>
                  </a:lnTo>
                  <a:lnTo>
                    <a:pt x="8386" y="7974"/>
                  </a:lnTo>
                  <a:lnTo>
                    <a:pt x="8390" y="7954"/>
                  </a:lnTo>
                  <a:lnTo>
                    <a:pt x="8394" y="7934"/>
                  </a:lnTo>
                  <a:lnTo>
                    <a:pt x="8396" y="7913"/>
                  </a:lnTo>
                  <a:lnTo>
                    <a:pt x="8398" y="7893"/>
                  </a:lnTo>
                  <a:lnTo>
                    <a:pt x="8400" y="7873"/>
                  </a:lnTo>
                  <a:lnTo>
                    <a:pt x="8400" y="7850"/>
                  </a:lnTo>
                  <a:lnTo>
                    <a:pt x="8400" y="2150"/>
                  </a:lnTo>
                  <a:lnTo>
                    <a:pt x="8400" y="2127"/>
                  </a:lnTo>
                  <a:lnTo>
                    <a:pt x="8398" y="2107"/>
                  </a:lnTo>
                  <a:lnTo>
                    <a:pt x="8396" y="2087"/>
                  </a:lnTo>
                  <a:lnTo>
                    <a:pt x="8394" y="2066"/>
                  </a:lnTo>
                  <a:lnTo>
                    <a:pt x="8390" y="2046"/>
                  </a:lnTo>
                  <a:lnTo>
                    <a:pt x="8386" y="2026"/>
                  </a:lnTo>
                  <a:lnTo>
                    <a:pt x="8381" y="2007"/>
                  </a:lnTo>
                  <a:lnTo>
                    <a:pt x="8376" y="1987"/>
                  </a:lnTo>
                  <a:lnTo>
                    <a:pt x="8369" y="1968"/>
                  </a:lnTo>
                  <a:lnTo>
                    <a:pt x="8362" y="1948"/>
                  </a:lnTo>
                  <a:lnTo>
                    <a:pt x="8354" y="1929"/>
                  </a:lnTo>
                  <a:lnTo>
                    <a:pt x="8346" y="1910"/>
                  </a:lnTo>
                  <a:lnTo>
                    <a:pt x="8336" y="1892"/>
                  </a:lnTo>
                  <a:lnTo>
                    <a:pt x="8326" y="1874"/>
                  </a:lnTo>
                  <a:lnTo>
                    <a:pt x="8316" y="1857"/>
                  </a:lnTo>
                  <a:lnTo>
                    <a:pt x="8305" y="1839"/>
                  </a:lnTo>
                  <a:lnTo>
                    <a:pt x="8293" y="1823"/>
                  </a:lnTo>
                  <a:lnTo>
                    <a:pt x="8280" y="1807"/>
                  </a:lnTo>
                  <a:lnTo>
                    <a:pt x="8267" y="1791"/>
                  </a:lnTo>
                  <a:lnTo>
                    <a:pt x="8254" y="1775"/>
                  </a:lnTo>
                  <a:lnTo>
                    <a:pt x="8239" y="1761"/>
                  </a:lnTo>
                  <a:lnTo>
                    <a:pt x="8225" y="1746"/>
                  </a:lnTo>
                  <a:lnTo>
                    <a:pt x="8209" y="1733"/>
                  </a:lnTo>
                  <a:lnTo>
                    <a:pt x="8193" y="1720"/>
                  </a:lnTo>
                  <a:lnTo>
                    <a:pt x="8177" y="1707"/>
                  </a:lnTo>
                  <a:lnTo>
                    <a:pt x="8161" y="1695"/>
                  </a:lnTo>
                  <a:lnTo>
                    <a:pt x="8143" y="1684"/>
                  </a:lnTo>
                  <a:lnTo>
                    <a:pt x="8126" y="1674"/>
                  </a:lnTo>
                  <a:lnTo>
                    <a:pt x="8108" y="1664"/>
                  </a:lnTo>
                  <a:lnTo>
                    <a:pt x="8090" y="1654"/>
                  </a:lnTo>
                  <a:lnTo>
                    <a:pt x="8071" y="1646"/>
                  </a:lnTo>
                  <a:lnTo>
                    <a:pt x="8052" y="1638"/>
                  </a:lnTo>
                  <a:lnTo>
                    <a:pt x="8032" y="1631"/>
                  </a:lnTo>
                  <a:lnTo>
                    <a:pt x="8013" y="1624"/>
                  </a:lnTo>
                  <a:lnTo>
                    <a:pt x="7993" y="1619"/>
                  </a:lnTo>
                  <a:lnTo>
                    <a:pt x="7974" y="1614"/>
                  </a:lnTo>
                  <a:lnTo>
                    <a:pt x="7954" y="1610"/>
                  </a:lnTo>
                  <a:lnTo>
                    <a:pt x="7934" y="1606"/>
                  </a:lnTo>
                  <a:lnTo>
                    <a:pt x="7913" y="1604"/>
                  </a:lnTo>
                  <a:lnTo>
                    <a:pt x="7893" y="1602"/>
                  </a:lnTo>
                  <a:lnTo>
                    <a:pt x="7873" y="1600"/>
                  </a:lnTo>
                  <a:lnTo>
                    <a:pt x="7850" y="1600"/>
                  </a:lnTo>
                  <a:lnTo>
                    <a:pt x="2150" y="1600"/>
                  </a:lnTo>
                  <a:close/>
                </a:path>
              </a:pathLst>
            </a:custGeom>
            <a:grpFill/>
            <a:ln>
              <a:noFill/>
            </a:ln>
          </p:spPr>
          <p:txBody>
            <a:bodyPr/>
            <a:lstStyle/>
            <a:p>
              <a:endParaRPr/>
            </a:p>
          </p:txBody>
        </p:sp>
      </p:grpSp>
      <p:grpSp>
        <p:nvGrpSpPr>
          <p:cNvPr id="9006" name="Group 682"/>
          <p:cNvGrpSpPr/>
          <p:nvPr/>
        </p:nvGrpSpPr>
        <p:grpSpPr>
          <a:xfrm>
            <a:off x="5190210" y="1837886"/>
            <a:ext cx="481780" cy="481780"/>
            <a:chOff x="4308995" y="4794455"/>
            <a:chExt cx="914400" cy="914400"/>
          </a:xfrm>
          <a:solidFill>
            <a:srgbClr val="0B1E2D"/>
          </a:solidFill>
        </p:grpSpPr>
        <p:sp>
          <p:nvSpPr>
            <p:cNvPr id="9007" name="Accent"/>
            <p:cNvSpPr/>
            <p:nvPr/>
          </p:nvSpPr>
          <p:spPr>
            <a:xfrm>
              <a:off x="4308995" y="4794455"/>
              <a:ext cx="914400" cy="914400"/>
            </a:xfrm>
            <a:custGeom>
              <a:avLst/>
              <a:gdLst/>
              <a:ahLst/>
              <a:cxnLst/>
              <a:rect l="0" t="0" r="10000" b="10000"/>
              <a:pathLst>
                <a:path w="10000" h="10000">
                  <a:moveTo>
                    <a:pt x="4058" y="3352"/>
                  </a:moveTo>
                  <a:lnTo>
                    <a:pt x="4058" y="2527"/>
                  </a:lnTo>
                  <a:lnTo>
                    <a:pt x="4882" y="2527"/>
                  </a:lnTo>
                  <a:lnTo>
                    <a:pt x="4882" y="3352"/>
                  </a:lnTo>
                  <a:lnTo>
                    <a:pt x="4058" y="3352"/>
                  </a:lnTo>
                  <a:close/>
                  <a:moveTo>
                    <a:pt x="2763" y="3352"/>
                  </a:moveTo>
                  <a:lnTo>
                    <a:pt x="2763" y="2527"/>
                  </a:lnTo>
                  <a:lnTo>
                    <a:pt x="3587" y="2527"/>
                  </a:lnTo>
                  <a:lnTo>
                    <a:pt x="3587" y="3352"/>
                  </a:lnTo>
                  <a:lnTo>
                    <a:pt x="2763" y="3352"/>
                  </a:lnTo>
                  <a:close/>
                </a:path>
              </a:pathLst>
            </a:custGeom>
            <a:grpFill/>
            <a:ln>
              <a:noFill/>
            </a:ln>
          </p:spPr>
          <p:txBody>
            <a:bodyPr/>
            <a:lstStyle/>
            <a:p>
              <a:endParaRPr/>
            </a:p>
          </p:txBody>
        </p:sp>
        <p:sp>
          <p:nvSpPr>
            <p:cNvPr id="9008" name="Outline"/>
            <p:cNvSpPr/>
            <p:nvPr/>
          </p:nvSpPr>
          <p:spPr>
            <a:xfrm>
              <a:off x="4308995" y="4794455"/>
              <a:ext cx="914400" cy="914400"/>
            </a:xfrm>
            <a:custGeom>
              <a:avLst/>
              <a:gdLst/>
              <a:ahLst/>
              <a:cxnLst/>
              <a:rect l="0" t="0" r="10000" b="10000"/>
              <a:pathLst>
                <a:path w="10000" h="10000">
                  <a:moveTo>
                    <a:pt x="5824" y="8900"/>
                  </a:moveTo>
                  <a:lnTo>
                    <a:pt x="1821" y="8900"/>
                  </a:lnTo>
                  <a:lnTo>
                    <a:pt x="1350" y="8900"/>
                  </a:lnTo>
                  <a:lnTo>
                    <a:pt x="1317" y="8898"/>
                  </a:lnTo>
                  <a:lnTo>
                    <a:pt x="1285" y="8891"/>
                  </a:lnTo>
                  <a:lnTo>
                    <a:pt x="1254" y="8881"/>
                  </a:lnTo>
                  <a:lnTo>
                    <a:pt x="1225" y="8867"/>
                  </a:lnTo>
                  <a:lnTo>
                    <a:pt x="1198" y="8848"/>
                  </a:lnTo>
                  <a:lnTo>
                    <a:pt x="1173" y="8827"/>
                  </a:lnTo>
                  <a:lnTo>
                    <a:pt x="1152" y="8802"/>
                  </a:lnTo>
                  <a:lnTo>
                    <a:pt x="1133" y="8775"/>
                  </a:lnTo>
                  <a:lnTo>
                    <a:pt x="1119" y="8746"/>
                  </a:lnTo>
                  <a:lnTo>
                    <a:pt x="1109" y="8715"/>
                  </a:lnTo>
                  <a:lnTo>
                    <a:pt x="1102" y="8683"/>
                  </a:lnTo>
                  <a:lnTo>
                    <a:pt x="1100" y="8650"/>
                  </a:lnTo>
                  <a:lnTo>
                    <a:pt x="1102" y="8617"/>
                  </a:lnTo>
                  <a:lnTo>
                    <a:pt x="1109" y="8585"/>
                  </a:lnTo>
                  <a:lnTo>
                    <a:pt x="1119" y="8554"/>
                  </a:lnTo>
                  <a:lnTo>
                    <a:pt x="1133" y="8525"/>
                  </a:lnTo>
                  <a:lnTo>
                    <a:pt x="1152" y="8498"/>
                  </a:lnTo>
                  <a:lnTo>
                    <a:pt x="1173" y="8473"/>
                  </a:lnTo>
                  <a:lnTo>
                    <a:pt x="1198" y="8452"/>
                  </a:lnTo>
                  <a:lnTo>
                    <a:pt x="1225" y="8433"/>
                  </a:lnTo>
                  <a:lnTo>
                    <a:pt x="1254" y="8419"/>
                  </a:lnTo>
                  <a:lnTo>
                    <a:pt x="1285" y="8409"/>
                  </a:lnTo>
                  <a:lnTo>
                    <a:pt x="1317" y="8402"/>
                  </a:lnTo>
                  <a:lnTo>
                    <a:pt x="1350" y="8400"/>
                  </a:lnTo>
                  <a:lnTo>
                    <a:pt x="1571" y="8400"/>
                  </a:lnTo>
                  <a:lnTo>
                    <a:pt x="1571" y="1350"/>
                  </a:lnTo>
                  <a:lnTo>
                    <a:pt x="1573" y="1317"/>
                  </a:lnTo>
                  <a:lnTo>
                    <a:pt x="1580" y="1285"/>
                  </a:lnTo>
                  <a:lnTo>
                    <a:pt x="1590" y="1254"/>
                  </a:lnTo>
                  <a:lnTo>
                    <a:pt x="1604" y="1225"/>
                  </a:lnTo>
                  <a:lnTo>
                    <a:pt x="1623" y="1198"/>
                  </a:lnTo>
                  <a:lnTo>
                    <a:pt x="1644" y="1173"/>
                  </a:lnTo>
                  <a:lnTo>
                    <a:pt x="1669" y="1152"/>
                  </a:lnTo>
                  <a:lnTo>
                    <a:pt x="1696" y="1133"/>
                  </a:lnTo>
                  <a:lnTo>
                    <a:pt x="1725" y="1119"/>
                  </a:lnTo>
                  <a:lnTo>
                    <a:pt x="1756" y="1109"/>
                  </a:lnTo>
                  <a:lnTo>
                    <a:pt x="1788" y="1102"/>
                  </a:lnTo>
                  <a:lnTo>
                    <a:pt x="1821" y="1100"/>
                  </a:lnTo>
                  <a:lnTo>
                    <a:pt x="5824" y="1100"/>
                  </a:lnTo>
                  <a:lnTo>
                    <a:pt x="5857" y="1102"/>
                  </a:lnTo>
                  <a:lnTo>
                    <a:pt x="5889" y="1109"/>
                  </a:lnTo>
                  <a:lnTo>
                    <a:pt x="5920" y="1119"/>
                  </a:lnTo>
                  <a:lnTo>
                    <a:pt x="5949" y="1133"/>
                  </a:lnTo>
                  <a:lnTo>
                    <a:pt x="5976" y="1152"/>
                  </a:lnTo>
                  <a:lnTo>
                    <a:pt x="6001" y="1173"/>
                  </a:lnTo>
                  <a:lnTo>
                    <a:pt x="6022" y="1198"/>
                  </a:lnTo>
                  <a:lnTo>
                    <a:pt x="6041" y="1225"/>
                  </a:lnTo>
                  <a:lnTo>
                    <a:pt x="6055" y="1254"/>
                  </a:lnTo>
                  <a:lnTo>
                    <a:pt x="6065" y="1285"/>
                  </a:lnTo>
                  <a:lnTo>
                    <a:pt x="6072" y="1317"/>
                  </a:lnTo>
                  <a:lnTo>
                    <a:pt x="6074" y="1350"/>
                  </a:lnTo>
                  <a:lnTo>
                    <a:pt x="6074" y="3455"/>
                  </a:lnTo>
                  <a:lnTo>
                    <a:pt x="8179" y="3455"/>
                  </a:lnTo>
                  <a:lnTo>
                    <a:pt x="8212" y="3457"/>
                  </a:lnTo>
                  <a:lnTo>
                    <a:pt x="8244" y="3464"/>
                  </a:lnTo>
                  <a:lnTo>
                    <a:pt x="8275" y="3474"/>
                  </a:lnTo>
                  <a:lnTo>
                    <a:pt x="8304" y="3488"/>
                  </a:lnTo>
                  <a:lnTo>
                    <a:pt x="8331" y="3507"/>
                  </a:lnTo>
                  <a:lnTo>
                    <a:pt x="8356" y="3528"/>
                  </a:lnTo>
                  <a:lnTo>
                    <a:pt x="8377" y="3553"/>
                  </a:lnTo>
                  <a:lnTo>
                    <a:pt x="8396" y="3580"/>
                  </a:lnTo>
                  <a:lnTo>
                    <a:pt x="8410" y="3609"/>
                  </a:lnTo>
                  <a:lnTo>
                    <a:pt x="8420" y="3640"/>
                  </a:lnTo>
                  <a:lnTo>
                    <a:pt x="8427" y="3672"/>
                  </a:lnTo>
                  <a:lnTo>
                    <a:pt x="8429" y="3705"/>
                  </a:lnTo>
                  <a:lnTo>
                    <a:pt x="8429" y="8400"/>
                  </a:lnTo>
                  <a:lnTo>
                    <a:pt x="8650" y="8400"/>
                  </a:lnTo>
                  <a:lnTo>
                    <a:pt x="8683" y="8402"/>
                  </a:lnTo>
                  <a:lnTo>
                    <a:pt x="8715" y="8409"/>
                  </a:lnTo>
                  <a:lnTo>
                    <a:pt x="8746" y="8419"/>
                  </a:lnTo>
                  <a:lnTo>
                    <a:pt x="8775" y="8433"/>
                  </a:lnTo>
                  <a:lnTo>
                    <a:pt x="8802" y="8452"/>
                  </a:lnTo>
                  <a:lnTo>
                    <a:pt x="8827" y="8473"/>
                  </a:lnTo>
                  <a:lnTo>
                    <a:pt x="8848" y="8498"/>
                  </a:lnTo>
                  <a:lnTo>
                    <a:pt x="8867" y="8525"/>
                  </a:lnTo>
                  <a:lnTo>
                    <a:pt x="8881" y="8554"/>
                  </a:lnTo>
                  <a:lnTo>
                    <a:pt x="8891" y="8585"/>
                  </a:lnTo>
                  <a:lnTo>
                    <a:pt x="8898" y="8617"/>
                  </a:lnTo>
                  <a:lnTo>
                    <a:pt x="8900" y="8650"/>
                  </a:lnTo>
                  <a:lnTo>
                    <a:pt x="8898" y="8683"/>
                  </a:lnTo>
                  <a:lnTo>
                    <a:pt x="8891" y="8715"/>
                  </a:lnTo>
                  <a:lnTo>
                    <a:pt x="8881" y="8746"/>
                  </a:lnTo>
                  <a:lnTo>
                    <a:pt x="8867" y="8775"/>
                  </a:lnTo>
                  <a:lnTo>
                    <a:pt x="8848" y="8802"/>
                  </a:lnTo>
                  <a:lnTo>
                    <a:pt x="8827" y="8827"/>
                  </a:lnTo>
                  <a:lnTo>
                    <a:pt x="8802" y="8848"/>
                  </a:lnTo>
                  <a:lnTo>
                    <a:pt x="8775" y="8867"/>
                  </a:lnTo>
                  <a:lnTo>
                    <a:pt x="8746" y="8881"/>
                  </a:lnTo>
                  <a:lnTo>
                    <a:pt x="8715" y="8891"/>
                  </a:lnTo>
                  <a:lnTo>
                    <a:pt x="8683" y="8898"/>
                  </a:lnTo>
                  <a:lnTo>
                    <a:pt x="8650" y="8900"/>
                  </a:lnTo>
                  <a:lnTo>
                    <a:pt x="8179" y="8900"/>
                  </a:lnTo>
                  <a:lnTo>
                    <a:pt x="5824" y="8900"/>
                  </a:lnTo>
                  <a:close/>
                  <a:moveTo>
                    <a:pt x="6074" y="3955"/>
                  </a:moveTo>
                  <a:lnTo>
                    <a:pt x="6074" y="8400"/>
                  </a:lnTo>
                  <a:lnTo>
                    <a:pt x="7929" y="8400"/>
                  </a:lnTo>
                  <a:lnTo>
                    <a:pt x="7929" y="3955"/>
                  </a:lnTo>
                  <a:lnTo>
                    <a:pt x="6074" y="3955"/>
                  </a:lnTo>
                  <a:close/>
                  <a:moveTo>
                    <a:pt x="2071" y="8400"/>
                  </a:moveTo>
                  <a:lnTo>
                    <a:pt x="5574" y="8400"/>
                  </a:lnTo>
                  <a:lnTo>
                    <a:pt x="5574" y="3705"/>
                  </a:lnTo>
                  <a:lnTo>
                    <a:pt x="5574" y="1600"/>
                  </a:lnTo>
                  <a:lnTo>
                    <a:pt x="2071" y="1600"/>
                  </a:lnTo>
                  <a:lnTo>
                    <a:pt x="2071" y="8400"/>
                  </a:lnTo>
                  <a:close/>
                  <a:moveTo>
                    <a:pt x="6410" y="5974"/>
                  </a:moveTo>
                  <a:lnTo>
                    <a:pt x="6407" y="5958"/>
                  </a:lnTo>
                  <a:lnTo>
                    <a:pt x="6406" y="5942"/>
                  </a:lnTo>
                  <a:lnTo>
                    <a:pt x="6406" y="5118"/>
                  </a:lnTo>
                  <a:lnTo>
                    <a:pt x="6407" y="5102"/>
                  </a:lnTo>
                  <a:lnTo>
                    <a:pt x="6410" y="5086"/>
                  </a:lnTo>
                  <a:lnTo>
                    <a:pt x="6416" y="5070"/>
                  </a:lnTo>
                  <a:lnTo>
                    <a:pt x="6423" y="5056"/>
                  </a:lnTo>
                  <a:lnTo>
                    <a:pt x="6432" y="5042"/>
                  </a:lnTo>
                  <a:lnTo>
                    <a:pt x="6443" y="5030"/>
                  </a:lnTo>
                  <a:lnTo>
                    <a:pt x="6455" y="5019"/>
                  </a:lnTo>
                  <a:lnTo>
                    <a:pt x="6468" y="5010"/>
                  </a:lnTo>
                  <a:lnTo>
                    <a:pt x="6483" y="5003"/>
                  </a:lnTo>
                  <a:lnTo>
                    <a:pt x="6499" y="4997"/>
                  </a:lnTo>
                  <a:lnTo>
                    <a:pt x="6515" y="4994"/>
                  </a:lnTo>
                  <a:lnTo>
                    <a:pt x="6531" y="4993"/>
                  </a:lnTo>
                  <a:lnTo>
                    <a:pt x="7355" y="4993"/>
                  </a:lnTo>
                  <a:lnTo>
                    <a:pt x="7371" y="4994"/>
                  </a:lnTo>
                  <a:lnTo>
                    <a:pt x="7387" y="4997"/>
                  </a:lnTo>
                  <a:lnTo>
                    <a:pt x="7403" y="5003"/>
                  </a:lnTo>
                  <a:lnTo>
                    <a:pt x="7418" y="5010"/>
                  </a:lnTo>
                  <a:lnTo>
                    <a:pt x="7431" y="5019"/>
                  </a:lnTo>
                  <a:lnTo>
                    <a:pt x="7443" y="5030"/>
                  </a:lnTo>
                  <a:lnTo>
                    <a:pt x="7454" y="5042"/>
                  </a:lnTo>
                  <a:lnTo>
                    <a:pt x="7463" y="5056"/>
                  </a:lnTo>
                  <a:lnTo>
                    <a:pt x="7470" y="5070"/>
                  </a:lnTo>
                  <a:lnTo>
                    <a:pt x="7476" y="5086"/>
                  </a:lnTo>
                  <a:lnTo>
                    <a:pt x="7479" y="5102"/>
                  </a:lnTo>
                  <a:lnTo>
                    <a:pt x="7480" y="5118"/>
                  </a:lnTo>
                  <a:lnTo>
                    <a:pt x="7480" y="5942"/>
                  </a:lnTo>
                  <a:lnTo>
                    <a:pt x="7479" y="5958"/>
                  </a:lnTo>
                  <a:lnTo>
                    <a:pt x="7476" y="5974"/>
                  </a:lnTo>
                  <a:lnTo>
                    <a:pt x="7470" y="5990"/>
                  </a:lnTo>
                  <a:lnTo>
                    <a:pt x="7463" y="6004"/>
                  </a:lnTo>
                  <a:lnTo>
                    <a:pt x="7454" y="6018"/>
                  </a:lnTo>
                  <a:lnTo>
                    <a:pt x="7443" y="6030"/>
                  </a:lnTo>
                  <a:lnTo>
                    <a:pt x="7431" y="6041"/>
                  </a:lnTo>
                  <a:lnTo>
                    <a:pt x="7418" y="6050"/>
                  </a:lnTo>
                  <a:lnTo>
                    <a:pt x="7403" y="6057"/>
                  </a:lnTo>
                  <a:lnTo>
                    <a:pt x="7387" y="6063"/>
                  </a:lnTo>
                  <a:lnTo>
                    <a:pt x="7371" y="6066"/>
                  </a:lnTo>
                  <a:lnTo>
                    <a:pt x="7355" y="6067"/>
                  </a:lnTo>
                  <a:lnTo>
                    <a:pt x="6531" y="6067"/>
                  </a:lnTo>
                  <a:lnTo>
                    <a:pt x="6515" y="6066"/>
                  </a:lnTo>
                  <a:lnTo>
                    <a:pt x="6499" y="6063"/>
                  </a:lnTo>
                  <a:lnTo>
                    <a:pt x="6483" y="6057"/>
                  </a:lnTo>
                  <a:lnTo>
                    <a:pt x="6468" y="6050"/>
                  </a:lnTo>
                  <a:lnTo>
                    <a:pt x="6455" y="6041"/>
                  </a:lnTo>
                  <a:lnTo>
                    <a:pt x="6443" y="6030"/>
                  </a:lnTo>
                  <a:lnTo>
                    <a:pt x="6432" y="6018"/>
                  </a:lnTo>
                  <a:lnTo>
                    <a:pt x="6423" y="6004"/>
                  </a:lnTo>
                  <a:lnTo>
                    <a:pt x="6416" y="5990"/>
                  </a:lnTo>
                  <a:lnTo>
                    <a:pt x="6410" y="5974"/>
                  </a:lnTo>
                  <a:close/>
                  <a:moveTo>
                    <a:pt x="6656" y="5817"/>
                  </a:moveTo>
                  <a:lnTo>
                    <a:pt x="7230" y="5817"/>
                  </a:lnTo>
                  <a:lnTo>
                    <a:pt x="7230" y="5243"/>
                  </a:lnTo>
                  <a:lnTo>
                    <a:pt x="6656" y="5243"/>
                  </a:lnTo>
                  <a:lnTo>
                    <a:pt x="6656" y="5817"/>
                  </a:lnTo>
                  <a:close/>
                  <a:moveTo>
                    <a:pt x="6416" y="7638"/>
                  </a:moveTo>
                  <a:lnTo>
                    <a:pt x="6410" y="7622"/>
                  </a:lnTo>
                  <a:lnTo>
                    <a:pt x="6407" y="7606"/>
                  </a:lnTo>
                  <a:lnTo>
                    <a:pt x="6406" y="7590"/>
                  </a:lnTo>
                  <a:lnTo>
                    <a:pt x="6406" y="6766"/>
                  </a:lnTo>
                  <a:lnTo>
                    <a:pt x="6407" y="6750"/>
                  </a:lnTo>
                  <a:lnTo>
                    <a:pt x="6410" y="6734"/>
                  </a:lnTo>
                  <a:lnTo>
                    <a:pt x="6416" y="6718"/>
                  </a:lnTo>
                  <a:lnTo>
                    <a:pt x="6423" y="6704"/>
                  </a:lnTo>
                  <a:lnTo>
                    <a:pt x="6432" y="6690"/>
                  </a:lnTo>
                  <a:lnTo>
                    <a:pt x="6443" y="6678"/>
                  </a:lnTo>
                  <a:lnTo>
                    <a:pt x="6455" y="6667"/>
                  </a:lnTo>
                  <a:lnTo>
                    <a:pt x="6468" y="6658"/>
                  </a:lnTo>
                  <a:lnTo>
                    <a:pt x="6483" y="6651"/>
                  </a:lnTo>
                  <a:lnTo>
                    <a:pt x="6499" y="6645"/>
                  </a:lnTo>
                  <a:lnTo>
                    <a:pt x="6515" y="6642"/>
                  </a:lnTo>
                  <a:lnTo>
                    <a:pt x="6531" y="6641"/>
                  </a:lnTo>
                  <a:lnTo>
                    <a:pt x="7355" y="6641"/>
                  </a:lnTo>
                  <a:lnTo>
                    <a:pt x="7371" y="6642"/>
                  </a:lnTo>
                  <a:lnTo>
                    <a:pt x="7387" y="6645"/>
                  </a:lnTo>
                  <a:lnTo>
                    <a:pt x="7403" y="6651"/>
                  </a:lnTo>
                  <a:lnTo>
                    <a:pt x="7418" y="6658"/>
                  </a:lnTo>
                  <a:lnTo>
                    <a:pt x="7431" y="6667"/>
                  </a:lnTo>
                  <a:lnTo>
                    <a:pt x="7443" y="6678"/>
                  </a:lnTo>
                  <a:lnTo>
                    <a:pt x="7454" y="6690"/>
                  </a:lnTo>
                  <a:lnTo>
                    <a:pt x="7463" y="6704"/>
                  </a:lnTo>
                  <a:lnTo>
                    <a:pt x="7470" y="6718"/>
                  </a:lnTo>
                  <a:lnTo>
                    <a:pt x="7476" y="6734"/>
                  </a:lnTo>
                  <a:lnTo>
                    <a:pt x="7479" y="6750"/>
                  </a:lnTo>
                  <a:lnTo>
                    <a:pt x="7480" y="6766"/>
                  </a:lnTo>
                  <a:lnTo>
                    <a:pt x="7480" y="7590"/>
                  </a:lnTo>
                  <a:lnTo>
                    <a:pt x="7479" y="7606"/>
                  </a:lnTo>
                  <a:lnTo>
                    <a:pt x="7476" y="7622"/>
                  </a:lnTo>
                  <a:lnTo>
                    <a:pt x="7470" y="7638"/>
                  </a:lnTo>
                  <a:lnTo>
                    <a:pt x="7463" y="7653"/>
                  </a:lnTo>
                  <a:lnTo>
                    <a:pt x="7454" y="7666"/>
                  </a:lnTo>
                  <a:lnTo>
                    <a:pt x="7443" y="7678"/>
                  </a:lnTo>
                  <a:lnTo>
                    <a:pt x="7431" y="7689"/>
                  </a:lnTo>
                  <a:lnTo>
                    <a:pt x="7418" y="7698"/>
                  </a:lnTo>
                  <a:lnTo>
                    <a:pt x="7403" y="7705"/>
                  </a:lnTo>
                  <a:lnTo>
                    <a:pt x="7387" y="7711"/>
                  </a:lnTo>
                  <a:lnTo>
                    <a:pt x="7371" y="7714"/>
                  </a:lnTo>
                  <a:lnTo>
                    <a:pt x="7355" y="7715"/>
                  </a:lnTo>
                  <a:lnTo>
                    <a:pt x="6531" y="7715"/>
                  </a:lnTo>
                  <a:lnTo>
                    <a:pt x="6515" y="7714"/>
                  </a:lnTo>
                  <a:lnTo>
                    <a:pt x="6499" y="7711"/>
                  </a:lnTo>
                  <a:lnTo>
                    <a:pt x="6483" y="7705"/>
                  </a:lnTo>
                  <a:lnTo>
                    <a:pt x="6468" y="7698"/>
                  </a:lnTo>
                  <a:lnTo>
                    <a:pt x="6455" y="7689"/>
                  </a:lnTo>
                  <a:lnTo>
                    <a:pt x="6443" y="7678"/>
                  </a:lnTo>
                  <a:lnTo>
                    <a:pt x="6432" y="7666"/>
                  </a:lnTo>
                  <a:lnTo>
                    <a:pt x="6423" y="7653"/>
                  </a:lnTo>
                  <a:lnTo>
                    <a:pt x="6416" y="7638"/>
                  </a:lnTo>
                  <a:close/>
                  <a:moveTo>
                    <a:pt x="6656" y="6891"/>
                  </a:moveTo>
                  <a:lnTo>
                    <a:pt x="6656" y="7465"/>
                  </a:lnTo>
                  <a:lnTo>
                    <a:pt x="7230" y="7465"/>
                  </a:lnTo>
                  <a:lnTo>
                    <a:pt x="7230" y="6891"/>
                  </a:lnTo>
                  <a:lnTo>
                    <a:pt x="6656" y="6891"/>
                  </a:lnTo>
                  <a:close/>
                  <a:moveTo>
                    <a:pt x="3937" y="5032"/>
                  </a:moveTo>
                  <a:lnTo>
                    <a:pt x="3934" y="5016"/>
                  </a:lnTo>
                  <a:lnTo>
                    <a:pt x="3933" y="5000"/>
                  </a:lnTo>
                  <a:lnTo>
                    <a:pt x="3933" y="4176"/>
                  </a:lnTo>
                  <a:lnTo>
                    <a:pt x="3934" y="4160"/>
                  </a:lnTo>
                  <a:lnTo>
                    <a:pt x="3937" y="4144"/>
                  </a:lnTo>
                  <a:lnTo>
                    <a:pt x="3943" y="4128"/>
                  </a:lnTo>
                  <a:lnTo>
                    <a:pt x="3950" y="4114"/>
                  </a:lnTo>
                  <a:lnTo>
                    <a:pt x="3959" y="4100"/>
                  </a:lnTo>
                  <a:lnTo>
                    <a:pt x="3970" y="4088"/>
                  </a:lnTo>
                  <a:lnTo>
                    <a:pt x="3982" y="4077"/>
                  </a:lnTo>
                  <a:lnTo>
                    <a:pt x="3996" y="4068"/>
                  </a:lnTo>
                  <a:lnTo>
                    <a:pt x="4010" y="4061"/>
                  </a:lnTo>
                  <a:lnTo>
                    <a:pt x="4026" y="4055"/>
                  </a:lnTo>
                  <a:lnTo>
                    <a:pt x="4042" y="4052"/>
                  </a:lnTo>
                  <a:lnTo>
                    <a:pt x="4058" y="4051"/>
                  </a:lnTo>
                  <a:lnTo>
                    <a:pt x="4882" y="4051"/>
                  </a:lnTo>
                  <a:lnTo>
                    <a:pt x="4898" y="4052"/>
                  </a:lnTo>
                  <a:lnTo>
                    <a:pt x="4914" y="4055"/>
                  </a:lnTo>
                  <a:lnTo>
                    <a:pt x="4930" y="4061"/>
                  </a:lnTo>
                  <a:lnTo>
                    <a:pt x="4944" y="4068"/>
                  </a:lnTo>
                  <a:lnTo>
                    <a:pt x="4958" y="4077"/>
                  </a:lnTo>
                  <a:lnTo>
                    <a:pt x="4970" y="4088"/>
                  </a:lnTo>
                  <a:lnTo>
                    <a:pt x="4981" y="4100"/>
                  </a:lnTo>
                  <a:lnTo>
                    <a:pt x="4990" y="4114"/>
                  </a:lnTo>
                  <a:lnTo>
                    <a:pt x="4997" y="4128"/>
                  </a:lnTo>
                  <a:lnTo>
                    <a:pt x="5003" y="4144"/>
                  </a:lnTo>
                  <a:lnTo>
                    <a:pt x="5006" y="4160"/>
                  </a:lnTo>
                  <a:lnTo>
                    <a:pt x="5007" y="4176"/>
                  </a:lnTo>
                  <a:lnTo>
                    <a:pt x="5007" y="5000"/>
                  </a:lnTo>
                  <a:lnTo>
                    <a:pt x="5006" y="5016"/>
                  </a:lnTo>
                  <a:lnTo>
                    <a:pt x="5003" y="5032"/>
                  </a:lnTo>
                  <a:lnTo>
                    <a:pt x="4997" y="5048"/>
                  </a:lnTo>
                  <a:lnTo>
                    <a:pt x="4990" y="5062"/>
                  </a:lnTo>
                  <a:lnTo>
                    <a:pt x="4981" y="5076"/>
                  </a:lnTo>
                  <a:lnTo>
                    <a:pt x="4970" y="5088"/>
                  </a:lnTo>
                  <a:lnTo>
                    <a:pt x="4958" y="5099"/>
                  </a:lnTo>
                  <a:lnTo>
                    <a:pt x="4944" y="5108"/>
                  </a:lnTo>
                  <a:lnTo>
                    <a:pt x="4930" y="5115"/>
                  </a:lnTo>
                  <a:lnTo>
                    <a:pt x="4914" y="5121"/>
                  </a:lnTo>
                  <a:lnTo>
                    <a:pt x="4898" y="5124"/>
                  </a:lnTo>
                  <a:lnTo>
                    <a:pt x="4882" y="5125"/>
                  </a:lnTo>
                  <a:lnTo>
                    <a:pt x="4058" y="5125"/>
                  </a:lnTo>
                  <a:lnTo>
                    <a:pt x="4042" y="5124"/>
                  </a:lnTo>
                  <a:lnTo>
                    <a:pt x="4026" y="5121"/>
                  </a:lnTo>
                  <a:lnTo>
                    <a:pt x="4010" y="5115"/>
                  </a:lnTo>
                  <a:lnTo>
                    <a:pt x="3996" y="5108"/>
                  </a:lnTo>
                  <a:lnTo>
                    <a:pt x="3982" y="5099"/>
                  </a:lnTo>
                  <a:lnTo>
                    <a:pt x="3970" y="5088"/>
                  </a:lnTo>
                  <a:lnTo>
                    <a:pt x="3959" y="5076"/>
                  </a:lnTo>
                  <a:lnTo>
                    <a:pt x="3950" y="5062"/>
                  </a:lnTo>
                  <a:lnTo>
                    <a:pt x="3943" y="5048"/>
                  </a:lnTo>
                  <a:lnTo>
                    <a:pt x="3937" y="5032"/>
                  </a:lnTo>
                  <a:close/>
                  <a:moveTo>
                    <a:pt x="4183" y="4875"/>
                  </a:moveTo>
                  <a:lnTo>
                    <a:pt x="4757" y="4875"/>
                  </a:lnTo>
                  <a:lnTo>
                    <a:pt x="4757" y="4301"/>
                  </a:lnTo>
                  <a:lnTo>
                    <a:pt x="4183" y="4301"/>
                  </a:lnTo>
                  <a:lnTo>
                    <a:pt x="4183" y="4875"/>
                  </a:lnTo>
                  <a:close/>
                  <a:moveTo>
                    <a:pt x="3937" y="6680"/>
                  </a:moveTo>
                  <a:lnTo>
                    <a:pt x="3934" y="6664"/>
                  </a:lnTo>
                  <a:lnTo>
                    <a:pt x="3933" y="6648"/>
                  </a:lnTo>
                  <a:lnTo>
                    <a:pt x="3933" y="5824"/>
                  </a:lnTo>
                  <a:lnTo>
                    <a:pt x="3934" y="5808"/>
                  </a:lnTo>
                  <a:lnTo>
                    <a:pt x="3937" y="5792"/>
                  </a:lnTo>
                  <a:lnTo>
                    <a:pt x="3943" y="5776"/>
                  </a:lnTo>
                  <a:lnTo>
                    <a:pt x="3950" y="5762"/>
                  </a:lnTo>
                  <a:lnTo>
                    <a:pt x="3959" y="5748"/>
                  </a:lnTo>
                  <a:lnTo>
                    <a:pt x="3970" y="5736"/>
                  </a:lnTo>
                  <a:lnTo>
                    <a:pt x="3982" y="5725"/>
                  </a:lnTo>
                  <a:lnTo>
                    <a:pt x="3996" y="5716"/>
                  </a:lnTo>
                  <a:lnTo>
                    <a:pt x="4010" y="5709"/>
                  </a:lnTo>
                  <a:lnTo>
                    <a:pt x="4026" y="5703"/>
                  </a:lnTo>
                  <a:lnTo>
                    <a:pt x="4042" y="5700"/>
                  </a:lnTo>
                  <a:lnTo>
                    <a:pt x="4058" y="5699"/>
                  </a:lnTo>
                  <a:lnTo>
                    <a:pt x="4882" y="5699"/>
                  </a:lnTo>
                  <a:lnTo>
                    <a:pt x="4898" y="5700"/>
                  </a:lnTo>
                  <a:lnTo>
                    <a:pt x="4914" y="5703"/>
                  </a:lnTo>
                  <a:lnTo>
                    <a:pt x="4930" y="5709"/>
                  </a:lnTo>
                  <a:lnTo>
                    <a:pt x="4944" y="5716"/>
                  </a:lnTo>
                  <a:lnTo>
                    <a:pt x="4958" y="5725"/>
                  </a:lnTo>
                  <a:lnTo>
                    <a:pt x="4970" y="5736"/>
                  </a:lnTo>
                  <a:lnTo>
                    <a:pt x="4981" y="5748"/>
                  </a:lnTo>
                  <a:lnTo>
                    <a:pt x="4990" y="5762"/>
                  </a:lnTo>
                  <a:lnTo>
                    <a:pt x="4997" y="5776"/>
                  </a:lnTo>
                  <a:lnTo>
                    <a:pt x="5003" y="5792"/>
                  </a:lnTo>
                  <a:lnTo>
                    <a:pt x="5006" y="5808"/>
                  </a:lnTo>
                  <a:lnTo>
                    <a:pt x="5007" y="5824"/>
                  </a:lnTo>
                  <a:lnTo>
                    <a:pt x="5007" y="6648"/>
                  </a:lnTo>
                  <a:lnTo>
                    <a:pt x="5006" y="6664"/>
                  </a:lnTo>
                  <a:lnTo>
                    <a:pt x="5003" y="6680"/>
                  </a:lnTo>
                  <a:lnTo>
                    <a:pt x="4997" y="6696"/>
                  </a:lnTo>
                  <a:lnTo>
                    <a:pt x="4990" y="6710"/>
                  </a:lnTo>
                  <a:lnTo>
                    <a:pt x="4981" y="6724"/>
                  </a:lnTo>
                  <a:lnTo>
                    <a:pt x="4970" y="6736"/>
                  </a:lnTo>
                  <a:lnTo>
                    <a:pt x="4958" y="6747"/>
                  </a:lnTo>
                  <a:lnTo>
                    <a:pt x="4944" y="6756"/>
                  </a:lnTo>
                  <a:lnTo>
                    <a:pt x="4930" y="6763"/>
                  </a:lnTo>
                  <a:lnTo>
                    <a:pt x="4914" y="6769"/>
                  </a:lnTo>
                  <a:lnTo>
                    <a:pt x="4898" y="6772"/>
                  </a:lnTo>
                  <a:lnTo>
                    <a:pt x="4882" y="6773"/>
                  </a:lnTo>
                  <a:lnTo>
                    <a:pt x="4058" y="6773"/>
                  </a:lnTo>
                  <a:lnTo>
                    <a:pt x="4042" y="6772"/>
                  </a:lnTo>
                  <a:lnTo>
                    <a:pt x="4026" y="6769"/>
                  </a:lnTo>
                  <a:lnTo>
                    <a:pt x="4010" y="6763"/>
                  </a:lnTo>
                  <a:lnTo>
                    <a:pt x="3996" y="6756"/>
                  </a:lnTo>
                  <a:lnTo>
                    <a:pt x="3982" y="6747"/>
                  </a:lnTo>
                  <a:lnTo>
                    <a:pt x="3970" y="6736"/>
                  </a:lnTo>
                  <a:lnTo>
                    <a:pt x="3959" y="6724"/>
                  </a:lnTo>
                  <a:lnTo>
                    <a:pt x="3950" y="6710"/>
                  </a:lnTo>
                  <a:lnTo>
                    <a:pt x="3943" y="6696"/>
                  </a:lnTo>
                  <a:lnTo>
                    <a:pt x="3937" y="6680"/>
                  </a:lnTo>
                  <a:close/>
                  <a:moveTo>
                    <a:pt x="4183" y="6523"/>
                  </a:moveTo>
                  <a:lnTo>
                    <a:pt x="4757" y="6523"/>
                  </a:lnTo>
                  <a:lnTo>
                    <a:pt x="4757" y="5949"/>
                  </a:lnTo>
                  <a:lnTo>
                    <a:pt x="4183" y="5949"/>
                  </a:lnTo>
                  <a:lnTo>
                    <a:pt x="4183" y="6523"/>
                  </a:lnTo>
                  <a:close/>
                  <a:moveTo>
                    <a:pt x="2642" y="5032"/>
                  </a:moveTo>
                  <a:lnTo>
                    <a:pt x="2639" y="5016"/>
                  </a:lnTo>
                  <a:lnTo>
                    <a:pt x="2638" y="5000"/>
                  </a:lnTo>
                  <a:lnTo>
                    <a:pt x="2638" y="4176"/>
                  </a:lnTo>
                  <a:lnTo>
                    <a:pt x="2639" y="4160"/>
                  </a:lnTo>
                  <a:lnTo>
                    <a:pt x="2642" y="4144"/>
                  </a:lnTo>
                  <a:lnTo>
                    <a:pt x="2648" y="4128"/>
                  </a:lnTo>
                  <a:lnTo>
                    <a:pt x="2655" y="4114"/>
                  </a:lnTo>
                  <a:lnTo>
                    <a:pt x="2664" y="4100"/>
                  </a:lnTo>
                  <a:lnTo>
                    <a:pt x="2675" y="4088"/>
                  </a:lnTo>
                  <a:lnTo>
                    <a:pt x="2687" y="4077"/>
                  </a:lnTo>
                  <a:lnTo>
                    <a:pt x="2700" y="4068"/>
                  </a:lnTo>
                  <a:lnTo>
                    <a:pt x="2715" y="4061"/>
                  </a:lnTo>
                  <a:lnTo>
                    <a:pt x="2731" y="4055"/>
                  </a:lnTo>
                  <a:lnTo>
                    <a:pt x="2747" y="4052"/>
                  </a:lnTo>
                  <a:lnTo>
                    <a:pt x="2763" y="4051"/>
                  </a:lnTo>
                  <a:lnTo>
                    <a:pt x="3587" y="4051"/>
                  </a:lnTo>
                  <a:lnTo>
                    <a:pt x="3603" y="4052"/>
                  </a:lnTo>
                  <a:lnTo>
                    <a:pt x="3619" y="4055"/>
                  </a:lnTo>
                  <a:lnTo>
                    <a:pt x="3635" y="4061"/>
                  </a:lnTo>
                  <a:lnTo>
                    <a:pt x="3649" y="4068"/>
                  </a:lnTo>
                  <a:lnTo>
                    <a:pt x="3663" y="4077"/>
                  </a:lnTo>
                  <a:lnTo>
                    <a:pt x="3675" y="4088"/>
                  </a:lnTo>
                  <a:lnTo>
                    <a:pt x="3686" y="4100"/>
                  </a:lnTo>
                  <a:lnTo>
                    <a:pt x="3695" y="4114"/>
                  </a:lnTo>
                  <a:lnTo>
                    <a:pt x="3702" y="4128"/>
                  </a:lnTo>
                  <a:lnTo>
                    <a:pt x="3708" y="4144"/>
                  </a:lnTo>
                  <a:lnTo>
                    <a:pt x="3711" y="4160"/>
                  </a:lnTo>
                  <a:lnTo>
                    <a:pt x="3712" y="4176"/>
                  </a:lnTo>
                  <a:lnTo>
                    <a:pt x="3712" y="5000"/>
                  </a:lnTo>
                  <a:lnTo>
                    <a:pt x="3711" y="5016"/>
                  </a:lnTo>
                  <a:lnTo>
                    <a:pt x="3708" y="5032"/>
                  </a:lnTo>
                  <a:lnTo>
                    <a:pt x="3702" y="5048"/>
                  </a:lnTo>
                  <a:lnTo>
                    <a:pt x="3695" y="5062"/>
                  </a:lnTo>
                  <a:lnTo>
                    <a:pt x="3686" y="5076"/>
                  </a:lnTo>
                  <a:lnTo>
                    <a:pt x="3675" y="5088"/>
                  </a:lnTo>
                  <a:lnTo>
                    <a:pt x="3663" y="5099"/>
                  </a:lnTo>
                  <a:lnTo>
                    <a:pt x="3649" y="5108"/>
                  </a:lnTo>
                  <a:lnTo>
                    <a:pt x="3635" y="5115"/>
                  </a:lnTo>
                  <a:lnTo>
                    <a:pt x="3619" y="5121"/>
                  </a:lnTo>
                  <a:lnTo>
                    <a:pt x="3603" y="5124"/>
                  </a:lnTo>
                  <a:lnTo>
                    <a:pt x="3587" y="5125"/>
                  </a:lnTo>
                  <a:lnTo>
                    <a:pt x="2763" y="5125"/>
                  </a:lnTo>
                  <a:lnTo>
                    <a:pt x="2747" y="5124"/>
                  </a:lnTo>
                  <a:lnTo>
                    <a:pt x="2731" y="5121"/>
                  </a:lnTo>
                  <a:lnTo>
                    <a:pt x="2715" y="5115"/>
                  </a:lnTo>
                  <a:lnTo>
                    <a:pt x="2700" y="5108"/>
                  </a:lnTo>
                  <a:lnTo>
                    <a:pt x="2687" y="5099"/>
                  </a:lnTo>
                  <a:lnTo>
                    <a:pt x="2675" y="5088"/>
                  </a:lnTo>
                  <a:lnTo>
                    <a:pt x="2664" y="5076"/>
                  </a:lnTo>
                  <a:lnTo>
                    <a:pt x="2655" y="5062"/>
                  </a:lnTo>
                  <a:lnTo>
                    <a:pt x="2648" y="5048"/>
                  </a:lnTo>
                  <a:lnTo>
                    <a:pt x="2642" y="5032"/>
                  </a:lnTo>
                  <a:close/>
                  <a:moveTo>
                    <a:pt x="2888" y="4875"/>
                  </a:moveTo>
                  <a:lnTo>
                    <a:pt x="3462" y="4875"/>
                  </a:lnTo>
                  <a:lnTo>
                    <a:pt x="3462" y="4301"/>
                  </a:lnTo>
                  <a:lnTo>
                    <a:pt x="2888" y="4301"/>
                  </a:lnTo>
                  <a:lnTo>
                    <a:pt x="2888" y="4875"/>
                  </a:lnTo>
                  <a:close/>
                  <a:moveTo>
                    <a:pt x="2642" y="6680"/>
                  </a:moveTo>
                  <a:lnTo>
                    <a:pt x="2639" y="6664"/>
                  </a:lnTo>
                  <a:lnTo>
                    <a:pt x="2638" y="6648"/>
                  </a:lnTo>
                  <a:lnTo>
                    <a:pt x="2638" y="5824"/>
                  </a:lnTo>
                  <a:lnTo>
                    <a:pt x="2639" y="5808"/>
                  </a:lnTo>
                  <a:lnTo>
                    <a:pt x="2642" y="5792"/>
                  </a:lnTo>
                  <a:lnTo>
                    <a:pt x="2648" y="5776"/>
                  </a:lnTo>
                  <a:lnTo>
                    <a:pt x="2655" y="5762"/>
                  </a:lnTo>
                  <a:lnTo>
                    <a:pt x="2664" y="5748"/>
                  </a:lnTo>
                  <a:lnTo>
                    <a:pt x="2675" y="5736"/>
                  </a:lnTo>
                  <a:lnTo>
                    <a:pt x="2687" y="5725"/>
                  </a:lnTo>
                  <a:lnTo>
                    <a:pt x="2700" y="5716"/>
                  </a:lnTo>
                  <a:lnTo>
                    <a:pt x="2715" y="5709"/>
                  </a:lnTo>
                  <a:lnTo>
                    <a:pt x="2731" y="5703"/>
                  </a:lnTo>
                  <a:lnTo>
                    <a:pt x="2747" y="5700"/>
                  </a:lnTo>
                  <a:lnTo>
                    <a:pt x="2763" y="5699"/>
                  </a:lnTo>
                  <a:lnTo>
                    <a:pt x="3587" y="5699"/>
                  </a:lnTo>
                  <a:lnTo>
                    <a:pt x="3603" y="5700"/>
                  </a:lnTo>
                  <a:lnTo>
                    <a:pt x="3619" y="5703"/>
                  </a:lnTo>
                  <a:lnTo>
                    <a:pt x="3635" y="5709"/>
                  </a:lnTo>
                  <a:lnTo>
                    <a:pt x="3649" y="5716"/>
                  </a:lnTo>
                  <a:lnTo>
                    <a:pt x="3663" y="5725"/>
                  </a:lnTo>
                  <a:lnTo>
                    <a:pt x="3675" y="5736"/>
                  </a:lnTo>
                  <a:lnTo>
                    <a:pt x="3686" y="5748"/>
                  </a:lnTo>
                  <a:lnTo>
                    <a:pt x="3695" y="5762"/>
                  </a:lnTo>
                  <a:lnTo>
                    <a:pt x="3702" y="5776"/>
                  </a:lnTo>
                  <a:lnTo>
                    <a:pt x="3708" y="5792"/>
                  </a:lnTo>
                  <a:lnTo>
                    <a:pt x="3711" y="5808"/>
                  </a:lnTo>
                  <a:lnTo>
                    <a:pt x="3712" y="5824"/>
                  </a:lnTo>
                  <a:lnTo>
                    <a:pt x="3712" y="6648"/>
                  </a:lnTo>
                  <a:lnTo>
                    <a:pt x="3711" y="6664"/>
                  </a:lnTo>
                  <a:lnTo>
                    <a:pt x="3708" y="6680"/>
                  </a:lnTo>
                  <a:lnTo>
                    <a:pt x="3702" y="6696"/>
                  </a:lnTo>
                  <a:lnTo>
                    <a:pt x="3695" y="6710"/>
                  </a:lnTo>
                  <a:lnTo>
                    <a:pt x="3686" y="6724"/>
                  </a:lnTo>
                  <a:lnTo>
                    <a:pt x="3675" y="6736"/>
                  </a:lnTo>
                  <a:lnTo>
                    <a:pt x="3663" y="6747"/>
                  </a:lnTo>
                  <a:lnTo>
                    <a:pt x="3649" y="6756"/>
                  </a:lnTo>
                  <a:lnTo>
                    <a:pt x="3635" y="6763"/>
                  </a:lnTo>
                  <a:lnTo>
                    <a:pt x="3619" y="6769"/>
                  </a:lnTo>
                  <a:lnTo>
                    <a:pt x="3603" y="6772"/>
                  </a:lnTo>
                  <a:lnTo>
                    <a:pt x="3587" y="6773"/>
                  </a:lnTo>
                  <a:lnTo>
                    <a:pt x="2763" y="6773"/>
                  </a:lnTo>
                  <a:lnTo>
                    <a:pt x="2747" y="6772"/>
                  </a:lnTo>
                  <a:lnTo>
                    <a:pt x="2731" y="6769"/>
                  </a:lnTo>
                  <a:lnTo>
                    <a:pt x="2715" y="6763"/>
                  </a:lnTo>
                  <a:lnTo>
                    <a:pt x="2700" y="6756"/>
                  </a:lnTo>
                  <a:lnTo>
                    <a:pt x="2687" y="6747"/>
                  </a:lnTo>
                  <a:lnTo>
                    <a:pt x="2675" y="6736"/>
                  </a:lnTo>
                  <a:lnTo>
                    <a:pt x="2664" y="6724"/>
                  </a:lnTo>
                  <a:lnTo>
                    <a:pt x="2655" y="6710"/>
                  </a:lnTo>
                  <a:lnTo>
                    <a:pt x="2648" y="6696"/>
                  </a:lnTo>
                  <a:lnTo>
                    <a:pt x="2642" y="6680"/>
                  </a:lnTo>
                  <a:close/>
                  <a:moveTo>
                    <a:pt x="2888" y="6523"/>
                  </a:moveTo>
                  <a:lnTo>
                    <a:pt x="3462" y="6523"/>
                  </a:lnTo>
                  <a:lnTo>
                    <a:pt x="3462" y="5949"/>
                  </a:lnTo>
                  <a:lnTo>
                    <a:pt x="2888" y="5949"/>
                  </a:lnTo>
                  <a:lnTo>
                    <a:pt x="2888" y="6523"/>
                  </a:lnTo>
                  <a:close/>
                </a:path>
              </a:pathLst>
            </a:custGeom>
            <a:grpFill/>
            <a:ln>
              <a:noFill/>
            </a:ln>
          </p:spPr>
          <p:txBody>
            <a:bodyPr/>
            <a:lstStyle/>
            <a:p>
              <a:endParaRPr/>
            </a:p>
          </p:txBody>
        </p:sp>
      </p:grpSp>
      <p:grpSp>
        <p:nvGrpSpPr>
          <p:cNvPr id="9009" name="Group 125"/>
          <p:cNvGrpSpPr/>
          <p:nvPr/>
        </p:nvGrpSpPr>
        <p:grpSpPr>
          <a:xfrm>
            <a:off x="7603418" y="1837886"/>
            <a:ext cx="481780" cy="481780"/>
            <a:chOff x="1649691" y="3596957"/>
            <a:chExt cx="914400" cy="914400"/>
          </a:xfrm>
          <a:solidFill>
            <a:srgbClr val="0B1E2D"/>
          </a:solidFill>
        </p:grpSpPr>
        <p:sp>
          <p:nvSpPr>
            <p:cNvPr id="9010" name="Accent"/>
            <p:cNvSpPr/>
            <p:nvPr/>
          </p:nvSpPr>
          <p:spPr>
            <a:xfrm>
              <a:off x="1649691" y="3596957"/>
              <a:ext cx="914400" cy="914400"/>
            </a:xfrm>
            <a:custGeom>
              <a:avLst/>
              <a:gdLst/>
              <a:ahLst/>
              <a:cxnLst/>
              <a:rect l="0" t="0" r="10000" b="10000"/>
              <a:pathLst>
                <a:path w="10000" h="10000">
                  <a:moveTo>
                    <a:pt x="6992" y="3758"/>
                  </a:moveTo>
                  <a:lnTo>
                    <a:pt x="7000" y="3778"/>
                  </a:lnTo>
                  <a:lnTo>
                    <a:pt x="7025" y="3865"/>
                  </a:lnTo>
                  <a:lnTo>
                    <a:pt x="7030" y="3887"/>
                  </a:lnTo>
                  <a:lnTo>
                    <a:pt x="7032" y="3910"/>
                  </a:lnTo>
                  <a:lnTo>
                    <a:pt x="7031" y="3933"/>
                  </a:lnTo>
                  <a:lnTo>
                    <a:pt x="7027" y="3955"/>
                  </a:lnTo>
                  <a:lnTo>
                    <a:pt x="7020" y="3977"/>
                  </a:lnTo>
                  <a:lnTo>
                    <a:pt x="7011" y="3998"/>
                  </a:lnTo>
                  <a:lnTo>
                    <a:pt x="6998" y="4017"/>
                  </a:lnTo>
                  <a:lnTo>
                    <a:pt x="6984" y="4035"/>
                  </a:lnTo>
                  <a:lnTo>
                    <a:pt x="6967" y="4050"/>
                  </a:lnTo>
                  <a:lnTo>
                    <a:pt x="6948" y="4063"/>
                  </a:lnTo>
                  <a:lnTo>
                    <a:pt x="6928" y="4074"/>
                  </a:lnTo>
                  <a:lnTo>
                    <a:pt x="6906" y="4082"/>
                  </a:lnTo>
                  <a:lnTo>
                    <a:pt x="6884" y="4087"/>
                  </a:lnTo>
                  <a:lnTo>
                    <a:pt x="6861" y="4089"/>
                  </a:lnTo>
                  <a:lnTo>
                    <a:pt x="6838" y="4088"/>
                  </a:lnTo>
                  <a:lnTo>
                    <a:pt x="6816" y="4084"/>
                  </a:lnTo>
                  <a:lnTo>
                    <a:pt x="6794" y="4077"/>
                  </a:lnTo>
                  <a:lnTo>
                    <a:pt x="6773" y="4068"/>
                  </a:lnTo>
                  <a:lnTo>
                    <a:pt x="6754" y="4055"/>
                  </a:lnTo>
                  <a:lnTo>
                    <a:pt x="6736" y="4041"/>
                  </a:lnTo>
                  <a:lnTo>
                    <a:pt x="6721" y="4024"/>
                  </a:lnTo>
                  <a:lnTo>
                    <a:pt x="6708" y="4005"/>
                  </a:lnTo>
                  <a:lnTo>
                    <a:pt x="6697" y="3985"/>
                  </a:lnTo>
                  <a:lnTo>
                    <a:pt x="6689" y="3963"/>
                  </a:lnTo>
                  <a:lnTo>
                    <a:pt x="6676" y="3919"/>
                  </a:lnTo>
                  <a:lnTo>
                    <a:pt x="6655" y="3897"/>
                  </a:lnTo>
                  <a:lnTo>
                    <a:pt x="6585" y="3860"/>
                  </a:lnTo>
                  <a:lnTo>
                    <a:pt x="6472" y="3826"/>
                  </a:lnTo>
                  <a:lnTo>
                    <a:pt x="6331" y="3802"/>
                  </a:lnTo>
                  <a:lnTo>
                    <a:pt x="6171" y="3793"/>
                  </a:lnTo>
                  <a:lnTo>
                    <a:pt x="6163" y="3793"/>
                  </a:lnTo>
                  <a:lnTo>
                    <a:pt x="6163" y="4813"/>
                  </a:lnTo>
                  <a:lnTo>
                    <a:pt x="6241" y="4846"/>
                  </a:lnTo>
                  <a:lnTo>
                    <a:pt x="6246" y="4848"/>
                  </a:lnTo>
                  <a:lnTo>
                    <a:pt x="6423" y="4930"/>
                  </a:lnTo>
                  <a:lnTo>
                    <a:pt x="6433" y="4935"/>
                  </a:lnTo>
                  <a:lnTo>
                    <a:pt x="6595" y="5022"/>
                  </a:lnTo>
                  <a:lnTo>
                    <a:pt x="6612" y="5033"/>
                  </a:lnTo>
                  <a:lnTo>
                    <a:pt x="6752" y="5130"/>
                  </a:lnTo>
                  <a:lnTo>
                    <a:pt x="6776" y="5150"/>
                  </a:lnTo>
                  <a:lnTo>
                    <a:pt x="6885" y="5260"/>
                  </a:lnTo>
                  <a:lnTo>
                    <a:pt x="6900" y="5278"/>
                  </a:lnTo>
                  <a:lnTo>
                    <a:pt x="6913" y="5297"/>
                  </a:lnTo>
                  <a:lnTo>
                    <a:pt x="6984" y="5423"/>
                  </a:lnTo>
                  <a:lnTo>
                    <a:pt x="6993" y="5441"/>
                  </a:lnTo>
                  <a:lnTo>
                    <a:pt x="7000" y="5460"/>
                  </a:lnTo>
                  <a:lnTo>
                    <a:pt x="7004" y="5479"/>
                  </a:lnTo>
                  <a:lnTo>
                    <a:pt x="7029" y="5624"/>
                  </a:lnTo>
                  <a:lnTo>
                    <a:pt x="7032" y="5644"/>
                  </a:lnTo>
                  <a:lnTo>
                    <a:pt x="7032" y="5664"/>
                  </a:lnTo>
                  <a:lnTo>
                    <a:pt x="7029" y="5684"/>
                  </a:lnTo>
                  <a:lnTo>
                    <a:pt x="7004" y="5828"/>
                  </a:lnTo>
                  <a:lnTo>
                    <a:pt x="6999" y="5848"/>
                  </a:lnTo>
                  <a:lnTo>
                    <a:pt x="6992" y="5868"/>
                  </a:lnTo>
                  <a:lnTo>
                    <a:pt x="6983" y="5886"/>
                  </a:lnTo>
                  <a:lnTo>
                    <a:pt x="6912" y="6008"/>
                  </a:lnTo>
                  <a:lnTo>
                    <a:pt x="6898" y="6030"/>
                  </a:lnTo>
                  <a:lnTo>
                    <a:pt x="6880" y="6049"/>
                  </a:lnTo>
                  <a:lnTo>
                    <a:pt x="6771" y="6150"/>
                  </a:lnTo>
                  <a:lnTo>
                    <a:pt x="6756" y="6163"/>
                  </a:lnTo>
                  <a:lnTo>
                    <a:pt x="6740" y="6174"/>
                  </a:lnTo>
                  <a:lnTo>
                    <a:pt x="6601" y="6255"/>
                  </a:lnTo>
                  <a:lnTo>
                    <a:pt x="6575" y="6268"/>
                  </a:lnTo>
                  <a:lnTo>
                    <a:pt x="6412" y="6329"/>
                  </a:lnTo>
                  <a:lnTo>
                    <a:pt x="6391" y="6336"/>
                  </a:lnTo>
                  <a:lnTo>
                    <a:pt x="6214" y="6379"/>
                  </a:lnTo>
                  <a:lnTo>
                    <a:pt x="6195" y="6382"/>
                  </a:lnTo>
                  <a:lnTo>
                    <a:pt x="6163" y="6386"/>
                  </a:lnTo>
                  <a:lnTo>
                    <a:pt x="6163" y="6668"/>
                  </a:lnTo>
                  <a:lnTo>
                    <a:pt x="6162" y="6691"/>
                  </a:lnTo>
                  <a:lnTo>
                    <a:pt x="6157" y="6713"/>
                  </a:lnTo>
                  <a:lnTo>
                    <a:pt x="6150" y="6735"/>
                  </a:lnTo>
                  <a:lnTo>
                    <a:pt x="6140" y="6756"/>
                  </a:lnTo>
                  <a:lnTo>
                    <a:pt x="6127" y="6775"/>
                  </a:lnTo>
                  <a:lnTo>
                    <a:pt x="6112" y="6792"/>
                  </a:lnTo>
                  <a:lnTo>
                    <a:pt x="6095" y="6807"/>
                  </a:lnTo>
                  <a:lnTo>
                    <a:pt x="6076" y="6820"/>
                  </a:lnTo>
                  <a:lnTo>
                    <a:pt x="6055" y="6830"/>
                  </a:lnTo>
                  <a:lnTo>
                    <a:pt x="6033" y="6837"/>
                  </a:lnTo>
                  <a:lnTo>
                    <a:pt x="6011" y="6842"/>
                  </a:lnTo>
                  <a:lnTo>
                    <a:pt x="5988" y="6843"/>
                  </a:lnTo>
                  <a:lnTo>
                    <a:pt x="5965" y="6842"/>
                  </a:lnTo>
                  <a:lnTo>
                    <a:pt x="5943" y="6837"/>
                  </a:lnTo>
                  <a:lnTo>
                    <a:pt x="5921" y="6830"/>
                  </a:lnTo>
                  <a:lnTo>
                    <a:pt x="5900" y="6820"/>
                  </a:lnTo>
                  <a:lnTo>
                    <a:pt x="5881" y="6807"/>
                  </a:lnTo>
                  <a:lnTo>
                    <a:pt x="5864" y="6792"/>
                  </a:lnTo>
                  <a:lnTo>
                    <a:pt x="5849" y="6775"/>
                  </a:lnTo>
                  <a:lnTo>
                    <a:pt x="5836" y="6756"/>
                  </a:lnTo>
                  <a:lnTo>
                    <a:pt x="5826" y="6735"/>
                  </a:lnTo>
                  <a:lnTo>
                    <a:pt x="5819" y="6713"/>
                  </a:lnTo>
                  <a:lnTo>
                    <a:pt x="5814" y="6691"/>
                  </a:lnTo>
                  <a:lnTo>
                    <a:pt x="5813" y="6668"/>
                  </a:lnTo>
                  <a:lnTo>
                    <a:pt x="5813" y="6415"/>
                  </a:lnTo>
                  <a:lnTo>
                    <a:pt x="5809" y="6415"/>
                  </a:lnTo>
                  <a:lnTo>
                    <a:pt x="5792" y="6415"/>
                  </a:lnTo>
                  <a:lnTo>
                    <a:pt x="5615" y="6404"/>
                  </a:lnTo>
                  <a:lnTo>
                    <a:pt x="5596" y="6402"/>
                  </a:lnTo>
                  <a:lnTo>
                    <a:pt x="5434" y="6375"/>
                  </a:lnTo>
                  <a:lnTo>
                    <a:pt x="5412" y="6370"/>
                  </a:lnTo>
                  <a:lnTo>
                    <a:pt x="5272" y="6327"/>
                  </a:lnTo>
                  <a:lnTo>
                    <a:pt x="5241" y="6314"/>
                  </a:lnTo>
                  <a:lnTo>
                    <a:pt x="5132" y="6256"/>
                  </a:lnTo>
                  <a:lnTo>
                    <a:pt x="5110" y="6242"/>
                  </a:lnTo>
                  <a:lnTo>
                    <a:pt x="5089" y="6224"/>
                  </a:lnTo>
                  <a:lnTo>
                    <a:pt x="5018" y="6152"/>
                  </a:lnTo>
                  <a:lnTo>
                    <a:pt x="5004" y="6136"/>
                  </a:lnTo>
                  <a:lnTo>
                    <a:pt x="4992" y="6118"/>
                  </a:lnTo>
                  <a:lnTo>
                    <a:pt x="4983" y="6099"/>
                  </a:lnTo>
                  <a:lnTo>
                    <a:pt x="4975" y="6079"/>
                  </a:lnTo>
                  <a:lnTo>
                    <a:pt x="4950" y="5992"/>
                  </a:lnTo>
                  <a:lnTo>
                    <a:pt x="4945" y="5970"/>
                  </a:lnTo>
                  <a:lnTo>
                    <a:pt x="4943" y="5947"/>
                  </a:lnTo>
                  <a:lnTo>
                    <a:pt x="4944" y="5924"/>
                  </a:lnTo>
                  <a:lnTo>
                    <a:pt x="4948" y="5902"/>
                  </a:lnTo>
                  <a:lnTo>
                    <a:pt x="4955" y="5880"/>
                  </a:lnTo>
                  <a:lnTo>
                    <a:pt x="4964" y="5859"/>
                  </a:lnTo>
                  <a:lnTo>
                    <a:pt x="4977" y="5840"/>
                  </a:lnTo>
                  <a:lnTo>
                    <a:pt x="4991" y="5822"/>
                  </a:lnTo>
                  <a:lnTo>
                    <a:pt x="5008" y="5807"/>
                  </a:lnTo>
                  <a:lnTo>
                    <a:pt x="5027" y="5794"/>
                  </a:lnTo>
                  <a:lnTo>
                    <a:pt x="5047" y="5783"/>
                  </a:lnTo>
                  <a:lnTo>
                    <a:pt x="5069" y="5775"/>
                  </a:lnTo>
                  <a:lnTo>
                    <a:pt x="5091" y="5770"/>
                  </a:lnTo>
                  <a:lnTo>
                    <a:pt x="5114" y="5768"/>
                  </a:lnTo>
                  <a:lnTo>
                    <a:pt x="5137" y="5769"/>
                  </a:lnTo>
                  <a:lnTo>
                    <a:pt x="5159" y="5773"/>
                  </a:lnTo>
                  <a:lnTo>
                    <a:pt x="5181" y="5780"/>
                  </a:lnTo>
                  <a:lnTo>
                    <a:pt x="5202" y="5789"/>
                  </a:lnTo>
                  <a:lnTo>
                    <a:pt x="5221" y="5802"/>
                  </a:lnTo>
                  <a:lnTo>
                    <a:pt x="5239" y="5816"/>
                  </a:lnTo>
                  <a:lnTo>
                    <a:pt x="5254" y="5833"/>
                  </a:lnTo>
                  <a:lnTo>
                    <a:pt x="5267" y="5852"/>
                  </a:lnTo>
                  <a:lnTo>
                    <a:pt x="5278" y="5872"/>
                  </a:lnTo>
                  <a:lnTo>
                    <a:pt x="5286" y="5894"/>
                  </a:lnTo>
                  <a:lnTo>
                    <a:pt x="5299" y="5938"/>
                  </a:lnTo>
                  <a:lnTo>
                    <a:pt x="5320" y="5960"/>
                  </a:lnTo>
                  <a:lnTo>
                    <a:pt x="5391" y="5997"/>
                  </a:lnTo>
                  <a:lnTo>
                    <a:pt x="5503" y="6032"/>
                  </a:lnTo>
                  <a:lnTo>
                    <a:pt x="5644" y="6055"/>
                  </a:lnTo>
                  <a:lnTo>
                    <a:pt x="5804" y="6065"/>
                  </a:lnTo>
                  <a:lnTo>
                    <a:pt x="5813" y="6064"/>
                  </a:lnTo>
                  <a:lnTo>
                    <a:pt x="5813" y="5045"/>
                  </a:lnTo>
                  <a:lnTo>
                    <a:pt x="5734" y="5012"/>
                  </a:lnTo>
                  <a:lnTo>
                    <a:pt x="5729" y="5010"/>
                  </a:lnTo>
                  <a:lnTo>
                    <a:pt x="5552" y="4928"/>
                  </a:lnTo>
                  <a:lnTo>
                    <a:pt x="5542" y="4923"/>
                  </a:lnTo>
                  <a:lnTo>
                    <a:pt x="5380" y="4836"/>
                  </a:lnTo>
                  <a:lnTo>
                    <a:pt x="5363" y="4825"/>
                  </a:lnTo>
                  <a:lnTo>
                    <a:pt x="5223" y="4728"/>
                  </a:lnTo>
                  <a:lnTo>
                    <a:pt x="5199" y="4708"/>
                  </a:lnTo>
                  <a:lnTo>
                    <a:pt x="5090" y="4598"/>
                  </a:lnTo>
                  <a:lnTo>
                    <a:pt x="5075" y="4580"/>
                  </a:lnTo>
                  <a:lnTo>
                    <a:pt x="5062" y="4561"/>
                  </a:lnTo>
                  <a:lnTo>
                    <a:pt x="4991" y="4435"/>
                  </a:lnTo>
                  <a:lnTo>
                    <a:pt x="4982" y="4417"/>
                  </a:lnTo>
                  <a:lnTo>
                    <a:pt x="4975" y="4398"/>
                  </a:lnTo>
                  <a:lnTo>
                    <a:pt x="4971" y="4379"/>
                  </a:lnTo>
                  <a:lnTo>
                    <a:pt x="4946" y="4234"/>
                  </a:lnTo>
                  <a:lnTo>
                    <a:pt x="4943" y="4214"/>
                  </a:lnTo>
                  <a:lnTo>
                    <a:pt x="4943" y="4194"/>
                  </a:lnTo>
                  <a:lnTo>
                    <a:pt x="4946" y="4174"/>
                  </a:lnTo>
                  <a:lnTo>
                    <a:pt x="4971" y="4030"/>
                  </a:lnTo>
                  <a:lnTo>
                    <a:pt x="4976" y="4010"/>
                  </a:lnTo>
                  <a:lnTo>
                    <a:pt x="4983" y="3990"/>
                  </a:lnTo>
                  <a:lnTo>
                    <a:pt x="4992" y="3972"/>
                  </a:lnTo>
                  <a:lnTo>
                    <a:pt x="5063" y="3850"/>
                  </a:lnTo>
                  <a:lnTo>
                    <a:pt x="5077" y="3828"/>
                  </a:lnTo>
                  <a:lnTo>
                    <a:pt x="5095" y="3809"/>
                  </a:lnTo>
                  <a:lnTo>
                    <a:pt x="5204" y="3708"/>
                  </a:lnTo>
                  <a:lnTo>
                    <a:pt x="5219" y="3695"/>
                  </a:lnTo>
                  <a:lnTo>
                    <a:pt x="5235" y="3684"/>
                  </a:lnTo>
                  <a:lnTo>
                    <a:pt x="5374" y="3603"/>
                  </a:lnTo>
                  <a:lnTo>
                    <a:pt x="5400" y="3590"/>
                  </a:lnTo>
                  <a:lnTo>
                    <a:pt x="5563" y="3529"/>
                  </a:lnTo>
                  <a:lnTo>
                    <a:pt x="5584" y="3522"/>
                  </a:lnTo>
                  <a:lnTo>
                    <a:pt x="5761" y="3479"/>
                  </a:lnTo>
                  <a:lnTo>
                    <a:pt x="5779" y="3476"/>
                  </a:lnTo>
                  <a:lnTo>
                    <a:pt x="5813" y="3471"/>
                  </a:lnTo>
                  <a:lnTo>
                    <a:pt x="5813" y="3190"/>
                  </a:lnTo>
                  <a:lnTo>
                    <a:pt x="5814" y="3167"/>
                  </a:lnTo>
                  <a:lnTo>
                    <a:pt x="5819" y="3145"/>
                  </a:lnTo>
                  <a:lnTo>
                    <a:pt x="5826" y="3123"/>
                  </a:lnTo>
                  <a:lnTo>
                    <a:pt x="5836" y="3102"/>
                  </a:lnTo>
                  <a:lnTo>
                    <a:pt x="5849" y="3083"/>
                  </a:lnTo>
                  <a:lnTo>
                    <a:pt x="5864" y="3066"/>
                  </a:lnTo>
                  <a:lnTo>
                    <a:pt x="5881" y="3051"/>
                  </a:lnTo>
                  <a:lnTo>
                    <a:pt x="5900" y="3038"/>
                  </a:lnTo>
                  <a:lnTo>
                    <a:pt x="5921" y="3028"/>
                  </a:lnTo>
                  <a:lnTo>
                    <a:pt x="5943" y="3021"/>
                  </a:lnTo>
                  <a:lnTo>
                    <a:pt x="5965" y="3016"/>
                  </a:lnTo>
                  <a:lnTo>
                    <a:pt x="5988" y="3015"/>
                  </a:lnTo>
                  <a:lnTo>
                    <a:pt x="6011" y="3016"/>
                  </a:lnTo>
                  <a:lnTo>
                    <a:pt x="6033" y="3021"/>
                  </a:lnTo>
                  <a:lnTo>
                    <a:pt x="6055" y="3028"/>
                  </a:lnTo>
                  <a:lnTo>
                    <a:pt x="6076" y="3038"/>
                  </a:lnTo>
                  <a:lnTo>
                    <a:pt x="6095" y="3051"/>
                  </a:lnTo>
                  <a:lnTo>
                    <a:pt x="6112" y="3066"/>
                  </a:lnTo>
                  <a:lnTo>
                    <a:pt x="6127" y="3083"/>
                  </a:lnTo>
                  <a:lnTo>
                    <a:pt x="6140" y="3102"/>
                  </a:lnTo>
                  <a:lnTo>
                    <a:pt x="6150" y="3123"/>
                  </a:lnTo>
                  <a:lnTo>
                    <a:pt x="6157" y="3145"/>
                  </a:lnTo>
                  <a:lnTo>
                    <a:pt x="6162" y="3167"/>
                  </a:lnTo>
                  <a:lnTo>
                    <a:pt x="6163" y="3190"/>
                  </a:lnTo>
                  <a:lnTo>
                    <a:pt x="6163" y="3443"/>
                  </a:lnTo>
                  <a:lnTo>
                    <a:pt x="6166" y="3443"/>
                  </a:lnTo>
                  <a:lnTo>
                    <a:pt x="6183" y="3443"/>
                  </a:lnTo>
                  <a:lnTo>
                    <a:pt x="6360" y="3454"/>
                  </a:lnTo>
                  <a:lnTo>
                    <a:pt x="6378" y="3456"/>
                  </a:lnTo>
                  <a:lnTo>
                    <a:pt x="6541" y="3482"/>
                  </a:lnTo>
                  <a:lnTo>
                    <a:pt x="6563" y="3488"/>
                  </a:lnTo>
                  <a:lnTo>
                    <a:pt x="6703" y="3530"/>
                  </a:lnTo>
                  <a:lnTo>
                    <a:pt x="6734" y="3543"/>
                  </a:lnTo>
                  <a:lnTo>
                    <a:pt x="6843" y="3601"/>
                  </a:lnTo>
                  <a:lnTo>
                    <a:pt x="6865" y="3615"/>
                  </a:lnTo>
                  <a:lnTo>
                    <a:pt x="6886" y="3633"/>
                  </a:lnTo>
                  <a:lnTo>
                    <a:pt x="6957" y="3705"/>
                  </a:lnTo>
                  <a:lnTo>
                    <a:pt x="6971" y="3721"/>
                  </a:lnTo>
                  <a:lnTo>
                    <a:pt x="6983" y="3739"/>
                  </a:lnTo>
                  <a:lnTo>
                    <a:pt x="6992" y="3758"/>
                  </a:lnTo>
                  <a:close/>
                  <a:moveTo>
                    <a:pt x="6272" y="5245"/>
                  </a:moveTo>
                  <a:lnTo>
                    <a:pt x="6163" y="5195"/>
                  </a:lnTo>
                  <a:lnTo>
                    <a:pt x="6163" y="6031"/>
                  </a:lnTo>
                  <a:lnTo>
                    <a:pt x="6298" y="5998"/>
                  </a:lnTo>
                  <a:lnTo>
                    <a:pt x="6436" y="5946"/>
                  </a:lnTo>
                  <a:lnTo>
                    <a:pt x="6547" y="5881"/>
                  </a:lnTo>
                  <a:lnTo>
                    <a:pt x="6622" y="5811"/>
                  </a:lnTo>
                  <a:lnTo>
                    <a:pt x="6665" y="5737"/>
                  </a:lnTo>
                  <a:lnTo>
                    <a:pt x="6679" y="5654"/>
                  </a:lnTo>
                  <a:lnTo>
                    <a:pt x="6664" y="5569"/>
                  </a:lnTo>
                  <a:lnTo>
                    <a:pt x="6620" y="5490"/>
                  </a:lnTo>
                  <a:lnTo>
                    <a:pt x="6539" y="5408"/>
                  </a:lnTo>
                  <a:lnTo>
                    <a:pt x="6420" y="5326"/>
                  </a:lnTo>
                  <a:lnTo>
                    <a:pt x="6272" y="5245"/>
                  </a:lnTo>
                  <a:close/>
                  <a:moveTo>
                    <a:pt x="5703" y="4613"/>
                  </a:moveTo>
                  <a:lnTo>
                    <a:pt x="5813" y="4663"/>
                  </a:lnTo>
                  <a:lnTo>
                    <a:pt x="5813" y="3827"/>
                  </a:lnTo>
                  <a:lnTo>
                    <a:pt x="5677" y="3860"/>
                  </a:lnTo>
                  <a:lnTo>
                    <a:pt x="5539" y="3912"/>
                  </a:lnTo>
                  <a:lnTo>
                    <a:pt x="5428" y="3977"/>
                  </a:lnTo>
                  <a:lnTo>
                    <a:pt x="5353" y="4047"/>
                  </a:lnTo>
                  <a:lnTo>
                    <a:pt x="5310" y="4121"/>
                  </a:lnTo>
                  <a:lnTo>
                    <a:pt x="5296" y="4204"/>
                  </a:lnTo>
                  <a:lnTo>
                    <a:pt x="5311" y="4289"/>
                  </a:lnTo>
                  <a:lnTo>
                    <a:pt x="5355" y="4368"/>
                  </a:lnTo>
                  <a:lnTo>
                    <a:pt x="5436" y="4450"/>
                  </a:lnTo>
                  <a:lnTo>
                    <a:pt x="5555" y="4532"/>
                  </a:lnTo>
                  <a:lnTo>
                    <a:pt x="5703" y="4613"/>
                  </a:lnTo>
                  <a:close/>
                </a:path>
              </a:pathLst>
            </a:custGeom>
            <a:grpFill/>
            <a:ln>
              <a:noFill/>
            </a:ln>
          </p:spPr>
          <p:txBody>
            <a:bodyPr/>
            <a:lstStyle/>
            <a:p>
              <a:endParaRPr/>
            </a:p>
          </p:txBody>
        </p:sp>
        <p:sp>
          <p:nvSpPr>
            <p:cNvPr id="9011" name="Outline"/>
            <p:cNvSpPr/>
            <p:nvPr/>
          </p:nvSpPr>
          <p:spPr>
            <a:xfrm>
              <a:off x="1649691" y="3596957"/>
              <a:ext cx="914400" cy="914400"/>
            </a:xfrm>
            <a:custGeom>
              <a:avLst/>
              <a:gdLst/>
              <a:ahLst/>
              <a:cxnLst/>
              <a:rect l="0" t="0" r="10000" b="10000"/>
              <a:pathLst>
                <a:path w="10000" h="10000">
                  <a:moveTo>
                    <a:pt x="2552" y="4018"/>
                  </a:moveTo>
                  <a:lnTo>
                    <a:pt x="2807" y="2490"/>
                  </a:lnTo>
                  <a:lnTo>
                    <a:pt x="1271" y="1977"/>
                  </a:lnTo>
                  <a:lnTo>
                    <a:pt x="1241" y="1965"/>
                  </a:lnTo>
                  <a:lnTo>
                    <a:pt x="1212" y="1949"/>
                  </a:lnTo>
                  <a:lnTo>
                    <a:pt x="1186" y="1929"/>
                  </a:lnTo>
                  <a:lnTo>
                    <a:pt x="1163" y="1906"/>
                  </a:lnTo>
                  <a:lnTo>
                    <a:pt x="1143" y="1880"/>
                  </a:lnTo>
                  <a:lnTo>
                    <a:pt x="1126" y="1852"/>
                  </a:lnTo>
                  <a:lnTo>
                    <a:pt x="1114" y="1822"/>
                  </a:lnTo>
                  <a:lnTo>
                    <a:pt x="1105" y="1790"/>
                  </a:lnTo>
                  <a:lnTo>
                    <a:pt x="1101" y="1758"/>
                  </a:lnTo>
                  <a:lnTo>
                    <a:pt x="1100" y="1725"/>
                  </a:lnTo>
                  <a:lnTo>
                    <a:pt x="1105" y="1693"/>
                  </a:lnTo>
                  <a:lnTo>
                    <a:pt x="1113" y="1661"/>
                  </a:lnTo>
                  <a:lnTo>
                    <a:pt x="1125" y="1631"/>
                  </a:lnTo>
                  <a:lnTo>
                    <a:pt x="1141" y="1602"/>
                  </a:lnTo>
                  <a:lnTo>
                    <a:pt x="1161" y="1576"/>
                  </a:lnTo>
                  <a:lnTo>
                    <a:pt x="1184" y="1553"/>
                  </a:lnTo>
                  <a:lnTo>
                    <a:pt x="1210" y="1533"/>
                  </a:lnTo>
                  <a:lnTo>
                    <a:pt x="1238" y="1516"/>
                  </a:lnTo>
                  <a:lnTo>
                    <a:pt x="1268" y="1504"/>
                  </a:lnTo>
                  <a:lnTo>
                    <a:pt x="1300" y="1495"/>
                  </a:lnTo>
                  <a:lnTo>
                    <a:pt x="1332" y="1491"/>
                  </a:lnTo>
                  <a:lnTo>
                    <a:pt x="1365" y="1490"/>
                  </a:lnTo>
                  <a:lnTo>
                    <a:pt x="1397" y="1495"/>
                  </a:lnTo>
                  <a:lnTo>
                    <a:pt x="1429" y="1503"/>
                  </a:lnTo>
                  <a:lnTo>
                    <a:pt x="3168" y="2083"/>
                  </a:lnTo>
                  <a:lnTo>
                    <a:pt x="3198" y="2095"/>
                  </a:lnTo>
                  <a:lnTo>
                    <a:pt x="3226" y="2111"/>
                  </a:lnTo>
                  <a:lnTo>
                    <a:pt x="3252" y="2130"/>
                  </a:lnTo>
                  <a:lnTo>
                    <a:pt x="3275" y="2152"/>
                  </a:lnTo>
                  <a:lnTo>
                    <a:pt x="3294" y="2178"/>
                  </a:lnTo>
                  <a:lnTo>
                    <a:pt x="3311" y="2205"/>
                  </a:lnTo>
                  <a:lnTo>
                    <a:pt x="3324" y="2235"/>
                  </a:lnTo>
                  <a:lnTo>
                    <a:pt x="3333" y="2265"/>
                  </a:lnTo>
                  <a:lnTo>
                    <a:pt x="3338" y="2297"/>
                  </a:lnTo>
                  <a:lnTo>
                    <a:pt x="3339" y="2326"/>
                  </a:lnTo>
                  <a:lnTo>
                    <a:pt x="3339" y="2326"/>
                  </a:lnTo>
                  <a:lnTo>
                    <a:pt x="3427" y="2259"/>
                  </a:lnTo>
                  <a:lnTo>
                    <a:pt x="3434" y="2254"/>
                  </a:lnTo>
                  <a:lnTo>
                    <a:pt x="3523" y="2191"/>
                  </a:lnTo>
                  <a:lnTo>
                    <a:pt x="3530" y="2186"/>
                  </a:lnTo>
                  <a:lnTo>
                    <a:pt x="3622" y="2126"/>
                  </a:lnTo>
                  <a:lnTo>
                    <a:pt x="3629" y="2122"/>
                  </a:lnTo>
                  <a:lnTo>
                    <a:pt x="3723" y="2065"/>
                  </a:lnTo>
                  <a:lnTo>
                    <a:pt x="3730" y="2060"/>
                  </a:lnTo>
                  <a:lnTo>
                    <a:pt x="3826" y="2007"/>
                  </a:lnTo>
                  <a:lnTo>
                    <a:pt x="3833" y="2003"/>
                  </a:lnTo>
                  <a:lnTo>
                    <a:pt x="3931" y="1952"/>
                  </a:lnTo>
                  <a:lnTo>
                    <a:pt x="3939" y="1948"/>
                  </a:lnTo>
                  <a:lnTo>
                    <a:pt x="4038" y="1901"/>
                  </a:lnTo>
                  <a:lnTo>
                    <a:pt x="4046" y="1898"/>
                  </a:lnTo>
                  <a:lnTo>
                    <a:pt x="4147" y="1854"/>
                  </a:lnTo>
                  <a:lnTo>
                    <a:pt x="4155" y="1851"/>
                  </a:lnTo>
                  <a:lnTo>
                    <a:pt x="4258" y="1810"/>
                  </a:lnTo>
                  <a:lnTo>
                    <a:pt x="4266" y="1807"/>
                  </a:lnTo>
                  <a:lnTo>
                    <a:pt x="4370" y="1771"/>
                  </a:lnTo>
                  <a:lnTo>
                    <a:pt x="4378" y="1768"/>
                  </a:lnTo>
                  <a:lnTo>
                    <a:pt x="4483" y="1735"/>
                  </a:lnTo>
                  <a:lnTo>
                    <a:pt x="4492" y="1733"/>
                  </a:lnTo>
                  <a:lnTo>
                    <a:pt x="4598" y="1703"/>
                  </a:lnTo>
                  <a:lnTo>
                    <a:pt x="4606" y="1701"/>
                  </a:lnTo>
                  <a:lnTo>
                    <a:pt x="4713" y="1676"/>
                  </a:lnTo>
                  <a:lnTo>
                    <a:pt x="4721" y="1674"/>
                  </a:lnTo>
                  <a:lnTo>
                    <a:pt x="4829" y="1652"/>
                  </a:lnTo>
                  <a:lnTo>
                    <a:pt x="4837" y="1650"/>
                  </a:lnTo>
                  <a:lnTo>
                    <a:pt x="4946" y="1632"/>
                  </a:lnTo>
                  <a:lnTo>
                    <a:pt x="4954" y="1631"/>
                  </a:lnTo>
                  <a:lnTo>
                    <a:pt x="5063" y="1617"/>
                  </a:lnTo>
                  <a:lnTo>
                    <a:pt x="5071" y="1616"/>
                  </a:lnTo>
                  <a:lnTo>
                    <a:pt x="5180" y="1605"/>
                  </a:lnTo>
                  <a:lnTo>
                    <a:pt x="5189" y="1605"/>
                  </a:lnTo>
                  <a:lnTo>
                    <a:pt x="5299" y="1598"/>
                  </a:lnTo>
                  <a:lnTo>
                    <a:pt x="5307" y="1597"/>
                  </a:lnTo>
                  <a:lnTo>
                    <a:pt x="5417" y="1594"/>
                  </a:lnTo>
                  <a:lnTo>
                    <a:pt x="5426" y="1594"/>
                  </a:lnTo>
                  <a:lnTo>
                    <a:pt x="5535" y="1595"/>
                  </a:lnTo>
                  <a:lnTo>
                    <a:pt x="5544" y="1595"/>
                  </a:lnTo>
                  <a:lnTo>
                    <a:pt x="5654" y="1600"/>
                  </a:lnTo>
                  <a:lnTo>
                    <a:pt x="5663" y="1600"/>
                  </a:lnTo>
                  <a:lnTo>
                    <a:pt x="5772" y="1609"/>
                  </a:lnTo>
                  <a:lnTo>
                    <a:pt x="5781" y="1609"/>
                  </a:lnTo>
                  <a:lnTo>
                    <a:pt x="5891" y="1622"/>
                  </a:lnTo>
                  <a:lnTo>
                    <a:pt x="5899" y="1623"/>
                  </a:lnTo>
                  <a:lnTo>
                    <a:pt x="6008" y="1638"/>
                  </a:lnTo>
                  <a:lnTo>
                    <a:pt x="6016" y="1640"/>
                  </a:lnTo>
                  <a:lnTo>
                    <a:pt x="6125" y="1659"/>
                  </a:lnTo>
                  <a:lnTo>
                    <a:pt x="6133" y="1661"/>
                  </a:lnTo>
                  <a:lnTo>
                    <a:pt x="6241" y="1684"/>
                  </a:lnTo>
                  <a:lnTo>
                    <a:pt x="6249" y="1686"/>
                  </a:lnTo>
                  <a:lnTo>
                    <a:pt x="6356" y="1713"/>
                  </a:lnTo>
                  <a:lnTo>
                    <a:pt x="6364" y="1715"/>
                  </a:lnTo>
                  <a:lnTo>
                    <a:pt x="6469" y="1746"/>
                  </a:lnTo>
                  <a:lnTo>
                    <a:pt x="6478" y="1748"/>
                  </a:lnTo>
                  <a:lnTo>
                    <a:pt x="6582" y="1782"/>
                  </a:lnTo>
                  <a:lnTo>
                    <a:pt x="6590" y="1785"/>
                  </a:lnTo>
                  <a:lnTo>
                    <a:pt x="6693" y="1823"/>
                  </a:lnTo>
                  <a:lnTo>
                    <a:pt x="6701" y="1826"/>
                  </a:lnTo>
                  <a:lnTo>
                    <a:pt x="6803" y="1867"/>
                  </a:lnTo>
                  <a:lnTo>
                    <a:pt x="6810" y="1871"/>
                  </a:lnTo>
                  <a:lnTo>
                    <a:pt x="6911" y="1915"/>
                  </a:lnTo>
                  <a:lnTo>
                    <a:pt x="6918" y="1919"/>
                  </a:lnTo>
                  <a:lnTo>
                    <a:pt x="7017" y="1967"/>
                  </a:lnTo>
                  <a:lnTo>
                    <a:pt x="7025" y="1971"/>
                  </a:lnTo>
                  <a:lnTo>
                    <a:pt x="7122" y="2022"/>
                  </a:lnTo>
                  <a:lnTo>
                    <a:pt x="7129" y="2027"/>
                  </a:lnTo>
                  <a:lnTo>
                    <a:pt x="7225" y="2082"/>
                  </a:lnTo>
                  <a:lnTo>
                    <a:pt x="7232" y="2086"/>
                  </a:lnTo>
                  <a:lnTo>
                    <a:pt x="7326" y="2144"/>
                  </a:lnTo>
                  <a:lnTo>
                    <a:pt x="7333" y="2149"/>
                  </a:lnTo>
                  <a:lnTo>
                    <a:pt x="7424" y="2211"/>
                  </a:lnTo>
                  <a:lnTo>
                    <a:pt x="7432" y="2216"/>
                  </a:lnTo>
                  <a:lnTo>
                    <a:pt x="7521" y="2280"/>
                  </a:lnTo>
                  <a:lnTo>
                    <a:pt x="7528" y="2285"/>
                  </a:lnTo>
                  <a:lnTo>
                    <a:pt x="7615" y="2353"/>
                  </a:lnTo>
                  <a:lnTo>
                    <a:pt x="7621" y="2359"/>
                  </a:lnTo>
                  <a:lnTo>
                    <a:pt x="7706" y="2429"/>
                  </a:lnTo>
                  <a:lnTo>
                    <a:pt x="7712" y="2435"/>
                  </a:lnTo>
                  <a:lnTo>
                    <a:pt x="7794" y="2508"/>
                  </a:lnTo>
                  <a:lnTo>
                    <a:pt x="7800" y="2514"/>
                  </a:lnTo>
                  <a:lnTo>
                    <a:pt x="7879" y="2590"/>
                  </a:lnTo>
                  <a:lnTo>
                    <a:pt x="7885" y="2596"/>
                  </a:lnTo>
                  <a:lnTo>
                    <a:pt x="7962" y="2674"/>
                  </a:lnTo>
                  <a:lnTo>
                    <a:pt x="7968" y="2680"/>
                  </a:lnTo>
                  <a:lnTo>
                    <a:pt x="8042" y="2762"/>
                  </a:lnTo>
                  <a:lnTo>
                    <a:pt x="8047" y="2768"/>
                  </a:lnTo>
                  <a:lnTo>
                    <a:pt x="8118" y="2852"/>
                  </a:lnTo>
                  <a:lnTo>
                    <a:pt x="8124" y="2858"/>
                  </a:lnTo>
                  <a:lnTo>
                    <a:pt x="8192" y="2944"/>
                  </a:lnTo>
                  <a:lnTo>
                    <a:pt x="8197" y="2951"/>
                  </a:lnTo>
                  <a:lnTo>
                    <a:pt x="8262" y="3039"/>
                  </a:lnTo>
                  <a:lnTo>
                    <a:pt x="8267" y="3046"/>
                  </a:lnTo>
                  <a:lnTo>
                    <a:pt x="8329" y="3137"/>
                  </a:lnTo>
                  <a:lnTo>
                    <a:pt x="8334" y="3144"/>
                  </a:lnTo>
                  <a:lnTo>
                    <a:pt x="8393" y="3237"/>
                  </a:lnTo>
                  <a:lnTo>
                    <a:pt x="8397" y="3244"/>
                  </a:lnTo>
                  <a:lnTo>
                    <a:pt x="8453" y="3339"/>
                  </a:lnTo>
                  <a:lnTo>
                    <a:pt x="8457" y="3347"/>
                  </a:lnTo>
                  <a:lnTo>
                    <a:pt x="8510" y="3444"/>
                  </a:lnTo>
                  <a:lnTo>
                    <a:pt x="8514" y="3452"/>
                  </a:lnTo>
                  <a:lnTo>
                    <a:pt x="8563" y="3551"/>
                  </a:lnTo>
                  <a:lnTo>
                    <a:pt x="8567" y="3559"/>
                  </a:lnTo>
                  <a:lnTo>
                    <a:pt x="8612" y="3659"/>
                  </a:lnTo>
                  <a:lnTo>
                    <a:pt x="8616" y="3667"/>
                  </a:lnTo>
                  <a:lnTo>
                    <a:pt x="8658" y="3768"/>
                  </a:lnTo>
                  <a:lnTo>
                    <a:pt x="8661" y="3776"/>
                  </a:lnTo>
                  <a:lnTo>
                    <a:pt x="8699" y="3879"/>
                  </a:lnTo>
                  <a:lnTo>
                    <a:pt x="8702" y="3887"/>
                  </a:lnTo>
                  <a:lnTo>
                    <a:pt x="8737" y="3992"/>
                  </a:lnTo>
                  <a:lnTo>
                    <a:pt x="8739" y="4000"/>
                  </a:lnTo>
                  <a:lnTo>
                    <a:pt x="8771" y="4105"/>
                  </a:lnTo>
                  <a:lnTo>
                    <a:pt x="8773" y="4113"/>
                  </a:lnTo>
                  <a:lnTo>
                    <a:pt x="8801" y="4219"/>
                  </a:lnTo>
                  <a:lnTo>
                    <a:pt x="8803" y="4228"/>
                  </a:lnTo>
                  <a:lnTo>
                    <a:pt x="8827" y="4335"/>
                  </a:lnTo>
                  <a:lnTo>
                    <a:pt x="8828" y="4343"/>
                  </a:lnTo>
                  <a:lnTo>
                    <a:pt x="8849" y="4451"/>
                  </a:lnTo>
                  <a:lnTo>
                    <a:pt x="8850" y="4459"/>
                  </a:lnTo>
                  <a:lnTo>
                    <a:pt x="8866" y="4568"/>
                  </a:lnTo>
                  <a:lnTo>
                    <a:pt x="8868" y="4576"/>
                  </a:lnTo>
                  <a:lnTo>
                    <a:pt x="8880" y="4685"/>
                  </a:lnTo>
                  <a:lnTo>
                    <a:pt x="8881" y="4694"/>
                  </a:lnTo>
                  <a:lnTo>
                    <a:pt x="8890" y="4803"/>
                  </a:lnTo>
                  <a:lnTo>
                    <a:pt x="8891" y="4812"/>
                  </a:lnTo>
                  <a:lnTo>
                    <a:pt x="8896" y="4922"/>
                  </a:lnTo>
                  <a:lnTo>
                    <a:pt x="8896" y="4930"/>
                  </a:lnTo>
                  <a:lnTo>
                    <a:pt x="8898" y="5041"/>
                  </a:lnTo>
                  <a:lnTo>
                    <a:pt x="8898" y="5049"/>
                  </a:lnTo>
                  <a:lnTo>
                    <a:pt x="8896" y="5160"/>
                  </a:lnTo>
                  <a:lnTo>
                    <a:pt x="8895" y="5168"/>
                  </a:lnTo>
                  <a:lnTo>
                    <a:pt x="8889" y="5278"/>
                  </a:lnTo>
                  <a:lnTo>
                    <a:pt x="8889" y="5287"/>
                  </a:lnTo>
                  <a:lnTo>
                    <a:pt x="8879" y="5397"/>
                  </a:lnTo>
                  <a:lnTo>
                    <a:pt x="8878" y="5405"/>
                  </a:lnTo>
                  <a:lnTo>
                    <a:pt x="8864" y="5514"/>
                  </a:lnTo>
                  <a:lnTo>
                    <a:pt x="8863" y="5523"/>
                  </a:lnTo>
                  <a:lnTo>
                    <a:pt x="8845" y="5631"/>
                  </a:lnTo>
                  <a:lnTo>
                    <a:pt x="8844" y="5639"/>
                  </a:lnTo>
                  <a:lnTo>
                    <a:pt x="8823" y="5747"/>
                  </a:lnTo>
                  <a:lnTo>
                    <a:pt x="8821" y="5756"/>
                  </a:lnTo>
                  <a:lnTo>
                    <a:pt x="8796" y="5862"/>
                  </a:lnTo>
                  <a:lnTo>
                    <a:pt x="8794" y="5871"/>
                  </a:lnTo>
                  <a:lnTo>
                    <a:pt x="8766" y="5976"/>
                  </a:lnTo>
                  <a:lnTo>
                    <a:pt x="8763" y="5985"/>
                  </a:lnTo>
                  <a:lnTo>
                    <a:pt x="8731" y="6090"/>
                  </a:lnTo>
                  <a:lnTo>
                    <a:pt x="8729" y="6098"/>
                  </a:lnTo>
                  <a:lnTo>
                    <a:pt x="8693" y="6201"/>
                  </a:lnTo>
                  <a:lnTo>
                    <a:pt x="8690" y="6209"/>
                  </a:lnTo>
                  <a:lnTo>
                    <a:pt x="8651" y="6312"/>
                  </a:lnTo>
                  <a:lnTo>
                    <a:pt x="8648" y="6320"/>
                  </a:lnTo>
                  <a:lnTo>
                    <a:pt x="8605" y="6421"/>
                  </a:lnTo>
                  <a:lnTo>
                    <a:pt x="8602" y="6429"/>
                  </a:lnTo>
                  <a:lnTo>
                    <a:pt x="8556" y="6529"/>
                  </a:lnTo>
                  <a:lnTo>
                    <a:pt x="8552" y="6537"/>
                  </a:lnTo>
                  <a:lnTo>
                    <a:pt x="8502" y="6635"/>
                  </a:lnTo>
                  <a:lnTo>
                    <a:pt x="8498" y="6643"/>
                  </a:lnTo>
                  <a:lnTo>
                    <a:pt x="8445" y="6739"/>
                  </a:lnTo>
                  <a:lnTo>
                    <a:pt x="8440" y="6747"/>
                  </a:lnTo>
                  <a:lnTo>
                    <a:pt x="8384" y="6841"/>
                  </a:lnTo>
                  <a:lnTo>
                    <a:pt x="8379" y="6849"/>
                  </a:lnTo>
                  <a:lnTo>
                    <a:pt x="8320" y="6941"/>
                  </a:lnTo>
                  <a:lnTo>
                    <a:pt x="8315" y="6948"/>
                  </a:lnTo>
                  <a:lnTo>
                    <a:pt x="8252" y="7039"/>
                  </a:lnTo>
                  <a:lnTo>
                    <a:pt x="8247" y="7046"/>
                  </a:lnTo>
                  <a:lnTo>
                    <a:pt x="8182" y="7134"/>
                  </a:lnTo>
                  <a:lnTo>
                    <a:pt x="8176" y="7141"/>
                  </a:lnTo>
                  <a:lnTo>
                    <a:pt x="8108" y="7226"/>
                  </a:lnTo>
                  <a:lnTo>
                    <a:pt x="8102" y="7233"/>
                  </a:lnTo>
                  <a:lnTo>
                    <a:pt x="8031" y="7316"/>
                  </a:lnTo>
                  <a:lnTo>
                    <a:pt x="8025" y="7322"/>
                  </a:lnTo>
                  <a:lnTo>
                    <a:pt x="7950" y="7403"/>
                  </a:lnTo>
                  <a:lnTo>
                    <a:pt x="7944" y="7409"/>
                  </a:lnTo>
                  <a:lnTo>
                    <a:pt x="7867" y="7487"/>
                  </a:lnTo>
                  <a:lnTo>
                    <a:pt x="7861" y="7493"/>
                  </a:lnTo>
                  <a:lnTo>
                    <a:pt x="7781" y="7569"/>
                  </a:lnTo>
                  <a:lnTo>
                    <a:pt x="7775" y="7574"/>
                  </a:lnTo>
                  <a:lnTo>
                    <a:pt x="7693" y="7647"/>
                  </a:lnTo>
                  <a:lnTo>
                    <a:pt x="7686" y="7653"/>
                  </a:lnTo>
                  <a:lnTo>
                    <a:pt x="7601" y="7722"/>
                  </a:lnTo>
                  <a:lnTo>
                    <a:pt x="7594" y="7728"/>
                  </a:lnTo>
                  <a:lnTo>
                    <a:pt x="7507" y="7795"/>
                  </a:lnTo>
                  <a:lnTo>
                    <a:pt x="7500" y="7800"/>
                  </a:lnTo>
                  <a:lnTo>
                    <a:pt x="7410" y="7864"/>
                  </a:lnTo>
                  <a:lnTo>
                    <a:pt x="7403" y="7868"/>
                  </a:lnTo>
                  <a:lnTo>
                    <a:pt x="7311" y="7929"/>
                  </a:lnTo>
                  <a:lnTo>
                    <a:pt x="7304" y="7934"/>
                  </a:lnTo>
                  <a:lnTo>
                    <a:pt x="7210" y="7992"/>
                  </a:lnTo>
                  <a:lnTo>
                    <a:pt x="7203" y="7996"/>
                  </a:lnTo>
                  <a:lnTo>
                    <a:pt x="7107" y="8050"/>
                  </a:lnTo>
                  <a:lnTo>
                    <a:pt x="7100" y="8054"/>
                  </a:lnTo>
                  <a:lnTo>
                    <a:pt x="7002" y="8105"/>
                  </a:lnTo>
                  <a:lnTo>
                    <a:pt x="6995" y="8109"/>
                  </a:lnTo>
                  <a:lnTo>
                    <a:pt x="6896" y="8157"/>
                  </a:lnTo>
                  <a:lnTo>
                    <a:pt x="6888" y="8160"/>
                  </a:lnTo>
                  <a:lnTo>
                    <a:pt x="6787" y="8204"/>
                  </a:lnTo>
                  <a:lnTo>
                    <a:pt x="6779" y="8207"/>
                  </a:lnTo>
                  <a:lnTo>
                    <a:pt x="6677" y="8248"/>
                  </a:lnTo>
                  <a:lnTo>
                    <a:pt x="6669" y="8251"/>
                  </a:lnTo>
                  <a:lnTo>
                    <a:pt x="6566" y="8288"/>
                  </a:lnTo>
                  <a:lnTo>
                    <a:pt x="6558" y="8291"/>
                  </a:lnTo>
                  <a:lnTo>
                    <a:pt x="6454" y="8324"/>
                  </a:lnTo>
                  <a:lnTo>
                    <a:pt x="6445" y="8327"/>
                  </a:lnTo>
                  <a:lnTo>
                    <a:pt x="6340" y="8356"/>
                  </a:lnTo>
                  <a:lnTo>
                    <a:pt x="6331" y="8359"/>
                  </a:lnTo>
                  <a:lnTo>
                    <a:pt x="6225" y="8385"/>
                  </a:lnTo>
                  <a:lnTo>
                    <a:pt x="6216" y="8387"/>
                  </a:lnTo>
                  <a:lnTo>
                    <a:pt x="6109" y="8409"/>
                  </a:lnTo>
                  <a:lnTo>
                    <a:pt x="6100" y="8411"/>
                  </a:lnTo>
                  <a:lnTo>
                    <a:pt x="5992" y="8429"/>
                  </a:lnTo>
                  <a:lnTo>
                    <a:pt x="5983" y="8431"/>
                  </a:lnTo>
                  <a:lnTo>
                    <a:pt x="5874" y="8446"/>
                  </a:lnTo>
                  <a:lnTo>
                    <a:pt x="5866" y="8447"/>
                  </a:lnTo>
                  <a:lnTo>
                    <a:pt x="5756" y="8458"/>
                  </a:lnTo>
                  <a:lnTo>
                    <a:pt x="5747" y="8459"/>
                  </a:lnTo>
                  <a:lnTo>
                    <a:pt x="5637" y="8466"/>
                  </a:lnTo>
                  <a:lnTo>
                    <a:pt x="5629" y="8467"/>
                  </a:lnTo>
                  <a:lnTo>
                    <a:pt x="5519" y="8470"/>
                  </a:lnTo>
                  <a:lnTo>
                    <a:pt x="5510" y="8471"/>
                  </a:lnTo>
                  <a:lnTo>
                    <a:pt x="5400" y="8470"/>
                  </a:lnTo>
                  <a:lnTo>
                    <a:pt x="5392" y="8470"/>
                  </a:lnTo>
                  <a:lnTo>
                    <a:pt x="5282" y="8466"/>
                  </a:lnTo>
                  <a:lnTo>
                    <a:pt x="5273" y="8466"/>
                  </a:lnTo>
                  <a:lnTo>
                    <a:pt x="5164" y="8458"/>
                  </a:lnTo>
                  <a:lnTo>
                    <a:pt x="5155" y="8457"/>
                  </a:lnTo>
                  <a:lnTo>
                    <a:pt x="5046" y="8446"/>
                  </a:lnTo>
                  <a:lnTo>
                    <a:pt x="5038" y="8445"/>
                  </a:lnTo>
                  <a:lnTo>
                    <a:pt x="4929" y="8430"/>
                  </a:lnTo>
                  <a:lnTo>
                    <a:pt x="4920" y="8428"/>
                  </a:lnTo>
                  <a:lnTo>
                    <a:pt x="4812" y="8409"/>
                  </a:lnTo>
                  <a:lnTo>
                    <a:pt x="4804" y="8408"/>
                  </a:lnTo>
                  <a:lnTo>
                    <a:pt x="4697" y="8385"/>
                  </a:lnTo>
                  <a:lnTo>
                    <a:pt x="4688" y="8383"/>
                  </a:lnTo>
                  <a:lnTo>
                    <a:pt x="4582" y="8357"/>
                  </a:lnTo>
                  <a:lnTo>
                    <a:pt x="4573" y="8355"/>
                  </a:lnTo>
                  <a:lnTo>
                    <a:pt x="4467" y="8325"/>
                  </a:lnTo>
                  <a:lnTo>
                    <a:pt x="4459" y="8322"/>
                  </a:lnTo>
                  <a:lnTo>
                    <a:pt x="4354" y="8288"/>
                  </a:lnTo>
                  <a:lnTo>
                    <a:pt x="4346" y="8286"/>
                  </a:lnTo>
                  <a:lnTo>
                    <a:pt x="4242" y="8248"/>
                  </a:lnTo>
                  <a:lnTo>
                    <a:pt x="4234" y="8245"/>
                  </a:lnTo>
                  <a:lnTo>
                    <a:pt x="4132" y="8204"/>
                  </a:lnTo>
                  <a:lnTo>
                    <a:pt x="4124" y="8201"/>
                  </a:lnTo>
                  <a:lnTo>
                    <a:pt x="4023" y="8156"/>
                  </a:lnTo>
                  <a:lnTo>
                    <a:pt x="4015" y="8153"/>
                  </a:lnTo>
                  <a:lnTo>
                    <a:pt x="3916" y="8105"/>
                  </a:lnTo>
                  <a:lnTo>
                    <a:pt x="3908" y="8101"/>
                  </a:lnTo>
                  <a:lnTo>
                    <a:pt x="3811" y="8050"/>
                  </a:lnTo>
                  <a:lnTo>
                    <a:pt x="3804" y="8046"/>
                  </a:lnTo>
                  <a:lnTo>
                    <a:pt x="3708" y="7992"/>
                  </a:lnTo>
                  <a:lnTo>
                    <a:pt x="3701" y="7987"/>
                  </a:lnTo>
                  <a:lnTo>
                    <a:pt x="3608" y="7930"/>
                  </a:lnTo>
                  <a:lnTo>
                    <a:pt x="3600" y="7925"/>
                  </a:lnTo>
                  <a:lnTo>
                    <a:pt x="3509" y="7864"/>
                  </a:lnTo>
                  <a:lnTo>
                    <a:pt x="3502" y="7859"/>
                  </a:lnTo>
                  <a:lnTo>
                    <a:pt x="3413" y="7796"/>
                  </a:lnTo>
                  <a:lnTo>
                    <a:pt x="3406" y="7790"/>
                  </a:lnTo>
                  <a:lnTo>
                    <a:pt x="3319" y="7723"/>
                  </a:lnTo>
                  <a:lnTo>
                    <a:pt x="3312" y="7718"/>
                  </a:lnTo>
                  <a:lnTo>
                    <a:pt x="3228" y="7648"/>
                  </a:lnTo>
                  <a:lnTo>
                    <a:pt x="3221" y="7643"/>
                  </a:lnTo>
                  <a:lnTo>
                    <a:pt x="3139" y="7570"/>
                  </a:lnTo>
                  <a:lnTo>
                    <a:pt x="3133" y="7564"/>
                  </a:lnTo>
                  <a:lnTo>
                    <a:pt x="3053" y="7488"/>
                  </a:lnTo>
                  <a:lnTo>
                    <a:pt x="3047" y="7482"/>
                  </a:lnTo>
                  <a:lnTo>
                    <a:pt x="2969" y="7404"/>
                  </a:lnTo>
                  <a:lnTo>
                    <a:pt x="2963" y="7397"/>
                  </a:lnTo>
                  <a:lnTo>
                    <a:pt x="2889" y="7316"/>
                  </a:lnTo>
                  <a:lnTo>
                    <a:pt x="2883" y="7310"/>
                  </a:lnTo>
                  <a:lnTo>
                    <a:pt x="2811" y="7226"/>
                  </a:lnTo>
                  <a:lnTo>
                    <a:pt x="2806" y="7219"/>
                  </a:lnTo>
                  <a:lnTo>
                    <a:pt x="2737" y="7133"/>
                  </a:lnTo>
                  <a:lnTo>
                    <a:pt x="2732" y="7126"/>
                  </a:lnTo>
                  <a:lnTo>
                    <a:pt x="2667" y="7038"/>
                  </a:lnTo>
                  <a:lnTo>
                    <a:pt x="2662" y="7031"/>
                  </a:lnTo>
                  <a:lnTo>
                    <a:pt x="2599" y="6941"/>
                  </a:lnTo>
                  <a:lnTo>
                    <a:pt x="2595" y="6934"/>
                  </a:lnTo>
                  <a:lnTo>
                    <a:pt x="2535" y="6841"/>
                  </a:lnTo>
                  <a:lnTo>
                    <a:pt x="2531" y="6834"/>
                  </a:lnTo>
                  <a:lnTo>
                    <a:pt x="2475" y="6740"/>
                  </a:lnTo>
                  <a:lnTo>
                    <a:pt x="2471" y="6732"/>
                  </a:lnTo>
                  <a:lnTo>
                    <a:pt x="2418" y="6636"/>
                  </a:lnTo>
                  <a:lnTo>
                    <a:pt x="2414" y="6629"/>
                  </a:lnTo>
                  <a:lnTo>
                    <a:pt x="2365" y="6531"/>
                  </a:lnTo>
                  <a:lnTo>
                    <a:pt x="2361" y="6523"/>
                  </a:lnTo>
                  <a:lnTo>
                    <a:pt x="2315" y="6423"/>
                  </a:lnTo>
                  <a:lnTo>
                    <a:pt x="2312" y="6416"/>
                  </a:lnTo>
                  <a:lnTo>
                    <a:pt x="2269" y="6314"/>
                  </a:lnTo>
                  <a:lnTo>
                    <a:pt x="2266" y="6306"/>
                  </a:lnTo>
                  <a:lnTo>
                    <a:pt x="2227" y="6204"/>
                  </a:lnTo>
                  <a:lnTo>
                    <a:pt x="2224" y="6196"/>
                  </a:lnTo>
                  <a:lnTo>
                    <a:pt x="2188" y="6092"/>
                  </a:lnTo>
                  <a:lnTo>
                    <a:pt x="2186" y="6083"/>
                  </a:lnTo>
                  <a:lnTo>
                    <a:pt x="2154" y="5978"/>
                  </a:lnTo>
                  <a:lnTo>
                    <a:pt x="2152" y="5970"/>
                  </a:lnTo>
                  <a:lnTo>
                    <a:pt x="2123" y="5863"/>
                  </a:lnTo>
                  <a:lnTo>
                    <a:pt x="2117" y="5831"/>
                  </a:lnTo>
                  <a:lnTo>
                    <a:pt x="2115" y="5798"/>
                  </a:lnTo>
                  <a:lnTo>
                    <a:pt x="2117" y="5766"/>
                  </a:lnTo>
                  <a:lnTo>
                    <a:pt x="2124" y="5734"/>
                  </a:lnTo>
                  <a:lnTo>
                    <a:pt x="2134" y="5703"/>
                  </a:lnTo>
                  <a:lnTo>
                    <a:pt x="2149" y="5673"/>
                  </a:lnTo>
                  <a:lnTo>
                    <a:pt x="2167" y="5646"/>
                  </a:lnTo>
                  <a:lnTo>
                    <a:pt x="2189" y="5622"/>
                  </a:lnTo>
                  <a:lnTo>
                    <a:pt x="2213" y="5600"/>
                  </a:lnTo>
                  <a:lnTo>
                    <a:pt x="2241" y="5582"/>
                  </a:lnTo>
                  <a:lnTo>
                    <a:pt x="2270" y="5568"/>
                  </a:lnTo>
                  <a:lnTo>
                    <a:pt x="2301" y="5557"/>
                  </a:lnTo>
                  <a:lnTo>
                    <a:pt x="2333" y="5551"/>
                  </a:lnTo>
                  <a:lnTo>
                    <a:pt x="2366" y="5549"/>
                  </a:lnTo>
                  <a:lnTo>
                    <a:pt x="2398" y="5551"/>
                  </a:lnTo>
                  <a:lnTo>
                    <a:pt x="2430" y="5558"/>
                  </a:lnTo>
                  <a:lnTo>
                    <a:pt x="2461" y="5568"/>
                  </a:lnTo>
                  <a:lnTo>
                    <a:pt x="2491" y="5583"/>
                  </a:lnTo>
                  <a:lnTo>
                    <a:pt x="2518" y="5601"/>
                  </a:lnTo>
                  <a:lnTo>
                    <a:pt x="2542" y="5623"/>
                  </a:lnTo>
                  <a:lnTo>
                    <a:pt x="2564" y="5647"/>
                  </a:lnTo>
                  <a:lnTo>
                    <a:pt x="2582" y="5675"/>
                  </a:lnTo>
                  <a:lnTo>
                    <a:pt x="2596" y="5704"/>
                  </a:lnTo>
                  <a:lnTo>
                    <a:pt x="2607" y="5735"/>
                  </a:lnTo>
                  <a:lnTo>
                    <a:pt x="2634" y="5837"/>
                  </a:lnTo>
                  <a:lnTo>
                    <a:pt x="2663" y="5934"/>
                  </a:lnTo>
                  <a:lnTo>
                    <a:pt x="2696" y="6030"/>
                  </a:lnTo>
                  <a:lnTo>
                    <a:pt x="2732" y="6125"/>
                  </a:lnTo>
                  <a:lnTo>
                    <a:pt x="2771" y="6218"/>
                  </a:lnTo>
                  <a:lnTo>
                    <a:pt x="2813" y="6310"/>
                  </a:lnTo>
                  <a:lnTo>
                    <a:pt x="2859" y="6400"/>
                  </a:lnTo>
                  <a:lnTo>
                    <a:pt x="2907" y="6488"/>
                  </a:lnTo>
                  <a:lnTo>
                    <a:pt x="2959" y="6575"/>
                  </a:lnTo>
                  <a:lnTo>
                    <a:pt x="3013" y="6660"/>
                  </a:lnTo>
                  <a:lnTo>
                    <a:pt x="3071" y="6744"/>
                  </a:lnTo>
                  <a:lnTo>
                    <a:pt x="3131" y="6825"/>
                  </a:lnTo>
                  <a:lnTo>
                    <a:pt x="3194" y="6904"/>
                  </a:lnTo>
                  <a:lnTo>
                    <a:pt x="3260" y="6981"/>
                  </a:lnTo>
                  <a:lnTo>
                    <a:pt x="3329" y="7056"/>
                  </a:lnTo>
                  <a:lnTo>
                    <a:pt x="3400" y="7129"/>
                  </a:lnTo>
                  <a:lnTo>
                    <a:pt x="3474" y="7198"/>
                  </a:lnTo>
                  <a:lnTo>
                    <a:pt x="3549" y="7265"/>
                  </a:lnTo>
                  <a:lnTo>
                    <a:pt x="3627" y="7330"/>
                  </a:lnTo>
                  <a:lnTo>
                    <a:pt x="3707" y="7392"/>
                  </a:lnTo>
                  <a:lnTo>
                    <a:pt x="3790" y="7450"/>
                  </a:lnTo>
                  <a:lnTo>
                    <a:pt x="3874" y="7506"/>
                  </a:lnTo>
                  <a:lnTo>
                    <a:pt x="3960" y="7559"/>
                  </a:lnTo>
                  <a:lnTo>
                    <a:pt x="4048" y="7610"/>
                  </a:lnTo>
                  <a:lnTo>
                    <a:pt x="4137" y="7657"/>
                  </a:lnTo>
                  <a:lnTo>
                    <a:pt x="4228" y="7701"/>
                  </a:lnTo>
                  <a:lnTo>
                    <a:pt x="4321" y="7742"/>
                  </a:lnTo>
                  <a:lnTo>
                    <a:pt x="4416" y="7779"/>
                  </a:lnTo>
                  <a:lnTo>
                    <a:pt x="4511" y="7814"/>
                  </a:lnTo>
                  <a:lnTo>
                    <a:pt x="4608" y="7845"/>
                  </a:lnTo>
                  <a:lnTo>
                    <a:pt x="4706" y="7873"/>
                  </a:lnTo>
                  <a:lnTo>
                    <a:pt x="4804" y="7897"/>
                  </a:lnTo>
                  <a:lnTo>
                    <a:pt x="4903" y="7918"/>
                  </a:lnTo>
                  <a:lnTo>
                    <a:pt x="5003" y="7935"/>
                  </a:lnTo>
                  <a:lnTo>
                    <a:pt x="5103" y="7949"/>
                  </a:lnTo>
                  <a:lnTo>
                    <a:pt x="5203" y="7960"/>
                  </a:lnTo>
                  <a:lnTo>
                    <a:pt x="5304" y="7967"/>
                  </a:lnTo>
                  <a:lnTo>
                    <a:pt x="5405" y="7970"/>
                  </a:lnTo>
                  <a:lnTo>
                    <a:pt x="5506" y="7971"/>
                  </a:lnTo>
                  <a:lnTo>
                    <a:pt x="5608" y="7967"/>
                  </a:lnTo>
                  <a:lnTo>
                    <a:pt x="5709" y="7960"/>
                  </a:lnTo>
                  <a:lnTo>
                    <a:pt x="5810" y="7950"/>
                  </a:lnTo>
                  <a:lnTo>
                    <a:pt x="5911" y="7936"/>
                  </a:lnTo>
                  <a:lnTo>
                    <a:pt x="6011" y="7919"/>
                  </a:lnTo>
                  <a:lnTo>
                    <a:pt x="6110" y="7898"/>
                  </a:lnTo>
                  <a:lnTo>
                    <a:pt x="6208" y="7874"/>
                  </a:lnTo>
                  <a:lnTo>
                    <a:pt x="6305" y="7847"/>
                  </a:lnTo>
                  <a:lnTo>
                    <a:pt x="6402" y="7816"/>
                  </a:lnTo>
                  <a:lnTo>
                    <a:pt x="6497" y="7782"/>
                  </a:lnTo>
                  <a:lnTo>
                    <a:pt x="6591" y="7744"/>
                  </a:lnTo>
                  <a:lnTo>
                    <a:pt x="6683" y="7704"/>
                  </a:lnTo>
                  <a:lnTo>
                    <a:pt x="6774" y="7660"/>
                  </a:lnTo>
                  <a:lnTo>
                    <a:pt x="6864" y="7613"/>
                  </a:lnTo>
                  <a:lnTo>
                    <a:pt x="6952" y="7563"/>
                  </a:lnTo>
                  <a:lnTo>
                    <a:pt x="7039" y="7510"/>
                  </a:lnTo>
                  <a:lnTo>
                    <a:pt x="7123" y="7454"/>
                  </a:lnTo>
                  <a:lnTo>
                    <a:pt x="7207" y="7395"/>
                  </a:lnTo>
                  <a:lnTo>
                    <a:pt x="7287" y="7333"/>
                  </a:lnTo>
                  <a:lnTo>
                    <a:pt x="7365" y="7269"/>
                  </a:lnTo>
                  <a:lnTo>
                    <a:pt x="7441" y="7202"/>
                  </a:lnTo>
                  <a:lnTo>
                    <a:pt x="7515" y="7133"/>
                  </a:lnTo>
                  <a:lnTo>
                    <a:pt x="7586" y="7061"/>
                  </a:lnTo>
                  <a:lnTo>
                    <a:pt x="7654" y="6987"/>
                  </a:lnTo>
                  <a:lnTo>
                    <a:pt x="7720" y="6910"/>
                  </a:lnTo>
                  <a:lnTo>
                    <a:pt x="7783" y="6831"/>
                  </a:lnTo>
                  <a:lnTo>
                    <a:pt x="7844" y="6750"/>
                  </a:lnTo>
                  <a:lnTo>
                    <a:pt x="7902" y="6667"/>
                  </a:lnTo>
                  <a:lnTo>
                    <a:pt x="7957" y="6582"/>
                  </a:lnTo>
                  <a:lnTo>
                    <a:pt x="8009" y="6494"/>
                  </a:lnTo>
                  <a:lnTo>
                    <a:pt x="8058" y="6405"/>
                  </a:lnTo>
                  <a:lnTo>
                    <a:pt x="8104" y="6315"/>
                  </a:lnTo>
                  <a:lnTo>
                    <a:pt x="8146" y="6223"/>
                  </a:lnTo>
                  <a:lnTo>
                    <a:pt x="8186" y="6130"/>
                  </a:lnTo>
                  <a:lnTo>
                    <a:pt x="8222" y="6035"/>
                  </a:lnTo>
                  <a:lnTo>
                    <a:pt x="8255" y="5939"/>
                  </a:lnTo>
                  <a:lnTo>
                    <a:pt x="8284" y="5843"/>
                  </a:lnTo>
                  <a:lnTo>
                    <a:pt x="8310" y="5745"/>
                  </a:lnTo>
                  <a:lnTo>
                    <a:pt x="8333" y="5647"/>
                  </a:lnTo>
                  <a:lnTo>
                    <a:pt x="8352" y="5548"/>
                  </a:lnTo>
                  <a:lnTo>
                    <a:pt x="8368" y="5448"/>
                  </a:lnTo>
                  <a:lnTo>
                    <a:pt x="8381" y="5347"/>
                  </a:lnTo>
                  <a:lnTo>
                    <a:pt x="8390" y="5246"/>
                  </a:lnTo>
                  <a:lnTo>
                    <a:pt x="8396" y="5145"/>
                  </a:lnTo>
                  <a:lnTo>
                    <a:pt x="8398" y="5043"/>
                  </a:lnTo>
                  <a:lnTo>
                    <a:pt x="8397" y="4941"/>
                  </a:lnTo>
                  <a:lnTo>
                    <a:pt x="8392" y="4840"/>
                  </a:lnTo>
                  <a:lnTo>
                    <a:pt x="8383" y="4739"/>
                  </a:lnTo>
                  <a:lnTo>
                    <a:pt x="8372" y="4639"/>
                  </a:lnTo>
                  <a:lnTo>
                    <a:pt x="8356" y="4539"/>
                  </a:lnTo>
                  <a:lnTo>
                    <a:pt x="8338" y="4439"/>
                  </a:lnTo>
                  <a:lnTo>
                    <a:pt x="8316" y="4341"/>
                  </a:lnTo>
                  <a:lnTo>
                    <a:pt x="8290" y="4243"/>
                  </a:lnTo>
                  <a:lnTo>
                    <a:pt x="8261" y="4146"/>
                  </a:lnTo>
                  <a:lnTo>
                    <a:pt x="8229" y="4050"/>
                  </a:lnTo>
                  <a:lnTo>
                    <a:pt x="8194" y="3955"/>
                  </a:lnTo>
                  <a:lnTo>
                    <a:pt x="8155" y="3862"/>
                  </a:lnTo>
                  <a:lnTo>
                    <a:pt x="8113" y="3769"/>
                  </a:lnTo>
                  <a:lnTo>
                    <a:pt x="8068" y="3678"/>
                  </a:lnTo>
                  <a:lnTo>
                    <a:pt x="8020" y="3589"/>
                  </a:lnTo>
                  <a:lnTo>
                    <a:pt x="7968" y="3502"/>
                  </a:lnTo>
                  <a:lnTo>
                    <a:pt x="7914" y="3416"/>
                  </a:lnTo>
                  <a:lnTo>
                    <a:pt x="7857" y="3333"/>
                  </a:lnTo>
                  <a:lnTo>
                    <a:pt x="7797" y="3251"/>
                  </a:lnTo>
                  <a:lnTo>
                    <a:pt x="7734" y="3172"/>
                  </a:lnTo>
                  <a:lnTo>
                    <a:pt x="7669" y="3095"/>
                  </a:lnTo>
                  <a:lnTo>
                    <a:pt x="7601" y="3020"/>
                  </a:lnTo>
                  <a:lnTo>
                    <a:pt x="7530" y="2947"/>
                  </a:lnTo>
                  <a:lnTo>
                    <a:pt x="7457" y="2877"/>
                  </a:lnTo>
                  <a:lnTo>
                    <a:pt x="7382" y="2810"/>
                  </a:lnTo>
                  <a:lnTo>
                    <a:pt x="7304" y="2745"/>
                  </a:lnTo>
                  <a:lnTo>
                    <a:pt x="7224" y="2683"/>
                  </a:lnTo>
                  <a:lnTo>
                    <a:pt x="7142" y="2623"/>
                  </a:lnTo>
                  <a:lnTo>
                    <a:pt x="7058" y="2566"/>
                  </a:lnTo>
                  <a:lnTo>
                    <a:pt x="6971" y="2513"/>
                  </a:lnTo>
                  <a:lnTo>
                    <a:pt x="6883" y="2462"/>
                  </a:lnTo>
                  <a:lnTo>
                    <a:pt x="6794" y="2415"/>
                  </a:lnTo>
                  <a:lnTo>
                    <a:pt x="6703" y="2370"/>
                  </a:lnTo>
                  <a:lnTo>
                    <a:pt x="6611" y="2329"/>
                  </a:lnTo>
                  <a:lnTo>
                    <a:pt x="6517" y="2291"/>
                  </a:lnTo>
                  <a:lnTo>
                    <a:pt x="6422" y="2256"/>
                  </a:lnTo>
                  <a:lnTo>
                    <a:pt x="6326" y="2225"/>
                  </a:lnTo>
                  <a:lnTo>
                    <a:pt x="6229" y="2197"/>
                  </a:lnTo>
                  <a:lnTo>
                    <a:pt x="6131" y="2172"/>
                  </a:lnTo>
                  <a:lnTo>
                    <a:pt x="6032" y="2151"/>
                  </a:lnTo>
                  <a:lnTo>
                    <a:pt x="5932" y="2133"/>
                  </a:lnTo>
                  <a:lnTo>
                    <a:pt x="5831" y="2118"/>
                  </a:lnTo>
                  <a:lnTo>
                    <a:pt x="5730" y="2107"/>
                  </a:lnTo>
                  <a:lnTo>
                    <a:pt x="5629" y="2099"/>
                  </a:lnTo>
                  <a:lnTo>
                    <a:pt x="5528" y="2095"/>
                  </a:lnTo>
                  <a:lnTo>
                    <a:pt x="5427" y="2094"/>
                  </a:lnTo>
                  <a:lnTo>
                    <a:pt x="5325" y="2097"/>
                  </a:lnTo>
                  <a:lnTo>
                    <a:pt x="5225" y="2103"/>
                  </a:lnTo>
                  <a:lnTo>
                    <a:pt x="5124" y="2113"/>
                  </a:lnTo>
                  <a:lnTo>
                    <a:pt x="5024" y="2126"/>
                  </a:lnTo>
                  <a:lnTo>
                    <a:pt x="4924" y="2143"/>
                  </a:lnTo>
                  <a:lnTo>
                    <a:pt x="4825" y="2163"/>
                  </a:lnTo>
                  <a:lnTo>
                    <a:pt x="4726" y="2187"/>
                  </a:lnTo>
                  <a:lnTo>
                    <a:pt x="4629" y="2213"/>
                  </a:lnTo>
                  <a:lnTo>
                    <a:pt x="4532" y="2244"/>
                  </a:lnTo>
                  <a:lnTo>
                    <a:pt x="4436" y="2277"/>
                  </a:lnTo>
                  <a:lnTo>
                    <a:pt x="4342" y="2314"/>
                  </a:lnTo>
                  <a:lnTo>
                    <a:pt x="4248" y="2355"/>
                  </a:lnTo>
                  <a:lnTo>
                    <a:pt x="4157" y="2398"/>
                  </a:lnTo>
                  <a:lnTo>
                    <a:pt x="4067" y="2445"/>
                  </a:lnTo>
                  <a:lnTo>
                    <a:pt x="3979" y="2494"/>
                  </a:lnTo>
                  <a:lnTo>
                    <a:pt x="3892" y="2547"/>
                  </a:lnTo>
                  <a:lnTo>
                    <a:pt x="3808" y="2602"/>
                  </a:lnTo>
                  <a:lnTo>
                    <a:pt x="3725" y="2660"/>
                  </a:lnTo>
                  <a:lnTo>
                    <a:pt x="3645" y="2721"/>
                  </a:lnTo>
                  <a:lnTo>
                    <a:pt x="3566" y="2785"/>
                  </a:lnTo>
                  <a:lnTo>
                    <a:pt x="3490" y="2852"/>
                  </a:lnTo>
                  <a:lnTo>
                    <a:pt x="3416" y="2921"/>
                  </a:lnTo>
                  <a:lnTo>
                    <a:pt x="3344" y="2993"/>
                  </a:lnTo>
                  <a:lnTo>
                    <a:pt x="3272" y="3070"/>
                  </a:lnTo>
                  <a:lnTo>
                    <a:pt x="3248" y="3093"/>
                  </a:lnTo>
                  <a:lnTo>
                    <a:pt x="3221" y="3112"/>
                  </a:lnTo>
                  <a:lnTo>
                    <a:pt x="3209" y="3119"/>
                  </a:lnTo>
                  <a:lnTo>
                    <a:pt x="3046" y="4100"/>
                  </a:lnTo>
                  <a:lnTo>
                    <a:pt x="3038" y="4132"/>
                  </a:lnTo>
                  <a:lnTo>
                    <a:pt x="3027" y="4163"/>
                  </a:lnTo>
                  <a:lnTo>
                    <a:pt x="3011" y="4191"/>
                  </a:lnTo>
                  <a:lnTo>
                    <a:pt x="2992" y="4218"/>
                  </a:lnTo>
                  <a:lnTo>
                    <a:pt x="2970" y="4242"/>
                  </a:lnTo>
                  <a:lnTo>
                    <a:pt x="2944" y="4262"/>
                  </a:lnTo>
                  <a:lnTo>
                    <a:pt x="2916" y="4280"/>
                  </a:lnTo>
                  <a:lnTo>
                    <a:pt x="2887" y="4293"/>
                  </a:lnTo>
                  <a:lnTo>
                    <a:pt x="2855" y="4303"/>
                  </a:lnTo>
                  <a:lnTo>
                    <a:pt x="2823" y="4308"/>
                  </a:lnTo>
                  <a:lnTo>
                    <a:pt x="2790" y="4309"/>
                  </a:lnTo>
                  <a:lnTo>
                    <a:pt x="2758" y="4306"/>
                  </a:lnTo>
                  <a:lnTo>
                    <a:pt x="2726" y="4298"/>
                  </a:lnTo>
                  <a:lnTo>
                    <a:pt x="2695" y="4287"/>
                  </a:lnTo>
                  <a:lnTo>
                    <a:pt x="2667" y="4271"/>
                  </a:lnTo>
                  <a:lnTo>
                    <a:pt x="2640" y="4252"/>
                  </a:lnTo>
                  <a:lnTo>
                    <a:pt x="2616" y="4230"/>
                  </a:lnTo>
                  <a:lnTo>
                    <a:pt x="2596" y="4204"/>
                  </a:lnTo>
                  <a:lnTo>
                    <a:pt x="2578" y="4176"/>
                  </a:lnTo>
                  <a:lnTo>
                    <a:pt x="2565" y="4147"/>
                  </a:lnTo>
                  <a:lnTo>
                    <a:pt x="2555" y="4115"/>
                  </a:lnTo>
                  <a:lnTo>
                    <a:pt x="2550" y="4083"/>
                  </a:lnTo>
                  <a:lnTo>
                    <a:pt x="2549" y="4050"/>
                  </a:lnTo>
                  <a:lnTo>
                    <a:pt x="2552" y="4018"/>
                  </a:lnTo>
                  <a:close/>
                </a:path>
              </a:pathLst>
            </a:custGeom>
            <a:grpFill/>
            <a:ln>
              <a:noFill/>
            </a:ln>
          </p:spPr>
          <p:txBody>
            <a:bodyPr/>
            <a:lstStyle/>
            <a:p>
              <a:endParaRPr/>
            </a:p>
          </p:txBody>
        </p:sp>
      </p:grpSp>
      <p:grpSp>
        <p:nvGrpSpPr>
          <p:cNvPr id="9012" name="Group 493"/>
          <p:cNvGrpSpPr/>
          <p:nvPr/>
        </p:nvGrpSpPr>
        <p:grpSpPr>
          <a:xfrm>
            <a:off x="10016625" y="1837886"/>
            <a:ext cx="481780" cy="481780"/>
            <a:chOff x="6968299" y="1554480"/>
            <a:chExt cx="914400" cy="914400"/>
          </a:xfrm>
          <a:solidFill>
            <a:srgbClr val="0B1E2D"/>
          </a:solidFill>
        </p:grpSpPr>
        <p:sp>
          <p:nvSpPr>
            <p:cNvPr id="9013" name="Accent"/>
            <p:cNvSpPr/>
            <p:nvPr/>
          </p:nvSpPr>
          <p:spPr>
            <a:xfrm>
              <a:off x="6968299" y="1554480"/>
              <a:ext cx="914400" cy="914400"/>
            </a:xfrm>
            <a:custGeom>
              <a:avLst/>
              <a:gdLst/>
              <a:ahLst/>
              <a:cxnLst/>
              <a:rect l="0" t="0" r="10000" b="10000"/>
              <a:pathLst>
                <a:path w="10000" h="10000">
                  <a:moveTo>
                    <a:pt x="8400" y="2567"/>
                  </a:moveTo>
                  <a:lnTo>
                    <a:pt x="8400" y="1600"/>
                  </a:lnTo>
                  <a:lnTo>
                    <a:pt x="7433" y="1600"/>
                  </a:lnTo>
                  <a:lnTo>
                    <a:pt x="7400" y="1598"/>
                  </a:lnTo>
                  <a:lnTo>
                    <a:pt x="7368" y="1591"/>
                  </a:lnTo>
                  <a:lnTo>
                    <a:pt x="7337" y="1581"/>
                  </a:lnTo>
                  <a:lnTo>
                    <a:pt x="7308" y="1567"/>
                  </a:lnTo>
                  <a:lnTo>
                    <a:pt x="7281" y="1548"/>
                  </a:lnTo>
                  <a:lnTo>
                    <a:pt x="7256" y="1527"/>
                  </a:lnTo>
                  <a:lnTo>
                    <a:pt x="7235" y="1502"/>
                  </a:lnTo>
                  <a:lnTo>
                    <a:pt x="7216" y="1475"/>
                  </a:lnTo>
                  <a:lnTo>
                    <a:pt x="7202" y="1446"/>
                  </a:lnTo>
                  <a:lnTo>
                    <a:pt x="7192" y="1415"/>
                  </a:lnTo>
                  <a:lnTo>
                    <a:pt x="7185" y="1383"/>
                  </a:lnTo>
                  <a:lnTo>
                    <a:pt x="7183" y="1350"/>
                  </a:lnTo>
                  <a:lnTo>
                    <a:pt x="7185" y="1317"/>
                  </a:lnTo>
                  <a:lnTo>
                    <a:pt x="7192" y="1285"/>
                  </a:lnTo>
                  <a:lnTo>
                    <a:pt x="7202" y="1254"/>
                  </a:lnTo>
                  <a:lnTo>
                    <a:pt x="7216" y="1225"/>
                  </a:lnTo>
                  <a:lnTo>
                    <a:pt x="7235" y="1198"/>
                  </a:lnTo>
                  <a:lnTo>
                    <a:pt x="7256" y="1173"/>
                  </a:lnTo>
                  <a:lnTo>
                    <a:pt x="7281" y="1152"/>
                  </a:lnTo>
                  <a:lnTo>
                    <a:pt x="7308" y="1133"/>
                  </a:lnTo>
                  <a:lnTo>
                    <a:pt x="7337" y="1119"/>
                  </a:lnTo>
                  <a:lnTo>
                    <a:pt x="7368" y="1109"/>
                  </a:lnTo>
                  <a:lnTo>
                    <a:pt x="7400" y="1102"/>
                  </a:lnTo>
                  <a:lnTo>
                    <a:pt x="7433" y="1100"/>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900" y="2567"/>
                  </a:lnTo>
                  <a:lnTo>
                    <a:pt x="8898" y="2600"/>
                  </a:lnTo>
                  <a:lnTo>
                    <a:pt x="8891" y="2632"/>
                  </a:lnTo>
                  <a:lnTo>
                    <a:pt x="8881" y="2663"/>
                  </a:lnTo>
                  <a:lnTo>
                    <a:pt x="8867" y="2692"/>
                  </a:lnTo>
                  <a:lnTo>
                    <a:pt x="8848" y="2719"/>
                  </a:lnTo>
                  <a:lnTo>
                    <a:pt x="8827" y="2744"/>
                  </a:lnTo>
                  <a:lnTo>
                    <a:pt x="8802" y="2765"/>
                  </a:lnTo>
                  <a:lnTo>
                    <a:pt x="8775" y="2784"/>
                  </a:lnTo>
                  <a:lnTo>
                    <a:pt x="8746" y="2798"/>
                  </a:lnTo>
                  <a:lnTo>
                    <a:pt x="8715" y="2808"/>
                  </a:lnTo>
                  <a:lnTo>
                    <a:pt x="8683" y="2815"/>
                  </a:lnTo>
                  <a:lnTo>
                    <a:pt x="8650" y="2817"/>
                  </a:lnTo>
                  <a:lnTo>
                    <a:pt x="8617" y="2815"/>
                  </a:lnTo>
                  <a:lnTo>
                    <a:pt x="8585" y="2808"/>
                  </a:lnTo>
                  <a:lnTo>
                    <a:pt x="8554" y="2798"/>
                  </a:lnTo>
                  <a:lnTo>
                    <a:pt x="8525" y="2784"/>
                  </a:lnTo>
                  <a:lnTo>
                    <a:pt x="8498" y="2765"/>
                  </a:lnTo>
                  <a:lnTo>
                    <a:pt x="8473" y="2744"/>
                  </a:lnTo>
                  <a:lnTo>
                    <a:pt x="8452" y="2719"/>
                  </a:lnTo>
                  <a:lnTo>
                    <a:pt x="8433" y="2692"/>
                  </a:lnTo>
                  <a:lnTo>
                    <a:pt x="8419" y="2663"/>
                  </a:lnTo>
                  <a:lnTo>
                    <a:pt x="8409" y="2632"/>
                  </a:lnTo>
                  <a:lnTo>
                    <a:pt x="8402" y="2600"/>
                  </a:lnTo>
                  <a:lnTo>
                    <a:pt x="8400" y="2567"/>
                  </a:lnTo>
                  <a:close/>
                  <a:moveTo>
                    <a:pt x="5486" y="5216"/>
                  </a:moveTo>
                  <a:lnTo>
                    <a:pt x="5487" y="5243"/>
                  </a:lnTo>
                  <a:lnTo>
                    <a:pt x="5486" y="5270"/>
                  </a:lnTo>
                  <a:lnTo>
                    <a:pt x="5485" y="5298"/>
                  </a:lnTo>
                  <a:lnTo>
                    <a:pt x="5482" y="5325"/>
                  </a:lnTo>
                  <a:lnTo>
                    <a:pt x="5479" y="5352"/>
                  </a:lnTo>
                  <a:lnTo>
                    <a:pt x="5474" y="5379"/>
                  </a:lnTo>
                  <a:lnTo>
                    <a:pt x="5469" y="5405"/>
                  </a:lnTo>
                  <a:lnTo>
                    <a:pt x="5462" y="5432"/>
                  </a:lnTo>
                  <a:lnTo>
                    <a:pt x="5454" y="5458"/>
                  </a:lnTo>
                  <a:lnTo>
                    <a:pt x="5446" y="5484"/>
                  </a:lnTo>
                  <a:lnTo>
                    <a:pt x="5436" y="5509"/>
                  </a:lnTo>
                  <a:lnTo>
                    <a:pt x="5426" y="5535"/>
                  </a:lnTo>
                  <a:lnTo>
                    <a:pt x="5415" y="5560"/>
                  </a:lnTo>
                  <a:lnTo>
                    <a:pt x="5402" y="5584"/>
                  </a:lnTo>
                  <a:lnTo>
                    <a:pt x="5389" y="5608"/>
                  </a:lnTo>
                  <a:lnTo>
                    <a:pt x="5375" y="5631"/>
                  </a:lnTo>
                  <a:lnTo>
                    <a:pt x="5360" y="5654"/>
                  </a:lnTo>
                  <a:lnTo>
                    <a:pt x="5344" y="5677"/>
                  </a:lnTo>
                  <a:lnTo>
                    <a:pt x="5327" y="5698"/>
                  </a:lnTo>
                  <a:lnTo>
                    <a:pt x="5310" y="5719"/>
                  </a:lnTo>
                  <a:lnTo>
                    <a:pt x="5292" y="5740"/>
                  </a:lnTo>
                  <a:lnTo>
                    <a:pt x="5273" y="5759"/>
                  </a:lnTo>
                  <a:lnTo>
                    <a:pt x="5254" y="5778"/>
                  </a:lnTo>
                  <a:lnTo>
                    <a:pt x="5233" y="5796"/>
                  </a:lnTo>
                  <a:lnTo>
                    <a:pt x="5212" y="5814"/>
                  </a:lnTo>
                  <a:lnTo>
                    <a:pt x="5191" y="5831"/>
                  </a:lnTo>
                  <a:lnTo>
                    <a:pt x="5168" y="5847"/>
                  </a:lnTo>
                  <a:lnTo>
                    <a:pt x="5145" y="5862"/>
                  </a:lnTo>
                  <a:lnTo>
                    <a:pt x="5122" y="5876"/>
                  </a:lnTo>
                  <a:lnTo>
                    <a:pt x="5098" y="5889"/>
                  </a:lnTo>
                  <a:lnTo>
                    <a:pt x="5074" y="5902"/>
                  </a:lnTo>
                  <a:lnTo>
                    <a:pt x="5049" y="5913"/>
                  </a:lnTo>
                  <a:lnTo>
                    <a:pt x="5023" y="5923"/>
                  </a:lnTo>
                  <a:lnTo>
                    <a:pt x="4998" y="5933"/>
                  </a:lnTo>
                  <a:lnTo>
                    <a:pt x="4972" y="5941"/>
                  </a:lnTo>
                  <a:lnTo>
                    <a:pt x="4946" y="5948"/>
                  </a:lnTo>
                  <a:lnTo>
                    <a:pt x="4919" y="5955"/>
                  </a:lnTo>
                  <a:lnTo>
                    <a:pt x="4893" y="5960"/>
                  </a:lnTo>
                  <a:lnTo>
                    <a:pt x="4866" y="5965"/>
                  </a:lnTo>
                  <a:lnTo>
                    <a:pt x="4839" y="5968"/>
                  </a:lnTo>
                  <a:lnTo>
                    <a:pt x="4812" y="5971"/>
                  </a:lnTo>
                  <a:lnTo>
                    <a:pt x="4784" y="5972"/>
                  </a:lnTo>
                  <a:lnTo>
                    <a:pt x="4757" y="5973"/>
                  </a:lnTo>
                  <a:lnTo>
                    <a:pt x="4730" y="5972"/>
                  </a:lnTo>
                  <a:lnTo>
                    <a:pt x="4702" y="5971"/>
                  </a:lnTo>
                  <a:lnTo>
                    <a:pt x="4675" y="5968"/>
                  </a:lnTo>
                  <a:lnTo>
                    <a:pt x="4648" y="5965"/>
                  </a:lnTo>
                  <a:lnTo>
                    <a:pt x="4621" y="5960"/>
                  </a:lnTo>
                  <a:lnTo>
                    <a:pt x="4595" y="5955"/>
                  </a:lnTo>
                  <a:lnTo>
                    <a:pt x="4568" y="5948"/>
                  </a:lnTo>
                  <a:lnTo>
                    <a:pt x="4542" y="5941"/>
                  </a:lnTo>
                  <a:lnTo>
                    <a:pt x="4516" y="5933"/>
                  </a:lnTo>
                  <a:lnTo>
                    <a:pt x="4491" y="5923"/>
                  </a:lnTo>
                  <a:lnTo>
                    <a:pt x="4465" y="5913"/>
                  </a:lnTo>
                  <a:lnTo>
                    <a:pt x="4440" y="5902"/>
                  </a:lnTo>
                  <a:lnTo>
                    <a:pt x="4416" y="5889"/>
                  </a:lnTo>
                  <a:lnTo>
                    <a:pt x="4392" y="5876"/>
                  </a:lnTo>
                  <a:lnTo>
                    <a:pt x="4369" y="5862"/>
                  </a:lnTo>
                  <a:lnTo>
                    <a:pt x="4346" y="5847"/>
                  </a:lnTo>
                  <a:lnTo>
                    <a:pt x="4323" y="5831"/>
                  </a:lnTo>
                  <a:lnTo>
                    <a:pt x="4302" y="5814"/>
                  </a:lnTo>
                  <a:lnTo>
                    <a:pt x="4281" y="5796"/>
                  </a:lnTo>
                  <a:lnTo>
                    <a:pt x="4260" y="5778"/>
                  </a:lnTo>
                  <a:lnTo>
                    <a:pt x="4241" y="5759"/>
                  </a:lnTo>
                  <a:lnTo>
                    <a:pt x="4222" y="5740"/>
                  </a:lnTo>
                  <a:lnTo>
                    <a:pt x="4204" y="5719"/>
                  </a:lnTo>
                  <a:lnTo>
                    <a:pt x="4186" y="5698"/>
                  </a:lnTo>
                  <a:lnTo>
                    <a:pt x="4169" y="5677"/>
                  </a:lnTo>
                  <a:lnTo>
                    <a:pt x="4153" y="5654"/>
                  </a:lnTo>
                  <a:lnTo>
                    <a:pt x="4138" y="5631"/>
                  </a:lnTo>
                  <a:lnTo>
                    <a:pt x="4124" y="5608"/>
                  </a:lnTo>
                  <a:lnTo>
                    <a:pt x="4111" y="5584"/>
                  </a:lnTo>
                  <a:lnTo>
                    <a:pt x="4098" y="5560"/>
                  </a:lnTo>
                  <a:lnTo>
                    <a:pt x="4087" y="5535"/>
                  </a:lnTo>
                  <a:lnTo>
                    <a:pt x="4077" y="5509"/>
                  </a:lnTo>
                  <a:lnTo>
                    <a:pt x="4067" y="5484"/>
                  </a:lnTo>
                  <a:lnTo>
                    <a:pt x="4059" y="5458"/>
                  </a:lnTo>
                  <a:lnTo>
                    <a:pt x="4052" y="5432"/>
                  </a:lnTo>
                  <a:lnTo>
                    <a:pt x="4045" y="5405"/>
                  </a:lnTo>
                  <a:lnTo>
                    <a:pt x="4040" y="5379"/>
                  </a:lnTo>
                  <a:lnTo>
                    <a:pt x="4035" y="5352"/>
                  </a:lnTo>
                  <a:lnTo>
                    <a:pt x="4032" y="5325"/>
                  </a:lnTo>
                  <a:lnTo>
                    <a:pt x="4029" y="5298"/>
                  </a:lnTo>
                  <a:lnTo>
                    <a:pt x="4028" y="5270"/>
                  </a:lnTo>
                  <a:lnTo>
                    <a:pt x="4027" y="5243"/>
                  </a:lnTo>
                  <a:lnTo>
                    <a:pt x="4028" y="5216"/>
                  </a:lnTo>
                  <a:lnTo>
                    <a:pt x="4029" y="5188"/>
                  </a:lnTo>
                  <a:lnTo>
                    <a:pt x="4032" y="5161"/>
                  </a:lnTo>
                  <a:lnTo>
                    <a:pt x="4035" y="5134"/>
                  </a:lnTo>
                  <a:lnTo>
                    <a:pt x="4040" y="5107"/>
                  </a:lnTo>
                  <a:lnTo>
                    <a:pt x="4045" y="5081"/>
                  </a:lnTo>
                  <a:lnTo>
                    <a:pt x="4052" y="5054"/>
                  </a:lnTo>
                  <a:lnTo>
                    <a:pt x="4059" y="5028"/>
                  </a:lnTo>
                  <a:lnTo>
                    <a:pt x="4067" y="5002"/>
                  </a:lnTo>
                  <a:lnTo>
                    <a:pt x="4077" y="4977"/>
                  </a:lnTo>
                  <a:lnTo>
                    <a:pt x="4087" y="4951"/>
                  </a:lnTo>
                  <a:lnTo>
                    <a:pt x="4098" y="4926"/>
                  </a:lnTo>
                  <a:lnTo>
                    <a:pt x="4111" y="4902"/>
                  </a:lnTo>
                  <a:lnTo>
                    <a:pt x="4124" y="4878"/>
                  </a:lnTo>
                  <a:lnTo>
                    <a:pt x="4138" y="4855"/>
                  </a:lnTo>
                  <a:lnTo>
                    <a:pt x="4153" y="4832"/>
                  </a:lnTo>
                  <a:lnTo>
                    <a:pt x="4169" y="4809"/>
                  </a:lnTo>
                  <a:lnTo>
                    <a:pt x="4186" y="4788"/>
                  </a:lnTo>
                  <a:lnTo>
                    <a:pt x="4204" y="4767"/>
                  </a:lnTo>
                  <a:lnTo>
                    <a:pt x="4222" y="4746"/>
                  </a:lnTo>
                  <a:lnTo>
                    <a:pt x="4241" y="4727"/>
                  </a:lnTo>
                  <a:lnTo>
                    <a:pt x="4260" y="4708"/>
                  </a:lnTo>
                  <a:lnTo>
                    <a:pt x="4281" y="4690"/>
                  </a:lnTo>
                  <a:lnTo>
                    <a:pt x="4302" y="4673"/>
                  </a:lnTo>
                  <a:lnTo>
                    <a:pt x="4323" y="4656"/>
                  </a:lnTo>
                  <a:lnTo>
                    <a:pt x="4346" y="4640"/>
                  </a:lnTo>
                  <a:lnTo>
                    <a:pt x="4369" y="4625"/>
                  </a:lnTo>
                  <a:lnTo>
                    <a:pt x="4392" y="4611"/>
                  </a:lnTo>
                  <a:lnTo>
                    <a:pt x="4416" y="4598"/>
                  </a:lnTo>
                  <a:lnTo>
                    <a:pt x="4440" y="4585"/>
                  </a:lnTo>
                  <a:lnTo>
                    <a:pt x="4465" y="4574"/>
                  </a:lnTo>
                  <a:lnTo>
                    <a:pt x="4491" y="4564"/>
                  </a:lnTo>
                  <a:lnTo>
                    <a:pt x="4516" y="4554"/>
                  </a:lnTo>
                  <a:lnTo>
                    <a:pt x="4542" y="4546"/>
                  </a:lnTo>
                  <a:lnTo>
                    <a:pt x="4568" y="4538"/>
                  </a:lnTo>
                  <a:lnTo>
                    <a:pt x="4595" y="4531"/>
                  </a:lnTo>
                  <a:lnTo>
                    <a:pt x="4621" y="4526"/>
                  </a:lnTo>
                  <a:lnTo>
                    <a:pt x="4648" y="4521"/>
                  </a:lnTo>
                  <a:lnTo>
                    <a:pt x="4675" y="4518"/>
                  </a:lnTo>
                  <a:lnTo>
                    <a:pt x="4702" y="4515"/>
                  </a:lnTo>
                  <a:lnTo>
                    <a:pt x="4730" y="4514"/>
                  </a:lnTo>
                  <a:lnTo>
                    <a:pt x="4757" y="4513"/>
                  </a:lnTo>
                  <a:lnTo>
                    <a:pt x="4784" y="4514"/>
                  </a:lnTo>
                  <a:lnTo>
                    <a:pt x="4812" y="4515"/>
                  </a:lnTo>
                  <a:lnTo>
                    <a:pt x="4839" y="4518"/>
                  </a:lnTo>
                  <a:lnTo>
                    <a:pt x="4866" y="4521"/>
                  </a:lnTo>
                  <a:lnTo>
                    <a:pt x="4893" y="4526"/>
                  </a:lnTo>
                  <a:lnTo>
                    <a:pt x="4919" y="4531"/>
                  </a:lnTo>
                  <a:lnTo>
                    <a:pt x="4946" y="4538"/>
                  </a:lnTo>
                  <a:lnTo>
                    <a:pt x="4972" y="4546"/>
                  </a:lnTo>
                  <a:lnTo>
                    <a:pt x="4998" y="4554"/>
                  </a:lnTo>
                  <a:lnTo>
                    <a:pt x="5023" y="4564"/>
                  </a:lnTo>
                  <a:lnTo>
                    <a:pt x="5049" y="4574"/>
                  </a:lnTo>
                  <a:lnTo>
                    <a:pt x="5074" y="4585"/>
                  </a:lnTo>
                  <a:lnTo>
                    <a:pt x="5098" y="4598"/>
                  </a:lnTo>
                  <a:lnTo>
                    <a:pt x="5122" y="4611"/>
                  </a:lnTo>
                  <a:lnTo>
                    <a:pt x="5145" y="4625"/>
                  </a:lnTo>
                  <a:lnTo>
                    <a:pt x="5168" y="4640"/>
                  </a:lnTo>
                  <a:lnTo>
                    <a:pt x="5191" y="4656"/>
                  </a:lnTo>
                  <a:lnTo>
                    <a:pt x="5212" y="4673"/>
                  </a:lnTo>
                  <a:lnTo>
                    <a:pt x="5233" y="4690"/>
                  </a:lnTo>
                  <a:lnTo>
                    <a:pt x="5254" y="4708"/>
                  </a:lnTo>
                  <a:lnTo>
                    <a:pt x="5273" y="4727"/>
                  </a:lnTo>
                  <a:lnTo>
                    <a:pt x="5292" y="4746"/>
                  </a:lnTo>
                  <a:lnTo>
                    <a:pt x="5310" y="4767"/>
                  </a:lnTo>
                  <a:lnTo>
                    <a:pt x="5327" y="4788"/>
                  </a:lnTo>
                  <a:lnTo>
                    <a:pt x="5344" y="4809"/>
                  </a:lnTo>
                  <a:lnTo>
                    <a:pt x="5360" y="4832"/>
                  </a:lnTo>
                  <a:lnTo>
                    <a:pt x="5375" y="4855"/>
                  </a:lnTo>
                  <a:lnTo>
                    <a:pt x="5389" y="4878"/>
                  </a:lnTo>
                  <a:lnTo>
                    <a:pt x="5402" y="4902"/>
                  </a:lnTo>
                  <a:lnTo>
                    <a:pt x="5415" y="4926"/>
                  </a:lnTo>
                  <a:lnTo>
                    <a:pt x="5426" y="4951"/>
                  </a:lnTo>
                  <a:lnTo>
                    <a:pt x="5436" y="4977"/>
                  </a:lnTo>
                  <a:lnTo>
                    <a:pt x="5446" y="5002"/>
                  </a:lnTo>
                  <a:lnTo>
                    <a:pt x="5454" y="5028"/>
                  </a:lnTo>
                  <a:lnTo>
                    <a:pt x="5462" y="5054"/>
                  </a:lnTo>
                  <a:lnTo>
                    <a:pt x="5469" y="5081"/>
                  </a:lnTo>
                  <a:lnTo>
                    <a:pt x="5474" y="5107"/>
                  </a:lnTo>
                  <a:lnTo>
                    <a:pt x="5479" y="5134"/>
                  </a:lnTo>
                  <a:lnTo>
                    <a:pt x="5482" y="5161"/>
                  </a:lnTo>
                  <a:lnTo>
                    <a:pt x="5485" y="5188"/>
                  </a:lnTo>
                  <a:lnTo>
                    <a:pt x="5486" y="5216"/>
                  </a:lnTo>
                  <a:close/>
                </a:path>
              </a:pathLst>
            </a:custGeom>
            <a:grpFill/>
            <a:ln>
              <a:noFill/>
            </a:ln>
          </p:spPr>
          <p:txBody>
            <a:bodyPr/>
            <a:lstStyle/>
            <a:p>
              <a:endParaRPr/>
            </a:p>
          </p:txBody>
        </p:sp>
        <p:sp>
          <p:nvSpPr>
            <p:cNvPr id="9014" name="Outline"/>
            <p:cNvSpPr/>
            <p:nvPr/>
          </p:nvSpPr>
          <p:spPr>
            <a:xfrm>
              <a:off x="6968299" y="1554480"/>
              <a:ext cx="914400" cy="914400"/>
            </a:xfrm>
            <a:custGeom>
              <a:avLst/>
              <a:gdLst/>
              <a:ahLst/>
              <a:cxnLst/>
              <a:rect l="0" t="0" r="10000" b="10000"/>
              <a:pathLst>
                <a:path w="10000" h="10000">
                  <a:moveTo>
                    <a:pt x="8867" y="1475"/>
                  </a:moveTo>
                  <a:lnTo>
                    <a:pt x="8848" y="1502"/>
                  </a:lnTo>
                  <a:lnTo>
                    <a:pt x="8827" y="1527"/>
                  </a:lnTo>
                  <a:lnTo>
                    <a:pt x="7513" y="2841"/>
                  </a:lnTo>
                  <a:lnTo>
                    <a:pt x="7525" y="2854"/>
                  </a:lnTo>
                  <a:lnTo>
                    <a:pt x="7531" y="2861"/>
                  </a:lnTo>
                  <a:lnTo>
                    <a:pt x="7612" y="2959"/>
                  </a:lnTo>
                  <a:lnTo>
                    <a:pt x="7618" y="2966"/>
                  </a:lnTo>
                  <a:lnTo>
                    <a:pt x="7695" y="3067"/>
                  </a:lnTo>
                  <a:lnTo>
                    <a:pt x="7701" y="3075"/>
                  </a:lnTo>
                  <a:lnTo>
                    <a:pt x="7775" y="3179"/>
                  </a:lnTo>
                  <a:lnTo>
                    <a:pt x="7780" y="3187"/>
                  </a:lnTo>
                  <a:lnTo>
                    <a:pt x="7850" y="3293"/>
                  </a:lnTo>
                  <a:lnTo>
                    <a:pt x="7855" y="3301"/>
                  </a:lnTo>
                  <a:lnTo>
                    <a:pt x="7921" y="3411"/>
                  </a:lnTo>
                  <a:lnTo>
                    <a:pt x="7926" y="3419"/>
                  </a:lnTo>
                  <a:lnTo>
                    <a:pt x="7988" y="3531"/>
                  </a:lnTo>
                  <a:lnTo>
                    <a:pt x="7992" y="3539"/>
                  </a:lnTo>
                  <a:lnTo>
                    <a:pt x="8050" y="3653"/>
                  </a:lnTo>
                  <a:lnTo>
                    <a:pt x="8054" y="3662"/>
                  </a:lnTo>
                  <a:lnTo>
                    <a:pt x="8107" y="3778"/>
                  </a:lnTo>
                  <a:lnTo>
                    <a:pt x="8111" y="3786"/>
                  </a:lnTo>
                  <a:lnTo>
                    <a:pt x="8159" y="3904"/>
                  </a:lnTo>
                  <a:lnTo>
                    <a:pt x="8163" y="3913"/>
                  </a:lnTo>
                  <a:lnTo>
                    <a:pt x="8207" y="4032"/>
                  </a:lnTo>
                  <a:lnTo>
                    <a:pt x="8210" y="4041"/>
                  </a:lnTo>
                  <a:lnTo>
                    <a:pt x="8250" y="4161"/>
                  </a:lnTo>
                  <a:lnTo>
                    <a:pt x="8252" y="4170"/>
                  </a:lnTo>
                  <a:lnTo>
                    <a:pt x="8287" y="4292"/>
                  </a:lnTo>
                  <a:lnTo>
                    <a:pt x="8290" y="4301"/>
                  </a:lnTo>
                  <a:lnTo>
                    <a:pt x="8320" y="4425"/>
                  </a:lnTo>
                  <a:lnTo>
                    <a:pt x="8322" y="4434"/>
                  </a:lnTo>
                  <a:lnTo>
                    <a:pt x="8348" y="4558"/>
                  </a:lnTo>
                  <a:lnTo>
                    <a:pt x="8350" y="4567"/>
                  </a:lnTo>
                  <a:lnTo>
                    <a:pt x="8371" y="4693"/>
                  </a:lnTo>
                  <a:lnTo>
                    <a:pt x="8373" y="4702"/>
                  </a:lnTo>
                  <a:lnTo>
                    <a:pt x="8389" y="4828"/>
                  </a:lnTo>
                  <a:lnTo>
                    <a:pt x="8390" y="4837"/>
                  </a:lnTo>
                  <a:lnTo>
                    <a:pt x="8402" y="4964"/>
                  </a:lnTo>
                  <a:lnTo>
                    <a:pt x="8403" y="4974"/>
                  </a:lnTo>
                  <a:lnTo>
                    <a:pt x="8410" y="5101"/>
                  </a:lnTo>
                  <a:lnTo>
                    <a:pt x="8411" y="5110"/>
                  </a:lnTo>
                  <a:lnTo>
                    <a:pt x="8413" y="5238"/>
                  </a:lnTo>
                  <a:lnTo>
                    <a:pt x="8413" y="5248"/>
                  </a:lnTo>
                  <a:lnTo>
                    <a:pt x="8411" y="5376"/>
                  </a:lnTo>
                  <a:lnTo>
                    <a:pt x="8410" y="5385"/>
                  </a:lnTo>
                  <a:lnTo>
                    <a:pt x="8403" y="5513"/>
                  </a:lnTo>
                  <a:lnTo>
                    <a:pt x="8402" y="5522"/>
                  </a:lnTo>
                  <a:lnTo>
                    <a:pt x="8390" y="5649"/>
                  </a:lnTo>
                  <a:lnTo>
                    <a:pt x="8389" y="5658"/>
                  </a:lnTo>
                  <a:lnTo>
                    <a:pt x="8373" y="5784"/>
                  </a:lnTo>
                  <a:lnTo>
                    <a:pt x="8371" y="5794"/>
                  </a:lnTo>
                  <a:lnTo>
                    <a:pt x="8350" y="5919"/>
                  </a:lnTo>
                  <a:lnTo>
                    <a:pt x="8348" y="5928"/>
                  </a:lnTo>
                  <a:lnTo>
                    <a:pt x="8322" y="6053"/>
                  </a:lnTo>
                  <a:lnTo>
                    <a:pt x="8320" y="6062"/>
                  </a:lnTo>
                  <a:lnTo>
                    <a:pt x="8290" y="6185"/>
                  </a:lnTo>
                  <a:lnTo>
                    <a:pt x="8287" y="6194"/>
                  </a:lnTo>
                  <a:lnTo>
                    <a:pt x="8252" y="6316"/>
                  </a:lnTo>
                  <a:lnTo>
                    <a:pt x="8250" y="6325"/>
                  </a:lnTo>
                  <a:lnTo>
                    <a:pt x="8210" y="6446"/>
                  </a:lnTo>
                  <a:lnTo>
                    <a:pt x="8207" y="6455"/>
                  </a:lnTo>
                  <a:lnTo>
                    <a:pt x="8163" y="6574"/>
                  </a:lnTo>
                  <a:lnTo>
                    <a:pt x="8159" y="6583"/>
                  </a:lnTo>
                  <a:lnTo>
                    <a:pt x="8111" y="6700"/>
                  </a:lnTo>
                  <a:lnTo>
                    <a:pt x="8107" y="6709"/>
                  </a:lnTo>
                  <a:lnTo>
                    <a:pt x="8054" y="6825"/>
                  </a:lnTo>
                  <a:lnTo>
                    <a:pt x="8050" y="6833"/>
                  </a:lnTo>
                  <a:lnTo>
                    <a:pt x="7992" y="6948"/>
                  </a:lnTo>
                  <a:lnTo>
                    <a:pt x="7988" y="6956"/>
                  </a:lnTo>
                  <a:lnTo>
                    <a:pt x="7926" y="7068"/>
                  </a:lnTo>
                  <a:lnTo>
                    <a:pt x="7921" y="7076"/>
                  </a:lnTo>
                  <a:lnTo>
                    <a:pt x="7855" y="7186"/>
                  </a:lnTo>
                  <a:lnTo>
                    <a:pt x="7850" y="7194"/>
                  </a:lnTo>
                  <a:lnTo>
                    <a:pt x="7780" y="7300"/>
                  </a:lnTo>
                  <a:lnTo>
                    <a:pt x="7775" y="7308"/>
                  </a:lnTo>
                  <a:lnTo>
                    <a:pt x="7701" y="7412"/>
                  </a:lnTo>
                  <a:lnTo>
                    <a:pt x="7695" y="7420"/>
                  </a:lnTo>
                  <a:lnTo>
                    <a:pt x="7618" y="7521"/>
                  </a:lnTo>
                  <a:lnTo>
                    <a:pt x="7612" y="7528"/>
                  </a:lnTo>
                  <a:lnTo>
                    <a:pt x="7531" y="7626"/>
                  </a:lnTo>
                  <a:lnTo>
                    <a:pt x="7525" y="7633"/>
                  </a:lnTo>
                  <a:lnTo>
                    <a:pt x="7440" y="7728"/>
                  </a:lnTo>
                  <a:lnTo>
                    <a:pt x="7434" y="7735"/>
                  </a:lnTo>
                  <a:lnTo>
                    <a:pt x="7346" y="7826"/>
                  </a:lnTo>
                  <a:lnTo>
                    <a:pt x="7339" y="7833"/>
                  </a:lnTo>
                  <a:lnTo>
                    <a:pt x="7248" y="7921"/>
                  </a:lnTo>
                  <a:lnTo>
                    <a:pt x="7241" y="7927"/>
                  </a:lnTo>
                  <a:lnTo>
                    <a:pt x="7146" y="8012"/>
                  </a:lnTo>
                  <a:lnTo>
                    <a:pt x="7139" y="8018"/>
                  </a:lnTo>
                  <a:lnTo>
                    <a:pt x="7041" y="8099"/>
                  </a:lnTo>
                  <a:lnTo>
                    <a:pt x="7034" y="8105"/>
                  </a:lnTo>
                  <a:lnTo>
                    <a:pt x="6933" y="8182"/>
                  </a:lnTo>
                  <a:lnTo>
                    <a:pt x="6925" y="8188"/>
                  </a:lnTo>
                  <a:lnTo>
                    <a:pt x="6821" y="8262"/>
                  </a:lnTo>
                  <a:lnTo>
                    <a:pt x="6813" y="8267"/>
                  </a:lnTo>
                  <a:lnTo>
                    <a:pt x="6707" y="8337"/>
                  </a:lnTo>
                  <a:lnTo>
                    <a:pt x="6699" y="8342"/>
                  </a:lnTo>
                  <a:lnTo>
                    <a:pt x="6589" y="8408"/>
                  </a:lnTo>
                  <a:lnTo>
                    <a:pt x="6581" y="8413"/>
                  </a:lnTo>
                  <a:lnTo>
                    <a:pt x="6469" y="8475"/>
                  </a:lnTo>
                  <a:lnTo>
                    <a:pt x="6461" y="8479"/>
                  </a:lnTo>
                  <a:lnTo>
                    <a:pt x="6347" y="8537"/>
                  </a:lnTo>
                  <a:lnTo>
                    <a:pt x="6338" y="8541"/>
                  </a:lnTo>
                  <a:lnTo>
                    <a:pt x="6222" y="8594"/>
                  </a:lnTo>
                  <a:lnTo>
                    <a:pt x="6214" y="8598"/>
                  </a:lnTo>
                  <a:lnTo>
                    <a:pt x="6096" y="8646"/>
                  </a:lnTo>
                  <a:lnTo>
                    <a:pt x="6087" y="8650"/>
                  </a:lnTo>
                  <a:lnTo>
                    <a:pt x="5968" y="8694"/>
                  </a:lnTo>
                  <a:lnTo>
                    <a:pt x="5959" y="8697"/>
                  </a:lnTo>
                  <a:lnTo>
                    <a:pt x="5839" y="8737"/>
                  </a:lnTo>
                  <a:lnTo>
                    <a:pt x="5830" y="8739"/>
                  </a:lnTo>
                  <a:lnTo>
                    <a:pt x="5708" y="8774"/>
                  </a:lnTo>
                  <a:lnTo>
                    <a:pt x="5699" y="8777"/>
                  </a:lnTo>
                  <a:lnTo>
                    <a:pt x="5575" y="8807"/>
                  </a:lnTo>
                  <a:lnTo>
                    <a:pt x="5566" y="8809"/>
                  </a:lnTo>
                  <a:lnTo>
                    <a:pt x="5442" y="8835"/>
                  </a:lnTo>
                  <a:lnTo>
                    <a:pt x="5433" y="8837"/>
                  </a:lnTo>
                  <a:lnTo>
                    <a:pt x="5307" y="8858"/>
                  </a:lnTo>
                  <a:lnTo>
                    <a:pt x="5298" y="8860"/>
                  </a:lnTo>
                  <a:lnTo>
                    <a:pt x="5172" y="8876"/>
                  </a:lnTo>
                  <a:lnTo>
                    <a:pt x="5163" y="8877"/>
                  </a:lnTo>
                  <a:lnTo>
                    <a:pt x="5036" y="8889"/>
                  </a:lnTo>
                  <a:lnTo>
                    <a:pt x="5026" y="8890"/>
                  </a:lnTo>
                  <a:lnTo>
                    <a:pt x="4899" y="8897"/>
                  </a:lnTo>
                  <a:lnTo>
                    <a:pt x="4890" y="8898"/>
                  </a:lnTo>
                  <a:lnTo>
                    <a:pt x="4762" y="8900"/>
                  </a:lnTo>
                  <a:lnTo>
                    <a:pt x="4752" y="8900"/>
                  </a:lnTo>
                  <a:lnTo>
                    <a:pt x="4624" y="8898"/>
                  </a:lnTo>
                  <a:lnTo>
                    <a:pt x="4615" y="8897"/>
                  </a:lnTo>
                  <a:lnTo>
                    <a:pt x="4487" y="8890"/>
                  </a:lnTo>
                  <a:lnTo>
                    <a:pt x="4478" y="8889"/>
                  </a:lnTo>
                  <a:lnTo>
                    <a:pt x="4351" y="8877"/>
                  </a:lnTo>
                  <a:lnTo>
                    <a:pt x="4342" y="8876"/>
                  </a:lnTo>
                  <a:lnTo>
                    <a:pt x="4216" y="8860"/>
                  </a:lnTo>
                  <a:lnTo>
                    <a:pt x="4206" y="8858"/>
                  </a:lnTo>
                  <a:lnTo>
                    <a:pt x="4081" y="8837"/>
                  </a:lnTo>
                  <a:lnTo>
                    <a:pt x="4072" y="8835"/>
                  </a:lnTo>
                  <a:lnTo>
                    <a:pt x="3947" y="8809"/>
                  </a:lnTo>
                  <a:lnTo>
                    <a:pt x="3938" y="8807"/>
                  </a:lnTo>
                  <a:lnTo>
                    <a:pt x="3815" y="8777"/>
                  </a:lnTo>
                  <a:lnTo>
                    <a:pt x="3806" y="8774"/>
                  </a:lnTo>
                  <a:lnTo>
                    <a:pt x="3684" y="8739"/>
                  </a:lnTo>
                  <a:lnTo>
                    <a:pt x="3675" y="8737"/>
                  </a:lnTo>
                  <a:lnTo>
                    <a:pt x="3554" y="8697"/>
                  </a:lnTo>
                  <a:lnTo>
                    <a:pt x="3545" y="8694"/>
                  </a:lnTo>
                  <a:lnTo>
                    <a:pt x="3426" y="8650"/>
                  </a:lnTo>
                  <a:lnTo>
                    <a:pt x="3417" y="8646"/>
                  </a:lnTo>
                  <a:lnTo>
                    <a:pt x="3300" y="8598"/>
                  </a:lnTo>
                  <a:lnTo>
                    <a:pt x="3291" y="8594"/>
                  </a:lnTo>
                  <a:lnTo>
                    <a:pt x="3175" y="8541"/>
                  </a:lnTo>
                  <a:lnTo>
                    <a:pt x="3167" y="8537"/>
                  </a:lnTo>
                  <a:lnTo>
                    <a:pt x="3052" y="8479"/>
                  </a:lnTo>
                  <a:lnTo>
                    <a:pt x="3044" y="8475"/>
                  </a:lnTo>
                  <a:lnTo>
                    <a:pt x="2932" y="8413"/>
                  </a:lnTo>
                  <a:lnTo>
                    <a:pt x="2924" y="8408"/>
                  </a:lnTo>
                  <a:lnTo>
                    <a:pt x="2814" y="8342"/>
                  </a:lnTo>
                  <a:lnTo>
                    <a:pt x="2806" y="8337"/>
                  </a:lnTo>
                  <a:lnTo>
                    <a:pt x="2700" y="8267"/>
                  </a:lnTo>
                  <a:lnTo>
                    <a:pt x="2692" y="8262"/>
                  </a:lnTo>
                  <a:lnTo>
                    <a:pt x="2588" y="8188"/>
                  </a:lnTo>
                  <a:lnTo>
                    <a:pt x="2580" y="8182"/>
                  </a:lnTo>
                  <a:lnTo>
                    <a:pt x="2479" y="8105"/>
                  </a:lnTo>
                  <a:lnTo>
                    <a:pt x="2472" y="8099"/>
                  </a:lnTo>
                  <a:lnTo>
                    <a:pt x="2374" y="8018"/>
                  </a:lnTo>
                  <a:lnTo>
                    <a:pt x="2367" y="8012"/>
                  </a:lnTo>
                  <a:lnTo>
                    <a:pt x="2272" y="7927"/>
                  </a:lnTo>
                  <a:lnTo>
                    <a:pt x="2265" y="7921"/>
                  </a:lnTo>
                  <a:lnTo>
                    <a:pt x="2174" y="7833"/>
                  </a:lnTo>
                  <a:lnTo>
                    <a:pt x="2167" y="7826"/>
                  </a:lnTo>
                  <a:lnTo>
                    <a:pt x="2079" y="7735"/>
                  </a:lnTo>
                  <a:lnTo>
                    <a:pt x="2073" y="7728"/>
                  </a:lnTo>
                  <a:lnTo>
                    <a:pt x="1988" y="7633"/>
                  </a:lnTo>
                  <a:lnTo>
                    <a:pt x="1982" y="7626"/>
                  </a:lnTo>
                  <a:lnTo>
                    <a:pt x="1901" y="7528"/>
                  </a:lnTo>
                  <a:lnTo>
                    <a:pt x="1895" y="7521"/>
                  </a:lnTo>
                  <a:lnTo>
                    <a:pt x="1818" y="7420"/>
                  </a:lnTo>
                  <a:lnTo>
                    <a:pt x="1812" y="7412"/>
                  </a:lnTo>
                  <a:lnTo>
                    <a:pt x="1738" y="7308"/>
                  </a:lnTo>
                  <a:lnTo>
                    <a:pt x="1733" y="7300"/>
                  </a:lnTo>
                  <a:lnTo>
                    <a:pt x="1663" y="7194"/>
                  </a:lnTo>
                  <a:lnTo>
                    <a:pt x="1658" y="7186"/>
                  </a:lnTo>
                  <a:lnTo>
                    <a:pt x="1592" y="7076"/>
                  </a:lnTo>
                  <a:lnTo>
                    <a:pt x="1587" y="7068"/>
                  </a:lnTo>
                  <a:lnTo>
                    <a:pt x="1525" y="6956"/>
                  </a:lnTo>
                  <a:lnTo>
                    <a:pt x="1521" y="6948"/>
                  </a:lnTo>
                  <a:lnTo>
                    <a:pt x="1463" y="6833"/>
                  </a:lnTo>
                  <a:lnTo>
                    <a:pt x="1459" y="6825"/>
                  </a:lnTo>
                  <a:lnTo>
                    <a:pt x="1406" y="6709"/>
                  </a:lnTo>
                  <a:lnTo>
                    <a:pt x="1402" y="6700"/>
                  </a:lnTo>
                  <a:lnTo>
                    <a:pt x="1354" y="6583"/>
                  </a:lnTo>
                  <a:lnTo>
                    <a:pt x="1350" y="6574"/>
                  </a:lnTo>
                  <a:lnTo>
                    <a:pt x="1306" y="6455"/>
                  </a:lnTo>
                  <a:lnTo>
                    <a:pt x="1303" y="6446"/>
                  </a:lnTo>
                  <a:lnTo>
                    <a:pt x="1263" y="6325"/>
                  </a:lnTo>
                  <a:lnTo>
                    <a:pt x="1261" y="6316"/>
                  </a:lnTo>
                  <a:lnTo>
                    <a:pt x="1226" y="6194"/>
                  </a:lnTo>
                  <a:lnTo>
                    <a:pt x="1223" y="6185"/>
                  </a:lnTo>
                  <a:lnTo>
                    <a:pt x="1193" y="6062"/>
                  </a:lnTo>
                  <a:lnTo>
                    <a:pt x="1191" y="6053"/>
                  </a:lnTo>
                  <a:lnTo>
                    <a:pt x="1165" y="5928"/>
                  </a:lnTo>
                  <a:lnTo>
                    <a:pt x="1163" y="5919"/>
                  </a:lnTo>
                  <a:lnTo>
                    <a:pt x="1142" y="5794"/>
                  </a:lnTo>
                  <a:lnTo>
                    <a:pt x="1140" y="5784"/>
                  </a:lnTo>
                  <a:lnTo>
                    <a:pt x="1124" y="5658"/>
                  </a:lnTo>
                  <a:lnTo>
                    <a:pt x="1123" y="5649"/>
                  </a:lnTo>
                  <a:lnTo>
                    <a:pt x="1111" y="5522"/>
                  </a:lnTo>
                  <a:lnTo>
                    <a:pt x="1110" y="5513"/>
                  </a:lnTo>
                  <a:lnTo>
                    <a:pt x="1103" y="5385"/>
                  </a:lnTo>
                  <a:lnTo>
                    <a:pt x="1102" y="5376"/>
                  </a:lnTo>
                  <a:lnTo>
                    <a:pt x="1100" y="5248"/>
                  </a:lnTo>
                  <a:lnTo>
                    <a:pt x="1100" y="5238"/>
                  </a:lnTo>
                  <a:lnTo>
                    <a:pt x="1102" y="5110"/>
                  </a:lnTo>
                  <a:lnTo>
                    <a:pt x="1103" y="5101"/>
                  </a:lnTo>
                  <a:lnTo>
                    <a:pt x="1110" y="4974"/>
                  </a:lnTo>
                  <a:lnTo>
                    <a:pt x="1111" y="4964"/>
                  </a:lnTo>
                  <a:lnTo>
                    <a:pt x="1123" y="4837"/>
                  </a:lnTo>
                  <a:lnTo>
                    <a:pt x="1124" y="4828"/>
                  </a:lnTo>
                  <a:lnTo>
                    <a:pt x="1140" y="4702"/>
                  </a:lnTo>
                  <a:lnTo>
                    <a:pt x="1142" y="4693"/>
                  </a:lnTo>
                  <a:lnTo>
                    <a:pt x="1163" y="4567"/>
                  </a:lnTo>
                  <a:lnTo>
                    <a:pt x="1165" y="4558"/>
                  </a:lnTo>
                  <a:lnTo>
                    <a:pt x="1191" y="4434"/>
                  </a:lnTo>
                  <a:lnTo>
                    <a:pt x="1193" y="4425"/>
                  </a:lnTo>
                  <a:lnTo>
                    <a:pt x="1223" y="4301"/>
                  </a:lnTo>
                  <a:lnTo>
                    <a:pt x="1226" y="4292"/>
                  </a:lnTo>
                  <a:lnTo>
                    <a:pt x="1261" y="4170"/>
                  </a:lnTo>
                  <a:lnTo>
                    <a:pt x="1263" y="4161"/>
                  </a:lnTo>
                  <a:lnTo>
                    <a:pt x="1303" y="4041"/>
                  </a:lnTo>
                  <a:lnTo>
                    <a:pt x="1306" y="4032"/>
                  </a:lnTo>
                  <a:lnTo>
                    <a:pt x="1350" y="3913"/>
                  </a:lnTo>
                  <a:lnTo>
                    <a:pt x="1354" y="3904"/>
                  </a:lnTo>
                  <a:lnTo>
                    <a:pt x="1402" y="3786"/>
                  </a:lnTo>
                  <a:lnTo>
                    <a:pt x="1406" y="3778"/>
                  </a:lnTo>
                  <a:lnTo>
                    <a:pt x="1459" y="3662"/>
                  </a:lnTo>
                  <a:lnTo>
                    <a:pt x="1463" y="3653"/>
                  </a:lnTo>
                  <a:lnTo>
                    <a:pt x="1521" y="3539"/>
                  </a:lnTo>
                  <a:lnTo>
                    <a:pt x="1525" y="3531"/>
                  </a:lnTo>
                  <a:lnTo>
                    <a:pt x="1587" y="3419"/>
                  </a:lnTo>
                  <a:lnTo>
                    <a:pt x="1592" y="3411"/>
                  </a:lnTo>
                  <a:lnTo>
                    <a:pt x="1658" y="3301"/>
                  </a:lnTo>
                  <a:lnTo>
                    <a:pt x="1663" y="3293"/>
                  </a:lnTo>
                  <a:lnTo>
                    <a:pt x="1733" y="3187"/>
                  </a:lnTo>
                  <a:lnTo>
                    <a:pt x="1738" y="3179"/>
                  </a:lnTo>
                  <a:lnTo>
                    <a:pt x="1812" y="3075"/>
                  </a:lnTo>
                  <a:lnTo>
                    <a:pt x="1818" y="3067"/>
                  </a:lnTo>
                  <a:lnTo>
                    <a:pt x="1895" y="2966"/>
                  </a:lnTo>
                  <a:lnTo>
                    <a:pt x="1901" y="2959"/>
                  </a:lnTo>
                  <a:lnTo>
                    <a:pt x="1982" y="2861"/>
                  </a:lnTo>
                  <a:lnTo>
                    <a:pt x="1988" y="2854"/>
                  </a:lnTo>
                  <a:lnTo>
                    <a:pt x="2073" y="2759"/>
                  </a:lnTo>
                  <a:lnTo>
                    <a:pt x="2079" y="2752"/>
                  </a:lnTo>
                  <a:lnTo>
                    <a:pt x="2167" y="2661"/>
                  </a:lnTo>
                  <a:lnTo>
                    <a:pt x="2174" y="2654"/>
                  </a:lnTo>
                  <a:lnTo>
                    <a:pt x="2265" y="2566"/>
                  </a:lnTo>
                  <a:lnTo>
                    <a:pt x="2272" y="2560"/>
                  </a:lnTo>
                  <a:lnTo>
                    <a:pt x="2367" y="2475"/>
                  </a:lnTo>
                  <a:lnTo>
                    <a:pt x="2374" y="2469"/>
                  </a:lnTo>
                  <a:lnTo>
                    <a:pt x="2472" y="2388"/>
                  </a:lnTo>
                  <a:lnTo>
                    <a:pt x="2479" y="2382"/>
                  </a:lnTo>
                  <a:lnTo>
                    <a:pt x="2580" y="2305"/>
                  </a:lnTo>
                  <a:lnTo>
                    <a:pt x="2588" y="2299"/>
                  </a:lnTo>
                  <a:lnTo>
                    <a:pt x="2692" y="2225"/>
                  </a:lnTo>
                  <a:lnTo>
                    <a:pt x="2700" y="2220"/>
                  </a:lnTo>
                  <a:lnTo>
                    <a:pt x="2806" y="2150"/>
                  </a:lnTo>
                  <a:lnTo>
                    <a:pt x="2814" y="2145"/>
                  </a:lnTo>
                  <a:lnTo>
                    <a:pt x="2924" y="2079"/>
                  </a:lnTo>
                  <a:lnTo>
                    <a:pt x="2932" y="2074"/>
                  </a:lnTo>
                  <a:lnTo>
                    <a:pt x="3044" y="2012"/>
                  </a:lnTo>
                  <a:lnTo>
                    <a:pt x="3052" y="2008"/>
                  </a:lnTo>
                  <a:lnTo>
                    <a:pt x="3167" y="1950"/>
                  </a:lnTo>
                  <a:lnTo>
                    <a:pt x="3175" y="1946"/>
                  </a:lnTo>
                  <a:lnTo>
                    <a:pt x="3291" y="1893"/>
                  </a:lnTo>
                  <a:lnTo>
                    <a:pt x="3300" y="1889"/>
                  </a:lnTo>
                  <a:lnTo>
                    <a:pt x="3417" y="1841"/>
                  </a:lnTo>
                  <a:lnTo>
                    <a:pt x="3426" y="1837"/>
                  </a:lnTo>
                  <a:lnTo>
                    <a:pt x="3545" y="1793"/>
                  </a:lnTo>
                  <a:lnTo>
                    <a:pt x="3554" y="1790"/>
                  </a:lnTo>
                  <a:lnTo>
                    <a:pt x="3675" y="1750"/>
                  </a:lnTo>
                  <a:lnTo>
                    <a:pt x="3684" y="1748"/>
                  </a:lnTo>
                  <a:lnTo>
                    <a:pt x="3806" y="1713"/>
                  </a:lnTo>
                  <a:lnTo>
                    <a:pt x="3815" y="1710"/>
                  </a:lnTo>
                  <a:lnTo>
                    <a:pt x="3938" y="1680"/>
                  </a:lnTo>
                  <a:lnTo>
                    <a:pt x="3947" y="1678"/>
                  </a:lnTo>
                  <a:lnTo>
                    <a:pt x="4072" y="1652"/>
                  </a:lnTo>
                  <a:lnTo>
                    <a:pt x="4081" y="1650"/>
                  </a:lnTo>
                  <a:lnTo>
                    <a:pt x="4206" y="1629"/>
                  </a:lnTo>
                  <a:lnTo>
                    <a:pt x="4216" y="1627"/>
                  </a:lnTo>
                  <a:lnTo>
                    <a:pt x="4342" y="1611"/>
                  </a:lnTo>
                  <a:lnTo>
                    <a:pt x="4351" y="1610"/>
                  </a:lnTo>
                  <a:lnTo>
                    <a:pt x="4478" y="1598"/>
                  </a:lnTo>
                  <a:lnTo>
                    <a:pt x="4487" y="1597"/>
                  </a:lnTo>
                  <a:lnTo>
                    <a:pt x="4615" y="1590"/>
                  </a:lnTo>
                  <a:lnTo>
                    <a:pt x="4624" y="1589"/>
                  </a:lnTo>
                  <a:lnTo>
                    <a:pt x="4752" y="1587"/>
                  </a:lnTo>
                  <a:lnTo>
                    <a:pt x="4762" y="1587"/>
                  </a:lnTo>
                  <a:lnTo>
                    <a:pt x="4890" y="1589"/>
                  </a:lnTo>
                  <a:lnTo>
                    <a:pt x="4899" y="1590"/>
                  </a:lnTo>
                  <a:lnTo>
                    <a:pt x="5026" y="1597"/>
                  </a:lnTo>
                  <a:lnTo>
                    <a:pt x="5036" y="1598"/>
                  </a:lnTo>
                  <a:lnTo>
                    <a:pt x="5163" y="1610"/>
                  </a:lnTo>
                  <a:lnTo>
                    <a:pt x="5172" y="1611"/>
                  </a:lnTo>
                  <a:lnTo>
                    <a:pt x="5298" y="1627"/>
                  </a:lnTo>
                  <a:lnTo>
                    <a:pt x="5307" y="1629"/>
                  </a:lnTo>
                  <a:lnTo>
                    <a:pt x="5433" y="1650"/>
                  </a:lnTo>
                  <a:lnTo>
                    <a:pt x="5442" y="1652"/>
                  </a:lnTo>
                  <a:lnTo>
                    <a:pt x="5566" y="1678"/>
                  </a:lnTo>
                  <a:lnTo>
                    <a:pt x="5575" y="1680"/>
                  </a:lnTo>
                  <a:lnTo>
                    <a:pt x="5699" y="1710"/>
                  </a:lnTo>
                  <a:lnTo>
                    <a:pt x="5708" y="1713"/>
                  </a:lnTo>
                  <a:lnTo>
                    <a:pt x="5830" y="1748"/>
                  </a:lnTo>
                  <a:lnTo>
                    <a:pt x="5839" y="1750"/>
                  </a:lnTo>
                  <a:lnTo>
                    <a:pt x="5959" y="1790"/>
                  </a:lnTo>
                  <a:lnTo>
                    <a:pt x="5968" y="1793"/>
                  </a:lnTo>
                  <a:lnTo>
                    <a:pt x="6087" y="1837"/>
                  </a:lnTo>
                  <a:lnTo>
                    <a:pt x="6096" y="1841"/>
                  </a:lnTo>
                  <a:lnTo>
                    <a:pt x="6214" y="1889"/>
                  </a:lnTo>
                  <a:lnTo>
                    <a:pt x="6222" y="1893"/>
                  </a:lnTo>
                  <a:lnTo>
                    <a:pt x="6338" y="1946"/>
                  </a:lnTo>
                  <a:lnTo>
                    <a:pt x="6347" y="1950"/>
                  </a:lnTo>
                  <a:lnTo>
                    <a:pt x="6461" y="2008"/>
                  </a:lnTo>
                  <a:lnTo>
                    <a:pt x="6469" y="2012"/>
                  </a:lnTo>
                  <a:lnTo>
                    <a:pt x="6581" y="2074"/>
                  </a:lnTo>
                  <a:lnTo>
                    <a:pt x="6589" y="2079"/>
                  </a:lnTo>
                  <a:lnTo>
                    <a:pt x="6699" y="2145"/>
                  </a:lnTo>
                  <a:lnTo>
                    <a:pt x="6707" y="2150"/>
                  </a:lnTo>
                  <a:lnTo>
                    <a:pt x="6813" y="2220"/>
                  </a:lnTo>
                  <a:lnTo>
                    <a:pt x="6821" y="2225"/>
                  </a:lnTo>
                  <a:lnTo>
                    <a:pt x="6925" y="2299"/>
                  </a:lnTo>
                  <a:lnTo>
                    <a:pt x="6933" y="2305"/>
                  </a:lnTo>
                  <a:lnTo>
                    <a:pt x="7034" y="2382"/>
                  </a:lnTo>
                  <a:lnTo>
                    <a:pt x="7041" y="2388"/>
                  </a:lnTo>
                  <a:lnTo>
                    <a:pt x="7139" y="2469"/>
                  </a:lnTo>
                  <a:lnTo>
                    <a:pt x="7146" y="2475"/>
                  </a:lnTo>
                  <a:lnTo>
                    <a:pt x="7159" y="2487"/>
                  </a:lnTo>
                  <a:lnTo>
                    <a:pt x="8473" y="1173"/>
                  </a:lnTo>
                  <a:lnTo>
                    <a:pt x="8498" y="1152"/>
                  </a:lnTo>
                  <a:lnTo>
                    <a:pt x="8525" y="1133"/>
                  </a:lnTo>
                  <a:lnTo>
                    <a:pt x="8554" y="1119"/>
                  </a:lnTo>
                  <a:lnTo>
                    <a:pt x="8585" y="1109"/>
                  </a:lnTo>
                  <a:lnTo>
                    <a:pt x="8617" y="1102"/>
                  </a:lnTo>
                  <a:lnTo>
                    <a:pt x="8650" y="1100"/>
                  </a:lnTo>
                  <a:lnTo>
                    <a:pt x="8683" y="1102"/>
                  </a:lnTo>
                  <a:lnTo>
                    <a:pt x="8715" y="1109"/>
                  </a:lnTo>
                  <a:lnTo>
                    <a:pt x="8746" y="1119"/>
                  </a:lnTo>
                  <a:lnTo>
                    <a:pt x="8775" y="1133"/>
                  </a:lnTo>
                  <a:lnTo>
                    <a:pt x="8802" y="1152"/>
                  </a:lnTo>
                  <a:lnTo>
                    <a:pt x="8827" y="1173"/>
                  </a:lnTo>
                  <a:lnTo>
                    <a:pt x="8848" y="1198"/>
                  </a:lnTo>
                  <a:lnTo>
                    <a:pt x="8867" y="1225"/>
                  </a:lnTo>
                  <a:lnTo>
                    <a:pt x="8881" y="1254"/>
                  </a:lnTo>
                  <a:lnTo>
                    <a:pt x="8891" y="1285"/>
                  </a:lnTo>
                  <a:lnTo>
                    <a:pt x="8898" y="1317"/>
                  </a:lnTo>
                  <a:lnTo>
                    <a:pt x="8900" y="1350"/>
                  </a:lnTo>
                  <a:lnTo>
                    <a:pt x="8898" y="1383"/>
                  </a:lnTo>
                  <a:lnTo>
                    <a:pt x="8891" y="1415"/>
                  </a:lnTo>
                  <a:lnTo>
                    <a:pt x="8881" y="1446"/>
                  </a:lnTo>
                  <a:lnTo>
                    <a:pt x="8867" y="1475"/>
                  </a:lnTo>
                  <a:close/>
                  <a:moveTo>
                    <a:pt x="6123" y="3523"/>
                  </a:moveTo>
                  <a:lnTo>
                    <a:pt x="6805" y="2842"/>
                  </a:lnTo>
                  <a:lnTo>
                    <a:pt x="6726" y="2776"/>
                  </a:lnTo>
                  <a:lnTo>
                    <a:pt x="6632" y="2704"/>
                  </a:lnTo>
                  <a:lnTo>
                    <a:pt x="6536" y="2636"/>
                  </a:lnTo>
                  <a:lnTo>
                    <a:pt x="6437" y="2571"/>
                  </a:lnTo>
                  <a:lnTo>
                    <a:pt x="6335" y="2510"/>
                  </a:lnTo>
                  <a:lnTo>
                    <a:pt x="6231" y="2452"/>
                  </a:lnTo>
                  <a:lnTo>
                    <a:pt x="6126" y="2399"/>
                  </a:lnTo>
                  <a:lnTo>
                    <a:pt x="6018" y="2350"/>
                  </a:lnTo>
                  <a:lnTo>
                    <a:pt x="5909" y="2305"/>
                  </a:lnTo>
                  <a:lnTo>
                    <a:pt x="5799" y="2264"/>
                  </a:lnTo>
                  <a:lnTo>
                    <a:pt x="5687" y="2227"/>
                  </a:lnTo>
                  <a:lnTo>
                    <a:pt x="5574" y="2194"/>
                  </a:lnTo>
                  <a:lnTo>
                    <a:pt x="5460" y="2166"/>
                  </a:lnTo>
                  <a:lnTo>
                    <a:pt x="5344" y="2142"/>
                  </a:lnTo>
                  <a:lnTo>
                    <a:pt x="5228" y="2122"/>
                  </a:lnTo>
                  <a:lnTo>
                    <a:pt x="5111" y="2107"/>
                  </a:lnTo>
                  <a:lnTo>
                    <a:pt x="4994" y="2096"/>
                  </a:lnTo>
                  <a:lnTo>
                    <a:pt x="4876" y="2089"/>
                  </a:lnTo>
                  <a:lnTo>
                    <a:pt x="4757" y="2087"/>
                  </a:lnTo>
                  <a:lnTo>
                    <a:pt x="4638" y="2089"/>
                  </a:lnTo>
                  <a:lnTo>
                    <a:pt x="4520" y="2096"/>
                  </a:lnTo>
                  <a:lnTo>
                    <a:pt x="4403" y="2107"/>
                  </a:lnTo>
                  <a:lnTo>
                    <a:pt x="4286" y="2122"/>
                  </a:lnTo>
                  <a:lnTo>
                    <a:pt x="4169" y="2142"/>
                  </a:lnTo>
                  <a:lnTo>
                    <a:pt x="4054" y="2166"/>
                  </a:lnTo>
                  <a:lnTo>
                    <a:pt x="3940" y="2194"/>
                  </a:lnTo>
                  <a:lnTo>
                    <a:pt x="3826" y="2227"/>
                  </a:lnTo>
                  <a:lnTo>
                    <a:pt x="3714" y="2264"/>
                  </a:lnTo>
                  <a:lnTo>
                    <a:pt x="3604" y="2305"/>
                  </a:lnTo>
                  <a:lnTo>
                    <a:pt x="3495" y="2350"/>
                  </a:lnTo>
                  <a:lnTo>
                    <a:pt x="3387" y="2399"/>
                  </a:lnTo>
                  <a:lnTo>
                    <a:pt x="3282" y="2452"/>
                  </a:lnTo>
                  <a:lnTo>
                    <a:pt x="3178" y="2510"/>
                  </a:lnTo>
                  <a:lnTo>
                    <a:pt x="3076" y="2571"/>
                  </a:lnTo>
                  <a:lnTo>
                    <a:pt x="2977" y="2636"/>
                  </a:lnTo>
                  <a:lnTo>
                    <a:pt x="2881" y="2704"/>
                  </a:lnTo>
                  <a:lnTo>
                    <a:pt x="2787" y="2776"/>
                  </a:lnTo>
                  <a:lnTo>
                    <a:pt x="2697" y="2851"/>
                  </a:lnTo>
                  <a:lnTo>
                    <a:pt x="2609" y="2930"/>
                  </a:lnTo>
                  <a:lnTo>
                    <a:pt x="2524" y="3011"/>
                  </a:lnTo>
                  <a:lnTo>
                    <a:pt x="2443" y="3096"/>
                  </a:lnTo>
                  <a:lnTo>
                    <a:pt x="2364" y="3184"/>
                  </a:lnTo>
                  <a:lnTo>
                    <a:pt x="2289" y="3274"/>
                  </a:lnTo>
                  <a:lnTo>
                    <a:pt x="2217" y="3368"/>
                  </a:lnTo>
                  <a:lnTo>
                    <a:pt x="2149" y="3464"/>
                  </a:lnTo>
                  <a:lnTo>
                    <a:pt x="2084" y="3563"/>
                  </a:lnTo>
                  <a:lnTo>
                    <a:pt x="2023" y="3665"/>
                  </a:lnTo>
                  <a:lnTo>
                    <a:pt x="1965" y="3769"/>
                  </a:lnTo>
                  <a:lnTo>
                    <a:pt x="1912" y="3874"/>
                  </a:lnTo>
                  <a:lnTo>
                    <a:pt x="1863" y="3982"/>
                  </a:lnTo>
                  <a:lnTo>
                    <a:pt x="1818" y="4091"/>
                  </a:lnTo>
                  <a:lnTo>
                    <a:pt x="1777" y="4201"/>
                  </a:lnTo>
                  <a:lnTo>
                    <a:pt x="1740" y="4313"/>
                  </a:lnTo>
                  <a:lnTo>
                    <a:pt x="1707" y="4426"/>
                  </a:lnTo>
                  <a:lnTo>
                    <a:pt x="1679" y="4540"/>
                  </a:lnTo>
                  <a:lnTo>
                    <a:pt x="1655" y="4656"/>
                  </a:lnTo>
                  <a:lnTo>
                    <a:pt x="1635" y="4772"/>
                  </a:lnTo>
                  <a:lnTo>
                    <a:pt x="1620" y="4889"/>
                  </a:lnTo>
                  <a:lnTo>
                    <a:pt x="1609" y="5006"/>
                  </a:lnTo>
                  <a:lnTo>
                    <a:pt x="1602" y="5124"/>
                  </a:lnTo>
                  <a:lnTo>
                    <a:pt x="1600" y="5243"/>
                  </a:lnTo>
                  <a:lnTo>
                    <a:pt x="1602" y="5362"/>
                  </a:lnTo>
                  <a:lnTo>
                    <a:pt x="1609" y="5480"/>
                  </a:lnTo>
                  <a:lnTo>
                    <a:pt x="1620" y="5597"/>
                  </a:lnTo>
                  <a:lnTo>
                    <a:pt x="1635" y="5714"/>
                  </a:lnTo>
                  <a:lnTo>
                    <a:pt x="1655" y="5831"/>
                  </a:lnTo>
                  <a:lnTo>
                    <a:pt x="1679" y="5946"/>
                  </a:lnTo>
                  <a:lnTo>
                    <a:pt x="1707" y="6060"/>
                  </a:lnTo>
                  <a:lnTo>
                    <a:pt x="1740" y="6174"/>
                  </a:lnTo>
                  <a:lnTo>
                    <a:pt x="1777" y="6286"/>
                  </a:lnTo>
                  <a:lnTo>
                    <a:pt x="1818" y="6396"/>
                  </a:lnTo>
                  <a:lnTo>
                    <a:pt x="1863" y="6505"/>
                  </a:lnTo>
                  <a:lnTo>
                    <a:pt x="1912" y="6613"/>
                  </a:lnTo>
                  <a:lnTo>
                    <a:pt x="1965" y="6718"/>
                  </a:lnTo>
                  <a:lnTo>
                    <a:pt x="2023" y="6822"/>
                  </a:lnTo>
                  <a:lnTo>
                    <a:pt x="2084" y="6924"/>
                  </a:lnTo>
                  <a:lnTo>
                    <a:pt x="2149" y="7023"/>
                  </a:lnTo>
                  <a:lnTo>
                    <a:pt x="2217" y="7119"/>
                  </a:lnTo>
                  <a:lnTo>
                    <a:pt x="2289" y="7213"/>
                  </a:lnTo>
                  <a:lnTo>
                    <a:pt x="2364" y="7303"/>
                  </a:lnTo>
                  <a:lnTo>
                    <a:pt x="2443" y="7391"/>
                  </a:lnTo>
                  <a:lnTo>
                    <a:pt x="2524" y="7476"/>
                  </a:lnTo>
                  <a:lnTo>
                    <a:pt x="2609" y="7557"/>
                  </a:lnTo>
                  <a:lnTo>
                    <a:pt x="2697" y="7636"/>
                  </a:lnTo>
                  <a:lnTo>
                    <a:pt x="2787" y="7711"/>
                  </a:lnTo>
                  <a:lnTo>
                    <a:pt x="2881" y="7783"/>
                  </a:lnTo>
                  <a:lnTo>
                    <a:pt x="2977" y="7851"/>
                  </a:lnTo>
                  <a:lnTo>
                    <a:pt x="3076" y="7916"/>
                  </a:lnTo>
                  <a:lnTo>
                    <a:pt x="3178" y="7977"/>
                  </a:lnTo>
                  <a:lnTo>
                    <a:pt x="3282" y="8035"/>
                  </a:lnTo>
                  <a:lnTo>
                    <a:pt x="3387" y="8088"/>
                  </a:lnTo>
                  <a:lnTo>
                    <a:pt x="3495" y="8137"/>
                  </a:lnTo>
                  <a:lnTo>
                    <a:pt x="3604" y="8182"/>
                  </a:lnTo>
                  <a:lnTo>
                    <a:pt x="3714" y="8223"/>
                  </a:lnTo>
                  <a:lnTo>
                    <a:pt x="3826" y="8260"/>
                  </a:lnTo>
                  <a:lnTo>
                    <a:pt x="3940" y="8293"/>
                  </a:lnTo>
                  <a:lnTo>
                    <a:pt x="4054" y="8321"/>
                  </a:lnTo>
                  <a:lnTo>
                    <a:pt x="4169" y="8345"/>
                  </a:lnTo>
                  <a:lnTo>
                    <a:pt x="4286" y="8365"/>
                  </a:lnTo>
                  <a:lnTo>
                    <a:pt x="4403" y="8380"/>
                  </a:lnTo>
                  <a:lnTo>
                    <a:pt x="4520" y="8391"/>
                  </a:lnTo>
                  <a:lnTo>
                    <a:pt x="4638" y="8398"/>
                  </a:lnTo>
                  <a:lnTo>
                    <a:pt x="4757" y="8400"/>
                  </a:lnTo>
                  <a:lnTo>
                    <a:pt x="4876" y="8398"/>
                  </a:lnTo>
                  <a:lnTo>
                    <a:pt x="4994" y="8391"/>
                  </a:lnTo>
                  <a:lnTo>
                    <a:pt x="5111" y="8380"/>
                  </a:lnTo>
                  <a:lnTo>
                    <a:pt x="5228" y="8365"/>
                  </a:lnTo>
                  <a:lnTo>
                    <a:pt x="5344" y="8345"/>
                  </a:lnTo>
                  <a:lnTo>
                    <a:pt x="5460" y="8321"/>
                  </a:lnTo>
                  <a:lnTo>
                    <a:pt x="5574" y="8293"/>
                  </a:lnTo>
                  <a:lnTo>
                    <a:pt x="5687" y="8260"/>
                  </a:lnTo>
                  <a:lnTo>
                    <a:pt x="5799" y="8223"/>
                  </a:lnTo>
                  <a:lnTo>
                    <a:pt x="5909" y="8182"/>
                  </a:lnTo>
                  <a:lnTo>
                    <a:pt x="6018" y="8137"/>
                  </a:lnTo>
                  <a:lnTo>
                    <a:pt x="6126" y="8088"/>
                  </a:lnTo>
                  <a:lnTo>
                    <a:pt x="6231" y="8035"/>
                  </a:lnTo>
                  <a:lnTo>
                    <a:pt x="6335" y="7977"/>
                  </a:lnTo>
                  <a:lnTo>
                    <a:pt x="6437" y="7916"/>
                  </a:lnTo>
                  <a:lnTo>
                    <a:pt x="6536" y="7851"/>
                  </a:lnTo>
                  <a:lnTo>
                    <a:pt x="6632" y="7783"/>
                  </a:lnTo>
                  <a:lnTo>
                    <a:pt x="6726" y="7711"/>
                  </a:lnTo>
                  <a:lnTo>
                    <a:pt x="6816" y="7636"/>
                  </a:lnTo>
                  <a:lnTo>
                    <a:pt x="6904" y="7557"/>
                  </a:lnTo>
                  <a:lnTo>
                    <a:pt x="6989" y="7476"/>
                  </a:lnTo>
                  <a:lnTo>
                    <a:pt x="7070" y="7391"/>
                  </a:lnTo>
                  <a:lnTo>
                    <a:pt x="7149" y="7303"/>
                  </a:lnTo>
                  <a:lnTo>
                    <a:pt x="7224" y="7213"/>
                  </a:lnTo>
                  <a:lnTo>
                    <a:pt x="7296" y="7119"/>
                  </a:lnTo>
                  <a:lnTo>
                    <a:pt x="7364" y="7023"/>
                  </a:lnTo>
                  <a:lnTo>
                    <a:pt x="7429" y="6924"/>
                  </a:lnTo>
                  <a:lnTo>
                    <a:pt x="7490" y="6822"/>
                  </a:lnTo>
                  <a:lnTo>
                    <a:pt x="7548" y="6718"/>
                  </a:lnTo>
                  <a:lnTo>
                    <a:pt x="7601" y="6613"/>
                  </a:lnTo>
                  <a:lnTo>
                    <a:pt x="7650" y="6505"/>
                  </a:lnTo>
                  <a:lnTo>
                    <a:pt x="7695" y="6396"/>
                  </a:lnTo>
                  <a:lnTo>
                    <a:pt x="7736" y="6286"/>
                  </a:lnTo>
                  <a:lnTo>
                    <a:pt x="7773" y="6174"/>
                  </a:lnTo>
                  <a:lnTo>
                    <a:pt x="7806" y="6060"/>
                  </a:lnTo>
                  <a:lnTo>
                    <a:pt x="7834" y="5946"/>
                  </a:lnTo>
                  <a:lnTo>
                    <a:pt x="7858" y="5831"/>
                  </a:lnTo>
                  <a:lnTo>
                    <a:pt x="7878" y="5714"/>
                  </a:lnTo>
                  <a:lnTo>
                    <a:pt x="7893" y="5597"/>
                  </a:lnTo>
                  <a:lnTo>
                    <a:pt x="7904" y="5480"/>
                  </a:lnTo>
                  <a:lnTo>
                    <a:pt x="7911" y="5362"/>
                  </a:lnTo>
                  <a:lnTo>
                    <a:pt x="7913" y="5243"/>
                  </a:lnTo>
                  <a:lnTo>
                    <a:pt x="7911" y="5124"/>
                  </a:lnTo>
                  <a:lnTo>
                    <a:pt x="7904" y="5006"/>
                  </a:lnTo>
                  <a:lnTo>
                    <a:pt x="7893" y="4889"/>
                  </a:lnTo>
                  <a:lnTo>
                    <a:pt x="7878" y="4772"/>
                  </a:lnTo>
                  <a:lnTo>
                    <a:pt x="7858" y="4656"/>
                  </a:lnTo>
                  <a:lnTo>
                    <a:pt x="7834" y="4540"/>
                  </a:lnTo>
                  <a:lnTo>
                    <a:pt x="7806" y="4426"/>
                  </a:lnTo>
                  <a:lnTo>
                    <a:pt x="7773" y="4313"/>
                  </a:lnTo>
                  <a:lnTo>
                    <a:pt x="7736" y="4201"/>
                  </a:lnTo>
                  <a:lnTo>
                    <a:pt x="7695" y="4091"/>
                  </a:lnTo>
                  <a:lnTo>
                    <a:pt x="7650" y="3982"/>
                  </a:lnTo>
                  <a:lnTo>
                    <a:pt x="7601" y="3874"/>
                  </a:lnTo>
                  <a:lnTo>
                    <a:pt x="7548" y="3769"/>
                  </a:lnTo>
                  <a:lnTo>
                    <a:pt x="7490" y="3665"/>
                  </a:lnTo>
                  <a:lnTo>
                    <a:pt x="7429" y="3563"/>
                  </a:lnTo>
                  <a:lnTo>
                    <a:pt x="7364" y="3464"/>
                  </a:lnTo>
                  <a:lnTo>
                    <a:pt x="7296" y="3368"/>
                  </a:lnTo>
                  <a:lnTo>
                    <a:pt x="7224" y="3274"/>
                  </a:lnTo>
                  <a:lnTo>
                    <a:pt x="7158" y="3195"/>
                  </a:lnTo>
                  <a:lnTo>
                    <a:pt x="6477" y="3877"/>
                  </a:lnTo>
                  <a:lnTo>
                    <a:pt x="6477" y="3877"/>
                  </a:lnTo>
                  <a:lnTo>
                    <a:pt x="6521" y="3935"/>
                  </a:lnTo>
                  <a:lnTo>
                    <a:pt x="6527" y="3942"/>
                  </a:lnTo>
                  <a:lnTo>
                    <a:pt x="6569" y="4002"/>
                  </a:lnTo>
                  <a:lnTo>
                    <a:pt x="6574" y="4009"/>
                  </a:lnTo>
                  <a:lnTo>
                    <a:pt x="6614" y="4070"/>
                  </a:lnTo>
                  <a:lnTo>
                    <a:pt x="6619" y="4078"/>
                  </a:lnTo>
                  <a:lnTo>
                    <a:pt x="6657" y="4141"/>
                  </a:lnTo>
                  <a:lnTo>
                    <a:pt x="6662" y="4150"/>
                  </a:lnTo>
                  <a:lnTo>
                    <a:pt x="6697" y="4214"/>
                  </a:lnTo>
                  <a:lnTo>
                    <a:pt x="6702" y="4222"/>
                  </a:lnTo>
                  <a:lnTo>
                    <a:pt x="6734" y="4287"/>
                  </a:lnTo>
                  <a:lnTo>
                    <a:pt x="6738" y="4295"/>
                  </a:lnTo>
                  <a:lnTo>
                    <a:pt x="6769" y="4362"/>
                  </a:lnTo>
                  <a:lnTo>
                    <a:pt x="6772" y="4370"/>
                  </a:lnTo>
                  <a:lnTo>
                    <a:pt x="6800" y="4437"/>
                  </a:lnTo>
                  <a:lnTo>
                    <a:pt x="6803" y="4446"/>
                  </a:lnTo>
                  <a:lnTo>
                    <a:pt x="6829" y="4514"/>
                  </a:lnTo>
                  <a:lnTo>
                    <a:pt x="6832" y="4523"/>
                  </a:lnTo>
                  <a:lnTo>
                    <a:pt x="6854" y="4592"/>
                  </a:lnTo>
                  <a:lnTo>
                    <a:pt x="6857" y="4601"/>
                  </a:lnTo>
                  <a:lnTo>
                    <a:pt x="6877" y="4671"/>
                  </a:lnTo>
                  <a:lnTo>
                    <a:pt x="6879" y="4680"/>
                  </a:lnTo>
                  <a:lnTo>
                    <a:pt x="6897" y="4750"/>
                  </a:lnTo>
                  <a:lnTo>
                    <a:pt x="6899" y="4759"/>
                  </a:lnTo>
                  <a:lnTo>
                    <a:pt x="6914" y="4830"/>
                  </a:lnTo>
                  <a:lnTo>
                    <a:pt x="6915" y="4839"/>
                  </a:lnTo>
                  <a:lnTo>
                    <a:pt x="6928" y="4911"/>
                  </a:lnTo>
                  <a:lnTo>
                    <a:pt x="6929" y="4920"/>
                  </a:lnTo>
                  <a:lnTo>
                    <a:pt x="6939" y="4992"/>
                  </a:lnTo>
                  <a:lnTo>
                    <a:pt x="6940" y="5001"/>
                  </a:lnTo>
                  <a:lnTo>
                    <a:pt x="6946" y="5074"/>
                  </a:lnTo>
                  <a:lnTo>
                    <a:pt x="6947" y="5083"/>
                  </a:lnTo>
                  <a:lnTo>
                    <a:pt x="6951" y="5156"/>
                  </a:lnTo>
                  <a:lnTo>
                    <a:pt x="6952" y="5165"/>
                  </a:lnTo>
                  <a:lnTo>
                    <a:pt x="6953" y="5238"/>
                  </a:lnTo>
                  <a:lnTo>
                    <a:pt x="6953" y="5248"/>
                  </a:lnTo>
                  <a:lnTo>
                    <a:pt x="6952" y="5321"/>
                  </a:lnTo>
                  <a:lnTo>
                    <a:pt x="6951" y="5330"/>
                  </a:lnTo>
                  <a:lnTo>
                    <a:pt x="6947" y="5403"/>
                  </a:lnTo>
                  <a:lnTo>
                    <a:pt x="6946" y="5412"/>
                  </a:lnTo>
                  <a:lnTo>
                    <a:pt x="6940" y="5485"/>
                  </a:lnTo>
                  <a:lnTo>
                    <a:pt x="6939" y="5494"/>
                  </a:lnTo>
                  <a:lnTo>
                    <a:pt x="6929" y="5567"/>
                  </a:lnTo>
                  <a:lnTo>
                    <a:pt x="6928" y="5576"/>
                  </a:lnTo>
                  <a:lnTo>
                    <a:pt x="6915" y="5647"/>
                  </a:lnTo>
                  <a:lnTo>
                    <a:pt x="6914" y="5657"/>
                  </a:lnTo>
                  <a:lnTo>
                    <a:pt x="6899" y="5728"/>
                  </a:lnTo>
                  <a:lnTo>
                    <a:pt x="6897" y="5737"/>
                  </a:lnTo>
                  <a:lnTo>
                    <a:pt x="6879" y="5807"/>
                  </a:lnTo>
                  <a:lnTo>
                    <a:pt x="6877" y="5816"/>
                  </a:lnTo>
                  <a:lnTo>
                    <a:pt x="6857" y="5886"/>
                  </a:lnTo>
                  <a:lnTo>
                    <a:pt x="6854" y="5895"/>
                  </a:lnTo>
                  <a:lnTo>
                    <a:pt x="6832" y="5964"/>
                  </a:lnTo>
                  <a:lnTo>
                    <a:pt x="6829" y="5973"/>
                  </a:lnTo>
                  <a:lnTo>
                    <a:pt x="6803" y="6041"/>
                  </a:lnTo>
                  <a:lnTo>
                    <a:pt x="6800" y="6050"/>
                  </a:lnTo>
                  <a:lnTo>
                    <a:pt x="6772" y="6117"/>
                  </a:lnTo>
                  <a:lnTo>
                    <a:pt x="6769" y="6125"/>
                  </a:lnTo>
                  <a:lnTo>
                    <a:pt x="6738" y="6192"/>
                  </a:lnTo>
                  <a:lnTo>
                    <a:pt x="6734" y="6200"/>
                  </a:lnTo>
                  <a:lnTo>
                    <a:pt x="6702" y="6265"/>
                  </a:lnTo>
                  <a:lnTo>
                    <a:pt x="6697" y="6273"/>
                  </a:lnTo>
                  <a:lnTo>
                    <a:pt x="6662" y="6337"/>
                  </a:lnTo>
                  <a:lnTo>
                    <a:pt x="6657" y="6346"/>
                  </a:lnTo>
                  <a:lnTo>
                    <a:pt x="6619" y="6409"/>
                  </a:lnTo>
                  <a:lnTo>
                    <a:pt x="6614" y="6417"/>
                  </a:lnTo>
                  <a:lnTo>
                    <a:pt x="6574" y="6478"/>
                  </a:lnTo>
                  <a:lnTo>
                    <a:pt x="6569" y="6486"/>
                  </a:lnTo>
                  <a:lnTo>
                    <a:pt x="6527" y="6545"/>
                  </a:lnTo>
                  <a:lnTo>
                    <a:pt x="6521" y="6552"/>
                  </a:lnTo>
                  <a:lnTo>
                    <a:pt x="6477" y="6610"/>
                  </a:lnTo>
                  <a:lnTo>
                    <a:pt x="6471" y="6617"/>
                  </a:lnTo>
                  <a:lnTo>
                    <a:pt x="6425" y="6673"/>
                  </a:lnTo>
                  <a:lnTo>
                    <a:pt x="6418" y="6680"/>
                  </a:lnTo>
                  <a:lnTo>
                    <a:pt x="6370" y="6734"/>
                  </a:lnTo>
                  <a:lnTo>
                    <a:pt x="6364" y="6741"/>
                  </a:lnTo>
                  <a:lnTo>
                    <a:pt x="6313" y="6794"/>
                  </a:lnTo>
                  <a:lnTo>
                    <a:pt x="6307" y="6800"/>
                  </a:lnTo>
                  <a:lnTo>
                    <a:pt x="6254" y="6850"/>
                  </a:lnTo>
                  <a:lnTo>
                    <a:pt x="6247" y="6857"/>
                  </a:lnTo>
                  <a:lnTo>
                    <a:pt x="6193" y="6905"/>
                  </a:lnTo>
                  <a:lnTo>
                    <a:pt x="6186" y="6911"/>
                  </a:lnTo>
                  <a:lnTo>
                    <a:pt x="6130" y="6957"/>
                  </a:lnTo>
                  <a:lnTo>
                    <a:pt x="6123" y="6963"/>
                  </a:lnTo>
                  <a:lnTo>
                    <a:pt x="6065" y="7008"/>
                  </a:lnTo>
                  <a:lnTo>
                    <a:pt x="6058" y="7013"/>
                  </a:lnTo>
                  <a:lnTo>
                    <a:pt x="5998" y="7055"/>
                  </a:lnTo>
                  <a:lnTo>
                    <a:pt x="5991" y="7060"/>
                  </a:lnTo>
                  <a:lnTo>
                    <a:pt x="5930" y="7100"/>
                  </a:lnTo>
                  <a:lnTo>
                    <a:pt x="5922" y="7105"/>
                  </a:lnTo>
                  <a:lnTo>
                    <a:pt x="5859" y="7143"/>
                  </a:lnTo>
                  <a:lnTo>
                    <a:pt x="5851" y="7148"/>
                  </a:lnTo>
                  <a:lnTo>
                    <a:pt x="5787" y="7183"/>
                  </a:lnTo>
                  <a:lnTo>
                    <a:pt x="5779" y="7188"/>
                  </a:lnTo>
                  <a:lnTo>
                    <a:pt x="5713" y="7220"/>
                  </a:lnTo>
                  <a:lnTo>
                    <a:pt x="5705" y="7225"/>
                  </a:lnTo>
                  <a:lnTo>
                    <a:pt x="5639" y="7255"/>
                  </a:lnTo>
                  <a:lnTo>
                    <a:pt x="5630" y="7259"/>
                  </a:lnTo>
                  <a:lnTo>
                    <a:pt x="5563" y="7287"/>
                  </a:lnTo>
                  <a:lnTo>
                    <a:pt x="5554" y="7290"/>
                  </a:lnTo>
                  <a:lnTo>
                    <a:pt x="5486" y="7315"/>
                  </a:lnTo>
                  <a:lnTo>
                    <a:pt x="5477" y="7318"/>
                  </a:lnTo>
                  <a:lnTo>
                    <a:pt x="5408" y="7341"/>
                  </a:lnTo>
                  <a:lnTo>
                    <a:pt x="5399" y="7344"/>
                  </a:lnTo>
                  <a:lnTo>
                    <a:pt x="5330" y="7364"/>
                  </a:lnTo>
                  <a:lnTo>
                    <a:pt x="5321" y="7366"/>
                  </a:lnTo>
                  <a:lnTo>
                    <a:pt x="5250" y="7384"/>
                  </a:lnTo>
                  <a:lnTo>
                    <a:pt x="5241" y="7386"/>
                  </a:lnTo>
                  <a:lnTo>
                    <a:pt x="5170" y="7401"/>
                  </a:lnTo>
                  <a:lnTo>
                    <a:pt x="5161" y="7402"/>
                  </a:lnTo>
                  <a:lnTo>
                    <a:pt x="5089" y="7415"/>
                  </a:lnTo>
                  <a:lnTo>
                    <a:pt x="5080" y="7416"/>
                  </a:lnTo>
                  <a:lnTo>
                    <a:pt x="5008" y="7426"/>
                  </a:lnTo>
                  <a:lnTo>
                    <a:pt x="4999" y="7427"/>
                  </a:lnTo>
                  <a:lnTo>
                    <a:pt x="4926" y="7433"/>
                  </a:lnTo>
                  <a:lnTo>
                    <a:pt x="4917" y="7434"/>
                  </a:lnTo>
                  <a:lnTo>
                    <a:pt x="4844" y="7438"/>
                  </a:lnTo>
                  <a:lnTo>
                    <a:pt x="4835" y="7439"/>
                  </a:lnTo>
                  <a:lnTo>
                    <a:pt x="4762" y="7440"/>
                  </a:lnTo>
                  <a:lnTo>
                    <a:pt x="4752" y="7440"/>
                  </a:lnTo>
                  <a:lnTo>
                    <a:pt x="4679" y="7439"/>
                  </a:lnTo>
                  <a:lnTo>
                    <a:pt x="4670" y="7438"/>
                  </a:lnTo>
                  <a:lnTo>
                    <a:pt x="4597" y="7434"/>
                  </a:lnTo>
                  <a:lnTo>
                    <a:pt x="4587" y="7433"/>
                  </a:lnTo>
                  <a:lnTo>
                    <a:pt x="4515" y="7427"/>
                  </a:lnTo>
                  <a:lnTo>
                    <a:pt x="4506" y="7426"/>
                  </a:lnTo>
                  <a:lnTo>
                    <a:pt x="4433" y="7416"/>
                  </a:lnTo>
                  <a:lnTo>
                    <a:pt x="4424" y="7415"/>
                  </a:lnTo>
                  <a:lnTo>
                    <a:pt x="4352" y="7402"/>
                  </a:lnTo>
                  <a:lnTo>
                    <a:pt x="4343" y="7401"/>
                  </a:lnTo>
                  <a:lnTo>
                    <a:pt x="4272" y="7386"/>
                  </a:lnTo>
                  <a:lnTo>
                    <a:pt x="4263" y="7384"/>
                  </a:lnTo>
                  <a:lnTo>
                    <a:pt x="4193" y="7366"/>
                  </a:lnTo>
                  <a:lnTo>
                    <a:pt x="4184" y="7364"/>
                  </a:lnTo>
                  <a:lnTo>
                    <a:pt x="4114" y="7344"/>
                  </a:lnTo>
                  <a:lnTo>
                    <a:pt x="4105" y="7341"/>
                  </a:lnTo>
                  <a:lnTo>
                    <a:pt x="4036" y="7318"/>
                  </a:lnTo>
                  <a:lnTo>
                    <a:pt x="4027" y="7315"/>
                  </a:lnTo>
                  <a:lnTo>
                    <a:pt x="3959" y="7290"/>
                  </a:lnTo>
                  <a:lnTo>
                    <a:pt x="3950" y="7287"/>
                  </a:lnTo>
                  <a:lnTo>
                    <a:pt x="3883" y="7259"/>
                  </a:lnTo>
                  <a:lnTo>
                    <a:pt x="3874" y="7255"/>
                  </a:lnTo>
                  <a:lnTo>
                    <a:pt x="3808" y="7225"/>
                  </a:lnTo>
                  <a:lnTo>
                    <a:pt x="3800" y="7220"/>
                  </a:lnTo>
                  <a:lnTo>
                    <a:pt x="3734" y="7188"/>
                  </a:lnTo>
                  <a:lnTo>
                    <a:pt x="3726" y="7183"/>
                  </a:lnTo>
                  <a:lnTo>
                    <a:pt x="3662" y="7148"/>
                  </a:lnTo>
                  <a:lnTo>
                    <a:pt x="3654" y="7143"/>
                  </a:lnTo>
                  <a:lnTo>
                    <a:pt x="3591" y="7105"/>
                  </a:lnTo>
                  <a:lnTo>
                    <a:pt x="3583" y="7100"/>
                  </a:lnTo>
                  <a:lnTo>
                    <a:pt x="3522" y="7060"/>
                  </a:lnTo>
                  <a:lnTo>
                    <a:pt x="3515" y="7055"/>
                  </a:lnTo>
                  <a:lnTo>
                    <a:pt x="3455" y="7013"/>
                  </a:lnTo>
                  <a:lnTo>
                    <a:pt x="3448" y="7007"/>
                  </a:lnTo>
                  <a:lnTo>
                    <a:pt x="3390" y="6963"/>
                  </a:lnTo>
                  <a:lnTo>
                    <a:pt x="3383" y="6957"/>
                  </a:lnTo>
                  <a:lnTo>
                    <a:pt x="3327" y="6911"/>
                  </a:lnTo>
                  <a:lnTo>
                    <a:pt x="3320" y="6905"/>
                  </a:lnTo>
                  <a:lnTo>
                    <a:pt x="3266" y="6857"/>
                  </a:lnTo>
                  <a:lnTo>
                    <a:pt x="3259" y="6850"/>
                  </a:lnTo>
                  <a:lnTo>
                    <a:pt x="3207" y="6800"/>
                  </a:lnTo>
                  <a:lnTo>
                    <a:pt x="3200" y="6793"/>
                  </a:lnTo>
                  <a:lnTo>
                    <a:pt x="3150" y="6741"/>
                  </a:lnTo>
                  <a:lnTo>
                    <a:pt x="3143" y="6734"/>
                  </a:lnTo>
                  <a:lnTo>
                    <a:pt x="3095" y="6680"/>
                  </a:lnTo>
                  <a:lnTo>
                    <a:pt x="3089" y="6673"/>
                  </a:lnTo>
                  <a:lnTo>
                    <a:pt x="3043" y="6617"/>
                  </a:lnTo>
                  <a:lnTo>
                    <a:pt x="3037" y="6610"/>
                  </a:lnTo>
                  <a:lnTo>
                    <a:pt x="2993" y="6552"/>
                  </a:lnTo>
                  <a:lnTo>
                    <a:pt x="2987" y="6545"/>
                  </a:lnTo>
                  <a:lnTo>
                    <a:pt x="2945" y="6485"/>
                  </a:lnTo>
                  <a:lnTo>
                    <a:pt x="2940" y="6478"/>
                  </a:lnTo>
                  <a:lnTo>
                    <a:pt x="2900" y="6417"/>
                  </a:lnTo>
                  <a:lnTo>
                    <a:pt x="2895" y="6409"/>
                  </a:lnTo>
                  <a:lnTo>
                    <a:pt x="2857" y="6346"/>
                  </a:lnTo>
                  <a:lnTo>
                    <a:pt x="2852" y="6338"/>
                  </a:lnTo>
                  <a:lnTo>
                    <a:pt x="2817" y="6274"/>
                  </a:lnTo>
                  <a:lnTo>
                    <a:pt x="2812" y="6266"/>
                  </a:lnTo>
                  <a:lnTo>
                    <a:pt x="2780" y="6200"/>
                  </a:lnTo>
                  <a:lnTo>
                    <a:pt x="2775" y="6192"/>
                  </a:lnTo>
                  <a:lnTo>
                    <a:pt x="2745" y="6126"/>
                  </a:lnTo>
                  <a:lnTo>
                    <a:pt x="2741" y="6117"/>
                  </a:lnTo>
                  <a:lnTo>
                    <a:pt x="2713" y="6050"/>
                  </a:lnTo>
                  <a:lnTo>
                    <a:pt x="2710" y="6041"/>
                  </a:lnTo>
                  <a:lnTo>
                    <a:pt x="2685" y="5973"/>
                  </a:lnTo>
                  <a:lnTo>
                    <a:pt x="2682" y="5964"/>
                  </a:lnTo>
                  <a:lnTo>
                    <a:pt x="2659" y="5895"/>
                  </a:lnTo>
                  <a:lnTo>
                    <a:pt x="2656" y="5886"/>
                  </a:lnTo>
                  <a:lnTo>
                    <a:pt x="2636" y="5816"/>
                  </a:lnTo>
                  <a:lnTo>
                    <a:pt x="2634" y="5807"/>
                  </a:lnTo>
                  <a:lnTo>
                    <a:pt x="2616" y="5737"/>
                  </a:lnTo>
                  <a:lnTo>
                    <a:pt x="2614" y="5728"/>
                  </a:lnTo>
                  <a:lnTo>
                    <a:pt x="2599" y="5657"/>
                  </a:lnTo>
                  <a:lnTo>
                    <a:pt x="2598" y="5648"/>
                  </a:lnTo>
                  <a:lnTo>
                    <a:pt x="2585" y="5576"/>
                  </a:lnTo>
                  <a:lnTo>
                    <a:pt x="2584" y="5567"/>
                  </a:lnTo>
                  <a:lnTo>
                    <a:pt x="2574" y="5494"/>
                  </a:lnTo>
                  <a:lnTo>
                    <a:pt x="2573" y="5485"/>
                  </a:lnTo>
                  <a:lnTo>
                    <a:pt x="2567" y="5413"/>
                  </a:lnTo>
                  <a:lnTo>
                    <a:pt x="2566" y="5403"/>
                  </a:lnTo>
                  <a:lnTo>
                    <a:pt x="2562" y="5330"/>
                  </a:lnTo>
                  <a:lnTo>
                    <a:pt x="2561" y="5321"/>
                  </a:lnTo>
                  <a:lnTo>
                    <a:pt x="2560" y="5248"/>
                  </a:lnTo>
                  <a:lnTo>
                    <a:pt x="2560" y="5238"/>
                  </a:lnTo>
                  <a:lnTo>
                    <a:pt x="2561" y="5165"/>
                  </a:lnTo>
                  <a:lnTo>
                    <a:pt x="2562" y="5156"/>
                  </a:lnTo>
                  <a:lnTo>
                    <a:pt x="2566" y="5083"/>
                  </a:lnTo>
                  <a:lnTo>
                    <a:pt x="2567" y="5074"/>
                  </a:lnTo>
                  <a:lnTo>
                    <a:pt x="2573" y="5001"/>
                  </a:lnTo>
                  <a:lnTo>
                    <a:pt x="2574" y="4992"/>
                  </a:lnTo>
                  <a:lnTo>
                    <a:pt x="2584" y="4920"/>
                  </a:lnTo>
                  <a:lnTo>
                    <a:pt x="2585" y="4911"/>
                  </a:lnTo>
                  <a:lnTo>
                    <a:pt x="2598" y="4839"/>
                  </a:lnTo>
                  <a:lnTo>
                    <a:pt x="2599" y="4830"/>
                  </a:lnTo>
                  <a:lnTo>
                    <a:pt x="2614" y="4759"/>
                  </a:lnTo>
                  <a:lnTo>
                    <a:pt x="2616" y="4750"/>
                  </a:lnTo>
                  <a:lnTo>
                    <a:pt x="2634" y="4679"/>
                  </a:lnTo>
                  <a:lnTo>
                    <a:pt x="2636" y="4670"/>
                  </a:lnTo>
                  <a:lnTo>
                    <a:pt x="2656" y="4601"/>
                  </a:lnTo>
                  <a:lnTo>
                    <a:pt x="2659" y="4592"/>
                  </a:lnTo>
                  <a:lnTo>
                    <a:pt x="2682" y="4523"/>
                  </a:lnTo>
                  <a:lnTo>
                    <a:pt x="2685" y="4514"/>
                  </a:lnTo>
                  <a:lnTo>
                    <a:pt x="2710" y="4446"/>
                  </a:lnTo>
                  <a:lnTo>
                    <a:pt x="2713" y="4437"/>
                  </a:lnTo>
                  <a:lnTo>
                    <a:pt x="2741" y="4370"/>
                  </a:lnTo>
                  <a:lnTo>
                    <a:pt x="2745" y="4361"/>
                  </a:lnTo>
                  <a:lnTo>
                    <a:pt x="2775" y="4295"/>
                  </a:lnTo>
                  <a:lnTo>
                    <a:pt x="2780" y="4287"/>
                  </a:lnTo>
                  <a:lnTo>
                    <a:pt x="2812" y="4221"/>
                  </a:lnTo>
                  <a:lnTo>
                    <a:pt x="2817" y="4213"/>
                  </a:lnTo>
                  <a:lnTo>
                    <a:pt x="2852" y="4149"/>
                  </a:lnTo>
                  <a:lnTo>
                    <a:pt x="2857" y="4141"/>
                  </a:lnTo>
                  <a:lnTo>
                    <a:pt x="2895" y="4078"/>
                  </a:lnTo>
                  <a:lnTo>
                    <a:pt x="2900" y="4070"/>
                  </a:lnTo>
                  <a:lnTo>
                    <a:pt x="2940" y="4009"/>
                  </a:lnTo>
                  <a:lnTo>
                    <a:pt x="2945" y="4002"/>
                  </a:lnTo>
                  <a:lnTo>
                    <a:pt x="2987" y="3942"/>
                  </a:lnTo>
                  <a:lnTo>
                    <a:pt x="2992" y="3935"/>
                  </a:lnTo>
                  <a:lnTo>
                    <a:pt x="3037" y="3877"/>
                  </a:lnTo>
                  <a:lnTo>
                    <a:pt x="3043" y="3870"/>
                  </a:lnTo>
                  <a:lnTo>
                    <a:pt x="3089" y="3814"/>
                  </a:lnTo>
                  <a:lnTo>
                    <a:pt x="3095" y="3807"/>
                  </a:lnTo>
                  <a:lnTo>
                    <a:pt x="3143" y="3753"/>
                  </a:lnTo>
                  <a:lnTo>
                    <a:pt x="3150" y="3746"/>
                  </a:lnTo>
                  <a:lnTo>
                    <a:pt x="3200" y="3693"/>
                  </a:lnTo>
                  <a:lnTo>
                    <a:pt x="3206" y="3687"/>
                  </a:lnTo>
                  <a:lnTo>
                    <a:pt x="3259" y="3636"/>
                  </a:lnTo>
                  <a:lnTo>
                    <a:pt x="3266" y="3630"/>
                  </a:lnTo>
                  <a:lnTo>
                    <a:pt x="3320" y="3582"/>
                  </a:lnTo>
                  <a:lnTo>
                    <a:pt x="3327" y="3575"/>
                  </a:lnTo>
                  <a:lnTo>
                    <a:pt x="3383" y="3529"/>
                  </a:lnTo>
                  <a:lnTo>
                    <a:pt x="3390" y="3523"/>
                  </a:lnTo>
                  <a:lnTo>
                    <a:pt x="3448" y="3479"/>
                  </a:lnTo>
                  <a:lnTo>
                    <a:pt x="3455" y="3473"/>
                  </a:lnTo>
                  <a:lnTo>
                    <a:pt x="3514" y="3431"/>
                  </a:lnTo>
                  <a:lnTo>
                    <a:pt x="3522" y="3426"/>
                  </a:lnTo>
                  <a:lnTo>
                    <a:pt x="3583" y="3386"/>
                  </a:lnTo>
                  <a:lnTo>
                    <a:pt x="3591" y="3381"/>
                  </a:lnTo>
                  <a:lnTo>
                    <a:pt x="3654" y="3343"/>
                  </a:lnTo>
                  <a:lnTo>
                    <a:pt x="3663" y="3338"/>
                  </a:lnTo>
                  <a:lnTo>
                    <a:pt x="3727" y="3303"/>
                  </a:lnTo>
                  <a:lnTo>
                    <a:pt x="3735" y="3298"/>
                  </a:lnTo>
                  <a:lnTo>
                    <a:pt x="3800" y="3266"/>
                  </a:lnTo>
                  <a:lnTo>
                    <a:pt x="3808" y="3262"/>
                  </a:lnTo>
                  <a:lnTo>
                    <a:pt x="3875" y="3231"/>
                  </a:lnTo>
                  <a:lnTo>
                    <a:pt x="3883" y="3228"/>
                  </a:lnTo>
                  <a:lnTo>
                    <a:pt x="3950" y="3200"/>
                  </a:lnTo>
                  <a:lnTo>
                    <a:pt x="3959" y="3197"/>
                  </a:lnTo>
                  <a:lnTo>
                    <a:pt x="4027" y="3171"/>
                  </a:lnTo>
                  <a:lnTo>
                    <a:pt x="4036" y="3168"/>
                  </a:lnTo>
                  <a:lnTo>
                    <a:pt x="4105" y="3146"/>
                  </a:lnTo>
                  <a:lnTo>
                    <a:pt x="4114" y="3143"/>
                  </a:lnTo>
                  <a:lnTo>
                    <a:pt x="4184" y="3123"/>
                  </a:lnTo>
                  <a:lnTo>
                    <a:pt x="4193" y="3121"/>
                  </a:lnTo>
                  <a:lnTo>
                    <a:pt x="4263" y="3103"/>
                  </a:lnTo>
                  <a:lnTo>
                    <a:pt x="4272" y="3101"/>
                  </a:lnTo>
                  <a:lnTo>
                    <a:pt x="4343" y="3086"/>
                  </a:lnTo>
                  <a:lnTo>
                    <a:pt x="4353" y="3085"/>
                  </a:lnTo>
                  <a:lnTo>
                    <a:pt x="4424" y="3072"/>
                  </a:lnTo>
                  <a:lnTo>
                    <a:pt x="4433" y="3071"/>
                  </a:lnTo>
                  <a:lnTo>
                    <a:pt x="4506" y="3061"/>
                  </a:lnTo>
                  <a:lnTo>
                    <a:pt x="4515" y="3060"/>
                  </a:lnTo>
                  <a:lnTo>
                    <a:pt x="4588" y="3054"/>
                  </a:lnTo>
                  <a:lnTo>
                    <a:pt x="4597" y="3053"/>
                  </a:lnTo>
                  <a:lnTo>
                    <a:pt x="4670" y="3049"/>
                  </a:lnTo>
                  <a:lnTo>
                    <a:pt x="4679" y="3048"/>
                  </a:lnTo>
                  <a:lnTo>
                    <a:pt x="4752" y="3047"/>
                  </a:lnTo>
                  <a:lnTo>
                    <a:pt x="4762" y="3047"/>
                  </a:lnTo>
                  <a:lnTo>
                    <a:pt x="4835" y="3048"/>
                  </a:lnTo>
                  <a:lnTo>
                    <a:pt x="4844" y="3049"/>
                  </a:lnTo>
                  <a:lnTo>
                    <a:pt x="4917" y="3053"/>
                  </a:lnTo>
                  <a:lnTo>
                    <a:pt x="4926" y="3054"/>
                  </a:lnTo>
                  <a:lnTo>
                    <a:pt x="4999" y="3060"/>
                  </a:lnTo>
                  <a:lnTo>
                    <a:pt x="5008" y="3061"/>
                  </a:lnTo>
                  <a:lnTo>
                    <a:pt x="5080" y="3071"/>
                  </a:lnTo>
                  <a:lnTo>
                    <a:pt x="5089" y="3072"/>
                  </a:lnTo>
                  <a:lnTo>
                    <a:pt x="5161" y="3085"/>
                  </a:lnTo>
                  <a:lnTo>
                    <a:pt x="5170" y="3086"/>
                  </a:lnTo>
                  <a:lnTo>
                    <a:pt x="5241" y="3101"/>
                  </a:lnTo>
                  <a:lnTo>
                    <a:pt x="5250" y="3103"/>
                  </a:lnTo>
                  <a:lnTo>
                    <a:pt x="5320" y="3121"/>
                  </a:lnTo>
                  <a:lnTo>
                    <a:pt x="5329" y="3123"/>
                  </a:lnTo>
                  <a:lnTo>
                    <a:pt x="5399" y="3143"/>
                  </a:lnTo>
                  <a:lnTo>
                    <a:pt x="5408" y="3146"/>
                  </a:lnTo>
                  <a:lnTo>
                    <a:pt x="5477" y="3168"/>
                  </a:lnTo>
                  <a:lnTo>
                    <a:pt x="5486" y="3171"/>
                  </a:lnTo>
                  <a:lnTo>
                    <a:pt x="5554" y="3197"/>
                  </a:lnTo>
                  <a:lnTo>
                    <a:pt x="5563" y="3200"/>
                  </a:lnTo>
                  <a:lnTo>
                    <a:pt x="5630" y="3228"/>
                  </a:lnTo>
                  <a:lnTo>
                    <a:pt x="5638" y="3231"/>
                  </a:lnTo>
                  <a:lnTo>
                    <a:pt x="5705" y="3262"/>
                  </a:lnTo>
                  <a:lnTo>
                    <a:pt x="5713" y="3266"/>
                  </a:lnTo>
                  <a:lnTo>
                    <a:pt x="5778" y="3298"/>
                  </a:lnTo>
                  <a:lnTo>
                    <a:pt x="5786" y="3303"/>
                  </a:lnTo>
                  <a:lnTo>
                    <a:pt x="5850" y="3338"/>
                  </a:lnTo>
                  <a:lnTo>
                    <a:pt x="5859" y="3343"/>
                  </a:lnTo>
                  <a:lnTo>
                    <a:pt x="5922" y="3381"/>
                  </a:lnTo>
                  <a:lnTo>
                    <a:pt x="5930" y="3386"/>
                  </a:lnTo>
                  <a:lnTo>
                    <a:pt x="5991" y="3426"/>
                  </a:lnTo>
                  <a:lnTo>
                    <a:pt x="5998" y="3431"/>
                  </a:lnTo>
                  <a:lnTo>
                    <a:pt x="6058" y="3473"/>
                  </a:lnTo>
                  <a:lnTo>
                    <a:pt x="6065" y="3479"/>
                  </a:lnTo>
                  <a:lnTo>
                    <a:pt x="6123" y="3523"/>
                  </a:lnTo>
                  <a:lnTo>
                    <a:pt x="6123" y="3523"/>
                  </a:lnTo>
                  <a:close/>
                  <a:moveTo>
                    <a:pt x="5177" y="4470"/>
                  </a:moveTo>
                  <a:lnTo>
                    <a:pt x="5767" y="3880"/>
                  </a:lnTo>
                  <a:lnTo>
                    <a:pt x="5765" y="3878"/>
                  </a:lnTo>
                  <a:lnTo>
                    <a:pt x="5713" y="3841"/>
                  </a:lnTo>
                  <a:lnTo>
                    <a:pt x="5660" y="3806"/>
                  </a:lnTo>
                  <a:lnTo>
                    <a:pt x="5605" y="3774"/>
                  </a:lnTo>
                  <a:lnTo>
                    <a:pt x="5550" y="3743"/>
                  </a:lnTo>
                  <a:lnTo>
                    <a:pt x="5493" y="3715"/>
                  </a:lnTo>
                  <a:lnTo>
                    <a:pt x="5435" y="3688"/>
                  </a:lnTo>
                  <a:lnTo>
                    <a:pt x="5376" y="3664"/>
                  </a:lnTo>
                  <a:lnTo>
                    <a:pt x="5317" y="3642"/>
                  </a:lnTo>
                  <a:lnTo>
                    <a:pt x="5257" y="3622"/>
                  </a:lnTo>
                  <a:lnTo>
                    <a:pt x="5196" y="3605"/>
                  </a:lnTo>
                  <a:lnTo>
                    <a:pt x="5134" y="3590"/>
                  </a:lnTo>
                  <a:lnTo>
                    <a:pt x="5072" y="3577"/>
                  </a:lnTo>
                  <a:lnTo>
                    <a:pt x="5010" y="3566"/>
                  </a:lnTo>
                  <a:lnTo>
                    <a:pt x="4947" y="3558"/>
                  </a:lnTo>
                  <a:lnTo>
                    <a:pt x="4884" y="3552"/>
                  </a:lnTo>
                  <a:lnTo>
                    <a:pt x="4821" y="3548"/>
                  </a:lnTo>
                  <a:lnTo>
                    <a:pt x="4757" y="3547"/>
                  </a:lnTo>
                  <a:lnTo>
                    <a:pt x="4693" y="3548"/>
                  </a:lnTo>
                  <a:lnTo>
                    <a:pt x="4630" y="3552"/>
                  </a:lnTo>
                  <a:lnTo>
                    <a:pt x="4566" y="3558"/>
                  </a:lnTo>
                  <a:lnTo>
                    <a:pt x="4503" y="3566"/>
                  </a:lnTo>
                  <a:lnTo>
                    <a:pt x="4441" y="3577"/>
                  </a:lnTo>
                  <a:lnTo>
                    <a:pt x="4379" y="3590"/>
                  </a:lnTo>
                  <a:lnTo>
                    <a:pt x="4317" y="3605"/>
                  </a:lnTo>
                  <a:lnTo>
                    <a:pt x="4256" y="3622"/>
                  </a:lnTo>
                  <a:lnTo>
                    <a:pt x="4196" y="3642"/>
                  </a:lnTo>
                  <a:lnTo>
                    <a:pt x="4137" y="3664"/>
                  </a:lnTo>
                  <a:lnTo>
                    <a:pt x="4078" y="3688"/>
                  </a:lnTo>
                  <a:lnTo>
                    <a:pt x="4020" y="3715"/>
                  </a:lnTo>
                  <a:lnTo>
                    <a:pt x="3963" y="3743"/>
                  </a:lnTo>
                  <a:lnTo>
                    <a:pt x="3908" y="3774"/>
                  </a:lnTo>
                  <a:lnTo>
                    <a:pt x="3854" y="3806"/>
                  </a:lnTo>
                  <a:lnTo>
                    <a:pt x="3800" y="3841"/>
                  </a:lnTo>
                  <a:lnTo>
                    <a:pt x="3749" y="3878"/>
                  </a:lnTo>
                  <a:lnTo>
                    <a:pt x="3698" y="3917"/>
                  </a:lnTo>
                  <a:lnTo>
                    <a:pt x="3650" y="3957"/>
                  </a:lnTo>
                  <a:lnTo>
                    <a:pt x="3603" y="3999"/>
                  </a:lnTo>
                  <a:lnTo>
                    <a:pt x="3557" y="4043"/>
                  </a:lnTo>
                  <a:lnTo>
                    <a:pt x="3513" y="4089"/>
                  </a:lnTo>
                  <a:lnTo>
                    <a:pt x="3471" y="4136"/>
                  </a:lnTo>
                  <a:lnTo>
                    <a:pt x="3431" y="4185"/>
                  </a:lnTo>
                  <a:lnTo>
                    <a:pt x="3392" y="4235"/>
                  </a:lnTo>
                  <a:lnTo>
                    <a:pt x="3355" y="4287"/>
                  </a:lnTo>
                  <a:lnTo>
                    <a:pt x="3320" y="4340"/>
                  </a:lnTo>
                  <a:lnTo>
                    <a:pt x="3288" y="4395"/>
                  </a:lnTo>
                  <a:lnTo>
                    <a:pt x="3257" y="4451"/>
                  </a:lnTo>
                  <a:lnTo>
                    <a:pt x="3228" y="4508"/>
                  </a:lnTo>
                  <a:lnTo>
                    <a:pt x="3202" y="4565"/>
                  </a:lnTo>
                  <a:lnTo>
                    <a:pt x="3177" y="4624"/>
                  </a:lnTo>
                  <a:lnTo>
                    <a:pt x="3155" y="4683"/>
                  </a:lnTo>
                  <a:lnTo>
                    <a:pt x="3135" y="4744"/>
                  </a:lnTo>
                  <a:lnTo>
                    <a:pt x="3118" y="4804"/>
                  </a:lnTo>
                  <a:lnTo>
                    <a:pt x="3103" y="4866"/>
                  </a:lnTo>
                  <a:lnTo>
                    <a:pt x="3090" y="4928"/>
                  </a:lnTo>
                  <a:lnTo>
                    <a:pt x="3079" y="4990"/>
                  </a:lnTo>
                  <a:lnTo>
                    <a:pt x="3071" y="5053"/>
                  </a:lnTo>
                  <a:lnTo>
                    <a:pt x="3065" y="5116"/>
                  </a:lnTo>
                  <a:lnTo>
                    <a:pt x="3061" y="5179"/>
                  </a:lnTo>
                  <a:lnTo>
                    <a:pt x="3060" y="5243"/>
                  </a:lnTo>
                  <a:lnTo>
                    <a:pt x="3061" y="5307"/>
                  </a:lnTo>
                  <a:lnTo>
                    <a:pt x="3065" y="5370"/>
                  </a:lnTo>
                  <a:lnTo>
                    <a:pt x="3071" y="5434"/>
                  </a:lnTo>
                  <a:lnTo>
                    <a:pt x="3079" y="5497"/>
                  </a:lnTo>
                  <a:lnTo>
                    <a:pt x="3090" y="5559"/>
                  </a:lnTo>
                  <a:lnTo>
                    <a:pt x="3103" y="5621"/>
                  </a:lnTo>
                  <a:lnTo>
                    <a:pt x="3118" y="5683"/>
                  </a:lnTo>
                  <a:lnTo>
                    <a:pt x="3135" y="5743"/>
                  </a:lnTo>
                  <a:lnTo>
                    <a:pt x="3155" y="5804"/>
                  </a:lnTo>
                  <a:lnTo>
                    <a:pt x="3177" y="5863"/>
                  </a:lnTo>
                  <a:lnTo>
                    <a:pt x="3202" y="5922"/>
                  </a:lnTo>
                  <a:lnTo>
                    <a:pt x="3228" y="5979"/>
                  </a:lnTo>
                  <a:lnTo>
                    <a:pt x="3257" y="6036"/>
                  </a:lnTo>
                  <a:lnTo>
                    <a:pt x="3288" y="6092"/>
                  </a:lnTo>
                  <a:lnTo>
                    <a:pt x="3320" y="6147"/>
                  </a:lnTo>
                  <a:lnTo>
                    <a:pt x="3355" y="6200"/>
                  </a:lnTo>
                  <a:lnTo>
                    <a:pt x="3392" y="6252"/>
                  </a:lnTo>
                  <a:lnTo>
                    <a:pt x="3431" y="6302"/>
                  </a:lnTo>
                  <a:lnTo>
                    <a:pt x="3471" y="6350"/>
                  </a:lnTo>
                  <a:lnTo>
                    <a:pt x="3513" y="6398"/>
                  </a:lnTo>
                  <a:lnTo>
                    <a:pt x="3557" y="6443"/>
                  </a:lnTo>
                  <a:lnTo>
                    <a:pt x="3602" y="6487"/>
                  </a:lnTo>
                  <a:lnTo>
                    <a:pt x="3650" y="6529"/>
                  </a:lnTo>
                  <a:lnTo>
                    <a:pt x="3698" y="6569"/>
                  </a:lnTo>
                  <a:lnTo>
                    <a:pt x="3748" y="6608"/>
                  </a:lnTo>
                  <a:lnTo>
                    <a:pt x="3800" y="6645"/>
                  </a:lnTo>
                  <a:lnTo>
                    <a:pt x="3853" y="6680"/>
                  </a:lnTo>
                  <a:lnTo>
                    <a:pt x="3908" y="6712"/>
                  </a:lnTo>
                  <a:lnTo>
                    <a:pt x="3964" y="6743"/>
                  </a:lnTo>
                  <a:lnTo>
                    <a:pt x="4021" y="6772"/>
                  </a:lnTo>
                  <a:lnTo>
                    <a:pt x="4078" y="6798"/>
                  </a:lnTo>
                  <a:lnTo>
                    <a:pt x="4137" y="6823"/>
                  </a:lnTo>
                  <a:lnTo>
                    <a:pt x="4196" y="6845"/>
                  </a:lnTo>
                  <a:lnTo>
                    <a:pt x="4257" y="6865"/>
                  </a:lnTo>
                  <a:lnTo>
                    <a:pt x="4317" y="6882"/>
                  </a:lnTo>
                  <a:lnTo>
                    <a:pt x="4379" y="6897"/>
                  </a:lnTo>
                  <a:lnTo>
                    <a:pt x="4441" y="6910"/>
                  </a:lnTo>
                  <a:lnTo>
                    <a:pt x="4503" y="6921"/>
                  </a:lnTo>
                  <a:lnTo>
                    <a:pt x="4566" y="6929"/>
                  </a:lnTo>
                  <a:lnTo>
                    <a:pt x="4630" y="6935"/>
                  </a:lnTo>
                  <a:lnTo>
                    <a:pt x="4693" y="6939"/>
                  </a:lnTo>
                  <a:lnTo>
                    <a:pt x="4757" y="6940"/>
                  </a:lnTo>
                  <a:lnTo>
                    <a:pt x="4821" y="6939"/>
                  </a:lnTo>
                  <a:lnTo>
                    <a:pt x="4884" y="6935"/>
                  </a:lnTo>
                  <a:lnTo>
                    <a:pt x="4947" y="6929"/>
                  </a:lnTo>
                  <a:lnTo>
                    <a:pt x="5010" y="6921"/>
                  </a:lnTo>
                  <a:lnTo>
                    <a:pt x="5072" y="6910"/>
                  </a:lnTo>
                  <a:lnTo>
                    <a:pt x="5134" y="6897"/>
                  </a:lnTo>
                  <a:lnTo>
                    <a:pt x="5196" y="6882"/>
                  </a:lnTo>
                  <a:lnTo>
                    <a:pt x="5256" y="6865"/>
                  </a:lnTo>
                  <a:lnTo>
                    <a:pt x="5317" y="6845"/>
                  </a:lnTo>
                  <a:lnTo>
                    <a:pt x="5376" y="6823"/>
                  </a:lnTo>
                  <a:lnTo>
                    <a:pt x="5435" y="6798"/>
                  </a:lnTo>
                  <a:lnTo>
                    <a:pt x="5492" y="6772"/>
                  </a:lnTo>
                  <a:lnTo>
                    <a:pt x="5549" y="6743"/>
                  </a:lnTo>
                  <a:lnTo>
                    <a:pt x="5605" y="6712"/>
                  </a:lnTo>
                  <a:lnTo>
                    <a:pt x="5660" y="6680"/>
                  </a:lnTo>
                  <a:lnTo>
                    <a:pt x="5713" y="6645"/>
                  </a:lnTo>
                  <a:lnTo>
                    <a:pt x="5765" y="6608"/>
                  </a:lnTo>
                  <a:lnTo>
                    <a:pt x="5815" y="6569"/>
                  </a:lnTo>
                  <a:lnTo>
                    <a:pt x="5864" y="6529"/>
                  </a:lnTo>
                  <a:lnTo>
                    <a:pt x="5911" y="6487"/>
                  </a:lnTo>
                  <a:lnTo>
                    <a:pt x="5957" y="6443"/>
                  </a:lnTo>
                  <a:lnTo>
                    <a:pt x="6001" y="6397"/>
                  </a:lnTo>
                  <a:lnTo>
                    <a:pt x="6043" y="6350"/>
                  </a:lnTo>
                  <a:lnTo>
                    <a:pt x="6083" y="6302"/>
                  </a:lnTo>
                  <a:lnTo>
                    <a:pt x="6122" y="6251"/>
                  </a:lnTo>
                  <a:lnTo>
                    <a:pt x="6159" y="6200"/>
                  </a:lnTo>
                  <a:lnTo>
                    <a:pt x="6194" y="6146"/>
                  </a:lnTo>
                  <a:lnTo>
                    <a:pt x="6226" y="6092"/>
                  </a:lnTo>
                  <a:lnTo>
                    <a:pt x="6257" y="6037"/>
                  </a:lnTo>
                  <a:lnTo>
                    <a:pt x="6285" y="5980"/>
                  </a:lnTo>
                  <a:lnTo>
                    <a:pt x="6312" y="5922"/>
                  </a:lnTo>
                  <a:lnTo>
                    <a:pt x="6336" y="5863"/>
                  </a:lnTo>
                  <a:lnTo>
                    <a:pt x="6358" y="5804"/>
                  </a:lnTo>
                  <a:lnTo>
                    <a:pt x="6378" y="5744"/>
                  </a:lnTo>
                  <a:lnTo>
                    <a:pt x="6395" y="5683"/>
                  </a:lnTo>
                  <a:lnTo>
                    <a:pt x="6410" y="5621"/>
                  </a:lnTo>
                  <a:lnTo>
                    <a:pt x="6423" y="5559"/>
                  </a:lnTo>
                  <a:lnTo>
                    <a:pt x="6434" y="5497"/>
                  </a:lnTo>
                  <a:lnTo>
                    <a:pt x="6442" y="5434"/>
                  </a:lnTo>
                  <a:lnTo>
                    <a:pt x="6448" y="5370"/>
                  </a:lnTo>
                  <a:lnTo>
                    <a:pt x="6452" y="5307"/>
                  </a:lnTo>
                  <a:lnTo>
                    <a:pt x="6453" y="5243"/>
                  </a:lnTo>
                  <a:lnTo>
                    <a:pt x="6452" y="5179"/>
                  </a:lnTo>
                  <a:lnTo>
                    <a:pt x="6448" y="5116"/>
                  </a:lnTo>
                  <a:lnTo>
                    <a:pt x="6442" y="5053"/>
                  </a:lnTo>
                  <a:lnTo>
                    <a:pt x="6434" y="4990"/>
                  </a:lnTo>
                  <a:lnTo>
                    <a:pt x="6423" y="4928"/>
                  </a:lnTo>
                  <a:lnTo>
                    <a:pt x="6410" y="4866"/>
                  </a:lnTo>
                  <a:lnTo>
                    <a:pt x="6395" y="4804"/>
                  </a:lnTo>
                  <a:lnTo>
                    <a:pt x="6378" y="4743"/>
                  </a:lnTo>
                  <a:lnTo>
                    <a:pt x="6358" y="4683"/>
                  </a:lnTo>
                  <a:lnTo>
                    <a:pt x="6336" y="4624"/>
                  </a:lnTo>
                  <a:lnTo>
                    <a:pt x="6312" y="4565"/>
                  </a:lnTo>
                  <a:lnTo>
                    <a:pt x="6285" y="4507"/>
                  </a:lnTo>
                  <a:lnTo>
                    <a:pt x="6257" y="4450"/>
                  </a:lnTo>
                  <a:lnTo>
                    <a:pt x="6226" y="4395"/>
                  </a:lnTo>
                  <a:lnTo>
                    <a:pt x="6194" y="4340"/>
                  </a:lnTo>
                  <a:lnTo>
                    <a:pt x="6159" y="4287"/>
                  </a:lnTo>
                  <a:lnTo>
                    <a:pt x="6122" y="4235"/>
                  </a:lnTo>
                  <a:lnTo>
                    <a:pt x="6120" y="4233"/>
                  </a:lnTo>
                  <a:lnTo>
                    <a:pt x="5530" y="4823"/>
                  </a:lnTo>
                  <a:lnTo>
                    <a:pt x="5534" y="4830"/>
                  </a:lnTo>
                  <a:lnTo>
                    <a:pt x="5536" y="4834"/>
                  </a:lnTo>
                  <a:lnTo>
                    <a:pt x="5549" y="4859"/>
                  </a:lnTo>
                  <a:lnTo>
                    <a:pt x="5551" y="4864"/>
                  </a:lnTo>
                  <a:lnTo>
                    <a:pt x="5562" y="4889"/>
                  </a:lnTo>
                  <a:lnTo>
                    <a:pt x="5565" y="4894"/>
                  </a:lnTo>
                  <a:lnTo>
                    <a:pt x="5575" y="4919"/>
                  </a:lnTo>
                  <a:lnTo>
                    <a:pt x="5577" y="4924"/>
                  </a:lnTo>
                  <a:lnTo>
                    <a:pt x="5587" y="4950"/>
                  </a:lnTo>
                  <a:lnTo>
                    <a:pt x="5588" y="4955"/>
                  </a:lnTo>
                  <a:lnTo>
                    <a:pt x="5597" y="4981"/>
                  </a:lnTo>
                  <a:lnTo>
                    <a:pt x="5599" y="4986"/>
                  </a:lnTo>
                  <a:lnTo>
                    <a:pt x="5606" y="5012"/>
                  </a:lnTo>
                  <a:lnTo>
                    <a:pt x="5608" y="5018"/>
                  </a:lnTo>
                  <a:lnTo>
                    <a:pt x="5614" y="5044"/>
                  </a:lnTo>
                  <a:lnTo>
                    <a:pt x="5615" y="5050"/>
                  </a:lnTo>
                  <a:lnTo>
                    <a:pt x="5621" y="5076"/>
                  </a:lnTo>
                  <a:lnTo>
                    <a:pt x="5622" y="5082"/>
                  </a:lnTo>
                  <a:lnTo>
                    <a:pt x="5627" y="5109"/>
                  </a:lnTo>
                  <a:lnTo>
                    <a:pt x="5627" y="5114"/>
                  </a:lnTo>
                  <a:lnTo>
                    <a:pt x="5631" y="5141"/>
                  </a:lnTo>
                  <a:lnTo>
                    <a:pt x="5632" y="5147"/>
                  </a:lnTo>
                  <a:lnTo>
                    <a:pt x="5634" y="5174"/>
                  </a:lnTo>
                  <a:lnTo>
                    <a:pt x="5635" y="5180"/>
                  </a:lnTo>
                  <a:lnTo>
                    <a:pt x="5636" y="5207"/>
                  </a:lnTo>
                  <a:lnTo>
                    <a:pt x="5636" y="5213"/>
                  </a:lnTo>
                  <a:lnTo>
                    <a:pt x="5637" y="5240"/>
                  </a:lnTo>
                  <a:lnTo>
                    <a:pt x="5637" y="5246"/>
                  </a:lnTo>
                  <a:lnTo>
                    <a:pt x="5636" y="5273"/>
                  </a:lnTo>
                  <a:lnTo>
                    <a:pt x="5636" y="5279"/>
                  </a:lnTo>
                  <a:lnTo>
                    <a:pt x="5635" y="5306"/>
                  </a:lnTo>
                  <a:lnTo>
                    <a:pt x="5634" y="5312"/>
                  </a:lnTo>
                  <a:lnTo>
                    <a:pt x="5632" y="5339"/>
                  </a:lnTo>
                  <a:lnTo>
                    <a:pt x="5631" y="5345"/>
                  </a:lnTo>
                  <a:lnTo>
                    <a:pt x="5627" y="5372"/>
                  </a:lnTo>
                  <a:lnTo>
                    <a:pt x="5627" y="5377"/>
                  </a:lnTo>
                  <a:lnTo>
                    <a:pt x="5622" y="5404"/>
                  </a:lnTo>
                  <a:lnTo>
                    <a:pt x="5621" y="5410"/>
                  </a:lnTo>
                  <a:lnTo>
                    <a:pt x="5615" y="5436"/>
                  </a:lnTo>
                  <a:lnTo>
                    <a:pt x="5614" y="5442"/>
                  </a:lnTo>
                  <a:lnTo>
                    <a:pt x="5608" y="5468"/>
                  </a:lnTo>
                  <a:lnTo>
                    <a:pt x="5606" y="5474"/>
                  </a:lnTo>
                  <a:lnTo>
                    <a:pt x="5599" y="5500"/>
                  </a:lnTo>
                  <a:lnTo>
                    <a:pt x="5597" y="5505"/>
                  </a:lnTo>
                  <a:lnTo>
                    <a:pt x="5588" y="5531"/>
                  </a:lnTo>
                  <a:lnTo>
                    <a:pt x="5587" y="5536"/>
                  </a:lnTo>
                  <a:lnTo>
                    <a:pt x="5577" y="5562"/>
                  </a:lnTo>
                  <a:lnTo>
                    <a:pt x="5575" y="5567"/>
                  </a:lnTo>
                  <a:lnTo>
                    <a:pt x="5565" y="5592"/>
                  </a:lnTo>
                  <a:lnTo>
                    <a:pt x="5562" y="5597"/>
                  </a:lnTo>
                  <a:lnTo>
                    <a:pt x="5551" y="5622"/>
                  </a:lnTo>
                  <a:lnTo>
                    <a:pt x="5549" y="5627"/>
                  </a:lnTo>
                  <a:lnTo>
                    <a:pt x="5536" y="5652"/>
                  </a:lnTo>
                  <a:lnTo>
                    <a:pt x="5534" y="5656"/>
                  </a:lnTo>
                  <a:lnTo>
                    <a:pt x="5520" y="5680"/>
                  </a:lnTo>
                  <a:lnTo>
                    <a:pt x="5518" y="5685"/>
                  </a:lnTo>
                  <a:lnTo>
                    <a:pt x="5503" y="5709"/>
                  </a:lnTo>
                  <a:lnTo>
                    <a:pt x="5500" y="5714"/>
                  </a:lnTo>
                  <a:lnTo>
                    <a:pt x="5485" y="5737"/>
                  </a:lnTo>
                  <a:lnTo>
                    <a:pt x="5482" y="5741"/>
                  </a:lnTo>
                  <a:lnTo>
                    <a:pt x="5466" y="5763"/>
                  </a:lnTo>
                  <a:lnTo>
                    <a:pt x="5463" y="5768"/>
                  </a:lnTo>
                  <a:lnTo>
                    <a:pt x="5447" y="5790"/>
                  </a:lnTo>
                  <a:lnTo>
                    <a:pt x="5443" y="5794"/>
                  </a:lnTo>
                  <a:lnTo>
                    <a:pt x="5426" y="5815"/>
                  </a:lnTo>
                  <a:lnTo>
                    <a:pt x="5422" y="5819"/>
                  </a:lnTo>
                  <a:lnTo>
                    <a:pt x="5404" y="5839"/>
                  </a:lnTo>
                  <a:lnTo>
                    <a:pt x="5400" y="5844"/>
                  </a:lnTo>
                  <a:lnTo>
                    <a:pt x="5381" y="5863"/>
                  </a:lnTo>
                  <a:lnTo>
                    <a:pt x="5377" y="5867"/>
                  </a:lnTo>
                  <a:lnTo>
                    <a:pt x="5358" y="5886"/>
                  </a:lnTo>
                  <a:lnTo>
                    <a:pt x="5354" y="5890"/>
                  </a:lnTo>
                  <a:lnTo>
                    <a:pt x="5333" y="5908"/>
                  </a:lnTo>
                  <a:lnTo>
                    <a:pt x="5329" y="5912"/>
                  </a:lnTo>
                  <a:lnTo>
                    <a:pt x="5308" y="5929"/>
                  </a:lnTo>
                  <a:lnTo>
                    <a:pt x="5304" y="5933"/>
                  </a:lnTo>
                  <a:lnTo>
                    <a:pt x="5282" y="5949"/>
                  </a:lnTo>
                  <a:lnTo>
                    <a:pt x="5278" y="5953"/>
                  </a:lnTo>
                  <a:lnTo>
                    <a:pt x="5256" y="5968"/>
                  </a:lnTo>
                  <a:lnTo>
                    <a:pt x="5251" y="5972"/>
                  </a:lnTo>
                  <a:lnTo>
                    <a:pt x="5228" y="5987"/>
                  </a:lnTo>
                  <a:lnTo>
                    <a:pt x="5224" y="5990"/>
                  </a:lnTo>
                  <a:lnTo>
                    <a:pt x="5200" y="6004"/>
                  </a:lnTo>
                  <a:lnTo>
                    <a:pt x="5194" y="6007"/>
                  </a:lnTo>
                  <a:lnTo>
                    <a:pt x="5170" y="6021"/>
                  </a:lnTo>
                  <a:lnTo>
                    <a:pt x="5165" y="6023"/>
                  </a:lnTo>
                  <a:lnTo>
                    <a:pt x="5141" y="6036"/>
                  </a:lnTo>
                  <a:lnTo>
                    <a:pt x="5136" y="6038"/>
                  </a:lnTo>
                  <a:lnTo>
                    <a:pt x="5111" y="6049"/>
                  </a:lnTo>
                  <a:lnTo>
                    <a:pt x="5106" y="6052"/>
                  </a:lnTo>
                  <a:lnTo>
                    <a:pt x="5081" y="6062"/>
                  </a:lnTo>
                  <a:lnTo>
                    <a:pt x="5075" y="6064"/>
                  </a:lnTo>
                  <a:lnTo>
                    <a:pt x="5050" y="6073"/>
                  </a:lnTo>
                  <a:lnTo>
                    <a:pt x="5044" y="6075"/>
                  </a:lnTo>
                  <a:lnTo>
                    <a:pt x="5018" y="6084"/>
                  </a:lnTo>
                  <a:lnTo>
                    <a:pt x="5013" y="6085"/>
                  </a:lnTo>
                  <a:lnTo>
                    <a:pt x="4987" y="6093"/>
                  </a:lnTo>
                  <a:lnTo>
                    <a:pt x="4982" y="6094"/>
                  </a:lnTo>
                  <a:lnTo>
                    <a:pt x="4955" y="6101"/>
                  </a:lnTo>
                  <a:lnTo>
                    <a:pt x="4950" y="6102"/>
                  </a:lnTo>
                  <a:lnTo>
                    <a:pt x="4923" y="6107"/>
                  </a:lnTo>
                  <a:lnTo>
                    <a:pt x="4918" y="6108"/>
                  </a:lnTo>
                  <a:lnTo>
                    <a:pt x="4891" y="6113"/>
                  </a:lnTo>
                  <a:lnTo>
                    <a:pt x="4885" y="6114"/>
                  </a:lnTo>
                  <a:lnTo>
                    <a:pt x="4858" y="6117"/>
                  </a:lnTo>
                  <a:lnTo>
                    <a:pt x="4853" y="6118"/>
                  </a:lnTo>
                  <a:lnTo>
                    <a:pt x="4825" y="6120"/>
                  </a:lnTo>
                  <a:lnTo>
                    <a:pt x="4820" y="6121"/>
                  </a:lnTo>
                  <a:lnTo>
                    <a:pt x="4793" y="6122"/>
                  </a:lnTo>
                  <a:lnTo>
                    <a:pt x="4787" y="6122"/>
                  </a:lnTo>
                  <a:lnTo>
                    <a:pt x="4760" y="6123"/>
                  </a:lnTo>
                  <a:lnTo>
                    <a:pt x="4754" y="6123"/>
                  </a:lnTo>
                  <a:lnTo>
                    <a:pt x="4727" y="6122"/>
                  </a:lnTo>
                  <a:lnTo>
                    <a:pt x="4721" y="6122"/>
                  </a:lnTo>
                  <a:lnTo>
                    <a:pt x="4694" y="6121"/>
                  </a:lnTo>
                  <a:lnTo>
                    <a:pt x="4689" y="6120"/>
                  </a:lnTo>
                  <a:lnTo>
                    <a:pt x="4661" y="6118"/>
                  </a:lnTo>
                  <a:lnTo>
                    <a:pt x="4656" y="6117"/>
                  </a:lnTo>
                  <a:lnTo>
                    <a:pt x="4629" y="6114"/>
                  </a:lnTo>
                  <a:lnTo>
                    <a:pt x="4623" y="6113"/>
                  </a:lnTo>
                  <a:lnTo>
                    <a:pt x="4596" y="6108"/>
                  </a:lnTo>
                  <a:lnTo>
                    <a:pt x="4591" y="6107"/>
                  </a:lnTo>
                  <a:lnTo>
                    <a:pt x="4564" y="6102"/>
                  </a:lnTo>
                  <a:lnTo>
                    <a:pt x="4559" y="6101"/>
                  </a:lnTo>
                  <a:lnTo>
                    <a:pt x="4532" y="6094"/>
                  </a:lnTo>
                  <a:lnTo>
                    <a:pt x="4527" y="6093"/>
                  </a:lnTo>
                  <a:lnTo>
                    <a:pt x="4501" y="6085"/>
                  </a:lnTo>
                  <a:lnTo>
                    <a:pt x="4496" y="6084"/>
                  </a:lnTo>
                  <a:lnTo>
                    <a:pt x="4470" y="6075"/>
                  </a:lnTo>
                  <a:lnTo>
                    <a:pt x="4464" y="6073"/>
                  </a:lnTo>
                  <a:lnTo>
                    <a:pt x="4439" y="6064"/>
                  </a:lnTo>
                  <a:lnTo>
                    <a:pt x="4433" y="6062"/>
                  </a:lnTo>
                  <a:lnTo>
                    <a:pt x="4408" y="6052"/>
                  </a:lnTo>
                  <a:lnTo>
                    <a:pt x="4403" y="6049"/>
                  </a:lnTo>
                  <a:lnTo>
                    <a:pt x="4378" y="6038"/>
                  </a:lnTo>
                  <a:lnTo>
                    <a:pt x="4373" y="6036"/>
                  </a:lnTo>
                  <a:lnTo>
                    <a:pt x="4349" y="6023"/>
                  </a:lnTo>
                  <a:lnTo>
                    <a:pt x="4344" y="6021"/>
                  </a:lnTo>
                  <a:lnTo>
                    <a:pt x="4320" y="6007"/>
                  </a:lnTo>
                  <a:lnTo>
                    <a:pt x="4314" y="6004"/>
                  </a:lnTo>
                  <a:lnTo>
                    <a:pt x="4290" y="5990"/>
                  </a:lnTo>
                  <a:lnTo>
                    <a:pt x="4286" y="5987"/>
                  </a:lnTo>
                  <a:lnTo>
                    <a:pt x="4263" y="5972"/>
                  </a:lnTo>
                  <a:lnTo>
                    <a:pt x="4258" y="5969"/>
                  </a:lnTo>
                  <a:lnTo>
                    <a:pt x="4236" y="5953"/>
                  </a:lnTo>
                  <a:lnTo>
                    <a:pt x="4232" y="5949"/>
                  </a:lnTo>
                  <a:lnTo>
                    <a:pt x="4210" y="5933"/>
                  </a:lnTo>
                  <a:lnTo>
                    <a:pt x="4206" y="5929"/>
                  </a:lnTo>
                  <a:lnTo>
                    <a:pt x="4185" y="5912"/>
                  </a:lnTo>
                  <a:lnTo>
                    <a:pt x="4181" y="5908"/>
                  </a:lnTo>
                  <a:lnTo>
                    <a:pt x="4160" y="5890"/>
                  </a:lnTo>
                  <a:lnTo>
                    <a:pt x="4156" y="5886"/>
                  </a:lnTo>
                  <a:lnTo>
                    <a:pt x="4137" y="5867"/>
                  </a:lnTo>
                  <a:lnTo>
                    <a:pt x="4133" y="5863"/>
                  </a:lnTo>
                  <a:lnTo>
                    <a:pt x="4114" y="5844"/>
                  </a:lnTo>
                  <a:lnTo>
                    <a:pt x="4110" y="5840"/>
                  </a:lnTo>
                  <a:lnTo>
                    <a:pt x="4092" y="5819"/>
                  </a:lnTo>
                  <a:lnTo>
                    <a:pt x="4088" y="5815"/>
                  </a:lnTo>
                  <a:lnTo>
                    <a:pt x="4071" y="5794"/>
                  </a:lnTo>
                  <a:lnTo>
                    <a:pt x="4067" y="5790"/>
                  </a:lnTo>
                  <a:lnTo>
                    <a:pt x="4051" y="5768"/>
                  </a:lnTo>
                  <a:lnTo>
                    <a:pt x="4047" y="5764"/>
                  </a:lnTo>
                  <a:lnTo>
                    <a:pt x="4031" y="5742"/>
                  </a:lnTo>
                  <a:lnTo>
                    <a:pt x="4028" y="5737"/>
                  </a:lnTo>
                  <a:lnTo>
                    <a:pt x="4013" y="5714"/>
                  </a:lnTo>
                  <a:lnTo>
                    <a:pt x="4010" y="5710"/>
                  </a:lnTo>
                  <a:lnTo>
                    <a:pt x="3996" y="5686"/>
                  </a:lnTo>
                  <a:lnTo>
                    <a:pt x="3993" y="5680"/>
                  </a:lnTo>
                  <a:lnTo>
                    <a:pt x="3979" y="5656"/>
                  </a:lnTo>
                  <a:lnTo>
                    <a:pt x="3977" y="5651"/>
                  </a:lnTo>
                  <a:lnTo>
                    <a:pt x="3964" y="5627"/>
                  </a:lnTo>
                  <a:lnTo>
                    <a:pt x="3962" y="5622"/>
                  </a:lnTo>
                  <a:lnTo>
                    <a:pt x="3951" y="5597"/>
                  </a:lnTo>
                  <a:lnTo>
                    <a:pt x="3948" y="5592"/>
                  </a:lnTo>
                  <a:lnTo>
                    <a:pt x="3938" y="5567"/>
                  </a:lnTo>
                  <a:lnTo>
                    <a:pt x="3936" y="5561"/>
                  </a:lnTo>
                  <a:lnTo>
                    <a:pt x="3927" y="5536"/>
                  </a:lnTo>
                  <a:lnTo>
                    <a:pt x="3925" y="5530"/>
                  </a:lnTo>
                  <a:lnTo>
                    <a:pt x="3916" y="5504"/>
                  </a:lnTo>
                  <a:lnTo>
                    <a:pt x="3915" y="5499"/>
                  </a:lnTo>
                  <a:lnTo>
                    <a:pt x="3907" y="5473"/>
                  </a:lnTo>
                  <a:lnTo>
                    <a:pt x="3906" y="5468"/>
                  </a:lnTo>
                  <a:lnTo>
                    <a:pt x="3899" y="5441"/>
                  </a:lnTo>
                  <a:lnTo>
                    <a:pt x="3898" y="5436"/>
                  </a:lnTo>
                  <a:lnTo>
                    <a:pt x="3893" y="5409"/>
                  </a:lnTo>
                  <a:lnTo>
                    <a:pt x="3892" y="5404"/>
                  </a:lnTo>
                  <a:lnTo>
                    <a:pt x="3887" y="5377"/>
                  </a:lnTo>
                  <a:lnTo>
                    <a:pt x="3886" y="5371"/>
                  </a:lnTo>
                  <a:lnTo>
                    <a:pt x="3883" y="5344"/>
                  </a:lnTo>
                  <a:lnTo>
                    <a:pt x="3882" y="5339"/>
                  </a:lnTo>
                  <a:lnTo>
                    <a:pt x="3880" y="5311"/>
                  </a:lnTo>
                  <a:lnTo>
                    <a:pt x="3879" y="5306"/>
                  </a:lnTo>
                  <a:lnTo>
                    <a:pt x="3878" y="5279"/>
                  </a:lnTo>
                  <a:lnTo>
                    <a:pt x="3878" y="5273"/>
                  </a:lnTo>
                  <a:lnTo>
                    <a:pt x="3877" y="5246"/>
                  </a:lnTo>
                  <a:lnTo>
                    <a:pt x="3877" y="5240"/>
                  </a:lnTo>
                  <a:lnTo>
                    <a:pt x="3878" y="5213"/>
                  </a:lnTo>
                  <a:lnTo>
                    <a:pt x="3878" y="5207"/>
                  </a:lnTo>
                  <a:lnTo>
                    <a:pt x="3879" y="5180"/>
                  </a:lnTo>
                  <a:lnTo>
                    <a:pt x="3880" y="5175"/>
                  </a:lnTo>
                  <a:lnTo>
                    <a:pt x="3882" y="5147"/>
                  </a:lnTo>
                  <a:lnTo>
                    <a:pt x="3883" y="5142"/>
                  </a:lnTo>
                  <a:lnTo>
                    <a:pt x="3886" y="5115"/>
                  </a:lnTo>
                  <a:lnTo>
                    <a:pt x="3887" y="5109"/>
                  </a:lnTo>
                  <a:lnTo>
                    <a:pt x="3892" y="5082"/>
                  </a:lnTo>
                  <a:lnTo>
                    <a:pt x="3893" y="5077"/>
                  </a:lnTo>
                  <a:lnTo>
                    <a:pt x="3898" y="5050"/>
                  </a:lnTo>
                  <a:lnTo>
                    <a:pt x="3899" y="5045"/>
                  </a:lnTo>
                  <a:lnTo>
                    <a:pt x="3906" y="5018"/>
                  </a:lnTo>
                  <a:lnTo>
                    <a:pt x="3907" y="5013"/>
                  </a:lnTo>
                  <a:lnTo>
                    <a:pt x="3915" y="4987"/>
                  </a:lnTo>
                  <a:lnTo>
                    <a:pt x="3916" y="4982"/>
                  </a:lnTo>
                  <a:lnTo>
                    <a:pt x="3925" y="4956"/>
                  </a:lnTo>
                  <a:lnTo>
                    <a:pt x="3927" y="4950"/>
                  </a:lnTo>
                  <a:lnTo>
                    <a:pt x="3936" y="4925"/>
                  </a:lnTo>
                  <a:lnTo>
                    <a:pt x="3938" y="4919"/>
                  </a:lnTo>
                  <a:lnTo>
                    <a:pt x="3948" y="4894"/>
                  </a:lnTo>
                  <a:lnTo>
                    <a:pt x="3951" y="4889"/>
                  </a:lnTo>
                  <a:lnTo>
                    <a:pt x="3962" y="4864"/>
                  </a:lnTo>
                  <a:lnTo>
                    <a:pt x="3964" y="4859"/>
                  </a:lnTo>
                  <a:lnTo>
                    <a:pt x="3977" y="4835"/>
                  </a:lnTo>
                  <a:lnTo>
                    <a:pt x="3979" y="4830"/>
                  </a:lnTo>
                  <a:lnTo>
                    <a:pt x="3993" y="4806"/>
                  </a:lnTo>
                  <a:lnTo>
                    <a:pt x="3996" y="4800"/>
                  </a:lnTo>
                  <a:lnTo>
                    <a:pt x="4010" y="4776"/>
                  </a:lnTo>
                  <a:lnTo>
                    <a:pt x="4013" y="4772"/>
                  </a:lnTo>
                  <a:lnTo>
                    <a:pt x="4028" y="4749"/>
                  </a:lnTo>
                  <a:lnTo>
                    <a:pt x="4032" y="4744"/>
                  </a:lnTo>
                  <a:lnTo>
                    <a:pt x="4047" y="4722"/>
                  </a:lnTo>
                  <a:lnTo>
                    <a:pt x="4051" y="4718"/>
                  </a:lnTo>
                  <a:lnTo>
                    <a:pt x="4067" y="4696"/>
                  </a:lnTo>
                  <a:lnTo>
                    <a:pt x="4071" y="4692"/>
                  </a:lnTo>
                  <a:lnTo>
                    <a:pt x="4088" y="4671"/>
                  </a:lnTo>
                  <a:lnTo>
                    <a:pt x="4092" y="4667"/>
                  </a:lnTo>
                  <a:lnTo>
                    <a:pt x="4110" y="4646"/>
                  </a:lnTo>
                  <a:lnTo>
                    <a:pt x="4114" y="4642"/>
                  </a:lnTo>
                  <a:lnTo>
                    <a:pt x="4133" y="4623"/>
                  </a:lnTo>
                  <a:lnTo>
                    <a:pt x="4137" y="4619"/>
                  </a:lnTo>
                  <a:lnTo>
                    <a:pt x="4156" y="4600"/>
                  </a:lnTo>
                  <a:lnTo>
                    <a:pt x="4161" y="4596"/>
                  </a:lnTo>
                  <a:lnTo>
                    <a:pt x="4181" y="4578"/>
                  </a:lnTo>
                  <a:lnTo>
                    <a:pt x="4185" y="4574"/>
                  </a:lnTo>
                  <a:lnTo>
                    <a:pt x="4206" y="4557"/>
                  </a:lnTo>
                  <a:lnTo>
                    <a:pt x="4210" y="4553"/>
                  </a:lnTo>
                  <a:lnTo>
                    <a:pt x="4232" y="4537"/>
                  </a:lnTo>
                  <a:lnTo>
                    <a:pt x="4237" y="4534"/>
                  </a:lnTo>
                  <a:lnTo>
                    <a:pt x="4259" y="4518"/>
                  </a:lnTo>
                  <a:lnTo>
                    <a:pt x="4263" y="4515"/>
                  </a:lnTo>
                  <a:lnTo>
                    <a:pt x="4286" y="4500"/>
                  </a:lnTo>
                  <a:lnTo>
                    <a:pt x="4291" y="4497"/>
                  </a:lnTo>
                  <a:lnTo>
                    <a:pt x="4315" y="4482"/>
                  </a:lnTo>
                  <a:lnTo>
                    <a:pt x="4320" y="4480"/>
                  </a:lnTo>
                  <a:lnTo>
                    <a:pt x="4344" y="4466"/>
                  </a:lnTo>
                  <a:lnTo>
                    <a:pt x="4348" y="4464"/>
                  </a:lnTo>
                  <a:lnTo>
                    <a:pt x="4373" y="4451"/>
                  </a:lnTo>
                  <a:lnTo>
                    <a:pt x="4378" y="4449"/>
                  </a:lnTo>
                  <a:lnTo>
                    <a:pt x="4403" y="4438"/>
                  </a:lnTo>
                  <a:lnTo>
                    <a:pt x="4408" y="4435"/>
                  </a:lnTo>
                  <a:lnTo>
                    <a:pt x="4433" y="4425"/>
                  </a:lnTo>
                  <a:lnTo>
                    <a:pt x="4438" y="4423"/>
                  </a:lnTo>
                  <a:lnTo>
                    <a:pt x="4464" y="4413"/>
                  </a:lnTo>
                  <a:lnTo>
                    <a:pt x="4469" y="4412"/>
                  </a:lnTo>
                  <a:lnTo>
                    <a:pt x="4495" y="4403"/>
                  </a:lnTo>
                  <a:lnTo>
                    <a:pt x="4500" y="4401"/>
                  </a:lnTo>
                  <a:lnTo>
                    <a:pt x="4526" y="4394"/>
                  </a:lnTo>
                  <a:lnTo>
                    <a:pt x="4532" y="4392"/>
                  </a:lnTo>
                  <a:lnTo>
                    <a:pt x="4558" y="4386"/>
                  </a:lnTo>
                  <a:lnTo>
                    <a:pt x="4564" y="4385"/>
                  </a:lnTo>
                  <a:lnTo>
                    <a:pt x="4590" y="4379"/>
                  </a:lnTo>
                  <a:lnTo>
                    <a:pt x="4596" y="4378"/>
                  </a:lnTo>
                  <a:lnTo>
                    <a:pt x="4623" y="4373"/>
                  </a:lnTo>
                  <a:lnTo>
                    <a:pt x="4628" y="4373"/>
                  </a:lnTo>
                  <a:lnTo>
                    <a:pt x="4655" y="4369"/>
                  </a:lnTo>
                  <a:lnTo>
                    <a:pt x="4661" y="4368"/>
                  </a:lnTo>
                  <a:lnTo>
                    <a:pt x="4688" y="4366"/>
                  </a:lnTo>
                  <a:lnTo>
                    <a:pt x="4694" y="4365"/>
                  </a:lnTo>
                  <a:lnTo>
                    <a:pt x="4721" y="4364"/>
                  </a:lnTo>
                  <a:lnTo>
                    <a:pt x="4727" y="4364"/>
                  </a:lnTo>
                  <a:lnTo>
                    <a:pt x="4754" y="4363"/>
                  </a:lnTo>
                  <a:lnTo>
                    <a:pt x="4760" y="4363"/>
                  </a:lnTo>
                  <a:lnTo>
                    <a:pt x="4787" y="4364"/>
                  </a:lnTo>
                  <a:lnTo>
                    <a:pt x="4793" y="4364"/>
                  </a:lnTo>
                  <a:lnTo>
                    <a:pt x="4820" y="4365"/>
                  </a:lnTo>
                  <a:lnTo>
                    <a:pt x="4826" y="4366"/>
                  </a:lnTo>
                  <a:lnTo>
                    <a:pt x="4853" y="4368"/>
                  </a:lnTo>
                  <a:lnTo>
                    <a:pt x="4859" y="4369"/>
                  </a:lnTo>
                  <a:lnTo>
                    <a:pt x="4886" y="4373"/>
                  </a:lnTo>
                  <a:lnTo>
                    <a:pt x="4891" y="4373"/>
                  </a:lnTo>
                  <a:lnTo>
                    <a:pt x="4918" y="4378"/>
                  </a:lnTo>
                  <a:lnTo>
                    <a:pt x="4924" y="4379"/>
                  </a:lnTo>
                  <a:lnTo>
                    <a:pt x="4950" y="4385"/>
                  </a:lnTo>
                  <a:lnTo>
                    <a:pt x="4956" y="4386"/>
                  </a:lnTo>
                  <a:lnTo>
                    <a:pt x="4982" y="4392"/>
                  </a:lnTo>
                  <a:lnTo>
                    <a:pt x="4988" y="4394"/>
                  </a:lnTo>
                  <a:lnTo>
                    <a:pt x="5014" y="4401"/>
                  </a:lnTo>
                  <a:lnTo>
                    <a:pt x="5019" y="4403"/>
                  </a:lnTo>
                  <a:lnTo>
                    <a:pt x="5045" y="4412"/>
                  </a:lnTo>
                  <a:lnTo>
                    <a:pt x="5050" y="4413"/>
                  </a:lnTo>
                  <a:lnTo>
                    <a:pt x="5076" y="4423"/>
                  </a:lnTo>
                  <a:lnTo>
                    <a:pt x="5081" y="4425"/>
                  </a:lnTo>
                  <a:lnTo>
                    <a:pt x="5106" y="4435"/>
                  </a:lnTo>
                  <a:lnTo>
                    <a:pt x="5111" y="4438"/>
                  </a:lnTo>
                  <a:lnTo>
                    <a:pt x="5136" y="4449"/>
                  </a:lnTo>
                  <a:lnTo>
                    <a:pt x="5141" y="4451"/>
                  </a:lnTo>
                  <a:lnTo>
                    <a:pt x="5166" y="4464"/>
                  </a:lnTo>
                  <a:lnTo>
                    <a:pt x="5170" y="4466"/>
                  </a:lnTo>
                  <a:lnTo>
                    <a:pt x="5177" y="4470"/>
                  </a:lnTo>
                  <a:close/>
                  <a:moveTo>
                    <a:pt x="4559" y="5091"/>
                  </a:moveTo>
                  <a:lnTo>
                    <a:pt x="4580" y="5066"/>
                  </a:lnTo>
                  <a:lnTo>
                    <a:pt x="4950" y="4696"/>
                  </a:lnTo>
                  <a:lnTo>
                    <a:pt x="4948" y="4696"/>
                  </a:lnTo>
                  <a:lnTo>
                    <a:pt x="4928" y="4689"/>
                  </a:lnTo>
                  <a:lnTo>
                    <a:pt x="4907" y="4683"/>
                  </a:lnTo>
                  <a:lnTo>
                    <a:pt x="4886" y="4678"/>
                  </a:lnTo>
                  <a:lnTo>
                    <a:pt x="4865" y="4673"/>
                  </a:lnTo>
                  <a:lnTo>
                    <a:pt x="4843" y="4670"/>
                  </a:lnTo>
                  <a:lnTo>
                    <a:pt x="4822" y="4667"/>
                  </a:lnTo>
                  <a:lnTo>
                    <a:pt x="4800" y="4665"/>
                  </a:lnTo>
                  <a:lnTo>
                    <a:pt x="4779" y="4663"/>
                  </a:lnTo>
                  <a:lnTo>
                    <a:pt x="4757" y="4663"/>
                  </a:lnTo>
                  <a:lnTo>
                    <a:pt x="4735" y="4663"/>
                  </a:lnTo>
                  <a:lnTo>
                    <a:pt x="4714" y="4665"/>
                  </a:lnTo>
                  <a:lnTo>
                    <a:pt x="4692" y="4667"/>
                  </a:lnTo>
                  <a:lnTo>
                    <a:pt x="4671" y="4670"/>
                  </a:lnTo>
                  <a:lnTo>
                    <a:pt x="4649" y="4673"/>
                  </a:lnTo>
                  <a:lnTo>
                    <a:pt x="4628" y="4678"/>
                  </a:lnTo>
                  <a:lnTo>
                    <a:pt x="4607" y="4683"/>
                  </a:lnTo>
                  <a:lnTo>
                    <a:pt x="4586" y="4689"/>
                  </a:lnTo>
                  <a:lnTo>
                    <a:pt x="4566" y="4696"/>
                  </a:lnTo>
                  <a:lnTo>
                    <a:pt x="4545" y="4703"/>
                  </a:lnTo>
                  <a:lnTo>
                    <a:pt x="4525" y="4712"/>
                  </a:lnTo>
                  <a:lnTo>
                    <a:pt x="4506" y="4721"/>
                  </a:lnTo>
                  <a:lnTo>
                    <a:pt x="4486" y="4730"/>
                  </a:lnTo>
                  <a:lnTo>
                    <a:pt x="4467" y="4741"/>
                  </a:lnTo>
                  <a:lnTo>
                    <a:pt x="4448" y="4752"/>
                  </a:lnTo>
                  <a:lnTo>
                    <a:pt x="4430" y="4764"/>
                  </a:lnTo>
                  <a:lnTo>
                    <a:pt x="4412" y="4777"/>
                  </a:lnTo>
                  <a:lnTo>
                    <a:pt x="4395" y="4790"/>
                  </a:lnTo>
                  <a:lnTo>
                    <a:pt x="4378" y="4804"/>
                  </a:lnTo>
                  <a:lnTo>
                    <a:pt x="4362" y="4818"/>
                  </a:lnTo>
                  <a:lnTo>
                    <a:pt x="4347" y="4833"/>
                  </a:lnTo>
                  <a:lnTo>
                    <a:pt x="4332" y="4849"/>
                  </a:lnTo>
                  <a:lnTo>
                    <a:pt x="4317" y="4865"/>
                  </a:lnTo>
                  <a:lnTo>
                    <a:pt x="4303" y="4882"/>
                  </a:lnTo>
                  <a:lnTo>
                    <a:pt x="4290" y="4899"/>
                  </a:lnTo>
                  <a:lnTo>
                    <a:pt x="4277" y="4917"/>
                  </a:lnTo>
                  <a:lnTo>
                    <a:pt x="4265" y="4935"/>
                  </a:lnTo>
                  <a:lnTo>
                    <a:pt x="4254" y="4953"/>
                  </a:lnTo>
                  <a:lnTo>
                    <a:pt x="4243" y="4972"/>
                  </a:lnTo>
                  <a:lnTo>
                    <a:pt x="4234" y="4991"/>
                  </a:lnTo>
                  <a:lnTo>
                    <a:pt x="4225" y="5011"/>
                  </a:lnTo>
                  <a:lnTo>
                    <a:pt x="4217" y="5031"/>
                  </a:lnTo>
                  <a:lnTo>
                    <a:pt x="4209" y="5051"/>
                  </a:lnTo>
                  <a:lnTo>
                    <a:pt x="4202" y="5072"/>
                  </a:lnTo>
                  <a:lnTo>
                    <a:pt x="4197" y="5093"/>
                  </a:lnTo>
                  <a:lnTo>
                    <a:pt x="4191" y="5114"/>
                  </a:lnTo>
                  <a:lnTo>
                    <a:pt x="4187" y="5135"/>
                  </a:lnTo>
                  <a:lnTo>
                    <a:pt x="4183" y="5156"/>
                  </a:lnTo>
                  <a:lnTo>
                    <a:pt x="4181" y="5178"/>
                  </a:lnTo>
                  <a:lnTo>
                    <a:pt x="4179" y="5199"/>
                  </a:lnTo>
                  <a:lnTo>
                    <a:pt x="4177" y="5221"/>
                  </a:lnTo>
                  <a:lnTo>
                    <a:pt x="4177" y="5243"/>
                  </a:lnTo>
                  <a:lnTo>
                    <a:pt x="4177" y="5265"/>
                  </a:lnTo>
                  <a:lnTo>
                    <a:pt x="4179" y="5287"/>
                  </a:lnTo>
                  <a:lnTo>
                    <a:pt x="4181" y="5308"/>
                  </a:lnTo>
                  <a:lnTo>
                    <a:pt x="4183" y="5330"/>
                  </a:lnTo>
                  <a:lnTo>
                    <a:pt x="4187" y="5351"/>
                  </a:lnTo>
                  <a:lnTo>
                    <a:pt x="4191" y="5372"/>
                  </a:lnTo>
                  <a:lnTo>
                    <a:pt x="4197" y="5393"/>
                  </a:lnTo>
                  <a:lnTo>
                    <a:pt x="4202" y="5414"/>
                  </a:lnTo>
                  <a:lnTo>
                    <a:pt x="4209" y="5435"/>
                  </a:lnTo>
                  <a:lnTo>
                    <a:pt x="4217" y="5455"/>
                  </a:lnTo>
                  <a:lnTo>
                    <a:pt x="4225" y="5475"/>
                  </a:lnTo>
                  <a:lnTo>
                    <a:pt x="4234" y="5495"/>
                  </a:lnTo>
                  <a:lnTo>
                    <a:pt x="4243" y="5514"/>
                  </a:lnTo>
                  <a:lnTo>
                    <a:pt x="4254" y="5533"/>
                  </a:lnTo>
                  <a:lnTo>
                    <a:pt x="4265" y="5551"/>
                  </a:lnTo>
                  <a:lnTo>
                    <a:pt x="4277" y="5569"/>
                  </a:lnTo>
                  <a:lnTo>
                    <a:pt x="4290" y="5587"/>
                  </a:lnTo>
                  <a:lnTo>
                    <a:pt x="4303" y="5604"/>
                  </a:lnTo>
                  <a:lnTo>
                    <a:pt x="4317" y="5621"/>
                  </a:lnTo>
                  <a:lnTo>
                    <a:pt x="4332" y="5637"/>
                  </a:lnTo>
                  <a:lnTo>
                    <a:pt x="4347" y="5653"/>
                  </a:lnTo>
                  <a:lnTo>
                    <a:pt x="4363" y="5668"/>
                  </a:lnTo>
                  <a:lnTo>
                    <a:pt x="4379" y="5683"/>
                  </a:lnTo>
                  <a:lnTo>
                    <a:pt x="4396" y="5697"/>
                  </a:lnTo>
                  <a:lnTo>
                    <a:pt x="4413" y="5710"/>
                  </a:lnTo>
                  <a:lnTo>
                    <a:pt x="4431" y="5723"/>
                  </a:lnTo>
                  <a:lnTo>
                    <a:pt x="4449" y="5735"/>
                  </a:lnTo>
                  <a:lnTo>
                    <a:pt x="4467" y="5746"/>
                  </a:lnTo>
                  <a:lnTo>
                    <a:pt x="4486" y="5757"/>
                  </a:lnTo>
                  <a:lnTo>
                    <a:pt x="4505" y="5766"/>
                  </a:lnTo>
                  <a:lnTo>
                    <a:pt x="4525" y="5775"/>
                  </a:lnTo>
                  <a:lnTo>
                    <a:pt x="4545" y="5783"/>
                  </a:lnTo>
                  <a:lnTo>
                    <a:pt x="4565" y="5791"/>
                  </a:lnTo>
                  <a:lnTo>
                    <a:pt x="4586" y="5798"/>
                  </a:lnTo>
                  <a:lnTo>
                    <a:pt x="4607" y="5803"/>
                  </a:lnTo>
                  <a:lnTo>
                    <a:pt x="4628" y="5809"/>
                  </a:lnTo>
                  <a:lnTo>
                    <a:pt x="4649" y="5813"/>
                  </a:lnTo>
                  <a:lnTo>
                    <a:pt x="4670" y="5817"/>
                  </a:lnTo>
                  <a:lnTo>
                    <a:pt x="4692" y="5819"/>
                  </a:lnTo>
                  <a:lnTo>
                    <a:pt x="4713" y="5821"/>
                  </a:lnTo>
                  <a:lnTo>
                    <a:pt x="4735" y="5823"/>
                  </a:lnTo>
                  <a:lnTo>
                    <a:pt x="4757" y="5823"/>
                  </a:lnTo>
                  <a:lnTo>
                    <a:pt x="4779" y="5823"/>
                  </a:lnTo>
                  <a:lnTo>
                    <a:pt x="4801" y="5821"/>
                  </a:lnTo>
                  <a:lnTo>
                    <a:pt x="4822" y="5819"/>
                  </a:lnTo>
                  <a:lnTo>
                    <a:pt x="4844" y="5817"/>
                  </a:lnTo>
                  <a:lnTo>
                    <a:pt x="4865" y="5813"/>
                  </a:lnTo>
                  <a:lnTo>
                    <a:pt x="4886" y="5809"/>
                  </a:lnTo>
                  <a:lnTo>
                    <a:pt x="4907" y="5803"/>
                  </a:lnTo>
                  <a:lnTo>
                    <a:pt x="4928" y="5798"/>
                  </a:lnTo>
                  <a:lnTo>
                    <a:pt x="4949" y="5791"/>
                  </a:lnTo>
                  <a:lnTo>
                    <a:pt x="4969" y="5783"/>
                  </a:lnTo>
                  <a:lnTo>
                    <a:pt x="4989" y="5775"/>
                  </a:lnTo>
                  <a:lnTo>
                    <a:pt x="5009" y="5766"/>
                  </a:lnTo>
                  <a:lnTo>
                    <a:pt x="5028" y="5757"/>
                  </a:lnTo>
                  <a:lnTo>
                    <a:pt x="5047" y="5746"/>
                  </a:lnTo>
                  <a:lnTo>
                    <a:pt x="5065" y="5735"/>
                  </a:lnTo>
                  <a:lnTo>
                    <a:pt x="5083" y="5723"/>
                  </a:lnTo>
                  <a:lnTo>
                    <a:pt x="5101" y="5710"/>
                  </a:lnTo>
                  <a:lnTo>
                    <a:pt x="5118" y="5697"/>
                  </a:lnTo>
                  <a:lnTo>
                    <a:pt x="5135" y="5683"/>
                  </a:lnTo>
                  <a:lnTo>
                    <a:pt x="5151" y="5668"/>
                  </a:lnTo>
                  <a:lnTo>
                    <a:pt x="5167" y="5653"/>
                  </a:lnTo>
                  <a:lnTo>
                    <a:pt x="5182" y="5638"/>
                  </a:lnTo>
                  <a:lnTo>
                    <a:pt x="5196" y="5622"/>
                  </a:lnTo>
                  <a:lnTo>
                    <a:pt x="5210" y="5605"/>
                  </a:lnTo>
                  <a:lnTo>
                    <a:pt x="5223" y="5588"/>
                  </a:lnTo>
                  <a:lnTo>
                    <a:pt x="5236" y="5570"/>
                  </a:lnTo>
                  <a:lnTo>
                    <a:pt x="5248" y="5552"/>
                  </a:lnTo>
                  <a:lnTo>
                    <a:pt x="5259" y="5533"/>
                  </a:lnTo>
                  <a:lnTo>
                    <a:pt x="5270" y="5514"/>
                  </a:lnTo>
                  <a:lnTo>
                    <a:pt x="5279" y="5494"/>
                  </a:lnTo>
                  <a:lnTo>
                    <a:pt x="5288" y="5475"/>
                  </a:lnTo>
                  <a:lnTo>
                    <a:pt x="5297" y="5455"/>
                  </a:lnTo>
                  <a:lnTo>
                    <a:pt x="5304" y="5434"/>
                  </a:lnTo>
                  <a:lnTo>
                    <a:pt x="5311" y="5414"/>
                  </a:lnTo>
                  <a:lnTo>
                    <a:pt x="5317" y="5393"/>
                  </a:lnTo>
                  <a:lnTo>
                    <a:pt x="5322" y="5372"/>
                  </a:lnTo>
                  <a:lnTo>
                    <a:pt x="5327" y="5351"/>
                  </a:lnTo>
                  <a:lnTo>
                    <a:pt x="5330" y="5329"/>
                  </a:lnTo>
                  <a:lnTo>
                    <a:pt x="5333" y="5308"/>
                  </a:lnTo>
                  <a:lnTo>
                    <a:pt x="5335" y="5286"/>
                  </a:lnTo>
                  <a:lnTo>
                    <a:pt x="5337" y="5265"/>
                  </a:lnTo>
                  <a:lnTo>
                    <a:pt x="5337" y="5243"/>
                  </a:lnTo>
                  <a:lnTo>
                    <a:pt x="5337" y="5221"/>
                  </a:lnTo>
                  <a:lnTo>
                    <a:pt x="5335" y="5200"/>
                  </a:lnTo>
                  <a:lnTo>
                    <a:pt x="5333" y="5178"/>
                  </a:lnTo>
                  <a:lnTo>
                    <a:pt x="5330" y="5157"/>
                  </a:lnTo>
                  <a:lnTo>
                    <a:pt x="5327" y="5135"/>
                  </a:lnTo>
                  <a:lnTo>
                    <a:pt x="5322" y="5114"/>
                  </a:lnTo>
                  <a:lnTo>
                    <a:pt x="5317" y="5093"/>
                  </a:lnTo>
                  <a:lnTo>
                    <a:pt x="5311" y="5072"/>
                  </a:lnTo>
                  <a:lnTo>
                    <a:pt x="5304" y="5052"/>
                  </a:lnTo>
                  <a:lnTo>
                    <a:pt x="5304" y="5050"/>
                  </a:lnTo>
                  <a:lnTo>
                    <a:pt x="4934" y="5420"/>
                  </a:lnTo>
                  <a:lnTo>
                    <a:pt x="4909" y="5441"/>
                  </a:lnTo>
                  <a:lnTo>
                    <a:pt x="4882" y="5460"/>
                  </a:lnTo>
                  <a:lnTo>
                    <a:pt x="4853" y="5474"/>
                  </a:lnTo>
                  <a:lnTo>
                    <a:pt x="4822" y="5484"/>
                  </a:lnTo>
                  <a:lnTo>
                    <a:pt x="4790" y="5491"/>
                  </a:lnTo>
                  <a:lnTo>
                    <a:pt x="4757" y="5493"/>
                  </a:lnTo>
                  <a:lnTo>
                    <a:pt x="4724" y="5491"/>
                  </a:lnTo>
                  <a:lnTo>
                    <a:pt x="4692" y="5484"/>
                  </a:lnTo>
                  <a:lnTo>
                    <a:pt x="4661" y="5474"/>
                  </a:lnTo>
                  <a:lnTo>
                    <a:pt x="4632" y="5460"/>
                  </a:lnTo>
                  <a:lnTo>
                    <a:pt x="4605" y="5441"/>
                  </a:lnTo>
                  <a:lnTo>
                    <a:pt x="4580" y="5420"/>
                  </a:lnTo>
                  <a:lnTo>
                    <a:pt x="4559" y="5395"/>
                  </a:lnTo>
                  <a:lnTo>
                    <a:pt x="4540" y="5368"/>
                  </a:lnTo>
                  <a:lnTo>
                    <a:pt x="4526" y="5339"/>
                  </a:lnTo>
                  <a:lnTo>
                    <a:pt x="4516" y="5308"/>
                  </a:lnTo>
                  <a:lnTo>
                    <a:pt x="4509" y="5276"/>
                  </a:lnTo>
                  <a:lnTo>
                    <a:pt x="4507" y="5243"/>
                  </a:lnTo>
                  <a:lnTo>
                    <a:pt x="4509" y="5210"/>
                  </a:lnTo>
                  <a:lnTo>
                    <a:pt x="4516" y="5178"/>
                  </a:lnTo>
                  <a:lnTo>
                    <a:pt x="4526" y="5147"/>
                  </a:lnTo>
                  <a:lnTo>
                    <a:pt x="4540" y="5118"/>
                  </a:lnTo>
                  <a:lnTo>
                    <a:pt x="4559" y="5091"/>
                  </a:lnTo>
                  <a:close/>
                </a:path>
              </a:pathLst>
            </a:custGeom>
            <a:grpFill/>
            <a:ln>
              <a:noFill/>
            </a:ln>
          </p:spPr>
          <p:txBody>
            <a:bodyPr/>
            <a:lstStyle/>
            <a:p>
              <a:endParaRPr/>
            </a:p>
          </p:txBody>
        </p:sp>
      </p:grpSp>
      <p:grpSp>
        <p:nvGrpSpPr>
          <p:cNvPr id="44" name="Group 43">
            <a:extLst>
              <a:ext uri="{FF2B5EF4-FFF2-40B4-BE49-F238E27FC236}">
                <a16:creationId xmlns:a16="http://schemas.microsoft.com/office/drawing/2014/main" id="{6578B080-4CDF-4C5F-AC98-E85EA66E5C68}"/>
              </a:ext>
            </a:extLst>
          </p:cNvPr>
          <p:cNvGrpSpPr/>
          <p:nvPr/>
        </p:nvGrpSpPr>
        <p:grpSpPr>
          <a:xfrm>
            <a:off x="363795" y="1278193"/>
            <a:ext cx="11434667" cy="301957"/>
            <a:chOff x="363795" y="1220318"/>
            <a:chExt cx="6593568" cy="370849"/>
          </a:xfrm>
        </p:grpSpPr>
        <p:sp>
          <p:nvSpPr>
            <p:cNvPr id="42" name="TextBox 41">
              <a:extLst>
                <a:ext uri="{FF2B5EF4-FFF2-40B4-BE49-F238E27FC236}">
                  <a16:creationId xmlns:a16="http://schemas.microsoft.com/office/drawing/2014/main" id="{068D01D2-A37F-4FAD-8B97-5271E11DF17C}"/>
                </a:ext>
              </a:extLst>
            </p:cNvPr>
            <p:cNvSpPr txBox="1"/>
            <p:nvPr/>
          </p:nvSpPr>
          <p:spPr>
            <a:xfrm>
              <a:off x="363795" y="1220318"/>
              <a:ext cx="6593568" cy="344988"/>
            </a:xfrm>
            <a:prstGeom prst="rect">
              <a:avLst/>
            </a:prstGeom>
            <a:noFill/>
          </p:spPr>
          <p:txBody>
            <a:bodyPr wrap="square" lIns="0" tIns="0" rIns="0" bIns="0" rtlCol="0" anchor="ctr">
              <a:noAutofit/>
            </a:bodyPr>
            <a:lstStyle/>
            <a:p>
              <a:r>
                <a:rPr lang="en-US" sz="1400" b="1" dirty="0">
                  <a:solidFill>
                    <a:schemeClr val="accent1"/>
                  </a:solidFill>
                  <a:latin typeface="+mj-lt"/>
                </a:rPr>
                <a:t>Performance is gross of fees and reflects realized deals; past performance does not guarantee future results.</a:t>
              </a:r>
              <a:endParaRPr lang="en-PH" sz="1400" b="1" dirty="0">
                <a:solidFill>
                  <a:schemeClr val="accent1"/>
                </a:solidFill>
                <a:latin typeface="+mj-lt"/>
              </a:endParaRPr>
            </a:p>
          </p:txBody>
        </p:sp>
        <p:cxnSp>
          <p:nvCxnSpPr>
            <p:cNvPr id="43" name="Straight Connector 42">
              <a:extLst>
                <a:ext uri="{FF2B5EF4-FFF2-40B4-BE49-F238E27FC236}">
                  <a16:creationId xmlns:a16="http://schemas.microsoft.com/office/drawing/2014/main" id="{2B88B97C-B670-408D-BFCA-0BB211FBF5B7}"/>
                </a:ext>
              </a:extLst>
            </p:cNvPr>
            <p:cNvCxnSpPr>
              <a:cxnSpLocks/>
            </p:cNvCxnSpPr>
            <p:nvPr/>
          </p:nvCxnSpPr>
          <p:spPr>
            <a:xfrm>
              <a:off x="363795" y="1591167"/>
              <a:ext cx="65935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15021418-4A07-4080-831A-D00E39EED728}"/>
              </a:ext>
            </a:extLst>
          </p:cNvPr>
          <p:cNvSpPr txBox="1"/>
          <p:nvPr/>
        </p:nvSpPr>
        <p:spPr>
          <a:xfrm>
            <a:off x="363794"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6">
                    <a:lumMod val="20000"/>
                    <a:lumOff val="80000"/>
                  </a:schemeClr>
                </a:solidFill>
                <a:latin typeface="+mj-lt"/>
              </a:rPr>
              <a:t>3,860</a:t>
            </a:r>
            <a:r>
              <a:rPr lang="en-US" sz="3600" b="1" dirty="0">
                <a:solidFill>
                  <a:schemeClr val="bg1"/>
                </a:solidFill>
                <a:latin typeface="+mj-lt"/>
              </a:rPr>
              <a:t> </a:t>
            </a:r>
            <a:br>
              <a:rPr lang="en-US" sz="3600" b="1" dirty="0">
                <a:solidFill>
                  <a:schemeClr val="bg1"/>
                </a:solidFill>
                <a:latin typeface="+mj-lt"/>
              </a:rPr>
            </a:br>
            <a:r>
              <a:rPr lang="en-US" sz="1600" dirty="0">
                <a:solidFill>
                  <a:schemeClr val="bg1"/>
                </a:solidFill>
              </a:rPr>
              <a:t>Units owned across 14 deals</a:t>
            </a:r>
            <a:endParaRPr lang="en-PH" sz="3600" b="1" dirty="0">
              <a:solidFill>
                <a:schemeClr val="bg1"/>
              </a:solidFill>
              <a:latin typeface="+mj-lt"/>
            </a:endParaRPr>
          </a:p>
        </p:txBody>
      </p:sp>
      <p:sp>
        <p:nvSpPr>
          <p:cNvPr id="47" name="TextBox 46">
            <a:extLst>
              <a:ext uri="{FF2B5EF4-FFF2-40B4-BE49-F238E27FC236}">
                <a16:creationId xmlns:a16="http://schemas.microsoft.com/office/drawing/2014/main" id="{8F8BE41E-25C4-494F-B953-E604295076C3}"/>
              </a:ext>
            </a:extLst>
          </p:cNvPr>
          <p:cNvSpPr txBox="1"/>
          <p:nvPr/>
        </p:nvSpPr>
        <p:spPr>
          <a:xfrm>
            <a:off x="2777003" y="5563442"/>
            <a:ext cx="1781837" cy="558928"/>
          </a:xfrm>
          <a:prstGeom prst="rect">
            <a:avLst/>
          </a:prstGeom>
          <a:noFill/>
        </p:spPr>
        <p:txBody>
          <a:bodyPr wrap="square" lIns="0" tIns="0" rIns="0" bIns="0" rtlCol="0" anchor="ctr">
            <a:normAutofit fontScale="70000" lnSpcReduction="20000"/>
          </a:bodyPr>
          <a:lstStyle/>
          <a:p>
            <a:r>
              <a:rPr lang="en-US" sz="3600" b="1" dirty="0">
                <a:solidFill>
                  <a:schemeClr val="accent6">
                    <a:lumMod val="20000"/>
                    <a:lumOff val="80000"/>
                  </a:schemeClr>
                </a:solidFill>
                <a:latin typeface="+mj-lt"/>
              </a:rPr>
              <a:t>21.4% </a:t>
            </a:r>
            <a:br>
              <a:rPr lang="en-US" sz="3600" b="1" dirty="0">
                <a:solidFill>
                  <a:schemeClr val="bg1"/>
                </a:solidFill>
                <a:latin typeface="+mj-lt"/>
              </a:rPr>
            </a:br>
            <a:r>
              <a:rPr lang="en-US" sz="1600" dirty="0">
                <a:solidFill>
                  <a:schemeClr val="bg1"/>
                </a:solidFill>
              </a:rPr>
              <a:t>Gross realized IRR, 7 exits</a:t>
            </a:r>
            <a:endParaRPr lang="en-PH" sz="3600" b="1" dirty="0">
              <a:solidFill>
                <a:schemeClr val="bg1"/>
              </a:solidFill>
              <a:latin typeface="+mj-lt"/>
            </a:endParaRPr>
          </a:p>
        </p:txBody>
      </p:sp>
      <p:sp>
        <p:nvSpPr>
          <p:cNvPr id="48" name="TextBox 47">
            <a:extLst>
              <a:ext uri="{FF2B5EF4-FFF2-40B4-BE49-F238E27FC236}">
                <a16:creationId xmlns:a16="http://schemas.microsoft.com/office/drawing/2014/main" id="{BB21BE64-EB83-4742-A83F-2F888F864BFE}"/>
              </a:ext>
            </a:extLst>
          </p:cNvPr>
          <p:cNvSpPr txBox="1"/>
          <p:nvPr/>
        </p:nvSpPr>
        <p:spPr>
          <a:xfrm>
            <a:off x="5190211"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6">
                    <a:lumMod val="20000"/>
                    <a:lumOff val="80000"/>
                  </a:schemeClr>
                </a:solidFill>
                <a:latin typeface="+mj-lt"/>
              </a:rPr>
              <a:t>2,100+ </a:t>
            </a:r>
            <a:br>
              <a:rPr lang="en-US" sz="3600" b="1" dirty="0">
                <a:solidFill>
                  <a:schemeClr val="bg1"/>
                </a:solidFill>
                <a:latin typeface="+mj-lt"/>
              </a:rPr>
            </a:br>
            <a:r>
              <a:rPr lang="en-US" sz="1600" dirty="0">
                <a:solidFill>
                  <a:schemeClr val="bg1"/>
                </a:solidFill>
              </a:rPr>
              <a:t>Units renovated, same scope</a:t>
            </a:r>
            <a:endParaRPr lang="en-PH" sz="3600" b="1" dirty="0">
              <a:solidFill>
                <a:schemeClr val="bg1"/>
              </a:solidFill>
              <a:latin typeface="+mj-lt"/>
            </a:endParaRPr>
          </a:p>
        </p:txBody>
      </p:sp>
      <p:sp>
        <p:nvSpPr>
          <p:cNvPr id="49" name="TextBox 48">
            <a:extLst>
              <a:ext uri="{FF2B5EF4-FFF2-40B4-BE49-F238E27FC236}">
                <a16:creationId xmlns:a16="http://schemas.microsoft.com/office/drawing/2014/main" id="{2492DE3D-24C1-4814-A7A5-90A68238F3E7}"/>
              </a:ext>
            </a:extLst>
          </p:cNvPr>
          <p:cNvSpPr txBox="1"/>
          <p:nvPr/>
        </p:nvSpPr>
        <p:spPr>
          <a:xfrm>
            <a:off x="7603419"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6">
                    <a:lumMod val="20000"/>
                    <a:lumOff val="80000"/>
                  </a:schemeClr>
                </a:solidFill>
                <a:latin typeface="+mj-lt"/>
              </a:rPr>
              <a:t>$248M </a:t>
            </a:r>
            <a:br>
              <a:rPr lang="en-US" sz="3600" b="1" dirty="0">
                <a:solidFill>
                  <a:schemeClr val="bg1"/>
                </a:solidFill>
                <a:latin typeface="+mj-lt"/>
              </a:rPr>
            </a:br>
            <a:r>
              <a:rPr lang="en-US" sz="1600" dirty="0">
                <a:solidFill>
                  <a:schemeClr val="bg1"/>
                </a:solidFill>
              </a:rPr>
              <a:t>Equity returned, zero losses</a:t>
            </a:r>
            <a:endParaRPr lang="en-PH" sz="3600" b="1" dirty="0">
              <a:solidFill>
                <a:schemeClr val="bg1"/>
              </a:solidFill>
              <a:latin typeface="+mj-lt"/>
            </a:endParaRPr>
          </a:p>
        </p:txBody>
      </p:sp>
      <p:sp>
        <p:nvSpPr>
          <p:cNvPr id="50" name="TextBox 49">
            <a:extLst>
              <a:ext uri="{FF2B5EF4-FFF2-40B4-BE49-F238E27FC236}">
                <a16:creationId xmlns:a16="http://schemas.microsoft.com/office/drawing/2014/main" id="{88AD8A62-504B-49F2-815A-9C15BC9C7CD1}"/>
              </a:ext>
            </a:extLst>
          </p:cNvPr>
          <p:cNvSpPr txBox="1"/>
          <p:nvPr/>
        </p:nvSpPr>
        <p:spPr>
          <a:xfrm>
            <a:off x="10016625" y="5563442"/>
            <a:ext cx="1781837" cy="558928"/>
          </a:xfrm>
          <a:prstGeom prst="rect">
            <a:avLst/>
          </a:prstGeom>
          <a:noFill/>
        </p:spPr>
        <p:txBody>
          <a:bodyPr wrap="square" lIns="0" tIns="0" rIns="0" bIns="0" rtlCol="0" anchor="ctr">
            <a:normAutofit fontScale="62500" lnSpcReduction="20000"/>
          </a:bodyPr>
          <a:lstStyle/>
          <a:p>
            <a:r>
              <a:rPr lang="en-US" sz="3600" b="1" dirty="0">
                <a:solidFill>
                  <a:schemeClr val="accent6">
                    <a:lumMod val="20000"/>
                    <a:lumOff val="80000"/>
                  </a:schemeClr>
                </a:solidFill>
                <a:latin typeface="+mj-lt"/>
              </a:rPr>
              <a:t>104% </a:t>
            </a:r>
            <a:br>
              <a:rPr lang="en-US" sz="3600" b="1" dirty="0">
                <a:solidFill>
                  <a:schemeClr val="bg1"/>
                </a:solidFill>
                <a:latin typeface="+mj-lt"/>
              </a:rPr>
            </a:br>
            <a:r>
              <a:rPr lang="en-US" sz="1600" dirty="0">
                <a:solidFill>
                  <a:schemeClr val="bg1"/>
                </a:solidFill>
              </a:rPr>
              <a:t>Premium vs. underwriting</a:t>
            </a:r>
            <a:endParaRPr lang="en-PH" sz="3600" b="1" dirty="0">
              <a:solidFill>
                <a:schemeClr val="bg1"/>
              </a:solidFill>
              <a:latin typeface="+mj-lt"/>
            </a:endParaRPr>
          </a:p>
        </p:txBody>
      </p:sp>
      <p:sp>
        <p:nvSpPr>
          <p:cNvPr id="4" name="Slide Number Placeholder 3">
            <a:extLst>
              <a:ext uri="{FF2B5EF4-FFF2-40B4-BE49-F238E27FC236}">
                <a16:creationId xmlns:a16="http://schemas.microsoft.com/office/drawing/2014/main" id="{B01CF3C8-B6D4-4BEE-AC01-FBDFDACCA9A7}"/>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49</a:t>
            </a:fld>
            <a:endParaRPr lang="en-PH" dirty="0"/>
          </a:p>
        </p:txBody>
      </p:sp>
    </p:spTree>
    <p:extLst>
      <p:ext uri="{BB962C8B-B14F-4D97-AF65-F5344CB8AC3E}">
        <p14:creationId xmlns:p14="http://schemas.microsoft.com/office/powerpoint/2010/main" val="17205906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B653EB-147C-4E2F-B494-975B2B2D7D2D}"/>
              </a:ext>
            </a:extLst>
          </p:cNvPr>
          <p:cNvSpPr>
            <a:spLocks noGrp="1"/>
          </p:cNvSpPr>
          <p:nvPr>
            <p:ph type="ctrTitle"/>
          </p:nvPr>
        </p:nvSpPr>
        <p:spPr/>
        <p:txBody>
          <a:bodyPr>
            <a:normAutofit fontScale="90000"/>
          </a:bodyPr>
          <a:lstStyle/>
          <a:p>
            <a:r>
              <a:rPr lang="en-PH" dirty="0"/>
              <a:t>Recommend approval: $23.1M equity for a 17.8% net IRR, 1.94x equity multiple</a:t>
            </a:r>
          </a:p>
        </p:txBody>
      </p:sp>
      <p:sp>
        <p:nvSpPr>
          <p:cNvPr id="2" name="Slide Number Placeholder 1">
            <a:extLst>
              <a:ext uri="{FF2B5EF4-FFF2-40B4-BE49-F238E27FC236}">
                <a16:creationId xmlns:a16="http://schemas.microsoft.com/office/drawing/2014/main" id="{49AE9C55-BDEE-4F33-9EE9-5B579CE2613D}"/>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a:t>
            </a:fld>
            <a:endParaRPr lang="en-PH" dirty="0"/>
          </a:p>
        </p:txBody>
      </p:sp>
    </p:spTree>
    <p:extLst>
      <p:ext uri="{BB962C8B-B14F-4D97-AF65-F5344CB8AC3E}">
        <p14:creationId xmlns:p14="http://schemas.microsoft.com/office/powerpoint/2010/main" val="1126110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3EDC44AF-5006-4098-A00B-30437C806B20}"/>
              </a:ext>
            </a:extLst>
          </p:cNvPr>
          <p:cNvSpPr>
            <a:spLocks noGrp="1"/>
          </p:cNvSpPr>
          <p:nvPr>
            <p:ph type="title"/>
          </p:nvPr>
        </p:nvSpPr>
        <p:spPr>
          <a:xfrm>
            <a:off x="363794" y="136526"/>
            <a:ext cx="11434668" cy="777874"/>
          </a:xfrm>
        </p:spPr>
        <p:txBody>
          <a:bodyPr/>
          <a:lstStyle/>
          <a:p>
            <a:r>
              <a:rPr lang="en-PH" dirty="0"/>
              <a:t>Selected Prior Acquisitions</a:t>
            </a:r>
          </a:p>
        </p:txBody>
      </p:sp>
      <p:grpSp>
        <p:nvGrpSpPr>
          <p:cNvPr id="27" name="Group 26">
            <a:extLst>
              <a:ext uri="{FF2B5EF4-FFF2-40B4-BE49-F238E27FC236}">
                <a16:creationId xmlns:a16="http://schemas.microsoft.com/office/drawing/2014/main" id="{3ECCAB6D-63EE-4A7D-A802-FE1A8C9B604E}"/>
              </a:ext>
            </a:extLst>
          </p:cNvPr>
          <p:cNvGrpSpPr/>
          <p:nvPr/>
        </p:nvGrpSpPr>
        <p:grpSpPr>
          <a:xfrm>
            <a:off x="363793" y="1510113"/>
            <a:ext cx="11434668" cy="469642"/>
            <a:chOff x="6713316" y="1525674"/>
            <a:chExt cx="5085146" cy="586705"/>
          </a:xfrm>
        </p:grpSpPr>
        <p:sp>
          <p:nvSpPr>
            <p:cNvPr id="28" name="TextBox 27">
              <a:extLst>
                <a:ext uri="{FF2B5EF4-FFF2-40B4-BE49-F238E27FC236}">
                  <a16:creationId xmlns:a16="http://schemas.microsoft.com/office/drawing/2014/main" id="{4656FAFF-1E43-4787-922D-5C628DA5645D}"/>
                </a:ext>
              </a:extLst>
            </p:cNvPr>
            <p:cNvSpPr txBox="1"/>
            <p:nvPr/>
          </p:nvSpPr>
          <p:spPr>
            <a:xfrm>
              <a:off x="6713316" y="1525674"/>
              <a:ext cx="5085146" cy="507767"/>
            </a:xfrm>
            <a:prstGeom prst="rect">
              <a:avLst/>
            </a:prstGeom>
            <a:noFill/>
          </p:spPr>
          <p:txBody>
            <a:bodyPr wrap="square" lIns="0" tIns="0" rIns="0" bIns="0" rtlCol="0" anchor="ctr">
              <a:normAutofit/>
            </a:bodyPr>
            <a:lstStyle/>
            <a:p>
              <a:r>
                <a:rPr lang="en-US" sz="2000" b="1" dirty="0">
                  <a:solidFill>
                    <a:schemeClr val="accent1"/>
                  </a:solidFill>
                  <a:latin typeface="+mj-lt"/>
                </a:rPr>
                <a:t>Carolinas multifamily · value-add</a:t>
              </a:r>
              <a:endParaRPr lang="en-PH" sz="2000" b="1" dirty="0">
                <a:solidFill>
                  <a:schemeClr val="accent1"/>
                </a:solidFill>
                <a:latin typeface="+mj-lt"/>
              </a:endParaRPr>
            </a:p>
          </p:txBody>
        </p:sp>
        <p:cxnSp>
          <p:nvCxnSpPr>
            <p:cNvPr id="29" name="Straight Connector 28">
              <a:extLst>
                <a:ext uri="{FF2B5EF4-FFF2-40B4-BE49-F238E27FC236}">
                  <a16:creationId xmlns:a16="http://schemas.microsoft.com/office/drawing/2014/main" id="{4F46BD61-3CC6-4A68-AE63-0B969BD89E9B}"/>
                </a:ext>
              </a:extLst>
            </p:cNvPr>
            <p:cNvCxnSpPr>
              <a:cxnSpLocks/>
            </p:cNvCxnSpPr>
            <p:nvPr/>
          </p:nvCxnSpPr>
          <p:spPr>
            <a:xfrm>
              <a:off x="6713316" y="2112379"/>
              <a:ext cx="50851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 name="Straight Connector 10">
            <a:extLst>
              <a:ext uri="{FF2B5EF4-FFF2-40B4-BE49-F238E27FC236}">
                <a16:creationId xmlns:a16="http://schemas.microsoft.com/office/drawing/2014/main" id="{16FD3A8A-02FA-4AD0-B7F7-7318C1CF8B63}"/>
              </a:ext>
            </a:extLst>
          </p:cNvPr>
          <p:cNvCxnSpPr>
            <a:cxnSpLocks/>
          </p:cNvCxnSpPr>
          <p:nvPr/>
        </p:nvCxnSpPr>
        <p:spPr>
          <a:xfrm>
            <a:off x="363793" y="2787839"/>
            <a:ext cx="114346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C657A4D-18AE-47BA-8963-FC1AE56F74BC}"/>
              </a:ext>
            </a:extLst>
          </p:cNvPr>
          <p:cNvCxnSpPr>
            <a:cxnSpLocks/>
          </p:cNvCxnSpPr>
          <p:nvPr/>
        </p:nvCxnSpPr>
        <p:spPr>
          <a:xfrm>
            <a:off x="363793" y="3395287"/>
            <a:ext cx="114346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Arrow: Pentagon 40">
            <a:extLst>
              <a:ext uri="{FF2B5EF4-FFF2-40B4-BE49-F238E27FC236}">
                <a16:creationId xmlns:a16="http://schemas.microsoft.com/office/drawing/2014/main" id="{E4A99AC6-40BF-4997-9D08-13A2DAB0A26C}"/>
              </a:ext>
            </a:extLst>
          </p:cNvPr>
          <p:cNvSpPr/>
          <p:nvPr/>
        </p:nvSpPr>
        <p:spPr>
          <a:xfrm>
            <a:off x="363796" y="2247289"/>
            <a:ext cx="2858401" cy="473652"/>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Units</a:t>
            </a:r>
          </a:p>
        </p:txBody>
      </p:sp>
      <p:sp>
        <p:nvSpPr>
          <p:cNvPr id="42" name="Arrow: Pentagon 41">
            <a:extLst>
              <a:ext uri="{FF2B5EF4-FFF2-40B4-BE49-F238E27FC236}">
                <a16:creationId xmlns:a16="http://schemas.microsoft.com/office/drawing/2014/main" id="{A6C674C1-5D17-4F30-862A-66C42B994C39}"/>
              </a:ext>
            </a:extLst>
          </p:cNvPr>
          <p:cNvSpPr/>
          <p:nvPr/>
        </p:nvSpPr>
        <p:spPr>
          <a:xfrm>
            <a:off x="363796" y="2854737"/>
            <a:ext cx="2858401" cy="473652"/>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Vintage</a:t>
            </a:r>
          </a:p>
        </p:txBody>
      </p:sp>
      <p:sp>
        <p:nvSpPr>
          <p:cNvPr id="43" name="Arrow: Pentagon 42">
            <a:extLst>
              <a:ext uri="{FF2B5EF4-FFF2-40B4-BE49-F238E27FC236}">
                <a16:creationId xmlns:a16="http://schemas.microsoft.com/office/drawing/2014/main" id="{B23F6539-6EC9-493A-8CED-219A2C5679DA}"/>
              </a:ext>
            </a:extLst>
          </p:cNvPr>
          <p:cNvSpPr/>
          <p:nvPr/>
        </p:nvSpPr>
        <p:spPr>
          <a:xfrm>
            <a:off x="363796" y="3462185"/>
            <a:ext cx="2858401" cy="473652"/>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Hold</a:t>
            </a:r>
          </a:p>
        </p:txBody>
      </p:sp>
      <p:sp>
        <p:nvSpPr>
          <p:cNvPr id="44" name="Arrow: Pentagon 43">
            <a:extLst>
              <a:ext uri="{FF2B5EF4-FFF2-40B4-BE49-F238E27FC236}">
                <a16:creationId xmlns:a16="http://schemas.microsoft.com/office/drawing/2014/main" id="{EEBFD060-18B2-49CF-BCA5-FD3BF224C634}"/>
              </a:ext>
            </a:extLst>
          </p:cNvPr>
          <p:cNvSpPr/>
          <p:nvPr/>
        </p:nvSpPr>
        <p:spPr>
          <a:xfrm>
            <a:off x="363796" y="4069633"/>
            <a:ext cx="2858401" cy="473652"/>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Gross IRR</a:t>
            </a:r>
          </a:p>
        </p:txBody>
      </p:sp>
      <p:sp>
        <p:nvSpPr>
          <p:cNvPr id="45" name="Arrow: Pentagon 44">
            <a:extLst>
              <a:ext uri="{FF2B5EF4-FFF2-40B4-BE49-F238E27FC236}">
                <a16:creationId xmlns:a16="http://schemas.microsoft.com/office/drawing/2014/main" id="{DC7AEF60-8558-491B-9516-321478E84EBE}"/>
              </a:ext>
            </a:extLst>
          </p:cNvPr>
          <p:cNvSpPr/>
          <p:nvPr/>
        </p:nvSpPr>
        <p:spPr>
          <a:xfrm>
            <a:off x="363796" y="4677082"/>
            <a:ext cx="2858401" cy="473652"/>
          </a:xfrm>
          <a:prstGeom prst="homePlate">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PH" b="1" dirty="0">
                <a:latin typeface="+mj-lt"/>
              </a:rPr>
              <a:t>Multiple</a:t>
            </a:r>
          </a:p>
        </p:txBody>
      </p:sp>
      <p:cxnSp>
        <p:nvCxnSpPr>
          <p:cNvPr id="46" name="Straight Connector 45">
            <a:extLst>
              <a:ext uri="{FF2B5EF4-FFF2-40B4-BE49-F238E27FC236}">
                <a16:creationId xmlns:a16="http://schemas.microsoft.com/office/drawing/2014/main" id="{14231353-3A92-402B-837E-824A42D29FF6}"/>
              </a:ext>
            </a:extLst>
          </p:cNvPr>
          <p:cNvCxnSpPr>
            <a:cxnSpLocks/>
          </p:cNvCxnSpPr>
          <p:nvPr/>
        </p:nvCxnSpPr>
        <p:spPr>
          <a:xfrm>
            <a:off x="363793" y="4610182"/>
            <a:ext cx="114346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C7EA938-1895-4441-B24E-AC8ECB04E81D}"/>
              </a:ext>
            </a:extLst>
          </p:cNvPr>
          <p:cNvCxnSpPr>
            <a:cxnSpLocks/>
          </p:cNvCxnSpPr>
          <p:nvPr/>
        </p:nvCxnSpPr>
        <p:spPr>
          <a:xfrm>
            <a:off x="363793" y="4002735"/>
            <a:ext cx="1143466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C551568C-2350-4630-BB51-D3EA41FB4D06}"/>
              </a:ext>
            </a:extLst>
          </p:cNvPr>
          <p:cNvSpPr txBox="1"/>
          <p:nvPr/>
        </p:nvSpPr>
        <p:spPr>
          <a:xfrm>
            <a:off x="3342639" y="2247289"/>
            <a:ext cx="6614161" cy="473652"/>
          </a:xfrm>
          <a:prstGeom prst="rect">
            <a:avLst/>
          </a:prstGeom>
          <a:noFill/>
        </p:spPr>
        <p:txBody>
          <a:bodyPr wrap="square" lIns="36000" tIns="36000" rIns="36000" bIns="36000" rtlCol="0" anchor="ctr">
            <a:normAutofit lnSpcReduction="10000"/>
          </a:bodyPr>
          <a:lstStyle/>
          <a:p>
            <a:r>
              <a:rPr lang="en-US" sz="1400" dirty="0"/>
              <a:t>Parkside Commons (Charlotte, NC) — 284 units, 2001 vintage. Full interior renovation; exited 2021 at a 23.8% gross IRR and 2.1x equity multiple.</a:t>
            </a:r>
            <a:endParaRPr lang="en-PH" sz="1400" dirty="0"/>
          </a:p>
        </p:txBody>
      </p:sp>
      <p:sp>
        <p:nvSpPr>
          <p:cNvPr id="49" name="TextBox 48">
            <a:extLst>
              <a:ext uri="{FF2B5EF4-FFF2-40B4-BE49-F238E27FC236}">
                <a16:creationId xmlns:a16="http://schemas.microsoft.com/office/drawing/2014/main" id="{BC50652E-7973-4E25-A00D-9987101D05AA}"/>
              </a:ext>
            </a:extLst>
          </p:cNvPr>
          <p:cNvSpPr txBox="1"/>
          <p:nvPr/>
        </p:nvSpPr>
        <p:spPr>
          <a:xfrm>
            <a:off x="3342639" y="2854738"/>
            <a:ext cx="6614161" cy="473652"/>
          </a:xfrm>
          <a:prstGeom prst="rect">
            <a:avLst/>
          </a:prstGeom>
          <a:noFill/>
        </p:spPr>
        <p:txBody>
          <a:bodyPr wrap="square" lIns="36000" tIns="36000" rIns="36000" bIns="36000" rtlCol="0" anchor="ctr">
            <a:normAutofit lnSpcReduction="10000"/>
          </a:bodyPr>
          <a:lstStyle/>
          <a:p>
            <a:r>
              <a:rPr lang="en-US" sz="1400" dirty="0"/>
              <a:t>Brookhaven Station (Raleigh, NC) — 312 units, 1999 vintage. Renovation plus RUBS expansion; exited 2022 at a 19.6% gross IRR and 1.9x multiple.</a:t>
            </a:r>
            <a:endParaRPr lang="en-PH" sz="1400" dirty="0"/>
          </a:p>
        </p:txBody>
      </p:sp>
      <p:sp>
        <p:nvSpPr>
          <p:cNvPr id="50" name="TextBox 49">
            <a:extLst>
              <a:ext uri="{FF2B5EF4-FFF2-40B4-BE49-F238E27FC236}">
                <a16:creationId xmlns:a16="http://schemas.microsoft.com/office/drawing/2014/main" id="{4375EEE4-ADE3-4457-82DA-8BFFDB2C80F0}"/>
              </a:ext>
            </a:extLst>
          </p:cNvPr>
          <p:cNvSpPr txBox="1"/>
          <p:nvPr/>
        </p:nvSpPr>
        <p:spPr>
          <a:xfrm>
            <a:off x="3342639" y="3462186"/>
            <a:ext cx="6614161" cy="473652"/>
          </a:xfrm>
          <a:prstGeom prst="rect">
            <a:avLst/>
          </a:prstGeom>
          <a:noFill/>
        </p:spPr>
        <p:txBody>
          <a:bodyPr wrap="square" lIns="36000" tIns="36000" rIns="36000" bIns="36000" rtlCol="0" anchor="ctr">
            <a:normAutofit lnSpcReduction="10000"/>
          </a:bodyPr>
          <a:lstStyle/>
          <a:p>
            <a:r>
              <a:rPr lang="en-US" sz="1400" dirty="0"/>
              <a:t>The Maddox (Greenville, SC) — 248 units, 1997 vintage. Interior and amenity repositioning; exited 2023 at a 22.1% gross IRR, 1.95x multiple.</a:t>
            </a:r>
            <a:endParaRPr lang="en-PH" sz="1400" dirty="0"/>
          </a:p>
        </p:txBody>
      </p:sp>
      <p:sp>
        <p:nvSpPr>
          <p:cNvPr id="51" name="TextBox 50">
            <a:extLst>
              <a:ext uri="{FF2B5EF4-FFF2-40B4-BE49-F238E27FC236}">
                <a16:creationId xmlns:a16="http://schemas.microsoft.com/office/drawing/2014/main" id="{A8E862EF-0783-47A3-9AA2-9E68C3B5D407}"/>
              </a:ext>
            </a:extLst>
          </p:cNvPr>
          <p:cNvSpPr txBox="1"/>
          <p:nvPr/>
        </p:nvSpPr>
        <p:spPr>
          <a:xfrm>
            <a:off x="3342639" y="4069635"/>
            <a:ext cx="6614161" cy="473652"/>
          </a:xfrm>
          <a:prstGeom prst="rect">
            <a:avLst/>
          </a:prstGeom>
          <a:noFill/>
        </p:spPr>
        <p:txBody>
          <a:bodyPr wrap="square" lIns="36000" tIns="36000" rIns="36000" bIns="36000" rtlCol="0" anchor="ctr">
            <a:normAutofit lnSpcReduction="10000"/>
          </a:bodyPr>
          <a:lstStyle/>
          <a:p>
            <a:r>
              <a:rPr lang="en-US" sz="1400" dirty="0"/>
              <a:t>Cedar Pointe (Durham, NC) — 356 units, 2004 vintage. Light value-add; exited 2020 at an 18.9% gross IRR and 1.8x equity multiple.</a:t>
            </a:r>
            <a:endParaRPr lang="en-PH" sz="1400" dirty="0"/>
          </a:p>
        </p:txBody>
      </p:sp>
      <p:sp>
        <p:nvSpPr>
          <p:cNvPr id="52" name="TextBox 51">
            <a:extLst>
              <a:ext uri="{FF2B5EF4-FFF2-40B4-BE49-F238E27FC236}">
                <a16:creationId xmlns:a16="http://schemas.microsoft.com/office/drawing/2014/main" id="{48D56E84-A822-459D-ACD4-B4A4B30E20AE}"/>
              </a:ext>
            </a:extLst>
          </p:cNvPr>
          <p:cNvSpPr txBox="1"/>
          <p:nvPr/>
        </p:nvSpPr>
        <p:spPr>
          <a:xfrm>
            <a:off x="3342639" y="4677082"/>
            <a:ext cx="6614161" cy="473652"/>
          </a:xfrm>
          <a:prstGeom prst="rect">
            <a:avLst/>
          </a:prstGeom>
          <a:noFill/>
        </p:spPr>
        <p:txBody>
          <a:bodyPr wrap="square" lIns="36000" tIns="36000" rIns="36000" bIns="36000" rtlCol="0" anchor="ctr">
            <a:normAutofit lnSpcReduction="10000"/>
          </a:bodyPr>
          <a:lstStyle/>
          <a:p>
            <a:r>
              <a:rPr lang="en-US" sz="1400" dirty="0"/>
              <a:t>Magnolia Yards (Columbia, SC) — 220 units, 1998 vintage. Full renovation; currently held, on plan at a 16.5% projected gross IRR.</a:t>
            </a:r>
            <a:endParaRPr lang="en-PH" sz="1400" dirty="0"/>
          </a:p>
        </p:txBody>
      </p:sp>
      <p:sp>
        <p:nvSpPr>
          <p:cNvPr id="53" name="TextBox 52">
            <a:extLst>
              <a:ext uri="{FF2B5EF4-FFF2-40B4-BE49-F238E27FC236}">
                <a16:creationId xmlns:a16="http://schemas.microsoft.com/office/drawing/2014/main" id="{8BCD545F-19C7-47C7-BE6A-4715F32A03D8}"/>
              </a:ext>
            </a:extLst>
          </p:cNvPr>
          <p:cNvSpPr txBox="1"/>
          <p:nvPr/>
        </p:nvSpPr>
        <p:spPr>
          <a:xfrm>
            <a:off x="10097560" y="2247289"/>
            <a:ext cx="1700901" cy="473652"/>
          </a:xfrm>
          <a:prstGeom prst="rect">
            <a:avLst/>
          </a:prstGeom>
          <a:solidFill>
            <a:schemeClr val="bg2"/>
          </a:solidFill>
        </p:spPr>
        <p:txBody>
          <a:bodyPr wrap="square" lIns="36000" tIns="36000" rIns="36000" bIns="36000" rtlCol="0" anchor="ctr">
            <a:normAutofit/>
          </a:bodyPr>
          <a:lstStyle/>
          <a:p>
            <a:pPr algn="ctr"/>
            <a:r>
              <a:rPr lang="en-US" sz="1400" b="1" dirty="0"/>
              <a:t>284 · 2.8 yr</a:t>
            </a:r>
            <a:endParaRPr lang="en-PH" sz="1400" b="1" dirty="0"/>
          </a:p>
        </p:txBody>
      </p:sp>
      <p:sp>
        <p:nvSpPr>
          <p:cNvPr id="54" name="TextBox 53">
            <a:extLst>
              <a:ext uri="{FF2B5EF4-FFF2-40B4-BE49-F238E27FC236}">
                <a16:creationId xmlns:a16="http://schemas.microsoft.com/office/drawing/2014/main" id="{39A05BC9-A206-40DB-B54B-7B37A36245FD}"/>
              </a:ext>
            </a:extLst>
          </p:cNvPr>
          <p:cNvSpPr txBox="1"/>
          <p:nvPr/>
        </p:nvSpPr>
        <p:spPr>
          <a:xfrm>
            <a:off x="10097560" y="2854738"/>
            <a:ext cx="1700901" cy="473652"/>
          </a:xfrm>
          <a:prstGeom prst="rect">
            <a:avLst/>
          </a:prstGeom>
          <a:solidFill>
            <a:schemeClr val="bg2"/>
          </a:solidFill>
        </p:spPr>
        <p:txBody>
          <a:bodyPr wrap="square" lIns="36000" tIns="36000" rIns="36000" bIns="36000" rtlCol="0" anchor="ctr">
            <a:normAutofit/>
          </a:bodyPr>
          <a:lstStyle/>
          <a:p>
            <a:pPr algn="ctr"/>
            <a:r>
              <a:rPr lang="en-US" sz="1400" b="1" dirty="0"/>
              <a:t>312 · 3.4 yr</a:t>
            </a:r>
            <a:endParaRPr lang="en-PH" sz="1400" b="1" dirty="0"/>
          </a:p>
        </p:txBody>
      </p:sp>
      <p:sp>
        <p:nvSpPr>
          <p:cNvPr id="55" name="TextBox 54">
            <a:extLst>
              <a:ext uri="{FF2B5EF4-FFF2-40B4-BE49-F238E27FC236}">
                <a16:creationId xmlns:a16="http://schemas.microsoft.com/office/drawing/2014/main" id="{E0FD8E4B-5835-4C27-BE86-FE95ADBB0698}"/>
              </a:ext>
            </a:extLst>
          </p:cNvPr>
          <p:cNvSpPr txBox="1"/>
          <p:nvPr/>
        </p:nvSpPr>
        <p:spPr>
          <a:xfrm>
            <a:off x="10097560" y="3462186"/>
            <a:ext cx="1700901" cy="473652"/>
          </a:xfrm>
          <a:prstGeom prst="rect">
            <a:avLst/>
          </a:prstGeom>
          <a:solidFill>
            <a:schemeClr val="bg2"/>
          </a:solidFill>
        </p:spPr>
        <p:txBody>
          <a:bodyPr wrap="square" lIns="36000" tIns="36000" rIns="36000" bIns="36000" rtlCol="0" anchor="ctr">
            <a:normAutofit/>
          </a:bodyPr>
          <a:lstStyle/>
          <a:p>
            <a:pPr algn="ctr"/>
            <a:r>
              <a:rPr lang="en-US" sz="1400" b="1" dirty="0"/>
              <a:t>248 · 4.1 yr</a:t>
            </a:r>
            <a:endParaRPr lang="en-PH" sz="1400" b="1" dirty="0"/>
          </a:p>
        </p:txBody>
      </p:sp>
      <p:sp>
        <p:nvSpPr>
          <p:cNvPr id="56" name="TextBox 55">
            <a:extLst>
              <a:ext uri="{FF2B5EF4-FFF2-40B4-BE49-F238E27FC236}">
                <a16:creationId xmlns:a16="http://schemas.microsoft.com/office/drawing/2014/main" id="{81D1A418-F5E0-42E8-985B-7206BDDF839A}"/>
              </a:ext>
            </a:extLst>
          </p:cNvPr>
          <p:cNvSpPr txBox="1"/>
          <p:nvPr/>
        </p:nvSpPr>
        <p:spPr>
          <a:xfrm>
            <a:off x="10097560" y="4069635"/>
            <a:ext cx="1700901" cy="473652"/>
          </a:xfrm>
          <a:prstGeom prst="rect">
            <a:avLst/>
          </a:prstGeom>
          <a:solidFill>
            <a:schemeClr val="bg2"/>
          </a:solidFill>
        </p:spPr>
        <p:txBody>
          <a:bodyPr wrap="square" lIns="36000" tIns="36000" rIns="36000" bIns="36000" rtlCol="0" anchor="ctr">
            <a:normAutofit/>
          </a:bodyPr>
          <a:lstStyle/>
          <a:p>
            <a:pPr algn="ctr"/>
            <a:r>
              <a:rPr lang="en-US" sz="1400" b="1" dirty="0"/>
              <a:t>356 · 6.2 yr</a:t>
            </a:r>
            <a:endParaRPr lang="en-PH" sz="1400" b="1" dirty="0"/>
          </a:p>
        </p:txBody>
      </p:sp>
      <p:sp>
        <p:nvSpPr>
          <p:cNvPr id="57" name="TextBox 56">
            <a:extLst>
              <a:ext uri="{FF2B5EF4-FFF2-40B4-BE49-F238E27FC236}">
                <a16:creationId xmlns:a16="http://schemas.microsoft.com/office/drawing/2014/main" id="{D3D9547B-3790-4172-A577-9FDDB3767740}"/>
              </a:ext>
            </a:extLst>
          </p:cNvPr>
          <p:cNvSpPr txBox="1"/>
          <p:nvPr/>
        </p:nvSpPr>
        <p:spPr>
          <a:xfrm>
            <a:off x="10097560" y="4677082"/>
            <a:ext cx="1700901" cy="473652"/>
          </a:xfrm>
          <a:prstGeom prst="rect">
            <a:avLst/>
          </a:prstGeom>
          <a:solidFill>
            <a:schemeClr val="bg2"/>
          </a:solidFill>
        </p:spPr>
        <p:txBody>
          <a:bodyPr wrap="square" lIns="36000" tIns="36000" rIns="36000" bIns="36000" rtlCol="0" anchor="ctr">
            <a:normAutofit/>
          </a:bodyPr>
          <a:lstStyle/>
          <a:p>
            <a:pPr algn="ctr"/>
            <a:r>
              <a:rPr lang="en-US" sz="1400" b="1" dirty="0"/>
              <a:t>220 · held</a:t>
            </a:r>
            <a:endParaRPr lang="en-PH" sz="1400" b="1" dirty="0"/>
          </a:p>
        </p:txBody>
      </p:sp>
      <p:sp>
        <p:nvSpPr>
          <p:cNvPr id="58" name="TextBox 57">
            <a:extLst>
              <a:ext uri="{FF2B5EF4-FFF2-40B4-BE49-F238E27FC236}">
                <a16:creationId xmlns:a16="http://schemas.microsoft.com/office/drawing/2014/main" id="{EDEAEE86-E4D3-4204-ABAE-9B4D2BF1E3DB}"/>
              </a:ext>
            </a:extLst>
          </p:cNvPr>
          <p:cNvSpPr txBox="1"/>
          <p:nvPr/>
        </p:nvSpPr>
        <p:spPr>
          <a:xfrm>
            <a:off x="363793" y="5349811"/>
            <a:ext cx="11434667" cy="717631"/>
          </a:xfrm>
          <a:prstGeom prst="rect">
            <a:avLst/>
          </a:prstGeom>
          <a:solidFill>
            <a:schemeClr val="accent5">
              <a:lumMod val="20000"/>
              <a:lumOff val="80000"/>
            </a:schemeClr>
          </a:solidFill>
        </p:spPr>
        <p:txBody>
          <a:bodyPr wrap="square" lIns="0" tIns="0" rIns="0" bIns="0" rtlCol="0" anchor="ctr">
            <a:normAutofit/>
          </a:bodyPr>
          <a:lstStyle/>
          <a:p>
            <a:pPr algn="ctr"/>
            <a:r>
              <a:rPr lang="en-US" sz="1600" dirty="0"/>
              <a:t>Northgate Commons mirrors the Brookhaven Station profile most closely — same vintage, similar unit count and the identical interior scope — which delivered a 1.9x multiple and informs this underwriting.</a:t>
            </a:r>
          </a:p>
        </p:txBody>
      </p:sp>
      <p:sp>
        <p:nvSpPr>
          <p:cNvPr id="3" name="Slide Number Placeholder 2">
            <a:extLst>
              <a:ext uri="{FF2B5EF4-FFF2-40B4-BE49-F238E27FC236}">
                <a16:creationId xmlns:a16="http://schemas.microsoft.com/office/drawing/2014/main" id="{91747DFE-6D44-449B-AA4E-A712B80B2B8A}"/>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50</a:t>
            </a:fld>
            <a:endParaRPr lang="en-PH" dirty="0"/>
          </a:p>
        </p:txBody>
      </p:sp>
    </p:spTree>
    <p:extLst>
      <p:ext uri="{BB962C8B-B14F-4D97-AF65-F5344CB8AC3E}">
        <p14:creationId xmlns:p14="http://schemas.microsoft.com/office/powerpoint/2010/main" val="40691118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8A54EAC6-7169-4C73-89D3-DC6955ECC63F}"/>
              </a:ext>
            </a:extLst>
          </p:cNvPr>
          <p:cNvSpPr>
            <a:spLocks noGrp="1"/>
          </p:cNvSpPr>
          <p:nvPr>
            <p:ph type="title"/>
          </p:nvPr>
        </p:nvSpPr>
        <p:spPr/>
        <p:txBody>
          <a:bodyPr/>
          <a:lstStyle/>
          <a:p>
            <a:r>
              <a:rPr lang="en-US" b="1" dirty="0"/>
              <a:t>Recommendation &amp; Approval Request</a:t>
            </a:r>
          </a:p>
        </p:txBody>
      </p:sp>
      <p:sp>
        <p:nvSpPr>
          <p:cNvPr id="3" name="ee4pContent1">
            <a:extLst>
              <a:ext uri="{FF2B5EF4-FFF2-40B4-BE49-F238E27FC236}">
                <a16:creationId xmlns:a16="http://schemas.microsoft.com/office/drawing/2014/main" id="{6E3A37CD-620D-430E-9E01-160BAE48F57A}"/>
              </a:ext>
            </a:extLst>
          </p:cNvPr>
          <p:cNvSpPr txBox="1"/>
          <p:nvPr/>
        </p:nvSpPr>
        <p:spPr>
          <a:xfrm>
            <a:off x="363794" y="2591178"/>
            <a:ext cx="1849430" cy="3352421"/>
          </a:xfrm>
          <a:prstGeom prst="rect">
            <a:avLst/>
          </a:prstGeom>
          <a:noFill/>
          <a:ln w="12700" cap="flat" cmpd="sng" algn="ctr">
            <a:gradFill>
              <a:gsLst>
                <a:gs pos="100000">
                  <a:srgbClr val="FFFFFF"/>
                </a:gs>
                <a:gs pos="24000">
                  <a:schemeClr val="tx2"/>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t" anchorCtr="0">
            <a:noAutofit/>
          </a:bodyPr>
          <a:lstStyle>
            <a:defPPr>
              <a:defRPr lang="en-US"/>
            </a:defPPr>
            <a:lvl1pPr>
              <a:buClr>
                <a:srgbClr val="000000"/>
              </a:buClr>
              <a:buSzPct val="100000"/>
              <a:buFont typeface="Trebuchet MS" panose="020B0603020202020204" pitchFamily="34" charset="0"/>
              <a:buChar char="​"/>
              <a:defRPr sz="1200">
                <a:solidFill>
                  <a:srgbClr val="000000"/>
                </a:solidFill>
              </a:defRPr>
            </a:lvl1pPr>
            <a:lvl2pPr marL="324000" lvl="1" indent="-216000">
              <a:buClr>
                <a:srgbClr val="000000"/>
              </a:buClr>
              <a:buSzPct val="100000"/>
              <a:buFont typeface="Trebuchet MS" panose="020B0603020202020204" pitchFamily="34" charset="0"/>
              <a:buChar char="•"/>
              <a:defRPr sz="1200">
                <a:solidFill>
                  <a:srgbClr val="000000"/>
                </a:solidFill>
              </a:defRPr>
            </a:lvl2pPr>
            <a:lvl3pPr marL="648000" lvl="2" indent="-216000">
              <a:buClr>
                <a:srgbClr val="000000"/>
              </a:buClr>
              <a:buSzPct val="100000"/>
              <a:buFont typeface="Trebuchet MS" panose="020B0603020202020204" pitchFamily="34" charset="0"/>
              <a:buChar char="–"/>
              <a:defRPr sz="1200">
                <a:solidFill>
                  <a:srgbClr val="000000"/>
                </a:solidFill>
              </a:defRPr>
            </a:lvl3pPr>
            <a:lvl4pPr marL="0" lvl="3">
              <a:buClr>
                <a:srgbClr val="000000"/>
              </a:buClr>
              <a:buSzPct val="100000"/>
              <a:buFont typeface="Trebuchet MS" panose="020B0603020202020204" pitchFamily="34" charset="0"/>
              <a:buChar char="​"/>
              <a:defRPr sz="1600">
                <a:solidFill>
                  <a:srgbClr val="000000"/>
                </a:solidFill>
              </a:defRPr>
            </a:lvl4pPr>
            <a:lvl5pPr marL="0" lvl="4">
              <a:buClr>
                <a:srgbClr val="000000"/>
              </a:buClr>
              <a:buSzPct val="100000"/>
              <a:buFont typeface="Trebuchet MS" panose="020B0603020202020204" pitchFamily="34" charset="0"/>
              <a:buChar char="​"/>
              <a:defRPr sz="1600" b="1">
                <a:solidFill>
                  <a:srgbClr val="000000"/>
                </a:solidFill>
              </a:defRPr>
            </a:lvl5pPr>
            <a:lvl6pPr marL="324000" lvl="5" indent="-216000">
              <a:buClr>
                <a:srgbClr val="000000"/>
              </a:buClr>
              <a:buSzPct val="100000"/>
              <a:buFont typeface="Trebuchet MS" panose="020B0603020202020204" pitchFamily="34" charset="0"/>
              <a:buChar char="•"/>
              <a:defRPr sz="1600">
                <a:solidFill>
                  <a:srgbClr val="000000"/>
                </a:solidFill>
              </a:defRPr>
            </a:lvl6pPr>
            <a:lvl7pPr marL="0" lvl="6">
              <a:buClr>
                <a:srgbClr val="000000"/>
              </a:buClr>
              <a:buSzPct val="100000"/>
              <a:buFont typeface="Trebuchet MS" panose="020B0603020202020204" pitchFamily="34" charset="0"/>
              <a:buChar char="​"/>
              <a:defRPr sz="4400">
                <a:solidFill>
                  <a:srgbClr val="000000"/>
                </a:solidFill>
              </a:defRPr>
            </a:lvl7pPr>
            <a:lvl8pPr marL="0" lvl="7">
              <a:buClr>
                <a:srgbClr val="000000"/>
              </a:buClr>
              <a:buSzPct val="100000"/>
              <a:buFont typeface="Trebuchet MS" panose="020B0603020202020204" pitchFamily="34" charset="0"/>
              <a:buChar char="​"/>
              <a:defRPr sz="5400">
                <a:solidFill>
                  <a:srgbClr val="000000"/>
                </a:solidFill>
              </a:defRPr>
            </a:lvl8pPr>
            <a:lvl9pPr marL="0" lvl="8">
              <a:buClr>
                <a:srgbClr val="000000"/>
              </a:buClr>
              <a:buSzPct val="100000"/>
              <a:buFont typeface="Trebuchet MS" panose="020B0603020202020204" pitchFamily="34" charset="0"/>
              <a:buChar char="​"/>
              <a:defRPr sz="2400">
                <a:solidFill>
                  <a:srgbClr val="000000"/>
                </a:solidFill>
              </a:defRPr>
            </a:lvl9pPr>
          </a:lstStyle>
          <a:p>
            <a:pPr marL="92075" lvl="1" indent="0">
              <a:spcAft>
                <a:spcPts val="300"/>
              </a:spcAft>
              <a:buClr>
                <a:schemeClr val="accent4"/>
              </a:buClr>
              <a:buNone/>
            </a:pPr>
            <a:r>
              <a:rPr lang="en-US" sz="1050" dirty="0">
                <a:solidFill>
                  <a:schemeClr val="tx1"/>
                </a:solidFill>
                <a:latin typeface="+mn-lt"/>
              </a:rPr>
              <a:t>Approve the acquisition of Northgate Commons at $58.4M.</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Authorize a total equity commitment of $23.1M from the fund.</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Authorize $0.75M of the earnest deposit to go hard at diligence end.</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We recommend the Committee approve proceeding to a hard deposit and closing on the terms described, subject to the conditions listed at right.</a:t>
            </a:r>
          </a:p>
        </p:txBody>
      </p:sp>
      <p:sp>
        <p:nvSpPr>
          <p:cNvPr id="4" name="ee4pContent2">
            <a:extLst>
              <a:ext uri="{FF2B5EF4-FFF2-40B4-BE49-F238E27FC236}">
                <a16:creationId xmlns:a16="http://schemas.microsoft.com/office/drawing/2014/main" id="{CE9227FC-3C30-469F-9BC4-A0CA9FCC7647}"/>
              </a:ext>
            </a:extLst>
          </p:cNvPr>
          <p:cNvSpPr txBox="1"/>
          <p:nvPr/>
        </p:nvSpPr>
        <p:spPr>
          <a:xfrm>
            <a:off x="2369253" y="2591178"/>
            <a:ext cx="1849430" cy="3352421"/>
          </a:xfrm>
          <a:prstGeom prst="rect">
            <a:avLst/>
          </a:prstGeom>
          <a:noFill/>
          <a:ln w="12700" cap="flat" cmpd="sng" algn="ctr">
            <a:gradFill>
              <a:gsLst>
                <a:gs pos="100000">
                  <a:srgbClr val="FFFFFF"/>
                </a:gs>
                <a:gs pos="24000">
                  <a:schemeClr val="tx2"/>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t" anchorCtr="0">
            <a:noAutofit/>
          </a:bodyPr>
          <a:lstStyle>
            <a:defPPr>
              <a:defRPr lang="en-US"/>
            </a:defPPr>
            <a:lvl1pPr>
              <a:buClr>
                <a:srgbClr val="000000"/>
              </a:buClr>
              <a:buSzPct val="100000"/>
              <a:buFont typeface="Trebuchet MS" panose="020B0603020202020204" pitchFamily="34" charset="0"/>
              <a:buChar char="​"/>
              <a:defRPr sz="1200">
                <a:solidFill>
                  <a:srgbClr val="000000"/>
                </a:solidFill>
              </a:defRPr>
            </a:lvl1pPr>
            <a:lvl2pPr marL="324000" lvl="1" indent="-216000">
              <a:buClr>
                <a:srgbClr val="000000"/>
              </a:buClr>
              <a:buSzPct val="100000"/>
              <a:buFont typeface="Trebuchet MS" panose="020B0603020202020204" pitchFamily="34" charset="0"/>
              <a:buChar char="•"/>
              <a:defRPr sz="1200">
                <a:solidFill>
                  <a:srgbClr val="000000"/>
                </a:solidFill>
              </a:defRPr>
            </a:lvl2pPr>
            <a:lvl3pPr marL="648000" lvl="2" indent="-216000">
              <a:buClr>
                <a:srgbClr val="000000"/>
              </a:buClr>
              <a:buSzPct val="100000"/>
              <a:buFont typeface="Trebuchet MS" panose="020B0603020202020204" pitchFamily="34" charset="0"/>
              <a:buChar char="–"/>
              <a:defRPr sz="1200">
                <a:solidFill>
                  <a:srgbClr val="000000"/>
                </a:solidFill>
              </a:defRPr>
            </a:lvl3pPr>
            <a:lvl4pPr marL="0" lvl="3">
              <a:buClr>
                <a:srgbClr val="000000"/>
              </a:buClr>
              <a:buSzPct val="100000"/>
              <a:buFont typeface="Trebuchet MS" panose="020B0603020202020204" pitchFamily="34" charset="0"/>
              <a:buChar char="​"/>
              <a:defRPr sz="1600">
                <a:solidFill>
                  <a:srgbClr val="000000"/>
                </a:solidFill>
              </a:defRPr>
            </a:lvl4pPr>
            <a:lvl5pPr marL="0" lvl="4">
              <a:buClr>
                <a:srgbClr val="000000"/>
              </a:buClr>
              <a:buSzPct val="100000"/>
              <a:buFont typeface="Trebuchet MS" panose="020B0603020202020204" pitchFamily="34" charset="0"/>
              <a:buChar char="​"/>
              <a:defRPr sz="1600" b="1">
                <a:solidFill>
                  <a:srgbClr val="000000"/>
                </a:solidFill>
              </a:defRPr>
            </a:lvl5pPr>
            <a:lvl6pPr marL="324000" lvl="5" indent="-216000">
              <a:buClr>
                <a:srgbClr val="000000"/>
              </a:buClr>
              <a:buSzPct val="100000"/>
              <a:buFont typeface="Trebuchet MS" panose="020B0603020202020204" pitchFamily="34" charset="0"/>
              <a:buChar char="•"/>
              <a:defRPr sz="1600">
                <a:solidFill>
                  <a:srgbClr val="000000"/>
                </a:solidFill>
              </a:defRPr>
            </a:lvl6pPr>
            <a:lvl7pPr marL="0" lvl="6">
              <a:buClr>
                <a:srgbClr val="000000"/>
              </a:buClr>
              <a:buSzPct val="100000"/>
              <a:buFont typeface="Trebuchet MS" panose="020B0603020202020204" pitchFamily="34" charset="0"/>
              <a:buChar char="​"/>
              <a:defRPr sz="4400">
                <a:solidFill>
                  <a:srgbClr val="000000"/>
                </a:solidFill>
              </a:defRPr>
            </a:lvl7pPr>
            <a:lvl8pPr marL="0" lvl="7">
              <a:buClr>
                <a:srgbClr val="000000"/>
              </a:buClr>
              <a:buSzPct val="100000"/>
              <a:buFont typeface="Trebuchet MS" panose="020B0603020202020204" pitchFamily="34" charset="0"/>
              <a:buChar char="​"/>
              <a:defRPr sz="5400">
                <a:solidFill>
                  <a:srgbClr val="000000"/>
                </a:solidFill>
              </a:defRPr>
            </a:lvl8pPr>
            <a:lvl9pPr marL="0" lvl="8">
              <a:buClr>
                <a:srgbClr val="000000"/>
              </a:buClr>
              <a:buSzPct val="100000"/>
              <a:buFont typeface="Trebuchet MS" panose="020B0603020202020204" pitchFamily="34" charset="0"/>
              <a:buChar char="​"/>
              <a:defRPr sz="2400">
                <a:solidFill>
                  <a:srgbClr val="000000"/>
                </a:solidFill>
              </a:defRPr>
            </a:lvl9pPr>
          </a:lstStyle>
          <a:p>
            <a:pPr marL="92075" lvl="1" indent="0">
              <a:spcAft>
                <a:spcPts val="300"/>
              </a:spcAft>
              <a:buClr>
                <a:schemeClr val="accent4"/>
              </a:buClr>
              <a:buNone/>
            </a:pPr>
            <a:r>
              <a:rPr lang="en-US" sz="1050" dirty="0">
                <a:solidFill>
                  <a:schemeClr val="tx1"/>
                </a:solidFill>
                <a:latin typeface="+mn-lt"/>
              </a:rPr>
              <a:t>Authorize the $42.8M senior bridge facility on the quoted terms.</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Approve the $5.2M renovation budget and business plan.</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Delegate final loan-document negotiation to the deal team.</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The opportunity offers an attractive risk-adjusted return: a 17.8% net IRR from a basis 28% below replacement cost, with downside protected to a 1.58x multiple even under stress.</a:t>
            </a:r>
          </a:p>
        </p:txBody>
      </p:sp>
      <p:sp>
        <p:nvSpPr>
          <p:cNvPr id="5" name="ee4pContent3">
            <a:extLst>
              <a:ext uri="{FF2B5EF4-FFF2-40B4-BE49-F238E27FC236}">
                <a16:creationId xmlns:a16="http://schemas.microsoft.com/office/drawing/2014/main" id="{C56FD824-A426-4A0C-BED6-71E9160EE4C9}"/>
              </a:ext>
            </a:extLst>
          </p:cNvPr>
          <p:cNvSpPr txBox="1"/>
          <p:nvPr/>
        </p:nvSpPr>
        <p:spPr>
          <a:xfrm>
            <a:off x="4374712" y="2591178"/>
            <a:ext cx="1849430" cy="3352421"/>
          </a:xfrm>
          <a:prstGeom prst="rect">
            <a:avLst/>
          </a:prstGeom>
          <a:noFill/>
          <a:ln w="12700" cap="flat" cmpd="sng" algn="ctr">
            <a:gradFill>
              <a:gsLst>
                <a:gs pos="100000">
                  <a:srgbClr val="FFFFFF"/>
                </a:gs>
                <a:gs pos="24000">
                  <a:schemeClr val="tx2"/>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t" anchorCtr="0">
            <a:noAutofit/>
          </a:bodyPr>
          <a:lstStyle>
            <a:defPPr>
              <a:defRPr lang="en-US"/>
            </a:defPPr>
            <a:lvl1pPr>
              <a:buClr>
                <a:srgbClr val="000000"/>
              </a:buClr>
              <a:buSzPct val="100000"/>
              <a:buFont typeface="Trebuchet MS" panose="020B0603020202020204" pitchFamily="34" charset="0"/>
              <a:buChar char="​"/>
              <a:defRPr sz="1200">
                <a:solidFill>
                  <a:srgbClr val="000000"/>
                </a:solidFill>
              </a:defRPr>
            </a:lvl1pPr>
            <a:lvl2pPr marL="324000" lvl="1" indent="-216000">
              <a:buClr>
                <a:srgbClr val="000000"/>
              </a:buClr>
              <a:buSzPct val="100000"/>
              <a:buFont typeface="Trebuchet MS" panose="020B0603020202020204" pitchFamily="34" charset="0"/>
              <a:buChar char="•"/>
              <a:defRPr sz="1200">
                <a:solidFill>
                  <a:srgbClr val="000000"/>
                </a:solidFill>
              </a:defRPr>
            </a:lvl2pPr>
            <a:lvl3pPr marL="648000" lvl="2" indent="-216000">
              <a:buClr>
                <a:srgbClr val="000000"/>
              </a:buClr>
              <a:buSzPct val="100000"/>
              <a:buFont typeface="Trebuchet MS" panose="020B0603020202020204" pitchFamily="34" charset="0"/>
              <a:buChar char="–"/>
              <a:defRPr sz="1200">
                <a:solidFill>
                  <a:srgbClr val="000000"/>
                </a:solidFill>
              </a:defRPr>
            </a:lvl3pPr>
            <a:lvl4pPr marL="0" lvl="3">
              <a:buClr>
                <a:srgbClr val="000000"/>
              </a:buClr>
              <a:buSzPct val="100000"/>
              <a:buFont typeface="Trebuchet MS" panose="020B0603020202020204" pitchFamily="34" charset="0"/>
              <a:buChar char="​"/>
              <a:defRPr sz="1600">
                <a:solidFill>
                  <a:srgbClr val="000000"/>
                </a:solidFill>
              </a:defRPr>
            </a:lvl4pPr>
            <a:lvl5pPr marL="0" lvl="4">
              <a:buClr>
                <a:srgbClr val="000000"/>
              </a:buClr>
              <a:buSzPct val="100000"/>
              <a:buFont typeface="Trebuchet MS" panose="020B0603020202020204" pitchFamily="34" charset="0"/>
              <a:buChar char="​"/>
              <a:defRPr sz="1600" b="1">
                <a:solidFill>
                  <a:srgbClr val="000000"/>
                </a:solidFill>
              </a:defRPr>
            </a:lvl5pPr>
            <a:lvl6pPr marL="324000" lvl="5" indent="-216000">
              <a:buClr>
                <a:srgbClr val="000000"/>
              </a:buClr>
              <a:buSzPct val="100000"/>
              <a:buFont typeface="Trebuchet MS" panose="020B0603020202020204" pitchFamily="34" charset="0"/>
              <a:buChar char="•"/>
              <a:defRPr sz="1600">
                <a:solidFill>
                  <a:srgbClr val="000000"/>
                </a:solidFill>
              </a:defRPr>
            </a:lvl6pPr>
            <a:lvl7pPr marL="0" lvl="6">
              <a:buClr>
                <a:srgbClr val="000000"/>
              </a:buClr>
              <a:buSzPct val="100000"/>
              <a:buFont typeface="Trebuchet MS" panose="020B0603020202020204" pitchFamily="34" charset="0"/>
              <a:buChar char="​"/>
              <a:defRPr sz="4400">
                <a:solidFill>
                  <a:srgbClr val="000000"/>
                </a:solidFill>
              </a:defRPr>
            </a:lvl7pPr>
            <a:lvl8pPr marL="0" lvl="7">
              <a:buClr>
                <a:srgbClr val="000000"/>
              </a:buClr>
              <a:buSzPct val="100000"/>
              <a:buFont typeface="Trebuchet MS" panose="020B0603020202020204" pitchFamily="34" charset="0"/>
              <a:buChar char="​"/>
              <a:defRPr sz="5400">
                <a:solidFill>
                  <a:srgbClr val="000000"/>
                </a:solidFill>
              </a:defRPr>
            </a:lvl8pPr>
            <a:lvl9pPr marL="0" lvl="8">
              <a:buClr>
                <a:srgbClr val="000000"/>
              </a:buClr>
              <a:buSzPct val="100000"/>
              <a:buFont typeface="Trebuchet MS" panose="020B0603020202020204" pitchFamily="34" charset="0"/>
              <a:buChar char="​"/>
              <a:defRPr sz="2400">
                <a:solidFill>
                  <a:srgbClr val="000000"/>
                </a:solidFill>
              </a:defRPr>
            </a:lvl9pPr>
          </a:lstStyle>
          <a:p>
            <a:pPr marL="92075" lvl="1" indent="0">
              <a:spcAft>
                <a:spcPts val="300"/>
              </a:spcAft>
              <a:buClr>
                <a:schemeClr val="accent4"/>
              </a:buClr>
              <a:buNone/>
            </a:pPr>
            <a:r>
              <a:rPr lang="en-US" sz="1050" dirty="0">
                <a:solidFill>
                  <a:schemeClr val="tx1"/>
                </a:solidFill>
                <a:latin typeface="+mn-lt"/>
              </a:rPr>
              <a:t>Confirm the rate cap and interest reserve are funded at close.</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Set the targeted closing date of September 30, 2026.</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Authorize the sponsor 10% co-investment alongside LP capital.</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Timing is actionable: a signed PSA, competing debt quotes and a 45-day diligence period position the fund to close on schedule and begin executing the plan immediately.</a:t>
            </a:r>
          </a:p>
        </p:txBody>
      </p:sp>
      <p:sp>
        <p:nvSpPr>
          <p:cNvPr id="6" name="ee4pContent4">
            <a:extLst>
              <a:ext uri="{FF2B5EF4-FFF2-40B4-BE49-F238E27FC236}">
                <a16:creationId xmlns:a16="http://schemas.microsoft.com/office/drawing/2014/main" id="{392C7182-F820-496B-9CA9-7BBAD8EEB476}"/>
              </a:ext>
            </a:extLst>
          </p:cNvPr>
          <p:cNvSpPr txBox="1"/>
          <p:nvPr/>
        </p:nvSpPr>
        <p:spPr>
          <a:xfrm>
            <a:off x="6380170" y="2591178"/>
            <a:ext cx="1849430" cy="3352421"/>
          </a:xfrm>
          <a:prstGeom prst="rect">
            <a:avLst/>
          </a:prstGeom>
          <a:noFill/>
          <a:ln w="12700" cap="flat" cmpd="sng" algn="ctr">
            <a:gradFill>
              <a:gsLst>
                <a:gs pos="100000">
                  <a:srgbClr val="FFFFFF"/>
                </a:gs>
                <a:gs pos="24000">
                  <a:schemeClr val="tx2"/>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45720" tIns="45720" rIns="45720" bIns="45720" rtlCol="0" anchor="t" anchorCtr="0">
            <a:normAutofit/>
          </a:bodyPr>
          <a:lstStyle>
            <a:defPPr>
              <a:defRPr lang="en-US"/>
            </a:defPPr>
            <a:lvl1pPr>
              <a:buClr>
                <a:srgbClr val="000000"/>
              </a:buClr>
              <a:buSzPct val="100000"/>
              <a:buFont typeface="Trebuchet MS" panose="020B0603020202020204" pitchFamily="34" charset="0"/>
              <a:buChar char="​"/>
              <a:defRPr sz="1200">
                <a:solidFill>
                  <a:srgbClr val="000000"/>
                </a:solidFill>
              </a:defRPr>
            </a:lvl1pPr>
            <a:lvl2pPr marL="324000" lvl="1" indent="-216000">
              <a:buClr>
                <a:srgbClr val="000000"/>
              </a:buClr>
              <a:buSzPct val="100000"/>
              <a:buFont typeface="Trebuchet MS" panose="020B0603020202020204" pitchFamily="34" charset="0"/>
              <a:buChar char="•"/>
              <a:defRPr sz="1200">
                <a:solidFill>
                  <a:srgbClr val="000000"/>
                </a:solidFill>
              </a:defRPr>
            </a:lvl2pPr>
            <a:lvl3pPr marL="648000" lvl="2" indent="-216000">
              <a:buClr>
                <a:srgbClr val="000000"/>
              </a:buClr>
              <a:buSzPct val="100000"/>
              <a:buFont typeface="Trebuchet MS" panose="020B0603020202020204" pitchFamily="34" charset="0"/>
              <a:buChar char="–"/>
              <a:defRPr sz="1200">
                <a:solidFill>
                  <a:srgbClr val="000000"/>
                </a:solidFill>
              </a:defRPr>
            </a:lvl3pPr>
            <a:lvl4pPr marL="0" lvl="3">
              <a:buClr>
                <a:srgbClr val="000000"/>
              </a:buClr>
              <a:buSzPct val="100000"/>
              <a:buFont typeface="Trebuchet MS" panose="020B0603020202020204" pitchFamily="34" charset="0"/>
              <a:buChar char="​"/>
              <a:defRPr sz="1600">
                <a:solidFill>
                  <a:srgbClr val="000000"/>
                </a:solidFill>
              </a:defRPr>
            </a:lvl4pPr>
            <a:lvl5pPr marL="0" lvl="4">
              <a:buClr>
                <a:srgbClr val="000000"/>
              </a:buClr>
              <a:buSzPct val="100000"/>
              <a:buFont typeface="Trebuchet MS" panose="020B0603020202020204" pitchFamily="34" charset="0"/>
              <a:buChar char="​"/>
              <a:defRPr sz="1600" b="1">
                <a:solidFill>
                  <a:srgbClr val="000000"/>
                </a:solidFill>
              </a:defRPr>
            </a:lvl5pPr>
            <a:lvl6pPr marL="324000" lvl="5" indent="-216000">
              <a:buClr>
                <a:srgbClr val="000000"/>
              </a:buClr>
              <a:buSzPct val="100000"/>
              <a:buFont typeface="Trebuchet MS" panose="020B0603020202020204" pitchFamily="34" charset="0"/>
              <a:buChar char="•"/>
              <a:defRPr sz="1600">
                <a:solidFill>
                  <a:srgbClr val="000000"/>
                </a:solidFill>
              </a:defRPr>
            </a:lvl6pPr>
            <a:lvl7pPr marL="0" lvl="6">
              <a:buClr>
                <a:srgbClr val="000000"/>
              </a:buClr>
              <a:buSzPct val="100000"/>
              <a:buFont typeface="Trebuchet MS" panose="020B0603020202020204" pitchFamily="34" charset="0"/>
              <a:buChar char="​"/>
              <a:defRPr sz="4400">
                <a:solidFill>
                  <a:srgbClr val="000000"/>
                </a:solidFill>
              </a:defRPr>
            </a:lvl7pPr>
            <a:lvl8pPr marL="0" lvl="7">
              <a:buClr>
                <a:srgbClr val="000000"/>
              </a:buClr>
              <a:buSzPct val="100000"/>
              <a:buFont typeface="Trebuchet MS" panose="020B0603020202020204" pitchFamily="34" charset="0"/>
              <a:buChar char="​"/>
              <a:defRPr sz="5400">
                <a:solidFill>
                  <a:srgbClr val="000000"/>
                </a:solidFill>
              </a:defRPr>
            </a:lvl8pPr>
            <a:lvl9pPr marL="0" lvl="8">
              <a:buClr>
                <a:srgbClr val="000000"/>
              </a:buClr>
              <a:buSzPct val="100000"/>
              <a:buFont typeface="Trebuchet MS" panose="020B0603020202020204" pitchFamily="34" charset="0"/>
              <a:buChar char="​"/>
              <a:defRPr sz="2400">
                <a:solidFill>
                  <a:srgbClr val="000000"/>
                </a:solidFill>
              </a:defRPr>
            </a:lvl9pPr>
          </a:lstStyle>
          <a:p>
            <a:pPr marL="92075" lvl="1" indent="0">
              <a:spcAft>
                <a:spcPts val="300"/>
              </a:spcAft>
              <a:buClr>
                <a:schemeClr val="accent4"/>
              </a:buClr>
              <a:buNone/>
            </a:pPr>
            <a:r>
              <a:rPr lang="en-US" sz="1050" dirty="0">
                <a:solidFill>
                  <a:schemeClr val="tx1"/>
                </a:solidFill>
                <a:latin typeface="+mn-lt"/>
              </a:rPr>
              <a:t>Conditions</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Satisfactory completion of property condition, environmental and zoning diligence.</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Confirmation of in-place rents and the 14 renovated leases via lease audit.</a:t>
            </a:r>
          </a:p>
          <a:p>
            <a:pPr marL="365125" lvl="1" indent="-174625">
              <a:spcAft>
                <a:spcPts val="300"/>
              </a:spcAft>
              <a:buClr>
                <a:schemeClr val="accent1"/>
              </a:buClr>
              <a:buFont typeface="Trebuchet MS" panose="020B0703020202090204" pitchFamily="34" charset="0"/>
              <a:buChar char="•"/>
            </a:pPr>
            <a:r>
              <a:rPr lang="en-US" sz="1050" dirty="0">
                <a:solidFill>
                  <a:schemeClr val="tx1"/>
                </a:solidFill>
                <a:latin typeface="+mn-lt"/>
              </a:rPr>
              <a:t>Final debt terms within 10bps of the quoted rate and structure.</a:t>
            </a:r>
          </a:p>
        </p:txBody>
      </p:sp>
      <p:sp>
        <p:nvSpPr>
          <p:cNvPr id="11" name="ee4pHeader1">
            <a:extLst>
              <a:ext uri="{FF2B5EF4-FFF2-40B4-BE49-F238E27FC236}">
                <a16:creationId xmlns:a16="http://schemas.microsoft.com/office/drawing/2014/main" id="{A4E974F7-99B6-47ED-B70C-DF6486E73045}"/>
              </a:ext>
            </a:extLst>
          </p:cNvPr>
          <p:cNvSpPr txBox="1"/>
          <p:nvPr/>
        </p:nvSpPr>
        <p:spPr>
          <a:xfrm>
            <a:off x="363794" y="1859280"/>
            <a:ext cx="1849430" cy="621965"/>
          </a:xfrm>
          <a:prstGeom prst="homePlate">
            <a:avLst>
              <a:gd name="adj" fmla="val 30000"/>
            </a:avLst>
          </a:prstGeom>
          <a:solidFill>
            <a:schemeClr val="accent1"/>
          </a:solidFill>
          <a:ln cap="rnd">
            <a:noFill/>
          </a:ln>
        </p:spPr>
        <p:txBody>
          <a:bodyPr vert="horz" wrap="square" lIns="0" tIns="0" rIns="0" bIns="0" rtlCol="0" anchor="ctr" anchorCtr="0">
            <a:normAutofit/>
          </a:bodyPr>
          <a:lstStyle/>
          <a:p>
            <a:pPr marL="0" lvl="3" algn="ctr"/>
            <a:r>
              <a:rPr lang="da-DK" sz="1600" dirty="0">
                <a:solidFill>
                  <a:schemeClr val="bg1"/>
                </a:solidFill>
              </a:rPr>
              <a:t>The Ask</a:t>
            </a:r>
            <a:endParaRPr lang="en-US" sz="1600" dirty="0">
              <a:solidFill>
                <a:schemeClr val="bg1"/>
              </a:solidFill>
            </a:endParaRPr>
          </a:p>
        </p:txBody>
      </p:sp>
      <p:sp>
        <p:nvSpPr>
          <p:cNvPr id="12" name="ee4pHeader2">
            <a:extLst>
              <a:ext uri="{FF2B5EF4-FFF2-40B4-BE49-F238E27FC236}">
                <a16:creationId xmlns:a16="http://schemas.microsoft.com/office/drawing/2014/main" id="{11EE770A-A928-4E14-8F25-B9AB4FAA13AC}"/>
              </a:ext>
            </a:extLst>
          </p:cNvPr>
          <p:cNvSpPr txBox="1"/>
          <p:nvPr/>
        </p:nvSpPr>
        <p:spPr>
          <a:xfrm>
            <a:off x="2369253" y="1859280"/>
            <a:ext cx="1849430" cy="621965"/>
          </a:xfrm>
          <a:prstGeom prst="chevron">
            <a:avLst>
              <a:gd name="adj" fmla="val 30000"/>
            </a:avLst>
          </a:prstGeom>
          <a:solidFill>
            <a:schemeClr val="accent1"/>
          </a:solidFill>
          <a:ln cap="rnd">
            <a:noFill/>
          </a:ln>
        </p:spPr>
        <p:txBody>
          <a:bodyPr vert="horz" wrap="square" lIns="0" tIns="0" rIns="0" bIns="0" rtlCol="0" anchor="ctr" anchorCtr="0">
            <a:normAutofit/>
          </a:bodyPr>
          <a:lstStyle/>
          <a:p>
            <a:pPr marL="0" lvl="3" algn="ctr"/>
            <a:r>
              <a:rPr lang="da-DK" sz="1600" dirty="0">
                <a:solidFill>
                  <a:schemeClr val="bg1"/>
                </a:solidFill>
              </a:rPr>
              <a:t>Purchase</a:t>
            </a:r>
            <a:endParaRPr lang="en-US" sz="1600" dirty="0">
              <a:solidFill>
                <a:schemeClr val="bg1"/>
              </a:solidFill>
            </a:endParaRPr>
          </a:p>
        </p:txBody>
      </p:sp>
      <p:sp>
        <p:nvSpPr>
          <p:cNvPr id="13" name="ee4pHeader3">
            <a:extLst>
              <a:ext uri="{FF2B5EF4-FFF2-40B4-BE49-F238E27FC236}">
                <a16:creationId xmlns:a16="http://schemas.microsoft.com/office/drawing/2014/main" id="{71A05DF0-DD21-4DA0-9ECE-0A85ED1C05D1}"/>
              </a:ext>
            </a:extLst>
          </p:cNvPr>
          <p:cNvSpPr txBox="1"/>
          <p:nvPr/>
        </p:nvSpPr>
        <p:spPr>
          <a:xfrm>
            <a:off x="4374712" y="1859280"/>
            <a:ext cx="1849430" cy="621965"/>
          </a:xfrm>
          <a:prstGeom prst="chevron">
            <a:avLst>
              <a:gd name="adj" fmla="val 30000"/>
            </a:avLst>
          </a:prstGeom>
          <a:solidFill>
            <a:schemeClr val="accent1"/>
          </a:solidFill>
          <a:ln cap="rnd">
            <a:noFill/>
          </a:ln>
        </p:spPr>
        <p:txBody>
          <a:bodyPr vert="horz" wrap="square" lIns="0" tIns="0" rIns="0" bIns="0" rtlCol="0" anchor="ctr" anchorCtr="0">
            <a:normAutofit/>
          </a:bodyPr>
          <a:lstStyle/>
          <a:p>
            <a:pPr marL="0" lvl="3" algn="ctr"/>
            <a:r>
              <a:rPr lang="da-DK" sz="1600" dirty="0">
                <a:solidFill>
                  <a:schemeClr val="bg1"/>
                </a:solidFill>
              </a:rPr>
              <a:t>Equity</a:t>
            </a:r>
            <a:endParaRPr lang="en-US" sz="1600" dirty="0">
              <a:solidFill>
                <a:schemeClr val="bg1"/>
              </a:solidFill>
            </a:endParaRPr>
          </a:p>
        </p:txBody>
      </p:sp>
      <p:sp>
        <p:nvSpPr>
          <p:cNvPr id="14" name="ee4pHeader4">
            <a:extLst>
              <a:ext uri="{FF2B5EF4-FFF2-40B4-BE49-F238E27FC236}">
                <a16:creationId xmlns:a16="http://schemas.microsoft.com/office/drawing/2014/main" id="{1C76E30E-4621-4E0A-8D7A-1BA14B45626A}"/>
              </a:ext>
            </a:extLst>
          </p:cNvPr>
          <p:cNvSpPr txBox="1"/>
          <p:nvPr/>
        </p:nvSpPr>
        <p:spPr>
          <a:xfrm>
            <a:off x="6380170" y="1859280"/>
            <a:ext cx="1849430" cy="621965"/>
          </a:xfrm>
          <a:prstGeom prst="chevron">
            <a:avLst>
              <a:gd name="adj" fmla="val 30000"/>
            </a:avLst>
          </a:prstGeom>
          <a:solidFill>
            <a:schemeClr val="accent1"/>
          </a:solidFill>
          <a:ln cap="rnd">
            <a:noFill/>
          </a:ln>
        </p:spPr>
        <p:txBody>
          <a:bodyPr vert="horz" wrap="square" lIns="0" tIns="0" rIns="0" bIns="0" rtlCol="0" anchor="ctr" anchorCtr="0">
            <a:normAutofit/>
          </a:bodyPr>
          <a:lstStyle/>
          <a:p>
            <a:pPr marL="0" lvl="3" algn="ctr"/>
            <a:r>
              <a:rPr lang="da-DK" sz="1600" dirty="0">
                <a:solidFill>
                  <a:schemeClr val="bg1"/>
                </a:solidFill>
              </a:rPr>
              <a:t>Net IRR</a:t>
            </a:r>
            <a:endParaRPr lang="en-US" sz="1600" dirty="0">
              <a:solidFill>
                <a:schemeClr val="bg1"/>
              </a:solidFill>
            </a:endParaRPr>
          </a:p>
        </p:txBody>
      </p:sp>
      <p:grpSp>
        <p:nvGrpSpPr>
          <p:cNvPr id="21" name="Group 20">
            <a:extLst>
              <a:ext uri="{FF2B5EF4-FFF2-40B4-BE49-F238E27FC236}">
                <a16:creationId xmlns:a16="http://schemas.microsoft.com/office/drawing/2014/main" id="{685009D1-D8E7-4A8D-BB5C-DA7030307621}"/>
              </a:ext>
            </a:extLst>
          </p:cNvPr>
          <p:cNvGrpSpPr/>
          <p:nvPr/>
        </p:nvGrpSpPr>
        <p:grpSpPr>
          <a:xfrm>
            <a:off x="363795" y="1203919"/>
            <a:ext cx="8201085" cy="370852"/>
            <a:chOff x="363794" y="1525672"/>
            <a:chExt cx="2402555" cy="424147"/>
          </a:xfrm>
        </p:grpSpPr>
        <p:sp>
          <p:nvSpPr>
            <p:cNvPr id="22" name="TextBox 21">
              <a:extLst>
                <a:ext uri="{FF2B5EF4-FFF2-40B4-BE49-F238E27FC236}">
                  <a16:creationId xmlns:a16="http://schemas.microsoft.com/office/drawing/2014/main" id="{18DDF4E1-6E4C-441B-80C4-4BF11013EE29}"/>
                </a:ext>
              </a:extLst>
            </p:cNvPr>
            <p:cNvSpPr txBox="1"/>
            <p:nvPr/>
          </p:nvSpPr>
          <p:spPr>
            <a:xfrm>
              <a:off x="363794" y="1525672"/>
              <a:ext cx="2402555" cy="394566"/>
            </a:xfrm>
            <a:prstGeom prst="rect">
              <a:avLst/>
            </a:prstGeom>
            <a:noFill/>
          </p:spPr>
          <p:txBody>
            <a:bodyPr wrap="square" lIns="0" tIns="0" rIns="0" bIns="0" rtlCol="0" anchor="ctr">
              <a:noAutofit/>
            </a:bodyPr>
            <a:lstStyle/>
            <a:p>
              <a:r>
                <a:rPr lang="en-US" b="1" dirty="0">
                  <a:solidFill>
                    <a:schemeClr val="accent1"/>
                  </a:solidFill>
                  <a:latin typeface="+mj-lt"/>
                </a:rPr>
                <a:t>Why Approve</a:t>
              </a:r>
              <a:endParaRPr lang="en-PH" b="1" dirty="0">
                <a:solidFill>
                  <a:schemeClr val="accent1"/>
                </a:solidFill>
                <a:latin typeface="+mj-lt"/>
              </a:endParaRPr>
            </a:p>
          </p:txBody>
        </p:sp>
        <p:cxnSp>
          <p:nvCxnSpPr>
            <p:cNvPr id="23" name="Straight Connector 22">
              <a:extLst>
                <a:ext uri="{FF2B5EF4-FFF2-40B4-BE49-F238E27FC236}">
                  <a16:creationId xmlns:a16="http://schemas.microsoft.com/office/drawing/2014/main" id="{017DC458-3E0C-4420-834D-3F861499941F}"/>
                </a:ext>
              </a:extLst>
            </p:cNvPr>
            <p:cNvCxnSpPr>
              <a:cxnSpLocks/>
            </p:cNvCxnSpPr>
            <p:nvPr/>
          </p:nvCxnSpPr>
          <p:spPr>
            <a:xfrm>
              <a:off x="363794" y="1949819"/>
              <a:ext cx="240255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C02F9235-EDC8-489E-82C2-06E8BBF57AC3}"/>
              </a:ext>
            </a:extLst>
          </p:cNvPr>
          <p:cNvSpPr txBox="1"/>
          <p:nvPr/>
        </p:nvSpPr>
        <p:spPr>
          <a:xfrm>
            <a:off x="9052562" y="1182121"/>
            <a:ext cx="2761543" cy="383321"/>
          </a:xfrm>
          <a:prstGeom prst="rect">
            <a:avLst/>
          </a:prstGeom>
          <a:noFill/>
        </p:spPr>
        <p:txBody>
          <a:bodyPr wrap="square" lIns="0" tIns="0" rIns="0" bIns="0" rtlCol="0" anchor="ctr">
            <a:noAutofit/>
          </a:bodyPr>
          <a:lstStyle/>
          <a:p>
            <a:r>
              <a:rPr lang="en-US" sz="1600" b="1" dirty="0">
                <a:solidFill>
                  <a:schemeClr val="accent6">
                    <a:lumMod val="20000"/>
                    <a:lumOff val="80000"/>
                  </a:schemeClr>
                </a:solidFill>
                <a:latin typeface="+mj-lt"/>
              </a:rPr>
              <a:t>Margin of Safety</a:t>
            </a:r>
            <a:endParaRPr lang="en-PH" sz="1600" b="1" dirty="0">
              <a:solidFill>
                <a:schemeClr val="accent6">
                  <a:lumMod val="20000"/>
                  <a:lumOff val="80000"/>
                </a:schemeClr>
              </a:solidFill>
              <a:latin typeface="+mj-lt"/>
            </a:endParaRPr>
          </a:p>
        </p:txBody>
      </p:sp>
      <p:sp>
        <p:nvSpPr>
          <p:cNvPr id="29" name="TextBox 28">
            <a:extLst>
              <a:ext uri="{FF2B5EF4-FFF2-40B4-BE49-F238E27FC236}">
                <a16:creationId xmlns:a16="http://schemas.microsoft.com/office/drawing/2014/main" id="{8E3CFEFF-E454-4C95-9ED6-482ADF399242}"/>
              </a:ext>
            </a:extLst>
          </p:cNvPr>
          <p:cNvSpPr txBox="1"/>
          <p:nvPr/>
        </p:nvSpPr>
        <p:spPr>
          <a:xfrm>
            <a:off x="9052561" y="1691641"/>
            <a:ext cx="2761544" cy="1828800"/>
          </a:xfrm>
          <a:prstGeom prst="rect">
            <a:avLst/>
          </a:prstGeom>
          <a:noFill/>
        </p:spPr>
        <p:txBody>
          <a:bodyPr wrap="square" lIns="0" tIns="0" rIns="0" bIns="0" rtlCol="0" anchor="t">
            <a:normAutofit/>
          </a:bodyPr>
          <a:lstStyle/>
          <a:p>
            <a:r>
              <a:rPr lang="en-US" sz="1400" dirty="0">
                <a:solidFill>
                  <a:schemeClr val="bg1"/>
                </a:solidFill>
              </a:rPr>
              <a:t>A below-replacement-cost basis and a 25bps exit-cap cushion mean returns do not rely on cap compression; the stress case still preserves all LP capital at a 1.58x multiple.</a:t>
            </a:r>
          </a:p>
          <a:p>
            <a:endParaRPr lang="en-US" sz="1400" dirty="0">
              <a:solidFill>
                <a:schemeClr val="bg1"/>
              </a:solidFill>
            </a:endParaRPr>
          </a:p>
        </p:txBody>
      </p:sp>
      <p:sp>
        <p:nvSpPr>
          <p:cNvPr id="30" name="TextBox 29">
            <a:extLst>
              <a:ext uri="{FF2B5EF4-FFF2-40B4-BE49-F238E27FC236}">
                <a16:creationId xmlns:a16="http://schemas.microsoft.com/office/drawing/2014/main" id="{352144FF-F260-4C01-82C2-8A9E8E545B44}"/>
              </a:ext>
            </a:extLst>
          </p:cNvPr>
          <p:cNvSpPr txBox="1"/>
          <p:nvPr/>
        </p:nvSpPr>
        <p:spPr>
          <a:xfrm>
            <a:off x="9052562" y="3616160"/>
            <a:ext cx="2761543" cy="383321"/>
          </a:xfrm>
          <a:prstGeom prst="rect">
            <a:avLst/>
          </a:prstGeom>
          <a:noFill/>
        </p:spPr>
        <p:txBody>
          <a:bodyPr wrap="square" lIns="0" tIns="0" rIns="0" bIns="0" rtlCol="0" anchor="ctr">
            <a:noAutofit/>
          </a:bodyPr>
          <a:lstStyle/>
          <a:p>
            <a:r>
              <a:rPr lang="en-US" sz="1600" b="1" dirty="0">
                <a:solidFill>
                  <a:schemeClr val="accent6">
                    <a:lumMod val="20000"/>
                    <a:lumOff val="80000"/>
                  </a:schemeClr>
                </a:solidFill>
                <a:latin typeface="+mj-lt"/>
              </a:rPr>
              <a:t>Proven, Repeatable Plan</a:t>
            </a:r>
            <a:endParaRPr lang="en-PH" sz="1600" b="1" dirty="0">
              <a:solidFill>
                <a:schemeClr val="accent6">
                  <a:lumMod val="20000"/>
                  <a:lumOff val="80000"/>
                </a:schemeClr>
              </a:solidFill>
              <a:latin typeface="+mj-lt"/>
            </a:endParaRPr>
          </a:p>
        </p:txBody>
      </p:sp>
      <p:sp>
        <p:nvSpPr>
          <p:cNvPr id="31" name="TextBox 30">
            <a:extLst>
              <a:ext uri="{FF2B5EF4-FFF2-40B4-BE49-F238E27FC236}">
                <a16:creationId xmlns:a16="http://schemas.microsoft.com/office/drawing/2014/main" id="{2F3EEFF8-77BE-4182-9C67-CD0ED294B1C5}"/>
              </a:ext>
            </a:extLst>
          </p:cNvPr>
          <p:cNvSpPr txBox="1"/>
          <p:nvPr/>
        </p:nvSpPr>
        <p:spPr>
          <a:xfrm>
            <a:off x="9052561" y="4125680"/>
            <a:ext cx="2761544" cy="1828800"/>
          </a:xfrm>
          <a:prstGeom prst="rect">
            <a:avLst/>
          </a:prstGeom>
          <a:noFill/>
        </p:spPr>
        <p:txBody>
          <a:bodyPr wrap="square" lIns="0" tIns="0" rIns="0" bIns="0" rtlCol="0" anchor="t">
            <a:normAutofit/>
          </a:bodyPr>
          <a:lstStyle/>
          <a:p>
            <a:r>
              <a:rPr lang="en-US" sz="1400" dirty="0">
                <a:solidFill>
                  <a:schemeClr val="bg1"/>
                </a:solidFill>
              </a:rPr>
              <a:t>The interior scope mirrors nine completed programs that delivered premiums at or above plan; execution risk is contained by contingency, fixed bids and a phased renovation pace.</a:t>
            </a:r>
          </a:p>
          <a:p>
            <a:endParaRPr lang="en-US" sz="1400" dirty="0">
              <a:solidFill>
                <a:schemeClr val="bg1"/>
              </a:solidFill>
            </a:endParaRPr>
          </a:p>
        </p:txBody>
      </p:sp>
      <p:sp>
        <p:nvSpPr>
          <p:cNvPr id="7" name="Slide Number Placeholder 6">
            <a:extLst>
              <a:ext uri="{FF2B5EF4-FFF2-40B4-BE49-F238E27FC236}">
                <a16:creationId xmlns:a16="http://schemas.microsoft.com/office/drawing/2014/main" id="{BA825758-86E6-4731-8435-840FA83CF94F}"/>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51</a:t>
            </a:fld>
            <a:endParaRPr lang="en-PH" dirty="0"/>
          </a:p>
        </p:txBody>
      </p:sp>
    </p:spTree>
    <p:extLst>
      <p:ext uri="{BB962C8B-B14F-4D97-AF65-F5344CB8AC3E}">
        <p14:creationId xmlns:p14="http://schemas.microsoft.com/office/powerpoint/2010/main" val="25001923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6217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75E3E2-7BAB-455E-BF1E-4C1AD7674A8E}"/>
              </a:ext>
            </a:extLst>
          </p:cNvPr>
          <p:cNvSpPr>
            <a:spLocks noGrp="1"/>
          </p:cNvSpPr>
          <p:nvPr>
            <p:ph type="title"/>
          </p:nvPr>
        </p:nvSpPr>
        <p:spPr/>
        <p:txBody>
          <a:bodyPr/>
          <a:lstStyle/>
          <a:p>
            <a:r>
              <a:rPr lang="en-PH" dirty="0"/>
              <a:t>Investment Thesis</a:t>
            </a:r>
          </a:p>
        </p:txBody>
      </p:sp>
      <p:sp>
        <p:nvSpPr>
          <p:cNvPr id="8" name="TextBox 7">
            <a:extLst>
              <a:ext uri="{FF2B5EF4-FFF2-40B4-BE49-F238E27FC236}">
                <a16:creationId xmlns:a16="http://schemas.microsoft.com/office/drawing/2014/main" id="{473CFFC7-9868-49CF-AAB0-62A7035B4DC2}"/>
              </a:ext>
            </a:extLst>
          </p:cNvPr>
          <p:cNvSpPr txBox="1"/>
          <p:nvPr/>
        </p:nvSpPr>
        <p:spPr>
          <a:xfrm>
            <a:off x="360501" y="1484668"/>
            <a:ext cx="8097299" cy="1818548"/>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17" name="TextBox 16">
            <a:extLst>
              <a:ext uri="{FF2B5EF4-FFF2-40B4-BE49-F238E27FC236}">
                <a16:creationId xmlns:a16="http://schemas.microsoft.com/office/drawing/2014/main" id="{0731F40C-2E14-4E29-911D-DA0B90A0576A}"/>
              </a:ext>
            </a:extLst>
          </p:cNvPr>
          <p:cNvSpPr txBox="1"/>
          <p:nvPr/>
        </p:nvSpPr>
        <p:spPr>
          <a:xfrm>
            <a:off x="533206" y="1956488"/>
            <a:ext cx="7822404" cy="1213433"/>
          </a:xfrm>
          <a:prstGeom prst="rect">
            <a:avLst/>
          </a:prstGeom>
          <a:noFill/>
        </p:spPr>
        <p:txBody>
          <a:bodyPr wrap="square" lIns="0" tIns="0" rIns="0" bIns="0" rtlCol="0">
            <a:noAutofit/>
          </a:bodyPr>
          <a:lstStyle/>
          <a:p>
            <a:r>
              <a:rPr lang="en-US" sz="1200" dirty="0"/>
              <a:t>Northgate Commons is a 312-unit, 1998-vintage Class B community in Charlotte's University City submarket, acquired at $187,179/unit — a 28% discount to replacement cost and below recent renovated trades.</a:t>
            </a:r>
          </a:p>
          <a:p>
            <a:endParaRPr lang="en-US" sz="1200" dirty="0"/>
          </a:p>
          <a:p>
            <a:r>
              <a:rPr lang="en-US" sz="1200" dirty="0"/>
              <a:t>The prior owner under-managed the asset: rents sit ~$185/month below renovated comps and loss-to-lease runs 6%. The basis lets us underwrite to market without relying on aggressive growth.</a:t>
            </a:r>
          </a:p>
        </p:txBody>
      </p:sp>
      <p:sp>
        <p:nvSpPr>
          <p:cNvPr id="18" name="TextBox 17">
            <a:extLst>
              <a:ext uri="{FF2B5EF4-FFF2-40B4-BE49-F238E27FC236}">
                <a16:creationId xmlns:a16="http://schemas.microsoft.com/office/drawing/2014/main" id="{719D4739-8074-443B-B388-56F73BE1AC64}"/>
              </a:ext>
            </a:extLst>
          </p:cNvPr>
          <p:cNvSpPr txBox="1"/>
          <p:nvPr/>
        </p:nvSpPr>
        <p:spPr>
          <a:xfrm>
            <a:off x="533206" y="1614409"/>
            <a:ext cx="3629477" cy="251316"/>
          </a:xfrm>
          <a:prstGeom prst="rect">
            <a:avLst/>
          </a:prstGeom>
          <a:noFill/>
        </p:spPr>
        <p:txBody>
          <a:bodyPr wrap="square" lIns="0" tIns="0" rIns="0" bIns="0" rtlCol="0" anchor="b">
            <a:normAutofit/>
          </a:bodyPr>
          <a:lstStyle/>
          <a:p>
            <a:r>
              <a:rPr lang="da-DK" sz="1400" b="1" dirty="0">
                <a:solidFill>
                  <a:schemeClr val="tx2"/>
                </a:solidFill>
                <a:latin typeface="+mj-lt"/>
              </a:rPr>
              <a:t>Why we like it</a:t>
            </a:r>
          </a:p>
        </p:txBody>
      </p:sp>
      <p:sp>
        <p:nvSpPr>
          <p:cNvPr id="19" name="TextBox 18">
            <a:extLst>
              <a:ext uri="{FF2B5EF4-FFF2-40B4-BE49-F238E27FC236}">
                <a16:creationId xmlns:a16="http://schemas.microsoft.com/office/drawing/2014/main" id="{7B372DA4-8FF8-45E1-9CDD-B58CC2AF3FBC}"/>
              </a:ext>
            </a:extLst>
          </p:cNvPr>
          <p:cNvSpPr txBox="1"/>
          <p:nvPr/>
        </p:nvSpPr>
        <p:spPr>
          <a:xfrm>
            <a:off x="360501" y="3473899"/>
            <a:ext cx="3958741" cy="2550992"/>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20" name="TextBox 19">
            <a:extLst>
              <a:ext uri="{FF2B5EF4-FFF2-40B4-BE49-F238E27FC236}">
                <a16:creationId xmlns:a16="http://schemas.microsoft.com/office/drawing/2014/main" id="{EEE7BB48-37D0-4E46-B161-ADEC591B36A0}"/>
              </a:ext>
            </a:extLst>
          </p:cNvPr>
          <p:cNvSpPr txBox="1"/>
          <p:nvPr/>
        </p:nvSpPr>
        <p:spPr>
          <a:xfrm>
            <a:off x="540318" y="3945719"/>
            <a:ext cx="3561348" cy="1909051"/>
          </a:xfrm>
          <a:prstGeom prst="rect">
            <a:avLst/>
          </a:prstGeom>
          <a:noFill/>
        </p:spPr>
        <p:txBody>
          <a:bodyPr wrap="square" lIns="0" tIns="0" rIns="0" bIns="0" rtlCol="0">
            <a:noAutofit/>
          </a:bodyPr>
          <a:lstStyle/>
          <a:p>
            <a:r>
              <a:rPr lang="en-US" sz="1200" dirty="0"/>
              <a:t>Durable demand: UNC Charlotte (30k students) and University Research Park (45k jobs) anchor the submarket; occupancy has held above 94% through cycles.</a:t>
            </a:r>
            <a:br>
              <a:rPr lang="en-US" sz="1200" dirty="0"/>
            </a:br>
            <a:r>
              <a:rPr lang="en-US" sz="1200" dirty="0"/>
              <a:t>Mark-to-market plus a proven $14.5k/unit interior program drive NOI.</a:t>
            </a:r>
          </a:p>
          <a:p>
            <a:endParaRPr lang="en-US" sz="1200" dirty="0"/>
          </a:p>
          <a:p>
            <a:r>
              <a:rPr lang="en-US" sz="1200" dirty="0"/>
              <a:t>Going-in basis protects downside even in a flat-rent case.</a:t>
            </a:r>
          </a:p>
        </p:txBody>
      </p:sp>
      <p:sp>
        <p:nvSpPr>
          <p:cNvPr id="21" name="TextBox 20">
            <a:extLst>
              <a:ext uri="{FF2B5EF4-FFF2-40B4-BE49-F238E27FC236}">
                <a16:creationId xmlns:a16="http://schemas.microsoft.com/office/drawing/2014/main" id="{C28EFCA3-0052-4AF4-93B8-91B229D2426F}"/>
              </a:ext>
            </a:extLst>
          </p:cNvPr>
          <p:cNvSpPr txBox="1"/>
          <p:nvPr/>
        </p:nvSpPr>
        <p:spPr>
          <a:xfrm>
            <a:off x="540317" y="3603640"/>
            <a:ext cx="3561349" cy="251316"/>
          </a:xfrm>
          <a:prstGeom prst="rect">
            <a:avLst/>
          </a:prstGeom>
          <a:noFill/>
        </p:spPr>
        <p:txBody>
          <a:bodyPr wrap="square" lIns="0" tIns="0" rIns="0" bIns="0" rtlCol="0" anchor="b">
            <a:normAutofit/>
          </a:bodyPr>
          <a:lstStyle/>
          <a:p>
            <a:r>
              <a:rPr lang="da-DK" sz="1400" b="1" dirty="0">
                <a:solidFill>
                  <a:schemeClr val="tx2"/>
                </a:solidFill>
                <a:latin typeface="+mj-lt"/>
              </a:rPr>
              <a:t>What drives returns</a:t>
            </a:r>
          </a:p>
        </p:txBody>
      </p:sp>
      <p:sp>
        <p:nvSpPr>
          <p:cNvPr id="22" name="TextBox 21">
            <a:extLst>
              <a:ext uri="{FF2B5EF4-FFF2-40B4-BE49-F238E27FC236}">
                <a16:creationId xmlns:a16="http://schemas.microsoft.com/office/drawing/2014/main" id="{40A8BDA5-0DD1-4E1C-9F05-1E86CB3E861C}"/>
              </a:ext>
            </a:extLst>
          </p:cNvPr>
          <p:cNvSpPr txBox="1"/>
          <p:nvPr/>
        </p:nvSpPr>
        <p:spPr>
          <a:xfrm>
            <a:off x="4499058" y="3473899"/>
            <a:ext cx="3958741" cy="2550992"/>
          </a:xfrm>
          <a:prstGeom prst="rect">
            <a:avLst/>
          </a:prstGeom>
          <a:solidFill>
            <a:schemeClr val="bg2"/>
          </a:solidFill>
          <a:ln>
            <a:noFill/>
          </a:ln>
        </p:spPr>
        <p:txBody>
          <a:bodyPr wrap="square" lIns="108000" tIns="108000" rIns="108000" bIns="108000">
            <a:normAutofit/>
          </a:bodyPr>
          <a:lstStyle/>
          <a:p>
            <a:pPr marL="0" indent="0">
              <a:buNone/>
            </a:pPr>
            <a:endParaRPr lang="en-PH" sz="1300" dirty="0"/>
          </a:p>
        </p:txBody>
      </p:sp>
      <p:sp>
        <p:nvSpPr>
          <p:cNvPr id="23" name="TextBox 22">
            <a:extLst>
              <a:ext uri="{FF2B5EF4-FFF2-40B4-BE49-F238E27FC236}">
                <a16:creationId xmlns:a16="http://schemas.microsoft.com/office/drawing/2014/main" id="{E4E69B1B-C639-4E9F-A271-FB1A93369E99}"/>
              </a:ext>
            </a:extLst>
          </p:cNvPr>
          <p:cNvSpPr txBox="1"/>
          <p:nvPr/>
        </p:nvSpPr>
        <p:spPr>
          <a:xfrm>
            <a:off x="4678875" y="3945719"/>
            <a:ext cx="3561348" cy="1909051"/>
          </a:xfrm>
          <a:prstGeom prst="rect">
            <a:avLst/>
          </a:prstGeom>
          <a:noFill/>
        </p:spPr>
        <p:txBody>
          <a:bodyPr wrap="square" lIns="0" tIns="0" rIns="0" bIns="0" rtlCol="0">
            <a:noAutofit/>
          </a:bodyPr>
          <a:lstStyle/>
          <a:p>
            <a:r>
              <a:rPr lang="en-US" sz="1200" dirty="0"/>
              <a:t>Capturing the loss-to-lease and renovating 280 of 312 units lifts NOI from $2.92M to a stabilized $4.35M over the hold.</a:t>
            </a:r>
            <a:br>
              <a:rPr lang="en-US" sz="1200" dirty="0"/>
            </a:br>
            <a:r>
              <a:rPr lang="en-US" sz="1200" dirty="0"/>
              <a:t>Exit at a 5.25% cap on Year-5 NOI yields $82.9M, ~$266k/unit.</a:t>
            </a:r>
          </a:p>
          <a:p>
            <a:endParaRPr lang="en-US" sz="1200" dirty="0"/>
          </a:p>
          <a:p>
            <a:r>
              <a:rPr lang="en-US" sz="1200" dirty="0"/>
              <a:t>Bridge debt is sized conservatively at 65% LTC with reserves.</a:t>
            </a:r>
          </a:p>
        </p:txBody>
      </p:sp>
      <p:sp>
        <p:nvSpPr>
          <p:cNvPr id="24" name="TextBox 23">
            <a:extLst>
              <a:ext uri="{FF2B5EF4-FFF2-40B4-BE49-F238E27FC236}">
                <a16:creationId xmlns:a16="http://schemas.microsoft.com/office/drawing/2014/main" id="{EC167D71-08E4-47B1-B55A-506EB0A9D1D4}"/>
              </a:ext>
            </a:extLst>
          </p:cNvPr>
          <p:cNvSpPr txBox="1"/>
          <p:nvPr/>
        </p:nvSpPr>
        <p:spPr>
          <a:xfrm>
            <a:off x="4678874" y="3603640"/>
            <a:ext cx="3561349" cy="251316"/>
          </a:xfrm>
          <a:prstGeom prst="rect">
            <a:avLst/>
          </a:prstGeom>
          <a:noFill/>
        </p:spPr>
        <p:txBody>
          <a:bodyPr wrap="square" lIns="0" tIns="0" rIns="0" bIns="0" rtlCol="0" anchor="b">
            <a:normAutofit/>
          </a:bodyPr>
          <a:lstStyle/>
          <a:p>
            <a:r>
              <a:rPr lang="da-DK" sz="1400" b="1" dirty="0">
                <a:solidFill>
                  <a:schemeClr val="tx2"/>
                </a:solidFill>
                <a:latin typeface="+mj-lt"/>
              </a:rPr>
              <a:t>What protects downside</a:t>
            </a:r>
          </a:p>
        </p:txBody>
      </p:sp>
      <p:sp>
        <p:nvSpPr>
          <p:cNvPr id="28" name="TextBox 27">
            <a:extLst>
              <a:ext uri="{FF2B5EF4-FFF2-40B4-BE49-F238E27FC236}">
                <a16:creationId xmlns:a16="http://schemas.microsoft.com/office/drawing/2014/main" id="{6CB27C2A-FD33-48A1-B0D0-819D49FCE181}"/>
              </a:ext>
            </a:extLst>
          </p:cNvPr>
          <p:cNvSpPr txBox="1"/>
          <p:nvPr/>
        </p:nvSpPr>
        <p:spPr>
          <a:xfrm>
            <a:off x="9163746" y="1543668"/>
            <a:ext cx="2514219" cy="265133"/>
          </a:xfrm>
          <a:prstGeom prst="rect">
            <a:avLst/>
          </a:prstGeom>
          <a:noFill/>
        </p:spPr>
        <p:txBody>
          <a:bodyPr wrap="square" lIns="0" tIns="0" rIns="0" bIns="0" rtlCol="0" anchor="b">
            <a:noAutofit/>
          </a:bodyPr>
          <a:lstStyle/>
          <a:p>
            <a:r>
              <a:rPr lang="en-US" b="1" dirty="0">
                <a:solidFill>
                  <a:schemeClr val="accent6">
                    <a:lumMod val="20000"/>
                    <a:lumOff val="80000"/>
                  </a:schemeClr>
                </a:solidFill>
                <a:latin typeface="+mj-lt"/>
              </a:rPr>
              <a:t>Key Insight</a:t>
            </a:r>
            <a:endParaRPr lang="en-PH" b="1" dirty="0">
              <a:solidFill>
                <a:schemeClr val="accent6">
                  <a:lumMod val="20000"/>
                  <a:lumOff val="80000"/>
                </a:schemeClr>
              </a:solidFill>
              <a:latin typeface="+mj-lt"/>
            </a:endParaRPr>
          </a:p>
        </p:txBody>
      </p:sp>
      <p:sp>
        <p:nvSpPr>
          <p:cNvPr id="29" name="TextBox 28">
            <a:extLst>
              <a:ext uri="{FF2B5EF4-FFF2-40B4-BE49-F238E27FC236}">
                <a16:creationId xmlns:a16="http://schemas.microsoft.com/office/drawing/2014/main" id="{FF286FE7-0FE2-413B-B1D4-ECB11F3588C1}"/>
              </a:ext>
            </a:extLst>
          </p:cNvPr>
          <p:cNvSpPr txBox="1"/>
          <p:nvPr/>
        </p:nvSpPr>
        <p:spPr>
          <a:xfrm>
            <a:off x="9163744" y="1977737"/>
            <a:ext cx="2667755" cy="3896030"/>
          </a:xfrm>
          <a:prstGeom prst="rect">
            <a:avLst/>
          </a:prstGeom>
          <a:noFill/>
        </p:spPr>
        <p:txBody>
          <a:bodyPr wrap="square" lIns="0" tIns="0" rIns="0" bIns="0" rtlCol="0" anchor="t">
            <a:noAutofit/>
          </a:bodyPr>
          <a:lstStyle/>
          <a:p>
            <a:r>
              <a:rPr lang="en-US" sz="1200" dirty="0">
                <a:solidFill>
                  <a:schemeClr val="bg1"/>
                </a:solidFill>
              </a:rPr>
              <a:t>The thesis does not depend on cap-rate compression: returns are underwritten on NOI growth from a discounted basis. At a flat 5.25% exit cap, the deal still clears a 14%+ net IRR — cap expansion to 5.75% is the primary downside lever we stress in the risk section.</a:t>
            </a:r>
          </a:p>
          <a:p>
            <a:r>
              <a:rPr lang="en-US" sz="1200" dirty="0">
                <a:solidFill>
                  <a:schemeClr val="bg1"/>
                </a:solidFill>
              </a:rPr>
              <a:t> </a:t>
            </a:r>
          </a:p>
          <a:p>
            <a:pPr marL="271463" indent="-171450">
              <a:buFont typeface="Arial" panose="020B0604020202020204" pitchFamily="34" charset="0"/>
              <a:buChar char="•"/>
            </a:pPr>
            <a:r>
              <a:rPr lang="en-US" sz="1200" dirty="0">
                <a:solidFill>
                  <a:schemeClr val="bg1"/>
                </a:solidFill>
              </a:rPr>
              <a:t>Basis 28% below replacement cost</a:t>
            </a:r>
          </a:p>
          <a:p>
            <a:pPr marL="271463" indent="-171450">
              <a:buFont typeface="Arial" panose="020B0604020202020204" pitchFamily="34" charset="0"/>
              <a:buChar char="•"/>
            </a:pPr>
            <a:r>
              <a:rPr lang="en-US" sz="1200" dirty="0">
                <a:solidFill>
                  <a:schemeClr val="bg1"/>
                </a:solidFill>
              </a:rPr>
              <a:t>$185/mo mark-to-market upside</a:t>
            </a:r>
          </a:p>
          <a:p>
            <a:pPr marL="271463" indent="-171450">
              <a:buFont typeface="Arial" panose="020B0604020202020204" pitchFamily="34" charset="0"/>
              <a:buChar char="•"/>
            </a:pPr>
            <a:r>
              <a:rPr lang="en-US" sz="1200" dirty="0">
                <a:solidFill>
                  <a:schemeClr val="bg1"/>
                </a:solidFill>
              </a:rPr>
              <a:t>94.8% submarket occupancy</a:t>
            </a:r>
          </a:p>
          <a:p>
            <a:pPr marL="271463" indent="-171450">
              <a:buFont typeface="Arial" panose="020B0604020202020204" pitchFamily="34" charset="0"/>
              <a:buChar char="•"/>
            </a:pPr>
            <a:r>
              <a:rPr lang="en-US" sz="1200" dirty="0">
                <a:solidFill>
                  <a:schemeClr val="bg1"/>
                </a:solidFill>
              </a:rPr>
              <a:t>Underwritten to NOI, not cap rates</a:t>
            </a:r>
          </a:p>
          <a:p>
            <a:pPr marL="271463" indent="-171450">
              <a:buFont typeface="Arial" panose="020B0604020202020204" pitchFamily="34" charset="0"/>
              <a:buChar char="•"/>
            </a:pPr>
            <a:endParaRPr lang="en-US" sz="1200" dirty="0">
              <a:solidFill>
                <a:schemeClr val="bg1"/>
              </a:solidFill>
            </a:endParaRPr>
          </a:p>
        </p:txBody>
      </p:sp>
      <p:cxnSp>
        <p:nvCxnSpPr>
          <p:cNvPr id="30" name="Straight Connector 29">
            <a:extLst>
              <a:ext uri="{FF2B5EF4-FFF2-40B4-BE49-F238E27FC236}">
                <a16:creationId xmlns:a16="http://schemas.microsoft.com/office/drawing/2014/main" id="{3C0177F1-F098-4D1E-8959-FD1B0C0011ED}"/>
              </a:ext>
            </a:extLst>
          </p:cNvPr>
          <p:cNvCxnSpPr/>
          <p:nvPr/>
        </p:nvCxnSpPr>
        <p:spPr>
          <a:xfrm>
            <a:off x="9163744" y="1904996"/>
            <a:ext cx="2683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5C523CDF-75D0-4E6E-AE14-0D19DAEC4183}"/>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6</a:t>
            </a:fld>
            <a:endParaRPr lang="en-PH" dirty="0"/>
          </a:p>
        </p:txBody>
      </p:sp>
    </p:spTree>
    <p:extLst>
      <p:ext uri="{BB962C8B-B14F-4D97-AF65-F5344CB8AC3E}">
        <p14:creationId xmlns:p14="http://schemas.microsoft.com/office/powerpoint/2010/main" val="2284523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A59BF-17C2-4417-B2D7-41A9E647662F}"/>
              </a:ext>
            </a:extLst>
          </p:cNvPr>
          <p:cNvSpPr>
            <a:spLocks noGrp="1"/>
          </p:cNvSpPr>
          <p:nvPr>
            <p:ph type="title"/>
          </p:nvPr>
        </p:nvSpPr>
        <p:spPr/>
        <p:txBody>
          <a:bodyPr/>
          <a:lstStyle/>
          <a:p>
            <a:r>
              <a:rPr lang="en-PH" dirty="0"/>
              <a:t>Deal at a Glance</a:t>
            </a:r>
          </a:p>
        </p:txBody>
      </p:sp>
      <p:sp>
        <p:nvSpPr>
          <p:cNvPr id="5" name="Rectangle: Rounded Corners 4">
            <a:extLst>
              <a:ext uri="{FF2B5EF4-FFF2-40B4-BE49-F238E27FC236}">
                <a16:creationId xmlns:a16="http://schemas.microsoft.com/office/drawing/2014/main" id="{A1191E90-7941-44CA-BA1D-64A4CCCE5A0C}"/>
              </a:ext>
            </a:extLst>
          </p:cNvPr>
          <p:cNvSpPr/>
          <p:nvPr/>
        </p:nvSpPr>
        <p:spPr>
          <a:xfrm>
            <a:off x="3977639"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$58.4M</a:t>
            </a:r>
          </a:p>
          <a:p>
            <a:pPr algn="ctr"/>
            <a:r>
              <a:rPr lang="en-US" sz="1600" dirty="0">
                <a:solidFill>
                  <a:schemeClr val="bg1"/>
                </a:solidFill>
              </a:rPr>
              <a:t>Purchase price — $187,179 per unit, 312 units</a:t>
            </a:r>
          </a:p>
        </p:txBody>
      </p:sp>
      <p:sp>
        <p:nvSpPr>
          <p:cNvPr id="6" name="Rectangle: Rounded Corners 5">
            <a:extLst>
              <a:ext uri="{FF2B5EF4-FFF2-40B4-BE49-F238E27FC236}">
                <a16:creationId xmlns:a16="http://schemas.microsoft.com/office/drawing/2014/main" id="{5E7C4A4B-F077-48D3-B3D7-EE8E5EC902E4}"/>
              </a:ext>
            </a:extLst>
          </p:cNvPr>
          <p:cNvSpPr/>
          <p:nvPr/>
        </p:nvSpPr>
        <p:spPr>
          <a:xfrm>
            <a:off x="6497430" y="975690"/>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5.0%</a:t>
            </a:r>
          </a:p>
          <a:p>
            <a:pPr algn="ctr"/>
            <a:r>
              <a:rPr lang="en-US" sz="1600" dirty="0"/>
              <a:t>Going-in cap rate on Year-1 NOI of $2.92M</a:t>
            </a:r>
          </a:p>
        </p:txBody>
      </p:sp>
      <p:sp>
        <p:nvSpPr>
          <p:cNvPr id="8" name="Rectangle: Rounded Corners 7">
            <a:extLst>
              <a:ext uri="{FF2B5EF4-FFF2-40B4-BE49-F238E27FC236}">
                <a16:creationId xmlns:a16="http://schemas.microsoft.com/office/drawing/2014/main" id="{51179B69-FA7A-4B97-BD67-4AC218FF8CA1}"/>
              </a:ext>
            </a:extLst>
          </p:cNvPr>
          <p:cNvSpPr/>
          <p:nvPr/>
        </p:nvSpPr>
        <p:spPr>
          <a:xfrm>
            <a:off x="9017222" y="975690"/>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$65.9M</a:t>
            </a:r>
          </a:p>
          <a:p>
            <a:pPr algn="ctr"/>
            <a:r>
              <a:rPr lang="en-US" sz="1600" dirty="0">
                <a:solidFill>
                  <a:schemeClr val="bg1"/>
                </a:solidFill>
              </a:rPr>
              <a:t>Total capitalization including $5.2M renovation</a:t>
            </a:r>
          </a:p>
        </p:txBody>
      </p:sp>
      <p:sp>
        <p:nvSpPr>
          <p:cNvPr id="11" name="Rectangle: Rounded Corners 10">
            <a:extLst>
              <a:ext uri="{FF2B5EF4-FFF2-40B4-BE49-F238E27FC236}">
                <a16:creationId xmlns:a16="http://schemas.microsoft.com/office/drawing/2014/main" id="{651CDE96-9B79-4F8A-A904-3B005FA0BF8E}"/>
              </a:ext>
            </a:extLst>
          </p:cNvPr>
          <p:cNvSpPr/>
          <p:nvPr/>
        </p:nvSpPr>
        <p:spPr>
          <a:xfrm>
            <a:off x="3977639"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17.8%</a:t>
            </a:r>
          </a:p>
          <a:p>
            <a:pPr algn="ctr"/>
            <a:r>
              <a:rPr lang="en-US" sz="1600" dirty="0"/>
              <a:t>Projected 5-year net IRR to LP equity</a:t>
            </a:r>
            <a:r>
              <a:rPr lang="en-US" sz="1800" dirty="0"/>
              <a:t>.</a:t>
            </a:r>
            <a:endParaRPr lang="en-US" dirty="0"/>
          </a:p>
        </p:txBody>
      </p:sp>
      <p:sp>
        <p:nvSpPr>
          <p:cNvPr id="12" name="Rectangle: Rounded Corners 11">
            <a:extLst>
              <a:ext uri="{FF2B5EF4-FFF2-40B4-BE49-F238E27FC236}">
                <a16:creationId xmlns:a16="http://schemas.microsoft.com/office/drawing/2014/main" id="{622B8EA5-F6C5-4251-8B0A-E047EF8E9E94}"/>
              </a:ext>
            </a:extLst>
          </p:cNvPr>
          <p:cNvSpPr/>
          <p:nvPr/>
        </p:nvSpPr>
        <p:spPr>
          <a:xfrm>
            <a:off x="6497430" y="3463517"/>
            <a:ext cx="2359216" cy="225148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solidFill>
                  <a:schemeClr val="bg1"/>
                </a:solidFill>
                <a:latin typeface="+mj-lt"/>
              </a:rPr>
              <a:t>1.94x</a:t>
            </a:r>
          </a:p>
          <a:p>
            <a:pPr algn="ctr"/>
            <a:r>
              <a:rPr lang="en-US" sz="1600" dirty="0">
                <a:solidFill>
                  <a:schemeClr val="bg1"/>
                </a:solidFill>
              </a:rPr>
              <a:t>Net equity multiple over the hold period</a:t>
            </a:r>
          </a:p>
        </p:txBody>
      </p:sp>
      <p:sp>
        <p:nvSpPr>
          <p:cNvPr id="13" name="Rectangle: Rounded Corners 12">
            <a:extLst>
              <a:ext uri="{FF2B5EF4-FFF2-40B4-BE49-F238E27FC236}">
                <a16:creationId xmlns:a16="http://schemas.microsoft.com/office/drawing/2014/main" id="{D5F77A27-9DA0-4237-B7C9-9FE53EE0C31A}"/>
              </a:ext>
            </a:extLst>
          </p:cNvPr>
          <p:cNvSpPr/>
          <p:nvPr/>
        </p:nvSpPr>
        <p:spPr>
          <a:xfrm>
            <a:off x="9017222" y="3463517"/>
            <a:ext cx="2359216" cy="225148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sz="4000" b="1" dirty="0">
                <a:latin typeface="+mj-lt"/>
              </a:rPr>
              <a:t>$82.9M</a:t>
            </a:r>
          </a:p>
          <a:p>
            <a:pPr algn="ctr"/>
            <a:r>
              <a:rPr lang="en-US" sz="1600" dirty="0"/>
              <a:t>Year-5 exit value at a 5.25% cap rate</a:t>
            </a:r>
          </a:p>
        </p:txBody>
      </p:sp>
      <p:sp>
        <p:nvSpPr>
          <p:cNvPr id="15" name="TextBox 14">
            <a:extLst>
              <a:ext uri="{FF2B5EF4-FFF2-40B4-BE49-F238E27FC236}">
                <a16:creationId xmlns:a16="http://schemas.microsoft.com/office/drawing/2014/main" id="{41CA3131-9AD5-45CB-B8C8-8172F7E8743E}"/>
              </a:ext>
            </a:extLst>
          </p:cNvPr>
          <p:cNvSpPr txBox="1"/>
          <p:nvPr/>
        </p:nvSpPr>
        <p:spPr>
          <a:xfrm>
            <a:off x="363794" y="2419606"/>
            <a:ext cx="2634049" cy="3746731"/>
          </a:xfrm>
          <a:prstGeom prst="rect">
            <a:avLst/>
          </a:prstGeom>
          <a:noFill/>
        </p:spPr>
        <p:txBody>
          <a:bodyPr wrap="square" lIns="0" tIns="0" rIns="0" bIns="0" rtlCol="0">
            <a:normAutofit/>
          </a:bodyPr>
          <a:lstStyle/>
          <a:p>
            <a:r>
              <a:rPr lang="en-US" dirty="0">
                <a:solidFill>
                  <a:schemeClr val="bg1"/>
                </a:solidFill>
              </a:rPr>
              <a:t>All figures are LP-level and net of fees, financing and promote unless noted. Underwriting reflects the base case described in Section 05.</a:t>
            </a:r>
          </a:p>
          <a:p>
            <a:endParaRPr lang="en-US" dirty="0">
              <a:solidFill>
                <a:schemeClr val="bg1"/>
              </a:solidFill>
            </a:endParaRPr>
          </a:p>
          <a:p>
            <a:r>
              <a:rPr lang="en-US" dirty="0">
                <a:solidFill>
                  <a:schemeClr val="bg1"/>
                </a:solidFill>
              </a:rPr>
              <a:t>Sponsor co-invests 10% of equity alongside the fund.</a:t>
            </a:r>
            <a:endParaRPr lang="en-PH" dirty="0">
              <a:solidFill>
                <a:schemeClr val="bg1"/>
              </a:solidFill>
            </a:endParaRPr>
          </a:p>
        </p:txBody>
      </p:sp>
      <p:sp>
        <p:nvSpPr>
          <p:cNvPr id="4" name="Slide Number Placeholder 3">
            <a:extLst>
              <a:ext uri="{FF2B5EF4-FFF2-40B4-BE49-F238E27FC236}">
                <a16:creationId xmlns:a16="http://schemas.microsoft.com/office/drawing/2014/main" id="{095A16CB-33AD-41AF-9A02-038C5C607D51}"/>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7</a:t>
            </a:fld>
            <a:endParaRPr lang="en-PH" dirty="0"/>
          </a:p>
        </p:txBody>
      </p:sp>
    </p:spTree>
    <p:extLst>
      <p:ext uri="{BB962C8B-B14F-4D97-AF65-F5344CB8AC3E}">
        <p14:creationId xmlns:p14="http://schemas.microsoft.com/office/powerpoint/2010/main" val="1856807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2F631-4A7B-4BFD-BD04-4685BFA50E10}"/>
              </a:ext>
            </a:extLst>
          </p:cNvPr>
          <p:cNvSpPr>
            <a:spLocks noGrp="1"/>
          </p:cNvSpPr>
          <p:nvPr>
            <p:ph type="title"/>
          </p:nvPr>
        </p:nvSpPr>
        <p:spPr/>
        <p:txBody>
          <a:bodyPr/>
          <a:lstStyle/>
          <a:p>
            <a:r>
              <a:rPr lang="en-PH" dirty="0"/>
              <a:t>Transaction Overview</a:t>
            </a:r>
          </a:p>
        </p:txBody>
      </p:sp>
      <p:sp>
        <p:nvSpPr>
          <p:cNvPr id="14" name="TextBox 13">
            <a:extLst>
              <a:ext uri="{FF2B5EF4-FFF2-40B4-BE49-F238E27FC236}">
                <a16:creationId xmlns:a16="http://schemas.microsoft.com/office/drawing/2014/main" id="{8390EA32-F803-409F-B0FA-2B8F661A068D}"/>
              </a:ext>
            </a:extLst>
          </p:cNvPr>
          <p:cNvSpPr txBox="1"/>
          <p:nvPr/>
        </p:nvSpPr>
        <p:spPr>
          <a:xfrm>
            <a:off x="351600" y="2225040"/>
            <a:ext cx="3856104" cy="481597"/>
          </a:xfrm>
          <a:prstGeom prst="rect">
            <a:avLst/>
          </a:prstGeom>
          <a:solidFill>
            <a:schemeClr val="tx2">
              <a:lumMod val="25000"/>
              <a:lumOff val="75000"/>
            </a:schemeClr>
          </a:solidFill>
        </p:spPr>
        <p:txBody>
          <a:bodyPr wrap="square" lIns="0" tIns="0" rIns="0" bIns="0" rtlCol="0" anchor="ctr">
            <a:normAutofit/>
          </a:bodyPr>
          <a:lstStyle/>
          <a:p>
            <a:pPr algn="ctr"/>
            <a:r>
              <a:rPr lang="en-US" sz="1600" b="1" dirty="0">
                <a:latin typeface="+mj-lt"/>
              </a:rPr>
              <a:t>The Opportunity</a:t>
            </a:r>
            <a:endParaRPr lang="en-PH" sz="1600" b="1" dirty="0">
              <a:latin typeface="+mj-lt"/>
            </a:endParaRPr>
          </a:p>
        </p:txBody>
      </p:sp>
      <p:sp>
        <p:nvSpPr>
          <p:cNvPr id="15" name="TextBox 14">
            <a:extLst>
              <a:ext uri="{FF2B5EF4-FFF2-40B4-BE49-F238E27FC236}">
                <a16:creationId xmlns:a16="http://schemas.microsoft.com/office/drawing/2014/main" id="{FBD3789A-DD00-4DA8-BF8C-849D604F471A}"/>
              </a:ext>
            </a:extLst>
          </p:cNvPr>
          <p:cNvSpPr txBox="1"/>
          <p:nvPr/>
        </p:nvSpPr>
        <p:spPr>
          <a:xfrm>
            <a:off x="360266" y="2837858"/>
            <a:ext cx="3856102" cy="3035901"/>
          </a:xfrm>
          <a:prstGeom prst="rect">
            <a:avLst/>
          </a:prstGeom>
          <a:noFill/>
        </p:spPr>
        <p:txBody>
          <a:bodyPr wrap="square" lIns="0" tIns="0" rIns="0" bIns="0" rtlCol="0">
            <a:normAutofit/>
          </a:bodyPr>
          <a:lstStyle/>
          <a:p>
            <a:r>
              <a:rPr lang="en-US" sz="1400" dirty="0"/>
              <a:t>Northgate Commons is being marketed by a regional owner exiting the Carolinas. The asset is well-located but has had minimal capital reinvestment since 2014, leaving interiors dated and rents trailing the renovated set. We have negotiated a 45-day diligence period and a hard money date of August 8, 2026, with a targeted close on September 30, 2026.</a:t>
            </a:r>
          </a:p>
          <a:p>
            <a:endParaRPr lang="en-US" sz="1400" dirty="0"/>
          </a:p>
          <a:p>
            <a:r>
              <a:rPr lang="en-US" sz="1400" dirty="0"/>
              <a:t>We hold a signed PSA at $58.4M with a $1.5M earnest deposit, $0.75M of which goes hard at the end of diligence.</a:t>
            </a:r>
            <a:endParaRPr lang="en-PH" sz="1400" dirty="0"/>
          </a:p>
        </p:txBody>
      </p:sp>
      <p:sp>
        <p:nvSpPr>
          <p:cNvPr id="24" name="TextBox 23">
            <a:extLst>
              <a:ext uri="{FF2B5EF4-FFF2-40B4-BE49-F238E27FC236}">
                <a16:creationId xmlns:a16="http://schemas.microsoft.com/office/drawing/2014/main" id="{45D78A34-CDD4-45EE-A1E2-FB28DDE6D51A}"/>
              </a:ext>
            </a:extLst>
          </p:cNvPr>
          <p:cNvSpPr txBox="1"/>
          <p:nvPr/>
        </p:nvSpPr>
        <p:spPr>
          <a:xfrm>
            <a:off x="4592797" y="2225040"/>
            <a:ext cx="3847437" cy="481597"/>
          </a:xfrm>
          <a:prstGeom prst="rect">
            <a:avLst/>
          </a:prstGeom>
          <a:solidFill>
            <a:schemeClr val="tx2">
              <a:lumMod val="25000"/>
              <a:lumOff val="75000"/>
            </a:schemeClr>
          </a:solidFill>
        </p:spPr>
        <p:txBody>
          <a:bodyPr wrap="square" lIns="0" tIns="0" rIns="0" bIns="0" rtlCol="0" anchor="ctr">
            <a:normAutofit/>
          </a:bodyPr>
          <a:lstStyle/>
          <a:p>
            <a:pPr algn="ctr"/>
            <a:r>
              <a:rPr lang="en-US" sz="1600" b="1" dirty="0">
                <a:latin typeface="+mj-lt"/>
              </a:rPr>
              <a:t>Structure &amp; Hold</a:t>
            </a:r>
            <a:endParaRPr lang="en-PH" sz="1600" b="1" dirty="0">
              <a:latin typeface="+mj-lt"/>
            </a:endParaRPr>
          </a:p>
        </p:txBody>
      </p:sp>
      <p:sp>
        <p:nvSpPr>
          <p:cNvPr id="25" name="TextBox 24">
            <a:extLst>
              <a:ext uri="{FF2B5EF4-FFF2-40B4-BE49-F238E27FC236}">
                <a16:creationId xmlns:a16="http://schemas.microsoft.com/office/drawing/2014/main" id="{177B74B4-5C95-42C4-AD48-4731C61DF3D0}"/>
              </a:ext>
            </a:extLst>
          </p:cNvPr>
          <p:cNvSpPr txBox="1"/>
          <p:nvPr/>
        </p:nvSpPr>
        <p:spPr>
          <a:xfrm>
            <a:off x="4592797" y="2837858"/>
            <a:ext cx="3856102" cy="3035901"/>
          </a:xfrm>
          <a:prstGeom prst="rect">
            <a:avLst/>
          </a:prstGeom>
          <a:noFill/>
        </p:spPr>
        <p:txBody>
          <a:bodyPr wrap="square" lIns="0" tIns="0" rIns="0" bIns="0" rtlCol="0">
            <a:normAutofit/>
          </a:bodyPr>
          <a:lstStyle/>
          <a:p>
            <a:r>
              <a:rPr lang="en-US" sz="1400" dirty="0"/>
              <a:t>The fund will acquire fee-simple title through a single-purpose entity, funded with $23.1M of equity and $42.8M of senior bridge debt. The business plan calls for a 5-year hold with a refinance test in Year 3; the base case assumes a sale at the end of Year 5. The sponsor co-invests 10% and earns a promote above an 8% preferred return.</a:t>
            </a:r>
          </a:p>
          <a:p>
            <a:endParaRPr lang="en-US" sz="1400" dirty="0"/>
          </a:p>
          <a:p>
            <a:r>
              <a:rPr lang="en-US" sz="1400" dirty="0"/>
              <a:t>Returns are reported net to LPs after a 1.25% asset-management fee and a 20% promote over an 8% pref.</a:t>
            </a:r>
            <a:endParaRPr lang="en-PH" sz="1400" dirty="0"/>
          </a:p>
        </p:txBody>
      </p:sp>
      <p:sp>
        <p:nvSpPr>
          <p:cNvPr id="19" name="TextBox 18">
            <a:extLst>
              <a:ext uri="{FF2B5EF4-FFF2-40B4-BE49-F238E27FC236}">
                <a16:creationId xmlns:a16="http://schemas.microsoft.com/office/drawing/2014/main" id="{94B26B3E-1641-4E00-89EF-4180395A5768}"/>
              </a:ext>
            </a:extLst>
          </p:cNvPr>
          <p:cNvSpPr txBox="1"/>
          <p:nvPr/>
        </p:nvSpPr>
        <p:spPr>
          <a:xfrm>
            <a:off x="9163746" y="1543668"/>
            <a:ext cx="2514219" cy="265133"/>
          </a:xfrm>
          <a:prstGeom prst="rect">
            <a:avLst/>
          </a:prstGeom>
          <a:noFill/>
        </p:spPr>
        <p:txBody>
          <a:bodyPr wrap="square" lIns="0" tIns="0" rIns="0" bIns="0" rtlCol="0" anchor="b">
            <a:noAutofit/>
          </a:bodyPr>
          <a:lstStyle/>
          <a:p>
            <a:r>
              <a:rPr lang="en-US" b="1" dirty="0">
                <a:solidFill>
                  <a:schemeClr val="accent3"/>
                </a:solidFill>
                <a:latin typeface="+mj-lt"/>
              </a:rPr>
              <a:t>Key Insight</a:t>
            </a:r>
            <a:endParaRPr lang="en-PH" b="1" dirty="0">
              <a:solidFill>
                <a:schemeClr val="accent3"/>
              </a:solidFill>
              <a:latin typeface="+mj-lt"/>
            </a:endParaRPr>
          </a:p>
        </p:txBody>
      </p:sp>
      <p:sp>
        <p:nvSpPr>
          <p:cNvPr id="20" name="TextBox 19">
            <a:extLst>
              <a:ext uri="{FF2B5EF4-FFF2-40B4-BE49-F238E27FC236}">
                <a16:creationId xmlns:a16="http://schemas.microsoft.com/office/drawing/2014/main" id="{7A5C4471-6F1E-45CF-9E88-A38F457DD440}"/>
              </a:ext>
            </a:extLst>
          </p:cNvPr>
          <p:cNvSpPr txBox="1"/>
          <p:nvPr/>
        </p:nvSpPr>
        <p:spPr>
          <a:xfrm>
            <a:off x="9163744" y="1977737"/>
            <a:ext cx="2683263" cy="3896030"/>
          </a:xfrm>
          <a:prstGeom prst="rect">
            <a:avLst/>
          </a:prstGeom>
          <a:noFill/>
        </p:spPr>
        <p:txBody>
          <a:bodyPr wrap="square" lIns="0" tIns="0" rIns="0" bIns="0" rtlCol="0" anchor="t">
            <a:noAutofit/>
          </a:bodyPr>
          <a:lstStyle/>
          <a:p>
            <a:r>
              <a:rPr lang="en-US" sz="1400" dirty="0">
                <a:solidFill>
                  <a:schemeClr val="bg1"/>
                </a:solidFill>
              </a:rPr>
              <a:t>This is a basis-driven acquisition, not a momentum bet. At $187k/unit we are buying roughly 28% below the cost to build today and below the last three renovated trades in the submarket. That margin of safety is what underpins the recommendation to proceed to a hard deposit.</a:t>
            </a:r>
          </a:p>
          <a:p>
            <a:r>
              <a:rPr lang="en-US" sz="1400" dirty="0">
                <a:solidFill>
                  <a:schemeClr val="bg1"/>
                </a:solidFill>
              </a:rPr>
              <a:t> </a:t>
            </a:r>
          </a:p>
          <a:p>
            <a:pPr marL="271463" indent="-171450">
              <a:buFont typeface="Arial" panose="020B0604020202020204" pitchFamily="34" charset="0"/>
              <a:buChar char="•"/>
            </a:pPr>
            <a:r>
              <a:rPr lang="en-US" sz="1400" dirty="0">
                <a:solidFill>
                  <a:schemeClr val="bg1"/>
                </a:solidFill>
              </a:rPr>
              <a:t>$58.4M purchase · $187k/unit</a:t>
            </a:r>
          </a:p>
          <a:p>
            <a:pPr marL="271463" indent="-171450">
              <a:buFont typeface="Arial" panose="020B0604020202020204" pitchFamily="34" charset="0"/>
              <a:buChar char="•"/>
            </a:pPr>
            <a:r>
              <a:rPr lang="en-US" sz="1400" dirty="0">
                <a:solidFill>
                  <a:schemeClr val="bg1"/>
                </a:solidFill>
              </a:rPr>
              <a:t>65% LTC bridge · $42.8M debt</a:t>
            </a:r>
          </a:p>
          <a:p>
            <a:pPr marL="271463" indent="-171450">
              <a:buFont typeface="Arial" panose="020B0604020202020204" pitchFamily="34" charset="0"/>
              <a:buChar char="•"/>
            </a:pPr>
            <a:r>
              <a:rPr lang="en-US" sz="1400" dirty="0">
                <a:solidFill>
                  <a:schemeClr val="bg1"/>
                </a:solidFill>
              </a:rPr>
              <a:t>$23.1M equity · 10% co-invest</a:t>
            </a:r>
          </a:p>
          <a:p>
            <a:pPr marL="271463" indent="-171450">
              <a:buFont typeface="Arial" panose="020B0604020202020204" pitchFamily="34" charset="0"/>
              <a:buChar char="•"/>
            </a:pPr>
            <a:r>
              <a:rPr lang="en-US" sz="1400" dirty="0">
                <a:solidFill>
                  <a:schemeClr val="bg1"/>
                </a:solidFill>
              </a:rPr>
              <a:t>Close targeted Sep 30, 2026</a:t>
            </a:r>
          </a:p>
          <a:p>
            <a:pPr marL="271463" indent="-171450">
              <a:buFont typeface="Arial" panose="020B0604020202020204" pitchFamily="34" charset="0"/>
              <a:buChar char="•"/>
            </a:pPr>
            <a:endParaRPr lang="en-US" sz="1400" dirty="0">
              <a:solidFill>
                <a:schemeClr val="bg1"/>
              </a:solidFill>
            </a:endParaRPr>
          </a:p>
        </p:txBody>
      </p:sp>
      <p:cxnSp>
        <p:nvCxnSpPr>
          <p:cNvPr id="21" name="Straight Connector 20">
            <a:extLst>
              <a:ext uri="{FF2B5EF4-FFF2-40B4-BE49-F238E27FC236}">
                <a16:creationId xmlns:a16="http://schemas.microsoft.com/office/drawing/2014/main" id="{0E82E677-5626-4FD9-A414-A4FEC711369D}"/>
              </a:ext>
            </a:extLst>
          </p:cNvPr>
          <p:cNvCxnSpPr/>
          <p:nvPr/>
        </p:nvCxnSpPr>
        <p:spPr>
          <a:xfrm>
            <a:off x="9163744" y="1904996"/>
            <a:ext cx="268326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003" name="Group 506"/>
          <p:cNvGrpSpPr/>
          <p:nvPr/>
        </p:nvGrpSpPr>
        <p:grpSpPr>
          <a:xfrm>
            <a:off x="9163744" y="942559"/>
            <a:ext cx="553012" cy="553012"/>
            <a:chOff x="9627603" y="1554480"/>
            <a:chExt cx="914400" cy="914400"/>
          </a:xfrm>
          <a:solidFill>
            <a:srgbClr val="FFFFFF"/>
          </a:solidFill>
        </p:grpSpPr>
        <p:sp>
          <p:nvSpPr>
            <p:cNvPr id="9004" name="Accent"/>
            <p:cNvSpPr/>
            <p:nvPr/>
          </p:nvSpPr>
          <p:spPr>
            <a:xfrm>
              <a:off x="9627603" y="1554480"/>
              <a:ext cx="914400" cy="914400"/>
            </a:xfrm>
            <a:custGeom>
              <a:avLst/>
              <a:gdLst/>
              <a:ahLst/>
              <a:cxnLst/>
              <a:rect l="0" t="0" r="10000" b="10000"/>
              <a:pathLst>
                <a:path w="10000" h="10000">
                  <a:moveTo>
                    <a:pt x="5000" y="3830"/>
                  </a:moveTo>
                  <a:lnTo>
                    <a:pt x="4449" y="4747"/>
                  </a:lnTo>
                  <a:lnTo>
                    <a:pt x="4431" y="4774"/>
                  </a:lnTo>
                  <a:lnTo>
                    <a:pt x="4409" y="4798"/>
                  </a:lnTo>
                  <a:lnTo>
                    <a:pt x="4384" y="4819"/>
                  </a:lnTo>
                  <a:lnTo>
                    <a:pt x="4356" y="4837"/>
                  </a:lnTo>
                  <a:lnTo>
                    <a:pt x="4327" y="4851"/>
                  </a:lnTo>
                  <a:lnTo>
                    <a:pt x="4296" y="4861"/>
                  </a:lnTo>
                  <a:lnTo>
                    <a:pt x="4263" y="4866"/>
                  </a:lnTo>
                  <a:lnTo>
                    <a:pt x="4231" y="4868"/>
                  </a:lnTo>
                  <a:lnTo>
                    <a:pt x="4198" y="4865"/>
                  </a:lnTo>
                  <a:lnTo>
                    <a:pt x="4166" y="4858"/>
                  </a:lnTo>
                  <a:lnTo>
                    <a:pt x="4135" y="4847"/>
                  </a:lnTo>
                  <a:lnTo>
                    <a:pt x="4106" y="4832"/>
                  </a:lnTo>
                  <a:lnTo>
                    <a:pt x="4079" y="4814"/>
                  </a:lnTo>
                  <a:lnTo>
                    <a:pt x="4055" y="4792"/>
                  </a:lnTo>
                  <a:lnTo>
                    <a:pt x="4034" y="4767"/>
                  </a:lnTo>
                  <a:lnTo>
                    <a:pt x="4016" y="4739"/>
                  </a:lnTo>
                  <a:lnTo>
                    <a:pt x="4002" y="4710"/>
                  </a:lnTo>
                  <a:lnTo>
                    <a:pt x="3992" y="4679"/>
                  </a:lnTo>
                  <a:lnTo>
                    <a:pt x="3987" y="4646"/>
                  </a:lnTo>
                  <a:lnTo>
                    <a:pt x="3985" y="4614"/>
                  </a:lnTo>
                  <a:lnTo>
                    <a:pt x="3988" y="4581"/>
                  </a:lnTo>
                  <a:lnTo>
                    <a:pt x="3995" y="4549"/>
                  </a:lnTo>
                  <a:lnTo>
                    <a:pt x="4006" y="4518"/>
                  </a:lnTo>
                  <a:lnTo>
                    <a:pt x="4021" y="4489"/>
                  </a:lnTo>
                  <a:lnTo>
                    <a:pt x="4786" y="3215"/>
                  </a:lnTo>
                  <a:lnTo>
                    <a:pt x="4804" y="3189"/>
                  </a:lnTo>
                  <a:lnTo>
                    <a:pt x="4826" y="3165"/>
                  </a:lnTo>
                  <a:lnTo>
                    <a:pt x="4850" y="3144"/>
                  </a:lnTo>
                  <a:lnTo>
                    <a:pt x="4877" y="3126"/>
                  </a:lnTo>
                  <a:lnTo>
                    <a:pt x="4906" y="3112"/>
                  </a:lnTo>
                  <a:lnTo>
                    <a:pt x="4936" y="3102"/>
                  </a:lnTo>
                  <a:lnTo>
                    <a:pt x="4968" y="3096"/>
                  </a:lnTo>
                  <a:lnTo>
                    <a:pt x="5000" y="3094"/>
                  </a:lnTo>
                  <a:lnTo>
                    <a:pt x="5032" y="3096"/>
                  </a:lnTo>
                  <a:lnTo>
                    <a:pt x="5064" y="3102"/>
                  </a:lnTo>
                  <a:lnTo>
                    <a:pt x="5094" y="3112"/>
                  </a:lnTo>
                  <a:lnTo>
                    <a:pt x="5123" y="3126"/>
                  </a:lnTo>
                  <a:lnTo>
                    <a:pt x="5150" y="3144"/>
                  </a:lnTo>
                  <a:lnTo>
                    <a:pt x="5174" y="3165"/>
                  </a:lnTo>
                  <a:lnTo>
                    <a:pt x="5196" y="3189"/>
                  </a:lnTo>
                  <a:lnTo>
                    <a:pt x="5214" y="3215"/>
                  </a:lnTo>
                  <a:lnTo>
                    <a:pt x="5979" y="4489"/>
                  </a:lnTo>
                  <a:lnTo>
                    <a:pt x="5994" y="4518"/>
                  </a:lnTo>
                  <a:lnTo>
                    <a:pt x="6005" y="4549"/>
                  </a:lnTo>
                  <a:lnTo>
                    <a:pt x="6012" y="4581"/>
                  </a:lnTo>
                  <a:lnTo>
                    <a:pt x="6015" y="4614"/>
                  </a:lnTo>
                  <a:lnTo>
                    <a:pt x="6013" y="4646"/>
                  </a:lnTo>
                  <a:lnTo>
                    <a:pt x="6008" y="4679"/>
                  </a:lnTo>
                  <a:lnTo>
                    <a:pt x="5998" y="4710"/>
                  </a:lnTo>
                  <a:lnTo>
                    <a:pt x="5984" y="4739"/>
                  </a:lnTo>
                  <a:lnTo>
                    <a:pt x="5966" y="4767"/>
                  </a:lnTo>
                  <a:lnTo>
                    <a:pt x="5945" y="4792"/>
                  </a:lnTo>
                  <a:lnTo>
                    <a:pt x="5921" y="4814"/>
                  </a:lnTo>
                  <a:lnTo>
                    <a:pt x="5894" y="4832"/>
                  </a:lnTo>
                  <a:lnTo>
                    <a:pt x="5865" y="4847"/>
                  </a:lnTo>
                  <a:lnTo>
                    <a:pt x="5834" y="4858"/>
                  </a:lnTo>
                  <a:lnTo>
                    <a:pt x="5802" y="4865"/>
                  </a:lnTo>
                  <a:lnTo>
                    <a:pt x="5769" y="4868"/>
                  </a:lnTo>
                  <a:lnTo>
                    <a:pt x="5737" y="4866"/>
                  </a:lnTo>
                  <a:lnTo>
                    <a:pt x="5704" y="4861"/>
                  </a:lnTo>
                  <a:lnTo>
                    <a:pt x="5673" y="4851"/>
                  </a:lnTo>
                  <a:lnTo>
                    <a:pt x="5644" y="4837"/>
                  </a:lnTo>
                  <a:lnTo>
                    <a:pt x="5616" y="4819"/>
                  </a:lnTo>
                  <a:lnTo>
                    <a:pt x="5591" y="4798"/>
                  </a:lnTo>
                  <a:lnTo>
                    <a:pt x="5569" y="4774"/>
                  </a:lnTo>
                  <a:lnTo>
                    <a:pt x="5551" y="4747"/>
                  </a:lnTo>
                  <a:lnTo>
                    <a:pt x="5000" y="3830"/>
                  </a:lnTo>
                  <a:close/>
                </a:path>
              </a:pathLst>
            </a:custGeom>
            <a:grpFill/>
            <a:ln>
              <a:noFill/>
            </a:ln>
          </p:spPr>
          <p:txBody>
            <a:bodyPr/>
            <a:lstStyle/>
            <a:p>
              <a:endParaRPr/>
            </a:p>
          </p:txBody>
        </p:sp>
        <p:sp>
          <p:nvSpPr>
            <p:cNvPr id="9005" name="Outline"/>
            <p:cNvSpPr/>
            <p:nvPr/>
          </p:nvSpPr>
          <p:spPr>
            <a:xfrm>
              <a:off x="9627603" y="1554480"/>
              <a:ext cx="914400" cy="914400"/>
            </a:xfrm>
            <a:custGeom>
              <a:avLst/>
              <a:gdLst/>
              <a:ahLst/>
              <a:cxnLst/>
              <a:rect l="0" t="0" r="10000" b="10000"/>
              <a:pathLst>
                <a:path w="10000" h="10000">
                  <a:moveTo>
                    <a:pt x="4905" y="803"/>
                  </a:moveTo>
                  <a:lnTo>
                    <a:pt x="4993" y="800"/>
                  </a:lnTo>
                  <a:lnTo>
                    <a:pt x="5007" y="800"/>
                  </a:lnTo>
                  <a:lnTo>
                    <a:pt x="5095" y="803"/>
                  </a:lnTo>
                  <a:lnTo>
                    <a:pt x="5104" y="803"/>
                  </a:lnTo>
                  <a:lnTo>
                    <a:pt x="5192" y="809"/>
                  </a:lnTo>
                  <a:lnTo>
                    <a:pt x="5200" y="809"/>
                  </a:lnTo>
                  <a:lnTo>
                    <a:pt x="5287" y="818"/>
                  </a:lnTo>
                  <a:lnTo>
                    <a:pt x="5296" y="819"/>
                  </a:lnTo>
                  <a:lnTo>
                    <a:pt x="5383" y="831"/>
                  </a:lnTo>
                  <a:lnTo>
                    <a:pt x="5391" y="832"/>
                  </a:lnTo>
                  <a:lnTo>
                    <a:pt x="5478" y="846"/>
                  </a:lnTo>
                  <a:lnTo>
                    <a:pt x="5486" y="848"/>
                  </a:lnTo>
                  <a:lnTo>
                    <a:pt x="5572" y="865"/>
                  </a:lnTo>
                  <a:lnTo>
                    <a:pt x="5580" y="867"/>
                  </a:lnTo>
                  <a:lnTo>
                    <a:pt x="5665" y="887"/>
                  </a:lnTo>
                  <a:lnTo>
                    <a:pt x="5673" y="890"/>
                  </a:lnTo>
                  <a:lnTo>
                    <a:pt x="5758" y="913"/>
                  </a:lnTo>
                  <a:lnTo>
                    <a:pt x="5766" y="915"/>
                  </a:lnTo>
                  <a:lnTo>
                    <a:pt x="5849" y="941"/>
                  </a:lnTo>
                  <a:lnTo>
                    <a:pt x="5857" y="944"/>
                  </a:lnTo>
                  <a:lnTo>
                    <a:pt x="5940" y="973"/>
                  </a:lnTo>
                  <a:lnTo>
                    <a:pt x="5948" y="976"/>
                  </a:lnTo>
                  <a:lnTo>
                    <a:pt x="6030" y="1008"/>
                  </a:lnTo>
                  <a:lnTo>
                    <a:pt x="6038" y="1011"/>
                  </a:lnTo>
                  <a:lnTo>
                    <a:pt x="6118" y="1046"/>
                  </a:lnTo>
                  <a:lnTo>
                    <a:pt x="6126" y="1049"/>
                  </a:lnTo>
                  <a:lnTo>
                    <a:pt x="6205" y="1087"/>
                  </a:lnTo>
                  <a:lnTo>
                    <a:pt x="6213" y="1090"/>
                  </a:lnTo>
                  <a:lnTo>
                    <a:pt x="6291" y="1131"/>
                  </a:lnTo>
                  <a:lnTo>
                    <a:pt x="6299" y="1135"/>
                  </a:lnTo>
                  <a:lnTo>
                    <a:pt x="6376" y="1178"/>
                  </a:lnTo>
                  <a:lnTo>
                    <a:pt x="6383" y="1182"/>
                  </a:lnTo>
                  <a:lnTo>
                    <a:pt x="6459" y="1228"/>
                  </a:lnTo>
                  <a:lnTo>
                    <a:pt x="6466" y="1232"/>
                  </a:lnTo>
                  <a:lnTo>
                    <a:pt x="6539" y="1281"/>
                  </a:lnTo>
                  <a:lnTo>
                    <a:pt x="6546" y="1285"/>
                  </a:lnTo>
                  <a:lnTo>
                    <a:pt x="6618" y="1336"/>
                  </a:lnTo>
                  <a:lnTo>
                    <a:pt x="6625" y="1341"/>
                  </a:lnTo>
                  <a:lnTo>
                    <a:pt x="6695" y="1394"/>
                  </a:lnTo>
                  <a:lnTo>
                    <a:pt x="6701" y="1399"/>
                  </a:lnTo>
                  <a:lnTo>
                    <a:pt x="6769" y="1454"/>
                  </a:lnTo>
                  <a:lnTo>
                    <a:pt x="6776" y="1460"/>
                  </a:lnTo>
                  <a:lnTo>
                    <a:pt x="6842" y="1517"/>
                  </a:lnTo>
                  <a:lnTo>
                    <a:pt x="6848" y="1523"/>
                  </a:lnTo>
                  <a:lnTo>
                    <a:pt x="6912" y="1583"/>
                  </a:lnTo>
                  <a:lnTo>
                    <a:pt x="6918" y="1588"/>
                  </a:lnTo>
                  <a:lnTo>
                    <a:pt x="6980" y="1650"/>
                  </a:lnTo>
                  <a:lnTo>
                    <a:pt x="6986" y="1657"/>
                  </a:lnTo>
                  <a:lnTo>
                    <a:pt x="7046" y="1720"/>
                  </a:lnTo>
                  <a:lnTo>
                    <a:pt x="7051" y="1727"/>
                  </a:lnTo>
                  <a:lnTo>
                    <a:pt x="7109" y="1793"/>
                  </a:lnTo>
                  <a:lnTo>
                    <a:pt x="7115" y="1800"/>
                  </a:lnTo>
                  <a:lnTo>
                    <a:pt x="7170" y="1868"/>
                  </a:lnTo>
                  <a:lnTo>
                    <a:pt x="7175" y="1874"/>
                  </a:lnTo>
                  <a:lnTo>
                    <a:pt x="7228" y="1944"/>
                  </a:lnTo>
                  <a:lnTo>
                    <a:pt x="7233" y="1951"/>
                  </a:lnTo>
                  <a:lnTo>
                    <a:pt x="7284" y="2023"/>
                  </a:lnTo>
                  <a:lnTo>
                    <a:pt x="7288" y="2030"/>
                  </a:lnTo>
                  <a:lnTo>
                    <a:pt x="7336" y="2104"/>
                  </a:lnTo>
                  <a:lnTo>
                    <a:pt x="7341" y="2111"/>
                  </a:lnTo>
                  <a:lnTo>
                    <a:pt x="7387" y="2186"/>
                  </a:lnTo>
                  <a:lnTo>
                    <a:pt x="7391" y="2193"/>
                  </a:lnTo>
                  <a:lnTo>
                    <a:pt x="7434" y="2270"/>
                  </a:lnTo>
                  <a:lnTo>
                    <a:pt x="7438" y="2278"/>
                  </a:lnTo>
                  <a:lnTo>
                    <a:pt x="7478" y="2355"/>
                  </a:lnTo>
                  <a:lnTo>
                    <a:pt x="7482" y="2363"/>
                  </a:lnTo>
                  <a:lnTo>
                    <a:pt x="7519" y="2442"/>
                  </a:lnTo>
                  <a:lnTo>
                    <a:pt x="7523" y="2450"/>
                  </a:lnTo>
                  <a:lnTo>
                    <a:pt x="7558" y="2530"/>
                  </a:lnTo>
                  <a:lnTo>
                    <a:pt x="7561" y="2538"/>
                  </a:lnTo>
                  <a:lnTo>
                    <a:pt x="7593" y="2620"/>
                  </a:lnTo>
                  <a:lnTo>
                    <a:pt x="7596" y="2628"/>
                  </a:lnTo>
                  <a:lnTo>
                    <a:pt x="7625" y="2710"/>
                  </a:lnTo>
                  <a:lnTo>
                    <a:pt x="7628" y="2718"/>
                  </a:lnTo>
                  <a:lnTo>
                    <a:pt x="7654" y="2802"/>
                  </a:lnTo>
                  <a:lnTo>
                    <a:pt x="7656" y="2810"/>
                  </a:lnTo>
                  <a:lnTo>
                    <a:pt x="7680" y="2894"/>
                  </a:lnTo>
                  <a:lnTo>
                    <a:pt x="7682" y="2903"/>
                  </a:lnTo>
                  <a:lnTo>
                    <a:pt x="7702" y="2988"/>
                  </a:lnTo>
                  <a:lnTo>
                    <a:pt x="7704" y="2996"/>
                  </a:lnTo>
                  <a:lnTo>
                    <a:pt x="7722" y="3082"/>
                  </a:lnTo>
                  <a:lnTo>
                    <a:pt x="7723" y="3091"/>
                  </a:lnTo>
                  <a:lnTo>
                    <a:pt x="7738" y="3177"/>
                  </a:lnTo>
                  <a:lnTo>
                    <a:pt x="7739" y="3186"/>
                  </a:lnTo>
                  <a:lnTo>
                    <a:pt x="7751" y="3273"/>
                  </a:lnTo>
                  <a:lnTo>
                    <a:pt x="7752" y="3282"/>
                  </a:lnTo>
                  <a:lnTo>
                    <a:pt x="7760" y="3369"/>
                  </a:lnTo>
                  <a:lnTo>
                    <a:pt x="7761" y="3378"/>
                  </a:lnTo>
                  <a:lnTo>
                    <a:pt x="7767" y="3465"/>
                  </a:lnTo>
                  <a:lnTo>
                    <a:pt x="7767" y="3474"/>
                  </a:lnTo>
                  <a:lnTo>
                    <a:pt x="7769" y="3562"/>
                  </a:lnTo>
                  <a:lnTo>
                    <a:pt x="7769" y="3570"/>
                  </a:lnTo>
                  <a:lnTo>
                    <a:pt x="7769" y="3658"/>
                  </a:lnTo>
                  <a:lnTo>
                    <a:pt x="7769" y="3667"/>
                  </a:lnTo>
                  <a:lnTo>
                    <a:pt x="7765" y="3754"/>
                  </a:lnTo>
                  <a:lnTo>
                    <a:pt x="7765" y="3763"/>
                  </a:lnTo>
                  <a:lnTo>
                    <a:pt x="7758" y="3850"/>
                  </a:lnTo>
                  <a:lnTo>
                    <a:pt x="7757" y="3858"/>
                  </a:lnTo>
                  <a:lnTo>
                    <a:pt x="7748" y="3945"/>
                  </a:lnTo>
                  <a:lnTo>
                    <a:pt x="7747" y="3954"/>
                  </a:lnTo>
                  <a:lnTo>
                    <a:pt x="7734" y="4040"/>
                  </a:lnTo>
                  <a:lnTo>
                    <a:pt x="7733" y="4049"/>
                  </a:lnTo>
                  <a:lnTo>
                    <a:pt x="7717" y="4135"/>
                  </a:lnTo>
                  <a:lnTo>
                    <a:pt x="7716" y="4143"/>
                  </a:lnTo>
                  <a:lnTo>
                    <a:pt x="7697" y="4229"/>
                  </a:lnTo>
                  <a:lnTo>
                    <a:pt x="7695" y="4237"/>
                  </a:lnTo>
                  <a:lnTo>
                    <a:pt x="7674" y="4322"/>
                  </a:lnTo>
                  <a:lnTo>
                    <a:pt x="7672" y="4330"/>
                  </a:lnTo>
                  <a:lnTo>
                    <a:pt x="7647" y="4415"/>
                  </a:lnTo>
                  <a:lnTo>
                    <a:pt x="7645" y="4423"/>
                  </a:lnTo>
                  <a:lnTo>
                    <a:pt x="7618" y="4507"/>
                  </a:lnTo>
                  <a:lnTo>
                    <a:pt x="7615" y="4515"/>
                  </a:lnTo>
                  <a:lnTo>
                    <a:pt x="7585" y="4597"/>
                  </a:lnTo>
                  <a:lnTo>
                    <a:pt x="7582" y="4606"/>
                  </a:lnTo>
                  <a:lnTo>
                    <a:pt x="7549" y="4687"/>
                  </a:lnTo>
                  <a:lnTo>
                    <a:pt x="7546" y="4695"/>
                  </a:lnTo>
                  <a:lnTo>
                    <a:pt x="7510" y="4775"/>
                  </a:lnTo>
                  <a:lnTo>
                    <a:pt x="7506" y="4783"/>
                  </a:lnTo>
                  <a:lnTo>
                    <a:pt x="7468" y="4862"/>
                  </a:lnTo>
                  <a:lnTo>
                    <a:pt x="7464" y="4869"/>
                  </a:lnTo>
                  <a:lnTo>
                    <a:pt x="7423" y="4947"/>
                  </a:lnTo>
                  <a:lnTo>
                    <a:pt x="7419" y="4954"/>
                  </a:lnTo>
                  <a:lnTo>
                    <a:pt x="7375" y="5030"/>
                  </a:lnTo>
                  <a:lnTo>
                    <a:pt x="7371" y="5038"/>
                  </a:lnTo>
                  <a:lnTo>
                    <a:pt x="7325" y="5112"/>
                  </a:lnTo>
                  <a:lnTo>
                    <a:pt x="7320" y="5119"/>
                  </a:lnTo>
                  <a:lnTo>
                    <a:pt x="7271" y="5192"/>
                  </a:lnTo>
                  <a:lnTo>
                    <a:pt x="7267" y="5199"/>
                  </a:lnTo>
                  <a:lnTo>
                    <a:pt x="7215" y="5270"/>
                  </a:lnTo>
                  <a:lnTo>
                    <a:pt x="7210" y="5277"/>
                  </a:lnTo>
                  <a:lnTo>
                    <a:pt x="7157" y="5346"/>
                  </a:lnTo>
                  <a:lnTo>
                    <a:pt x="7151" y="5353"/>
                  </a:lnTo>
                  <a:lnTo>
                    <a:pt x="7095" y="5420"/>
                  </a:lnTo>
                  <a:lnTo>
                    <a:pt x="7090" y="5427"/>
                  </a:lnTo>
                  <a:lnTo>
                    <a:pt x="7031" y="5492"/>
                  </a:lnTo>
                  <a:lnTo>
                    <a:pt x="7025" y="5498"/>
                  </a:lnTo>
                  <a:lnTo>
                    <a:pt x="6965" y="5562"/>
                  </a:lnTo>
                  <a:lnTo>
                    <a:pt x="6959" y="5568"/>
                  </a:lnTo>
                  <a:lnTo>
                    <a:pt x="6896" y="5629"/>
                  </a:lnTo>
                  <a:lnTo>
                    <a:pt x="6890" y="5635"/>
                  </a:lnTo>
                  <a:lnTo>
                    <a:pt x="6824" y="5695"/>
                  </a:lnTo>
                  <a:lnTo>
                    <a:pt x="6801" y="5714"/>
                  </a:lnTo>
                  <a:lnTo>
                    <a:pt x="6727" y="5766"/>
                  </a:lnTo>
                  <a:lnTo>
                    <a:pt x="6662" y="5818"/>
                  </a:lnTo>
                  <a:lnTo>
                    <a:pt x="6603" y="5872"/>
                  </a:lnTo>
                  <a:lnTo>
                    <a:pt x="6547" y="5928"/>
                  </a:lnTo>
                  <a:lnTo>
                    <a:pt x="6497" y="5987"/>
                  </a:lnTo>
                  <a:lnTo>
                    <a:pt x="6451" y="6049"/>
                  </a:lnTo>
                  <a:lnTo>
                    <a:pt x="6410" y="6114"/>
                  </a:lnTo>
                  <a:lnTo>
                    <a:pt x="6374" y="6181"/>
                  </a:lnTo>
                  <a:lnTo>
                    <a:pt x="6343" y="6251"/>
                  </a:lnTo>
                  <a:lnTo>
                    <a:pt x="6317" y="6325"/>
                  </a:lnTo>
                  <a:lnTo>
                    <a:pt x="6297" y="6402"/>
                  </a:lnTo>
                  <a:lnTo>
                    <a:pt x="6282" y="6482"/>
                  </a:lnTo>
                  <a:lnTo>
                    <a:pt x="6272" y="6567"/>
                  </a:lnTo>
                  <a:lnTo>
                    <a:pt x="6269" y="6665"/>
                  </a:lnTo>
                  <a:lnTo>
                    <a:pt x="6266" y="6697"/>
                  </a:lnTo>
                  <a:lnTo>
                    <a:pt x="6258" y="6728"/>
                  </a:lnTo>
                  <a:lnTo>
                    <a:pt x="6247" y="6758"/>
                  </a:lnTo>
                  <a:lnTo>
                    <a:pt x="6232" y="6786"/>
                  </a:lnTo>
                  <a:lnTo>
                    <a:pt x="6214" y="6812"/>
                  </a:lnTo>
                  <a:lnTo>
                    <a:pt x="6193" y="6836"/>
                  </a:lnTo>
                  <a:lnTo>
                    <a:pt x="6168" y="6857"/>
                  </a:lnTo>
                  <a:lnTo>
                    <a:pt x="6141" y="6874"/>
                  </a:lnTo>
                  <a:lnTo>
                    <a:pt x="6113" y="6888"/>
                  </a:lnTo>
                  <a:lnTo>
                    <a:pt x="6082" y="6898"/>
                  </a:lnTo>
                  <a:lnTo>
                    <a:pt x="6051" y="6904"/>
                  </a:lnTo>
                  <a:lnTo>
                    <a:pt x="6019" y="6906"/>
                  </a:lnTo>
                  <a:lnTo>
                    <a:pt x="3981" y="6906"/>
                  </a:lnTo>
                  <a:lnTo>
                    <a:pt x="3949" y="6904"/>
                  </a:lnTo>
                  <a:lnTo>
                    <a:pt x="3918" y="6898"/>
                  </a:lnTo>
                  <a:lnTo>
                    <a:pt x="3887" y="6888"/>
                  </a:lnTo>
                  <a:lnTo>
                    <a:pt x="3859" y="6874"/>
                  </a:lnTo>
                  <a:lnTo>
                    <a:pt x="3832" y="6857"/>
                  </a:lnTo>
                  <a:lnTo>
                    <a:pt x="3807" y="6836"/>
                  </a:lnTo>
                  <a:lnTo>
                    <a:pt x="3786" y="6812"/>
                  </a:lnTo>
                  <a:lnTo>
                    <a:pt x="3768" y="6786"/>
                  </a:lnTo>
                  <a:lnTo>
                    <a:pt x="3753" y="6758"/>
                  </a:lnTo>
                  <a:lnTo>
                    <a:pt x="3742" y="6728"/>
                  </a:lnTo>
                  <a:lnTo>
                    <a:pt x="3734" y="6697"/>
                  </a:lnTo>
                  <a:lnTo>
                    <a:pt x="3731" y="6665"/>
                  </a:lnTo>
                  <a:lnTo>
                    <a:pt x="3728" y="6567"/>
                  </a:lnTo>
                  <a:lnTo>
                    <a:pt x="3718" y="6482"/>
                  </a:lnTo>
                  <a:lnTo>
                    <a:pt x="3703" y="6402"/>
                  </a:lnTo>
                  <a:lnTo>
                    <a:pt x="3683" y="6325"/>
                  </a:lnTo>
                  <a:lnTo>
                    <a:pt x="3657" y="6251"/>
                  </a:lnTo>
                  <a:lnTo>
                    <a:pt x="3626" y="6181"/>
                  </a:lnTo>
                  <a:lnTo>
                    <a:pt x="3590" y="6114"/>
                  </a:lnTo>
                  <a:lnTo>
                    <a:pt x="3549" y="6049"/>
                  </a:lnTo>
                  <a:lnTo>
                    <a:pt x="3503" y="5987"/>
                  </a:lnTo>
                  <a:lnTo>
                    <a:pt x="3453" y="5928"/>
                  </a:lnTo>
                  <a:lnTo>
                    <a:pt x="3397" y="5872"/>
                  </a:lnTo>
                  <a:lnTo>
                    <a:pt x="3338" y="5818"/>
                  </a:lnTo>
                  <a:lnTo>
                    <a:pt x="3273" y="5766"/>
                  </a:lnTo>
                  <a:lnTo>
                    <a:pt x="3199" y="5714"/>
                  </a:lnTo>
                  <a:lnTo>
                    <a:pt x="3176" y="5695"/>
                  </a:lnTo>
                  <a:lnTo>
                    <a:pt x="3110" y="5635"/>
                  </a:lnTo>
                  <a:lnTo>
                    <a:pt x="3104" y="5629"/>
                  </a:lnTo>
                  <a:lnTo>
                    <a:pt x="3041" y="5568"/>
                  </a:lnTo>
                  <a:lnTo>
                    <a:pt x="3035" y="5562"/>
                  </a:lnTo>
                  <a:lnTo>
                    <a:pt x="2975" y="5498"/>
                  </a:lnTo>
                  <a:lnTo>
                    <a:pt x="2969" y="5492"/>
                  </a:lnTo>
                  <a:lnTo>
                    <a:pt x="2910" y="5427"/>
                  </a:lnTo>
                  <a:lnTo>
                    <a:pt x="2905" y="5420"/>
                  </a:lnTo>
                  <a:lnTo>
                    <a:pt x="2849" y="5353"/>
                  </a:lnTo>
                  <a:lnTo>
                    <a:pt x="2843" y="5346"/>
                  </a:lnTo>
                  <a:lnTo>
                    <a:pt x="2790" y="5277"/>
                  </a:lnTo>
                  <a:lnTo>
                    <a:pt x="2785" y="5270"/>
                  </a:lnTo>
                  <a:lnTo>
                    <a:pt x="2733" y="5199"/>
                  </a:lnTo>
                  <a:lnTo>
                    <a:pt x="2729" y="5192"/>
                  </a:lnTo>
                  <a:lnTo>
                    <a:pt x="2680" y="5119"/>
                  </a:lnTo>
                  <a:lnTo>
                    <a:pt x="2675" y="5112"/>
                  </a:lnTo>
                  <a:lnTo>
                    <a:pt x="2629" y="5038"/>
                  </a:lnTo>
                  <a:lnTo>
                    <a:pt x="2625" y="5030"/>
                  </a:lnTo>
                  <a:lnTo>
                    <a:pt x="2581" y="4954"/>
                  </a:lnTo>
                  <a:lnTo>
                    <a:pt x="2577" y="4947"/>
                  </a:lnTo>
                  <a:lnTo>
                    <a:pt x="2536" y="4869"/>
                  </a:lnTo>
                  <a:lnTo>
                    <a:pt x="2532" y="4862"/>
                  </a:lnTo>
                  <a:lnTo>
                    <a:pt x="2494" y="4783"/>
                  </a:lnTo>
                  <a:lnTo>
                    <a:pt x="2490" y="4775"/>
                  </a:lnTo>
                  <a:lnTo>
                    <a:pt x="2454" y="4695"/>
                  </a:lnTo>
                  <a:lnTo>
                    <a:pt x="2451" y="4687"/>
                  </a:lnTo>
                  <a:lnTo>
                    <a:pt x="2418" y="4606"/>
                  </a:lnTo>
                  <a:lnTo>
                    <a:pt x="2415" y="4597"/>
                  </a:lnTo>
                  <a:lnTo>
                    <a:pt x="2385" y="4515"/>
                  </a:lnTo>
                  <a:lnTo>
                    <a:pt x="2382" y="4507"/>
                  </a:lnTo>
                  <a:lnTo>
                    <a:pt x="2355" y="4423"/>
                  </a:lnTo>
                  <a:lnTo>
                    <a:pt x="2353" y="4415"/>
                  </a:lnTo>
                  <a:lnTo>
                    <a:pt x="2328" y="4330"/>
                  </a:lnTo>
                  <a:lnTo>
                    <a:pt x="2326" y="4322"/>
                  </a:lnTo>
                  <a:lnTo>
                    <a:pt x="2305" y="4237"/>
                  </a:lnTo>
                  <a:lnTo>
                    <a:pt x="2303" y="4229"/>
                  </a:lnTo>
                  <a:lnTo>
                    <a:pt x="2284" y="4143"/>
                  </a:lnTo>
                  <a:lnTo>
                    <a:pt x="2283" y="4135"/>
                  </a:lnTo>
                  <a:lnTo>
                    <a:pt x="2267" y="4049"/>
                  </a:lnTo>
                  <a:lnTo>
                    <a:pt x="2266" y="4040"/>
                  </a:lnTo>
                  <a:lnTo>
                    <a:pt x="2253" y="3954"/>
                  </a:lnTo>
                  <a:lnTo>
                    <a:pt x="2252" y="3945"/>
                  </a:lnTo>
                  <a:lnTo>
                    <a:pt x="2243" y="3858"/>
                  </a:lnTo>
                  <a:lnTo>
                    <a:pt x="2242" y="3850"/>
                  </a:lnTo>
                  <a:lnTo>
                    <a:pt x="2235" y="3763"/>
                  </a:lnTo>
                  <a:lnTo>
                    <a:pt x="2235" y="3754"/>
                  </a:lnTo>
                  <a:lnTo>
                    <a:pt x="2231" y="3667"/>
                  </a:lnTo>
                  <a:lnTo>
                    <a:pt x="2231" y="3658"/>
                  </a:lnTo>
                  <a:lnTo>
                    <a:pt x="2231" y="3570"/>
                  </a:lnTo>
                  <a:lnTo>
                    <a:pt x="2231" y="3562"/>
                  </a:lnTo>
                  <a:lnTo>
                    <a:pt x="2233" y="3474"/>
                  </a:lnTo>
                  <a:lnTo>
                    <a:pt x="2233" y="3465"/>
                  </a:lnTo>
                  <a:lnTo>
                    <a:pt x="2239" y="3378"/>
                  </a:lnTo>
                  <a:lnTo>
                    <a:pt x="2240" y="3369"/>
                  </a:lnTo>
                  <a:lnTo>
                    <a:pt x="2248" y="3282"/>
                  </a:lnTo>
                  <a:lnTo>
                    <a:pt x="2249" y="3273"/>
                  </a:lnTo>
                  <a:lnTo>
                    <a:pt x="2261" y="3186"/>
                  </a:lnTo>
                  <a:lnTo>
                    <a:pt x="2262" y="3177"/>
                  </a:lnTo>
                  <a:lnTo>
                    <a:pt x="2277" y="3091"/>
                  </a:lnTo>
                  <a:lnTo>
                    <a:pt x="2278" y="3082"/>
                  </a:lnTo>
                  <a:lnTo>
                    <a:pt x="2296" y="2996"/>
                  </a:lnTo>
                  <a:lnTo>
                    <a:pt x="2298" y="2988"/>
                  </a:lnTo>
                  <a:lnTo>
                    <a:pt x="2318" y="2903"/>
                  </a:lnTo>
                  <a:lnTo>
                    <a:pt x="2320" y="2894"/>
                  </a:lnTo>
                  <a:lnTo>
                    <a:pt x="2344" y="2810"/>
                  </a:lnTo>
                  <a:lnTo>
                    <a:pt x="2346" y="2802"/>
                  </a:lnTo>
                  <a:lnTo>
                    <a:pt x="2372" y="2718"/>
                  </a:lnTo>
                  <a:lnTo>
                    <a:pt x="2375" y="2710"/>
                  </a:lnTo>
                  <a:lnTo>
                    <a:pt x="2404" y="2628"/>
                  </a:lnTo>
                  <a:lnTo>
                    <a:pt x="2407" y="2620"/>
                  </a:lnTo>
                  <a:lnTo>
                    <a:pt x="2439" y="2538"/>
                  </a:lnTo>
                  <a:lnTo>
                    <a:pt x="2442" y="2530"/>
                  </a:lnTo>
                  <a:lnTo>
                    <a:pt x="2477" y="2450"/>
                  </a:lnTo>
                  <a:lnTo>
                    <a:pt x="2481" y="2442"/>
                  </a:lnTo>
                  <a:lnTo>
                    <a:pt x="2518" y="2363"/>
                  </a:lnTo>
                  <a:lnTo>
                    <a:pt x="2522" y="2355"/>
                  </a:lnTo>
                  <a:lnTo>
                    <a:pt x="2562" y="2278"/>
                  </a:lnTo>
                  <a:lnTo>
                    <a:pt x="2566" y="2270"/>
                  </a:lnTo>
                  <a:lnTo>
                    <a:pt x="2609" y="2193"/>
                  </a:lnTo>
                  <a:lnTo>
                    <a:pt x="2613" y="2186"/>
                  </a:lnTo>
                  <a:lnTo>
                    <a:pt x="2659" y="2111"/>
                  </a:lnTo>
                  <a:lnTo>
                    <a:pt x="2664" y="2104"/>
                  </a:lnTo>
                  <a:lnTo>
                    <a:pt x="2712" y="2030"/>
                  </a:lnTo>
                  <a:lnTo>
                    <a:pt x="2716" y="2023"/>
                  </a:lnTo>
                  <a:lnTo>
                    <a:pt x="2767" y="1951"/>
                  </a:lnTo>
                  <a:lnTo>
                    <a:pt x="2772" y="1944"/>
                  </a:lnTo>
                  <a:lnTo>
                    <a:pt x="2825" y="1874"/>
                  </a:lnTo>
                  <a:lnTo>
                    <a:pt x="2830" y="1868"/>
                  </a:lnTo>
                  <a:lnTo>
                    <a:pt x="2885" y="1800"/>
                  </a:lnTo>
                  <a:lnTo>
                    <a:pt x="2891" y="1793"/>
                  </a:lnTo>
                  <a:lnTo>
                    <a:pt x="2949" y="1727"/>
                  </a:lnTo>
                  <a:lnTo>
                    <a:pt x="2954" y="1720"/>
                  </a:lnTo>
                  <a:lnTo>
                    <a:pt x="3014" y="1657"/>
                  </a:lnTo>
                  <a:lnTo>
                    <a:pt x="3020" y="1650"/>
                  </a:lnTo>
                  <a:lnTo>
                    <a:pt x="3082" y="1588"/>
                  </a:lnTo>
                  <a:lnTo>
                    <a:pt x="3088" y="1583"/>
                  </a:lnTo>
                  <a:lnTo>
                    <a:pt x="3152" y="1523"/>
                  </a:lnTo>
                  <a:lnTo>
                    <a:pt x="3158" y="1517"/>
                  </a:lnTo>
                  <a:lnTo>
                    <a:pt x="3224" y="1460"/>
                  </a:lnTo>
                  <a:lnTo>
                    <a:pt x="3231" y="1454"/>
                  </a:lnTo>
                  <a:lnTo>
                    <a:pt x="3299" y="1399"/>
                  </a:lnTo>
                  <a:lnTo>
                    <a:pt x="3305" y="1394"/>
                  </a:lnTo>
                  <a:lnTo>
                    <a:pt x="3375" y="1341"/>
                  </a:lnTo>
                  <a:lnTo>
                    <a:pt x="3382" y="1336"/>
                  </a:lnTo>
                  <a:lnTo>
                    <a:pt x="3454" y="1285"/>
                  </a:lnTo>
                  <a:lnTo>
                    <a:pt x="3461" y="1281"/>
                  </a:lnTo>
                  <a:lnTo>
                    <a:pt x="3534" y="1232"/>
                  </a:lnTo>
                  <a:lnTo>
                    <a:pt x="3541" y="1228"/>
                  </a:lnTo>
                  <a:lnTo>
                    <a:pt x="3617" y="1182"/>
                  </a:lnTo>
                  <a:lnTo>
                    <a:pt x="3624" y="1178"/>
                  </a:lnTo>
                  <a:lnTo>
                    <a:pt x="3701" y="1135"/>
                  </a:lnTo>
                  <a:lnTo>
                    <a:pt x="3709" y="1131"/>
                  </a:lnTo>
                  <a:lnTo>
                    <a:pt x="3787" y="1090"/>
                  </a:lnTo>
                  <a:lnTo>
                    <a:pt x="3795" y="1087"/>
                  </a:lnTo>
                  <a:lnTo>
                    <a:pt x="3874" y="1049"/>
                  </a:lnTo>
                  <a:lnTo>
                    <a:pt x="3882" y="1046"/>
                  </a:lnTo>
                  <a:lnTo>
                    <a:pt x="3962" y="1011"/>
                  </a:lnTo>
                  <a:lnTo>
                    <a:pt x="3970" y="1008"/>
                  </a:lnTo>
                  <a:lnTo>
                    <a:pt x="4052" y="976"/>
                  </a:lnTo>
                  <a:lnTo>
                    <a:pt x="4060" y="973"/>
                  </a:lnTo>
                  <a:lnTo>
                    <a:pt x="4143" y="944"/>
                  </a:lnTo>
                  <a:lnTo>
                    <a:pt x="4151" y="941"/>
                  </a:lnTo>
                  <a:lnTo>
                    <a:pt x="4234" y="915"/>
                  </a:lnTo>
                  <a:lnTo>
                    <a:pt x="4242" y="913"/>
                  </a:lnTo>
                  <a:lnTo>
                    <a:pt x="4327" y="890"/>
                  </a:lnTo>
                  <a:lnTo>
                    <a:pt x="4335" y="887"/>
                  </a:lnTo>
                  <a:lnTo>
                    <a:pt x="4420" y="867"/>
                  </a:lnTo>
                  <a:lnTo>
                    <a:pt x="4428" y="865"/>
                  </a:lnTo>
                  <a:lnTo>
                    <a:pt x="4514" y="848"/>
                  </a:lnTo>
                  <a:lnTo>
                    <a:pt x="4522" y="846"/>
                  </a:lnTo>
                  <a:lnTo>
                    <a:pt x="4609" y="832"/>
                  </a:lnTo>
                  <a:lnTo>
                    <a:pt x="4617" y="831"/>
                  </a:lnTo>
                  <a:lnTo>
                    <a:pt x="4704" y="819"/>
                  </a:lnTo>
                  <a:lnTo>
                    <a:pt x="4713" y="818"/>
                  </a:lnTo>
                  <a:lnTo>
                    <a:pt x="4800" y="809"/>
                  </a:lnTo>
                  <a:lnTo>
                    <a:pt x="4808" y="809"/>
                  </a:lnTo>
                  <a:lnTo>
                    <a:pt x="4896" y="803"/>
                  </a:lnTo>
                  <a:lnTo>
                    <a:pt x="4905" y="803"/>
                  </a:lnTo>
                  <a:close/>
                  <a:moveTo>
                    <a:pt x="4211" y="6400"/>
                  </a:moveTo>
                  <a:lnTo>
                    <a:pt x="4212" y="6406"/>
                  </a:lnTo>
                  <a:lnTo>
                    <a:pt x="5788" y="6406"/>
                  </a:lnTo>
                  <a:lnTo>
                    <a:pt x="5789" y="6400"/>
                  </a:lnTo>
                  <a:lnTo>
                    <a:pt x="5807" y="6300"/>
                  </a:lnTo>
                  <a:lnTo>
                    <a:pt x="5811" y="6282"/>
                  </a:lnTo>
                  <a:lnTo>
                    <a:pt x="5837" y="6186"/>
                  </a:lnTo>
                  <a:lnTo>
                    <a:pt x="5843" y="6168"/>
                  </a:lnTo>
                  <a:lnTo>
                    <a:pt x="5875" y="6076"/>
                  </a:lnTo>
                  <a:lnTo>
                    <a:pt x="5882" y="6058"/>
                  </a:lnTo>
                  <a:lnTo>
                    <a:pt x="5921" y="5971"/>
                  </a:lnTo>
                  <a:lnTo>
                    <a:pt x="5929" y="5954"/>
                  </a:lnTo>
                  <a:lnTo>
                    <a:pt x="5974" y="5870"/>
                  </a:lnTo>
                  <a:lnTo>
                    <a:pt x="5983" y="5854"/>
                  </a:lnTo>
                  <a:lnTo>
                    <a:pt x="6034" y="5774"/>
                  </a:lnTo>
                  <a:lnTo>
                    <a:pt x="6044" y="5759"/>
                  </a:lnTo>
                  <a:lnTo>
                    <a:pt x="6100" y="5683"/>
                  </a:lnTo>
                  <a:lnTo>
                    <a:pt x="6111" y="5670"/>
                  </a:lnTo>
                  <a:lnTo>
                    <a:pt x="6172" y="5597"/>
                  </a:lnTo>
                  <a:lnTo>
                    <a:pt x="6184" y="5585"/>
                  </a:lnTo>
                  <a:lnTo>
                    <a:pt x="6250" y="5517"/>
                  </a:lnTo>
                  <a:lnTo>
                    <a:pt x="6262" y="5506"/>
                  </a:lnTo>
                  <a:lnTo>
                    <a:pt x="6333" y="5442"/>
                  </a:lnTo>
                  <a:lnTo>
                    <a:pt x="6344" y="5432"/>
                  </a:lnTo>
                  <a:lnTo>
                    <a:pt x="6420" y="5371"/>
                  </a:lnTo>
                  <a:lnTo>
                    <a:pt x="6432" y="5363"/>
                  </a:lnTo>
                  <a:lnTo>
                    <a:pt x="6499" y="5315"/>
                  </a:lnTo>
                  <a:lnTo>
                    <a:pt x="6549" y="5269"/>
                  </a:lnTo>
                  <a:lnTo>
                    <a:pt x="6606" y="5213"/>
                  </a:lnTo>
                  <a:lnTo>
                    <a:pt x="6661" y="5156"/>
                  </a:lnTo>
                  <a:lnTo>
                    <a:pt x="6713" y="5097"/>
                  </a:lnTo>
                  <a:lnTo>
                    <a:pt x="6764" y="5036"/>
                  </a:lnTo>
                  <a:lnTo>
                    <a:pt x="6812" y="4974"/>
                  </a:lnTo>
                  <a:lnTo>
                    <a:pt x="6858" y="4910"/>
                  </a:lnTo>
                  <a:lnTo>
                    <a:pt x="6902" y="4844"/>
                  </a:lnTo>
                  <a:lnTo>
                    <a:pt x="6944" y="4777"/>
                  </a:lnTo>
                  <a:lnTo>
                    <a:pt x="6983" y="4709"/>
                  </a:lnTo>
                  <a:lnTo>
                    <a:pt x="7020" y="4639"/>
                  </a:lnTo>
                  <a:lnTo>
                    <a:pt x="7055" y="4568"/>
                  </a:lnTo>
                  <a:lnTo>
                    <a:pt x="7087" y="4496"/>
                  </a:lnTo>
                  <a:lnTo>
                    <a:pt x="7117" y="4422"/>
                  </a:lnTo>
                  <a:lnTo>
                    <a:pt x="7144" y="4348"/>
                  </a:lnTo>
                  <a:lnTo>
                    <a:pt x="7168" y="4272"/>
                  </a:lnTo>
                  <a:lnTo>
                    <a:pt x="7190" y="4196"/>
                  </a:lnTo>
                  <a:lnTo>
                    <a:pt x="7209" y="4120"/>
                  </a:lnTo>
                  <a:lnTo>
                    <a:pt x="7226" y="4042"/>
                  </a:lnTo>
                  <a:lnTo>
                    <a:pt x="7240" y="3965"/>
                  </a:lnTo>
                  <a:lnTo>
                    <a:pt x="7251" y="3886"/>
                  </a:lnTo>
                  <a:lnTo>
                    <a:pt x="7260" y="3808"/>
                  </a:lnTo>
                  <a:lnTo>
                    <a:pt x="7266" y="3729"/>
                  </a:lnTo>
                  <a:lnTo>
                    <a:pt x="7269" y="3650"/>
                  </a:lnTo>
                  <a:lnTo>
                    <a:pt x="7269" y="3571"/>
                  </a:lnTo>
                  <a:lnTo>
                    <a:pt x="7267" y="3492"/>
                  </a:lnTo>
                  <a:lnTo>
                    <a:pt x="7262" y="3413"/>
                  </a:lnTo>
                  <a:lnTo>
                    <a:pt x="7255" y="3335"/>
                  </a:lnTo>
                  <a:lnTo>
                    <a:pt x="7244" y="3256"/>
                  </a:lnTo>
                  <a:lnTo>
                    <a:pt x="7231" y="3178"/>
                  </a:lnTo>
                  <a:lnTo>
                    <a:pt x="7215" y="3101"/>
                  </a:lnTo>
                  <a:lnTo>
                    <a:pt x="7197" y="3024"/>
                  </a:lnTo>
                  <a:lnTo>
                    <a:pt x="7176" y="2948"/>
                  </a:lnTo>
                  <a:lnTo>
                    <a:pt x="7152" y="2873"/>
                  </a:lnTo>
                  <a:lnTo>
                    <a:pt x="7126" y="2798"/>
                  </a:lnTo>
                  <a:lnTo>
                    <a:pt x="7097" y="2725"/>
                  </a:lnTo>
                  <a:lnTo>
                    <a:pt x="7066" y="2652"/>
                  </a:lnTo>
                  <a:lnTo>
                    <a:pt x="7032" y="2581"/>
                  </a:lnTo>
                  <a:lnTo>
                    <a:pt x="6995" y="2511"/>
                  </a:lnTo>
                  <a:lnTo>
                    <a:pt x="6957" y="2442"/>
                  </a:lnTo>
                  <a:lnTo>
                    <a:pt x="6916" y="2374"/>
                  </a:lnTo>
                  <a:lnTo>
                    <a:pt x="6872" y="2307"/>
                  </a:lnTo>
                  <a:lnTo>
                    <a:pt x="6826" y="2242"/>
                  </a:lnTo>
                  <a:lnTo>
                    <a:pt x="6779" y="2179"/>
                  </a:lnTo>
                  <a:lnTo>
                    <a:pt x="6729" y="2118"/>
                  </a:lnTo>
                  <a:lnTo>
                    <a:pt x="6677" y="2058"/>
                  </a:lnTo>
                  <a:lnTo>
                    <a:pt x="6623" y="2001"/>
                  </a:lnTo>
                  <a:lnTo>
                    <a:pt x="6568" y="1945"/>
                  </a:lnTo>
                  <a:lnTo>
                    <a:pt x="6510" y="1891"/>
                  </a:lnTo>
                  <a:lnTo>
                    <a:pt x="6451" y="1840"/>
                  </a:lnTo>
                  <a:lnTo>
                    <a:pt x="6389" y="1790"/>
                  </a:lnTo>
                  <a:lnTo>
                    <a:pt x="6326" y="1742"/>
                  </a:lnTo>
                  <a:lnTo>
                    <a:pt x="6262" y="1697"/>
                  </a:lnTo>
                  <a:lnTo>
                    <a:pt x="6196" y="1653"/>
                  </a:lnTo>
                  <a:lnTo>
                    <a:pt x="6128" y="1612"/>
                  </a:lnTo>
                  <a:lnTo>
                    <a:pt x="6059" y="1573"/>
                  </a:lnTo>
                  <a:lnTo>
                    <a:pt x="5988" y="1537"/>
                  </a:lnTo>
                  <a:lnTo>
                    <a:pt x="5917" y="1503"/>
                  </a:lnTo>
                  <a:lnTo>
                    <a:pt x="5844" y="1472"/>
                  </a:lnTo>
                  <a:lnTo>
                    <a:pt x="5770" y="1443"/>
                  </a:lnTo>
                  <a:lnTo>
                    <a:pt x="5696" y="1417"/>
                  </a:lnTo>
                  <a:lnTo>
                    <a:pt x="5621" y="1394"/>
                  </a:lnTo>
                  <a:lnTo>
                    <a:pt x="5545" y="1373"/>
                  </a:lnTo>
                  <a:lnTo>
                    <a:pt x="5468" y="1354"/>
                  </a:lnTo>
                  <a:lnTo>
                    <a:pt x="5390" y="1339"/>
                  </a:lnTo>
                  <a:lnTo>
                    <a:pt x="5313" y="1326"/>
                  </a:lnTo>
                  <a:lnTo>
                    <a:pt x="5234" y="1315"/>
                  </a:lnTo>
                  <a:lnTo>
                    <a:pt x="5155" y="1307"/>
                  </a:lnTo>
                  <a:lnTo>
                    <a:pt x="5076" y="1302"/>
                  </a:lnTo>
                  <a:lnTo>
                    <a:pt x="5000" y="1300"/>
                  </a:lnTo>
                  <a:lnTo>
                    <a:pt x="4924" y="1302"/>
                  </a:lnTo>
                  <a:lnTo>
                    <a:pt x="4845" y="1307"/>
                  </a:lnTo>
                  <a:lnTo>
                    <a:pt x="4766" y="1315"/>
                  </a:lnTo>
                  <a:lnTo>
                    <a:pt x="4687" y="1326"/>
                  </a:lnTo>
                  <a:lnTo>
                    <a:pt x="4610" y="1339"/>
                  </a:lnTo>
                  <a:lnTo>
                    <a:pt x="4532" y="1354"/>
                  </a:lnTo>
                  <a:lnTo>
                    <a:pt x="4455" y="1373"/>
                  </a:lnTo>
                  <a:lnTo>
                    <a:pt x="4379" y="1394"/>
                  </a:lnTo>
                  <a:lnTo>
                    <a:pt x="4304" y="1417"/>
                  </a:lnTo>
                  <a:lnTo>
                    <a:pt x="4230" y="1443"/>
                  </a:lnTo>
                  <a:lnTo>
                    <a:pt x="4156" y="1472"/>
                  </a:lnTo>
                  <a:lnTo>
                    <a:pt x="4083" y="1503"/>
                  </a:lnTo>
                  <a:lnTo>
                    <a:pt x="4012" y="1537"/>
                  </a:lnTo>
                  <a:lnTo>
                    <a:pt x="3941" y="1573"/>
                  </a:lnTo>
                  <a:lnTo>
                    <a:pt x="3872" y="1612"/>
                  </a:lnTo>
                  <a:lnTo>
                    <a:pt x="3804" y="1653"/>
                  </a:lnTo>
                  <a:lnTo>
                    <a:pt x="3738" y="1697"/>
                  </a:lnTo>
                  <a:lnTo>
                    <a:pt x="3674" y="1742"/>
                  </a:lnTo>
                  <a:lnTo>
                    <a:pt x="3611" y="1790"/>
                  </a:lnTo>
                  <a:lnTo>
                    <a:pt x="3549" y="1840"/>
                  </a:lnTo>
                  <a:lnTo>
                    <a:pt x="3490" y="1891"/>
                  </a:lnTo>
                  <a:lnTo>
                    <a:pt x="3432" y="1945"/>
                  </a:lnTo>
                  <a:lnTo>
                    <a:pt x="3377" y="2001"/>
                  </a:lnTo>
                  <a:lnTo>
                    <a:pt x="3323" y="2058"/>
                  </a:lnTo>
                  <a:lnTo>
                    <a:pt x="3271" y="2118"/>
                  </a:lnTo>
                  <a:lnTo>
                    <a:pt x="3221" y="2179"/>
                  </a:lnTo>
                  <a:lnTo>
                    <a:pt x="3174" y="2242"/>
                  </a:lnTo>
                  <a:lnTo>
                    <a:pt x="3128" y="2307"/>
                  </a:lnTo>
                  <a:lnTo>
                    <a:pt x="3084" y="2374"/>
                  </a:lnTo>
                  <a:lnTo>
                    <a:pt x="3043" y="2442"/>
                  </a:lnTo>
                  <a:lnTo>
                    <a:pt x="3005" y="2511"/>
                  </a:lnTo>
                  <a:lnTo>
                    <a:pt x="2968" y="2581"/>
                  </a:lnTo>
                  <a:lnTo>
                    <a:pt x="2934" y="2652"/>
                  </a:lnTo>
                  <a:lnTo>
                    <a:pt x="2903" y="2725"/>
                  </a:lnTo>
                  <a:lnTo>
                    <a:pt x="2874" y="2798"/>
                  </a:lnTo>
                  <a:lnTo>
                    <a:pt x="2848" y="2873"/>
                  </a:lnTo>
                  <a:lnTo>
                    <a:pt x="2824" y="2948"/>
                  </a:lnTo>
                  <a:lnTo>
                    <a:pt x="2803" y="3024"/>
                  </a:lnTo>
                  <a:lnTo>
                    <a:pt x="2785" y="3101"/>
                  </a:lnTo>
                  <a:lnTo>
                    <a:pt x="2769" y="3178"/>
                  </a:lnTo>
                  <a:lnTo>
                    <a:pt x="2756" y="3256"/>
                  </a:lnTo>
                  <a:lnTo>
                    <a:pt x="2745" y="3335"/>
                  </a:lnTo>
                  <a:lnTo>
                    <a:pt x="2738" y="3413"/>
                  </a:lnTo>
                  <a:lnTo>
                    <a:pt x="2733" y="3492"/>
                  </a:lnTo>
                  <a:lnTo>
                    <a:pt x="2731" y="3571"/>
                  </a:lnTo>
                  <a:lnTo>
                    <a:pt x="2731" y="3650"/>
                  </a:lnTo>
                  <a:lnTo>
                    <a:pt x="2734" y="3729"/>
                  </a:lnTo>
                  <a:lnTo>
                    <a:pt x="2740" y="3808"/>
                  </a:lnTo>
                  <a:lnTo>
                    <a:pt x="2749" y="3886"/>
                  </a:lnTo>
                  <a:lnTo>
                    <a:pt x="2760" y="3965"/>
                  </a:lnTo>
                  <a:lnTo>
                    <a:pt x="2774" y="4042"/>
                  </a:lnTo>
                  <a:lnTo>
                    <a:pt x="2791" y="4120"/>
                  </a:lnTo>
                  <a:lnTo>
                    <a:pt x="2810" y="4196"/>
                  </a:lnTo>
                  <a:lnTo>
                    <a:pt x="2832" y="4272"/>
                  </a:lnTo>
                  <a:lnTo>
                    <a:pt x="2856" y="4348"/>
                  </a:lnTo>
                  <a:lnTo>
                    <a:pt x="2883" y="4422"/>
                  </a:lnTo>
                  <a:lnTo>
                    <a:pt x="2913" y="4496"/>
                  </a:lnTo>
                  <a:lnTo>
                    <a:pt x="2945" y="4568"/>
                  </a:lnTo>
                  <a:lnTo>
                    <a:pt x="2980" y="4639"/>
                  </a:lnTo>
                  <a:lnTo>
                    <a:pt x="3017" y="4709"/>
                  </a:lnTo>
                  <a:lnTo>
                    <a:pt x="3056" y="4777"/>
                  </a:lnTo>
                  <a:lnTo>
                    <a:pt x="3098" y="4844"/>
                  </a:lnTo>
                  <a:lnTo>
                    <a:pt x="3142" y="4910"/>
                  </a:lnTo>
                  <a:lnTo>
                    <a:pt x="3188" y="4974"/>
                  </a:lnTo>
                  <a:lnTo>
                    <a:pt x="3236" y="5036"/>
                  </a:lnTo>
                  <a:lnTo>
                    <a:pt x="3287" y="5097"/>
                  </a:lnTo>
                  <a:lnTo>
                    <a:pt x="3339" y="5156"/>
                  </a:lnTo>
                  <a:lnTo>
                    <a:pt x="3394" y="5213"/>
                  </a:lnTo>
                  <a:lnTo>
                    <a:pt x="3451" y="5269"/>
                  </a:lnTo>
                  <a:lnTo>
                    <a:pt x="3501" y="5315"/>
                  </a:lnTo>
                  <a:lnTo>
                    <a:pt x="3568" y="5363"/>
                  </a:lnTo>
                  <a:lnTo>
                    <a:pt x="3580" y="5371"/>
                  </a:lnTo>
                  <a:lnTo>
                    <a:pt x="3656" y="5432"/>
                  </a:lnTo>
                  <a:lnTo>
                    <a:pt x="3667" y="5442"/>
                  </a:lnTo>
                  <a:lnTo>
                    <a:pt x="3738" y="5506"/>
                  </a:lnTo>
                  <a:lnTo>
                    <a:pt x="3750" y="5517"/>
                  </a:lnTo>
                  <a:lnTo>
                    <a:pt x="3816" y="5585"/>
                  </a:lnTo>
                  <a:lnTo>
                    <a:pt x="3828" y="5597"/>
                  </a:lnTo>
                  <a:lnTo>
                    <a:pt x="3889" y="5670"/>
                  </a:lnTo>
                  <a:lnTo>
                    <a:pt x="3900" y="5683"/>
                  </a:lnTo>
                  <a:lnTo>
                    <a:pt x="3956" y="5759"/>
                  </a:lnTo>
                  <a:lnTo>
                    <a:pt x="3966" y="5774"/>
                  </a:lnTo>
                  <a:lnTo>
                    <a:pt x="4017" y="5854"/>
                  </a:lnTo>
                  <a:lnTo>
                    <a:pt x="4026" y="5870"/>
                  </a:lnTo>
                  <a:lnTo>
                    <a:pt x="4071" y="5954"/>
                  </a:lnTo>
                  <a:lnTo>
                    <a:pt x="4079" y="5971"/>
                  </a:lnTo>
                  <a:lnTo>
                    <a:pt x="4118" y="6058"/>
                  </a:lnTo>
                  <a:lnTo>
                    <a:pt x="4125" y="6076"/>
                  </a:lnTo>
                  <a:lnTo>
                    <a:pt x="4157" y="6168"/>
                  </a:lnTo>
                  <a:lnTo>
                    <a:pt x="4163" y="6186"/>
                  </a:lnTo>
                  <a:lnTo>
                    <a:pt x="4189" y="6282"/>
                  </a:lnTo>
                  <a:lnTo>
                    <a:pt x="4193" y="6300"/>
                  </a:lnTo>
                  <a:lnTo>
                    <a:pt x="4211" y="6400"/>
                  </a:lnTo>
                  <a:close/>
                  <a:moveTo>
                    <a:pt x="6084" y="8172"/>
                  </a:moveTo>
                  <a:lnTo>
                    <a:pt x="6052" y="8179"/>
                  </a:lnTo>
                  <a:lnTo>
                    <a:pt x="6019" y="8181"/>
                  </a:lnTo>
                  <a:lnTo>
                    <a:pt x="3981" y="8181"/>
                  </a:lnTo>
                  <a:lnTo>
                    <a:pt x="3948" y="8179"/>
                  </a:lnTo>
                  <a:lnTo>
                    <a:pt x="3916" y="8172"/>
                  </a:lnTo>
                  <a:lnTo>
                    <a:pt x="3885" y="8162"/>
                  </a:lnTo>
                  <a:lnTo>
                    <a:pt x="3856" y="8148"/>
                  </a:lnTo>
                  <a:lnTo>
                    <a:pt x="3829" y="8129"/>
                  </a:lnTo>
                  <a:lnTo>
                    <a:pt x="3804" y="8108"/>
                  </a:lnTo>
                  <a:lnTo>
                    <a:pt x="3783" y="8083"/>
                  </a:lnTo>
                  <a:lnTo>
                    <a:pt x="3764" y="8056"/>
                  </a:lnTo>
                  <a:lnTo>
                    <a:pt x="3750" y="8027"/>
                  </a:lnTo>
                  <a:lnTo>
                    <a:pt x="3740" y="7996"/>
                  </a:lnTo>
                  <a:lnTo>
                    <a:pt x="3733" y="7964"/>
                  </a:lnTo>
                  <a:lnTo>
                    <a:pt x="3731" y="7931"/>
                  </a:lnTo>
                  <a:lnTo>
                    <a:pt x="3733" y="7898"/>
                  </a:lnTo>
                  <a:lnTo>
                    <a:pt x="3740" y="7866"/>
                  </a:lnTo>
                  <a:lnTo>
                    <a:pt x="3750" y="7835"/>
                  </a:lnTo>
                  <a:lnTo>
                    <a:pt x="3764" y="7806"/>
                  </a:lnTo>
                  <a:lnTo>
                    <a:pt x="3783" y="7779"/>
                  </a:lnTo>
                  <a:lnTo>
                    <a:pt x="3804" y="7754"/>
                  </a:lnTo>
                  <a:lnTo>
                    <a:pt x="3829" y="7733"/>
                  </a:lnTo>
                  <a:lnTo>
                    <a:pt x="3856" y="7714"/>
                  </a:lnTo>
                  <a:lnTo>
                    <a:pt x="3885" y="7700"/>
                  </a:lnTo>
                  <a:lnTo>
                    <a:pt x="3916" y="7690"/>
                  </a:lnTo>
                  <a:lnTo>
                    <a:pt x="3948" y="7683"/>
                  </a:lnTo>
                  <a:lnTo>
                    <a:pt x="3981" y="7681"/>
                  </a:lnTo>
                  <a:lnTo>
                    <a:pt x="6019" y="7681"/>
                  </a:lnTo>
                  <a:lnTo>
                    <a:pt x="6052" y="7683"/>
                  </a:lnTo>
                  <a:lnTo>
                    <a:pt x="6084" y="7690"/>
                  </a:lnTo>
                  <a:lnTo>
                    <a:pt x="6115" y="7700"/>
                  </a:lnTo>
                  <a:lnTo>
                    <a:pt x="6144" y="7714"/>
                  </a:lnTo>
                  <a:lnTo>
                    <a:pt x="6171" y="7733"/>
                  </a:lnTo>
                  <a:lnTo>
                    <a:pt x="6196" y="7754"/>
                  </a:lnTo>
                  <a:lnTo>
                    <a:pt x="6217" y="7779"/>
                  </a:lnTo>
                  <a:lnTo>
                    <a:pt x="6236" y="7806"/>
                  </a:lnTo>
                  <a:lnTo>
                    <a:pt x="6250" y="7835"/>
                  </a:lnTo>
                  <a:lnTo>
                    <a:pt x="6260" y="7866"/>
                  </a:lnTo>
                  <a:lnTo>
                    <a:pt x="6267" y="7898"/>
                  </a:lnTo>
                  <a:lnTo>
                    <a:pt x="6269" y="7931"/>
                  </a:lnTo>
                  <a:lnTo>
                    <a:pt x="6267" y="7964"/>
                  </a:lnTo>
                  <a:lnTo>
                    <a:pt x="6260" y="7996"/>
                  </a:lnTo>
                  <a:lnTo>
                    <a:pt x="6250" y="8027"/>
                  </a:lnTo>
                  <a:lnTo>
                    <a:pt x="6236" y="8056"/>
                  </a:lnTo>
                  <a:lnTo>
                    <a:pt x="6217" y="8083"/>
                  </a:lnTo>
                  <a:lnTo>
                    <a:pt x="6196" y="8108"/>
                  </a:lnTo>
                  <a:lnTo>
                    <a:pt x="6171" y="8129"/>
                  </a:lnTo>
                  <a:lnTo>
                    <a:pt x="6144" y="8148"/>
                  </a:lnTo>
                  <a:lnTo>
                    <a:pt x="6115" y="8162"/>
                  </a:lnTo>
                  <a:lnTo>
                    <a:pt x="6084" y="8172"/>
                  </a:lnTo>
                  <a:close/>
                  <a:moveTo>
                    <a:pt x="5702" y="9191"/>
                  </a:moveTo>
                  <a:lnTo>
                    <a:pt x="5670" y="9198"/>
                  </a:lnTo>
                  <a:lnTo>
                    <a:pt x="5637" y="9200"/>
                  </a:lnTo>
                  <a:lnTo>
                    <a:pt x="4363" y="9200"/>
                  </a:lnTo>
                  <a:lnTo>
                    <a:pt x="4330" y="9198"/>
                  </a:lnTo>
                  <a:lnTo>
                    <a:pt x="4298" y="9191"/>
                  </a:lnTo>
                  <a:lnTo>
                    <a:pt x="4267" y="9181"/>
                  </a:lnTo>
                  <a:lnTo>
                    <a:pt x="4238" y="9167"/>
                  </a:lnTo>
                  <a:lnTo>
                    <a:pt x="4211" y="9148"/>
                  </a:lnTo>
                  <a:lnTo>
                    <a:pt x="4186" y="9127"/>
                  </a:lnTo>
                  <a:lnTo>
                    <a:pt x="4165" y="9102"/>
                  </a:lnTo>
                  <a:lnTo>
                    <a:pt x="4146" y="9075"/>
                  </a:lnTo>
                  <a:lnTo>
                    <a:pt x="4132" y="9046"/>
                  </a:lnTo>
                  <a:lnTo>
                    <a:pt x="4122" y="9015"/>
                  </a:lnTo>
                  <a:lnTo>
                    <a:pt x="4115" y="8983"/>
                  </a:lnTo>
                  <a:lnTo>
                    <a:pt x="4113" y="8950"/>
                  </a:lnTo>
                  <a:lnTo>
                    <a:pt x="4115" y="8917"/>
                  </a:lnTo>
                  <a:lnTo>
                    <a:pt x="4122" y="8885"/>
                  </a:lnTo>
                  <a:lnTo>
                    <a:pt x="4132" y="8854"/>
                  </a:lnTo>
                  <a:lnTo>
                    <a:pt x="4146" y="8825"/>
                  </a:lnTo>
                  <a:lnTo>
                    <a:pt x="4165" y="8798"/>
                  </a:lnTo>
                  <a:lnTo>
                    <a:pt x="4186" y="8773"/>
                  </a:lnTo>
                  <a:lnTo>
                    <a:pt x="4211" y="8752"/>
                  </a:lnTo>
                  <a:lnTo>
                    <a:pt x="4238" y="8733"/>
                  </a:lnTo>
                  <a:lnTo>
                    <a:pt x="4267" y="8719"/>
                  </a:lnTo>
                  <a:lnTo>
                    <a:pt x="4298" y="8709"/>
                  </a:lnTo>
                  <a:lnTo>
                    <a:pt x="4330" y="8702"/>
                  </a:lnTo>
                  <a:lnTo>
                    <a:pt x="4363" y="8700"/>
                  </a:lnTo>
                  <a:lnTo>
                    <a:pt x="5637" y="8700"/>
                  </a:lnTo>
                  <a:lnTo>
                    <a:pt x="5670" y="8702"/>
                  </a:lnTo>
                  <a:lnTo>
                    <a:pt x="5702" y="8709"/>
                  </a:lnTo>
                  <a:lnTo>
                    <a:pt x="5733" y="8719"/>
                  </a:lnTo>
                  <a:lnTo>
                    <a:pt x="5762" y="8733"/>
                  </a:lnTo>
                  <a:lnTo>
                    <a:pt x="5789" y="8752"/>
                  </a:lnTo>
                  <a:lnTo>
                    <a:pt x="5814" y="8773"/>
                  </a:lnTo>
                  <a:lnTo>
                    <a:pt x="5835" y="8798"/>
                  </a:lnTo>
                  <a:lnTo>
                    <a:pt x="5854" y="8825"/>
                  </a:lnTo>
                  <a:lnTo>
                    <a:pt x="5868" y="8854"/>
                  </a:lnTo>
                  <a:lnTo>
                    <a:pt x="5878" y="8885"/>
                  </a:lnTo>
                  <a:lnTo>
                    <a:pt x="5885" y="8917"/>
                  </a:lnTo>
                  <a:lnTo>
                    <a:pt x="5887" y="8950"/>
                  </a:lnTo>
                  <a:lnTo>
                    <a:pt x="5885" y="8983"/>
                  </a:lnTo>
                  <a:lnTo>
                    <a:pt x="5878" y="9015"/>
                  </a:lnTo>
                  <a:lnTo>
                    <a:pt x="5868" y="9046"/>
                  </a:lnTo>
                  <a:lnTo>
                    <a:pt x="5854" y="9075"/>
                  </a:lnTo>
                  <a:lnTo>
                    <a:pt x="5835" y="9102"/>
                  </a:lnTo>
                  <a:lnTo>
                    <a:pt x="5814" y="9127"/>
                  </a:lnTo>
                  <a:lnTo>
                    <a:pt x="5789" y="9148"/>
                  </a:lnTo>
                  <a:lnTo>
                    <a:pt x="5762" y="9167"/>
                  </a:lnTo>
                  <a:lnTo>
                    <a:pt x="5733" y="9181"/>
                  </a:lnTo>
                  <a:lnTo>
                    <a:pt x="5702" y="9191"/>
                  </a:lnTo>
                  <a:close/>
                </a:path>
              </a:pathLst>
            </a:custGeom>
            <a:grpFill/>
            <a:ln>
              <a:noFill/>
            </a:ln>
          </p:spPr>
          <p:txBody>
            <a:bodyPr/>
            <a:lstStyle/>
            <a:p>
              <a:endParaRPr/>
            </a:p>
          </p:txBody>
        </p:sp>
      </p:grpSp>
      <p:sp>
        <p:nvSpPr>
          <p:cNvPr id="28" name="TextBox 27">
            <a:extLst>
              <a:ext uri="{FF2B5EF4-FFF2-40B4-BE49-F238E27FC236}">
                <a16:creationId xmlns:a16="http://schemas.microsoft.com/office/drawing/2014/main" id="{B29FB417-3F62-4E6A-860B-75FBFF6248BF}"/>
              </a:ext>
            </a:extLst>
          </p:cNvPr>
          <p:cNvSpPr txBox="1"/>
          <p:nvPr/>
        </p:nvSpPr>
        <p:spPr>
          <a:xfrm>
            <a:off x="813485" y="1500757"/>
            <a:ext cx="7647609" cy="418966"/>
          </a:xfrm>
          <a:prstGeom prst="rect">
            <a:avLst/>
          </a:prstGeom>
          <a:noFill/>
        </p:spPr>
        <p:txBody>
          <a:bodyPr wrap="square" lIns="0" tIns="0" rIns="0" bIns="0" rtlCol="0" anchor="ctr">
            <a:normAutofit/>
          </a:bodyPr>
          <a:lstStyle/>
          <a:p>
            <a:r>
              <a:rPr lang="en-US" b="1" dirty="0">
                <a:solidFill>
                  <a:schemeClr val="accent1"/>
                </a:solidFill>
                <a:latin typeface="+mj-lt"/>
              </a:rPr>
              <a:t>Deal Terms</a:t>
            </a:r>
            <a:endParaRPr lang="en-PH" b="1" dirty="0">
              <a:solidFill>
                <a:schemeClr val="accent1"/>
              </a:solidFill>
              <a:latin typeface="+mj-lt"/>
            </a:endParaRPr>
          </a:p>
        </p:txBody>
      </p:sp>
      <p:cxnSp>
        <p:nvCxnSpPr>
          <p:cNvPr id="29" name="Straight Connector 28">
            <a:extLst>
              <a:ext uri="{FF2B5EF4-FFF2-40B4-BE49-F238E27FC236}">
                <a16:creationId xmlns:a16="http://schemas.microsoft.com/office/drawing/2014/main" id="{A25F531D-452B-4650-8351-292AEAF69BAA}"/>
              </a:ext>
            </a:extLst>
          </p:cNvPr>
          <p:cNvCxnSpPr>
            <a:cxnSpLocks/>
          </p:cNvCxnSpPr>
          <p:nvPr/>
        </p:nvCxnSpPr>
        <p:spPr>
          <a:xfrm>
            <a:off x="351601" y="1954448"/>
            <a:ext cx="8109493" cy="0"/>
          </a:xfrm>
          <a:prstGeom prst="line">
            <a:avLst/>
          </a:prstGeom>
          <a:ln>
            <a:solidFill>
              <a:schemeClr val="tx1"/>
            </a:solidFill>
            <a:tailEnd type="diamond"/>
          </a:ln>
        </p:spPr>
        <p:style>
          <a:lnRef idx="1">
            <a:schemeClr val="accent1"/>
          </a:lnRef>
          <a:fillRef idx="0">
            <a:schemeClr val="accent1"/>
          </a:fillRef>
          <a:effectRef idx="0">
            <a:schemeClr val="accent1"/>
          </a:effectRef>
          <a:fontRef idx="minor">
            <a:schemeClr val="tx1"/>
          </a:fontRef>
        </p:style>
      </p:cxnSp>
      <p:grpSp>
        <p:nvGrpSpPr>
          <p:cNvPr id="9000" name="Group 14"/>
          <p:cNvGrpSpPr/>
          <p:nvPr/>
        </p:nvGrpSpPr>
        <p:grpSpPr>
          <a:xfrm>
            <a:off x="363176" y="1499085"/>
            <a:ext cx="422311" cy="422311"/>
            <a:chOff x="10893351" y="1095673"/>
            <a:chExt cx="633600" cy="633600"/>
          </a:xfrm>
          <a:solidFill>
            <a:srgbClr val="0B1E2D"/>
          </a:solidFill>
        </p:grpSpPr>
        <p:sp>
          <p:nvSpPr>
            <p:cNvPr id="9001" name="Accent"/>
            <p:cNvSpPr/>
            <p:nvPr/>
          </p:nvSpPr>
          <p:spPr>
            <a:xfrm>
              <a:off x="10893351" y="1095673"/>
              <a:ext cx="633600" cy="633600"/>
            </a:xfrm>
            <a:custGeom>
              <a:avLst/>
              <a:gdLst/>
              <a:ahLst/>
              <a:cxnLst/>
              <a:rect l="0" t="0" r="10000" b="10000"/>
              <a:pathLst>
                <a:path w="10000" h="10000">
                  <a:moveTo>
                    <a:pt x="5939" y="4268"/>
                  </a:moveTo>
                  <a:lnTo>
                    <a:pt x="7771" y="2414"/>
                  </a:lnTo>
                  <a:lnTo>
                    <a:pt x="8950" y="3572"/>
                  </a:lnTo>
                  <a:lnTo>
                    <a:pt x="7117" y="5425"/>
                  </a:lnTo>
                  <a:lnTo>
                    <a:pt x="5939" y="4268"/>
                  </a:lnTo>
                  <a:close/>
                  <a:moveTo>
                    <a:pt x="1050" y="3874"/>
                  </a:moveTo>
                  <a:lnTo>
                    <a:pt x="2035" y="2742"/>
                  </a:lnTo>
                  <a:lnTo>
                    <a:pt x="3822" y="4294"/>
                  </a:lnTo>
                  <a:lnTo>
                    <a:pt x="2839" y="5425"/>
                  </a:lnTo>
                  <a:lnTo>
                    <a:pt x="1050" y="3874"/>
                  </a:lnTo>
                  <a:close/>
                </a:path>
              </a:pathLst>
            </a:custGeom>
            <a:grpFill/>
            <a:ln>
              <a:noFill/>
            </a:ln>
          </p:spPr>
          <p:txBody>
            <a:bodyPr/>
            <a:lstStyle/>
            <a:p>
              <a:endParaRPr/>
            </a:p>
          </p:txBody>
        </p:sp>
        <p:sp>
          <p:nvSpPr>
            <p:cNvPr id="9002" name="Outline"/>
            <p:cNvSpPr/>
            <p:nvPr/>
          </p:nvSpPr>
          <p:spPr>
            <a:xfrm>
              <a:off x="10893351" y="1095673"/>
              <a:ext cx="633600" cy="633600"/>
            </a:xfrm>
            <a:custGeom>
              <a:avLst/>
              <a:gdLst/>
              <a:ahLst/>
              <a:cxnLst/>
              <a:rect l="0" t="0" r="10000" b="10000"/>
              <a:pathLst>
                <a:path w="10000" h="10000">
                  <a:moveTo>
                    <a:pt x="7894" y="2196"/>
                  </a:moveTo>
                  <a:lnTo>
                    <a:pt x="7921" y="2214"/>
                  </a:lnTo>
                  <a:lnTo>
                    <a:pt x="7946" y="2236"/>
                  </a:lnTo>
                  <a:lnTo>
                    <a:pt x="9125" y="3394"/>
                  </a:lnTo>
                  <a:lnTo>
                    <a:pt x="9147" y="3418"/>
                  </a:lnTo>
                  <a:lnTo>
                    <a:pt x="9165" y="3445"/>
                  </a:lnTo>
                  <a:lnTo>
                    <a:pt x="9180" y="3474"/>
                  </a:lnTo>
                  <a:lnTo>
                    <a:pt x="9191" y="3505"/>
                  </a:lnTo>
                  <a:lnTo>
                    <a:pt x="9198" y="3538"/>
                  </a:lnTo>
                  <a:lnTo>
                    <a:pt x="9200" y="3570"/>
                  </a:lnTo>
                  <a:lnTo>
                    <a:pt x="9198" y="3603"/>
                  </a:lnTo>
                  <a:lnTo>
                    <a:pt x="9192" y="3635"/>
                  </a:lnTo>
                  <a:lnTo>
                    <a:pt x="9182" y="3666"/>
                  </a:lnTo>
                  <a:lnTo>
                    <a:pt x="9167" y="3696"/>
                  </a:lnTo>
                  <a:lnTo>
                    <a:pt x="9149" y="3723"/>
                  </a:lnTo>
                  <a:lnTo>
                    <a:pt x="9128" y="3748"/>
                  </a:lnTo>
                  <a:lnTo>
                    <a:pt x="7773" y="5118"/>
                  </a:lnTo>
                  <a:lnTo>
                    <a:pt x="7767" y="5129"/>
                  </a:lnTo>
                  <a:lnTo>
                    <a:pt x="7749" y="5157"/>
                  </a:lnTo>
                  <a:lnTo>
                    <a:pt x="7728" y="5182"/>
                  </a:lnTo>
                  <a:lnTo>
                    <a:pt x="7704" y="5203"/>
                  </a:lnTo>
                  <a:lnTo>
                    <a:pt x="7677" y="5222"/>
                  </a:lnTo>
                  <a:lnTo>
                    <a:pt x="7662" y="5229"/>
                  </a:lnTo>
                  <a:lnTo>
                    <a:pt x="7295" y="5601"/>
                  </a:lnTo>
                  <a:lnTo>
                    <a:pt x="7270" y="5622"/>
                  </a:lnTo>
                  <a:lnTo>
                    <a:pt x="7243" y="5641"/>
                  </a:lnTo>
                  <a:lnTo>
                    <a:pt x="7214" y="5655"/>
                  </a:lnTo>
                  <a:lnTo>
                    <a:pt x="7183" y="5666"/>
                  </a:lnTo>
                  <a:lnTo>
                    <a:pt x="7151" y="5673"/>
                  </a:lnTo>
                  <a:lnTo>
                    <a:pt x="7119" y="5675"/>
                  </a:lnTo>
                  <a:lnTo>
                    <a:pt x="7086" y="5673"/>
                  </a:lnTo>
                  <a:lnTo>
                    <a:pt x="7054" y="5667"/>
                  </a:lnTo>
                  <a:lnTo>
                    <a:pt x="7037" y="5661"/>
                  </a:lnTo>
                  <a:lnTo>
                    <a:pt x="7016" y="5684"/>
                  </a:lnTo>
                  <a:lnTo>
                    <a:pt x="7015" y="5684"/>
                  </a:lnTo>
                  <a:lnTo>
                    <a:pt x="6989" y="5712"/>
                  </a:lnTo>
                  <a:lnTo>
                    <a:pt x="6988" y="5713"/>
                  </a:lnTo>
                  <a:lnTo>
                    <a:pt x="6965" y="5736"/>
                  </a:lnTo>
                  <a:lnTo>
                    <a:pt x="6964" y="5737"/>
                  </a:lnTo>
                  <a:lnTo>
                    <a:pt x="6944" y="5757"/>
                  </a:lnTo>
                  <a:lnTo>
                    <a:pt x="6942" y="5759"/>
                  </a:lnTo>
                  <a:lnTo>
                    <a:pt x="6924" y="5776"/>
                  </a:lnTo>
                  <a:lnTo>
                    <a:pt x="6922" y="5778"/>
                  </a:lnTo>
                  <a:lnTo>
                    <a:pt x="6905" y="5793"/>
                  </a:lnTo>
                  <a:lnTo>
                    <a:pt x="6902" y="5796"/>
                  </a:lnTo>
                  <a:lnTo>
                    <a:pt x="6887" y="5809"/>
                  </a:lnTo>
                  <a:lnTo>
                    <a:pt x="6883" y="5812"/>
                  </a:lnTo>
                  <a:lnTo>
                    <a:pt x="6869" y="5823"/>
                  </a:lnTo>
                  <a:lnTo>
                    <a:pt x="6864" y="5827"/>
                  </a:lnTo>
                  <a:lnTo>
                    <a:pt x="6851" y="5836"/>
                  </a:lnTo>
                  <a:lnTo>
                    <a:pt x="6844" y="5841"/>
                  </a:lnTo>
                  <a:lnTo>
                    <a:pt x="6832" y="5849"/>
                  </a:lnTo>
                  <a:lnTo>
                    <a:pt x="6823" y="5853"/>
                  </a:lnTo>
                  <a:lnTo>
                    <a:pt x="6811" y="5859"/>
                  </a:lnTo>
                  <a:lnTo>
                    <a:pt x="6801" y="5864"/>
                  </a:lnTo>
                  <a:lnTo>
                    <a:pt x="6790" y="5868"/>
                  </a:lnTo>
                  <a:lnTo>
                    <a:pt x="6779" y="5872"/>
                  </a:lnTo>
                  <a:lnTo>
                    <a:pt x="6768" y="5876"/>
                  </a:lnTo>
                  <a:lnTo>
                    <a:pt x="6758" y="5878"/>
                  </a:lnTo>
                  <a:lnTo>
                    <a:pt x="6746" y="5881"/>
                  </a:lnTo>
                  <a:lnTo>
                    <a:pt x="6738" y="5882"/>
                  </a:lnTo>
                  <a:lnTo>
                    <a:pt x="6727" y="5884"/>
                  </a:lnTo>
                  <a:lnTo>
                    <a:pt x="6722" y="5897"/>
                  </a:lnTo>
                  <a:lnTo>
                    <a:pt x="6718" y="5907"/>
                  </a:lnTo>
                  <a:lnTo>
                    <a:pt x="6704" y="5936"/>
                  </a:lnTo>
                  <a:lnTo>
                    <a:pt x="6700" y="5943"/>
                  </a:lnTo>
                  <a:lnTo>
                    <a:pt x="6682" y="5974"/>
                  </a:lnTo>
                  <a:lnTo>
                    <a:pt x="6679" y="5980"/>
                  </a:lnTo>
                  <a:lnTo>
                    <a:pt x="6658" y="6011"/>
                  </a:lnTo>
                  <a:lnTo>
                    <a:pt x="6655" y="6016"/>
                  </a:lnTo>
                  <a:lnTo>
                    <a:pt x="6631" y="6049"/>
                  </a:lnTo>
                  <a:lnTo>
                    <a:pt x="6628" y="6053"/>
                  </a:lnTo>
                  <a:lnTo>
                    <a:pt x="6601" y="6087"/>
                  </a:lnTo>
                  <a:lnTo>
                    <a:pt x="6598" y="6091"/>
                  </a:lnTo>
                  <a:lnTo>
                    <a:pt x="6569" y="6126"/>
                  </a:lnTo>
                  <a:lnTo>
                    <a:pt x="6566" y="6129"/>
                  </a:lnTo>
                  <a:lnTo>
                    <a:pt x="6534" y="6164"/>
                  </a:lnTo>
                  <a:lnTo>
                    <a:pt x="6531" y="6167"/>
                  </a:lnTo>
                  <a:lnTo>
                    <a:pt x="6496" y="6203"/>
                  </a:lnTo>
                  <a:lnTo>
                    <a:pt x="6494" y="6205"/>
                  </a:lnTo>
                  <a:lnTo>
                    <a:pt x="6457" y="6242"/>
                  </a:lnTo>
                  <a:lnTo>
                    <a:pt x="6455" y="6244"/>
                  </a:lnTo>
                  <a:lnTo>
                    <a:pt x="6416" y="6280"/>
                  </a:lnTo>
                  <a:lnTo>
                    <a:pt x="6413" y="6282"/>
                  </a:lnTo>
                  <a:lnTo>
                    <a:pt x="6372" y="6318"/>
                  </a:lnTo>
                  <a:lnTo>
                    <a:pt x="6370" y="6320"/>
                  </a:lnTo>
                  <a:lnTo>
                    <a:pt x="6327" y="6356"/>
                  </a:lnTo>
                  <a:lnTo>
                    <a:pt x="6327" y="6356"/>
                  </a:lnTo>
                  <a:lnTo>
                    <a:pt x="6314" y="6366"/>
                  </a:lnTo>
                  <a:lnTo>
                    <a:pt x="6305" y="6374"/>
                  </a:lnTo>
                  <a:lnTo>
                    <a:pt x="6304" y="6376"/>
                  </a:lnTo>
                  <a:lnTo>
                    <a:pt x="6304" y="6376"/>
                  </a:lnTo>
                  <a:lnTo>
                    <a:pt x="6303" y="6389"/>
                  </a:lnTo>
                  <a:lnTo>
                    <a:pt x="6302" y="6396"/>
                  </a:lnTo>
                  <a:lnTo>
                    <a:pt x="6298" y="6425"/>
                  </a:lnTo>
                  <a:lnTo>
                    <a:pt x="6295" y="6438"/>
                  </a:lnTo>
                  <a:lnTo>
                    <a:pt x="6288" y="6466"/>
                  </a:lnTo>
                  <a:lnTo>
                    <a:pt x="6284" y="6479"/>
                  </a:lnTo>
                  <a:lnTo>
                    <a:pt x="6274" y="6505"/>
                  </a:lnTo>
                  <a:lnTo>
                    <a:pt x="6269" y="6518"/>
                  </a:lnTo>
                  <a:lnTo>
                    <a:pt x="6256" y="6543"/>
                  </a:lnTo>
                  <a:lnTo>
                    <a:pt x="6250" y="6554"/>
                  </a:lnTo>
                  <a:lnTo>
                    <a:pt x="6235" y="6578"/>
                  </a:lnTo>
                  <a:lnTo>
                    <a:pt x="6227" y="6588"/>
                  </a:lnTo>
                  <a:lnTo>
                    <a:pt x="6210" y="6610"/>
                  </a:lnTo>
                  <a:lnTo>
                    <a:pt x="6201" y="6620"/>
                  </a:lnTo>
                  <a:lnTo>
                    <a:pt x="6181" y="6640"/>
                  </a:lnTo>
                  <a:lnTo>
                    <a:pt x="6173" y="6648"/>
                  </a:lnTo>
                  <a:lnTo>
                    <a:pt x="6151" y="6667"/>
                  </a:lnTo>
                  <a:lnTo>
                    <a:pt x="6141" y="6674"/>
                  </a:lnTo>
                  <a:lnTo>
                    <a:pt x="6117" y="6691"/>
                  </a:lnTo>
                  <a:lnTo>
                    <a:pt x="6107" y="6697"/>
                  </a:lnTo>
                  <a:lnTo>
                    <a:pt x="6081" y="6712"/>
                  </a:lnTo>
                  <a:lnTo>
                    <a:pt x="6071" y="6717"/>
                  </a:lnTo>
                  <a:lnTo>
                    <a:pt x="6044" y="6729"/>
                  </a:lnTo>
                  <a:lnTo>
                    <a:pt x="6033" y="6733"/>
                  </a:lnTo>
                  <a:lnTo>
                    <a:pt x="6004" y="6743"/>
                  </a:lnTo>
                  <a:lnTo>
                    <a:pt x="5993" y="6747"/>
                  </a:lnTo>
                  <a:lnTo>
                    <a:pt x="5968" y="6753"/>
                  </a:lnTo>
                  <a:lnTo>
                    <a:pt x="5961" y="6782"/>
                  </a:lnTo>
                  <a:lnTo>
                    <a:pt x="5958" y="6794"/>
                  </a:lnTo>
                  <a:lnTo>
                    <a:pt x="5948" y="6824"/>
                  </a:lnTo>
                  <a:lnTo>
                    <a:pt x="5943" y="6836"/>
                  </a:lnTo>
                  <a:lnTo>
                    <a:pt x="5930" y="6864"/>
                  </a:lnTo>
                  <a:lnTo>
                    <a:pt x="5923" y="6876"/>
                  </a:lnTo>
                  <a:lnTo>
                    <a:pt x="5908" y="6902"/>
                  </a:lnTo>
                  <a:lnTo>
                    <a:pt x="5900" y="6914"/>
                  </a:lnTo>
                  <a:lnTo>
                    <a:pt x="5882" y="6937"/>
                  </a:lnTo>
                  <a:lnTo>
                    <a:pt x="5873" y="6948"/>
                  </a:lnTo>
                  <a:lnTo>
                    <a:pt x="5852" y="6968"/>
                  </a:lnTo>
                  <a:lnTo>
                    <a:pt x="5841" y="6978"/>
                  </a:lnTo>
                  <a:lnTo>
                    <a:pt x="5819" y="6996"/>
                  </a:lnTo>
                  <a:lnTo>
                    <a:pt x="5807" y="7005"/>
                  </a:lnTo>
                  <a:lnTo>
                    <a:pt x="5782" y="7020"/>
                  </a:lnTo>
                  <a:lnTo>
                    <a:pt x="5770" y="7027"/>
                  </a:lnTo>
                  <a:lnTo>
                    <a:pt x="5743" y="7040"/>
                  </a:lnTo>
                  <a:lnTo>
                    <a:pt x="5731" y="7045"/>
                  </a:lnTo>
                  <a:lnTo>
                    <a:pt x="5702" y="7055"/>
                  </a:lnTo>
                  <a:lnTo>
                    <a:pt x="5690" y="7059"/>
                  </a:lnTo>
                  <a:lnTo>
                    <a:pt x="5659" y="7067"/>
                  </a:lnTo>
                  <a:lnTo>
                    <a:pt x="5647" y="7069"/>
                  </a:lnTo>
                  <a:lnTo>
                    <a:pt x="5614" y="7074"/>
                  </a:lnTo>
                  <a:lnTo>
                    <a:pt x="5603" y="7075"/>
                  </a:lnTo>
                  <a:lnTo>
                    <a:pt x="5580" y="7076"/>
                  </a:lnTo>
                  <a:lnTo>
                    <a:pt x="5575" y="7093"/>
                  </a:lnTo>
                  <a:lnTo>
                    <a:pt x="5569" y="7105"/>
                  </a:lnTo>
                  <a:lnTo>
                    <a:pt x="5554" y="7137"/>
                  </a:lnTo>
                  <a:lnTo>
                    <a:pt x="5547" y="7150"/>
                  </a:lnTo>
                  <a:lnTo>
                    <a:pt x="5529" y="7179"/>
                  </a:lnTo>
                  <a:lnTo>
                    <a:pt x="5521" y="7191"/>
                  </a:lnTo>
                  <a:lnTo>
                    <a:pt x="5500" y="7218"/>
                  </a:lnTo>
                  <a:lnTo>
                    <a:pt x="5490" y="7228"/>
                  </a:lnTo>
                  <a:lnTo>
                    <a:pt x="5466" y="7252"/>
                  </a:lnTo>
                  <a:lnTo>
                    <a:pt x="5455" y="7262"/>
                  </a:lnTo>
                  <a:lnTo>
                    <a:pt x="5429" y="7282"/>
                  </a:lnTo>
                  <a:lnTo>
                    <a:pt x="5417" y="7291"/>
                  </a:lnTo>
                  <a:lnTo>
                    <a:pt x="5389" y="7308"/>
                  </a:lnTo>
                  <a:lnTo>
                    <a:pt x="5376" y="7315"/>
                  </a:lnTo>
                  <a:lnTo>
                    <a:pt x="5345" y="7329"/>
                  </a:lnTo>
                  <a:lnTo>
                    <a:pt x="5332" y="7334"/>
                  </a:lnTo>
                  <a:lnTo>
                    <a:pt x="5300" y="7345"/>
                  </a:lnTo>
                  <a:lnTo>
                    <a:pt x="5286" y="7348"/>
                  </a:lnTo>
                  <a:lnTo>
                    <a:pt x="5252" y="7355"/>
                  </a:lnTo>
                  <a:lnTo>
                    <a:pt x="5238" y="7357"/>
                  </a:lnTo>
                  <a:lnTo>
                    <a:pt x="5203" y="7360"/>
                  </a:lnTo>
                  <a:lnTo>
                    <a:pt x="5196" y="7360"/>
                  </a:lnTo>
                  <a:lnTo>
                    <a:pt x="5194" y="7368"/>
                  </a:lnTo>
                  <a:lnTo>
                    <a:pt x="5187" y="7386"/>
                  </a:lnTo>
                  <a:lnTo>
                    <a:pt x="5167" y="7427"/>
                  </a:lnTo>
                  <a:lnTo>
                    <a:pt x="5158" y="7444"/>
                  </a:lnTo>
                  <a:lnTo>
                    <a:pt x="5133" y="7480"/>
                  </a:lnTo>
                  <a:lnTo>
                    <a:pt x="5121" y="7495"/>
                  </a:lnTo>
                  <a:lnTo>
                    <a:pt x="5092" y="7526"/>
                  </a:lnTo>
                  <a:lnTo>
                    <a:pt x="5077" y="7539"/>
                  </a:lnTo>
                  <a:lnTo>
                    <a:pt x="5044" y="7565"/>
                  </a:lnTo>
                  <a:lnTo>
                    <a:pt x="5028" y="7575"/>
                  </a:lnTo>
                  <a:lnTo>
                    <a:pt x="4992" y="7595"/>
                  </a:lnTo>
                  <a:lnTo>
                    <a:pt x="4975" y="7603"/>
                  </a:lnTo>
                  <a:lnTo>
                    <a:pt x="4935" y="7618"/>
                  </a:lnTo>
                  <a:lnTo>
                    <a:pt x="4918" y="7623"/>
                  </a:lnTo>
                  <a:lnTo>
                    <a:pt x="4877" y="7631"/>
                  </a:lnTo>
                  <a:lnTo>
                    <a:pt x="4858" y="7634"/>
                  </a:lnTo>
                  <a:lnTo>
                    <a:pt x="4816" y="7636"/>
                  </a:lnTo>
                  <a:lnTo>
                    <a:pt x="4798" y="7636"/>
                  </a:lnTo>
                  <a:lnTo>
                    <a:pt x="4755" y="7632"/>
                  </a:lnTo>
                  <a:lnTo>
                    <a:pt x="4737" y="7629"/>
                  </a:lnTo>
                  <a:lnTo>
                    <a:pt x="4693" y="7619"/>
                  </a:lnTo>
                  <a:lnTo>
                    <a:pt x="4676" y="7614"/>
                  </a:lnTo>
                  <a:lnTo>
                    <a:pt x="4634" y="7597"/>
                  </a:lnTo>
                  <a:lnTo>
                    <a:pt x="4618" y="7589"/>
                  </a:lnTo>
                  <a:lnTo>
                    <a:pt x="4576" y="7565"/>
                  </a:lnTo>
                  <a:lnTo>
                    <a:pt x="4562" y="7556"/>
                  </a:lnTo>
                  <a:lnTo>
                    <a:pt x="4522" y="7525"/>
                  </a:lnTo>
                  <a:lnTo>
                    <a:pt x="4515" y="7520"/>
                  </a:lnTo>
                  <a:lnTo>
                    <a:pt x="4489" y="7497"/>
                  </a:lnTo>
                  <a:lnTo>
                    <a:pt x="4464" y="7475"/>
                  </a:lnTo>
                  <a:lnTo>
                    <a:pt x="4441" y="7454"/>
                  </a:lnTo>
                  <a:lnTo>
                    <a:pt x="4418" y="7434"/>
                  </a:lnTo>
                  <a:lnTo>
                    <a:pt x="4396" y="7414"/>
                  </a:lnTo>
                  <a:lnTo>
                    <a:pt x="4375" y="7396"/>
                  </a:lnTo>
                  <a:lnTo>
                    <a:pt x="4355" y="7377"/>
                  </a:lnTo>
                  <a:lnTo>
                    <a:pt x="4334" y="7360"/>
                  </a:lnTo>
                  <a:lnTo>
                    <a:pt x="4314" y="7342"/>
                  </a:lnTo>
                  <a:lnTo>
                    <a:pt x="4295" y="7325"/>
                  </a:lnTo>
                  <a:lnTo>
                    <a:pt x="4275" y="7308"/>
                  </a:lnTo>
                  <a:lnTo>
                    <a:pt x="4255" y="7290"/>
                  </a:lnTo>
                  <a:lnTo>
                    <a:pt x="4234" y="7273"/>
                  </a:lnTo>
                  <a:lnTo>
                    <a:pt x="4213" y="7255"/>
                  </a:lnTo>
                  <a:lnTo>
                    <a:pt x="4210" y="7252"/>
                  </a:lnTo>
                  <a:lnTo>
                    <a:pt x="4198" y="7240"/>
                  </a:lnTo>
                  <a:lnTo>
                    <a:pt x="4185" y="7228"/>
                  </a:lnTo>
                  <a:lnTo>
                    <a:pt x="4172" y="7216"/>
                  </a:lnTo>
                  <a:lnTo>
                    <a:pt x="4158" y="7204"/>
                  </a:lnTo>
                  <a:lnTo>
                    <a:pt x="4145" y="7192"/>
                  </a:lnTo>
                  <a:lnTo>
                    <a:pt x="4131" y="7180"/>
                  </a:lnTo>
                  <a:lnTo>
                    <a:pt x="4118" y="7168"/>
                  </a:lnTo>
                  <a:lnTo>
                    <a:pt x="4105" y="7157"/>
                  </a:lnTo>
                  <a:lnTo>
                    <a:pt x="4092" y="7145"/>
                  </a:lnTo>
                  <a:lnTo>
                    <a:pt x="4080" y="7135"/>
                  </a:lnTo>
                  <a:lnTo>
                    <a:pt x="4069" y="7125"/>
                  </a:lnTo>
                  <a:lnTo>
                    <a:pt x="4069" y="7125"/>
                  </a:lnTo>
                  <a:lnTo>
                    <a:pt x="4059" y="7116"/>
                  </a:lnTo>
                  <a:lnTo>
                    <a:pt x="4059" y="7115"/>
                  </a:lnTo>
                  <a:lnTo>
                    <a:pt x="4049" y="7107"/>
                  </a:lnTo>
                  <a:lnTo>
                    <a:pt x="4049" y="7107"/>
                  </a:lnTo>
                  <a:lnTo>
                    <a:pt x="4042" y="7100"/>
                  </a:lnTo>
                  <a:lnTo>
                    <a:pt x="4035" y="7094"/>
                  </a:lnTo>
                  <a:lnTo>
                    <a:pt x="4027" y="7087"/>
                  </a:lnTo>
                  <a:lnTo>
                    <a:pt x="4019" y="7080"/>
                  </a:lnTo>
                  <a:lnTo>
                    <a:pt x="4011" y="7073"/>
                  </a:lnTo>
                  <a:lnTo>
                    <a:pt x="4002" y="7065"/>
                  </a:lnTo>
                  <a:lnTo>
                    <a:pt x="3994" y="7058"/>
                  </a:lnTo>
                  <a:lnTo>
                    <a:pt x="3986" y="7051"/>
                  </a:lnTo>
                  <a:lnTo>
                    <a:pt x="3978" y="7044"/>
                  </a:lnTo>
                  <a:lnTo>
                    <a:pt x="3971" y="7037"/>
                  </a:lnTo>
                  <a:lnTo>
                    <a:pt x="3963" y="7031"/>
                  </a:lnTo>
                  <a:lnTo>
                    <a:pt x="3957" y="7025"/>
                  </a:lnTo>
                  <a:lnTo>
                    <a:pt x="3950" y="7019"/>
                  </a:lnTo>
                  <a:lnTo>
                    <a:pt x="3945" y="7015"/>
                  </a:lnTo>
                  <a:lnTo>
                    <a:pt x="3940" y="7010"/>
                  </a:lnTo>
                  <a:lnTo>
                    <a:pt x="3863" y="6944"/>
                  </a:lnTo>
                  <a:lnTo>
                    <a:pt x="3862" y="6943"/>
                  </a:lnTo>
                  <a:lnTo>
                    <a:pt x="3793" y="6882"/>
                  </a:lnTo>
                  <a:lnTo>
                    <a:pt x="3791" y="6880"/>
                  </a:lnTo>
                  <a:lnTo>
                    <a:pt x="3730" y="6823"/>
                  </a:lnTo>
                  <a:lnTo>
                    <a:pt x="3727" y="6821"/>
                  </a:lnTo>
                  <a:lnTo>
                    <a:pt x="3672" y="6766"/>
                  </a:lnTo>
                  <a:lnTo>
                    <a:pt x="3669" y="6763"/>
                  </a:lnTo>
                  <a:lnTo>
                    <a:pt x="3618" y="6710"/>
                  </a:lnTo>
                  <a:lnTo>
                    <a:pt x="3615" y="6707"/>
                  </a:lnTo>
                  <a:lnTo>
                    <a:pt x="3569" y="6654"/>
                  </a:lnTo>
                  <a:lnTo>
                    <a:pt x="3565" y="6650"/>
                  </a:lnTo>
                  <a:lnTo>
                    <a:pt x="3522" y="6596"/>
                  </a:lnTo>
                  <a:lnTo>
                    <a:pt x="3519" y="6591"/>
                  </a:lnTo>
                  <a:lnTo>
                    <a:pt x="3478" y="6535"/>
                  </a:lnTo>
                  <a:lnTo>
                    <a:pt x="3475" y="6530"/>
                  </a:lnTo>
                  <a:lnTo>
                    <a:pt x="3435" y="6470"/>
                  </a:lnTo>
                  <a:lnTo>
                    <a:pt x="3432" y="6466"/>
                  </a:lnTo>
                  <a:lnTo>
                    <a:pt x="3393" y="6401"/>
                  </a:lnTo>
                  <a:lnTo>
                    <a:pt x="3391" y="6398"/>
                  </a:lnTo>
                  <a:lnTo>
                    <a:pt x="3351" y="6327"/>
                  </a:lnTo>
                  <a:lnTo>
                    <a:pt x="3349" y="6324"/>
                  </a:lnTo>
                  <a:lnTo>
                    <a:pt x="3307" y="6245"/>
                  </a:lnTo>
                  <a:lnTo>
                    <a:pt x="3306" y="6243"/>
                  </a:lnTo>
                  <a:lnTo>
                    <a:pt x="3261" y="6155"/>
                  </a:lnTo>
                  <a:lnTo>
                    <a:pt x="3261" y="6154"/>
                  </a:lnTo>
                  <a:lnTo>
                    <a:pt x="3212" y="6055"/>
                  </a:lnTo>
                  <a:lnTo>
                    <a:pt x="3212" y="6055"/>
                  </a:lnTo>
                  <a:lnTo>
                    <a:pt x="3191" y="6012"/>
                  </a:lnTo>
                  <a:lnTo>
                    <a:pt x="3173" y="5975"/>
                  </a:lnTo>
                  <a:lnTo>
                    <a:pt x="3158" y="5944"/>
                  </a:lnTo>
                  <a:lnTo>
                    <a:pt x="3146" y="5921"/>
                  </a:lnTo>
                  <a:lnTo>
                    <a:pt x="3144" y="5921"/>
                  </a:lnTo>
                  <a:lnTo>
                    <a:pt x="3131" y="5921"/>
                  </a:lnTo>
                  <a:lnTo>
                    <a:pt x="3115" y="5920"/>
                  </a:lnTo>
                  <a:lnTo>
                    <a:pt x="3101" y="5918"/>
                  </a:lnTo>
                  <a:lnTo>
                    <a:pt x="3084" y="5915"/>
                  </a:lnTo>
                  <a:lnTo>
                    <a:pt x="3071" y="5912"/>
                  </a:lnTo>
                  <a:lnTo>
                    <a:pt x="3054" y="5908"/>
                  </a:lnTo>
                  <a:lnTo>
                    <a:pt x="3042" y="5903"/>
                  </a:lnTo>
                  <a:lnTo>
                    <a:pt x="3025" y="5897"/>
                  </a:lnTo>
                  <a:lnTo>
                    <a:pt x="3015" y="5892"/>
                  </a:lnTo>
                  <a:lnTo>
                    <a:pt x="2997" y="5883"/>
                  </a:lnTo>
                  <a:lnTo>
                    <a:pt x="2989" y="5878"/>
                  </a:lnTo>
                  <a:lnTo>
                    <a:pt x="2969" y="5867"/>
                  </a:lnTo>
                  <a:lnTo>
                    <a:pt x="2963" y="5863"/>
                  </a:lnTo>
                  <a:lnTo>
                    <a:pt x="2943" y="5849"/>
                  </a:lnTo>
                  <a:lnTo>
                    <a:pt x="2938" y="5845"/>
                  </a:lnTo>
                  <a:lnTo>
                    <a:pt x="2916" y="5829"/>
                  </a:lnTo>
                  <a:lnTo>
                    <a:pt x="2912" y="5826"/>
                  </a:lnTo>
                  <a:lnTo>
                    <a:pt x="2888" y="5806"/>
                  </a:lnTo>
                  <a:lnTo>
                    <a:pt x="2886" y="5804"/>
                  </a:lnTo>
                  <a:lnTo>
                    <a:pt x="2859" y="5782"/>
                  </a:lnTo>
                  <a:lnTo>
                    <a:pt x="2857" y="5780"/>
                  </a:lnTo>
                  <a:lnTo>
                    <a:pt x="2828" y="5755"/>
                  </a:lnTo>
                  <a:lnTo>
                    <a:pt x="2828" y="5754"/>
                  </a:lnTo>
                  <a:lnTo>
                    <a:pt x="2797" y="5727"/>
                  </a:lnTo>
                  <a:lnTo>
                    <a:pt x="2795" y="5725"/>
                  </a:lnTo>
                  <a:lnTo>
                    <a:pt x="2768" y="5700"/>
                  </a:lnTo>
                  <a:lnTo>
                    <a:pt x="2765" y="5697"/>
                  </a:lnTo>
                  <a:lnTo>
                    <a:pt x="2741" y="5673"/>
                  </a:lnTo>
                  <a:lnTo>
                    <a:pt x="2738" y="5670"/>
                  </a:lnTo>
                  <a:lnTo>
                    <a:pt x="2717" y="5648"/>
                  </a:lnTo>
                  <a:lnTo>
                    <a:pt x="2713" y="5642"/>
                  </a:lnTo>
                  <a:lnTo>
                    <a:pt x="2709" y="5638"/>
                  </a:lnTo>
                  <a:lnTo>
                    <a:pt x="2701" y="5634"/>
                  </a:lnTo>
                  <a:lnTo>
                    <a:pt x="2675" y="5614"/>
                  </a:lnTo>
                  <a:lnTo>
                    <a:pt x="2332" y="5316"/>
                  </a:lnTo>
                  <a:lnTo>
                    <a:pt x="2313" y="5306"/>
                  </a:lnTo>
                  <a:lnTo>
                    <a:pt x="2287" y="5286"/>
                  </a:lnTo>
                  <a:lnTo>
                    <a:pt x="2264" y="5263"/>
                  </a:lnTo>
                  <a:lnTo>
                    <a:pt x="2251" y="5246"/>
                  </a:lnTo>
                  <a:lnTo>
                    <a:pt x="886" y="4063"/>
                  </a:lnTo>
                  <a:lnTo>
                    <a:pt x="863" y="4040"/>
                  </a:lnTo>
                  <a:lnTo>
                    <a:pt x="843" y="4014"/>
                  </a:lnTo>
                  <a:lnTo>
                    <a:pt x="826" y="3986"/>
                  </a:lnTo>
                  <a:lnTo>
                    <a:pt x="814" y="3956"/>
                  </a:lnTo>
                  <a:lnTo>
                    <a:pt x="805" y="3924"/>
                  </a:lnTo>
                  <a:lnTo>
                    <a:pt x="801" y="3892"/>
                  </a:lnTo>
                  <a:lnTo>
                    <a:pt x="800" y="3859"/>
                  </a:lnTo>
                  <a:lnTo>
                    <a:pt x="805" y="3826"/>
                  </a:lnTo>
                  <a:lnTo>
                    <a:pt x="813" y="3795"/>
                  </a:lnTo>
                  <a:lnTo>
                    <a:pt x="825" y="3764"/>
                  </a:lnTo>
                  <a:lnTo>
                    <a:pt x="842" y="3736"/>
                  </a:lnTo>
                  <a:lnTo>
                    <a:pt x="861" y="3710"/>
                  </a:lnTo>
                  <a:lnTo>
                    <a:pt x="1846" y="2578"/>
                  </a:lnTo>
                  <a:lnTo>
                    <a:pt x="1869" y="2555"/>
                  </a:lnTo>
                  <a:lnTo>
                    <a:pt x="1895" y="2535"/>
                  </a:lnTo>
                  <a:lnTo>
                    <a:pt x="1924" y="2518"/>
                  </a:lnTo>
                  <a:lnTo>
                    <a:pt x="1954" y="2506"/>
                  </a:lnTo>
                  <a:lnTo>
                    <a:pt x="1985" y="2497"/>
                  </a:lnTo>
                  <a:lnTo>
                    <a:pt x="2018" y="2493"/>
                  </a:lnTo>
                  <a:lnTo>
                    <a:pt x="2050" y="2492"/>
                  </a:lnTo>
                  <a:lnTo>
                    <a:pt x="2083" y="2497"/>
                  </a:lnTo>
                  <a:lnTo>
                    <a:pt x="2114" y="2505"/>
                  </a:lnTo>
                  <a:lnTo>
                    <a:pt x="2145" y="2517"/>
                  </a:lnTo>
                  <a:lnTo>
                    <a:pt x="2173" y="2533"/>
                  </a:lnTo>
                  <a:lnTo>
                    <a:pt x="2199" y="2553"/>
                  </a:lnTo>
                  <a:lnTo>
                    <a:pt x="3986" y="4105"/>
                  </a:lnTo>
                  <a:lnTo>
                    <a:pt x="4009" y="4128"/>
                  </a:lnTo>
                  <a:lnTo>
                    <a:pt x="4029" y="4154"/>
                  </a:lnTo>
                  <a:lnTo>
                    <a:pt x="4046" y="4182"/>
                  </a:lnTo>
                  <a:lnTo>
                    <a:pt x="4058" y="4213"/>
                  </a:lnTo>
                  <a:lnTo>
                    <a:pt x="4067" y="4244"/>
                  </a:lnTo>
                  <a:lnTo>
                    <a:pt x="4071" y="4276"/>
                  </a:lnTo>
                  <a:lnTo>
                    <a:pt x="4071" y="4279"/>
                  </a:lnTo>
                  <a:lnTo>
                    <a:pt x="4092" y="4297"/>
                  </a:lnTo>
                  <a:lnTo>
                    <a:pt x="4093" y="4298"/>
                  </a:lnTo>
                  <a:lnTo>
                    <a:pt x="4119" y="4320"/>
                  </a:lnTo>
                  <a:lnTo>
                    <a:pt x="4119" y="4321"/>
                  </a:lnTo>
                  <a:lnTo>
                    <a:pt x="4144" y="4343"/>
                  </a:lnTo>
                  <a:lnTo>
                    <a:pt x="4145" y="4344"/>
                  </a:lnTo>
                  <a:lnTo>
                    <a:pt x="4167" y="4364"/>
                  </a:lnTo>
                  <a:lnTo>
                    <a:pt x="4169" y="4365"/>
                  </a:lnTo>
                  <a:lnTo>
                    <a:pt x="4188" y="4384"/>
                  </a:lnTo>
                  <a:lnTo>
                    <a:pt x="4190" y="4386"/>
                  </a:lnTo>
                  <a:lnTo>
                    <a:pt x="4206" y="4402"/>
                  </a:lnTo>
                  <a:lnTo>
                    <a:pt x="4209" y="4405"/>
                  </a:lnTo>
                  <a:lnTo>
                    <a:pt x="4221" y="4417"/>
                  </a:lnTo>
                  <a:lnTo>
                    <a:pt x="4228" y="4425"/>
                  </a:lnTo>
                  <a:lnTo>
                    <a:pt x="4235" y="4433"/>
                  </a:lnTo>
                  <a:lnTo>
                    <a:pt x="4244" y="4445"/>
                  </a:lnTo>
                  <a:lnTo>
                    <a:pt x="4248" y="4452"/>
                  </a:lnTo>
                  <a:lnTo>
                    <a:pt x="4252" y="4458"/>
                  </a:lnTo>
                  <a:lnTo>
                    <a:pt x="4256" y="4466"/>
                  </a:lnTo>
                  <a:lnTo>
                    <a:pt x="4259" y="4472"/>
                  </a:lnTo>
                  <a:lnTo>
                    <a:pt x="4263" y="4479"/>
                  </a:lnTo>
                  <a:lnTo>
                    <a:pt x="4265" y="4485"/>
                  </a:lnTo>
                  <a:lnTo>
                    <a:pt x="4269" y="4493"/>
                  </a:lnTo>
                  <a:lnTo>
                    <a:pt x="4271" y="4498"/>
                  </a:lnTo>
                  <a:lnTo>
                    <a:pt x="4274" y="4507"/>
                  </a:lnTo>
                  <a:lnTo>
                    <a:pt x="4276" y="4512"/>
                  </a:lnTo>
                  <a:lnTo>
                    <a:pt x="4278" y="4520"/>
                  </a:lnTo>
                  <a:lnTo>
                    <a:pt x="4280" y="4525"/>
                  </a:lnTo>
                  <a:lnTo>
                    <a:pt x="4282" y="4534"/>
                  </a:lnTo>
                  <a:lnTo>
                    <a:pt x="4284" y="4539"/>
                  </a:lnTo>
                  <a:lnTo>
                    <a:pt x="4286" y="4548"/>
                  </a:lnTo>
                  <a:lnTo>
                    <a:pt x="4287" y="4552"/>
                  </a:lnTo>
                  <a:lnTo>
                    <a:pt x="4288" y="4562"/>
                  </a:lnTo>
                  <a:lnTo>
                    <a:pt x="4289" y="4566"/>
                  </a:lnTo>
                  <a:lnTo>
                    <a:pt x="4291" y="4575"/>
                  </a:lnTo>
                  <a:lnTo>
                    <a:pt x="4291" y="4580"/>
                  </a:lnTo>
                  <a:lnTo>
                    <a:pt x="4293" y="4589"/>
                  </a:lnTo>
                  <a:lnTo>
                    <a:pt x="4293" y="4594"/>
                  </a:lnTo>
                  <a:lnTo>
                    <a:pt x="4294" y="4603"/>
                  </a:lnTo>
                  <a:lnTo>
                    <a:pt x="4294" y="4607"/>
                  </a:lnTo>
                  <a:lnTo>
                    <a:pt x="4308" y="4615"/>
                  </a:lnTo>
                  <a:lnTo>
                    <a:pt x="4335" y="4628"/>
                  </a:lnTo>
                  <a:lnTo>
                    <a:pt x="4365" y="4643"/>
                  </a:lnTo>
                  <a:lnTo>
                    <a:pt x="4399" y="4660"/>
                  </a:lnTo>
                  <a:lnTo>
                    <a:pt x="4435" y="4678"/>
                  </a:lnTo>
                  <a:lnTo>
                    <a:pt x="4472" y="4697"/>
                  </a:lnTo>
                  <a:lnTo>
                    <a:pt x="4510" y="4715"/>
                  </a:lnTo>
                  <a:lnTo>
                    <a:pt x="4546" y="4733"/>
                  </a:lnTo>
                  <a:lnTo>
                    <a:pt x="4581" y="4751"/>
                  </a:lnTo>
                  <a:lnTo>
                    <a:pt x="4614" y="4766"/>
                  </a:lnTo>
                  <a:lnTo>
                    <a:pt x="4642" y="4780"/>
                  </a:lnTo>
                  <a:lnTo>
                    <a:pt x="4665" y="4791"/>
                  </a:lnTo>
                  <a:lnTo>
                    <a:pt x="4682" y="4799"/>
                  </a:lnTo>
                  <a:lnTo>
                    <a:pt x="4690" y="4802"/>
                  </a:lnTo>
                  <a:lnTo>
                    <a:pt x="4693" y="4802"/>
                  </a:lnTo>
                  <a:lnTo>
                    <a:pt x="4706" y="4798"/>
                  </a:lnTo>
                  <a:lnTo>
                    <a:pt x="4726" y="4793"/>
                  </a:lnTo>
                  <a:lnTo>
                    <a:pt x="4751" y="4785"/>
                  </a:lnTo>
                  <a:lnTo>
                    <a:pt x="4783" y="4774"/>
                  </a:lnTo>
                  <a:lnTo>
                    <a:pt x="4821" y="4761"/>
                  </a:lnTo>
                  <a:lnTo>
                    <a:pt x="4866" y="4746"/>
                  </a:lnTo>
                  <a:lnTo>
                    <a:pt x="4919" y="4727"/>
                  </a:lnTo>
                  <a:lnTo>
                    <a:pt x="4921" y="4726"/>
                  </a:lnTo>
                  <a:lnTo>
                    <a:pt x="4934" y="4722"/>
                  </a:lnTo>
                  <a:lnTo>
                    <a:pt x="4949" y="4717"/>
                  </a:lnTo>
                  <a:lnTo>
                    <a:pt x="4965" y="4711"/>
                  </a:lnTo>
                  <a:lnTo>
                    <a:pt x="4983" y="4706"/>
                  </a:lnTo>
                  <a:lnTo>
                    <a:pt x="5001" y="4699"/>
                  </a:lnTo>
                  <a:lnTo>
                    <a:pt x="5019" y="4693"/>
                  </a:lnTo>
                  <a:lnTo>
                    <a:pt x="5039" y="4687"/>
                  </a:lnTo>
                  <a:lnTo>
                    <a:pt x="5058" y="4680"/>
                  </a:lnTo>
                  <a:lnTo>
                    <a:pt x="5078" y="4673"/>
                  </a:lnTo>
                  <a:lnTo>
                    <a:pt x="5097" y="4667"/>
                  </a:lnTo>
                  <a:lnTo>
                    <a:pt x="5097" y="4667"/>
                  </a:lnTo>
                  <a:lnTo>
                    <a:pt x="5116" y="4660"/>
                  </a:lnTo>
                  <a:lnTo>
                    <a:pt x="5116" y="4660"/>
                  </a:lnTo>
                  <a:lnTo>
                    <a:pt x="5135" y="4654"/>
                  </a:lnTo>
                  <a:lnTo>
                    <a:pt x="5135" y="4654"/>
                  </a:lnTo>
                  <a:lnTo>
                    <a:pt x="5153" y="4648"/>
                  </a:lnTo>
                  <a:lnTo>
                    <a:pt x="5153" y="4648"/>
                  </a:lnTo>
                  <a:lnTo>
                    <a:pt x="5170" y="4642"/>
                  </a:lnTo>
                  <a:lnTo>
                    <a:pt x="5187" y="4637"/>
                  </a:lnTo>
                  <a:lnTo>
                    <a:pt x="5204" y="4631"/>
                  </a:lnTo>
                  <a:lnTo>
                    <a:pt x="5222" y="4625"/>
                  </a:lnTo>
                  <a:lnTo>
                    <a:pt x="5239" y="4619"/>
                  </a:lnTo>
                  <a:lnTo>
                    <a:pt x="5257" y="4614"/>
                  </a:lnTo>
                  <a:lnTo>
                    <a:pt x="5274" y="4608"/>
                  </a:lnTo>
                  <a:lnTo>
                    <a:pt x="5291" y="4602"/>
                  </a:lnTo>
                  <a:lnTo>
                    <a:pt x="5307" y="4597"/>
                  </a:lnTo>
                  <a:lnTo>
                    <a:pt x="5322" y="4592"/>
                  </a:lnTo>
                  <a:lnTo>
                    <a:pt x="5337" y="4587"/>
                  </a:lnTo>
                  <a:lnTo>
                    <a:pt x="5350" y="4583"/>
                  </a:lnTo>
                  <a:lnTo>
                    <a:pt x="5363" y="4578"/>
                  </a:lnTo>
                  <a:lnTo>
                    <a:pt x="5373" y="4575"/>
                  </a:lnTo>
                  <a:lnTo>
                    <a:pt x="5383" y="4572"/>
                  </a:lnTo>
                  <a:lnTo>
                    <a:pt x="5383" y="4571"/>
                  </a:lnTo>
                  <a:lnTo>
                    <a:pt x="5392" y="4569"/>
                  </a:lnTo>
                  <a:lnTo>
                    <a:pt x="5400" y="4566"/>
                  </a:lnTo>
                  <a:lnTo>
                    <a:pt x="5409" y="4563"/>
                  </a:lnTo>
                  <a:lnTo>
                    <a:pt x="5417" y="4560"/>
                  </a:lnTo>
                  <a:lnTo>
                    <a:pt x="5425" y="4557"/>
                  </a:lnTo>
                  <a:lnTo>
                    <a:pt x="5433" y="4555"/>
                  </a:lnTo>
                  <a:lnTo>
                    <a:pt x="5441" y="4552"/>
                  </a:lnTo>
                  <a:lnTo>
                    <a:pt x="5448" y="4550"/>
                  </a:lnTo>
                  <a:lnTo>
                    <a:pt x="5455" y="4547"/>
                  </a:lnTo>
                  <a:lnTo>
                    <a:pt x="5461" y="4545"/>
                  </a:lnTo>
                  <a:lnTo>
                    <a:pt x="5466" y="4543"/>
                  </a:lnTo>
                  <a:lnTo>
                    <a:pt x="5468" y="4543"/>
                  </a:lnTo>
                  <a:lnTo>
                    <a:pt x="5468" y="4542"/>
                  </a:lnTo>
                  <a:lnTo>
                    <a:pt x="5472" y="4534"/>
                  </a:lnTo>
                  <a:lnTo>
                    <a:pt x="5476" y="4525"/>
                  </a:lnTo>
                  <a:lnTo>
                    <a:pt x="5480" y="4517"/>
                  </a:lnTo>
                  <a:lnTo>
                    <a:pt x="5485" y="4509"/>
                  </a:lnTo>
                  <a:lnTo>
                    <a:pt x="5490" y="4500"/>
                  </a:lnTo>
                  <a:lnTo>
                    <a:pt x="5494" y="4494"/>
                  </a:lnTo>
                  <a:lnTo>
                    <a:pt x="5501" y="4485"/>
                  </a:lnTo>
                  <a:lnTo>
                    <a:pt x="5504" y="4480"/>
                  </a:lnTo>
                  <a:lnTo>
                    <a:pt x="5512" y="4469"/>
                  </a:lnTo>
                  <a:lnTo>
                    <a:pt x="5515" y="4466"/>
                  </a:lnTo>
                  <a:lnTo>
                    <a:pt x="5525" y="4454"/>
                  </a:lnTo>
                  <a:lnTo>
                    <a:pt x="5527" y="4452"/>
                  </a:lnTo>
                  <a:lnTo>
                    <a:pt x="5538" y="4439"/>
                  </a:lnTo>
                  <a:lnTo>
                    <a:pt x="5540" y="4437"/>
                  </a:lnTo>
                  <a:lnTo>
                    <a:pt x="5553" y="4423"/>
                  </a:lnTo>
                  <a:lnTo>
                    <a:pt x="5554" y="4421"/>
                  </a:lnTo>
                  <a:lnTo>
                    <a:pt x="5569" y="4405"/>
                  </a:lnTo>
                  <a:lnTo>
                    <a:pt x="5570" y="4404"/>
                  </a:lnTo>
                  <a:lnTo>
                    <a:pt x="5588" y="4386"/>
                  </a:lnTo>
                  <a:lnTo>
                    <a:pt x="5588" y="4386"/>
                  </a:lnTo>
                  <a:lnTo>
                    <a:pt x="5608" y="4366"/>
                  </a:lnTo>
                  <a:lnTo>
                    <a:pt x="5608" y="4365"/>
                  </a:lnTo>
                  <a:lnTo>
                    <a:pt x="5630" y="4343"/>
                  </a:lnTo>
                  <a:lnTo>
                    <a:pt x="5632" y="4342"/>
                  </a:lnTo>
                  <a:lnTo>
                    <a:pt x="5655" y="4319"/>
                  </a:lnTo>
                  <a:lnTo>
                    <a:pt x="5656" y="4318"/>
                  </a:lnTo>
                  <a:lnTo>
                    <a:pt x="5677" y="4298"/>
                  </a:lnTo>
                  <a:lnTo>
                    <a:pt x="5678" y="4297"/>
                  </a:lnTo>
                  <a:lnTo>
                    <a:pt x="5690" y="4285"/>
                  </a:lnTo>
                  <a:lnTo>
                    <a:pt x="5689" y="4270"/>
                  </a:lnTo>
                  <a:lnTo>
                    <a:pt x="5691" y="4237"/>
                  </a:lnTo>
                  <a:lnTo>
                    <a:pt x="5697" y="4205"/>
                  </a:lnTo>
                  <a:lnTo>
                    <a:pt x="5707" y="4174"/>
                  </a:lnTo>
                  <a:lnTo>
                    <a:pt x="5722" y="4144"/>
                  </a:lnTo>
                  <a:lnTo>
                    <a:pt x="5740" y="4117"/>
                  </a:lnTo>
                  <a:lnTo>
                    <a:pt x="5761" y="4092"/>
                  </a:lnTo>
                  <a:lnTo>
                    <a:pt x="7593" y="2238"/>
                  </a:lnTo>
                  <a:lnTo>
                    <a:pt x="7618" y="2217"/>
                  </a:lnTo>
                  <a:lnTo>
                    <a:pt x="7645" y="2198"/>
                  </a:lnTo>
                  <a:lnTo>
                    <a:pt x="7674" y="2184"/>
                  </a:lnTo>
                  <a:lnTo>
                    <a:pt x="7705" y="2173"/>
                  </a:lnTo>
                  <a:lnTo>
                    <a:pt x="7737" y="2166"/>
                  </a:lnTo>
                  <a:lnTo>
                    <a:pt x="7769" y="2164"/>
                  </a:lnTo>
                  <a:lnTo>
                    <a:pt x="7802" y="2166"/>
                  </a:lnTo>
                  <a:lnTo>
                    <a:pt x="7834" y="2172"/>
                  </a:lnTo>
                  <a:lnTo>
                    <a:pt x="7865" y="2182"/>
                  </a:lnTo>
                  <a:lnTo>
                    <a:pt x="7894" y="2196"/>
                  </a:lnTo>
                  <a:close/>
                  <a:moveTo>
                    <a:pt x="7536" y="4646"/>
                  </a:moveTo>
                  <a:lnTo>
                    <a:pt x="8596" y="3575"/>
                  </a:lnTo>
                  <a:lnTo>
                    <a:pt x="7774" y="2767"/>
                  </a:lnTo>
                  <a:lnTo>
                    <a:pt x="6712" y="3842"/>
                  </a:lnTo>
                  <a:lnTo>
                    <a:pt x="7536" y="4646"/>
                  </a:lnTo>
                  <a:close/>
                  <a:moveTo>
                    <a:pt x="6293" y="4265"/>
                  </a:moveTo>
                  <a:lnTo>
                    <a:pt x="7114" y="5072"/>
                  </a:lnTo>
                  <a:lnTo>
                    <a:pt x="7185" y="5001"/>
                  </a:lnTo>
                  <a:lnTo>
                    <a:pt x="6360" y="4197"/>
                  </a:lnTo>
                  <a:lnTo>
                    <a:pt x="6293" y="4265"/>
                  </a:lnTo>
                  <a:close/>
                  <a:moveTo>
                    <a:pt x="6755" y="5420"/>
                  </a:moveTo>
                  <a:lnTo>
                    <a:pt x="5908" y="4588"/>
                  </a:lnTo>
                  <a:lnTo>
                    <a:pt x="5903" y="4592"/>
                  </a:lnTo>
                  <a:lnTo>
                    <a:pt x="5879" y="4617"/>
                  </a:lnTo>
                  <a:lnTo>
                    <a:pt x="5878" y="4618"/>
                  </a:lnTo>
                  <a:lnTo>
                    <a:pt x="5849" y="4647"/>
                  </a:lnTo>
                  <a:lnTo>
                    <a:pt x="5830" y="4667"/>
                  </a:lnTo>
                  <a:lnTo>
                    <a:pt x="5842" y="4681"/>
                  </a:lnTo>
                  <a:lnTo>
                    <a:pt x="5874" y="4714"/>
                  </a:lnTo>
                  <a:lnTo>
                    <a:pt x="5916" y="4756"/>
                  </a:lnTo>
                  <a:lnTo>
                    <a:pt x="5968" y="4808"/>
                  </a:lnTo>
                  <a:lnTo>
                    <a:pt x="6030" y="4869"/>
                  </a:lnTo>
                  <a:lnTo>
                    <a:pt x="6030" y="4869"/>
                  </a:lnTo>
                  <a:lnTo>
                    <a:pt x="6059" y="4898"/>
                  </a:lnTo>
                  <a:lnTo>
                    <a:pt x="6088" y="4926"/>
                  </a:lnTo>
                  <a:lnTo>
                    <a:pt x="6115" y="4954"/>
                  </a:lnTo>
                  <a:lnTo>
                    <a:pt x="6142" y="4981"/>
                  </a:lnTo>
                  <a:lnTo>
                    <a:pt x="6168" y="5006"/>
                  </a:lnTo>
                  <a:lnTo>
                    <a:pt x="6193" y="5031"/>
                  </a:lnTo>
                  <a:lnTo>
                    <a:pt x="6215" y="5053"/>
                  </a:lnTo>
                  <a:lnTo>
                    <a:pt x="6237" y="5074"/>
                  </a:lnTo>
                  <a:lnTo>
                    <a:pt x="6256" y="5093"/>
                  </a:lnTo>
                  <a:lnTo>
                    <a:pt x="6272" y="5110"/>
                  </a:lnTo>
                  <a:lnTo>
                    <a:pt x="6287" y="5124"/>
                  </a:lnTo>
                  <a:lnTo>
                    <a:pt x="6299" y="5136"/>
                  </a:lnTo>
                  <a:lnTo>
                    <a:pt x="6307" y="5145"/>
                  </a:lnTo>
                  <a:lnTo>
                    <a:pt x="6308" y="5145"/>
                  </a:lnTo>
                  <a:lnTo>
                    <a:pt x="6313" y="5150"/>
                  </a:lnTo>
                  <a:lnTo>
                    <a:pt x="6313" y="5151"/>
                  </a:lnTo>
                  <a:lnTo>
                    <a:pt x="6368" y="5206"/>
                  </a:lnTo>
                  <a:lnTo>
                    <a:pt x="6419" y="5256"/>
                  </a:lnTo>
                  <a:lnTo>
                    <a:pt x="6465" y="5302"/>
                  </a:lnTo>
                  <a:lnTo>
                    <a:pt x="6508" y="5344"/>
                  </a:lnTo>
                  <a:lnTo>
                    <a:pt x="6546" y="5382"/>
                  </a:lnTo>
                  <a:lnTo>
                    <a:pt x="6580" y="5415"/>
                  </a:lnTo>
                  <a:lnTo>
                    <a:pt x="6611" y="5444"/>
                  </a:lnTo>
                  <a:lnTo>
                    <a:pt x="6637" y="5469"/>
                  </a:lnTo>
                  <a:lnTo>
                    <a:pt x="6660" y="5490"/>
                  </a:lnTo>
                  <a:lnTo>
                    <a:pt x="6674" y="5503"/>
                  </a:lnTo>
                  <a:lnTo>
                    <a:pt x="6674" y="5502"/>
                  </a:lnTo>
                  <a:lnTo>
                    <a:pt x="6689" y="5488"/>
                  </a:lnTo>
                  <a:lnTo>
                    <a:pt x="6705" y="5471"/>
                  </a:lnTo>
                  <a:lnTo>
                    <a:pt x="6725" y="5450"/>
                  </a:lnTo>
                  <a:lnTo>
                    <a:pt x="6726" y="5449"/>
                  </a:lnTo>
                  <a:lnTo>
                    <a:pt x="6749" y="5426"/>
                  </a:lnTo>
                  <a:lnTo>
                    <a:pt x="6755" y="5420"/>
                  </a:lnTo>
                  <a:close/>
                  <a:moveTo>
                    <a:pt x="4564" y="5741"/>
                  </a:moveTo>
                  <a:lnTo>
                    <a:pt x="4558" y="5757"/>
                  </a:lnTo>
                  <a:lnTo>
                    <a:pt x="4554" y="5772"/>
                  </a:lnTo>
                  <a:lnTo>
                    <a:pt x="4551" y="5785"/>
                  </a:lnTo>
                  <a:lnTo>
                    <a:pt x="4548" y="5796"/>
                  </a:lnTo>
                  <a:lnTo>
                    <a:pt x="4547" y="5804"/>
                  </a:lnTo>
                  <a:lnTo>
                    <a:pt x="4547" y="5804"/>
                  </a:lnTo>
                  <a:lnTo>
                    <a:pt x="4552" y="5806"/>
                  </a:lnTo>
                  <a:lnTo>
                    <a:pt x="4566" y="5809"/>
                  </a:lnTo>
                  <a:lnTo>
                    <a:pt x="4586" y="5809"/>
                  </a:lnTo>
                  <a:lnTo>
                    <a:pt x="4609" y="5807"/>
                  </a:lnTo>
                  <a:lnTo>
                    <a:pt x="4634" y="5800"/>
                  </a:lnTo>
                  <a:lnTo>
                    <a:pt x="4659" y="5790"/>
                  </a:lnTo>
                  <a:lnTo>
                    <a:pt x="4682" y="5777"/>
                  </a:lnTo>
                  <a:lnTo>
                    <a:pt x="4703" y="5761"/>
                  </a:lnTo>
                  <a:lnTo>
                    <a:pt x="4721" y="5743"/>
                  </a:lnTo>
                  <a:lnTo>
                    <a:pt x="4738" y="5719"/>
                  </a:lnTo>
                  <a:lnTo>
                    <a:pt x="4739" y="5718"/>
                  </a:lnTo>
                  <a:lnTo>
                    <a:pt x="4742" y="5714"/>
                  </a:lnTo>
                  <a:lnTo>
                    <a:pt x="4742" y="5712"/>
                  </a:lnTo>
                  <a:lnTo>
                    <a:pt x="4745" y="5707"/>
                  </a:lnTo>
                  <a:lnTo>
                    <a:pt x="4746" y="5706"/>
                  </a:lnTo>
                  <a:lnTo>
                    <a:pt x="4749" y="5700"/>
                  </a:lnTo>
                  <a:lnTo>
                    <a:pt x="4750" y="5700"/>
                  </a:lnTo>
                  <a:lnTo>
                    <a:pt x="4754" y="5694"/>
                  </a:lnTo>
                  <a:lnTo>
                    <a:pt x="4754" y="5693"/>
                  </a:lnTo>
                  <a:lnTo>
                    <a:pt x="4758" y="5687"/>
                  </a:lnTo>
                  <a:lnTo>
                    <a:pt x="4758" y="5686"/>
                  </a:lnTo>
                  <a:lnTo>
                    <a:pt x="4763" y="5679"/>
                  </a:lnTo>
                  <a:lnTo>
                    <a:pt x="4763" y="5679"/>
                  </a:lnTo>
                  <a:lnTo>
                    <a:pt x="4767" y="5672"/>
                  </a:lnTo>
                  <a:lnTo>
                    <a:pt x="4767" y="5672"/>
                  </a:lnTo>
                  <a:lnTo>
                    <a:pt x="4772" y="5665"/>
                  </a:lnTo>
                  <a:lnTo>
                    <a:pt x="4772" y="5665"/>
                  </a:lnTo>
                  <a:lnTo>
                    <a:pt x="4777" y="5657"/>
                  </a:lnTo>
                  <a:lnTo>
                    <a:pt x="4777" y="5657"/>
                  </a:lnTo>
                  <a:lnTo>
                    <a:pt x="4782" y="5650"/>
                  </a:lnTo>
                  <a:lnTo>
                    <a:pt x="4786" y="5643"/>
                  </a:lnTo>
                  <a:lnTo>
                    <a:pt x="4791" y="5636"/>
                  </a:lnTo>
                  <a:lnTo>
                    <a:pt x="4795" y="5629"/>
                  </a:lnTo>
                  <a:lnTo>
                    <a:pt x="4796" y="5627"/>
                  </a:lnTo>
                  <a:lnTo>
                    <a:pt x="4801" y="5620"/>
                  </a:lnTo>
                  <a:lnTo>
                    <a:pt x="4807" y="5611"/>
                  </a:lnTo>
                  <a:lnTo>
                    <a:pt x="4814" y="5602"/>
                  </a:lnTo>
                  <a:lnTo>
                    <a:pt x="4821" y="5591"/>
                  </a:lnTo>
                  <a:lnTo>
                    <a:pt x="4828" y="5580"/>
                  </a:lnTo>
                  <a:lnTo>
                    <a:pt x="4836" y="5567"/>
                  </a:lnTo>
                  <a:lnTo>
                    <a:pt x="4845" y="5555"/>
                  </a:lnTo>
                  <a:lnTo>
                    <a:pt x="4854" y="5541"/>
                  </a:lnTo>
                  <a:lnTo>
                    <a:pt x="4863" y="5527"/>
                  </a:lnTo>
                  <a:lnTo>
                    <a:pt x="4872" y="5513"/>
                  </a:lnTo>
                  <a:lnTo>
                    <a:pt x="4882" y="5499"/>
                  </a:lnTo>
                  <a:lnTo>
                    <a:pt x="4891" y="5485"/>
                  </a:lnTo>
                  <a:lnTo>
                    <a:pt x="4900" y="5471"/>
                  </a:lnTo>
                  <a:lnTo>
                    <a:pt x="4909" y="5457"/>
                  </a:lnTo>
                  <a:lnTo>
                    <a:pt x="4911" y="5455"/>
                  </a:lnTo>
                  <a:lnTo>
                    <a:pt x="4920" y="5442"/>
                  </a:lnTo>
                  <a:lnTo>
                    <a:pt x="4920" y="5441"/>
                  </a:lnTo>
                  <a:lnTo>
                    <a:pt x="4929" y="5428"/>
                  </a:lnTo>
                  <a:lnTo>
                    <a:pt x="4929" y="5428"/>
                  </a:lnTo>
                  <a:lnTo>
                    <a:pt x="4938" y="5415"/>
                  </a:lnTo>
                  <a:lnTo>
                    <a:pt x="4938" y="5415"/>
                  </a:lnTo>
                  <a:lnTo>
                    <a:pt x="4946" y="5403"/>
                  </a:lnTo>
                  <a:lnTo>
                    <a:pt x="4947" y="5402"/>
                  </a:lnTo>
                  <a:lnTo>
                    <a:pt x="4955" y="5391"/>
                  </a:lnTo>
                  <a:lnTo>
                    <a:pt x="4955" y="5391"/>
                  </a:lnTo>
                  <a:lnTo>
                    <a:pt x="4963" y="5380"/>
                  </a:lnTo>
                  <a:lnTo>
                    <a:pt x="4963" y="5379"/>
                  </a:lnTo>
                  <a:lnTo>
                    <a:pt x="4970" y="5370"/>
                  </a:lnTo>
                  <a:lnTo>
                    <a:pt x="4971" y="5369"/>
                  </a:lnTo>
                  <a:lnTo>
                    <a:pt x="4977" y="5360"/>
                  </a:lnTo>
                  <a:lnTo>
                    <a:pt x="4978" y="5359"/>
                  </a:lnTo>
                  <a:lnTo>
                    <a:pt x="4984" y="5351"/>
                  </a:lnTo>
                  <a:lnTo>
                    <a:pt x="4985" y="5350"/>
                  </a:lnTo>
                  <a:lnTo>
                    <a:pt x="4990" y="5343"/>
                  </a:lnTo>
                  <a:lnTo>
                    <a:pt x="4991" y="5342"/>
                  </a:lnTo>
                  <a:lnTo>
                    <a:pt x="4995" y="5336"/>
                  </a:lnTo>
                  <a:lnTo>
                    <a:pt x="4997" y="5334"/>
                  </a:lnTo>
                  <a:lnTo>
                    <a:pt x="5001" y="5329"/>
                  </a:lnTo>
                  <a:lnTo>
                    <a:pt x="5004" y="5325"/>
                  </a:lnTo>
                  <a:lnTo>
                    <a:pt x="5007" y="5322"/>
                  </a:lnTo>
                  <a:lnTo>
                    <a:pt x="5016" y="5313"/>
                  </a:lnTo>
                  <a:lnTo>
                    <a:pt x="5018" y="5311"/>
                  </a:lnTo>
                  <a:lnTo>
                    <a:pt x="5032" y="5301"/>
                  </a:lnTo>
                  <a:lnTo>
                    <a:pt x="5047" y="5292"/>
                  </a:lnTo>
                  <a:lnTo>
                    <a:pt x="5063" y="5285"/>
                  </a:lnTo>
                  <a:lnTo>
                    <a:pt x="5071" y="5283"/>
                  </a:lnTo>
                  <a:lnTo>
                    <a:pt x="5082" y="5280"/>
                  </a:lnTo>
                  <a:lnTo>
                    <a:pt x="5096" y="5276"/>
                  </a:lnTo>
                  <a:lnTo>
                    <a:pt x="5101" y="5275"/>
                  </a:lnTo>
                  <a:lnTo>
                    <a:pt x="5121" y="5271"/>
                  </a:lnTo>
                  <a:lnTo>
                    <a:pt x="5123" y="5271"/>
                  </a:lnTo>
                  <a:lnTo>
                    <a:pt x="5148" y="5266"/>
                  </a:lnTo>
                  <a:lnTo>
                    <a:pt x="5150" y="5266"/>
                  </a:lnTo>
                  <a:lnTo>
                    <a:pt x="5179" y="5261"/>
                  </a:lnTo>
                  <a:lnTo>
                    <a:pt x="5180" y="5261"/>
                  </a:lnTo>
                  <a:lnTo>
                    <a:pt x="5212" y="5256"/>
                  </a:lnTo>
                  <a:lnTo>
                    <a:pt x="5213" y="5256"/>
                  </a:lnTo>
                  <a:lnTo>
                    <a:pt x="5249" y="5251"/>
                  </a:lnTo>
                  <a:lnTo>
                    <a:pt x="5250" y="5251"/>
                  </a:lnTo>
                  <a:lnTo>
                    <a:pt x="5287" y="5246"/>
                  </a:lnTo>
                  <a:lnTo>
                    <a:pt x="5288" y="5246"/>
                  </a:lnTo>
                  <a:lnTo>
                    <a:pt x="5327" y="5241"/>
                  </a:lnTo>
                  <a:lnTo>
                    <a:pt x="5328" y="5240"/>
                  </a:lnTo>
                  <a:lnTo>
                    <a:pt x="5368" y="5236"/>
                  </a:lnTo>
                  <a:lnTo>
                    <a:pt x="5369" y="5235"/>
                  </a:lnTo>
                  <a:lnTo>
                    <a:pt x="5409" y="5231"/>
                  </a:lnTo>
                  <a:lnTo>
                    <a:pt x="5410" y="5231"/>
                  </a:lnTo>
                  <a:lnTo>
                    <a:pt x="5450" y="5227"/>
                  </a:lnTo>
                  <a:lnTo>
                    <a:pt x="5451" y="5226"/>
                  </a:lnTo>
                  <a:lnTo>
                    <a:pt x="5489" y="5223"/>
                  </a:lnTo>
                  <a:lnTo>
                    <a:pt x="5491" y="5223"/>
                  </a:lnTo>
                  <a:lnTo>
                    <a:pt x="5527" y="5219"/>
                  </a:lnTo>
                  <a:lnTo>
                    <a:pt x="5533" y="5219"/>
                  </a:lnTo>
                  <a:lnTo>
                    <a:pt x="5548" y="5218"/>
                  </a:lnTo>
                  <a:lnTo>
                    <a:pt x="5562" y="5219"/>
                  </a:lnTo>
                  <a:lnTo>
                    <a:pt x="5576" y="5220"/>
                  </a:lnTo>
                  <a:lnTo>
                    <a:pt x="5592" y="5222"/>
                  </a:lnTo>
                  <a:lnTo>
                    <a:pt x="5605" y="5225"/>
                  </a:lnTo>
                  <a:lnTo>
                    <a:pt x="5621" y="5229"/>
                  </a:lnTo>
                  <a:lnTo>
                    <a:pt x="5632" y="5233"/>
                  </a:lnTo>
                  <a:lnTo>
                    <a:pt x="5649" y="5240"/>
                  </a:lnTo>
                  <a:lnTo>
                    <a:pt x="5659" y="5246"/>
                  </a:lnTo>
                  <a:lnTo>
                    <a:pt x="5677" y="5257"/>
                  </a:lnTo>
                  <a:lnTo>
                    <a:pt x="5685" y="5263"/>
                  </a:lnTo>
                  <a:lnTo>
                    <a:pt x="5701" y="5278"/>
                  </a:lnTo>
                  <a:lnTo>
                    <a:pt x="5708" y="5285"/>
                  </a:lnTo>
                  <a:lnTo>
                    <a:pt x="5723" y="5305"/>
                  </a:lnTo>
                  <a:lnTo>
                    <a:pt x="5728" y="5313"/>
                  </a:lnTo>
                  <a:lnTo>
                    <a:pt x="5734" y="5325"/>
                  </a:lnTo>
                  <a:lnTo>
                    <a:pt x="5739" y="5337"/>
                  </a:lnTo>
                  <a:lnTo>
                    <a:pt x="5742" y="5346"/>
                  </a:lnTo>
                  <a:lnTo>
                    <a:pt x="5745" y="5359"/>
                  </a:lnTo>
                  <a:lnTo>
                    <a:pt x="5748" y="5372"/>
                  </a:lnTo>
                  <a:lnTo>
                    <a:pt x="5749" y="5381"/>
                  </a:lnTo>
                  <a:lnTo>
                    <a:pt x="5750" y="5394"/>
                  </a:lnTo>
                  <a:lnTo>
                    <a:pt x="5749" y="5408"/>
                  </a:lnTo>
                  <a:lnTo>
                    <a:pt x="5748" y="5417"/>
                  </a:lnTo>
                  <a:lnTo>
                    <a:pt x="5747" y="5430"/>
                  </a:lnTo>
                  <a:lnTo>
                    <a:pt x="5743" y="5442"/>
                  </a:lnTo>
                  <a:lnTo>
                    <a:pt x="5740" y="5452"/>
                  </a:lnTo>
                  <a:lnTo>
                    <a:pt x="5732" y="5473"/>
                  </a:lnTo>
                  <a:lnTo>
                    <a:pt x="5727" y="5484"/>
                  </a:lnTo>
                  <a:lnTo>
                    <a:pt x="5716" y="5501"/>
                  </a:lnTo>
                  <a:lnTo>
                    <a:pt x="5708" y="5511"/>
                  </a:lnTo>
                  <a:lnTo>
                    <a:pt x="5703" y="5518"/>
                  </a:lnTo>
                  <a:lnTo>
                    <a:pt x="5700" y="5521"/>
                  </a:lnTo>
                  <a:lnTo>
                    <a:pt x="5695" y="5527"/>
                  </a:lnTo>
                  <a:lnTo>
                    <a:pt x="5692" y="5530"/>
                  </a:lnTo>
                  <a:lnTo>
                    <a:pt x="5684" y="5537"/>
                  </a:lnTo>
                  <a:lnTo>
                    <a:pt x="5681" y="5540"/>
                  </a:lnTo>
                  <a:lnTo>
                    <a:pt x="5672" y="5547"/>
                  </a:lnTo>
                  <a:lnTo>
                    <a:pt x="5668" y="5549"/>
                  </a:lnTo>
                  <a:lnTo>
                    <a:pt x="5658" y="5556"/>
                  </a:lnTo>
                  <a:lnTo>
                    <a:pt x="5654" y="5558"/>
                  </a:lnTo>
                  <a:lnTo>
                    <a:pt x="5644" y="5564"/>
                  </a:lnTo>
                  <a:lnTo>
                    <a:pt x="5640" y="5565"/>
                  </a:lnTo>
                  <a:lnTo>
                    <a:pt x="5642" y="5567"/>
                  </a:lnTo>
                  <a:lnTo>
                    <a:pt x="5642" y="5568"/>
                  </a:lnTo>
                  <a:lnTo>
                    <a:pt x="5649" y="5574"/>
                  </a:lnTo>
                  <a:lnTo>
                    <a:pt x="5649" y="5574"/>
                  </a:lnTo>
                  <a:lnTo>
                    <a:pt x="5656" y="5580"/>
                  </a:lnTo>
                  <a:lnTo>
                    <a:pt x="5657" y="5580"/>
                  </a:lnTo>
                  <a:lnTo>
                    <a:pt x="5664" y="5587"/>
                  </a:lnTo>
                  <a:lnTo>
                    <a:pt x="5664" y="5587"/>
                  </a:lnTo>
                  <a:lnTo>
                    <a:pt x="5671" y="5593"/>
                  </a:lnTo>
                  <a:lnTo>
                    <a:pt x="5671" y="5594"/>
                  </a:lnTo>
                  <a:lnTo>
                    <a:pt x="5678" y="5600"/>
                  </a:lnTo>
                  <a:lnTo>
                    <a:pt x="5678" y="5600"/>
                  </a:lnTo>
                  <a:lnTo>
                    <a:pt x="5685" y="5606"/>
                  </a:lnTo>
                  <a:lnTo>
                    <a:pt x="5692" y="5613"/>
                  </a:lnTo>
                  <a:lnTo>
                    <a:pt x="5699" y="5619"/>
                  </a:lnTo>
                  <a:lnTo>
                    <a:pt x="5707" y="5627"/>
                  </a:lnTo>
                  <a:lnTo>
                    <a:pt x="5717" y="5635"/>
                  </a:lnTo>
                  <a:lnTo>
                    <a:pt x="5726" y="5644"/>
                  </a:lnTo>
                  <a:lnTo>
                    <a:pt x="5737" y="5653"/>
                  </a:lnTo>
                  <a:lnTo>
                    <a:pt x="5747" y="5663"/>
                  </a:lnTo>
                  <a:lnTo>
                    <a:pt x="5758" y="5673"/>
                  </a:lnTo>
                  <a:lnTo>
                    <a:pt x="5770" y="5682"/>
                  </a:lnTo>
                  <a:lnTo>
                    <a:pt x="5781" y="5692"/>
                  </a:lnTo>
                  <a:lnTo>
                    <a:pt x="5792" y="5702"/>
                  </a:lnTo>
                  <a:lnTo>
                    <a:pt x="5803" y="5712"/>
                  </a:lnTo>
                  <a:lnTo>
                    <a:pt x="5814" y="5721"/>
                  </a:lnTo>
                  <a:lnTo>
                    <a:pt x="5825" y="5730"/>
                  </a:lnTo>
                  <a:lnTo>
                    <a:pt x="5825" y="5731"/>
                  </a:lnTo>
                  <a:lnTo>
                    <a:pt x="5876" y="5776"/>
                  </a:lnTo>
                  <a:lnTo>
                    <a:pt x="5922" y="5816"/>
                  </a:lnTo>
                  <a:lnTo>
                    <a:pt x="5923" y="5816"/>
                  </a:lnTo>
                  <a:lnTo>
                    <a:pt x="5964" y="5852"/>
                  </a:lnTo>
                  <a:lnTo>
                    <a:pt x="5964" y="5852"/>
                  </a:lnTo>
                  <a:lnTo>
                    <a:pt x="6001" y="5884"/>
                  </a:lnTo>
                  <a:lnTo>
                    <a:pt x="6001" y="5885"/>
                  </a:lnTo>
                  <a:lnTo>
                    <a:pt x="6033" y="5913"/>
                  </a:lnTo>
                  <a:lnTo>
                    <a:pt x="6033" y="5913"/>
                  </a:lnTo>
                  <a:lnTo>
                    <a:pt x="6062" y="5939"/>
                  </a:lnTo>
                  <a:lnTo>
                    <a:pt x="6062" y="5939"/>
                  </a:lnTo>
                  <a:lnTo>
                    <a:pt x="6087" y="5961"/>
                  </a:lnTo>
                  <a:lnTo>
                    <a:pt x="6087" y="5961"/>
                  </a:lnTo>
                  <a:lnTo>
                    <a:pt x="6109" y="5981"/>
                  </a:lnTo>
                  <a:lnTo>
                    <a:pt x="6109" y="5981"/>
                  </a:lnTo>
                  <a:lnTo>
                    <a:pt x="6127" y="5998"/>
                  </a:lnTo>
                  <a:lnTo>
                    <a:pt x="6128" y="5998"/>
                  </a:lnTo>
                  <a:lnTo>
                    <a:pt x="6144" y="6013"/>
                  </a:lnTo>
                  <a:lnTo>
                    <a:pt x="6145" y="6014"/>
                  </a:lnTo>
                  <a:lnTo>
                    <a:pt x="6152" y="6020"/>
                  </a:lnTo>
                  <a:lnTo>
                    <a:pt x="6180" y="5996"/>
                  </a:lnTo>
                  <a:lnTo>
                    <a:pt x="6210" y="5968"/>
                  </a:lnTo>
                  <a:lnTo>
                    <a:pt x="6238" y="5940"/>
                  </a:lnTo>
                  <a:lnTo>
                    <a:pt x="6265" y="5911"/>
                  </a:lnTo>
                  <a:lnTo>
                    <a:pt x="6290" y="5882"/>
                  </a:lnTo>
                  <a:lnTo>
                    <a:pt x="6313" y="5854"/>
                  </a:lnTo>
                  <a:lnTo>
                    <a:pt x="6333" y="5826"/>
                  </a:lnTo>
                  <a:lnTo>
                    <a:pt x="6351" y="5801"/>
                  </a:lnTo>
                  <a:lnTo>
                    <a:pt x="6365" y="5777"/>
                  </a:lnTo>
                  <a:lnTo>
                    <a:pt x="6376" y="5756"/>
                  </a:lnTo>
                  <a:lnTo>
                    <a:pt x="6381" y="5744"/>
                  </a:lnTo>
                  <a:lnTo>
                    <a:pt x="6375" y="5737"/>
                  </a:lnTo>
                  <a:lnTo>
                    <a:pt x="6357" y="5717"/>
                  </a:lnTo>
                  <a:lnTo>
                    <a:pt x="6332" y="5692"/>
                  </a:lnTo>
                  <a:lnTo>
                    <a:pt x="6301" y="5661"/>
                  </a:lnTo>
                  <a:lnTo>
                    <a:pt x="6264" y="5624"/>
                  </a:lnTo>
                  <a:lnTo>
                    <a:pt x="6220" y="5580"/>
                  </a:lnTo>
                  <a:lnTo>
                    <a:pt x="6168" y="5529"/>
                  </a:lnTo>
                  <a:lnTo>
                    <a:pt x="6137" y="5498"/>
                  </a:lnTo>
                  <a:lnTo>
                    <a:pt x="6105" y="5466"/>
                  </a:lnTo>
                  <a:lnTo>
                    <a:pt x="6072" y="5434"/>
                  </a:lnTo>
                  <a:lnTo>
                    <a:pt x="6038" y="5401"/>
                  </a:lnTo>
                  <a:lnTo>
                    <a:pt x="6005" y="5368"/>
                  </a:lnTo>
                  <a:lnTo>
                    <a:pt x="5972" y="5335"/>
                  </a:lnTo>
                  <a:lnTo>
                    <a:pt x="5940" y="5303"/>
                  </a:lnTo>
                  <a:lnTo>
                    <a:pt x="5908" y="5271"/>
                  </a:lnTo>
                  <a:lnTo>
                    <a:pt x="5878" y="5241"/>
                  </a:lnTo>
                  <a:lnTo>
                    <a:pt x="5849" y="5212"/>
                  </a:lnTo>
                  <a:lnTo>
                    <a:pt x="5822" y="5185"/>
                  </a:lnTo>
                  <a:lnTo>
                    <a:pt x="5797" y="5161"/>
                  </a:lnTo>
                  <a:lnTo>
                    <a:pt x="5774" y="5138"/>
                  </a:lnTo>
                  <a:lnTo>
                    <a:pt x="5755" y="5119"/>
                  </a:lnTo>
                  <a:lnTo>
                    <a:pt x="5737" y="5101"/>
                  </a:lnTo>
                  <a:lnTo>
                    <a:pt x="5720" y="5084"/>
                  </a:lnTo>
                  <a:lnTo>
                    <a:pt x="5702" y="5067"/>
                  </a:lnTo>
                  <a:lnTo>
                    <a:pt x="5685" y="5050"/>
                  </a:lnTo>
                  <a:lnTo>
                    <a:pt x="5669" y="5034"/>
                  </a:lnTo>
                  <a:lnTo>
                    <a:pt x="5653" y="5019"/>
                  </a:lnTo>
                  <a:lnTo>
                    <a:pt x="5639" y="5005"/>
                  </a:lnTo>
                  <a:lnTo>
                    <a:pt x="5625" y="4992"/>
                  </a:lnTo>
                  <a:lnTo>
                    <a:pt x="5613" y="4979"/>
                  </a:lnTo>
                  <a:lnTo>
                    <a:pt x="5601" y="4969"/>
                  </a:lnTo>
                  <a:lnTo>
                    <a:pt x="5592" y="4959"/>
                  </a:lnTo>
                  <a:lnTo>
                    <a:pt x="5592" y="4959"/>
                  </a:lnTo>
                  <a:lnTo>
                    <a:pt x="5583" y="4951"/>
                  </a:lnTo>
                  <a:lnTo>
                    <a:pt x="5583" y="4951"/>
                  </a:lnTo>
                  <a:lnTo>
                    <a:pt x="5577" y="4945"/>
                  </a:lnTo>
                  <a:lnTo>
                    <a:pt x="5576" y="4944"/>
                  </a:lnTo>
                  <a:lnTo>
                    <a:pt x="5573" y="4941"/>
                  </a:lnTo>
                  <a:lnTo>
                    <a:pt x="5570" y="4938"/>
                  </a:lnTo>
                  <a:lnTo>
                    <a:pt x="5569" y="4937"/>
                  </a:lnTo>
                  <a:lnTo>
                    <a:pt x="5565" y="4933"/>
                  </a:lnTo>
                  <a:lnTo>
                    <a:pt x="5564" y="4932"/>
                  </a:lnTo>
                  <a:lnTo>
                    <a:pt x="5560" y="4928"/>
                  </a:lnTo>
                  <a:lnTo>
                    <a:pt x="5559" y="4927"/>
                  </a:lnTo>
                  <a:lnTo>
                    <a:pt x="5556" y="4923"/>
                  </a:lnTo>
                  <a:lnTo>
                    <a:pt x="5555" y="4922"/>
                  </a:lnTo>
                  <a:lnTo>
                    <a:pt x="5551" y="4918"/>
                  </a:lnTo>
                  <a:lnTo>
                    <a:pt x="5550" y="4917"/>
                  </a:lnTo>
                  <a:lnTo>
                    <a:pt x="5546" y="4913"/>
                  </a:lnTo>
                  <a:lnTo>
                    <a:pt x="5545" y="4912"/>
                  </a:lnTo>
                  <a:lnTo>
                    <a:pt x="5543" y="4909"/>
                  </a:lnTo>
                  <a:lnTo>
                    <a:pt x="5518" y="4917"/>
                  </a:lnTo>
                  <a:lnTo>
                    <a:pt x="5486" y="4927"/>
                  </a:lnTo>
                  <a:lnTo>
                    <a:pt x="5448" y="4940"/>
                  </a:lnTo>
                  <a:lnTo>
                    <a:pt x="5404" y="4954"/>
                  </a:lnTo>
                  <a:lnTo>
                    <a:pt x="5381" y="4962"/>
                  </a:lnTo>
                  <a:lnTo>
                    <a:pt x="5381" y="4962"/>
                  </a:lnTo>
                  <a:lnTo>
                    <a:pt x="5357" y="4970"/>
                  </a:lnTo>
                  <a:lnTo>
                    <a:pt x="5357" y="4970"/>
                  </a:lnTo>
                  <a:lnTo>
                    <a:pt x="5333" y="4979"/>
                  </a:lnTo>
                  <a:lnTo>
                    <a:pt x="5309" y="4987"/>
                  </a:lnTo>
                  <a:lnTo>
                    <a:pt x="5286" y="4995"/>
                  </a:lnTo>
                  <a:lnTo>
                    <a:pt x="5263" y="5002"/>
                  </a:lnTo>
                  <a:lnTo>
                    <a:pt x="5240" y="5010"/>
                  </a:lnTo>
                  <a:lnTo>
                    <a:pt x="5219" y="5017"/>
                  </a:lnTo>
                  <a:lnTo>
                    <a:pt x="5199" y="5024"/>
                  </a:lnTo>
                  <a:lnTo>
                    <a:pt x="5180" y="5030"/>
                  </a:lnTo>
                  <a:lnTo>
                    <a:pt x="5162" y="5036"/>
                  </a:lnTo>
                  <a:lnTo>
                    <a:pt x="5147" y="5041"/>
                  </a:lnTo>
                  <a:lnTo>
                    <a:pt x="5133" y="5046"/>
                  </a:lnTo>
                  <a:lnTo>
                    <a:pt x="5122" y="5050"/>
                  </a:lnTo>
                  <a:lnTo>
                    <a:pt x="5121" y="5050"/>
                  </a:lnTo>
                  <a:lnTo>
                    <a:pt x="5110" y="5053"/>
                  </a:lnTo>
                  <a:lnTo>
                    <a:pt x="5098" y="5057"/>
                  </a:lnTo>
                  <a:lnTo>
                    <a:pt x="5084" y="5062"/>
                  </a:lnTo>
                  <a:lnTo>
                    <a:pt x="5070" y="5067"/>
                  </a:lnTo>
                  <a:lnTo>
                    <a:pt x="5055" y="5072"/>
                  </a:lnTo>
                  <a:lnTo>
                    <a:pt x="5040" y="5077"/>
                  </a:lnTo>
                  <a:lnTo>
                    <a:pt x="5023" y="5082"/>
                  </a:lnTo>
                  <a:lnTo>
                    <a:pt x="5007" y="5088"/>
                  </a:lnTo>
                  <a:lnTo>
                    <a:pt x="4991" y="5094"/>
                  </a:lnTo>
                  <a:lnTo>
                    <a:pt x="4974" y="5099"/>
                  </a:lnTo>
                  <a:lnTo>
                    <a:pt x="4958" y="5105"/>
                  </a:lnTo>
                  <a:lnTo>
                    <a:pt x="4943" y="5110"/>
                  </a:lnTo>
                  <a:lnTo>
                    <a:pt x="4928" y="5116"/>
                  </a:lnTo>
                  <a:lnTo>
                    <a:pt x="4913" y="5121"/>
                  </a:lnTo>
                  <a:lnTo>
                    <a:pt x="4912" y="5121"/>
                  </a:lnTo>
                  <a:lnTo>
                    <a:pt x="4898" y="5126"/>
                  </a:lnTo>
                  <a:lnTo>
                    <a:pt x="4897" y="5126"/>
                  </a:lnTo>
                  <a:lnTo>
                    <a:pt x="4883" y="5131"/>
                  </a:lnTo>
                  <a:lnTo>
                    <a:pt x="4883" y="5131"/>
                  </a:lnTo>
                  <a:lnTo>
                    <a:pt x="4869" y="5136"/>
                  </a:lnTo>
                  <a:lnTo>
                    <a:pt x="4868" y="5136"/>
                  </a:lnTo>
                  <a:lnTo>
                    <a:pt x="4855" y="5140"/>
                  </a:lnTo>
                  <a:lnTo>
                    <a:pt x="4855" y="5141"/>
                  </a:lnTo>
                  <a:lnTo>
                    <a:pt x="4843" y="5145"/>
                  </a:lnTo>
                  <a:lnTo>
                    <a:pt x="4842" y="5145"/>
                  </a:lnTo>
                  <a:lnTo>
                    <a:pt x="4830" y="5149"/>
                  </a:lnTo>
                  <a:lnTo>
                    <a:pt x="4830" y="5149"/>
                  </a:lnTo>
                  <a:lnTo>
                    <a:pt x="4819" y="5152"/>
                  </a:lnTo>
                  <a:lnTo>
                    <a:pt x="4818" y="5152"/>
                  </a:lnTo>
                  <a:lnTo>
                    <a:pt x="4808" y="5155"/>
                  </a:lnTo>
                  <a:lnTo>
                    <a:pt x="4807" y="5156"/>
                  </a:lnTo>
                  <a:lnTo>
                    <a:pt x="4799" y="5158"/>
                  </a:lnTo>
                  <a:lnTo>
                    <a:pt x="4799" y="5158"/>
                  </a:lnTo>
                  <a:lnTo>
                    <a:pt x="4798" y="5159"/>
                  </a:lnTo>
                  <a:lnTo>
                    <a:pt x="4797" y="5164"/>
                  </a:lnTo>
                  <a:lnTo>
                    <a:pt x="4796" y="5165"/>
                  </a:lnTo>
                  <a:lnTo>
                    <a:pt x="4794" y="5170"/>
                  </a:lnTo>
                  <a:lnTo>
                    <a:pt x="4794" y="5171"/>
                  </a:lnTo>
                  <a:lnTo>
                    <a:pt x="4792" y="5176"/>
                  </a:lnTo>
                  <a:lnTo>
                    <a:pt x="4791" y="5177"/>
                  </a:lnTo>
                  <a:lnTo>
                    <a:pt x="4789" y="5182"/>
                  </a:lnTo>
                  <a:lnTo>
                    <a:pt x="4789" y="5183"/>
                  </a:lnTo>
                  <a:lnTo>
                    <a:pt x="4787" y="5188"/>
                  </a:lnTo>
                  <a:lnTo>
                    <a:pt x="4786" y="5189"/>
                  </a:lnTo>
                  <a:lnTo>
                    <a:pt x="4784" y="5194"/>
                  </a:lnTo>
                  <a:lnTo>
                    <a:pt x="4783" y="5195"/>
                  </a:lnTo>
                  <a:lnTo>
                    <a:pt x="4781" y="5200"/>
                  </a:lnTo>
                  <a:lnTo>
                    <a:pt x="4780" y="5201"/>
                  </a:lnTo>
                  <a:lnTo>
                    <a:pt x="4778" y="5206"/>
                  </a:lnTo>
                  <a:lnTo>
                    <a:pt x="4774" y="5214"/>
                  </a:lnTo>
                  <a:lnTo>
                    <a:pt x="4771" y="5223"/>
                  </a:lnTo>
                  <a:lnTo>
                    <a:pt x="4766" y="5233"/>
                  </a:lnTo>
                  <a:lnTo>
                    <a:pt x="4762" y="5244"/>
                  </a:lnTo>
                  <a:lnTo>
                    <a:pt x="4757" y="5255"/>
                  </a:lnTo>
                  <a:lnTo>
                    <a:pt x="4751" y="5268"/>
                  </a:lnTo>
                  <a:lnTo>
                    <a:pt x="4746" y="5281"/>
                  </a:lnTo>
                  <a:lnTo>
                    <a:pt x="4741" y="5295"/>
                  </a:lnTo>
                  <a:lnTo>
                    <a:pt x="4735" y="5308"/>
                  </a:lnTo>
                  <a:lnTo>
                    <a:pt x="4730" y="5322"/>
                  </a:lnTo>
                  <a:lnTo>
                    <a:pt x="4724" y="5337"/>
                  </a:lnTo>
                  <a:lnTo>
                    <a:pt x="4718" y="5351"/>
                  </a:lnTo>
                  <a:lnTo>
                    <a:pt x="4713" y="5365"/>
                  </a:lnTo>
                  <a:lnTo>
                    <a:pt x="4708" y="5377"/>
                  </a:lnTo>
                  <a:lnTo>
                    <a:pt x="4705" y="5386"/>
                  </a:lnTo>
                  <a:lnTo>
                    <a:pt x="4705" y="5388"/>
                  </a:lnTo>
                  <a:lnTo>
                    <a:pt x="4700" y="5401"/>
                  </a:lnTo>
                  <a:lnTo>
                    <a:pt x="4699" y="5402"/>
                  </a:lnTo>
                  <a:lnTo>
                    <a:pt x="4694" y="5417"/>
                  </a:lnTo>
                  <a:lnTo>
                    <a:pt x="4693" y="5418"/>
                  </a:lnTo>
                  <a:lnTo>
                    <a:pt x="4687" y="5434"/>
                  </a:lnTo>
                  <a:lnTo>
                    <a:pt x="4687" y="5435"/>
                  </a:lnTo>
                  <a:lnTo>
                    <a:pt x="4680" y="5453"/>
                  </a:lnTo>
                  <a:lnTo>
                    <a:pt x="4679" y="5453"/>
                  </a:lnTo>
                  <a:lnTo>
                    <a:pt x="4672" y="5472"/>
                  </a:lnTo>
                  <a:lnTo>
                    <a:pt x="4672" y="5473"/>
                  </a:lnTo>
                  <a:lnTo>
                    <a:pt x="4664" y="5492"/>
                  </a:lnTo>
                  <a:lnTo>
                    <a:pt x="4664" y="5492"/>
                  </a:lnTo>
                  <a:lnTo>
                    <a:pt x="4656" y="5511"/>
                  </a:lnTo>
                  <a:lnTo>
                    <a:pt x="4656" y="5511"/>
                  </a:lnTo>
                  <a:lnTo>
                    <a:pt x="4649" y="5530"/>
                  </a:lnTo>
                  <a:lnTo>
                    <a:pt x="4648" y="5530"/>
                  </a:lnTo>
                  <a:lnTo>
                    <a:pt x="4641" y="5547"/>
                  </a:lnTo>
                  <a:lnTo>
                    <a:pt x="4641" y="5548"/>
                  </a:lnTo>
                  <a:lnTo>
                    <a:pt x="4635" y="5564"/>
                  </a:lnTo>
                  <a:lnTo>
                    <a:pt x="4634" y="5564"/>
                  </a:lnTo>
                  <a:lnTo>
                    <a:pt x="4629" y="5578"/>
                  </a:lnTo>
                  <a:lnTo>
                    <a:pt x="4628" y="5579"/>
                  </a:lnTo>
                  <a:lnTo>
                    <a:pt x="4624" y="5590"/>
                  </a:lnTo>
                  <a:lnTo>
                    <a:pt x="4623" y="5591"/>
                  </a:lnTo>
                  <a:lnTo>
                    <a:pt x="4619" y="5599"/>
                  </a:lnTo>
                  <a:lnTo>
                    <a:pt x="4619" y="5600"/>
                  </a:lnTo>
                  <a:lnTo>
                    <a:pt x="4609" y="5622"/>
                  </a:lnTo>
                  <a:lnTo>
                    <a:pt x="4600" y="5643"/>
                  </a:lnTo>
                  <a:lnTo>
                    <a:pt x="4592" y="5664"/>
                  </a:lnTo>
                  <a:lnTo>
                    <a:pt x="4584" y="5684"/>
                  </a:lnTo>
                  <a:lnTo>
                    <a:pt x="4576" y="5704"/>
                  </a:lnTo>
                  <a:lnTo>
                    <a:pt x="4570" y="5723"/>
                  </a:lnTo>
                  <a:lnTo>
                    <a:pt x="4564" y="5741"/>
                  </a:lnTo>
                  <a:close/>
                  <a:moveTo>
                    <a:pt x="3648" y="5504"/>
                  </a:moveTo>
                  <a:lnTo>
                    <a:pt x="3604" y="5555"/>
                  </a:lnTo>
                  <a:lnTo>
                    <a:pt x="3563" y="5603"/>
                  </a:lnTo>
                  <a:lnTo>
                    <a:pt x="3526" y="5645"/>
                  </a:lnTo>
                  <a:lnTo>
                    <a:pt x="3495" y="5682"/>
                  </a:lnTo>
                  <a:lnTo>
                    <a:pt x="3471" y="5710"/>
                  </a:lnTo>
                  <a:lnTo>
                    <a:pt x="3462" y="5721"/>
                  </a:lnTo>
                  <a:lnTo>
                    <a:pt x="3464" y="5727"/>
                  </a:lnTo>
                  <a:lnTo>
                    <a:pt x="3474" y="5748"/>
                  </a:lnTo>
                  <a:lnTo>
                    <a:pt x="3486" y="5771"/>
                  </a:lnTo>
                  <a:lnTo>
                    <a:pt x="3498" y="5796"/>
                  </a:lnTo>
                  <a:lnTo>
                    <a:pt x="3510" y="5822"/>
                  </a:lnTo>
                  <a:lnTo>
                    <a:pt x="3524" y="5850"/>
                  </a:lnTo>
                  <a:lnTo>
                    <a:pt x="3538" y="5878"/>
                  </a:lnTo>
                  <a:lnTo>
                    <a:pt x="3552" y="5908"/>
                  </a:lnTo>
                  <a:lnTo>
                    <a:pt x="3597" y="5999"/>
                  </a:lnTo>
                  <a:lnTo>
                    <a:pt x="3638" y="6079"/>
                  </a:lnTo>
                  <a:lnTo>
                    <a:pt x="3674" y="6149"/>
                  </a:lnTo>
                  <a:lnTo>
                    <a:pt x="3708" y="6210"/>
                  </a:lnTo>
                  <a:lnTo>
                    <a:pt x="3740" y="6264"/>
                  </a:lnTo>
                  <a:lnTo>
                    <a:pt x="3772" y="6312"/>
                  </a:lnTo>
                  <a:lnTo>
                    <a:pt x="3804" y="6356"/>
                  </a:lnTo>
                  <a:lnTo>
                    <a:pt x="3838" y="6399"/>
                  </a:lnTo>
                  <a:lnTo>
                    <a:pt x="3876" y="6442"/>
                  </a:lnTo>
                  <a:lnTo>
                    <a:pt x="3919" y="6487"/>
                  </a:lnTo>
                  <a:lnTo>
                    <a:pt x="3969" y="6536"/>
                  </a:lnTo>
                  <a:lnTo>
                    <a:pt x="4026" y="6589"/>
                  </a:lnTo>
                  <a:lnTo>
                    <a:pt x="4091" y="6649"/>
                  </a:lnTo>
                  <a:lnTo>
                    <a:pt x="4166" y="6715"/>
                  </a:lnTo>
                  <a:lnTo>
                    <a:pt x="4186" y="6733"/>
                  </a:lnTo>
                  <a:lnTo>
                    <a:pt x="4186" y="6733"/>
                  </a:lnTo>
                  <a:lnTo>
                    <a:pt x="4207" y="6751"/>
                  </a:lnTo>
                  <a:lnTo>
                    <a:pt x="4207" y="6751"/>
                  </a:lnTo>
                  <a:lnTo>
                    <a:pt x="4227" y="6769"/>
                  </a:lnTo>
                  <a:lnTo>
                    <a:pt x="4227" y="6769"/>
                  </a:lnTo>
                  <a:lnTo>
                    <a:pt x="4248" y="6787"/>
                  </a:lnTo>
                  <a:lnTo>
                    <a:pt x="4248" y="6787"/>
                  </a:lnTo>
                  <a:lnTo>
                    <a:pt x="4267" y="6804"/>
                  </a:lnTo>
                  <a:lnTo>
                    <a:pt x="4267" y="6804"/>
                  </a:lnTo>
                  <a:lnTo>
                    <a:pt x="4286" y="6821"/>
                  </a:lnTo>
                  <a:lnTo>
                    <a:pt x="4286" y="6821"/>
                  </a:lnTo>
                  <a:lnTo>
                    <a:pt x="4304" y="6837"/>
                  </a:lnTo>
                  <a:lnTo>
                    <a:pt x="4304" y="6837"/>
                  </a:lnTo>
                  <a:lnTo>
                    <a:pt x="4321" y="6852"/>
                  </a:lnTo>
                  <a:lnTo>
                    <a:pt x="4321" y="6852"/>
                  </a:lnTo>
                  <a:lnTo>
                    <a:pt x="4337" y="6866"/>
                  </a:lnTo>
                  <a:lnTo>
                    <a:pt x="4337" y="6866"/>
                  </a:lnTo>
                  <a:lnTo>
                    <a:pt x="4351" y="6879"/>
                  </a:lnTo>
                  <a:lnTo>
                    <a:pt x="4351" y="6879"/>
                  </a:lnTo>
                  <a:lnTo>
                    <a:pt x="4364" y="6890"/>
                  </a:lnTo>
                  <a:lnTo>
                    <a:pt x="4364" y="6891"/>
                  </a:lnTo>
                  <a:lnTo>
                    <a:pt x="4375" y="6900"/>
                  </a:lnTo>
                  <a:lnTo>
                    <a:pt x="4375" y="6901"/>
                  </a:lnTo>
                  <a:lnTo>
                    <a:pt x="4384" y="6909"/>
                  </a:lnTo>
                  <a:lnTo>
                    <a:pt x="4385" y="6910"/>
                  </a:lnTo>
                  <a:lnTo>
                    <a:pt x="4390" y="6914"/>
                  </a:lnTo>
                  <a:lnTo>
                    <a:pt x="4394" y="6918"/>
                  </a:lnTo>
                  <a:lnTo>
                    <a:pt x="4394" y="6918"/>
                  </a:lnTo>
                  <a:lnTo>
                    <a:pt x="4401" y="6924"/>
                  </a:lnTo>
                  <a:lnTo>
                    <a:pt x="4401" y="6924"/>
                  </a:lnTo>
                  <a:lnTo>
                    <a:pt x="4408" y="6930"/>
                  </a:lnTo>
                  <a:lnTo>
                    <a:pt x="4409" y="6930"/>
                  </a:lnTo>
                  <a:lnTo>
                    <a:pt x="4416" y="6937"/>
                  </a:lnTo>
                  <a:lnTo>
                    <a:pt x="4416" y="6937"/>
                  </a:lnTo>
                  <a:lnTo>
                    <a:pt x="4424" y="6944"/>
                  </a:lnTo>
                  <a:lnTo>
                    <a:pt x="4424" y="6944"/>
                  </a:lnTo>
                  <a:lnTo>
                    <a:pt x="4432" y="6951"/>
                  </a:lnTo>
                  <a:lnTo>
                    <a:pt x="4432" y="6951"/>
                  </a:lnTo>
                  <a:lnTo>
                    <a:pt x="4440" y="6958"/>
                  </a:lnTo>
                  <a:lnTo>
                    <a:pt x="4440" y="6958"/>
                  </a:lnTo>
                  <a:lnTo>
                    <a:pt x="4448" y="6966"/>
                  </a:lnTo>
                  <a:lnTo>
                    <a:pt x="4448" y="6966"/>
                  </a:lnTo>
                  <a:lnTo>
                    <a:pt x="4456" y="6973"/>
                  </a:lnTo>
                  <a:lnTo>
                    <a:pt x="4456" y="6973"/>
                  </a:lnTo>
                  <a:lnTo>
                    <a:pt x="4464" y="6980"/>
                  </a:lnTo>
                  <a:lnTo>
                    <a:pt x="4464" y="6980"/>
                  </a:lnTo>
                  <a:lnTo>
                    <a:pt x="4472" y="6987"/>
                  </a:lnTo>
                  <a:lnTo>
                    <a:pt x="4480" y="6994"/>
                  </a:lnTo>
                  <a:lnTo>
                    <a:pt x="4487" y="7000"/>
                  </a:lnTo>
                  <a:lnTo>
                    <a:pt x="4493" y="7005"/>
                  </a:lnTo>
                  <a:lnTo>
                    <a:pt x="4499" y="7011"/>
                  </a:lnTo>
                  <a:lnTo>
                    <a:pt x="4500" y="7011"/>
                  </a:lnTo>
                  <a:lnTo>
                    <a:pt x="4508" y="7019"/>
                  </a:lnTo>
                  <a:lnTo>
                    <a:pt x="4508" y="7019"/>
                  </a:lnTo>
                  <a:lnTo>
                    <a:pt x="4518" y="7027"/>
                  </a:lnTo>
                  <a:lnTo>
                    <a:pt x="4529" y="7037"/>
                  </a:lnTo>
                  <a:lnTo>
                    <a:pt x="4540" y="7047"/>
                  </a:lnTo>
                  <a:lnTo>
                    <a:pt x="4553" y="7058"/>
                  </a:lnTo>
                  <a:lnTo>
                    <a:pt x="4566" y="7069"/>
                  </a:lnTo>
                  <a:lnTo>
                    <a:pt x="4579" y="7081"/>
                  </a:lnTo>
                  <a:lnTo>
                    <a:pt x="4593" y="7093"/>
                  </a:lnTo>
                  <a:lnTo>
                    <a:pt x="4607" y="7105"/>
                  </a:lnTo>
                  <a:lnTo>
                    <a:pt x="4621" y="7118"/>
                  </a:lnTo>
                  <a:lnTo>
                    <a:pt x="4635" y="7130"/>
                  </a:lnTo>
                  <a:lnTo>
                    <a:pt x="4648" y="7143"/>
                  </a:lnTo>
                  <a:lnTo>
                    <a:pt x="4662" y="7154"/>
                  </a:lnTo>
                  <a:lnTo>
                    <a:pt x="4662" y="7155"/>
                  </a:lnTo>
                  <a:lnTo>
                    <a:pt x="4693" y="7182"/>
                  </a:lnTo>
                  <a:lnTo>
                    <a:pt x="4719" y="7205"/>
                  </a:lnTo>
                  <a:lnTo>
                    <a:pt x="4741" y="7224"/>
                  </a:lnTo>
                  <a:lnTo>
                    <a:pt x="4759" y="7239"/>
                  </a:lnTo>
                  <a:lnTo>
                    <a:pt x="4773" y="7251"/>
                  </a:lnTo>
                  <a:lnTo>
                    <a:pt x="4783" y="7258"/>
                  </a:lnTo>
                  <a:lnTo>
                    <a:pt x="4788" y="7262"/>
                  </a:lnTo>
                  <a:lnTo>
                    <a:pt x="4794" y="7262"/>
                  </a:lnTo>
                  <a:lnTo>
                    <a:pt x="4801" y="7262"/>
                  </a:lnTo>
                  <a:lnTo>
                    <a:pt x="4822" y="7260"/>
                  </a:lnTo>
                  <a:lnTo>
                    <a:pt x="4832" y="7258"/>
                  </a:lnTo>
                  <a:lnTo>
                    <a:pt x="4839" y="7255"/>
                  </a:lnTo>
                  <a:lnTo>
                    <a:pt x="4844" y="7252"/>
                  </a:lnTo>
                  <a:lnTo>
                    <a:pt x="4846" y="7249"/>
                  </a:lnTo>
                  <a:lnTo>
                    <a:pt x="4848" y="7246"/>
                  </a:lnTo>
                  <a:lnTo>
                    <a:pt x="4850" y="7242"/>
                  </a:lnTo>
                  <a:lnTo>
                    <a:pt x="4851" y="7237"/>
                  </a:lnTo>
                  <a:lnTo>
                    <a:pt x="4851" y="7231"/>
                  </a:lnTo>
                  <a:lnTo>
                    <a:pt x="4850" y="7223"/>
                  </a:lnTo>
                  <a:lnTo>
                    <a:pt x="4846" y="7213"/>
                  </a:lnTo>
                  <a:lnTo>
                    <a:pt x="4840" y="7201"/>
                  </a:lnTo>
                  <a:lnTo>
                    <a:pt x="4831" y="7188"/>
                  </a:lnTo>
                  <a:lnTo>
                    <a:pt x="4814" y="7172"/>
                  </a:lnTo>
                  <a:lnTo>
                    <a:pt x="4814" y="7172"/>
                  </a:lnTo>
                  <a:lnTo>
                    <a:pt x="4813" y="7171"/>
                  </a:lnTo>
                  <a:lnTo>
                    <a:pt x="4808" y="7167"/>
                  </a:lnTo>
                  <a:lnTo>
                    <a:pt x="4808" y="7167"/>
                  </a:lnTo>
                  <a:lnTo>
                    <a:pt x="4803" y="7163"/>
                  </a:lnTo>
                  <a:lnTo>
                    <a:pt x="4803" y="7162"/>
                  </a:lnTo>
                  <a:lnTo>
                    <a:pt x="4798" y="7158"/>
                  </a:lnTo>
                  <a:lnTo>
                    <a:pt x="4798" y="7158"/>
                  </a:lnTo>
                  <a:lnTo>
                    <a:pt x="4793" y="7154"/>
                  </a:lnTo>
                  <a:lnTo>
                    <a:pt x="4793" y="7154"/>
                  </a:lnTo>
                  <a:lnTo>
                    <a:pt x="4789" y="7150"/>
                  </a:lnTo>
                  <a:lnTo>
                    <a:pt x="4789" y="7150"/>
                  </a:lnTo>
                  <a:lnTo>
                    <a:pt x="4785" y="7147"/>
                  </a:lnTo>
                  <a:lnTo>
                    <a:pt x="4784" y="7146"/>
                  </a:lnTo>
                  <a:lnTo>
                    <a:pt x="4781" y="7143"/>
                  </a:lnTo>
                  <a:lnTo>
                    <a:pt x="4781" y="7143"/>
                  </a:lnTo>
                  <a:lnTo>
                    <a:pt x="4778" y="7140"/>
                  </a:lnTo>
                  <a:lnTo>
                    <a:pt x="4777" y="7140"/>
                  </a:lnTo>
                  <a:lnTo>
                    <a:pt x="4774" y="7138"/>
                  </a:lnTo>
                  <a:lnTo>
                    <a:pt x="4774" y="7137"/>
                  </a:lnTo>
                  <a:lnTo>
                    <a:pt x="4772" y="7135"/>
                  </a:lnTo>
                  <a:lnTo>
                    <a:pt x="4771" y="7135"/>
                  </a:lnTo>
                  <a:lnTo>
                    <a:pt x="4770" y="7133"/>
                  </a:lnTo>
                  <a:lnTo>
                    <a:pt x="4769" y="7133"/>
                  </a:lnTo>
                  <a:lnTo>
                    <a:pt x="4768" y="7131"/>
                  </a:lnTo>
                  <a:lnTo>
                    <a:pt x="4767" y="7130"/>
                  </a:lnTo>
                  <a:lnTo>
                    <a:pt x="4766" y="7130"/>
                  </a:lnTo>
                  <a:lnTo>
                    <a:pt x="4766" y="7130"/>
                  </a:lnTo>
                  <a:lnTo>
                    <a:pt x="4764" y="7128"/>
                  </a:lnTo>
                  <a:lnTo>
                    <a:pt x="4762" y="7126"/>
                  </a:lnTo>
                  <a:lnTo>
                    <a:pt x="4759" y="7123"/>
                  </a:lnTo>
                  <a:lnTo>
                    <a:pt x="4755" y="7120"/>
                  </a:lnTo>
                  <a:lnTo>
                    <a:pt x="4751" y="7116"/>
                  </a:lnTo>
                  <a:lnTo>
                    <a:pt x="4746" y="7112"/>
                  </a:lnTo>
                  <a:lnTo>
                    <a:pt x="4741" y="7108"/>
                  </a:lnTo>
                  <a:lnTo>
                    <a:pt x="4735" y="7103"/>
                  </a:lnTo>
                  <a:lnTo>
                    <a:pt x="4730" y="7098"/>
                  </a:lnTo>
                  <a:lnTo>
                    <a:pt x="4724" y="7092"/>
                  </a:lnTo>
                  <a:lnTo>
                    <a:pt x="4717" y="7087"/>
                  </a:lnTo>
                  <a:lnTo>
                    <a:pt x="4711" y="7081"/>
                  </a:lnTo>
                  <a:lnTo>
                    <a:pt x="4710" y="7081"/>
                  </a:lnTo>
                  <a:lnTo>
                    <a:pt x="4684" y="7058"/>
                  </a:lnTo>
                  <a:lnTo>
                    <a:pt x="4684" y="7057"/>
                  </a:lnTo>
                  <a:lnTo>
                    <a:pt x="4661" y="7037"/>
                  </a:lnTo>
                  <a:lnTo>
                    <a:pt x="4660" y="7036"/>
                  </a:lnTo>
                  <a:lnTo>
                    <a:pt x="4641" y="7018"/>
                  </a:lnTo>
                  <a:lnTo>
                    <a:pt x="4639" y="7017"/>
                  </a:lnTo>
                  <a:lnTo>
                    <a:pt x="4623" y="7001"/>
                  </a:lnTo>
                  <a:lnTo>
                    <a:pt x="4620" y="6999"/>
                  </a:lnTo>
                  <a:lnTo>
                    <a:pt x="4607" y="6985"/>
                  </a:lnTo>
                  <a:lnTo>
                    <a:pt x="4603" y="6981"/>
                  </a:lnTo>
                  <a:lnTo>
                    <a:pt x="4592" y="6969"/>
                  </a:lnTo>
                  <a:lnTo>
                    <a:pt x="4587" y="6962"/>
                  </a:lnTo>
                  <a:lnTo>
                    <a:pt x="4578" y="6952"/>
                  </a:lnTo>
                  <a:lnTo>
                    <a:pt x="4571" y="6942"/>
                  </a:lnTo>
                  <a:lnTo>
                    <a:pt x="4565" y="6933"/>
                  </a:lnTo>
                  <a:lnTo>
                    <a:pt x="4557" y="6917"/>
                  </a:lnTo>
                  <a:lnTo>
                    <a:pt x="4553" y="6909"/>
                  </a:lnTo>
                  <a:lnTo>
                    <a:pt x="4546" y="6887"/>
                  </a:lnTo>
                  <a:lnTo>
                    <a:pt x="4544" y="6880"/>
                  </a:lnTo>
                  <a:lnTo>
                    <a:pt x="4542" y="6867"/>
                  </a:lnTo>
                  <a:lnTo>
                    <a:pt x="4540" y="6854"/>
                  </a:lnTo>
                  <a:lnTo>
                    <a:pt x="4540" y="6847"/>
                  </a:lnTo>
                  <a:lnTo>
                    <a:pt x="4541" y="6823"/>
                  </a:lnTo>
                  <a:lnTo>
                    <a:pt x="4543" y="6816"/>
                  </a:lnTo>
                  <a:lnTo>
                    <a:pt x="4547" y="6798"/>
                  </a:lnTo>
                  <a:lnTo>
                    <a:pt x="4549" y="6790"/>
                  </a:lnTo>
                  <a:lnTo>
                    <a:pt x="4553" y="6779"/>
                  </a:lnTo>
                  <a:lnTo>
                    <a:pt x="4556" y="6771"/>
                  </a:lnTo>
                  <a:lnTo>
                    <a:pt x="4563" y="6758"/>
                  </a:lnTo>
                  <a:lnTo>
                    <a:pt x="4568" y="6747"/>
                  </a:lnTo>
                  <a:lnTo>
                    <a:pt x="4580" y="6730"/>
                  </a:lnTo>
                  <a:lnTo>
                    <a:pt x="4587" y="6722"/>
                  </a:lnTo>
                  <a:lnTo>
                    <a:pt x="4595" y="6712"/>
                  </a:lnTo>
                  <a:lnTo>
                    <a:pt x="4604" y="6704"/>
                  </a:lnTo>
                  <a:lnTo>
                    <a:pt x="4612" y="6697"/>
                  </a:lnTo>
                  <a:lnTo>
                    <a:pt x="4623" y="6689"/>
                  </a:lnTo>
                  <a:lnTo>
                    <a:pt x="4635" y="6682"/>
                  </a:lnTo>
                  <a:lnTo>
                    <a:pt x="4643" y="6678"/>
                  </a:lnTo>
                  <a:lnTo>
                    <a:pt x="4656" y="6672"/>
                  </a:lnTo>
                  <a:lnTo>
                    <a:pt x="4670" y="6668"/>
                  </a:lnTo>
                  <a:lnTo>
                    <a:pt x="4679" y="6665"/>
                  </a:lnTo>
                  <a:lnTo>
                    <a:pt x="4692" y="6663"/>
                  </a:lnTo>
                  <a:lnTo>
                    <a:pt x="4705" y="6662"/>
                  </a:lnTo>
                  <a:lnTo>
                    <a:pt x="4716" y="6662"/>
                  </a:lnTo>
                  <a:lnTo>
                    <a:pt x="4738" y="6663"/>
                  </a:lnTo>
                  <a:lnTo>
                    <a:pt x="4749" y="6664"/>
                  </a:lnTo>
                  <a:lnTo>
                    <a:pt x="4767" y="6668"/>
                  </a:lnTo>
                  <a:lnTo>
                    <a:pt x="4779" y="6672"/>
                  </a:lnTo>
                  <a:lnTo>
                    <a:pt x="4792" y="6677"/>
                  </a:lnTo>
                  <a:lnTo>
                    <a:pt x="4805" y="6683"/>
                  </a:lnTo>
                  <a:lnTo>
                    <a:pt x="4816" y="6688"/>
                  </a:lnTo>
                  <a:lnTo>
                    <a:pt x="4830" y="6695"/>
                  </a:lnTo>
                  <a:lnTo>
                    <a:pt x="4838" y="6700"/>
                  </a:lnTo>
                  <a:lnTo>
                    <a:pt x="4852" y="6710"/>
                  </a:lnTo>
                  <a:lnTo>
                    <a:pt x="4859" y="6714"/>
                  </a:lnTo>
                  <a:lnTo>
                    <a:pt x="4874" y="6726"/>
                  </a:lnTo>
                  <a:lnTo>
                    <a:pt x="4879" y="6730"/>
                  </a:lnTo>
                  <a:lnTo>
                    <a:pt x="4896" y="6743"/>
                  </a:lnTo>
                  <a:lnTo>
                    <a:pt x="4900" y="6747"/>
                  </a:lnTo>
                  <a:lnTo>
                    <a:pt x="4917" y="6762"/>
                  </a:lnTo>
                  <a:lnTo>
                    <a:pt x="4917" y="6762"/>
                  </a:lnTo>
                  <a:lnTo>
                    <a:pt x="4924" y="6769"/>
                  </a:lnTo>
                  <a:lnTo>
                    <a:pt x="4931" y="6775"/>
                  </a:lnTo>
                  <a:lnTo>
                    <a:pt x="4939" y="6782"/>
                  </a:lnTo>
                  <a:lnTo>
                    <a:pt x="4946" y="6789"/>
                  </a:lnTo>
                  <a:lnTo>
                    <a:pt x="4954" y="6796"/>
                  </a:lnTo>
                  <a:lnTo>
                    <a:pt x="4961" y="6803"/>
                  </a:lnTo>
                  <a:lnTo>
                    <a:pt x="4969" y="6809"/>
                  </a:lnTo>
                  <a:lnTo>
                    <a:pt x="4976" y="6816"/>
                  </a:lnTo>
                  <a:lnTo>
                    <a:pt x="4983" y="6822"/>
                  </a:lnTo>
                  <a:lnTo>
                    <a:pt x="4990" y="6828"/>
                  </a:lnTo>
                  <a:lnTo>
                    <a:pt x="4996" y="6834"/>
                  </a:lnTo>
                  <a:lnTo>
                    <a:pt x="5002" y="6839"/>
                  </a:lnTo>
                  <a:lnTo>
                    <a:pt x="5007" y="6844"/>
                  </a:lnTo>
                  <a:lnTo>
                    <a:pt x="5009" y="6846"/>
                  </a:lnTo>
                  <a:lnTo>
                    <a:pt x="5012" y="6848"/>
                  </a:lnTo>
                  <a:lnTo>
                    <a:pt x="5012" y="6848"/>
                  </a:lnTo>
                  <a:lnTo>
                    <a:pt x="5018" y="6853"/>
                  </a:lnTo>
                  <a:lnTo>
                    <a:pt x="5018" y="6853"/>
                  </a:lnTo>
                  <a:lnTo>
                    <a:pt x="5024" y="6858"/>
                  </a:lnTo>
                  <a:lnTo>
                    <a:pt x="5024" y="6858"/>
                  </a:lnTo>
                  <a:lnTo>
                    <a:pt x="5031" y="6864"/>
                  </a:lnTo>
                  <a:lnTo>
                    <a:pt x="5031" y="6864"/>
                  </a:lnTo>
                  <a:lnTo>
                    <a:pt x="5038" y="6870"/>
                  </a:lnTo>
                  <a:lnTo>
                    <a:pt x="5038" y="6870"/>
                  </a:lnTo>
                  <a:lnTo>
                    <a:pt x="5045" y="6876"/>
                  </a:lnTo>
                  <a:lnTo>
                    <a:pt x="5046" y="6877"/>
                  </a:lnTo>
                  <a:lnTo>
                    <a:pt x="5053" y="6883"/>
                  </a:lnTo>
                  <a:lnTo>
                    <a:pt x="5054" y="6883"/>
                  </a:lnTo>
                  <a:lnTo>
                    <a:pt x="5061" y="6890"/>
                  </a:lnTo>
                  <a:lnTo>
                    <a:pt x="5061" y="6890"/>
                  </a:lnTo>
                  <a:lnTo>
                    <a:pt x="5069" y="6897"/>
                  </a:lnTo>
                  <a:lnTo>
                    <a:pt x="5069" y="6897"/>
                  </a:lnTo>
                  <a:lnTo>
                    <a:pt x="5077" y="6904"/>
                  </a:lnTo>
                  <a:lnTo>
                    <a:pt x="5077" y="6904"/>
                  </a:lnTo>
                  <a:lnTo>
                    <a:pt x="5085" y="6911"/>
                  </a:lnTo>
                  <a:lnTo>
                    <a:pt x="5086" y="6912"/>
                  </a:lnTo>
                  <a:lnTo>
                    <a:pt x="5092" y="6918"/>
                  </a:lnTo>
                  <a:lnTo>
                    <a:pt x="5094" y="6919"/>
                  </a:lnTo>
                  <a:lnTo>
                    <a:pt x="5100" y="6925"/>
                  </a:lnTo>
                  <a:lnTo>
                    <a:pt x="5101" y="6927"/>
                  </a:lnTo>
                  <a:lnTo>
                    <a:pt x="5106" y="6931"/>
                  </a:lnTo>
                  <a:lnTo>
                    <a:pt x="5119" y="6943"/>
                  </a:lnTo>
                  <a:lnTo>
                    <a:pt x="5133" y="6955"/>
                  </a:lnTo>
                  <a:lnTo>
                    <a:pt x="5144" y="6964"/>
                  </a:lnTo>
                  <a:lnTo>
                    <a:pt x="5153" y="6971"/>
                  </a:lnTo>
                  <a:lnTo>
                    <a:pt x="5161" y="6977"/>
                  </a:lnTo>
                  <a:lnTo>
                    <a:pt x="5166" y="6980"/>
                  </a:lnTo>
                  <a:lnTo>
                    <a:pt x="5169" y="6982"/>
                  </a:lnTo>
                  <a:lnTo>
                    <a:pt x="5171" y="6982"/>
                  </a:lnTo>
                  <a:lnTo>
                    <a:pt x="5172" y="6983"/>
                  </a:lnTo>
                  <a:lnTo>
                    <a:pt x="5173" y="6983"/>
                  </a:lnTo>
                  <a:lnTo>
                    <a:pt x="5175" y="6983"/>
                  </a:lnTo>
                  <a:lnTo>
                    <a:pt x="5178" y="6983"/>
                  </a:lnTo>
                  <a:lnTo>
                    <a:pt x="5184" y="6984"/>
                  </a:lnTo>
                  <a:lnTo>
                    <a:pt x="5193" y="6983"/>
                  </a:lnTo>
                  <a:lnTo>
                    <a:pt x="5203" y="6982"/>
                  </a:lnTo>
                  <a:lnTo>
                    <a:pt x="5209" y="6981"/>
                  </a:lnTo>
                  <a:lnTo>
                    <a:pt x="5213" y="6980"/>
                  </a:lnTo>
                  <a:lnTo>
                    <a:pt x="5217" y="6979"/>
                  </a:lnTo>
                  <a:lnTo>
                    <a:pt x="5219" y="6977"/>
                  </a:lnTo>
                  <a:lnTo>
                    <a:pt x="5221" y="6976"/>
                  </a:lnTo>
                  <a:lnTo>
                    <a:pt x="5223" y="6974"/>
                  </a:lnTo>
                  <a:lnTo>
                    <a:pt x="5224" y="6973"/>
                  </a:lnTo>
                  <a:lnTo>
                    <a:pt x="5225" y="6971"/>
                  </a:lnTo>
                  <a:lnTo>
                    <a:pt x="5227" y="6969"/>
                  </a:lnTo>
                  <a:lnTo>
                    <a:pt x="5228" y="6965"/>
                  </a:lnTo>
                  <a:lnTo>
                    <a:pt x="5229" y="6961"/>
                  </a:lnTo>
                  <a:lnTo>
                    <a:pt x="5230" y="6956"/>
                  </a:lnTo>
                  <a:lnTo>
                    <a:pt x="5230" y="6947"/>
                  </a:lnTo>
                  <a:lnTo>
                    <a:pt x="5230" y="6938"/>
                  </a:lnTo>
                  <a:lnTo>
                    <a:pt x="5229" y="6934"/>
                  </a:lnTo>
                  <a:lnTo>
                    <a:pt x="5228" y="6931"/>
                  </a:lnTo>
                  <a:lnTo>
                    <a:pt x="5222" y="6924"/>
                  </a:lnTo>
                  <a:lnTo>
                    <a:pt x="5212" y="6912"/>
                  </a:lnTo>
                  <a:lnTo>
                    <a:pt x="5197" y="6897"/>
                  </a:lnTo>
                  <a:lnTo>
                    <a:pt x="5177" y="6878"/>
                  </a:lnTo>
                  <a:lnTo>
                    <a:pt x="5152" y="6854"/>
                  </a:lnTo>
                  <a:lnTo>
                    <a:pt x="5121" y="6827"/>
                  </a:lnTo>
                  <a:lnTo>
                    <a:pt x="5084" y="6794"/>
                  </a:lnTo>
                  <a:lnTo>
                    <a:pt x="5041" y="6757"/>
                  </a:lnTo>
                  <a:lnTo>
                    <a:pt x="5041" y="6757"/>
                  </a:lnTo>
                  <a:lnTo>
                    <a:pt x="5017" y="6737"/>
                  </a:lnTo>
                  <a:lnTo>
                    <a:pt x="5016" y="6735"/>
                  </a:lnTo>
                  <a:lnTo>
                    <a:pt x="4996" y="6717"/>
                  </a:lnTo>
                  <a:lnTo>
                    <a:pt x="4994" y="6716"/>
                  </a:lnTo>
                  <a:lnTo>
                    <a:pt x="4977" y="6700"/>
                  </a:lnTo>
                  <a:lnTo>
                    <a:pt x="4974" y="6697"/>
                  </a:lnTo>
                  <a:lnTo>
                    <a:pt x="4960" y="6683"/>
                  </a:lnTo>
                  <a:lnTo>
                    <a:pt x="4956" y="6678"/>
                  </a:lnTo>
                  <a:lnTo>
                    <a:pt x="4945" y="6666"/>
                  </a:lnTo>
                  <a:lnTo>
                    <a:pt x="4939" y="6659"/>
                  </a:lnTo>
                  <a:lnTo>
                    <a:pt x="4930" y="6648"/>
                  </a:lnTo>
                  <a:lnTo>
                    <a:pt x="4922" y="6636"/>
                  </a:lnTo>
                  <a:lnTo>
                    <a:pt x="4916" y="6626"/>
                  </a:lnTo>
                  <a:lnTo>
                    <a:pt x="4907" y="6608"/>
                  </a:lnTo>
                  <a:lnTo>
                    <a:pt x="4903" y="6599"/>
                  </a:lnTo>
                  <a:lnTo>
                    <a:pt x="4899" y="6586"/>
                  </a:lnTo>
                  <a:lnTo>
                    <a:pt x="4896" y="6573"/>
                  </a:lnTo>
                  <a:lnTo>
                    <a:pt x="4894" y="6564"/>
                  </a:lnTo>
                  <a:lnTo>
                    <a:pt x="4893" y="6548"/>
                  </a:lnTo>
                  <a:lnTo>
                    <a:pt x="4893" y="6532"/>
                  </a:lnTo>
                  <a:lnTo>
                    <a:pt x="4894" y="6524"/>
                  </a:lnTo>
                  <a:lnTo>
                    <a:pt x="4896" y="6509"/>
                  </a:lnTo>
                  <a:lnTo>
                    <a:pt x="4900" y="6494"/>
                  </a:lnTo>
                  <a:lnTo>
                    <a:pt x="4903" y="6486"/>
                  </a:lnTo>
                  <a:lnTo>
                    <a:pt x="4913" y="6464"/>
                  </a:lnTo>
                  <a:lnTo>
                    <a:pt x="4918" y="6456"/>
                  </a:lnTo>
                  <a:lnTo>
                    <a:pt x="4927" y="6443"/>
                  </a:lnTo>
                  <a:lnTo>
                    <a:pt x="4934" y="6434"/>
                  </a:lnTo>
                  <a:lnTo>
                    <a:pt x="4940" y="6427"/>
                  </a:lnTo>
                  <a:lnTo>
                    <a:pt x="4948" y="6418"/>
                  </a:lnTo>
                  <a:lnTo>
                    <a:pt x="4953" y="6413"/>
                  </a:lnTo>
                  <a:lnTo>
                    <a:pt x="4959" y="6407"/>
                  </a:lnTo>
                  <a:lnTo>
                    <a:pt x="4967" y="6400"/>
                  </a:lnTo>
                  <a:lnTo>
                    <a:pt x="4973" y="6395"/>
                  </a:lnTo>
                  <a:lnTo>
                    <a:pt x="4984" y="6387"/>
                  </a:lnTo>
                  <a:lnTo>
                    <a:pt x="4990" y="6383"/>
                  </a:lnTo>
                  <a:lnTo>
                    <a:pt x="5005" y="6375"/>
                  </a:lnTo>
                  <a:lnTo>
                    <a:pt x="5011" y="6372"/>
                  </a:lnTo>
                  <a:lnTo>
                    <a:pt x="5031" y="6365"/>
                  </a:lnTo>
                  <a:lnTo>
                    <a:pt x="5037" y="6363"/>
                  </a:lnTo>
                  <a:lnTo>
                    <a:pt x="5060" y="6359"/>
                  </a:lnTo>
                  <a:lnTo>
                    <a:pt x="5066" y="6358"/>
                  </a:lnTo>
                  <a:lnTo>
                    <a:pt x="5089" y="6358"/>
                  </a:lnTo>
                  <a:lnTo>
                    <a:pt x="5096" y="6359"/>
                  </a:lnTo>
                  <a:lnTo>
                    <a:pt x="5115" y="6362"/>
                  </a:lnTo>
                  <a:lnTo>
                    <a:pt x="5122" y="6364"/>
                  </a:lnTo>
                  <a:lnTo>
                    <a:pt x="5138" y="6369"/>
                  </a:lnTo>
                  <a:lnTo>
                    <a:pt x="5145" y="6372"/>
                  </a:lnTo>
                  <a:lnTo>
                    <a:pt x="5157" y="6378"/>
                  </a:lnTo>
                  <a:lnTo>
                    <a:pt x="5165" y="6382"/>
                  </a:lnTo>
                  <a:lnTo>
                    <a:pt x="5173" y="6387"/>
                  </a:lnTo>
                  <a:lnTo>
                    <a:pt x="5182" y="6392"/>
                  </a:lnTo>
                  <a:lnTo>
                    <a:pt x="5188" y="6396"/>
                  </a:lnTo>
                  <a:lnTo>
                    <a:pt x="5198" y="6403"/>
                  </a:lnTo>
                  <a:lnTo>
                    <a:pt x="5202" y="6406"/>
                  </a:lnTo>
                  <a:lnTo>
                    <a:pt x="5213" y="6414"/>
                  </a:lnTo>
                  <a:lnTo>
                    <a:pt x="5216" y="6417"/>
                  </a:lnTo>
                  <a:lnTo>
                    <a:pt x="5227" y="6426"/>
                  </a:lnTo>
                  <a:lnTo>
                    <a:pt x="5228" y="6427"/>
                  </a:lnTo>
                  <a:lnTo>
                    <a:pt x="5243" y="6440"/>
                  </a:lnTo>
                  <a:lnTo>
                    <a:pt x="5244" y="6440"/>
                  </a:lnTo>
                  <a:lnTo>
                    <a:pt x="5261" y="6455"/>
                  </a:lnTo>
                  <a:lnTo>
                    <a:pt x="5262" y="6455"/>
                  </a:lnTo>
                  <a:lnTo>
                    <a:pt x="5281" y="6471"/>
                  </a:lnTo>
                  <a:lnTo>
                    <a:pt x="5281" y="6472"/>
                  </a:lnTo>
                  <a:lnTo>
                    <a:pt x="5301" y="6489"/>
                  </a:lnTo>
                  <a:lnTo>
                    <a:pt x="5301" y="6489"/>
                  </a:lnTo>
                  <a:lnTo>
                    <a:pt x="5322" y="6508"/>
                  </a:lnTo>
                  <a:lnTo>
                    <a:pt x="5323" y="6508"/>
                  </a:lnTo>
                  <a:lnTo>
                    <a:pt x="5344" y="6527"/>
                  </a:lnTo>
                  <a:lnTo>
                    <a:pt x="5344" y="6527"/>
                  </a:lnTo>
                  <a:lnTo>
                    <a:pt x="5366" y="6546"/>
                  </a:lnTo>
                  <a:lnTo>
                    <a:pt x="5366" y="6546"/>
                  </a:lnTo>
                  <a:lnTo>
                    <a:pt x="5387" y="6565"/>
                  </a:lnTo>
                  <a:lnTo>
                    <a:pt x="5387" y="6565"/>
                  </a:lnTo>
                  <a:lnTo>
                    <a:pt x="5408" y="6584"/>
                  </a:lnTo>
                  <a:lnTo>
                    <a:pt x="5409" y="6584"/>
                  </a:lnTo>
                  <a:lnTo>
                    <a:pt x="5429" y="6602"/>
                  </a:lnTo>
                  <a:lnTo>
                    <a:pt x="5429" y="6602"/>
                  </a:lnTo>
                  <a:lnTo>
                    <a:pt x="5448" y="6620"/>
                  </a:lnTo>
                  <a:lnTo>
                    <a:pt x="5448" y="6620"/>
                  </a:lnTo>
                  <a:lnTo>
                    <a:pt x="5465" y="6636"/>
                  </a:lnTo>
                  <a:lnTo>
                    <a:pt x="5466" y="6636"/>
                  </a:lnTo>
                  <a:lnTo>
                    <a:pt x="5482" y="6651"/>
                  </a:lnTo>
                  <a:lnTo>
                    <a:pt x="5482" y="6651"/>
                  </a:lnTo>
                  <a:lnTo>
                    <a:pt x="5495" y="6663"/>
                  </a:lnTo>
                  <a:lnTo>
                    <a:pt x="5511" y="6678"/>
                  </a:lnTo>
                  <a:lnTo>
                    <a:pt x="5525" y="6689"/>
                  </a:lnTo>
                  <a:lnTo>
                    <a:pt x="5537" y="6697"/>
                  </a:lnTo>
                  <a:lnTo>
                    <a:pt x="5547" y="6703"/>
                  </a:lnTo>
                  <a:lnTo>
                    <a:pt x="5556" y="6707"/>
                  </a:lnTo>
                  <a:lnTo>
                    <a:pt x="5563" y="6709"/>
                  </a:lnTo>
                  <a:lnTo>
                    <a:pt x="5568" y="6710"/>
                  </a:lnTo>
                  <a:lnTo>
                    <a:pt x="5572" y="6710"/>
                  </a:lnTo>
                  <a:lnTo>
                    <a:pt x="5574" y="6710"/>
                  </a:lnTo>
                  <a:lnTo>
                    <a:pt x="5576" y="6709"/>
                  </a:lnTo>
                  <a:lnTo>
                    <a:pt x="5579" y="6709"/>
                  </a:lnTo>
                  <a:lnTo>
                    <a:pt x="5582" y="6707"/>
                  </a:lnTo>
                  <a:lnTo>
                    <a:pt x="5586" y="6704"/>
                  </a:lnTo>
                  <a:lnTo>
                    <a:pt x="5594" y="6698"/>
                  </a:lnTo>
                  <a:lnTo>
                    <a:pt x="5596" y="6695"/>
                  </a:lnTo>
                  <a:lnTo>
                    <a:pt x="5599" y="6693"/>
                  </a:lnTo>
                  <a:lnTo>
                    <a:pt x="5600" y="6691"/>
                  </a:lnTo>
                  <a:lnTo>
                    <a:pt x="5601" y="6690"/>
                  </a:lnTo>
                  <a:lnTo>
                    <a:pt x="5601" y="6689"/>
                  </a:lnTo>
                  <a:lnTo>
                    <a:pt x="5601" y="6689"/>
                  </a:lnTo>
                  <a:lnTo>
                    <a:pt x="5601" y="6689"/>
                  </a:lnTo>
                  <a:lnTo>
                    <a:pt x="5601" y="6689"/>
                  </a:lnTo>
                  <a:lnTo>
                    <a:pt x="5602" y="6688"/>
                  </a:lnTo>
                  <a:lnTo>
                    <a:pt x="5602" y="6686"/>
                  </a:lnTo>
                  <a:lnTo>
                    <a:pt x="5602" y="6683"/>
                  </a:lnTo>
                  <a:lnTo>
                    <a:pt x="5603" y="6679"/>
                  </a:lnTo>
                  <a:lnTo>
                    <a:pt x="5603" y="6674"/>
                  </a:lnTo>
                  <a:lnTo>
                    <a:pt x="5603" y="6666"/>
                  </a:lnTo>
                  <a:lnTo>
                    <a:pt x="5603" y="6653"/>
                  </a:lnTo>
                  <a:lnTo>
                    <a:pt x="5603" y="6648"/>
                  </a:lnTo>
                  <a:lnTo>
                    <a:pt x="5600" y="6645"/>
                  </a:lnTo>
                  <a:lnTo>
                    <a:pt x="5592" y="6635"/>
                  </a:lnTo>
                  <a:lnTo>
                    <a:pt x="5578" y="6621"/>
                  </a:lnTo>
                  <a:lnTo>
                    <a:pt x="5558" y="6602"/>
                  </a:lnTo>
                  <a:lnTo>
                    <a:pt x="5533" y="6579"/>
                  </a:lnTo>
                  <a:lnTo>
                    <a:pt x="5502" y="6552"/>
                  </a:lnTo>
                  <a:lnTo>
                    <a:pt x="5465" y="6520"/>
                  </a:lnTo>
                  <a:lnTo>
                    <a:pt x="5421" y="6482"/>
                  </a:lnTo>
                  <a:lnTo>
                    <a:pt x="5420" y="6481"/>
                  </a:lnTo>
                  <a:lnTo>
                    <a:pt x="5398" y="6462"/>
                  </a:lnTo>
                  <a:lnTo>
                    <a:pt x="5397" y="6461"/>
                  </a:lnTo>
                  <a:lnTo>
                    <a:pt x="5378" y="6444"/>
                  </a:lnTo>
                  <a:lnTo>
                    <a:pt x="5377" y="6443"/>
                  </a:lnTo>
                  <a:lnTo>
                    <a:pt x="5360" y="6428"/>
                  </a:lnTo>
                  <a:lnTo>
                    <a:pt x="5359" y="6427"/>
                  </a:lnTo>
                  <a:lnTo>
                    <a:pt x="5344" y="6413"/>
                  </a:lnTo>
                  <a:lnTo>
                    <a:pt x="5342" y="6412"/>
                  </a:lnTo>
                  <a:lnTo>
                    <a:pt x="5329" y="6399"/>
                  </a:lnTo>
                  <a:lnTo>
                    <a:pt x="5327" y="6397"/>
                  </a:lnTo>
                  <a:lnTo>
                    <a:pt x="5316" y="6386"/>
                  </a:lnTo>
                  <a:lnTo>
                    <a:pt x="5313" y="6383"/>
                  </a:lnTo>
                  <a:lnTo>
                    <a:pt x="5304" y="6373"/>
                  </a:lnTo>
                  <a:lnTo>
                    <a:pt x="5300" y="6368"/>
                  </a:lnTo>
                  <a:lnTo>
                    <a:pt x="5293" y="6359"/>
                  </a:lnTo>
                  <a:lnTo>
                    <a:pt x="5287" y="6352"/>
                  </a:lnTo>
                  <a:lnTo>
                    <a:pt x="5282" y="6344"/>
                  </a:lnTo>
                  <a:lnTo>
                    <a:pt x="5276" y="6335"/>
                  </a:lnTo>
                  <a:lnTo>
                    <a:pt x="5271" y="6327"/>
                  </a:lnTo>
                  <a:lnTo>
                    <a:pt x="5265" y="6315"/>
                  </a:lnTo>
                  <a:lnTo>
                    <a:pt x="5262" y="6308"/>
                  </a:lnTo>
                  <a:lnTo>
                    <a:pt x="5257" y="6293"/>
                  </a:lnTo>
                  <a:lnTo>
                    <a:pt x="5255" y="6286"/>
                  </a:lnTo>
                  <a:lnTo>
                    <a:pt x="5251" y="6271"/>
                  </a:lnTo>
                  <a:lnTo>
                    <a:pt x="5250" y="6264"/>
                  </a:lnTo>
                  <a:lnTo>
                    <a:pt x="5248" y="6250"/>
                  </a:lnTo>
                  <a:lnTo>
                    <a:pt x="5248" y="6243"/>
                  </a:lnTo>
                  <a:lnTo>
                    <a:pt x="5248" y="6233"/>
                  </a:lnTo>
                  <a:lnTo>
                    <a:pt x="5248" y="6225"/>
                  </a:lnTo>
                  <a:lnTo>
                    <a:pt x="5249" y="6215"/>
                  </a:lnTo>
                  <a:lnTo>
                    <a:pt x="5250" y="6208"/>
                  </a:lnTo>
                  <a:lnTo>
                    <a:pt x="5252" y="6197"/>
                  </a:lnTo>
                  <a:lnTo>
                    <a:pt x="5253" y="6190"/>
                  </a:lnTo>
                  <a:lnTo>
                    <a:pt x="5256" y="6178"/>
                  </a:lnTo>
                  <a:lnTo>
                    <a:pt x="5258" y="6171"/>
                  </a:lnTo>
                  <a:lnTo>
                    <a:pt x="5263" y="6158"/>
                  </a:lnTo>
                  <a:lnTo>
                    <a:pt x="5266" y="6152"/>
                  </a:lnTo>
                  <a:lnTo>
                    <a:pt x="5273" y="6138"/>
                  </a:lnTo>
                  <a:lnTo>
                    <a:pt x="5276" y="6133"/>
                  </a:lnTo>
                  <a:lnTo>
                    <a:pt x="5286" y="6119"/>
                  </a:lnTo>
                  <a:lnTo>
                    <a:pt x="5290" y="6115"/>
                  </a:lnTo>
                  <a:lnTo>
                    <a:pt x="5302" y="6102"/>
                  </a:lnTo>
                  <a:lnTo>
                    <a:pt x="5306" y="6098"/>
                  </a:lnTo>
                  <a:lnTo>
                    <a:pt x="5320" y="6087"/>
                  </a:lnTo>
                  <a:lnTo>
                    <a:pt x="5324" y="6084"/>
                  </a:lnTo>
                  <a:lnTo>
                    <a:pt x="5339" y="6075"/>
                  </a:lnTo>
                  <a:lnTo>
                    <a:pt x="5344" y="6072"/>
                  </a:lnTo>
                  <a:lnTo>
                    <a:pt x="5359" y="6066"/>
                  </a:lnTo>
                  <a:lnTo>
                    <a:pt x="5365" y="6064"/>
                  </a:lnTo>
                  <a:lnTo>
                    <a:pt x="5378" y="6060"/>
                  </a:lnTo>
                  <a:lnTo>
                    <a:pt x="5385" y="6059"/>
                  </a:lnTo>
                  <a:lnTo>
                    <a:pt x="5397" y="6056"/>
                  </a:lnTo>
                  <a:lnTo>
                    <a:pt x="5404" y="6055"/>
                  </a:lnTo>
                  <a:lnTo>
                    <a:pt x="5415" y="6054"/>
                  </a:lnTo>
                  <a:lnTo>
                    <a:pt x="5423" y="6054"/>
                  </a:lnTo>
                  <a:lnTo>
                    <a:pt x="5426" y="6054"/>
                  </a:lnTo>
                  <a:lnTo>
                    <a:pt x="5432" y="6054"/>
                  </a:lnTo>
                  <a:lnTo>
                    <a:pt x="5439" y="6054"/>
                  </a:lnTo>
                  <a:lnTo>
                    <a:pt x="5444" y="6054"/>
                  </a:lnTo>
                  <a:lnTo>
                    <a:pt x="5464" y="6057"/>
                  </a:lnTo>
                  <a:lnTo>
                    <a:pt x="5469" y="6058"/>
                  </a:lnTo>
                  <a:lnTo>
                    <a:pt x="5492" y="6065"/>
                  </a:lnTo>
                  <a:lnTo>
                    <a:pt x="5498" y="6068"/>
                  </a:lnTo>
                  <a:lnTo>
                    <a:pt x="5514" y="6076"/>
                  </a:lnTo>
                  <a:lnTo>
                    <a:pt x="5522" y="6080"/>
                  </a:lnTo>
                  <a:lnTo>
                    <a:pt x="5530" y="6086"/>
                  </a:lnTo>
                  <a:lnTo>
                    <a:pt x="5540" y="6093"/>
                  </a:lnTo>
                  <a:lnTo>
                    <a:pt x="5545" y="6097"/>
                  </a:lnTo>
                  <a:lnTo>
                    <a:pt x="5559" y="6107"/>
                  </a:lnTo>
                  <a:lnTo>
                    <a:pt x="5561" y="6110"/>
                  </a:lnTo>
                  <a:lnTo>
                    <a:pt x="5579" y="6124"/>
                  </a:lnTo>
                  <a:lnTo>
                    <a:pt x="5580" y="6125"/>
                  </a:lnTo>
                  <a:lnTo>
                    <a:pt x="5602" y="6144"/>
                  </a:lnTo>
                  <a:lnTo>
                    <a:pt x="5603" y="6145"/>
                  </a:lnTo>
                  <a:lnTo>
                    <a:pt x="5631" y="6169"/>
                  </a:lnTo>
                  <a:lnTo>
                    <a:pt x="5631" y="6170"/>
                  </a:lnTo>
                  <a:lnTo>
                    <a:pt x="5665" y="6200"/>
                  </a:lnTo>
                  <a:lnTo>
                    <a:pt x="5666" y="6200"/>
                  </a:lnTo>
                  <a:lnTo>
                    <a:pt x="5707" y="6236"/>
                  </a:lnTo>
                  <a:lnTo>
                    <a:pt x="5756" y="6280"/>
                  </a:lnTo>
                  <a:lnTo>
                    <a:pt x="5812" y="6330"/>
                  </a:lnTo>
                  <a:lnTo>
                    <a:pt x="5829" y="6344"/>
                  </a:lnTo>
                  <a:lnTo>
                    <a:pt x="5843" y="6356"/>
                  </a:lnTo>
                  <a:lnTo>
                    <a:pt x="5856" y="6366"/>
                  </a:lnTo>
                  <a:lnTo>
                    <a:pt x="5867" y="6374"/>
                  </a:lnTo>
                  <a:lnTo>
                    <a:pt x="5876" y="6380"/>
                  </a:lnTo>
                  <a:lnTo>
                    <a:pt x="5883" y="6385"/>
                  </a:lnTo>
                  <a:lnTo>
                    <a:pt x="5888" y="6387"/>
                  </a:lnTo>
                  <a:lnTo>
                    <a:pt x="5891" y="6389"/>
                  </a:lnTo>
                  <a:lnTo>
                    <a:pt x="5891" y="6389"/>
                  </a:lnTo>
                  <a:lnTo>
                    <a:pt x="5899" y="6387"/>
                  </a:lnTo>
                  <a:lnTo>
                    <a:pt x="5907" y="6384"/>
                  </a:lnTo>
                  <a:lnTo>
                    <a:pt x="5914" y="6381"/>
                  </a:lnTo>
                  <a:lnTo>
                    <a:pt x="5920" y="6377"/>
                  </a:lnTo>
                  <a:lnTo>
                    <a:pt x="5925" y="6373"/>
                  </a:lnTo>
                  <a:lnTo>
                    <a:pt x="5929" y="6368"/>
                  </a:lnTo>
                  <a:lnTo>
                    <a:pt x="5932" y="6364"/>
                  </a:lnTo>
                  <a:lnTo>
                    <a:pt x="5934" y="6359"/>
                  </a:lnTo>
                  <a:lnTo>
                    <a:pt x="5935" y="6355"/>
                  </a:lnTo>
                  <a:lnTo>
                    <a:pt x="5936" y="6350"/>
                  </a:lnTo>
                  <a:lnTo>
                    <a:pt x="5936" y="6346"/>
                  </a:lnTo>
                  <a:lnTo>
                    <a:pt x="5936" y="6341"/>
                  </a:lnTo>
                  <a:lnTo>
                    <a:pt x="5934" y="6336"/>
                  </a:lnTo>
                  <a:lnTo>
                    <a:pt x="5931" y="6328"/>
                  </a:lnTo>
                  <a:lnTo>
                    <a:pt x="5931" y="6328"/>
                  </a:lnTo>
                  <a:lnTo>
                    <a:pt x="5928" y="6324"/>
                  </a:lnTo>
                  <a:lnTo>
                    <a:pt x="5923" y="6318"/>
                  </a:lnTo>
                  <a:lnTo>
                    <a:pt x="5917" y="6310"/>
                  </a:lnTo>
                  <a:lnTo>
                    <a:pt x="5909" y="6301"/>
                  </a:lnTo>
                  <a:lnTo>
                    <a:pt x="5899" y="6291"/>
                  </a:lnTo>
                  <a:lnTo>
                    <a:pt x="5889" y="6281"/>
                  </a:lnTo>
                  <a:lnTo>
                    <a:pt x="5878" y="6270"/>
                  </a:lnTo>
                  <a:lnTo>
                    <a:pt x="5866" y="6259"/>
                  </a:lnTo>
                  <a:lnTo>
                    <a:pt x="5854" y="6247"/>
                  </a:lnTo>
                  <a:lnTo>
                    <a:pt x="5841" y="6236"/>
                  </a:lnTo>
                  <a:lnTo>
                    <a:pt x="5827" y="6225"/>
                  </a:lnTo>
                  <a:lnTo>
                    <a:pt x="5813" y="6213"/>
                  </a:lnTo>
                  <a:lnTo>
                    <a:pt x="5811" y="6211"/>
                  </a:lnTo>
                  <a:lnTo>
                    <a:pt x="5810" y="6211"/>
                  </a:lnTo>
                  <a:lnTo>
                    <a:pt x="5806" y="6207"/>
                  </a:lnTo>
                  <a:lnTo>
                    <a:pt x="5806" y="6207"/>
                  </a:lnTo>
                  <a:lnTo>
                    <a:pt x="5801" y="6203"/>
                  </a:lnTo>
                  <a:lnTo>
                    <a:pt x="5801" y="6203"/>
                  </a:lnTo>
                  <a:lnTo>
                    <a:pt x="5796" y="6199"/>
                  </a:lnTo>
                  <a:lnTo>
                    <a:pt x="5796" y="6199"/>
                  </a:lnTo>
                  <a:lnTo>
                    <a:pt x="5790" y="6194"/>
                  </a:lnTo>
                  <a:lnTo>
                    <a:pt x="5790" y="6194"/>
                  </a:lnTo>
                  <a:lnTo>
                    <a:pt x="5785" y="6189"/>
                  </a:lnTo>
                  <a:lnTo>
                    <a:pt x="5784" y="6189"/>
                  </a:lnTo>
                  <a:lnTo>
                    <a:pt x="5779" y="6184"/>
                  </a:lnTo>
                  <a:lnTo>
                    <a:pt x="5778" y="6184"/>
                  </a:lnTo>
                  <a:lnTo>
                    <a:pt x="5772" y="6179"/>
                  </a:lnTo>
                  <a:lnTo>
                    <a:pt x="5772" y="6178"/>
                  </a:lnTo>
                  <a:lnTo>
                    <a:pt x="5766" y="6173"/>
                  </a:lnTo>
                  <a:lnTo>
                    <a:pt x="5766" y="6173"/>
                  </a:lnTo>
                  <a:lnTo>
                    <a:pt x="5759" y="6168"/>
                  </a:lnTo>
                  <a:lnTo>
                    <a:pt x="5759" y="6167"/>
                  </a:lnTo>
                  <a:lnTo>
                    <a:pt x="5753" y="6162"/>
                  </a:lnTo>
                  <a:lnTo>
                    <a:pt x="5752" y="6161"/>
                  </a:lnTo>
                  <a:lnTo>
                    <a:pt x="5746" y="6156"/>
                  </a:lnTo>
                  <a:lnTo>
                    <a:pt x="5746" y="6155"/>
                  </a:lnTo>
                  <a:lnTo>
                    <a:pt x="5740" y="6150"/>
                  </a:lnTo>
                  <a:lnTo>
                    <a:pt x="5739" y="6149"/>
                  </a:lnTo>
                  <a:lnTo>
                    <a:pt x="5734" y="6145"/>
                  </a:lnTo>
                  <a:lnTo>
                    <a:pt x="5728" y="6139"/>
                  </a:lnTo>
                  <a:lnTo>
                    <a:pt x="5720" y="6132"/>
                  </a:lnTo>
                  <a:lnTo>
                    <a:pt x="5712" y="6125"/>
                  </a:lnTo>
                  <a:lnTo>
                    <a:pt x="5702" y="6116"/>
                  </a:lnTo>
                  <a:lnTo>
                    <a:pt x="5692" y="6107"/>
                  </a:lnTo>
                  <a:lnTo>
                    <a:pt x="5682" y="6098"/>
                  </a:lnTo>
                  <a:lnTo>
                    <a:pt x="5670" y="6088"/>
                  </a:lnTo>
                  <a:lnTo>
                    <a:pt x="5659" y="6078"/>
                  </a:lnTo>
                  <a:lnTo>
                    <a:pt x="5647" y="6067"/>
                  </a:lnTo>
                  <a:lnTo>
                    <a:pt x="5636" y="6057"/>
                  </a:lnTo>
                  <a:lnTo>
                    <a:pt x="5624" y="6046"/>
                  </a:lnTo>
                  <a:lnTo>
                    <a:pt x="5612" y="6036"/>
                  </a:lnTo>
                  <a:lnTo>
                    <a:pt x="5600" y="6026"/>
                  </a:lnTo>
                  <a:lnTo>
                    <a:pt x="5589" y="6016"/>
                  </a:lnTo>
                  <a:lnTo>
                    <a:pt x="5578" y="6006"/>
                  </a:lnTo>
                  <a:lnTo>
                    <a:pt x="5567" y="5996"/>
                  </a:lnTo>
                  <a:lnTo>
                    <a:pt x="5555" y="5985"/>
                  </a:lnTo>
                  <a:lnTo>
                    <a:pt x="5543" y="5975"/>
                  </a:lnTo>
                  <a:lnTo>
                    <a:pt x="5532" y="5965"/>
                  </a:lnTo>
                  <a:lnTo>
                    <a:pt x="5520" y="5955"/>
                  </a:lnTo>
                  <a:lnTo>
                    <a:pt x="5509" y="5945"/>
                  </a:lnTo>
                  <a:lnTo>
                    <a:pt x="5498" y="5935"/>
                  </a:lnTo>
                  <a:lnTo>
                    <a:pt x="5488" y="5926"/>
                  </a:lnTo>
                  <a:lnTo>
                    <a:pt x="5478" y="5917"/>
                  </a:lnTo>
                  <a:lnTo>
                    <a:pt x="5469" y="5909"/>
                  </a:lnTo>
                  <a:lnTo>
                    <a:pt x="5461" y="5902"/>
                  </a:lnTo>
                  <a:lnTo>
                    <a:pt x="5453" y="5895"/>
                  </a:lnTo>
                  <a:lnTo>
                    <a:pt x="5447" y="5889"/>
                  </a:lnTo>
                  <a:lnTo>
                    <a:pt x="5441" y="5884"/>
                  </a:lnTo>
                  <a:lnTo>
                    <a:pt x="5435" y="5878"/>
                  </a:lnTo>
                  <a:lnTo>
                    <a:pt x="5428" y="5873"/>
                  </a:lnTo>
                  <a:lnTo>
                    <a:pt x="5421" y="5866"/>
                  </a:lnTo>
                  <a:lnTo>
                    <a:pt x="5414" y="5860"/>
                  </a:lnTo>
                  <a:lnTo>
                    <a:pt x="5406" y="5854"/>
                  </a:lnTo>
                  <a:lnTo>
                    <a:pt x="5399" y="5847"/>
                  </a:lnTo>
                  <a:lnTo>
                    <a:pt x="5392" y="5841"/>
                  </a:lnTo>
                  <a:lnTo>
                    <a:pt x="5384" y="5834"/>
                  </a:lnTo>
                  <a:lnTo>
                    <a:pt x="5377" y="5828"/>
                  </a:lnTo>
                  <a:lnTo>
                    <a:pt x="5370" y="5822"/>
                  </a:lnTo>
                  <a:lnTo>
                    <a:pt x="5364" y="5816"/>
                  </a:lnTo>
                  <a:lnTo>
                    <a:pt x="5358" y="5811"/>
                  </a:lnTo>
                  <a:lnTo>
                    <a:pt x="5352" y="5806"/>
                  </a:lnTo>
                  <a:lnTo>
                    <a:pt x="5346" y="5801"/>
                  </a:lnTo>
                  <a:lnTo>
                    <a:pt x="5346" y="5801"/>
                  </a:lnTo>
                  <a:lnTo>
                    <a:pt x="5340" y="5796"/>
                  </a:lnTo>
                  <a:lnTo>
                    <a:pt x="5340" y="5796"/>
                  </a:lnTo>
                  <a:lnTo>
                    <a:pt x="5335" y="5791"/>
                  </a:lnTo>
                  <a:lnTo>
                    <a:pt x="5335" y="5791"/>
                  </a:lnTo>
                  <a:lnTo>
                    <a:pt x="5329" y="5787"/>
                  </a:lnTo>
                  <a:lnTo>
                    <a:pt x="5329" y="5787"/>
                  </a:lnTo>
                  <a:lnTo>
                    <a:pt x="5324" y="5782"/>
                  </a:lnTo>
                  <a:lnTo>
                    <a:pt x="5324" y="5782"/>
                  </a:lnTo>
                  <a:lnTo>
                    <a:pt x="5320" y="5778"/>
                  </a:lnTo>
                  <a:lnTo>
                    <a:pt x="5319" y="5778"/>
                  </a:lnTo>
                  <a:lnTo>
                    <a:pt x="5315" y="5774"/>
                  </a:lnTo>
                  <a:lnTo>
                    <a:pt x="5315" y="5774"/>
                  </a:lnTo>
                  <a:lnTo>
                    <a:pt x="5311" y="5771"/>
                  </a:lnTo>
                  <a:lnTo>
                    <a:pt x="5311" y="5771"/>
                  </a:lnTo>
                  <a:lnTo>
                    <a:pt x="5307" y="5768"/>
                  </a:lnTo>
                  <a:lnTo>
                    <a:pt x="5307" y="5768"/>
                  </a:lnTo>
                  <a:lnTo>
                    <a:pt x="5304" y="5765"/>
                  </a:lnTo>
                  <a:lnTo>
                    <a:pt x="5304" y="5765"/>
                  </a:lnTo>
                  <a:lnTo>
                    <a:pt x="5301" y="5762"/>
                  </a:lnTo>
                  <a:lnTo>
                    <a:pt x="5301" y="5762"/>
                  </a:lnTo>
                  <a:lnTo>
                    <a:pt x="5299" y="5760"/>
                  </a:lnTo>
                  <a:lnTo>
                    <a:pt x="5298" y="5760"/>
                  </a:lnTo>
                  <a:lnTo>
                    <a:pt x="5297" y="5758"/>
                  </a:lnTo>
                  <a:lnTo>
                    <a:pt x="5295" y="5757"/>
                  </a:lnTo>
                  <a:lnTo>
                    <a:pt x="5294" y="5756"/>
                  </a:lnTo>
                  <a:lnTo>
                    <a:pt x="5288" y="5750"/>
                  </a:lnTo>
                  <a:lnTo>
                    <a:pt x="5286" y="5747"/>
                  </a:lnTo>
                  <a:lnTo>
                    <a:pt x="5281" y="5743"/>
                  </a:lnTo>
                  <a:lnTo>
                    <a:pt x="5270" y="5733"/>
                  </a:lnTo>
                  <a:lnTo>
                    <a:pt x="5256" y="5720"/>
                  </a:lnTo>
                  <a:lnTo>
                    <a:pt x="5239" y="5705"/>
                  </a:lnTo>
                  <a:lnTo>
                    <a:pt x="5221" y="5690"/>
                  </a:lnTo>
                  <a:lnTo>
                    <a:pt x="5207" y="5678"/>
                  </a:lnTo>
                  <a:lnTo>
                    <a:pt x="5197" y="5693"/>
                  </a:lnTo>
                  <a:lnTo>
                    <a:pt x="5178" y="5721"/>
                  </a:lnTo>
                  <a:lnTo>
                    <a:pt x="5157" y="5753"/>
                  </a:lnTo>
                  <a:lnTo>
                    <a:pt x="5134" y="5788"/>
                  </a:lnTo>
                  <a:lnTo>
                    <a:pt x="5117" y="5815"/>
                  </a:lnTo>
                  <a:lnTo>
                    <a:pt x="5116" y="5815"/>
                  </a:lnTo>
                  <a:lnTo>
                    <a:pt x="5100" y="5840"/>
                  </a:lnTo>
                  <a:lnTo>
                    <a:pt x="5100" y="5840"/>
                  </a:lnTo>
                  <a:lnTo>
                    <a:pt x="5085" y="5863"/>
                  </a:lnTo>
                  <a:lnTo>
                    <a:pt x="5084" y="5864"/>
                  </a:lnTo>
                  <a:lnTo>
                    <a:pt x="5070" y="5885"/>
                  </a:lnTo>
                  <a:lnTo>
                    <a:pt x="5070" y="5885"/>
                  </a:lnTo>
                  <a:lnTo>
                    <a:pt x="5056" y="5904"/>
                  </a:lnTo>
                  <a:lnTo>
                    <a:pt x="5056" y="5906"/>
                  </a:lnTo>
                  <a:lnTo>
                    <a:pt x="5044" y="5923"/>
                  </a:lnTo>
                  <a:lnTo>
                    <a:pt x="5043" y="5924"/>
                  </a:lnTo>
                  <a:lnTo>
                    <a:pt x="5031" y="5940"/>
                  </a:lnTo>
                  <a:lnTo>
                    <a:pt x="5030" y="5941"/>
                  </a:lnTo>
                  <a:lnTo>
                    <a:pt x="5020" y="5955"/>
                  </a:lnTo>
                  <a:lnTo>
                    <a:pt x="5019" y="5957"/>
                  </a:lnTo>
                  <a:lnTo>
                    <a:pt x="5009" y="5970"/>
                  </a:lnTo>
                  <a:lnTo>
                    <a:pt x="5007" y="5971"/>
                  </a:lnTo>
                  <a:lnTo>
                    <a:pt x="4998" y="5983"/>
                  </a:lnTo>
                  <a:lnTo>
                    <a:pt x="4997" y="5985"/>
                  </a:lnTo>
                  <a:lnTo>
                    <a:pt x="4988" y="5995"/>
                  </a:lnTo>
                  <a:lnTo>
                    <a:pt x="4986" y="5998"/>
                  </a:lnTo>
                  <a:lnTo>
                    <a:pt x="4978" y="6007"/>
                  </a:lnTo>
                  <a:lnTo>
                    <a:pt x="4976" y="6009"/>
                  </a:lnTo>
                  <a:lnTo>
                    <a:pt x="4968" y="6017"/>
                  </a:lnTo>
                  <a:lnTo>
                    <a:pt x="4965" y="6020"/>
                  </a:lnTo>
                  <a:lnTo>
                    <a:pt x="4959" y="6027"/>
                  </a:lnTo>
                  <a:lnTo>
                    <a:pt x="4949" y="6036"/>
                  </a:lnTo>
                  <a:lnTo>
                    <a:pt x="4904" y="6073"/>
                  </a:lnTo>
                  <a:lnTo>
                    <a:pt x="4891" y="6082"/>
                  </a:lnTo>
                  <a:lnTo>
                    <a:pt x="4843" y="6112"/>
                  </a:lnTo>
                  <a:lnTo>
                    <a:pt x="4829" y="6120"/>
                  </a:lnTo>
                  <a:lnTo>
                    <a:pt x="4779" y="6142"/>
                  </a:lnTo>
                  <a:lnTo>
                    <a:pt x="4764" y="6148"/>
                  </a:lnTo>
                  <a:lnTo>
                    <a:pt x="4713" y="6164"/>
                  </a:lnTo>
                  <a:lnTo>
                    <a:pt x="4697" y="6167"/>
                  </a:lnTo>
                  <a:lnTo>
                    <a:pt x="4646" y="6176"/>
                  </a:lnTo>
                  <a:lnTo>
                    <a:pt x="4630" y="6178"/>
                  </a:lnTo>
                  <a:lnTo>
                    <a:pt x="4579" y="6180"/>
                  </a:lnTo>
                  <a:lnTo>
                    <a:pt x="4563" y="6180"/>
                  </a:lnTo>
                  <a:lnTo>
                    <a:pt x="4514" y="6176"/>
                  </a:lnTo>
                  <a:lnTo>
                    <a:pt x="4497" y="6173"/>
                  </a:lnTo>
                  <a:lnTo>
                    <a:pt x="4450" y="6162"/>
                  </a:lnTo>
                  <a:lnTo>
                    <a:pt x="4432" y="6157"/>
                  </a:lnTo>
                  <a:lnTo>
                    <a:pt x="4389" y="6140"/>
                  </a:lnTo>
                  <a:lnTo>
                    <a:pt x="4371" y="6131"/>
                  </a:lnTo>
                  <a:lnTo>
                    <a:pt x="4333" y="6108"/>
                  </a:lnTo>
                  <a:lnTo>
                    <a:pt x="4315" y="6095"/>
                  </a:lnTo>
                  <a:lnTo>
                    <a:pt x="4281" y="6066"/>
                  </a:lnTo>
                  <a:lnTo>
                    <a:pt x="4265" y="6048"/>
                  </a:lnTo>
                  <a:lnTo>
                    <a:pt x="4237" y="6014"/>
                  </a:lnTo>
                  <a:lnTo>
                    <a:pt x="4230" y="6003"/>
                  </a:lnTo>
                  <a:lnTo>
                    <a:pt x="4224" y="5992"/>
                  </a:lnTo>
                  <a:lnTo>
                    <a:pt x="4204" y="5952"/>
                  </a:lnTo>
                  <a:lnTo>
                    <a:pt x="4199" y="5940"/>
                  </a:lnTo>
                  <a:lnTo>
                    <a:pt x="4195" y="5928"/>
                  </a:lnTo>
                  <a:lnTo>
                    <a:pt x="4183" y="5882"/>
                  </a:lnTo>
                  <a:lnTo>
                    <a:pt x="4180" y="5868"/>
                  </a:lnTo>
                  <a:lnTo>
                    <a:pt x="4178" y="5851"/>
                  </a:lnTo>
                  <a:lnTo>
                    <a:pt x="4177" y="5846"/>
                  </a:lnTo>
                  <a:lnTo>
                    <a:pt x="4176" y="5830"/>
                  </a:lnTo>
                  <a:lnTo>
                    <a:pt x="4175" y="5823"/>
                  </a:lnTo>
                  <a:lnTo>
                    <a:pt x="4174" y="5808"/>
                  </a:lnTo>
                  <a:lnTo>
                    <a:pt x="4174" y="5799"/>
                  </a:lnTo>
                  <a:lnTo>
                    <a:pt x="4175" y="5784"/>
                  </a:lnTo>
                  <a:lnTo>
                    <a:pt x="4175" y="5775"/>
                  </a:lnTo>
                  <a:lnTo>
                    <a:pt x="4177" y="5759"/>
                  </a:lnTo>
                  <a:lnTo>
                    <a:pt x="4178" y="5751"/>
                  </a:lnTo>
                  <a:lnTo>
                    <a:pt x="4180" y="5734"/>
                  </a:lnTo>
                  <a:lnTo>
                    <a:pt x="4182" y="5727"/>
                  </a:lnTo>
                  <a:lnTo>
                    <a:pt x="4186" y="5708"/>
                  </a:lnTo>
                  <a:lnTo>
                    <a:pt x="4187" y="5702"/>
                  </a:lnTo>
                  <a:lnTo>
                    <a:pt x="4193" y="5682"/>
                  </a:lnTo>
                  <a:lnTo>
                    <a:pt x="4194" y="5677"/>
                  </a:lnTo>
                  <a:lnTo>
                    <a:pt x="4201" y="5655"/>
                  </a:lnTo>
                  <a:lnTo>
                    <a:pt x="4202" y="5651"/>
                  </a:lnTo>
                  <a:lnTo>
                    <a:pt x="4211" y="5626"/>
                  </a:lnTo>
                  <a:lnTo>
                    <a:pt x="4212" y="5624"/>
                  </a:lnTo>
                  <a:lnTo>
                    <a:pt x="4223" y="5595"/>
                  </a:lnTo>
                  <a:lnTo>
                    <a:pt x="4223" y="5594"/>
                  </a:lnTo>
                  <a:lnTo>
                    <a:pt x="4236" y="5562"/>
                  </a:lnTo>
                  <a:lnTo>
                    <a:pt x="4236" y="5561"/>
                  </a:lnTo>
                  <a:lnTo>
                    <a:pt x="4251" y="5525"/>
                  </a:lnTo>
                  <a:lnTo>
                    <a:pt x="4251" y="5524"/>
                  </a:lnTo>
                  <a:lnTo>
                    <a:pt x="4267" y="5484"/>
                  </a:lnTo>
                  <a:lnTo>
                    <a:pt x="4273" y="5470"/>
                  </a:lnTo>
                  <a:lnTo>
                    <a:pt x="4279" y="5454"/>
                  </a:lnTo>
                  <a:lnTo>
                    <a:pt x="4286" y="5438"/>
                  </a:lnTo>
                  <a:lnTo>
                    <a:pt x="4292" y="5422"/>
                  </a:lnTo>
                  <a:lnTo>
                    <a:pt x="4299" y="5406"/>
                  </a:lnTo>
                  <a:lnTo>
                    <a:pt x="4305" y="5389"/>
                  </a:lnTo>
                  <a:lnTo>
                    <a:pt x="4312" y="5373"/>
                  </a:lnTo>
                  <a:lnTo>
                    <a:pt x="4318" y="5357"/>
                  </a:lnTo>
                  <a:lnTo>
                    <a:pt x="4324" y="5342"/>
                  </a:lnTo>
                  <a:lnTo>
                    <a:pt x="4330" y="5327"/>
                  </a:lnTo>
                  <a:lnTo>
                    <a:pt x="4336" y="5313"/>
                  </a:lnTo>
                  <a:lnTo>
                    <a:pt x="4341" y="5300"/>
                  </a:lnTo>
                  <a:lnTo>
                    <a:pt x="4345" y="5289"/>
                  </a:lnTo>
                  <a:lnTo>
                    <a:pt x="4349" y="5278"/>
                  </a:lnTo>
                  <a:lnTo>
                    <a:pt x="4350" y="5275"/>
                  </a:lnTo>
                  <a:lnTo>
                    <a:pt x="4355" y="5265"/>
                  </a:lnTo>
                  <a:lnTo>
                    <a:pt x="4359" y="5254"/>
                  </a:lnTo>
                  <a:lnTo>
                    <a:pt x="4364" y="5242"/>
                  </a:lnTo>
                  <a:lnTo>
                    <a:pt x="4369" y="5229"/>
                  </a:lnTo>
                  <a:lnTo>
                    <a:pt x="4375" y="5216"/>
                  </a:lnTo>
                  <a:lnTo>
                    <a:pt x="4380" y="5202"/>
                  </a:lnTo>
                  <a:lnTo>
                    <a:pt x="4386" y="5188"/>
                  </a:lnTo>
                  <a:lnTo>
                    <a:pt x="4392" y="5174"/>
                  </a:lnTo>
                  <a:lnTo>
                    <a:pt x="4397" y="5159"/>
                  </a:lnTo>
                  <a:lnTo>
                    <a:pt x="4403" y="5145"/>
                  </a:lnTo>
                  <a:lnTo>
                    <a:pt x="4409" y="5131"/>
                  </a:lnTo>
                  <a:lnTo>
                    <a:pt x="4414" y="5118"/>
                  </a:lnTo>
                  <a:lnTo>
                    <a:pt x="4419" y="5105"/>
                  </a:lnTo>
                  <a:lnTo>
                    <a:pt x="4424" y="5093"/>
                  </a:lnTo>
                  <a:lnTo>
                    <a:pt x="4425" y="5091"/>
                  </a:lnTo>
                  <a:lnTo>
                    <a:pt x="4426" y="5088"/>
                  </a:lnTo>
                  <a:lnTo>
                    <a:pt x="4425" y="5088"/>
                  </a:lnTo>
                  <a:lnTo>
                    <a:pt x="4413" y="5082"/>
                  </a:lnTo>
                  <a:lnTo>
                    <a:pt x="4401" y="5076"/>
                  </a:lnTo>
                  <a:lnTo>
                    <a:pt x="4388" y="5069"/>
                  </a:lnTo>
                  <a:lnTo>
                    <a:pt x="4373" y="5062"/>
                  </a:lnTo>
                  <a:lnTo>
                    <a:pt x="4358" y="5054"/>
                  </a:lnTo>
                  <a:lnTo>
                    <a:pt x="4341" y="5046"/>
                  </a:lnTo>
                  <a:lnTo>
                    <a:pt x="4324" y="5037"/>
                  </a:lnTo>
                  <a:lnTo>
                    <a:pt x="4307" y="5029"/>
                  </a:lnTo>
                  <a:lnTo>
                    <a:pt x="4290" y="5020"/>
                  </a:lnTo>
                  <a:lnTo>
                    <a:pt x="4272" y="5011"/>
                  </a:lnTo>
                  <a:lnTo>
                    <a:pt x="4255" y="5003"/>
                  </a:lnTo>
                  <a:lnTo>
                    <a:pt x="4237" y="4994"/>
                  </a:lnTo>
                  <a:lnTo>
                    <a:pt x="4221" y="4986"/>
                  </a:lnTo>
                  <a:lnTo>
                    <a:pt x="4204" y="4978"/>
                  </a:lnTo>
                  <a:lnTo>
                    <a:pt x="4189" y="4970"/>
                  </a:lnTo>
                  <a:lnTo>
                    <a:pt x="4175" y="4963"/>
                  </a:lnTo>
                  <a:lnTo>
                    <a:pt x="4173" y="4962"/>
                  </a:lnTo>
                  <a:lnTo>
                    <a:pt x="4159" y="4955"/>
                  </a:lnTo>
                  <a:lnTo>
                    <a:pt x="4147" y="4949"/>
                  </a:lnTo>
                  <a:lnTo>
                    <a:pt x="4136" y="4943"/>
                  </a:lnTo>
                  <a:lnTo>
                    <a:pt x="4132" y="4948"/>
                  </a:lnTo>
                  <a:lnTo>
                    <a:pt x="4122" y="4959"/>
                  </a:lnTo>
                  <a:lnTo>
                    <a:pt x="4111" y="4971"/>
                  </a:lnTo>
                  <a:lnTo>
                    <a:pt x="4100" y="4984"/>
                  </a:lnTo>
                  <a:lnTo>
                    <a:pt x="4100" y="4985"/>
                  </a:lnTo>
                  <a:lnTo>
                    <a:pt x="4088" y="4998"/>
                  </a:lnTo>
                  <a:lnTo>
                    <a:pt x="4077" y="5011"/>
                  </a:lnTo>
                  <a:lnTo>
                    <a:pt x="4064" y="5025"/>
                  </a:lnTo>
                  <a:lnTo>
                    <a:pt x="4052" y="5039"/>
                  </a:lnTo>
                  <a:lnTo>
                    <a:pt x="4040" y="5053"/>
                  </a:lnTo>
                  <a:lnTo>
                    <a:pt x="4028" y="5067"/>
                  </a:lnTo>
                  <a:lnTo>
                    <a:pt x="4016" y="5080"/>
                  </a:lnTo>
                  <a:lnTo>
                    <a:pt x="4004" y="5094"/>
                  </a:lnTo>
                  <a:lnTo>
                    <a:pt x="3993" y="5107"/>
                  </a:lnTo>
                  <a:lnTo>
                    <a:pt x="3983" y="5119"/>
                  </a:lnTo>
                  <a:lnTo>
                    <a:pt x="3973" y="5130"/>
                  </a:lnTo>
                  <a:lnTo>
                    <a:pt x="3973" y="5130"/>
                  </a:lnTo>
                  <a:lnTo>
                    <a:pt x="3964" y="5141"/>
                  </a:lnTo>
                  <a:lnTo>
                    <a:pt x="3963" y="5141"/>
                  </a:lnTo>
                  <a:lnTo>
                    <a:pt x="3955" y="5150"/>
                  </a:lnTo>
                  <a:lnTo>
                    <a:pt x="3955" y="5151"/>
                  </a:lnTo>
                  <a:lnTo>
                    <a:pt x="3948" y="5158"/>
                  </a:lnTo>
                  <a:lnTo>
                    <a:pt x="3928" y="5181"/>
                  </a:lnTo>
                  <a:lnTo>
                    <a:pt x="3900" y="5213"/>
                  </a:lnTo>
                  <a:lnTo>
                    <a:pt x="3866" y="5252"/>
                  </a:lnTo>
                  <a:lnTo>
                    <a:pt x="3828" y="5297"/>
                  </a:lnTo>
                  <a:lnTo>
                    <a:pt x="3785" y="5346"/>
                  </a:lnTo>
                  <a:lnTo>
                    <a:pt x="3740" y="5398"/>
                  </a:lnTo>
                  <a:lnTo>
                    <a:pt x="3694" y="5451"/>
                  </a:lnTo>
                  <a:lnTo>
                    <a:pt x="3648" y="5504"/>
                  </a:lnTo>
                  <a:close/>
                  <a:moveTo>
                    <a:pt x="3882" y="4606"/>
                  </a:moveTo>
                  <a:lnTo>
                    <a:pt x="3103" y="5503"/>
                  </a:lnTo>
                  <a:lnTo>
                    <a:pt x="3127" y="5525"/>
                  </a:lnTo>
                  <a:lnTo>
                    <a:pt x="3134" y="5530"/>
                  </a:lnTo>
                  <a:lnTo>
                    <a:pt x="3144" y="5519"/>
                  </a:lnTo>
                  <a:lnTo>
                    <a:pt x="3172" y="5488"/>
                  </a:lnTo>
                  <a:lnTo>
                    <a:pt x="3206" y="5449"/>
                  </a:lnTo>
                  <a:lnTo>
                    <a:pt x="3247" y="5401"/>
                  </a:lnTo>
                  <a:lnTo>
                    <a:pt x="3264" y="5382"/>
                  </a:lnTo>
                  <a:lnTo>
                    <a:pt x="3281" y="5363"/>
                  </a:lnTo>
                  <a:lnTo>
                    <a:pt x="3297" y="5344"/>
                  </a:lnTo>
                  <a:lnTo>
                    <a:pt x="3312" y="5326"/>
                  </a:lnTo>
                  <a:lnTo>
                    <a:pt x="3327" y="5308"/>
                  </a:lnTo>
                  <a:lnTo>
                    <a:pt x="3342" y="5292"/>
                  </a:lnTo>
                  <a:lnTo>
                    <a:pt x="3355" y="5276"/>
                  </a:lnTo>
                  <a:lnTo>
                    <a:pt x="3367" y="5262"/>
                  </a:lnTo>
                  <a:lnTo>
                    <a:pt x="3378" y="5249"/>
                  </a:lnTo>
                  <a:lnTo>
                    <a:pt x="3379" y="5249"/>
                  </a:lnTo>
                  <a:lnTo>
                    <a:pt x="3388" y="5238"/>
                  </a:lnTo>
                  <a:lnTo>
                    <a:pt x="3389" y="5237"/>
                  </a:lnTo>
                  <a:lnTo>
                    <a:pt x="3397" y="5228"/>
                  </a:lnTo>
                  <a:lnTo>
                    <a:pt x="3397" y="5227"/>
                  </a:lnTo>
                  <a:lnTo>
                    <a:pt x="3404" y="5220"/>
                  </a:lnTo>
                  <a:lnTo>
                    <a:pt x="3405" y="5219"/>
                  </a:lnTo>
                  <a:lnTo>
                    <a:pt x="3410" y="5213"/>
                  </a:lnTo>
                  <a:lnTo>
                    <a:pt x="3411" y="5212"/>
                  </a:lnTo>
                  <a:lnTo>
                    <a:pt x="3414" y="5209"/>
                  </a:lnTo>
                  <a:lnTo>
                    <a:pt x="3441" y="5177"/>
                  </a:lnTo>
                  <a:lnTo>
                    <a:pt x="3472" y="5143"/>
                  </a:lnTo>
                  <a:lnTo>
                    <a:pt x="3504" y="5106"/>
                  </a:lnTo>
                  <a:lnTo>
                    <a:pt x="3537" y="5069"/>
                  </a:lnTo>
                  <a:lnTo>
                    <a:pt x="3570" y="5030"/>
                  </a:lnTo>
                  <a:lnTo>
                    <a:pt x="3604" y="4991"/>
                  </a:lnTo>
                  <a:lnTo>
                    <a:pt x="3637" y="4953"/>
                  </a:lnTo>
                  <a:lnTo>
                    <a:pt x="3670" y="4916"/>
                  </a:lnTo>
                  <a:lnTo>
                    <a:pt x="3700" y="4880"/>
                  </a:lnTo>
                  <a:lnTo>
                    <a:pt x="3729" y="4847"/>
                  </a:lnTo>
                  <a:lnTo>
                    <a:pt x="3756" y="4817"/>
                  </a:lnTo>
                  <a:lnTo>
                    <a:pt x="3779" y="4790"/>
                  </a:lnTo>
                  <a:lnTo>
                    <a:pt x="3798" y="4767"/>
                  </a:lnTo>
                  <a:lnTo>
                    <a:pt x="3814" y="4749"/>
                  </a:lnTo>
                  <a:lnTo>
                    <a:pt x="3818" y="4744"/>
                  </a:lnTo>
                  <a:lnTo>
                    <a:pt x="3818" y="4744"/>
                  </a:lnTo>
                  <a:lnTo>
                    <a:pt x="3823" y="4738"/>
                  </a:lnTo>
                  <a:lnTo>
                    <a:pt x="3823" y="4738"/>
                  </a:lnTo>
                  <a:lnTo>
                    <a:pt x="3828" y="4732"/>
                  </a:lnTo>
                  <a:lnTo>
                    <a:pt x="3829" y="4731"/>
                  </a:lnTo>
                  <a:lnTo>
                    <a:pt x="3834" y="4725"/>
                  </a:lnTo>
                  <a:lnTo>
                    <a:pt x="3834" y="4724"/>
                  </a:lnTo>
                  <a:lnTo>
                    <a:pt x="3841" y="4717"/>
                  </a:lnTo>
                  <a:lnTo>
                    <a:pt x="3841" y="4717"/>
                  </a:lnTo>
                  <a:lnTo>
                    <a:pt x="3847" y="4709"/>
                  </a:lnTo>
                  <a:lnTo>
                    <a:pt x="3847" y="4709"/>
                  </a:lnTo>
                  <a:lnTo>
                    <a:pt x="3854" y="4701"/>
                  </a:lnTo>
                  <a:lnTo>
                    <a:pt x="3854" y="4701"/>
                  </a:lnTo>
                  <a:lnTo>
                    <a:pt x="3861" y="4693"/>
                  </a:lnTo>
                  <a:lnTo>
                    <a:pt x="3861" y="4693"/>
                  </a:lnTo>
                  <a:lnTo>
                    <a:pt x="3868" y="4685"/>
                  </a:lnTo>
                  <a:lnTo>
                    <a:pt x="3868" y="4685"/>
                  </a:lnTo>
                  <a:lnTo>
                    <a:pt x="3875" y="4677"/>
                  </a:lnTo>
                  <a:lnTo>
                    <a:pt x="3875" y="4677"/>
                  </a:lnTo>
                  <a:lnTo>
                    <a:pt x="3882" y="4669"/>
                  </a:lnTo>
                  <a:lnTo>
                    <a:pt x="3882" y="4669"/>
                  </a:lnTo>
                  <a:lnTo>
                    <a:pt x="3889" y="4661"/>
                  </a:lnTo>
                  <a:lnTo>
                    <a:pt x="3889" y="4661"/>
                  </a:lnTo>
                  <a:lnTo>
                    <a:pt x="3895" y="4654"/>
                  </a:lnTo>
                  <a:lnTo>
                    <a:pt x="3896" y="4653"/>
                  </a:lnTo>
                  <a:lnTo>
                    <a:pt x="3901" y="4648"/>
                  </a:lnTo>
                  <a:lnTo>
                    <a:pt x="3912" y="4634"/>
                  </a:lnTo>
                  <a:lnTo>
                    <a:pt x="3905" y="4627"/>
                  </a:lnTo>
                  <a:lnTo>
                    <a:pt x="3883" y="4607"/>
                  </a:lnTo>
                  <a:lnTo>
                    <a:pt x="3882" y="4606"/>
                  </a:lnTo>
                  <a:close/>
                  <a:moveTo>
                    <a:pt x="2808" y="5067"/>
                  </a:moveTo>
                  <a:lnTo>
                    <a:pt x="2814" y="5073"/>
                  </a:lnTo>
                  <a:lnTo>
                    <a:pt x="3469" y="4319"/>
                  </a:lnTo>
                  <a:lnTo>
                    <a:pt x="3463" y="4313"/>
                  </a:lnTo>
                  <a:lnTo>
                    <a:pt x="2808" y="5067"/>
                  </a:lnTo>
                  <a:close/>
                  <a:moveTo>
                    <a:pt x="1403" y="3849"/>
                  </a:moveTo>
                  <a:lnTo>
                    <a:pt x="2430" y="4740"/>
                  </a:lnTo>
                  <a:lnTo>
                    <a:pt x="3085" y="3985"/>
                  </a:lnTo>
                  <a:lnTo>
                    <a:pt x="2060" y="3095"/>
                  </a:lnTo>
                  <a:lnTo>
                    <a:pt x="1403" y="3849"/>
                  </a:lnTo>
                  <a:close/>
                </a:path>
              </a:pathLst>
            </a:custGeom>
            <a:grpFill/>
            <a:ln>
              <a:noFill/>
            </a:ln>
          </p:spPr>
          <p:txBody>
            <a:bodyPr/>
            <a:lstStyle/>
            <a:p>
              <a:endParaRPr/>
            </a:p>
          </p:txBody>
        </p:sp>
      </p:grpSp>
      <p:sp>
        <p:nvSpPr>
          <p:cNvPr id="4" name="Slide Number Placeholder 3">
            <a:extLst>
              <a:ext uri="{FF2B5EF4-FFF2-40B4-BE49-F238E27FC236}">
                <a16:creationId xmlns:a16="http://schemas.microsoft.com/office/drawing/2014/main" id="{105F4EF5-4FD2-4278-8CA7-CE88BADB6626}"/>
              </a:ext>
            </a:extLst>
          </p:cNvPr>
          <p:cNvSpPr>
            <a:spLocks noGrp="1"/>
          </p:cNvSpPr>
          <p:nvPr>
            <p:ph type="sldNum" sz="quarter" idx="4"/>
          </p:nvPr>
        </p:nvSpPr>
        <p:spPr/>
        <p:txBody>
          <a:bodyPr>
            <a:normAutofit fontScale="92500" lnSpcReduction="10000"/>
          </a:bodyPr>
          <a:lstStyle/>
          <a:p>
            <a:fld id="{42BC4FAA-B05C-4B71-9CD7-008D1E941E8A}" type="slidenum">
              <a:rPr lang="en-PH" smtClean="0"/>
              <a:pPr/>
              <a:t>8</a:t>
            </a:fld>
            <a:endParaRPr lang="en-PH" dirty="0"/>
          </a:p>
        </p:txBody>
      </p:sp>
    </p:spTree>
    <p:extLst>
      <p:ext uri="{BB962C8B-B14F-4D97-AF65-F5344CB8AC3E}">
        <p14:creationId xmlns:p14="http://schemas.microsoft.com/office/powerpoint/2010/main" val="1481480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5CA25-861F-4261-919A-73D6D6E5836B}"/>
              </a:ext>
            </a:extLst>
          </p:cNvPr>
          <p:cNvSpPr>
            <a:spLocks noGrp="1"/>
          </p:cNvSpPr>
          <p:nvPr>
            <p:ph type="ctrTitle"/>
          </p:nvPr>
        </p:nvSpPr>
        <p:spPr/>
        <p:txBody>
          <a:bodyPr/>
          <a:lstStyle/>
          <a:p>
            <a:r>
              <a:rPr lang="en-PH" dirty="0"/>
              <a:t>02 The Asset</a:t>
            </a:r>
          </a:p>
        </p:txBody>
      </p:sp>
    </p:spTree>
    <p:extLst>
      <p:ext uri="{BB962C8B-B14F-4D97-AF65-F5344CB8AC3E}">
        <p14:creationId xmlns:p14="http://schemas.microsoft.com/office/powerpoint/2010/main" val="26894116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2.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3.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4.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5.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6.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7.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8.xml><?xml version="1.0" encoding="utf-8"?>
<p:tagLst xmlns:a="http://schemas.openxmlformats.org/drawingml/2006/main" xmlns:r="http://schemas.openxmlformats.org/officeDocument/2006/relationships" xmlns:p="http://schemas.openxmlformats.org/presentationml/2006/main">
  <p:tag name="EE4P_FORMATWIZARD_TAG" val="White"/>
</p:tagLst>
</file>

<file path=ppt/tags/tag9.xml><?xml version="1.0" encoding="utf-8"?>
<p:tagLst xmlns:a="http://schemas.openxmlformats.org/drawingml/2006/main" xmlns:r="http://schemas.openxmlformats.org/officeDocument/2006/relationships" xmlns:p="http://schemas.openxmlformats.org/presentationml/2006/main">
  <p:tag name="EE4P_FORMATWIZARD_TAG" val="White"/>
</p:tagLst>
</file>

<file path=ppt/theme/theme1.xml><?xml version="1.0" encoding="utf-8"?>
<a:theme xmlns:a="http://schemas.openxmlformats.org/drawingml/2006/main" name="Office Theme">
  <a:themeElements>
    <a:clrScheme name="Custom 19">
      <a:dk1>
        <a:srgbClr val="1A1A1A"/>
      </a:dk1>
      <a:lt1>
        <a:sysClr val="window" lastClr="FFFFFF"/>
      </a:lt1>
      <a:dk2>
        <a:srgbClr val="0B1E2D"/>
      </a:dk2>
      <a:lt2>
        <a:srgbClr val="F2F4F7"/>
      </a:lt2>
      <a:accent1>
        <a:srgbClr val="B42652"/>
      </a:accent1>
      <a:accent2>
        <a:srgbClr val="7C1A38"/>
      </a:accent2>
      <a:accent3>
        <a:srgbClr val="490F21"/>
      </a:accent3>
      <a:accent4>
        <a:srgbClr val="65A9FF"/>
      </a:accent4>
      <a:accent5>
        <a:srgbClr val="57BFE8"/>
      </a:accent5>
      <a:accent6>
        <a:srgbClr val="FFC000"/>
      </a:accent6>
      <a:hlink>
        <a:srgbClr val="0563C1"/>
      </a:hlink>
      <a:folHlink>
        <a:srgbClr val="954F72"/>
      </a:folHlink>
    </a:clrScheme>
    <a:fontScheme name="Custom 2">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2453</TotalTime>
  <Words>6416</Words>
  <Application>Microsoft Office PowerPoint</Application>
  <PresentationFormat>Widescreen</PresentationFormat>
  <Paragraphs>766</Paragraphs>
  <Slides>52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52</vt:i4>
      </vt:variant>
    </vt:vector>
  </HeadingPairs>
  <TitlesOfParts>
    <vt:vector size="58" baseType="lpstr">
      <vt:lpstr>Arial</vt:lpstr>
      <vt:lpstr>Calibri</vt:lpstr>
      <vt:lpstr>Franklin Gothic Book</vt:lpstr>
      <vt:lpstr>Montserrat</vt:lpstr>
      <vt:lpstr>Trebuchet MS</vt:lpstr>
      <vt:lpstr>Office Theme</vt:lpstr>
      <vt:lpstr>Investment Committee Memorandum</vt:lpstr>
      <vt:lpstr>Northgate Commons — IC Memo</vt:lpstr>
      <vt:lpstr>PowerPoint Presentation</vt:lpstr>
      <vt:lpstr>01 Executive Summary</vt:lpstr>
      <vt:lpstr>Recommend approval: $23.1M equity for a 17.8% net IRR, 1.94x equity multiple</vt:lpstr>
      <vt:lpstr>Investment Thesis</vt:lpstr>
      <vt:lpstr>Deal at a Glance</vt:lpstr>
      <vt:lpstr>Transaction Overview</vt:lpstr>
      <vt:lpstr>02 The Asset</vt:lpstr>
      <vt:lpstr>Property Overview</vt:lpstr>
      <vt:lpstr>Asset Highlights</vt:lpstr>
      <vt:lpstr>Unit Mix, In-Place Rents &amp; Renovation Plan</vt:lpstr>
      <vt:lpstr>Location &amp; Access</vt:lpstr>
      <vt:lpstr>Amenities &amp; Physical Condition</vt:lpstr>
      <vt:lpstr>03 Market</vt:lpstr>
      <vt:lpstr>Charlotte &amp; University City Market Overview</vt:lpstr>
      <vt:lpstr>Submarket Demographics &amp; Economy</vt:lpstr>
      <vt:lpstr>Demand Drivers</vt:lpstr>
      <vt:lpstr>Supply &amp; Demand</vt:lpstr>
      <vt:lpstr>Rent Growth Trend</vt:lpstr>
      <vt:lpstr>04 Business Plan</vt:lpstr>
      <vt:lpstr>Three-Pillar Value-Add Strategy</vt:lpstr>
      <vt:lpstr>Execution Timeline (Months 1–12)</vt:lpstr>
      <vt:lpstr>Rent Premium Analysis</vt:lpstr>
      <vt:lpstr>Operating Snapshot: Acquisition → Stabilization</vt:lpstr>
      <vt:lpstr>Operational Improvements</vt:lpstr>
      <vt:lpstr>05 Underwriting</vt:lpstr>
      <vt:lpstr>Sources &amp; Uses</vt:lpstr>
      <vt:lpstr>Historical Operating Performance</vt:lpstr>
      <vt:lpstr>Pro Forma NOI Growth</vt:lpstr>
      <vt:lpstr>Five-Year Operating Pro Forma</vt:lpstr>
      <vt:lpstr>Revenue Build</vt:lpstr>
      <vt:lpstr>Operating Expense Breakdown</vt:lpstr>
      <vt:lpstr>Cash Flow &amp; Coverage Profile</vt:lpstr>
      <vt:lpstr>Projected Return Metrics</vt:lpstr>
      <vt:lpstr>06 Financing</vt:lpstr>
      <vt:lpstr>Senior Debt — Indicative Term Sheet</vt:lpstr>
      <vt:lpstr>Capital Stack &amp; Waterfall</vt:lpstr>
      <vt:lpstr>Returns Sensitivity</vt:lpstr>
      <vt:lpstr>07 Risk</vt:lpstr>
      <vt:lpstr>Key Risks &amp; Mitigants</vt:lpstr>
      <vt:lpstr>Risk Scoring — Base vs. Downside</vt:lpstr>
      <vt:lpstr>Scenario Analysis</vt:lpstr>
      <vt:lpstr>Risk Mitigation Summary</vt:lpstr>
      <vt:lpstr>08 Comps</vt:lpstr>
      <vt:lpstr>Sales Comparables</vt:lpstr>
      <vt:lpstr>Rent Comparables ($/unit/month)</vt:lpstr>
      <vt:lpstr>Recommendation</vt:lpstr>
      <vt:lpstr>Sponsor Track Record</vt:lpstr>
      <vt:lpstr>Selected Prior Acquisitions</vt:lpstr>
      <vt:lpstr>Recommendation &amp; Approval Request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 Lim</dc:creator>
  <cp:lastModifiedBy>Tom Lim</cp:lastModifiedBy>
  <cp:revision>110</cp:revision>
  <dcterms:created xsi:type="dcterms:W3CDTF">2026-05-21T14:07:37Z</dcterms:created>
  <dcterms:modified xsi:type="dcterms:W3CDTF">2026-06-19T15:41:07Z</dcterms:modified>
</cp:coreProperties>
</file>