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handoutMasterIdLst>
    <p:handoutMasterId r:id="rId5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6" r:id="rId21"/>
    <p:sldId id="277" r:id="rId22"/>
    <p:sldId id="278" r:id="rId23"/>
    <p:sldId id="279" r:id="rId24"/>
    <p:sldId id="280" r:id="rId25"/>
    <p:sldId id="281" r:id="rId26"/>
    <p:sldId id="282" r:id="rId27"/>
    <p:sldId id="283" r:id="rId28"/>
    <p:sldId id="284"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m Lim" initials="TL" lastIdx="7" clrIdx="0">
    <p:extLst>
      <p:ext uri="{19B8F6BF-5375-455C-9EA6-DF929625EA0E}">
        <p15:presenceInfo xmlns:p15="http://schemas.microsoft.com/office/powerpoint/2012/main" userId="f1ac1520ab2d2ee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BFFD1"/>
    <a:srgbClr val="FF8585"/>
    <a:srgbClr val="5BCEFF"/>
    <a:srgbClr val="74EEFE"/>
    <a:srgbClr val="215B88"/>
    <a:srgbClr val="A693D1"/>
    <a:srgbClr val="66A9FF"/>
    <a:srgbClr val="FFC9C9"/>
    <a:srgbClr val="018DA0"/>
    <a:srgbClr val="DBEA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5" autoAdjust="0"/>
    <p:restoredTop sz="94960" autoAdjust="0"/>
  </p:normalViewPr>
  <p:slideViewPr>
    <p:cSldViewPr snapToGrid="0">
      <p:cViewPr>
        <p:scale>
          <a:sx n="66" d="100"/>
          <a:sy n="66" d="100"/>
        </p:scale>
        <p:origin x="1454" y="221"/>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9" d="100"/>
          <a:sy n="59" d="100"/>
        </p:scale>
        <p:origin x="2371"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Mobile</c:v>
                </c:pt>
              </c:strCache>
            </c:strRef>
          </c:tx>
          <c:spPr>
            <a:solidFill>
              <a:schemeClr val="accent1"/>
            </a:solidFill>
            <a:ln>
              <a:noFill/>
            </a:ln>
            <a:effectLst/>
          </c:spPr>
          <c:invertIfNegative val="0"/>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Sheet1!$B$2:$B$11</c:f>
              <c:numCache>
                <c:formatCode>General</c:formatCode>
                <c:ptCount val="10"/>
                <c:pt idx="0">
                  <c:v>18</c:v>
                </c:pt>
                <c:pt idx="1">
                  <c:v>24</c:v>
                </c:pt>
                <c:pt idx="2">
                  <c:v>31</c:v>
                </c:pt>
                <c:pt idx="3">
                  <c:v>38</c:v>
                </c:pt>
                <c:pt idx="4">
                  <c:v>45</c:v>
                </c:pt>
                <c:pt idx="5">
                  <c:v>52</c:v>
                </c:pt>
                <c:pt idx="6">
                  <c:v>58</c:v>
                </c:pt>
                <c:pt idx="7">
                  <c:v>63</c:v>
                </c:pt>
                <c:pt idx="8">
                  <c:v>67</c:v>
                </c:pt>
                <c:pt idx="9">
                  <c:v>70</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Web</c:v>
                </c:pt>
              </c:strCache>
            </c:strRef>
          </c:tx>
          <c:spPr>
            <a:solidFill>
              <a:schemeClr val="accent2"/>
            </a:solidFill>
            <a:ln>
              <a:noFill/>
            </a:ln>
            <a:effectLst/>
          </c:spPr>
          <c:invertIfNegative val="0"/>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Sheet1!$C$2:$C$11</c:f>
              <c:numCache>
                <c:formatCode>General</c:formatCode>
                <c:ptCount val="10"/>
                <c:pt idx="0">
                  <c:v>30</c:v>
                </c:pt>
                <c:pt idx="1">
                  <c:v>31</c:v>
                </c:pt>
                <c:pt idx="2">
                  <c:v>32</c:v>
                </c:pt>
                <c:pt idx="3">
                  <c:v>32</c:v>
                </c:pt>
                <c:pt idx="4">
                  <c:v>31</c:v>
                </c:pt>
                <c:pt idx="5">
                  <c:v>30</c:v>
                </c:pt>
                <c:pt idx="6">
                  <c:v>29</c:v>
                </c:pt>
                <c:pt idx="7">
                  <c:v>28</c:v>
                </c:pt>
                <c:pt idx="8">
                  <c:v>27</c:v>
                </c:pt>
                <c:pt idx="9">
                  <c:v>26</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Branch &amp; Call</c:v>
                </c:pt>
              </c:strCache>
            </c:strRef>
          </c:tx>
          <c:spPr>
            <a:solidFill>
              <a:schemeClr val="accent3"/>
            </a:solidFill>
            <a:ln>
              <a:noFill/>
            </a:ln>
            <a:effectLst/>
          </c:spPr>
          <c:invertIfNegative val="0"/>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Sheet1!$D$2:$D$11</c:f>
              <c:numCache>
                <c:formatCode>General</c:formatCode>
                <c:ptCount val="10"/>
                <c:pt idx="0">
                  <c:v>52</c:v>
                </c:pt>
                <c:pt idx="1">
                  <c:v>45</c:v>
                </c:pt>
                <c:pt idx="2">
                  <c:v>37</c:v>
                </c:pt>
                <c:pt idx="3">
                  <c:v>30</c:v>
                </c:pt>
                <c:pt idx="4">
                  <c:v>24</c:v>
                </c:pt>
                <c:pt idx="5">
                  <c:v>18</c:v>
                </c:pt>
                <c:pt idx="6">
                  <c:v>13</c:v>
                </c:pt>
                <c:pt idx="7">
                  <c:v>9</c:v>
                </c:pt>
                <c:pt idx="8">
                  <c:v>6</c:v>
                </c:pt>
                <c:pt idx="9">
                  <c:v>4</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Year 3</c:v>
                </c:pt>
              </c:strCache>
            </c:strRef>
          </c:tx>
          <c:spPr>
            <a:solidFill>
              <a:schemeClr val="accent1"/>
            </a:solidFill>
            <a:ln>
              <a:noFill/>
            </a:ln>
            <a:effectLst/>
          </c:spPr>
          <c:invertIfNegative val="0"/>
          <c:cat>
            <c:strRef>
              <c:f>Sheet1!$A$2:$A$8</c:f>
              <c:strCache>
                <c:ptCount val="7"/>
                <c:pt idx="0">
                  <c:v>Cost-to-serve</c:v>
                </c:pt>
                <c:pt idx="1">
                  <c:v>Digital sales</c:v>
                </c:pt>
                <c:pt idx="2">
                  <c:v>Cross-sell</c:v>
                </c:pt>
                <c:pt idx="3">
                  <c:v>Fraud loss</c:v>
                </c:pt>
                <c:pt idx="4">
                  <c:v>Ops efficiency</c:v>
                </c:pt>
                <c:pt idx="5">
                  <c:v>Channel shift</c:v>
                </c:pt>
                <c:pt idx="6">
                  <c:v>Retention</c:v>
                </c:pt>
              </c:strCache>
            </c:strRef>
          </c:cat>
          <c:val>
            <c:numRef>
              <c:f>Sheet1!$B$2:$B$8</c:f>
              <c:numCache>
                <c:formatCode>General</c:formatCode>
                <c:ptCount val="7"/>
                <c:pt idx="0">
                  <c:v>120</c:v>
                </c:pt>
                <c:pt idx="1">
                  <c:v>90</c:v>
                </c:pt>
                <c:pt idx="2">
                  <c:v>60</c:v>
                </c:pt>
                <c:pt idx="3">
                  <c:v>40</c:v>
                </c:pt>
                <c:pt idx="4">
                  <c:v>80</c:v>
                </c:pt>
                <c:pt idx="5">
                  <c:v>70</c:v>
                </c:pt>
                <c:pt idx="6">
                  <c:v>50</c:v>
                </c:pt>
              </c:numCache>
            </c:numRef>
          </c:val>
          <c:extLst>
            <c:ext xmlns:c16="http://schemas.microsoft.com/office/drawing/2014/chart" uri="{C3380CC4-5D6E-409C-BE32-E72D297353CC}">
              <c16:uniqueId val="{00000000-53B0-4868-AA17-488741AFA5E9}"/>
            </c:ext>
          </c:extLst>
        </c:ser>
        <c:ser>
          <c:idx val="1"/>
          <c:order val="1"/>
          <c:tx>
            <c:strRef>
              <c:f>Sheet1!$C$1</c:f>
              <c:strCache>
                <c:ptCount val="1"/>
                <c:pt idx="0">
                  <c:v>Year 5</c:v>
                </c:pt>
              </c:strCache>
            </c:strRef>
          </c:tx>
          <c:spPr>
            <a:solidFill>
              <a:schemeClr val="accent2"/>
            </a:solidFill>
            <a:ln>
              <a:noFill/>
            </a:ln>
            <a:effectLst/>
          </c:spPr>
          <c:invertIfNegative val="0"/>
          <c:cat>
            <c:strRef>
              <c:f>Sheet1!$A$2:$A$8</c:f>
              <c:strCache>
                <c:ptCount val="7"/>
                <c:pt idx="0">
                  <c:v>Cost-to-serve</c:v>
                </c:pt>
                <c:pt idx="1">
                  <c:v>Digital sales</c:v>
                </c:pt>
                <c:pt idx="2">
                  <c:v>Cross-sell</c:v>
                </c:pt>
                <c:pt idx="3">
                  <c:v>Fraud loss</c:v>
                </c:pt>
                <c:pt idx="4">
                  <c:v>Ops efficiency</c:v>
                </c:pt>
                <c:pt idx="5">
                  <c:v>Channel shift</c:v>
                </c:pt>
                <c:pt idx="6">
                  <c:v>Retention</c:v>
                </c:pt>
              </c:strCache>
            </c:strRef>
          </c:cat>
          <c:val>
            <c:numRef>
              <c:f>Sheet1!$C$2:$C$8</c:f>
              <c:numCache>
                <c:formatCode>General</c:formatCode>
                <c:ptCount val="7"/>
                <c:pt idx="0">
                  <c:v>210</c:v>
                </c:pt>
                <c:pt idx="1">
                  <c:v>180</c:v>
                </c:pt>
                <c:pt idx="2">
                  <c:v>120</c:v>
                </c:pt>
                <c:pt idx="3">
                  <c:v>75</c:v>
                </c:pt>
                <c:pt idx="4">
                  <c:v>140</c:v>
                </c:pt>
                <c:pt idx="5">
                  <c:v>120</c:v>
                </c:pt>
                <c:pt idx="6">
                  <c:v>95</c:v>
                </c:pt>
              </c:numCache>
            </c:numRef>
          </c:val>
          <c:extLst>
            <c:ext xmlns:c16="http://schemas.microsoft.com/office/drawing/2014/chart" uri="{C3380CC4-5D6E-409C-BE32-E72D297353CC}">
              <c16:uniqueId val="{00000001-53B0-4868-AA17-488741AFA5E9}"/>
            </c:ext>
          </c:extLst>
        </c:ser>
        <c:ser>
          <c:idx val="2"/>
          <c:order val="2"/>
          <c:tx>
            <c:strRef>
              <c:f>Sheet1!$D$1</c:f>
              <c:strCache>
                <c:ptCount val="1"/>
                <c:pt idx="0">
                  <c:v>Run-rate</c:v>
                </c:pt>
              </c:strCache>
            </c:strRef>
          </c:tx>
          <c:spPr>
            <a:solidFill>
              <a:schemeClr val="accent3"/>
            </a:solidFill>
            <a:ln>
              <a:noFill/>
            </a:ln>
            <a:effectLst/>
          </c:spPr>
          <c:invertIfNegative val="0"/>
          <c:cat>
            <c:strRef>
              <c:f>Sheet1!$A$2:$A$8</c:f>
              <c:strCache>
                <c:ptCount val="7"/>
                <c:pt idx="0">
                  <c:v>Cost-to-serve</c:v>
                </c:pt>
                <c:pt idx="1">
                  <c:v>Digital sales</c:v>
                </c:pt>
                <c:pt idx="2">
                  <c:v>Cross-sell</c:v>
                </c:pt>
                <c:pt idx="3">
                  <c:v>Fraud loss</c:v>
                </c:pt>
                <c:pt idx="4">
                  <c:v>Ops efficiency</c:v>
                </c:pt>
                <c:pt idx="5">
                  <c:v>Channel shift</c:v>
                </c:pt>
                <c:pt idx="6">
                  <c:v>Retention</c:v>
                </c:pt>
              </c:strCache>
            </c:strRef>
          </c:cat>
          <c:val>
            <c:numRef>
              <c:f>Sheet1!$D$2:$D$8</c:f>
              <c:numCache>
                <c:formatCode>General</c:formatCode>
                <c:ptCount val="7"/>
                <c:pt idx="0">
                  <c:v>240</c:v>
                </c:pt>
                <c:pt idx="1">
                  <c:v>210</c:v>
                </c:pt>
                <c:pt idx="2">
                  <c:v>140</c:v>
                </c:pt>
                <c:pt idx="3">
                  <c:v>85</c:v>
                </c:pt>
                <c:pt idx="4">
                  <c:v>160</c:v>
                </c:pt>
                <c:pt idx="5">
                  <c:v>135</c:v>
                </c:pt>
                <c:pt idx="6">
                  <c:v>110</c:v>
                </c:pt>
              </c:numCache>
            </c:numRef>
          </c:val>
          <c:extLst>
            <c:ext xmlns:c16="http://schemas.microsoft.com/office/drawing/2014/chart" uri="{C3380CC4-5D6E-409C-BE32-E72D297353CC}">
              <c16:uniqueId val="{00000002-53B0-4868-AA17-488741AFA5E9}"/>
            </c:ext>
          </c:extLst>
        </c:ser>
        <c:dLbls>
          <c:showLegendKey val="0"/>
          <c:showVal val="0"/>
          <c:showCatName val="0"/>
          <c:showSerName val="0"/>
          <c:showPercent val="0"/>
          <c:showBubbleSize val="0"/>
        </c:dLbls>
        <c:gapWidth val="150"/>
        <c:overlap val="100"/>
        <c:axId val="1723414000"/>
        <c:axId val="1723405680"/>
      </c:barChart>
      <c:catAx>
        <c:axId val="17234140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23405680"/>
        <c:crosses val="autoZero"/>
        <c:auto val="1"/>
        <c:lblAlgn val="ctr"/>
        <c:lblOffset val="100"/>
        <c:noMultiLvlLbl val="0"/>
      </c:catAx>
      <c:valAx>
        <c:axId val="17234056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23414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Digital sales</c:v>
                </c:pt>
              </c:strCache>
            </c:strRef>
          </c:tx>
          <c:spPr>
            <a:solidFill>
              <a:schemeClr val="accent1"/>
            </a:solidFill>
            <a:ln>
              <a:noFill/>
            </a:ln>
            <a:effectLst/>
          </c:spP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Sheet1!$B$2:$B$11</c:f>
              <c:numCache>
                <c:formatCode>General</c:formatCode>
                <c:ptCount val="10"/>
                <c:pt idx="0">
                  <c:v>20</c:v>
                </c:pt>
                <c:pt idx="1">
                  <c:v>55</c:v>
                </c:pt>
                <c:pt idx="2">
                  <c:v>95</c:v>
                </c:pt>
                <c:pt idx="3">
                  <c:v>140</c:v>
                </c:pt>
                <c:pt idx="4">
                  <c:v>185</c:v>
                </c:pt>
                <c:pt idx="5">
                  <c:v>225</c:v>
                </c:pt>
                <c:pt idx="6">
                  <c:v>260</c:v>
                </c:pt>
                <c:pt idx="7">
                  <c:v>290</c:v>
                </c:pt>
                <c:pt idx="8">
                  <c:v>315</c:v>
                </c:pt>
                <c:pt idx="9">
                  <c:v>335</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Cross-sell</c:v>
                </c:pt>
              </c:strCache>
            </c:strRef>
          </c:tx>
          <c:spPr>
            <a:solidFill>
              <a:schemeClr val="accent2"/>
            </a:solidFill>
            <a:ln>
              <a:noFill/>
            </a:ln>
            <a:effectLst/>
          </c:spP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Sheet1!$C$2:$C$11</c:f>
              <c:numCache>
                <c:formatCode>General</c:formatCode>
                <c:ptCount val="10"/>
                <c:pt idx="0">
                  <c:v>10</c:v>
                </c:pt>
                <c:pt idx="1">
                  <c:v>28</c:v>
                </c:pt>
                <c:pt idx="2">
                  <c:v>50</c:v>
                </c:pt>
                <c:pt idx="3">
                  <c:v>78</c:v>
                </c:pt>
                <c:pt idx="4">
                  <c:v>108</c:v>
                </c:pt>
                <c:pt idx="5">
                  <c:v>138</c:v>
                </c:pt>
                <c:pt idx="6">
                  <c:v>165</c:v>
                </c:pt>
                <c:pt idx="7">
                  <c:v>188</c:v>
                </c:pt>
                <c:pt idx="8">
                  <c:v>208</c:v>
                </c:pt>
                <c:pt idx="9">
                  <c:v>225</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New products</c:v>
                </c:pt>
              </c:strCache>
            </c:strRef>
          </c:tx>
          <c:spPr>
            <a:solidFill>
              <a:schemeClr val="accent3"/>
            </a:solidFill>
            <a:ln>
              <a:noFill/>
            </a:ln>
            <a:effectLst/>
          </c:spP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Sheet1!$D$2:$D$11</c:f>
              <c:numCache>
                <c:formatCode>General</c:formatCode>
                <c:ptCount val="10"/>
                <c:pt idx="0">
                  <c:v>5</c:v>
                </c:pt>
                <c:pt idx="1">
                  <c:v>15</c:v>
                </c:pt>
                <c:pt idx="2">
                  <c:v>32</c:v>
                </c:pt>
                <c:pt idx="3">
                  <c:v>55</c:v>
                </c:pt>
                <c:pt idx="4">
                  <c:v>82</c:v>
                </c:pt>
                <c:pt idx="5">
                  <c:v>112</c:v>
                </c:pt>
                <c:pt idx="6">
                  <c:v>142</c:v>
                </c:pt>
                <c:pt idx="7">
                  <c:v>170</c:v>
                </c:pt>
                <c:pt idx="8">
                  <c:v>195</c:v>
                </c:pt>
                <c:pt idx="9">
                  <c:v>218</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axId val="379581712"/>
        <c:axId val="379584208"/>
      </c:area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Blended</c:v>
                </c:pt>
              </c:strCache>
            </c:strRef>
          </c:tx>
          <c:spPr>
            <a:ln w="28575" cap="rnd">
              <a:solidFill>
                <a:schemeClr val="accent1"/>
              </a:solidFill>
              <a:round/>
            </a:ln>
            <a:effectLst/>
          </c:spPr>
          <c:marker>
            <c:symbol val="none"/>
          </c:marke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Sheet1!$B$2:$B$11</c:f>
              <c:numCache>
                <c:formatCode>General</c:formatCode>
                <c:ptCount val="10"/>
                <c:pt idx="0">
                  <c:v>142</c:v>
                </c:pt>
                <c:pt idx="1">
                  <c:v>135</c:v>
                </c:pt>
                <c:pt idx="2">
                  <c:v>126</c:v>
                </c:pt>
                <c:pt idx="3">
                  <c:v>116</c:v>
                </c:pt>
                <c:pt idx="4">
                  <c:v>108</c:v>
                </c:pt>
                <c:pt idx="5">
                  <c:v>101</c:v>
                </c:pt>
                <c:pt idx="6">
                  <c:v>95</c:v>
                </c:pt>
                <c:pt idx="7">
                  <c:v>90</c:v>
                </c:pt>
                <c:pt idx="8">
                  <c:v>86</c:v>
                </c:pt>
                <c:pt idx="9">
                  <c:v>83</c:v>
                </c:pt>
              </c:numCache>
            </c:numRef>
          </c:val>
          <c:smooth val="0"/>
          <c:extLst>
            <c:ext xmlns:c16="http://schemas.microsoft.com/office/drawing/2014/chart" uri="{C3380CC4-5D6E-409C-BE32-E72D297353CC}">
              <c16:uniqueId val="{00000000-3A03-4D11-8AF8-9AAE21F804FE}"/>
            </c:ext>
          </c:extLst>
        </c:ser>
        <c:ser>
          <c:idx val="1"/>
          <c:order val="1"/>
          <c:tx>
            <c:strRef>
              <c:f>Sheet1!$C$1</c:f>
              <c:strCache>
                <c:ptCount val="1"/>
                <c:pt idx="0">
                  <c:v>Digital</c:v>
                </c:pt>
              </c:strCache>
            </c:strRef>
          </c:tx>
          <c:spPr>
            <a:ln w="28575" cap="rnd">
              <a:solidFill>
                <a:schemeClr val="accent2"/>
              </a:solidFill>
              <a:round/>
            </a:ln>
            <a:effectLst/>
          </c:spPr>
          <c:marker>
            <c:symbol val="none"/>
          </c:marke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Sheet1!$C$2:$C$11</c:f>
              <c:numCache>
                <c:formatCode>General</c:formatCode>
                <c:ptCount val="10"/>
                <c:pt idx="0">
                  <c:v>48</c:v>
                </c:pt>
                <c:pt idx="1">
                  <c:v>44</c:v>
                </c:pt>
                <c:pt idx="2">
                  <c:v>40</c:v>
                </c:pt>
                <c:pt idx="3">
                  <c:v>37</c:v>
                </c:pt>
                <c:pt idx="4">
                  <c:v>34</c:v>
                </c:pt>
                <c:pt idx="5">
                  <c:v>32</c:v>
                </c:pt>
                <c:pt idx="6">
                  <c:v>30</c:v>
                </c:pt>
                <c:pt idx="7">
                  <c:v>29</c:v>
                </c:pt>
                <c:pt idx="8">
                  <c:v>28</c:v>
                </c:pt>
                <c:pt idx="9">
                  <c:v>27</c:v>
                </c:pt>
              </c:numCache>
            </c:numRef>
          </c:val>
          <c:smooth val="0"/>
          <c:extLst>
            <c:ext xmlns:c16="http://schemas.microsoft.com/office/drawing/2014/chart" uri="{C3380CC4-5D6E-409C-BE32-E72D297353CC}">
              <c16:uniqueId val="{00000001-3A03-4D11-8AF8-9AAE21F804FE}"/>
            </c:ext>
          </c:extLst>
        </c:ser>
        <c:ser>
          <c:idx val="2"/>
          <c:order val="2"/>
          <c:tx>
            <c:strRef>
              <c:f>Sheet1!$D$1</c:f>
              <c:strCache>
                <c:ptCount val="1"/>
                <c:pt idx="0">
                  <c:v>Branch</c:v>
                </c:pt>
              </c:strCache>
            </c:strRef>
          </c:tx>
          <c:spPr>
            <a:ln w="28575" cap="rnd">
              <a:solidFill>
                <a:schemeClr val="accent3"/>
              </a:solidFill>
              <a:round/>
            </a:ln>
            <a:effectLst/>
          </c:spPr>
          <c:marker>
            <c:symbol val="none"/>
          </c:marke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Sheet1!$D$2:$D$11</c:f>
              <c:numCache>
                <c:formatCode>General</c:formatCode>
                <c:ptCount val="10"/>
                <c:pt idx="0">
                  <c:v>310</c:v>
                </c:pt>
                <c:pt idx="1">
                  <c:v>300</c:v>
                </c:pt>
                <c:pt idx="2">
                  <c:v>292</c:v>
                </c:pt>
                <c:pt idx="3">
                  <c:v>285</c:v>
                </c:pt>
                <c:pt idx="4">
                  <c:v>279</c:v>
                </c:pt>
                <c:pt idx="5">
                  <c:v>274</c:v>
                </c:pt>
                <c:pt idx="6">
                  <c:v>270</c:v>
                </c:pt>
                <c:pt idx="7">
                  <c:v>267</c:v>
                </c:pt>
                <c:pt idx="8">
                  <c:v>265</c:v>
                </c:pt>
                <c:pt idx="9">
                  <c:v>263</c:v>
                </c:pt>
              </c:numCache>
            </c:numRef>
          </c:val>
          <c:smooth val="0"/>
          <c:extLst>
            <c:ext xmlns:c16="http://schemas.microsoft.com/office/drawing/2014/chart" uri="{C3380CC4-5D6E-409C-BE32-E72D297353CC}">
              <c16:uniqueId val="{00000002-3A03-4D11-8AF8-9AAE21F804FE}"/>
            </c:ext>
          </c:extLst>
        </c:ser>
        <c:dLbls>
          <c:showLegendKey val="0"/>
          <c:showVal val="0"/>
          <c:showCatName val="0"/>
          <c:showSerName val="0"/>
          <c:showPercent val="0"/>
          <c:showBubbleSize val="0"/>
        </c:dLbls>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Cum. investment</c:v>
                </c:pt>
              </c:strCache>
            </c:strRef>
          </c:tx>
          <c:spPr>
            <a:ln w="28575" cap="rnd">
              <a:solidFill>
                <a:schemeClr val="accent2">
                  <a:lumMod val="20000"/>
                  <a:lumOff val="80000"/>
                </a:schemeClr>
              </a:solidFill>
              <a:round/>
            </a:ln>
            <a:effectLst/>
          </c:spPr>
          <c:marker>
            <c:symbol val="circle"/>
            <c:size val="5"/>
            <c:spPr>
              <a:solidFill>
                <a:srgbClr val="FFFFFF"/>
              </a:solidFill>
              <a:ln w="9525">
                <a:solidFill>
                  <a:schemeClr val="accent1"/>
                </a:solidFill>
              </a:ln>
              <a:effectLst/>
            </c:spPr>
          </c:marke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Sheet1!$B$2:$B$11</c:f>
              <c:numCache>
                <c:formatCode>General</c:formatCode>
                <c:ptCount val="10"/>
                <c:pt idx="0">
                  <c:v>90</c:v>
                </c:pt>
                <c:pt idx="1">
                  <c:v>210</c:v>
                </c:pt>
                <c:pt idx="2">
                  <c:v>320</c:v>
                </c:pt>
                <c:pt idx="3">
                  <c:v>410</c:v>
                </c:pt>
                <c:pt idx="4">
                  <c:v>470</c:v>
                </c:pt>
                <c:pt idx="5">
                  <c:v>505</c:v>
                </c:pt>
                <c:pt idx="6">
                  <c:v>525</c:v>
                </c:pt>
                <c:pt idx="7">
                  <c:v>540</c:v>
                </c:pt>
                <c:pt idx="8">
                  <c:v>550</c:v>
                </c:pt>
                <c:pt idx="9">
                  <c:v>555</c:v>
                </c:pt>
              </c:numCache>
            </c:numRef>
          </c:val>
          <c:smooth val="0"/>
          <c:extLst>
            <c:ext xmlns:c16="http://schemas.microsoft.com/office/drawing/2014/chart" uri="{C3380CC4-5D6E-409C-BE32-E72D297353CC}">
              <c16:uniqueId val="{00000000-3A03-4D11-8AF8-9AAE21F804FE}"/>
            </c:ext>
          </c:extLst>
        </c:ser>
        <c:ser>
          <c:idx val="1"/>
          <c:order val="1"/>
          <c:tx>
            <c:strRef>
              <c:f>Sheet1!$C$1</c:f>
              <c:strCache>
                <c:ptCount val="1"/>
                <c:pt idx="0">
                  <c:v>Cum. benefit</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Sheet1!$C$2:$C$11</c:f>
              <c:numCache>
                <c:formatCode>General</c:formatCode>
                <c:ptCount val="10"/>
                <c:pt idx="0">
                  <c:v>20</c:v>
                </c:pt>
                <c:pt idx="1">
                  <c:v>70</c:v>
                </c:pt>
                <c:pt idx="2">
                  <c:v>150</c:v>
                </c:pt>
                <c:pt idx="3">
                  <c:v>265</c:v>
                </c:pt>
                <c:pt idx="4">
                  <c:v>420</c:v>
                </c:pt>
                <c:pt idx="5">
                  <c:v>610</c:v>
                </c:pt>
                <c:pt idx="6">
                  <c:v>830</c:v>
                </c:pt>
                <c:pt idx="7">
                  <c:v>1075</c:v>
                </c:pt>
                <c:pt idx="8">
                  <c:v>1330</c:v>
                </c:pt>
                <c:pt idx="9">
                  <c:v>1600</c:v>
                </c:pt>
              </c:numCache>
            </c:numRef>
          </c:val>
          <c:smooth val="0"/>
          <c:extLst>
            <c:ext xmlns:c16="http://schemas.microsoft.com/office/drawing/2014/chart" uri="{C3380CC4-5D6E-409C-BE32-E72D297353CC}">
              <c16:uniqueId val="{00000001-3A03-4D11-8AF8-9AAE21F804FE}"/>
            </c:ext>
          </c:extLst>
        </c:ser>
        <c:ser>
          <c:idx val="2"/>
          <c:order val="2"/>
          <c:tx>
            <c:strRef>
              <c:f>Sheet1!$D$1</c:f>
              <c:strCache>
                <c:ptCount val="1"/>
                <c:pt idx="0">
                  <c:v>Net cash flow</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Sheet1!$D$2:$D$11</c:f>
              <c:numCache>
                <c:formatCode>General</c:formatCode>
                <c:ptCount val="10"/>
                <c:pt idx="0">
                  <c:v>-70</c:v>
                </c:pt>
                <c:pt idx="1">
                  <c:v>-140</c:v>
                </c:pt>
                <c:pt idx="2">
                  <c:v>-170</c:v>
                </c:pt>
                <c:pt idx="3">
                  <c:v>-145</c:v>
                </c:pt>
                <c:pt idx="4">
                  <c:v>-50</c:v>
                </c:pt>
                <c:pt idx="5">
                  <c:v>105</c:v>
                </c:pt>
                <c:pt idx="6">
                  <c:v>305</c:v>
                </c:pt>
                <c:pt idx="7">
                  <c:v>535</c:v>
                </c:pt>
                <c:pt idx="8">
                  <c:v>780</c:v>
                </c:pt>
                <c:pt idx="9">
                  <c:v>1045</c:v>
                </c:pt>
              </c:numCache>
            </c:numRef>
          </c:val>
          <c:smooth val="0"/>
          <c:extLst>
            <c:ext xmlns:c16="http://schemas.microsoft.com/office/drawing/2014/chart" uri="{C3380CC4-5D6E-409C-BE32-E72D297353CC}">
              <c16:uniqueId val="{00000002-3A03-4D11-8AF8-9AAE21F804FE}"/>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bg1"/>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Investment</c:v>
                </c:pt>
              </c:strCache>
            </c:strRef>
          </c:tx>
          <c:spPr>
            <a:solidFill>
              <a:schemeClr val="accent1"/>
            </a:solidFill>
            <a:ln>
              <a:noFill/>
            </a:ln>
            <a:effectLst/>
          </c:spPr>
          <c:invertIfNegative val="0"/>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Sheet1!$B$2:$B$11</c:f>
              <c:numCache>
                <c:formatCode>General</c:formatCode>
                <c:ptCount val="10"/>
                <c:pt idx="0">
                  <c:v>180</c:v>
                </c:pt>
                <c:pt idx="1">
                  <c:v>210</c:v>
                </c:pt>
                <c:pt idx="2">
                  <c:v>150</c:v>
                </c:pt>
                <c:pt idx="3">
                  <c:v>90</c:v>
                </c:pt>
                <c:pt idx="4">
                  <c:v>60</c:v>
                </c:pt>
                <c:pt idx="5">
                  <c:v>40</c:v>
                </c:pt>
                <c:pt idx="6">
                  <c:v>30</c:v>
                </c:pt>
                <c:pt idx="7">
                  <c:v>25</c:v>
                </c:pt>
                <c:pt idx="8">
                  <c:v>20</c:v>
                </c:pt>
                <c:pt idx="9">
                  <c:v>20</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Savings</c:v>
                </c:pt>
              </c:strCache>
            </c:strRef>
          </c:tx>
          <c:spPr>
            <a:solidFill>
              <a:schemeClr val="accent2"/>
            </a:solidFill>
            <a:ln>
              <a:noFill/>
            </a:ln>
            <a:effectLst/>
          </c:spPr>
          <c:invertIfNegative val="0"/>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Sheet1!$C$2:$C$11</c:f>
              <c:numCache>
                <c:formatCode>General</c:formatCode>
                <c:ptCount val="10"/>
                <c:pt idx="0">
                  <c:v>30</c:v>
                </c:pt>
                <c:pt idx="1">
                  <c:v>90</c:v>
                </c:pt>
                <c:pt idx="2">
                  <c:v>160</c:v>
                </c:pt>
                <c:pt idx="3">
                  <c:v>230</c:v>
                </c:pt>
                <c:pt idx="4">
                  <c:v>300</c:v>
                </c:pt>
                <c:pt idx="5">
                  <c:v>360</c:v>
                </c:pt>
                <c:pt idx="6">
                  <c:v>410</c:v>
                </c:pt>
                <c:pt idx="7">
                  <c:v>450</c:v>
                </c:pt>
                <c:pt idx="8">
                  <c:v>480</c:v>
                </c:pt>
                <c:pt idx="9">
                  <c:v>500</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Revenue</c:v>
                </c:pt>
              </c:strCache>
            </c:strRef>
          </c:tx>
          <c:spPr>
            <a:solidFill>
              <a:schemeClr val="accent3"/>
            </a:solidFill>
            <a:ln>
              <a:noFill/>
            </a:ln>
            <a:effectLst/>
          </c:spPr>
          <c:invertIfNegative val="0"/>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Sheet1!$D$2:$D$11</c:f>
              <c:numCache>
                <c:formatCode>General</c:formatCode>
                <c:ptCount val="10"/>
                <c:pt idx="0">
                  <c:v>20</c:v>
                </c:pt>
                <c:pt idx="1">
                  <c:v>60</c:v>
                </c:pt>
                <c:pt idx="2">
                  <c:v>120</c:v>
                </c:pt>
                <c:pt idx="3">
                  <c:v>190</c:v>
                </c:pt>
                <c:pt idx="4">
                  <c:v>270</c:v>
                </c:pt>
                <c:pt idx="5">
                  <c:v>350</c:v>
                </c:pt>
                <c:pt idx="6">
                  <c:v>420</c:v>
                </c:pt>
                <c:pt idx="7">
                  <c:v>480</c:v>
                </c:pt>
                <c:pt idx="8">
                  <c:v>530</c:v>
                </c:pt>
                <c:pt idx="9">
                  <c:v>570</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Cum. value</c:v>
                </c:pt>
              </c:strCache>
            </c:strRef>
          </c:tx>
          <c:spPr>
            <a:solidFill>
              <a:schemeClr val="accent1"/>
            </a:solidFill>
            <a:ln>
              <a:noFill/>
            </a:ln>
            <a:effectLst/>
          </c:spPr>
          <c:invertIfNegative val="0"/>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Sheet1!$B$2:$B$11</c:f>
              <c:numCache>
                <c:formatCode>General</c:formatCode>
                <c:ptCount val="10"/>
                <c:pt idx="0">
                  <c:v>50</c:v>
                </c:pt>
                <c:pt idx="1">
                  <c:v>150</c:v>
                </c:pt>
                <c:pt idx="2">
                  <c:v>320</c:v>
                </c:pt>
                <c:pt idx="3">
                  <c:v>560</c:v>
                </c:pt>
                <c:pt idx="4">
                  <c:v>870</c:v>
                </c:pt>
                <c:pt idx="5">
                  <c:v>1240</c:v>
                </c:pt>
                <c:pt idx="6">
                  <c:v>1660</c:v>
                </c:pt>
                <c:pt idx="7">
                  <c:v>2120</c:v>
                </c:pt>
                <c:pt idx="8">
                  <c:v>2610</c:v>
                </c:pt>
                <c:pt idx="9">
                  <c:v>3120</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Cum. investment</c:v>
                </c:pt>
              </c:strCache>
            </c:strRef>
          </c:tx>
          <c:spPr>
            <a:solidFill>
              <a:schemeClr val="accent2"/>
            </a:solidFill>
            <a:ln>
              <a:noFill/>
            </a:ln>
            <a:effectLst/>
          </c:spPr>
          <c:invertIfNegative val="0"/>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Sheet1!$C$2:$C$11</c:f>
              <c:numCache>
                <c:formatCode>General</c:formatCode>
                <c:ptCount val="10"/>
                <c:pt idx="0">
                  <c:v>180</c:v>
                </c:pt>
                <c:pt idx="1">
                  <c:v>390</c:v>
                </c:pt>
                <c:pt idx="2">
                  <c:v>540</c:v>
                </c:pt>
                <c:pt idx="3">
                  <c:v>630</c:v>
                </c:pt>
                <c:pt idx="4">
                  <c:v>690</c:v>
                </c:pt>
                <c:pt idx="5">
                  <c:v>730</c:v>
                </c:pt>
                <c:pt idx="6">
                  <c:v>760</c:v>
                </c:pt>
                <c:pt idx="7">
                  <c:v>785</c:v>
                </c:pt>
                <c:pt idx="8">
                  <c:v>805</c:v>
                </c:pt>
                <c:pt idx="9">
                  <c:v>825</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Net value</c:v>
                </c:pt>
              </c:strCache>
            </c:strRef>
          </c:tx>
          <c:spPr>
            <a:solidFill>
              <a:schemeClr val="accent3"/>
            </a:solidFill>
            <a:ln>
              <a:noFill/>
            </a:ln>
            <a:effectLst/>
          </c:spPr>
          <c:invertIfNegative val="0"/>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Sheet1!$D$2:$D$11</c:f>
              <c:numCache>
                <c:formatCode>General</c:formatCode>
                <c:ptCount val="10"/>
                <c:pt idx="0">
                  <c:v>-130</c:v>
                </c:pt>
                <c:pt idx="1">
                  <c:v>-240</c:v>
                </c:pt>
                <c:pt idx="2">
                  <c:v>-220</c:v>
                </c:pt>
                <c:pt idx="3">
                  <c:v>-70</c:v>
                </c:pt>
                <c:pt idx="4">
                  <c:v>180</c:v>
                </c:pt>
                <c:pt idx="5">
                  <c:v>510</c:v>
                </c:pt>
                <c:pt idx="6">
                  <c:v>900</c:v>
                </c:pt>
                <c:pt idx="7">
                  <c:v>1335</c:v>
                </c:pt>
                <c:pt idx="8">
                  <c:v>1805</c:v>
                </c:pt>
                <c:pt idx="9">
                  <c:v>2295</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519489416770504E-2"/>
          <c:y val="4.8362628292531205E-2"/>
          <c:w val="0.81058942599367378"/>
          <c:h val="0.78240591176148122"/>
        </c:manualLayout>
      </c:layout>
      <c:lineChart>
        <c:grouping val="standard"/>
        <c:varyColors val="0"/>
        <c:ser>
          <c:idx val="0"/>
          <c:order val="0"/>
          <c:tx>
            <c:strRef>
              <c:f>Sheet1!$B$1</c:f>
              <c:strCache>
                <c:ptCount val="1"/>
                <c:pt idx="0">
                  <c:v>Digital active</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Sheet1!$B$2:$B$11</c:f>
              <c:numCache>
                <c:formatCode>General</c:formatCode>
                <c:ptCount val="10"/>
                <c:pt idx="0">
                  <c:v>3.1</c:v>
                </c:pt>
                <c:pt idx="1">
                  <c:v>3.6</c:v>
                </c:pt>
                <c:pt idx="2">
                  <c:v>4.2</c:v>
                </c:pt>
                <c:pt idx="3">
                  <c:v>4.9000000000000004</c:v>
                </c:pt>
                <c:pt idx="4">
                  <c:v>5.6</c:v>
                </c:pt>
                <c:pt idx="5">
                  <c:v>6.4</c:v>
                </c:pt>
                <c:pt idx="6">
                  <c:v>7.1</c:v>
                </c:pt>
                <c:pt idx="7">
                  <c:v>7.8</c:v>
                </c:pt>
                <c:pt idx="8">
                  <c:v>8.4</c:v>
                </c:pt>
                <c:pt idx="9">
                  <c:v>9</c:v>
                </c:pt>
              </c:numCache>
            </c:numRef>
          </c:val>
          <c:smooth val="0"/>
          <c:extLst>
            <c:ext xmlns:c16="http://schemas.microsoft.com/office/drawing/2014/chart" uri="{C3380CC4-5D6E-409C-BE32-E72D297353CC}">
              <c16:uniqueId val="{00000000-8561-40A1-8C52-46304AD68BF1}"/>
            </c:ext>
          </c:extLst>
        </c:ser>
        <c:ser>
          <c:idx val="1"/>
          <c:order val="1"/>
          <c:tx>
            <c:strRef>
              <c:f>Sheet1!$C$1</c:f>
              <c:strCache>
                <c:ptCount val="1"/>
                <c:pt idx="0">
                  <c:v>Mobile active</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Sheet1!$C$2:$C$11</c:f>
              <c:numCache>
                <c:formatCode>General</c:formatCode>
                <c:ptCount val="10"/>
                <c:pt idx="0">
                  <c:v>1.2</c:v>
                </c:pt>
                <c:pt idx="1">
                  <c:v>1.8</c:v>
                </c:pt>
                <c:pt idx="2">
                  <c:v>2.6</c:v>
                </c:pt>
                <c:pt idx="3">
                  <c:v>3.5</c:v>
                </c:pt>
                <c:pt idx="4">
                  <c:v>4.4000000000000004</c:v>
                </c:pt>
                <c:pt idx="5">
                  <c:v>5.3</c:v>
                </c:pt>
                <c:pt idx="6">
                  <c:v>6.1</c:v>
                </c:pt>
                <c:pt idx="7">
                  <c:v>6.9</c:v>
                </c:pt>
                <c:pt idx="8">
                  <c:v>7.6</c:v>
                </c:pt>
                <c:pt idx="9">
                  <c:v>8.1999999999999993</c:v>
                </c:pt>
              </c:numCache>
            </c:numRef>
          </c:val>
          <c:smooth val="0"/>
          <c:extLst>
            <c:ext xmlns:c16="http://schemas.microsoft.com/office/drawing/2014/chart" uri="{C3380CC4-5D6E-409C-BE32-E72D297353CC}">
              <c16:uniqueId val="{00000001-8561-40A1-8C52-46304AD68BF1}"/>
            </c:ext>
          </c:extLst>
        </c:ser>
        <c:ser>
          <c:idx val="2"/>
          <c:order val="2"/>
          <c:tx>
            <c:strRef>
              <c:f>Sheet1!$D$1</c:f>
              <c:strCache>
                <c:ptCount val="1"/>
                <c:pt idx="0">
                  <c:v>Branch active</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Sheet1!$D$2:$D$11</c:f>
              <c:numCache>
                <c:formatCode>General</c:formatCode>
                <c:ptCount val="10"/>
                <c:pt idx="0">
                  <c:v>6.8</c:v>
                </c:pt>
                <c:pt idx="1">
                  <c:v>6.4</c:v>
                </c:pt>
                <c:pt idx="2">
                  <c:v>6</c:v>
                </c:pt>
                <c:pt idx="3">
                  <c:v>5.5</c:v>
                </c:pt>
                <c:pt idx="4">
                  <c:v>4.9000000000000004</c:v>
                </c:pt>
                <c:pt idx="5">
                  <c:v>4.3</c:v>
                </c:pt>
                <c:pt idx="6">
                  <c:v>3.7</c:v>
                </c:pt>
                <c:pt idx="7">
                  <c:v>3.2</c:v>
                </c:pt>
                <c:pt idx="8">
                  <c:v>2.8</c:v>
                </c:pt>
                <c:pt idx="9">
                  <c:v>2.5</c:v>
                </c:pt>
              </c:numCache>
            </c:numRef>
          </c:val>
          <c:smooth val="0"/>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r"/>
      <c:layout>
        <c:manualLayout>
          <c:xMode val="edge"/>
          <c:yMode val="edge"/>
          <c:x val="0.8623149460955829"/>
          <c:y val="7.4782585497718226E-2"/>
          <c:w val="0.12989341819467595"/>
          <c:h val="0.70582226130602588"/>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Challenger customers (M)</c:v>
                </c:pt>
              </c:strCache>
            </c:strRef>
          </c:tx>
          <c:spPr>
            <a:solidFill>
              <a:schemeClr val="accent1"/>
            </a:solidFill>
            <a:ln>
              <a:noFill/>
            </a:ln>
            <a:effectLst/>
          </c:spPr>
          <c:invertIfNegative val="0"/>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Sheet1!$B$2:$B$11</c:f>
              <c:numCache>
                <c:formatCode>General</c:formatCode>
                <c:ptCount val="10"/>
                <c:pt idx="0">
                  <c:v>2</c:v>
                </c:pt>
                <c:pt idx="1">
                  <c:v>4</c:v>
                </c:pt>
                <c:pt idx="2">
                  <c:v>7</c:v>
                </c:pt>
                <c:pt idx="3">
                  <c:v>12</c:v>
                </c:pt>
                <c:pt idx="4">
                  <c:v>19</c:v>
                </c:pt>
                <c:pt idx="5">
                  <c:v>28</c:v>
                </c:pt>
                <c:pt idx="6">
                  <c:v>39</c:v>
                </c:pt>
                <c:pt idx="7">
                  <c:v>52</c:v>
                </c:pt>
                <c:pt idx="8">
                  <c:v>66</c:v>
                </c:pt>
                <c:pt idx="9">
                  <c:v>80</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Our digital customers (M)</c:v>
                </c:pt>
              </c:strCache>
            </c:strRef>
          </c:tx>
          <c:spPr>
            <a:solidFill>
              <a:schemeClr val="accent2"/>
            </a:solidFill>
            <a:ln>
              <a:noFill/>
            </a:ln>
            <a:effectLst/>
          </c:spPr>
          <c:invertIfNegative val="0"/>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Sheet1!$C$2:$C$11</c:f>
              <c:numCache>
                <c:formatCode>General</c:formatCode>
                <c:ptCount val="10"/>
                <c:pt idx="0">
                  <c:v>3.1</c:v>
                </c:pt>
                <c:pt idx="1">
                  <c:v>3.6</c:v>
                </c:pt>
                <c:pt idx="2">
                  <c:v>4.2</c:v>
                </c:pt>
                <c:pt idx="3">
                  <c:v>4.9000000000000004</c:v>
                </c:pt>
                <c:pt idx="4">
                  <c:v>5.6</c:v>
                </c:pt>
                <c:pt idx="5">
                  <c:v>6.4</c:v>
                </c:pt>
                <c:pt idx="6">
                  <c:v>7.1</c:v>
                </c:pt>
                <c:pt idx="7">
                  <c:v>7.8</c:v>
                </c:pt>
                <c:pt idx="8">
                  <c:v>8.4</c:v>
                </c:pt>
                <c:pt idx="9">
                  <c:v>9</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Challenger share new (%)</c:v>
                </c:pt>
              </c:strCache>
            </c:strRef>
          </c:tx>
          <c:spPr>
            <a:solidFill>
              <a:schemeClr val="accent3"/>
            </a:solidFill>
            <a:ln>
              <a:noFill/>
            </a:ln>
            <a:effectLst/>
          </c:spPr>
          <c:invertIfNegative val="0"/>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Sheet1!$D$2:$D$11</c:f>
              <c:numCache>
                <c:formatCode>General</c:formatCode>
                <c:ptCount val="10"/>
                <c:pt idx="0">
                  <c:v>8</c:v>
                </c:pt>
                <c:pt idx="1">
                  <c:v>12</c:v>
                </c:pt>
                <c:pt idx="2">
                  <c:v>17</c:v>
                </c:pt>
                <c:pt idx="3">
                  <c:v>23</c:v>
                </c:pt>
                <c:pt idx="4">
                  <c:v>30</c:v>
                </c:pt>
                <c:pt idx="5">
                  <c:v>37</c:v>
                </c:pt>
                <c:pt idx="6">
                  <c:v>44</c:v>
                </c:pt>
                <c:pt idx="7">
                  <c:v>50</c:v>
                </c:pt>
                <c:pt idx="8">
                  <c:v>55</c:v>
                </c:pt>
                <c:pt idx="9">
                  <c:v>59</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Value at risk</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682-4424-AC7E-4144D7C4D97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682-4424-AC7E-4144D7C4D97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682-4424-AC7E-4144D7C4D97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682-4424-AC7E-4144D7C4D97B}"/>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Deposit attrition</c:v>
                </c:pt>
                <c:pt idx="1">
                  <c:v>Margin erosion</c:v>
                </c:pt>
                <c:pt idx="2">
                  <c:v>Excess cost-to-serve</c:v>
                </c:pt>
                <c:pt idx="3">
                  <c:v>Forgone growth</c:v>
                </c:pt>
              </c:strCache>
            </c:strRef>
          </c:cat>
          <c:val>
            <c:numRef>
              <c:f>Sheet1!$B$2:$B$5</c:f>
              <c:numCache>
                <c:formatCode>General</c:formatCode>
                <c:ptCount val="4"/>
                <c:pt idx="0">
                  <c:v>42</c:v>
                </c:pt>
                <c:pt idx="1">
                  <c:v>26</c:v>
                </c:pt>
                <c:pt idx="2">
                  <c:v>18</c:v>
                </c:pt>
                <c:pt idx="3">
                  <c:v>14</c:v>
                </c:pt>
              </c:numCache>
            </c:numRef>
          </c:val>
          <c:extLst>
            <c:ext xmlns:c16="http://schemas.microsoft.com/office/drawing/2014/chart" uri="{C3380CC4-5D6E-409C-BE32-E72D297353CC}">
              <c16:uniqueId val="{00000000-92A8-4CCD-A26E-C471A522022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3582992340445"/>
          <c:y val="6.3533650037734493E-2"/>
          <c:w val="0.82341245584515521"/>
          <c:h val="0.78486772635428592"/>
        </c:manualLayout>
      </c:layout>
      <c:barChart>
        <c:barDir val="col"/>
        <c:grouping val="stacked"/>
        <c:varyColors val="0"/>
        <c:ser>
          <c:idx val="0"/>
          <c:order val="0"/>
          <c:tx>
            <c:strRef>
              <c:f>Sheet1!$B$1</c:f>
              <c:strCache>
                <c:ptCount val="1"/>
                <c:pt idx="0">
                  <c:v>Our bank</c:v>
                </c:pt>
              </c:strCache>
            </c:strRef>
          </c:tx>
          <c:spPr>
            <a:solidFill>
              <a:schemeClr val="accent1"/>
            </a:solidFill>
            <a:ln>
              <a:noFill/>
            </a:ln>
            <a:effectLst/>
          </c:spPr>
          <c:invertIfNegative val="0"/>
          <c:cat>
            <c:strRef>
              <c:f>Sheet1!$A$2:$A$11</c:f>
              <c:strCache>
                <c:ptCount val="10"/>
                <c:pt idx="0">
                  <c:v>Mobile</c:v>
                </c:pt>
                <c:pt idx="1">
                  <c:v>Onboard</c:v>
                </c:pt>
                <c:pt idx="2">
                  <c:v>Payments</c:v>
                </c:pt>
                <c:pt idx="3">
                  <c:v>Lending</c:v>
                </c:pt>
                <c:pt idx="4">
                  <c:v>Data/AI</c:v>
                </c:pt>
                <c:pt idx="5">
                  <c:v>Cloud</c:v>
                </c:pt>
                <c:pt idx="6">
                  <c:v>Open Bk</c:v>
                </c:pt>
                <c:pt idx="7">
                  <c:v>Service</c:v>
                </c:pt>
                <c:pt idx="8">
                  <c:v>Security</c:v>
                </c:pt>
                <c:pt idx="9">
                  <c:v>Personlz</c:v>
                </c:pt>
              </c:strCache>
            </c:strRef>
          </c:cat>
          <c:val>
            <c:numRef>
              <c:f>Sheet1!$B$2:$B$11</c:f>
              <c:numCache>
                <c:formatCode>General</c:formatCode>
                <c:ptCount val="10"/>
                <c:pt idx="0">
                  <c:v>52</c:v>
                </c:pt>
                <c:pt idx="1">
                  <c:v>48</c:v>
                </c:pt>
                <c:pt idx="2">
                  <c:v>60</c:v>
                </c:pt>
                <c:pt idx="3">
                  <c:v>40</c:v>
                </c:pt>
                <c:pt idx="4">
                  <c:v>35</c:v>
                </c:pt>
                <c:pt idx="5">
                  <c:v>30</c:v>
                </c:pt>
                <c:pt idx="6">
                  <c:v>38</c:v>
                </c:pt>
                <c:pt idx="7">
                  <c:v>55</c:v>
                </c:pt>
                <c:pt idx="8">
                  <c:v>62</c:v>
                </c:pt>
                <c:pt idx="9">
                  <c:v>33</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Peer average</c:v>
                </c:pt>
              </c:strCache>
            </c:strRef>
          </c:tx>
          <c:spPr>
            <a:solidFill>
              <a:schemeClr val="accent2"/>
            </a:solidFill>
            <a:ln>
              <a:noFill/>
            </a:ln>
            <a:effectLst/>
          </c:spPr>
          <c:invertIfNegative val="0"/>
          <c:cat>
            <c:strRef>
              <c:f>Sheet1!$A$2:$A$11</c:f>
              <c:strCache>
                <c:ptCount val="10"/>
                <c:pt idx="0">
                  <c:v>Mobile</c:v>
                </c:pt>
                <c:pt idx="1">
                  <c:v>Onboard</c:v>
                </c:pt>
                <c:pt idx="2">
                  <c:v>Payments</c:v>
                </c:pt>
                <c:pt idx="3">
                  <c:v>Lending</c:v>
                </c:pt>
                <c:pt idx="4">
                  <c:v>Data/AI</c:v>
                </c:pt>
                <c:pt idx="5">
                  <c:v>Cloud</c:v>
                </c:pt>
                <c:pt idx="6">
                  <c:v>Open Bk</c:v>
                </c:pt>
                <c:pt idx="7">
                  <c:v>Service</c:v>
                </c:pt>
                <c:pt idx="8">
                  <c:v>Security</c:v>
                </c:pt>
                <c:pt idx="9">
                  <c:v>Personlz</c:v>
                </c:pt>
              </c:strCache>
            </c:strRef>
          </c:cat>
          <c:val>
            <c:numRef>
              <c:f>Sheet1!$C$2:$C$11</c:f>
              <c:numCache>
                <c:formatCode>General</c:formatCode>
                <c:ptCount val="10"/>
                <c:pt idx="0">
                  <c:v>58</c:v>
                </c:pt>
                <c:pt idx="1">
                  <c:v>55</c:v>
                </c:pt>
                <c:pt idx="2">
                  <c:v>64</c:v>
                </c:pt>
                <c:pt idx="3">
                  <c:v>50</c:v>
                </c:pt>
                <c:pt idx="4">
                  <c:v>45</c:v>
                </c:pt>
                <c:pt idx="5">
                  <c:v>42</c:v>
                </c:pt>
                <c:pt idx="6">
                  <c:v>48</c:v>
                </c:pt>
                <c:pt idx="7">
                  <c:v>60</c:v>
                </c:pt>
                <c:pt idx="8">
                  <c:v>68</c:v>
                </c:pt>
                <c:pt idx="9">
                  <c:v>45</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Digital leaders</c:v>
                </c:pt>
              </c:strCache>
            </c:strRef>
          </c:tx>
          <c:spPr>
            <a:solidFill>
              <a:schemeClr val="accent3"/>
            </a:solidFill>
            <a:ln>
              <a:noFill/>
            </a:ln>
            <a:effectLst/>
          </c:spPr>
          <c:invertIfNegative val="0"/>
          <c:cat>
            <c:strRef>
              <c:f>Sheet1!$A$2:$A$11</c:f>
              <c:strCache>
                <c:ptCount val="10"/>
                <c:pt idx="0">
                  <c:v>Mobile</c:v>
                </c:pt>
                <c:pt idx="1">
                  <c:v>Onboard</c:v>
                </c:pt>
                <c:pt idx="2">
                  <c:v>Payments</c:v>
                </c:pt>
                <c:pt idx="3">
                  <c:v>Lending</c:v>
                </c:pt>
                <c:pt idx="4">
                  <c:v>Data/AI</c:v>
                </c:pt>
                <c:pt idx="5">
                  <c:v>Cloud</c:v>
                </c:pt>
                <c:pt idx="6">
                  <c:v>Open Bk</c:v>
                </c:pt>
                <c:pt idx="7">
                  <c:v>Service</c:v>
                </c:pt>
                <c:pt idx="8">
                  <c:v>Security</c:v>
                </c:pt>
                <c:pt idx="9">
                  <c:v>Personlz</c:v>
                </c:pt>
              </c:strCache>
            </c:strRef>
          </c:cat>
          <c:val>
            <c:numRef>
              <c:f>Sheet1!$D$2:$D$11</c:f>
              <c:numCache>
                <c:formatCode>General</c:formatCode>
                <c:ptCount val="10"/>
                <c:pt idx="0">
                  <c:v>85</c:v>
                </c:pt>
                <c:pt idx="1">
                  <c:v>82</c:v>
                </c:pt>
                <c:pt idx="2">
                  <c:v>88</c:v>
                </c:pt>
                <c:pt idx="3">
                  <c:v>80</c:v>
                </c:pt>
                <c:pt idx="4">
                  <c:v>78</c:v>
                </c:pt>
                <c:pt idx="5">
                  <c:v>80</c:v>
                </c:pt>
                <c:pt idx="6">
                  <c:v>82</c:v>
                </c:pt>
                <c:pt idx="7">
                  <c:v>86</c:v>
                </c:pt>
                <c:pt idx="8">
                  <c:v>90</c:v>
                </c:pt>
                <c:pt idx="9">
                  <c:v>84</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l"/>
      <c:layout>
        <c:manualLayout>
          <c:xMode val="edge"/>
          <c:yMode val="edge"/>
          <c:x val="6.6827532171493129E-3"/>
          <c:y val="0.19812170408508092"/>
          <c:w val="0.11037049289076084"/>
          <c:h val="0.4451702578822949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Our bank</c:v>
                </c:pt>
              </c:strCache>
            </c:strRef>
          </c:tx>
          <c:spPr>
            <a:solidFill>
              <a:schemeClr val="accent1"/>
            </a:solidFill>
            <a:ln>
              <a:noFill/>
            </a:ln>
            <a:effectLst/>
          </c:spPr>
          <c:invertIfNegative val="0"/>
          <c:cat>
            <c:strRef>
              <c:f>Sheet1!$A$2:$A$11</c:f>
              <c:strCache>
                <c:ptCount val="10"/>
                <c:pt idx="0">
                  <c:v>Mobile</c:v>
                </c:pt>
                <c:pt idx="1">
                  <c:v>Onboard</c:v>
                </c:pt>
                <c:pt idx="2">
                  <c:v>Payments</c:v>
                </c:pt>
                <c:pt idx="3">
                  <c:v>Lending</c:v>
                </c:pt>
                <c:pt idx="4">
                  <c:v>Data/AI</c:v>
                </c:pt>
                <c:pt idx="5">
                  <c:v>Cloud</c:v>
                </c:pt>
                <c:pt idx="6">
                  <c:v>Open Bk</c:v>
                </c:pt>
                <c:pt idx="7">
                  <c:v>Service</c:v>
                </c:pt>
                <c:pt idx="8">
                  <c:v>Security</c:v>
                </c:pt>
                <c:pt idx="9">
                  <c:v>Personlz</c:v>
                </c:pt>
              </c:strCache>
            </c:strRef>
          </c:cat>
          <c:val>
            <c:numRef>
              <c:f>Sheet1!$B$2:$B$11</c:f>
              <c:numCache>
                <c:formatCode>General</c:formatCode>
                <c:ptCount val="10"/>
                <c:pt idx="0">
                  <c:v>52</c:v>
                </c:pt>
                <c:pt idx="1">
                  <c:v>48</c:v>
                </c:pt>
                <c:pt idx="2">
                  <c:v>60</c:v>
                </c:pt>
                <c:pt idx="3">
                  <c:v>40</c:v>
                </c:pt>
                <c:pt idx="4">
                  <c:v>35</c:v>
                </c:pt>
                <c:pt idx="5">
                  <c:v>30</c:v>
                </c:pt>
                <c:pt idx="6">
                  <c:v>38</c:v>
                </c:pt>
                <c:pt idx="7">
                  <c:v>55</c:v>
                </c:pt>
                <c:pt idx="8">
                  <c:v>62</c:v>
                </c:pt>
                <c:pt idx="9">
                  <c:v>33</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Peer average</c:v>
                </c:pt>
              </c:strCache>
            </c:strRef>
          </c:tx>
          <c:spPr>
            <a:solidFill>
              <a:schemeClr val="accent2"/>
            </a:solidFill>
            <a:ln>
              <a:noFill/>
            </a:ln>
            <a:effectLst/>
          </c:spPr>
          <c:invertIfNegative val="0"/>
          <c:cat>
            <c:strRef>
              <c:f>Sheet1!$A$2:$A$11</c:f>
              <c:strCache>
                <c:ptCount val="10"/>
                <c:pt idx="0">
                  <c:v>Mobile</c:v>
                </c:pt>
                <c:pt idx="1">
                  <c:v>Onboard</c:v>
                </c:pt>
                <c:pt idx="2">
                  <c:v>Payments</c:v>
                </c:pt>
                <c:pt idx="3">
                  <c:v>Lending</c:v>
                </c:pt>
                <c:pt idx="4">
                  <c:v>Data/AI</c:v>
                </c:pt>
                <c:pt idx="5">
                  <c:v>Cloud</c:v>
                </c:pt>
                <c:pt idx="6">
                  <c:v>Open Bk</c:v>
                </c:pt>
                <c:pt idx="7">
                  <c:v>Service</c:v>
                </c:pt>
                <c:pt idx="8">
                  <c:v>Security</c:v>
                </c:pt>
                <c:pt idx="9">
                  <c:v>Personlz</c:v>
                </c:pt>
              </c:strCache>
            </c:strRef>
          </c:cat>
          <c:val>
            <c:numRef>
              <c:f>Sheet1!$C$2:$C$11</c:f>
              <c:numCache>
                <c:formatCode>General</c:formatCode>
                <c:ptCount val="10"/>
                <c:pt idx="0">
                  <c:v>58</c:v>
                </c:pt>
                <c:pt idx="1">
                  <c:v>55</c:v>
                </c:pt>
                <c:pt idx="2">
                  <c:v>64</c:v>
                </c:pt>
                <c:pt idx="3">
                  <c:v>50</c:v>
                </c:pt>
                <c:pt idx="4">
                  <c:v>45</c:v>
                </c:pt>
                <c:pt idx="5">
                  <c:v>42</c:v>
                </c:pt>
                <c:pt idx="6">
                  <c:v>48</c:v>
                </c:pt>
                <c:pt idx="7">
                  <c:v>60</c:v>
                </c:pt>
                <c:pt idx="8">
                  <c:v>68</c:v>
                </c:pt>
                <c:pt idx="9">
                  <c:v>45</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Digital leaders</c:v>
                </c:pt>
              </c:strCache>
            </c:strRef>
          </c:tx>
          <c:spPr>
            <a:solidFill>
              <a:schemeClr val="accent3"/>
            </a:solidFill>
            <a:ln>
              <a:noFill/>
            </a:ln>
            <a:effectLst/>
          </c:spPr>
          <c:invertIfNegative val="0"/>
          <c:cat>
            <c:strRef>
              <c:f>Sheet1!$A$2:$A$11</c:f>
              <c:strCache>
                <c:ptCount val="10"/>
                <c:pt idx="0">
                  <c:v>Mobile</c:v>
                </c:pt>
                <c:pt idx="1">
                  <c:v>Onboard</c:v>
                </c:pt>
                <c:pt idx="2">
                  <c:v>Payments</c:v>
                </c:pt>
                <c:pt idx="3">
                  <c:v>Lending</c:v>
                </c:pt>
                <c:pt idx="4">
                  <c:v>Data/AI</c:v>
                </c:pt>
                <c:pt idx="5">
                  <c:v>Cloud</c:v>
                </c:pt>
                <c:pt idx="6">
                  <c:v>Open Bk</c:v>
                </c:pt>
                <c:pt idx="7">
                  <c:v>Service</c:v>
                </c:pt>
                <c:pt idx="8">
                  <c:v>Security</c:v>
                </c:pt>
                <c:pt idx="9">
                  <c:v>Personlz</c:v>
                </c:pt>
              </c:strCache>
            </c:strRef>
          </c:cat>
          <c:val>
            <c:numRef>
              <c:f>Sheet1!$D$2:$D$11</c:f>
              <c:numCache>
                <c:formatCode>General</c:formatCode>
                <c:ptCount val="10"/>
                <c:pt idx="0">
                  <c:v>85</c:v>
                </c:pt>
                <c:pt idx="1">
                  <c:v>82</c:v>
                </c:pt>
                <c:pt idx="2">
                  <c:v>88</c:v>
                </c:pt>
                <c:pt idx="3">
                  <c:v>80</c:v>
                </c:pt>
                <c:pt idx="4">
                  <c:v>78</c:v>
                </c:pt>
                <c:pt idx="5">
                  <c:v>80</c:v>
                </c:pt>
                <c:pt idx="6">
                  <c:v>82</c:v>
                </c:pt>
                <c:pt idx="7">
                  <c:v>86</c:v>
                </c:pt>
                <c:pt idx="8">
                  <c:v>90</c:v>
                </c:pt>
                <c:pt idx="9">
                  <c:v>84</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Our bank</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Sheet1!$B$2:$B$11</c:f>
              <c:numCache>
                <c:formatCode>General</c:formatCode>
                <c:ptCount val="10"/>
                <c:pt idx="0">
                  <c:v>12</c:v>
                </c:pt>
                <c:pt idx="1">
                  <c:v>15</c:v>
                </c:pt>
                <c:pt idx="2">
                  <c:v>18</c:v>
                </c:pt>
                <c:pt idx="3">
                  <c:v>22</c:v>
                </c:pt>
                <c:pt idx="4">
                  <c:v>26</c:v>
                </c:pt>
                <c:pt idx="5">
                  <c:v>30</c:v>
                </c:pt>
                <c:pt idx="6">
                  <c:v>34</c:v>
                </c:pt>
                <c:pt idx="7">
                  <c:v>38</c:v>
                </c:pt>
                <c:pt idx="8">
                  <c:v>42</c:v>
                </c:pt>
                <c:pt idx="9">
                  <c:v>46</c:v>
                </c:pt>
              </c:numCache>
            </c:numRef>
          </c:val>
          <c:smooth val="0"/>
          <c:extLst>
            <c:ext xmlns:c16="http://schemas.microsoft.com/office/drawing/2014/chart" uri="{C3380CC4-5D6E-409C-BE32-E72D297353CC}">
              <c16:uniqueId val="{00000000-8561-40A1-8C52-46304AD68BF1}"/>
            </c:ext>
          </c:extLst>
        </c:ser>
        <c:ser>
          <c:idx val="1"/>
          <c:order val="1"/>
          <c:tx>
            <c:strRef>
              <c:f>Sheet1!$C$1</c:f>
              <c:strCache>
                <c:ptCount val="1"/>
                <c:pt idx="0">
                  <c:v>Peer average</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Sheet1!$C$2:$C$11</c:f>
              <c:numCache>
                <c:formatCode>General</c:formatCode>
                <c:ptCount val="10"/>
                <c:pt idx="0">
                  <c:v>15</c:v>
                </c:pt>
                <c:pt idx="1">
                  <c:v>19</c:v>
                </c:pt>
                <c:pt idx="2">
                  <c:v>24</c:v>
                </c:pt>
                <c:pt idx="3">
                  <c:v>29</c:v>
                </c:pt>
                <c:pt idx="4">
                  <c:v>34</c:v>
                </c:pt>
                <c:pt idx="5">
                  <c:v>39</c:v>
                </c:pt>
                <c:pt idx="6">
                  <c:v>44</c:v>
                </c:pt>
                <c:pt idx="7">
                  <c:v>48</c:v>
                </c:pt>
                <c:pt idx="8">
                  <c:v>52</c:v>
                </c:pt>
                <c:pt idx="9">
                  <c:v>55</c:v>
                </c:pt>
              </c:numCache>
            </c:numRef>
          </c:val>
          <c:smooth val="0"/>
          <c:extLst>
            <c:ext xmlns:c16="http://schemas.microsoft.com/office/drawing/2014/chart" uri="{C3380CC4-5D6E-409C-BE32-E72D297353CC}">
              <c16:uniqueId val="{00000001-8561-40A1-8C52-46304AD68BF1}"/>
            </c:ext>
          </c:extLst>
        </c:ser>
        <c:ser>
          <c:idx val="2"/>
          <c:order val="2"/>
          <c:tx>
            <c:strRef>
              <c:f>Sheet1!$D$1</c:f>
              <c:strCache>
                <c:ptCount val="1"/>
                <c:pt idx="0">
                  <c:v>Digital leaders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2016</c:v>
                </c:pt>
                <c:pt idx="1">
                  <c:v>2017</c:v>
                </c:pt>
                <c:pt idx="2">
                  <c:v>2018</c:v>
                </c:pt>
                <c:pt idx="3">
                  <c:v>2019</c:v>
                </c:pt>
                <c:pt idx="4">
                  <c:v>2020</c:v>
                </c:pt>
                <c:pt idx="5">
                  <c:v>2021</c:v>
                </c:pt>
                <c:pt idx="6">
                  <c:v>2022</c:v>
                </c:pt>
                <c:pt idx="7">
                  <c:v>2023</c:v>
                </c:pt>
                <c:pt idx="8">
                  <c:v>2024</c:v>
                </c:pt>
                <c:pt idx="9">
                  <c:v>2025</c:v>
                </c:pt>
              </c:strCache>
            </c:strRef>
          </c:cat>
          <c:val>
            <c:numRef>
              <c:f>Sheet1!$D$2:$D$11</c:f>
              <c:numCache>
                <c:formatCode>General</c:formatCode>
                <c:ptCount val="10"/>
                <c:pt idx="0">
                  <c:v>25</c:v>
                </c:pt>
                <c:pt idx="1">
                  <c:v>32</c:v>
                </c:pt>
                <c:pt idx="2">
                  <c:v>40</c:v>
                </c:pt>
                <c:pt idx="3">
                  <c:v>47</c:v>
                </c:pt>
                <c:pt idx="4">
                  <c:v>54</c:v>
                </c:pt>
                <c:pt idx="5">
                  <c:v>60</c:v>
                </c:pt>
                <c:pt idx="6">
                  <c:v>65</c:v>
                </c:pt>
                <c:pt idx="7">
                  <c:v>69</c:v>
                </c:pt>
                <c:pt idx="8">
                  <c:v>72</c:v>
                </c:pt>
                <c:pt idx="9">
                  <c:v>75</c:v>
                </c:pt>
              </c:numCache>
            </c:numRef>
          </c:val>
          <c:smooth val="0"/>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Service automation</c:v>
                </c:pt>
              </c:strCache>
            </c:strRef>
          </c:tx>
          <c:spPr>
            <a:solidFill>
              <a:schemeClr val="accent1"/>
            </a:solidFill>
            <a:ln>
              <a:noFill/>
            </a:ln>
            <a:effectLst/>
          </c:spP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Sheet1!$B$2:$B$11</c:f>
              <c:numCache>
                <c:formatCode>General</c:formatCode>
                <c:ptCount val="10"/>
                <c:pt idx="0">
                  <c:v>10</c:v>
                </c:pt>
                <c:pt idx="1">
                  <c:v>25</c:v>
                </c:pt>
                <c:pt idx="2">
                  <c:v>45</c:v>
                </c:pt>
                <c:pt idx="3">
                  <c:v>70</c:v>
                </c:pt>
                <c:pt idx="4">
                  <c:v>100</c:v>
                </c:pt>
                <c:pt idx="5">
                  <c:v>135</c:v>
                </c:pt>
                <c:pt idx="6">
                  <c:v>175</c:v>
                </c:pt>
                <c:pt idx="7">
                  <c:v>220</c:v>
                </c:pt>
                <c:pt idx="8">
                  <c:v>270</c:v>
                </c:pt>
                <c:pt idx="9">
                  <c:v>325</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Personalization</c:v>
                </c:pt>
              </c:strCache>
            </c:strRef>
          </c:tx>
          <c:spPr>
            <a:solidFill>
              <a:schemeClr val="accent2"/>
            </a:solidFill>
            <a:ln>
              <a:noFill/>
            </a:ln>
            <a:effectLst/>
          </c:spP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Sheet1!$C$2:$C$11</c:f>
              <c:numCache>
                <c:formatCode>General</c:formatCode>
                <c:ptCount val="10"/>
                <c:pt idx="0">
                  <c:v>5</c:v>
                </c:pt>
                <c:pt idx="1">
                  <c:v>15</c:v>
                </c:pt>
                <c:pt idx="2">
                  <c:v>30</c:v>
                </c:pt>
                <c:pt idx="3">
                  <c:v>50</c:v>
                </c:pt>
                <c:pt idx="4">
                  <c:v>75</c:v>
                </c:pt>
                <c:pt idx="5">
                  <c:v>105</c:v>
                </c:pt>
                <c:pt idx="6">
                  <c:v>140</c:v>
                </c:pt>
                <c:pt idx="7">
                  <c:v>180</c:v>
                </c:pt>
                <c:pt idx="8">
                  <c:v>225</c:v>
                </c:pt>
                <c:pt idx="9">
                  <c:v>275</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Risk &amp; fraud</c:v>
                </c:pt>
              </c:strCache>
            </c:strRef>
          </c:tx>
          <c:spPr>
            <a:solidFill>
              <a:schemeClr val="accent3"/>
            </a:solidFill>
            <a:ln>
              <a:noFill/>
            </a:ln>
            <a:effectLst/>
          </c:spPr>
          <c:cat>
            <c:strRef>
              <c:f>Sheet1!$A$2:$A$11</c:f>
              <c:strCache>
                <c:ptCount val="10"/>
                <c:pt idx="0">
                  <c:v>2026</c:v>
                </c:pt>
                <c:pt idx="1">
                  <c:v>2027</c:v>
                </c:pt>
                <c:pt idx="2">
                  <c:v>2028</c:v>
                </c:pt>
                <c:pt idx="3">
                  <c:v>2029</c:v>
                </c:pt>
                <c:pt idx="4">
                  <c:v>2030</c:v>
                </c:pt>
                <c:pt idx="5">
                  <c:v>2031</c:v>
                </c:pt>
                <c:pt idx="6">
                  <c:v>2032</c:v>
                </c:pt>
                <c:pt idx="7">
                  <c:v>2033</c:v>
                </c:pt>
                <c:pt idx="8">
                  <c:v>2034</c:v>
                </c:pt>
                <c:pt idx="9">
                  <c:v>2035</c:v>
                </c:pt>
              </c:strCache>
            </c:strRef>
          </c:cat>
          <c:val>
            <c:numRef>
              <c:f>Sheet1!$D$2:$D$11</c:f>
              <c:numCache>
                <c:formatCode>General</c:formatCode>
                <c:ptCount val="10"/>
                <c:pt idx="0">
                  <c:v>8</c:v>
                </c:pt>
                <c:pt idx="1">
                  <c:v>18</c:v>
                </c:pt>
                <c:pt idx="2">
                  <c:v>32</c:v>
                </c:pt>
                <c:pt idx="3">
                  <c:v>50</c:v>
                </c:pt>
                <c:pt idx="4">
                  <c:v>72</c:v>
                </c:pt>
                <c:pt idx="5">
                  <c:v>98</c:v>
                </c:pt>
                <c:pt idx="6">
                  <c:v>128</c:v>
                </c:pt>
                <c:pt idx="7">
                  <c:v>162</c:v>
                </c:pt>
                <c:pt idx="8">
                  <c:v>200</c:v>
                </c:pt>
                <c:pt idx="9">
                  <c:v>242</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axId val="379581712"/>
        <c:axId val="379584208"/>
      </c:area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Capex</c:v>
                </c:pt>
              </c:strCache>
            </c:strRef>
          </c:tx>
          <c:spPr>
            <a:solidFill>
              <a:schemeClr val="accent1"/>
            </a:solidFill>
            <a:ln>
              <a:noFill/>
            </a:ln>
            <a:effectLst/>
          </c:spPr>
          <c:invertIfNegative val="0"/>
          <c:cat>
            <c:strRef>
              <c:f>Sheet1!$A$2:$A$6</c:f>
              <c:strCache>
                <c:ptCount val="5"/>
                <c:pt idx="0">
                  <c:v>Foundation</c:v>
                </c:pt>
                <c:pt idx="1">
                  <c:v>Build</c:v>
                </c:pt>
                <c:pt idx="2">
                  <c:v>Scale</c:v>
                </c:pt>
                <c:pt idx="3">
                  <c:v>Optimize</c:v>
                </c:pt>
                <c:pt idx="4">
                  <c:v>Run</c:v>
                </c:pt>
              </c:strCache>
            </c:strRef>
          </c:cat>
          <c:val>
            <c:numRef>
              <c:f>Sheet1!$B$2:$B$6</c:f>
              <c:numCache>
                <c:formatCode>General</c:formatCode>
                <c:ptCount val="5"/>
                <c:pt idx="0">
                  <c:v>60</c:v>
                </c:pt>
                <c:pt idx="1">
                  <c:v>140</c:v>
                </c:pt>
                <c:pt idx="2">
                  <c:v>110</c:v>
                </c:pt>
                <c:pt idx="3">
                  <c:v>60</c:v>
                </c:pt>
                <c:pt idx="4">
                  <c:v>30</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Opex</c:v>
                </c:pt>
              </c:strCache>
            </c:strRef>
          </c:tx>
          <c:spPr>
            <a:solidFill>
              <a:schemeClr val="accent2"/>
            </a:solidFill>
            <a:ln>
              <a:noFill/>
            </a:ln>
            <a:effectLst/>
          </c:spPr>
          <c:invertIfNegative val="0"/>
          <c:cat>
            <c:strRef>
              <c:f>Sheet1!$A$2:$A$6</c:f>
              <c:strCache>
                <c:ptCount val="5"/>
                <c:pt idx="0">
                  <c:v>Foundation</c:v>
                </c:pt>
                <c:pt idx="1">
                  <c:v>Build</c:v>
                </c:pt>
                <c:pt idx="2">
                  <c:v>Scale</c:v>
                </c:pt>
                <c:pt idx="3">
                  <c:v>Optimize</c:v>
                </c:pt>
                <c:pt idx="4">
                  <c:v>Run</c:v>
                </c:pt>
              </c:strCache>
            </c:strRef>
          </c:cat>
          <c:val>
            <c:numRef>
              <c:f>Sheet1!$C$2:$C$6</c:f>
              <c:numCache>
                <c:formatCode>General</c:formatCode>
                <c:ptCount val="5"/>
                <c:pt idx="0">
                  <c:v>30</c:v>
                </c:pt>
                <c:pt idx="1">
                  <c:v>70</c:v>
                </c:pt>
                <c:pt idx="2">
                  <c:v>80</c:v>
                </c:pt>
                <c:pt idx="3">
                  <c:v>70</c:v>
                </c:pt>
                <c:pt idx="4">
                  <c:v>55</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Change &amp; people</c:v>
                </c:pt>
              </c:strCache>
            </c:strRef>
          </c:tx>
          <c:spPr>
            <a:solidFill>
              <a:schemeClr val="accent3"/>
            </a:solidFill>
            <a:ln>
              <a:noFill/>
            </a:ln>
            <a:effectLst/>
          </c:spPr>
          <c:invertIfNegative val="0"/>
          <c:cat>
            <c:strRef>
              <c:f>Sheet1!$A$2:$A$6</c:f>
              <c:strCache>
                <c:ptCount val="5"/>
                <c:pt idx="0">
                  <c:v>Foundation</c:v>
                </c:pt>
                <c:pt idx="1">
                  <c:v>Build</c:v>
                </c:pt>
                <c:pt idx="2">
                  <c:v>Scale</c:v>
                </c:pt>
                <c:pt idx="3">
                  <c:v>Optimize</c:v>
                </c:pt>
                <c:pt idx="4">
                  <c:v>Run</c:v>
                </c:pt>
              </c:strCache>
            </c:strRef>
          </c:cat>
          <c:val>
            <c:numRef>
              <c:f>Sheet1!$D$2:$D$6</c:f>
              <c:numCache>
                <c:formatCode>General</c:formatCode>
                <c:ptCount val="5"/>
                <c:pt idx="0">
                  <c:v>20</c:v>
                </c:pt>
                <c:pt idx="1">
                  <c:v>60</c:v>
                </c:pt>
                <c:pt idx="2">
                  <c:v>55</c:v>
                </c:pt>
                <c:pt idx="3">
                  <c:v>40</c:v>
                </c:pt>
                <c:pt idx="4">
                  <c:v>25</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68"/>
        <c:overlap val="100"/>
        <c:axId val="379581712"/>
        <c:axId val="379584208"/>
      </c:barChart>
      <c:catAx>
        <c:axId val="379581712"/>
        <c:scaling>
          <c:orientation val="minMax"/>
        </c:scaling>
        <c:delete val="1"/>
        <c:axPos val="b"/>
        <c:numFmt formatCode="General" sourceLinked="1"/>
        <c:majorTickMark val="none"/>
        <c:minorTickMark val="none"/>
        <c:tickLblPos val="nextTo"/>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7EC04D7-0204-47A2-AEDC-B1AA98D352B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dirty="0"/>
          </a:p>
        </p:txBody>
      </p:sp>
      <p:sp>
        <p:nvSpPr>
          <p:cNvPr id="3" name="Date Placeholder 2">
            <a:extLst>
              <a:ext uri="{FF2B5EF4-FFF2-40B4-BE49-F238E27FC236}">
                <a16:creationId xmlns:a16="http://schemas.microsoft.com/office/drawing/2014/main" id="{626C1344-705F-43CF-86CE-B33DC4928D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9FBB4C-3451-4422-8891-25FDB49DDB59}" type="datetimeFigureOut">
              <a:rPr lang="en-PH" smtClean="0"/>
              <a:t>06/06/2026</a:t>
            </a:fld>
            <a:endParaRPr lang="en-PH" dirty="0"/>
          </a:p>
        </p:txBody>
      </p:sp>
      <p:sp>
        <p:nvSpPr>
          <p:cNvPr id="4" name="Footer Placeholder 3">
            <a:extLst>
              <a:ext uri="{FF2B5EF4-FFF2-40B4-BE49-F238E27FC236}">
                <a16:creationId xmlns:a16="http://schemas.microsoft.com/office/drawing/2014/main" id="{11F8814B-F64F-4982-B071-521B25AE113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dirty="0"/>
          </a:p>
        </p:txBody>
      </p:sp>
      <p:sp>
        <p:nvSpPr>
          <p:cNvPr id="5" name="Slide Number Placeholder 4">
            <a:extLst>
              <a:ext uri="{FF2B5EF4-FFF2-40B4-BE49-F238E27FC236}">
                <a16:creationId xmlns:a16="http://schemas.microsoft.com/office/drawing/2014/main" id="{83AB31C8-386F-4C24-9353-F247DCFED1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063E09-0BFD-4BB4-8E38-9C93AC9B5544}" type="slidenum">
              <a:rPr lang="en-PH" smtClean="0"/>
              <a:t>‹#›</a:t>
            </a:fld>
            <a:endParaRPr lang="en-PH" dirty="0"/>
          </a:p>
        </p:txBody>
      </p:sp>
    </p:spTree>
    <p:extLst>
      <p:ext uri="{BB962C8B-B14F-4D97-AF65-F5344CB8AC3E}">
        <p14:creationId xmlns:p14="http://schemas.microsoft.com/office/powerpoint/2010/main" val="23514266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677B0D-96D5-4978-86A9-641448F98A03}" type="datetimeFigureOut">
              <a:rPr lang="en-PH" smtClean="0"/>
              <a:t>06/06/2026</a:t>
            </a:fld>
            <a:endParaRPr lang="en-PH"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EDE1CB-266B-40B9-AA5C-A19120F3E48D}" type="slidenum">
              <a:rPr lang="en-PH" smtClean="0"/>
              <a:t>‹#›</a:t>
            </a:fld>
            <a:endParaRPr lang="en-PH" dirty="0"/>
          </a:p>
        </p:txBody>
      </p:sp>
    </p:spTree>
    <p:extLst>
      <p:ext uri="{BB962C8B-B14F-4D97-AF65-F5344CB8AC3E}">
        <p14:creationId xmlns:p14="http://schemas.microsoft.com/office/powerpoint/2010/main" val="753533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19EDE1CB-266B-40B9-AA5C-A19120F3E48D}" type="slidenum">
              <a:rPr lang="en-PH" smtClean="0"/>
              <a:t>32</a:t>
            </a:fld>
            <a:endParaRPr lang="en-PH" dirty="0"/>
          </a:p>
        </p:txBody>
      </p:sp>
    </p:spTree>
    <p:extLst>
      <p:ext uri="{BB962C8B-B14F-4D97-AF65-F5344CB8AC3E}">
        <p14:creationId xmlns:p14="http://schemas.microsoft.com/office/powerpoint/2010/main" val="6196068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rgbClr val="031527"/>
              </a:gs>
              <a:gs pos="91000">
                <a:srgbClr val="0F287B"/>
              </a:gs>
              <a:gs pos="100000">
                <a:srgbClr val="1D3E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703384" y="2115476"/>
            <a:ext cx="6627783" cy="2387600"/>
          </a:xfrm>
          <a:prstGeom prst="rect">
            <a:avLst/>
          </a:prstGeom>
        </p:spPr>
        <p:txBody>
          <a:bodyPr anchor="b"/>
          <a:lstStyle>
            <a:lvl1pPr algn="l">
              <a:defRPr sz="6000">
                <a:solidFill>
                  <a:schemeClr val="accent5"/>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AB9046DE-0136-4582-8007-6F3A898946B2}"/>
              </a:ext>
            </a:extLst>
          </p:cNvPr>
          <p:cNvSpPr>
            <a:spLocks noGrp="1"/>
          </p:cNvSpPr>
          <p:nvPr>
            <p:ph type="subTitle" idx="1"/>
          </p:nvPr>
        </p:nvSpPr>
        <p:spPr>
          <a:xfrm>
            <a:off x="703384" y="4769363"/>
            <a:ext cx="6627783" cy="890954"/>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15" name="Picture Placeholder 14">
            <a:extLst>
              <a:ext uri="{FF2B5EF4-FFF2-40B4-BE49-F238E27FC236}">
                <a16:creationId xmlns:a16="http://schemas.microsoft.com/office/drawing/2014/main" id="{19CF8C02-C24F-4860-B2C6-25E39651C900}"/>
              </a:ext>
            </a:extLst>
          </p:cNvPr>
          <p:cNvSpPr>
            <a:spLocks noGrp="1"/>
          </p:cNvSpPr>
          <p:nvPr>
            <p:ph type="pic" sz="quarter" idx="10" hasCustomPrompt="1"/>
          </p:nvPr>
        </p:nvSpPr>
        <p:spPr>
          <a:xfrm>
            <a:off x="742560" y="691266"/>
            <a:ext cx="2469563" cy="914400"/>
          </a:xfrm>
        </p:spPr>
        <p:txBody>
          <a:bodyPr anchor="ctr"/>
          <a:lstStyle>
            <a:lvl1pPr marL="0" indent="0" algn="ctr">
              <a:buNone/>
              <a:defRPr>
                <a:solidFill>
                  <a:schemeClr val="bg1"/>
                </a:solidFill>
              </a:defRPr>
            </a:lvl1pPr>
          </a:lstStyle>
          <a:p>
            <a:r>
              <a:rPr lang="en-US" dirty="0"/>
              <a:t>Logo</a:t>
            </a:r>
            <a:endParaRPr lang="en-PH" dirty="0"/>
          </a:p>
        </p:txBody>
      </p:sp>
      <p:pic>
        <p:nvPicPr>
          <p:cNvPr id="39" name="Picture 38">
            <a:extLst>
              <a:ext uri="{FF2B5EF4-FFF2-40B4-BE49-F238E27FC236}">
                <a16:creationId xmlns:a16="http://schemas.microsoft.com/office/drawing/2014/main" id="{A49968C9-C82B-4052-AF59-07F400045C00}"/>
              </a:ext>
            </a:extLst>
          </p:cNvPr>
          <p:cNvPicPr>
            <a:picLocks noChangeAspect="1"/>
          </p:cNvPicPr>
          <p:nvPr userDrawn="1"/>
        </p:nvPicPr>
        <p:blipFill>
          <a:blip r:embed="rId2">
            <a:duotone>
              <a:prstClr val="black"/>
              <a:schemeClr val="accent2">
                <a:tint val="45000"/>
                <a:satMod val="400000"/>
              </a:schemeClr>
            </a:duotone>
            <a:alphaModFix amt="20000"/>
          </a:blip>
          <a:stretch>
            <a:fillRect/>
          </a:stretch>
        </p:blipFill>
        <p:spPr>
          <a:xfrm>
            <a:off x="7378933" y="-529346"/>
            <a:ext cx="5180303" cy="7776636"/>
          </a:xfrm>
          <a:prstGeom prst="rect">
            <a:avLst/>
          </a:prstGeom>
        </p:spPr>
      </p:pic>
    </p:spTree>
    <p:extLst>
      <p:ext uri="{BB962C8B-B14F-4D97-AF65-F5344CB8AC3E}">
        <p14:creationId xmlns:p14="http://schemas.microsoft.com/office/powerpoint/2010/main" val="3003143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Dark Background)">
    <p:bg>
      <p:bgPr>
        <a:gradFill>
          <a:gsLst>
            <a:gs pos="19000">
              <a:srgbClr val="031527"/>
            </a:gs>
            <a:gs pos="91000">
              <a:srgbClr val="0F287B"/>
            </a:gs>
            <a:gs pos="100000">
              <a:srgbClr val="1D3ED9"/>
            </a:gs>
          </a:gsLst>
          <a:path path="circle">
            <a:fillToRect r="100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8C767-999C-4D92-8CE3-EB901835053B}"/>
              </a:ext>
            </a:extLst>
          </p:cNvPr>
          <p:cNvSpPr>
            <a:spLocks noGrp="1"/>
          </p:cNvSpPr>
          <p:nvPr>
            <p:ph type="title"/>
          </p:nvPr>
        </p:nvSpPr>
        <p:spPr>
          <a:xfrm>
            <a:off x="363794" y="136526"/>
            <a:ext cx="11434668"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1" name="Straight Connector 10">
            <a:extLst>
              <a:ext uri="{FF2B5EF4-FFF2-40B4-BE49-F238E27FC236}">
                <a16:creationId xmlns:a16="http://schemas.microsoft.com/office/drawing/2014/main" id="{01505DD3-8CEC-4928-A0F0-CD4ABC012853}"/>
              </a:ext>
            </a:extLst>
          </p:cNvPr>
          <p:cNvCxnSpPr>
            <a:cxnSpLocks/>
          </p:cNvCxnSpPr>
          <p:nvPr userDrawn="1"/>
        </p:nvCxnSpPr>
        <p:spPr>
          <a:xfrm>
            <a:off x="363794" y="1018573"/>
            <a:ext cx="1143466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1143466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DC2F17E9-FA93-4613-9874-D56065AB8A81}"/>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341042254"/>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HS Highlight">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11302"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23911" y="6245650"/>
            <a:ext cx="817455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63816C8-DE6D-429F-8DED-033342F651E6}"/>
              </a:ext>
            </a:extLst>
          </p:cNvPr>
          <p:cNvSpPr/>
          <p:nvPr userDrawn="1"/>
        </p:nvSpPr>
        <p:spPr>
          <a:xfrm>
            <a:off x="0" y="0"/>
            <a:ext cx="3395241" cy="6858000"/>
          </a:xfrm>
          <a:prstGeom prst="rect">
            <a:avLst/>
          </a:prstGeom>
          <a:gradFill flip="none" rotWithShape="1">
            <a:gsLst>
              <a:gs pos="19000">
                <a:srgbClr val="031527"/>
              </a:gs>
              <a:gs pos="91000">
                <a:srgbClr val="0F287B"/>
              </a:gs>
              <a:gs pos="100000">
                <a:srgbClr val="1D3E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15" name="Title 1">
            <a:extLst>
              <a:ext uri="{FF2B5EF4-FFF2-40B4-BE49-F238E27FC236}">
                <a16:creationId xmlns:a16="http://schemas.microsoft.com/office/drawing/2014/main" id="{A6CAA6F5-2335-4A42-9262-29C136F10AEB}"/>
              </a:ext>
            </a:extLst>
          </p:cNvPr>
          <p:cNvSpPr>
            <a:spLocks noGrp="1"/>
          </p:cNvSpPr>
          <p:nvPr>
            <p:ph type="title"/>
          </p:nvPr>
        </p:nvSpPr>
        <p:spPr>
          <a:xfrm>
            <a:off x="363794" y="136526"/>
            <a:ext cx="2738221" cy="1958492"/>
          </a:xfrm>
          <a:prstGeom prst="rect">
            <a:avLst/>
          </a:prstGeom>
        </p:spPr>
        <p:txBody>
          <a:bodyPr lIns="0" tIns="0" rIns="0" bIns="0" anchor="b">
            <a:noAutofit/>
          </a:bodyPr>
          <a:lstStyle>
            <a:lvl1pPr>
              <a:defRPr sz="2800" b="1">
                <a:solidFill>
                  <a:schemeClr val="accent5"/>
                </a:solidFill>
              </a:defRPr>
            </a:lvl1pPr>
          </a:lstStyle>
          <a:p>
            <a:r>
              <a:rPr lang="en-US" dirty="0"/>
              <a:t>Click to edit Master title style</a:t>
            </a:r>
            <a:endParaRPr lang="en-PH" dirty="0"/>
          </a:p>
        </p:txBody>
      </p:sp>
      <p:sp>
        <p:nvSpPr>
          <p:cNvPr id="7" name="Slide Number Placeholder 5">
            <a:extLst>
              <a:ext uri="{FF2B5EF4-FFF2-40B4-BE49-F238E27FC236}">
                <a16:creationId xmlns:a16="http://schemas.microsoft.com/office/drawing/2014/main" id="{9B2F132E-F3CC-43AF-A329-7D8DDAF266AB}"/>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1274700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Slide - Dark RHS">
    <p:bg>
      <p:bgPr>
        <a:gradFill>
          <a:gsLst>
            <a:gs pos="19000">
              <a:srgbClr val="031527"/>
            </a:gs>
            <a:gs pos="91000">
              <a:srgbClr val="0F287B"/>
            </a:gs>
            <a:gs pos="100000">
              <a:srgbClr val="1D3ED9"/>
            </a:gs>
          </a:gsLst>
          <a:path path="circle">
            <a:fillToRect r="100000" b="100000"/>
          </a:path>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11302"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23911" y="6245650"/>
            <a:ext cx="817455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63816C8-DE6D-429F-8DED-033342F651E6}"/>
              </a:ext>
            </a:extLst>
          </p:cNvPr>
          <p:cNvSpPr/>
          <p:nvPr userDrawn="1"/>
        </p:nvSpPr>
        <p:spPr>
          <a:xfrm>
            <a:off x="0" y="0"/>
            <a:ext cx="3395241"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5" name="Title 1">
            <a:extLst>
              <a:ext uri="{FF2B5EF4-FFF2-40B4-BE49-F238E27FC236}">
                <a16:creationId xmlns:a16="http://schemas.microsoft.com/office/drawing/2014/main" id="{A6CAA6F5-2335-4A42-9262-29C136F10AEB}"/>
              </a:ext>
            </a:extLst>
          </p:cNvPr>
          <p:cNvSpPr>
            <a:spLocks noGrp="1"/>
          </p:cNvSpPr>
          <p:nvPr>
            <p:ph type="title"/>
          </p:nvPr>
        </p:nvSpPr>
        <p:spPr>
          <a:xfrm>
            <a:off x="363794" y="136526"/>
            <a:ext cx="2738221" cy="1958492"/>
          </a:xfrm>
          <a:prstGeom prst="rect">
            <a:avLst/>
          </a:prstGeom>
        </p:spPr>
        <p:txBody>
          <a:bodyPr lIns="0" tIns="0" rIns="0" bIns="0" anchor="b">
            <a:noAutofit/>
          </a:bodyPr>
          <a:lstStyle>
            <a:lvl1pPr>
              <a:defRPr sz="2800" b="1">
                <a:solidFill>
                  <a:schemeClr val="bg2"/>
                </a:solidFill>
              </a:defRPr>
            </a:lvl1pPr>
          </a:lstStyle>
          <a:p>
            <a:r>
              <a:rPr lang="en-US" dirty="0"/>
              <a:t>Click to edit Master title style</a:t>
            </a:r>
            <a:endParaRPr lang="en-PH" dirty="0"/>
          </a:p>
        </p:txBody>
      </p:sp>
      <p:sp>
        <p:nvSpPr>
          <p:cNvPr id="7" name="Slide Number Placeholder 5">
            <a:extLst>
              <a:ext uri="{FF2B5EF4-FFF2-40B4-BE49-F238E27FC236}">
                <a16:creationId xmlns:a16="http://schemas.microsoft.com/office/drawing/2014/main" id="{0BD75AC4-2196-4DC3-A093-BF13EE864CFE}"/>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2720171057"/>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ray LHS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11302"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23911" y="6245650"/>
            <a:ext cx="817455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63816C8-DE6D-429F-8DED-033342F651E6}"/>
              </a:ext>
            </a:extLst>
          </p:cNvPr>
          <p:cNvSpPr/>
          <p:nvPr userDrawn="1"/>
        </p:nvSpPr>
        <p:spPr>
          <a:xfrm>
            <a:off x="0" y="0"/>
            <a:ext cx="339524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Title 1">
            <a:extLst>
              <a:ext uri="{FF2B5EF4-FFF2-40B4-BE49-F238E27FC236}">
                <a16:creationId xmlns:a16="http://schemas.microsoft.com/office/drawing/2014/main" id="{89F3E60D-6CEE-4E06-A5F5-692F15388E46}"/>
              </a:ext>
            </a:extLst>
          </p:cNvPr>
          <p:cNvSpPr>
            <a:spLocks noGrp="1"/>
          </p:cNvSpPr>
          <p:nvPr>
            <p:ph type="title"/>
          </p:nvPr>
        </p:nvSpPr>
        <p:spPr>
          <a:xfrm>
            <a:off x="363794" y="2689543"/>
            <a:ext cx="2699446" cy="1478914"/>
          </a:xfrm>
          <a:prstGeom prst="rect">
            <a:avLst/>
          </a:prstGeom>
        </p:spPr>
        <p:txBody>
          <a:bodyPr lIns="0" tIns="0" rIns="0" bIns="0" anchor="ctr">
            <a:noAutofit/>
          </a:bodyPr>
          <a:lstStyle>
            <a:lvl1pPr>
              <a:defRPr sz="2800" b="1">
                <a:solidFill>
                  <a:schemeClr val="tx2"/>
                </a:solidFill>
              </a:defRPr>
            </a:lvl1pPr>
          </a:lstStyle>
          <a:p>
            <a:r>
              <a:rPr lang="en-US" dirty="0"/>
              <a:t>Click to edit Master title style</a:t>
            </a:r>
            <a:endParaRPr lang="en-PH" dirty="0"/>
          </a:p>
        </p:txBody>
      </p:sp>
      <p:sp>
        <p:nvSpPr>
          <p:cNvPr id="7" name="Slide Number Placeholder 5">
            <a:extLst>
              <a:ext uri="{FF2B5EF4-FFF2-40B4-BE49-F238E27FC236}">
                <a16:creationId xmlns:a16="http://schemas.microsoft.com/office/drawing/2014/main" id="{0118D2D7-80CD-4FB3-9FE6-0B07267FBB4D}"/>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486761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with Dark RH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945DEA7-3835-46BF-A194-A1FF688231BE}"/>
              </a:ext>
            </a:extLst>
          </p:cNvPr>
          <p:cNvSpPr/>
          <p:nvPr userDrawn="1"/>
        </p:nvSpPr>
        <p:spPr>
          <a:xfrm>
            <a:off x="8796759" y="0"/>
            <a:ext cx="3395241" cy="6857997"/>
          </a:xfrm>
          <a:prstGeom prst="rect">
            <a:avLst/>
          </a:prstGeom>
          <a:gradFill flip="none" rotWithShape="1">
            <a:gsLst>
              <a:gs pos="19000">
                <a:srgbClr val="031527"/>
              </a:gs>
              <a:gs pos="91000">
                <a:srgbClr val="0F287B"/>
              </a:gs>
              <a:gs pos="100000">
                <a:srgbClr val="1D3E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80973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8097300"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80973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3EFF76B4-59B3-4537-B716-03B478D6C9BB}"/>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bg1"/>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18454766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alf Dark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5388824"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5388824"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53888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8945DEA7-3835-46BF-A194-A1FF688231BE}"/>
              </a:ext>
            </a:extLst>
          </p:cNvPr>
          <p:cNvSpPr/>
          <p:nvPr userDrawn="1"/>
        </p:nvSpPr>
        <p:spPr>
          <a:xfrm>
            <a:off x="6096000" y="0"/>
            <a:ext cx="6096001" cy="6857997"/>
          </a:xfrm>
          <a:prstGeom prst="rect">
            <a:avLst/>
          </a:prstGeom>
          <a:gradFill flip="none" rotWithShape="1">
            <a:gsLst>
              <a:gs pos="19000">
                <a:srgbClr val="031527"/>
              </a:gs>
              <a:gs pos="91000">
                <a:srgbClr val="0F287B"/>
              </a:gs>
              <a:gs pos="100000">
                <a:srgbClr val="1D3E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8" name="Slide Number Placeholder 5">
            <a:extLst>
              <a:ext uri="{FF2B5EF4-FFF2-40B4-BE49-F238E27FC236}">
                <a16:creationId xmlns:a16="http://schemas.microsoft.com/office/drawing/2014/main" id="{F4893801-DFE6-42FA-AD13-81C16E921BC7}"/>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bg1"/>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28368480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alf Gray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5388824"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5388824"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53888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8945DEA7-3835-46BF-A194-A1FF688231BE}"/>
              </a:ext>
            </a:extLst>
          </p:cNvPr>
          <p:cNvSpPr/>
          <p:nvPr userDrawn="1"/>
        </p:nvSpPr>
        <p:spPr>
          <a:xfrm>
            <a:off x="6096000" y="0"/>
            <a:ext cx="609600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8" name="Slide Number Placeholder 5">
            <a:extLst>
              <a:ext uri="{FF2B5EF4-FFF2-40B4-BE49-F238E27FC236}">
                <a16:creationId xmlns:a16="http://schemas.microsoft.com/office/drawing/2014/main" id="{815DEC6C-306D-4D93-8966-655334DECE9A}"/>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1575013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alf Imag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5388824"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5388824"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53888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EB9A37C0-CB6C-4D59-93CF-DD60E439FEBD}"/>
              </a:ext>
            </a:extLst>
          </p:cNvPr>
          <p:cNvSpPr>
            <a:spLocks noGrp="1"/>
          </p:cNvSpPr>
          <p:nvPr>
            <p:ph type="pic" sz="quarter" idx="13" hasCustomPrompt="1"/>
          </p:nvPr>
        </p:nvSpPr>
        <p:spPr>
          <a:xfrm>
            <a:off x="6096000" y="-1"/>
            <a:ext cx="6096000" cy="6857999"/>
          </a:xfrm>
        </p:spPr>
        <p:txBody>
          <a:bodyPr/>
          <a:lstStyle>
            <a:lvl1pPr marL="0" indent="0">
              <a:buNone/>
              <a:defRPr/>
            </a:lvl1pPr>
          </a:lstStyle>
          <a:p>
            <a:r>
              <a:rPr lang="en-PH" dirty="0"/>
              <a:t> </a:t>
            </a:r>
          </a:p>
        </p:txBody>
      </p:sp>
      <p:sp>
        <p:nvSpPr>
          <p:cNvPr id="8" name="Slide Number Placeholder 5">
            <a:extLst>
              <a:ext uri="{FF2B5EF4-FFF2-40B4-BE49-F238E27FC236}">
                <a16:creationId xmlns:a16="http://schemas.microsoft.com/office/drawing/2014/main" id="{43C37F6C-01C3-4E37-B4A2-A86965076B75}"/>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28433072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ark Half LHS with Im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F582168-E144-467D-B5DC-A77F751D60F4}"/>
              </a:ext>
            </a:extLst>
          </p:cNvPr>
          <p:cNvSpPr/>
          <p:nvPr userDrawn="1"/>
        </p:nvSpPr>
        <p:spPr>
          <a:xfrm>
            <a:off x="10205" y="0"/>
            <a:ext cx="6096001" cy="6857997"/>
          </a:xfrm>
          <a:prstGeom prst="rect">
            <a:avLst/>
          </a:prstGeom>
          <a:gradFill flip="none" rotWithShape="1">
            <a:gsLst>
              <a:gs pos="19000">
                <a:srgbClr val="031527"/>
              </a:gs>
              <a:gs pos="91000">
                <a:srgbClr val="0F287B"/>
              </a:gs>
              <a:gs pos="100000">
                <a:srgbClr val="1D3E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solidFill>
                  <a:schemeClr val="bg1"/>
                </a:solidFill>
              </a:defRPr>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538882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5388824" cy="777874"/>
          </a:xfrm>
          <a:prstGeom prst="rect">
            <a:avLst/>
          </a:prstGeom>
        </p:spPr>
        <p:txBody>
          <a:bodyPr lIns="0" tIns="0" rIns="0" bIns="0" anchor="b">
            <a:noAutofit/>
          </a:bodyPr>
          <a:lstStyle>
            <a:lvl1pPr>
              <a:defRPr sz="2800" b="1">
                <a:solidFill>
                  <a:schemeClr val="bg1"/>
                </a:solidFill>
              </a:defRPr>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5388824"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EB9A37C0-CB6C-4D59-93CF-DD60E439FEBD}"/>
              </a:ext>
            </a:extLst>
          </p:cNvPr>
          <p:cNvSpPr>
            <a:spLocks noGrp="1"/>
          </p:cNvSpPr>
          <p:nvPr>
            <p:ph type="pic" sz="quarter" idx="13" hasCustomPrompt="1"/>
          </p:nvPr>
        </p:nvSpPr>
        <p:spPr>
          <a:xfrm>
            <a:off x="6096000" y="-1"/>
            <a:ext cx="6096000" cy="6857999"/>
          </a:xfrm>
        </p:spPr>
        <p:txBody>
          <a:bodyPr/>
          <a:lstStyle>
            <a:lvl1pPr marL="0" indent="0">
              <a:buNone/>
              <a:defRPr/>
            </a:lvl1pPr>
          </a:lstStyle>
          <a:p>
            <a:r>
              <a:rPr lang="en-PH" dirty="0"/>
              <a:t> </a:t>
            </a:r>
          </a:p>
        </p:txBody>
      </p:sp>
      <p:sp>
        <p:nvSpPr>
          <p:cNvPr id="9" name="Slide Number Placeholder 5">
            <a:extLst>
              <a:ext uri="{FF2B5EF4-FFF2-40B4-BE49-F238E27FC236}">
                <a16:creationId xmlns:a16="http://schemas.microsoft.com/office/drawing/2014/main" id="{B86B194A-3F8D-4A0F-9394-F50F346FDA16}"/>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28900534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Slide - Gray RHS">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2796095"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2796095"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2692824"/>
            <a:ext cx="2796095" cy="1472349"/>
          </a:xfrm>
          <a:prstGeom prst="rect">
            <a:avLst/>
          </a:prstGeom>
        </p:spPr>
        <p:txBody>
          <a:bodyPr lIns="0" tIns="0" rIns="0" bIns="0" anchor="ctr">
            <a:noAutofit/>
          </a:bodyPr>
          <a:lstStyle>
            <a:lvl1pPr>
              <a:defRPr sz="2800" b="1"/>
            </a:lvl1pPr>
          </a:lstStyle>
          <a:p>
            <a:r>
              <a:rPr lang="en-US" dirty="0"/>
              <a:t>Click to edit Master title style</a:t>
            </a:r>
            <a:endParaRPr lang="en-PH" dirty="0"/>
          </a:p>
        </p:txBody>
      </p:sp>
      <p:sp>
        <p:nvSpPr>
          <p:cNvPr id="3" name="Rectangle 2">
            <a:extLst>
              <a:ext uri="{FF2B5EF4-FFF2-40B4-BE49-F238E27FC236}">
                <a16:creationId xmlns:a16="http://schemas.microsoft.com/office/drawing/2014/main" id="{8945DEA7-3835-46BF-A194-A1FF688231BE}"/>
              </a:ext>
            </a:extLst>
          </p:cNvPr>
          <p:cNvSpPr/>
          <p:nvPr userDrawn="1"/>
        </p:nvSpPr>
        <p:spPr>
          <a:xfrm>
            <a:off x="3395242" y="0"/>
            <a:ext cx="879676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7" name="Slide Number Placeholder 5">
            <a:extLst>
              <a:ext uri="{FF2B5EF4-FFF2-40B4-BE49-F238E27FC236}">
                <a16:creationId xmlns:a16="http://schemas.microsoft.com/office/drawing/2014/main" id="{6BE37A3C-5938-4732-9BE8-BECE6F1E1680}"/>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893135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rgbClr val="031527"/>
              </a:gs>
              <a:gs pos="91000">
                <a:srgbClr val="0F287B"/>
              </a:gs>
              <a:gs pos="100000">
                <a:srgbClr val="1D3E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2793644" y="2069756"/>
            <a:ext cx="8166296" cy="2387600"/>
          </a:xfrm>
          <a:prstGeom prst="rect">
            <a:avLst/>
          </a:prstGeom>
        </p:spPr>
        <p:txBody>
          <a:bodyPr anchor="b"/>
          <a:lstStyle>
            <a:lvl1pPr algn="l">
              <a:defRPr sz="6000">
                <a:solidFill>
                  <a:schemeClr val="accent5"/>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AB9046DE-0136-4582-8007-6F3A898946B2}"/>
              </a:ext>
            </a:extLst>
          </p:cNvPr>
          <p:cNvSpPr>
            <a:spLocks noGrp="1"/>
          </p:cNvSpPr>
          <p:nvPr>
            <p:ph type="subTitle" idx="1"/>
          </p:nvPr>
        </p:nvSpPr>
        <p:spPr>
          <a:xfrm>
            <a:off x="2793644" y="4723643"/>
            <a:ext cx="8166296" cy="890954"/>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15" name="Picture Placeholder 14">
            <a:extLst>
              <a:ext uri="{FF2B5EF4-FFF2-40B4-BE49-F238E27FC236}">
                <a16:creationId xmlns:a16="http://schemas.microsoft.com/office/drawing/2014/main" id="{19CF8C02-C24F-4860-B2C6-25E39651C900}"/>
              </a:ext>
            </a:extLst>
          </p:cNvPr>
          <p:cNvSpPr>
            <a:spLocks noGrp="1"/>
          </p:cNvSpPr>
          <p:nvPr>
            <p:ph type="pic" sz="quarter" idx="10" hasCustomPrompt="1"/>
          </p:nvPr>
        </p:nvSpPr>
        <p:spPr>
          <a:xfrm>
            <a:off x="2832820" y="645546"/>
            <a:ext cx="2469563" cy="914400"/>
          </a:xfrm>
        </p:spPr>
        <p:txBody>
          <a:bodyPr anchor="ctr"/>
          <a:lstStyle>
            <a:lvl1pPr marL="0" indent="0" algn="ctr">
              <a:buNone/>
              <a:defRPr>
                <a:solidFill>
                  <a:schemeClr val="bg1"/>
                </a:solidFill>
              </a:defRPr>
            </a:lvl1pPr>
          </a:lstStyle>
          <a:p>
            <a:r>
              <a:rPr lang="en-US" dirty="0"/>
              <a:t>Logo</a:t>
            </a:r>
            <a:endParaRPr lang="en-PH" dirty="0"/>
          </a:p>
        </p:txBody>
      </p:sp>
      <p:pic>
        <p:nvPicPr>
          <p:cNvPr id="38" name="Picture 37">
            <a:extLst>
              <a:ext uri="{FF2B5EF4-FFF2-40B4-BE49-F238E27FC236}">
                <a16:creationId xmlns:a16="http://schemas.microsoft.com/office/drawing/2014/main" id="{ADB0B97C-77C6-491D-874B-C1735195269C}"/>
              </a:ext>
            </a:extLst>
          </p:cNvPr>
          <p:cNvPicPr>
            <a:picLocks noChangeAspect="1"/>
          </p:cNvPicPr>
          <p:nvPr userDrawn="1"/>
        </p:nvPicPr>
        <p:blipFill rotWithShape="1">
          <a:blip r:embed="rId2">
            <a:duotone>
              <a:prstClr val="black"/>
              <a:schemeClr val="accent2">
                <a:tint val="45000"/>
                <a:satMod val="400000"/>
              </a:schemeClr>
            </a:duotone>
            <a:alphaModFix amt="20000"/>
          </a:blip>
          <a:srcRect l="34712" t="1400" r="18571"/>
          <a:stretch/>
        </p:blipFill>
        <p:spPr>
          <a:xfrm flipH="1">
            <a:off x="0" y="-475488"/>
            <a:ext cx="2399786" cy="7603482"/>
          </a:xfrm>
          <a:prstGeom prst="rect">
            <a:avLst/>
          </a:prstGeom>
        </p:spPr>
      </p:pic>
    </p:spTree>
    <p:extLst>
      <p:ext uri="{BB962C8B-B14F-4D97-AF65-F5344CB8AC3E}">
        <p14:creationId xmlns:p14="http://schemas.microsoft.com/office/powerpoint/2010/main" val="25681829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lide with Gray RH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945DEA7-3835-46BF-A194-A1FF688231BE}"/>
              </a:ext>
            </a:extLst>
          </p:cNvPr>
          <p:cNvSpPr/>
          <p:nvPr userDrawn="1"/>
        </p:nvSpPr>
        <p:spPr>
          <a:xfrm>
            <a:off x="8796759" y="0"/>
            <a:ext cx="339524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80973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8097300"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80973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6A7CECC0-DA3F-46D6-8474-33D115B66A5C}"/>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1277927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rgbClr val="031527"/>
              </a:gs>
              <a:gs pos="91000">
                <a:srgbClr val="0F287B"/>
              </a:gs>
              <a:gs pos="100000">
                <a:srgbClr val="1D3E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 name="TextBox 3">
            <a:extLst>
              <a:ext uri="{FF2B5EF4-FFF2-40B4-BE49-F238E27FC236}">
                <a16:creationId xmlns:a16="http://schemas.microsoft.com/office/drawing/2014/main" id="{3FC678D9-812C-4BAB-98A8-2BD4AF51DAFB}"/>
              </a:ext>
            </a:extLst>
          </p:cNvPr>
          <p:cNvSpPr txBox="1"/>
          <p:nvPr userDrawn="1"/>
        </p:nvSpPr>
        <p:spPr>
          <a:xfrm>
            <a:off x="1021080" y="2947212"/>
            <a:ext cx="4922520" cy="1015663"/>
          </a:xfrm>
          <a:prstGeom prst="rect">
            <a:avLst/>
          </a:prstGeom>
          <a:noFill/>
        </p:spPr>
        <p:txBody>
          <a:bodyPr wrap="square" rtlCol="0">
            <a:spAutoFit/>
          </a:bodyPr>
          <a:lstStyle/>
          <a:p>
            <a:r>
              <a:rPr lang="en-PH" sz="6000" b="1" dirty="0">
                <a:solidFill>
                  <a:schemeClr val="accent5"/>
                </a:solidFill>
                <a:latin typeface="+mj-lt"/>
              </a:rPr>
              <a:t>Thank You!</a:t>
            </a:r>
          </a:p>
        </p:txBody>
      </p:sp>
      <p:pic>
        <p:nvPicPr>
          <p:cNvPr id="6" name="Picture 5">
            <a:extLst>
              <a:ext uri="{FF2B5EF4-FFF2-40B4-BE49-F238E27FC236}">
                <a16:creationId xmlns:a16="http://schemas.microsoft.com/office/drawing/2014/main" id="{965A9BAF-FB8F-4F0C-B3D8-A0FA417FD204}"/>
              </a:ext>
            </a:extLst>
          </p:cNvPr>
          <p:cNvPicPr>
            <a:picLocks noChangeAspect="1"/>
          </p:cNvPicPr>
          <p:nvPr userDrawn="1"/>
        </p:nvPicPr>
        <p:blipFill>
          <a:blip r:embed="rId2">
            <a:duotone>
              <a:prstClr val="black"/>
              <a:schemeClr val="accent2">
                <a:tint val="45000"/>
                <a:satMod val="400000"/>
              </a:schemeClr>
            </a:duotone>
            <a:alphaModFix amt="20000"/>
          </a:blip>
          <a:stretch>
            <a:fillRect/>
          </a:stretch>
        </p:blipFill>
        <p:spPr>
          <a:xfrm>
            <a:off x="7332633" y="-529346"/>
            <a:ext cx="5180303" cy="7776636"/>
          </a:xfrm>
          <a:prstGeom prst="rect">
            <a:avLst/>
          </a:prstGeom>
        </p:spPr>
      </p:pic>
    </p:spTree>
    <p:extLst>
      <p:ext uri="{BB962C8B-B14F-4D97-AF65-F5344CB8AC3E}">
        <p14:creationId xmlns:p14="http://schemas.microsoft.com/office/powerpoint/2010/main" val="2561668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rgbClr val="031527"/>
              </a:gs>
              <a:gs pos="91000">
                <a:srgbClr val="0F287B"/>
              </a:gs>
              <a:gs pos="100000">
                <a:srgbClr val="1D3E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703384" y="2115476"/>
            <a:ext cx="6627783" cy="2387600"/>
          </a:xfrm>
          <a:prstGeom prst="rect">
            <a:avLst/>
          </a:prstGeom>
        </p:spPr>
        <p:txBody>
          <a:bodyPr anchor="b"/>
          <a:lstStyle>
            <a:lvl1pPr algn="l">
              <a:defRPr sz="6000">
                <a:solidFill>
                  <a:schemeClr val="accent5"/>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AB9046DE-0136-4582-8007-6F3A898946B2}"/>
              </a:ext>
            </a:extLst>
          </p:cNvPr>
          <p:cNvSpPr>
            <a:spLocks noGrp="1"/>
          </p:cNvSpPr>
          <p:nvPr>
            <p:ph type="subTitle" idx="1"/>
          </p:nvPr>
        </p:nvSpPr>
        <p:spPr>
          <a:xfrm>
            <a:off x="703384" y="4769363"/>
            <a:ext cx="6627783" cy="890954"/>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15" name="Picture Placeholder 14">
            <a:extLst>
              <a:ext uri="{FF2B5EF4-FFF2-40B4-BE49-F238E27FC236}">
                <a16:creationId xmlns:a16="http://schemas.microsoft.com/office/drawing/2014/main" id="{19CF8C02-C24F-4860-B2C6-25E39651C900}"/>
              </a:ext>
            </a:extLst>
          </p:cNvPr>
          <p:cNvSpPr>
            <a:spLocks noGrp="1"/>
          </p:cNvSpPr>
          <p:nvPr>
            <p:ph type="pic" sz="quarter" idx="10" hasCustomPrompt="1"/>
          </p:nvPr>
        </p:nvSpPr>
        <p:spPr>
          <a:xfrm>
            <a:off x="742560" y="691266"/>
            <a:ext cx="2469563" cy="914400"/>
          </a:xfrm>
        </p:spPr>
        <p:txBody>
          <a:bodyPr anchor="ctr"/>
          <a:lstStyle>
            <a:lvl1pPr marL="0" indent="0" algn="ctr">
              <a:buNone/>
              <a:defRPr>
                <a:solidFill>
                  <a:schemeClr val="bg1"/>
                </a:solidFill>
              </a:defRPr>
            </a:lvl1pPr>
          </a:lstStyle>
          <a:p>
            <a:r>
              <a:rPr lang="en-US" dirty="0"/>
              <a:t>Logo</a:t>
            </a:r>
            <a:endParaRPr lang="en-PH" dirty="0"/>
          </a:p>
        </p:txBody>
      </p:sp>
      <p:pic>
        <p:nvPicPr>
          <p:cNvPr id="38" name="Picture 37">
            <a:extLst>
              <a:ext uri="{FF2B5EF4-FFF2-40B4-BE49-F238E27FC236}">
                <a16:creationId xmlns:a16="http://schemas.microsoft.com/office/drawing/2014/main" id="{ADB0B97C-77C6-491D-874B-C1735195269C}"/>
              </a:ext>
            </a:extLst>
          </p:cNvPr>
          <p:cNvPicPr>
            <a:picLocks noChangeAspect="1"/>
          </p:cNvPicPr>
          <p:nvPr userDrawn="1"/>
        </p:nvPicPr>
        <p:blipFill>
          <a:blip r:embed="rId2">
            <a:duotone>
              <a:prstClr val="black"/>
              <a:schemeClr val="accent2">
                <a:tint val="45000"/>
                <a:satMod val="400000"/>
              </a:schemeClr>
            </a:duotone>
            <a:alphaModFix amt="20000"/>
          </a:blip>
          <a:stretch>
            <a:fillRect/>
          </a:stretch>
        </p:blipFill>
        <p:spPr>
          <a:xfrm>
            <a:off x="7378933" y="-529346"/>
            <a:ext cx="5180303" cy="7776636"/>
          </a:xfrm>
          <a:prstGeom prst="rect">
            <a:avLst/>
          </a:prstGeom>
        </p:spPr>
      </p:pic>
    </p:spTree>
    <p:extLst>
      <p:ext uri="{BB962C8B-B14F-4D97-AF65-F5344CB8AC3E}">
        <p14:creationId xmlns:p14="http://schemas.microsoft.com/office/powerpoint/2010/main" val="913682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rgbClr val="031527"/>
              </a:gs>
              <a:gs pos="91000">
                <a:srgbClr val="0F287B"/>
              </a:gs>
              <a:gs pos="100000">
                <a:srgbClr val="1D3E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703384" y="2827239"/>
            <a:ext cx="10528495" cy="2387600"/>
          </a:xfrm>
          <a:prstGeom prst="rect">
            <a:avLst/>
          </a:prstGeom>
        </p:spPr>
        <p:txBody>
          <a:bodyPr anchor="b"/>
          <a:lstStyle>
            <a:lvl1pPr algn="l">
              <a:defRPr sz="5400">
                <a:solidFill>
                  <a:schemeClr val="bg1"/>
                </a:solidFill>
              </a:defRPr>
            </a:lvl1pPr>
          </a:lstStyle>
          <a:p>
            <a:r>
              <a:rPr lang="en-US" dirty="0"/>
              <a:t>Click to edit Master title style</a:t>
            </a:r>
            <a:endParaRPr lang="en-PH" dirty="0"/>
          </a:p>
        </p:txBody>
      </p:sp>
      <p:cxnSp>
        <p:nvCxnSpPr>
          <p:cNvPr id="5" name="Straight Connector 4">
            <a:extLst>
              <a:ext uri="{FF2B5EF4-FFF2-40B4-BE49-F238E27FC236}">
                <a16:creationId xmlns:a16="http://schemas.microsoft.com/office/drawing/2014/main" id="{06BD8D22-8A1B-4426-9A47-F0843903C112}"/>
              </a:ext>
            </a:extLst>
          </p:cNvPr>
          <p:cNvCxnSpPr>
            <a:cxnSpLocks/>
          </p:cNvCxnSpPr>
          <p:nvPr userDrawn="1"/>
        </p:nvCxnSpPr>
        <p:spPr>
          <a:xfrm>
            <a:off x="0" y="5541671"/>
            <a:ext cx="1136249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88568B3-209F-431A-AB64-1F621AB12A04}"/>
              </a:ext>
            </a:extLst>
          </p:cNvPr>
          <p:cNvPicPr>
            <a:picLocks noChangeAspect="1"/>
          </p:cNvPicPr>
          <p:nvPr userDrawn="1"/>
        </p:nvPicPr>
        <p:blipFill>
          <a:blip r:embed="rId2">
            <a:duotone>
              <a:prstClr val="black"/>
              <a:schemeClr val="accent2">
                <a:tint val="45000"/>
                <a:satMod val="400000"/>
              </a:schemeClr>
            </a:duotone>
            <a:alphaModFix amt="5000"/>
          </a:blip>
          <a:stretch>
            <a:fillRect/>
          </a:stretch>
        </p:blipFill>
        <p:spPr>
          <a:xfrm>
            <a:off x="7332633" y="-529346"/>
            <a:ext cx="5180303" cy="7776636"/>
          </a:xfrm>
          <a:prstGeom prst="rect">
            <a:avLst/>
          </a:prstGeom>
        </p:spPr>
      </p:pic>
    </p:spTree>
    <p:extLst>
      <p:ext uri="{BB962C8B-B14F-4D97-AF65-F5344CB8AC3E}">
        <p14:creationId xmlns:p14="http://schemas.microsoft.com/office/powerpoint/2010/main" val="1051455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703384" y="2827239"/>
            <a:ext cx="10528495" cy="2387600"/>
          </a:xfrm>
          <a:prstGeom prst="rect">
            <a:avLst/>
          </a:prstGeom>
        </p:spPr>
        <p:txBody>
          <a:bodyPr anchor="b"/>
          <a:lstStyle>
            <a:lvl1pPr algn="l">
              <a:defRPr sz="5400">
                <a:solidFill>
                  <a:schemeClr val="tx2"/>
                </a:solidFill>
              </a:defRPr>
            </a:lvl1pPr>
          </a:lstStyle>
          <a:p>
            <a:r>
              <a:rPr lang="en-US" dirty="0"/>
              <a:t>Click to edit Master title style</a:t>
            </a:r>
            <a:endParaRPr lang="en-PH" dirty="0"/>
          </a:p>
        </p:txBody>
      </p:sp>
      <p:cxnSp>
        <p:nvCxnSpPr>
          <p:cNvPr id="5" name="Straight Connector 4">
            <a:extLst>
              <a:ext uri="{FF2B5EF4-FFF2-40B4-BE49-F238E27FC236}">
                <a16:creationId xmlns:a16="http://schemas.microsoft.com/office/drawing/2014/main" id="{06BD8D22-8A1B-4426-9A47-F0843903C112}"/>
              </a:ext>
            </a:extLst>
          </p:cNvPr>
          <p:cNvCxnSpPr>
            <a:cxnSpLocks/>
          </p:cNvCxnSpPr>
          <p:nvPr userDrawn="1"/>
        </p:nvCxnSpPr>
        <p:spPr>
          <a:xfrm>
            <a:off x="0" y="5541671"/>
            <a:ext cx="1136249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88568B3-209F-431A-AB64-1F621AB12A04}"/>
              </a:ext>
            </a:extLst>
          </p:cNvPr>
          <p:cNvPicPr>
            <a:picLocks noChangeAspect="1"/>
          </p:cNvPicPr>
          <p:nvPr userDrawn="1"/>
        </p:nvPicPr>
        <p:blipFill rotWithShape="1">
          <a:blip r:embed="rId2">
            <a:duotone>
              <a:prstClr val="black"/>
              <a:schemeClr val="accent2">
                <a:tint val="45000"/>
                <a:satMod val="400000"/>
              </a:schemeClr>
            </a:duotone>
            <a:alphaModFix amt="8000"/>
          </a:blip>
          <a:srcRect t="6807" b="5006"/>
          <a:stretch/>
        </p:blipFill>
        <p:spPr>
          <a:xfrm>
            <a:off x="7332633" y="0"/>
            <a:ext cx="5180303" cy="6858000"/>
          </a:xfrm>
          <a:prstGeom prst="rect">
            <a:avLst/>
          </a:prstGeom>
        </p:spPr>
      </p:pic>
    </p:spTree>
    <p:extLst>
      <p:ext uri="{BB962C8B-B14F-4D97-AF65-F5344CB8AC3E}">
        <p14:creationId xmlns:p14="http://schemas.microsoft.com/office/powerpoint/2010/main" val="1841140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with Subtit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rgbClr val="031527"/>
              </a:gs>
              <a:gs pos="91000">
                <a:srgbClr val="0F287B"/>
              </a:gs>
              <a:gs pos="100000">
                <a:srgbClr val="1D3E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703384" y="968381"/>
            <a:ext cx="6444175" cy="1942459"/>
          </a:xfrm>
          <a:prstGeom prst="rect">
            <a:avLst/>
          </a:prstGeom>
        </p:spPr>
        <p:txBody>
          <a:bodyPr anchor="b"/>
          <a:lstStyle>
            <a:lvl1pPr algn="l">
              <a:defRPr sz="5400">
                <a:solidFill>
                  <a:schemeClr val="bg1"/>
                </a:solidFill>
              </a:defRPr>
            </a:lvl1pPr>
          </a:lstStyle>
          <a:p>
            <a:r>
              <a:rPr lang="en-US" dirty="0"/>
              <a:t>Click to edit Master title</a:t>
            </a:r>
            <a:endParaRPr lang="en-PH" dirty="0"/>
          </a:p>
        </p:txBody>
      </p:sp>
      <p:cxnSp>
        <p:nvCxnSpPr>
          <p:cNvPr id="5" name="Straight Connector 4">
            <a:extLst>
              <a:ext uri="{FF2B5EF4-FFF2-40B4-BE49-F238E27FC236}">
                <a16:creationId xmlns:a16="http://schemas.microsoft.com/office/drawing/2014/main" id="{06BD8D22-8A1B-4426-9A47-F0843903C112}"/>
              </a:ext>
            </a:extLst>
          </p:cNvPr>
          <p:cNvCxnSpPr>
            <a:cxnSpLocks/>
          </p:cNvCxnSpPr>
          <p:nvPr userDrawn="1"/>
        </p:nvCxnSpPr>
        <p:spPr>
          <a:xfrm>
            <a:off x="703385" y="3240431"/>
            <a:ext cx="1643575" cy="0"/>
          </a:xfrm>
          <a:prstGeom prst="line">
            <a:avLst/>
          </a:prstGeom>
          <a:ln w="1270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54F730E5-52CC-416F-B87B-29AA45D80E37}"/>
              </a:ext>
            </a:extLst>
          </p:cNvPr>
          <p:cNvSpPr>
            <a:spLocks noGrp="1"/>
          </p:cNvSpPr>
          <p:nvPr>
            <p:ph type="body" sz="quarter" idx="10"/>
          </p:nvPr>
        </p:nvSpPr>
        <p:spPr>
          <a:xfrm>
            <a:off x="703385" y="3617569"/>
            <a:ext cx="6444175" cy="1942458"/>
          </a:xfrm>
        </p:spPr>
        <p:txBody>
          <a:bodyPr lIns="0" tIns="0" rIns="0" bIns="0">
            <a:normAutofit/>
          </a:bodyPr>
          <a:lstStyle>
            <a:lvl1pPr marL="0" indent="0">
              <a:buNone/>
              <a:defRPr sz="4400">
                <a:solidFill>
                  <a:schemeClr val="bg1"/>
                </a:solidFill>
              </a:defRPr>
            </a:lvl1pPr>
            <a:lvl2pPr marL="457200" indent="0">
              <a:buNone/>
              <a:defRPr/>
            </a:lvl2pPr>
          </a:lstStyle>
          <a:p>
            <a:pPr lvl="0"/>
            <a:r>
              <a:rPr lang="en-US" dirty="0"/>
              <a:t>Click to edit Master text styles</a:t>
            </a:r>
          </a:p>
        </p:txBody>
      </p:sp>
      <p:pic>
        <p:nvPicPr>
          <p:cNvPr id="9" name="Picture 8">
            <a:extLst>
              <a:ext uri="{FF2B5EF4-FFF2-40B4-BE49-F238E27FC236}">
                <a16:creationId xmlns:a16="http://schemas.microsoft.com/office/drawing/2014/main" id="{5BBD10AF-C246-4E31-B13C-23862FF8F465}"/>
              </a:ext>
            </a:extLst>
          </p:cNvPr>
          <p:cNvPicPr>
            <a:picLocks noChangeAspect="1"/>
          </p:cNvPicPr>
          <p:nvPr userDrawn="1"/>
        </p:nvPicPr>
        <p:blipFill rotWithShape="1">
          <a:blip r:embed="rId2">
            <a:duotone>
              <a:prstClr val="black"/>
              <a:schemeClr val="accent2">
                <a:tint val="45000"/>
                <a:satMod val="400000"/>
              </a:schemeClr>
            </a:duotone>
            <a:alphaModFix amt="5000"/>
          </a:blip>
          <a:srcRect l="34712" t="1400" r="18571"/>
          <a:stretch/>
        </p:blipFill>
        <p:spPr>
          <a:xfrm flipH="1">
            <a:off x="9792214" y="-475488"/>
            <a:ext cx="2399786" cy="7603482"/>
          </a:xfrm>
          <a:prstGeom prst="rect">
            <a:avLst/>
          </a:prstGeom>
        </p:spPr>
      </p:pic>
    </p:spTree>
    <p:extLst>
      <p:ext uri="{BB962C8B-B14F-4D97-AF65-F5344CB8AC3E}">
        <p14:creationId xmlns:p14="http://schemas.microsoft.com/office/powerpoint/2010/main" val="3474400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rgbClr val="031527"/>
              </a:gs>
              <a:gs pos="91000">
                <a:srgbClr val="0F287B"/>
              </a:gs>
              <a:gs pos="100000">
                <a:srgbClr val="1D3ED9"/>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1957748" y="2470735"/>
            <a:ext cx="8475790" cy="2387600"/>
          </a:xfrm>
          <a:prstGeom prst="rect">
            <a:avLst/>
          </a:prstGeom>
        </p:spPr>
        <p:txBody>
          <a:bodyPr anchor="ctr"/>
          <a:lstStyle>
            <a:lvl1pPr algn="ctr">
              <a:defRPr sz="5400">
                <a:solidFill>
                  <a:schemeClr val="bg1"/>
                </a:solidFill>
              </a:defRPr>
            </a:lvl1pPr>
          </a:lstStyle>
          <a:p>
            <a:r>
              <a:rPr lang="en-US" dirty="0"/>
              <a:t>Click to edit Master title style</a:t>
            </a:r>
            <a:endParaRPr lang="en-PH" dirty="0"/>
          </a:p>
        </p:txBody>
      </p:sp>
      <p:sp>
        <p:nvSpPr>
          <p:cNvPr id="3" name="Rectangle 2">
            <a:extLst>
              <a:ext uri="{FF2B5EF4-FFF2-40B4-BE49-F238E27FC236}">
                <a16:creationId xmlns:a16="http://schemas.microsoft.com/office/drawing/2014/main" id="{5D3CA4EA-6F08-4374-B237-F0E33FC40BCF}"/>
              </a:ext>
            </a:extLst>
          </p:cNvPr>
          <p:cNvSpPr/>
          <p:nvPr userDrawn="1"/>
        </p:nvSpPr>
        <p:spPr>
          <a:xfrm>
            <a:off x="679937" y="656492"/>
            <a:ext cx="10949354" cy="5597102"/>
          </a:xfrm>
          <a:prstGeom prst="rect">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pic>
        <p:nvPicPr>
          <p:cNvPr id="6" name="Picture 5">
            <a:extLst>
              <a:ext uri="{FF2B5EF4-FFF2-40B4-BE49-F238E27FC236}">
                <a16:creationId xmlns:a16="http://schemas.microsoft.com/office/drawing/2014/main" id="{C032CA6C-D087-44FC-BE8D-E272D1BB428B}"/>
              </a:ext>
            </a:extLst>
          </p:cNvPr>
          <p:cNvPicPr>
            <a:picLocks noChangeAspect="1"/>
          </p:cNvPicPr>
          <p:nvPr userDrawn="1"/>
        </p:nvPicPr>
        <p:blipFill rotWithShape="1">
          <a:blip r:embed="rId2">
            <a:alphaModFix amt="20000"/>
          </a:blip>
          <a:srcRect l="32045" t="17835" r="33545" b="47351"/>
          <a:stretch/>
        </p:blipFill>
        <p:spPr>
          <a:xfrm>
            <a:off x="761995" y="496064"/>
            <a:ext cx="2110155" cy="2607654"/>
          </a:xfrm>
          <a:prstGeom prst="rect">
            <a:avLst/>
          </a:prstGeom>
        </p:spPr>
      </p:pic>
      <p:sp>
        <p:nvSpPr>
          <p:cNvPr id="8" name="Slide Number Placeholder 5">
            <a:extLst>
              <a:ext uri="{FF2B5EF4-FFF2-40B4-BE49-F238E27FC236}">
                <a16:creationId xmlns:a16="http://schemas.microsoft.com/office/drawing/2014/main" id="{52E5E0FF-F801-46E3-A463-B4A8DFBBB845}"/>
              </a:ext>
            </a:extLst>
          </p:cNvPr>
          <p:cNvSpPr>
            <a:spLocks noGrp="1"/>
          </p:cNvSpPr>
          <p:nvPr>
            <p:ph type="sldNum" sz="quarter" idx="4"/>
          </p:nvPr>
        </p:nvSpPr>
        <p:spPr>
          <a:xfrm>
            <a:off x="11332464" y="6362700"/>
            <a:ext cx="465998" cy="286648"/>
          </a:xfrm>
          <a:prstGeom prst="rect">
            <a:avLst/>
          </a:prstGeom>
          <a:ln>
            <a:noFill/>
          </a:ln>
        </p:spPr>
        <p:txBody>
          <a:bodyPr lIns="72000" tIns="72000" rIns="72000" bIns="72000" anchor="ctr">
            <a:normAutofit/>
          </a:bodyPr>
          <a:lstStyle>
            <a:lvl1pPr algn="r">
              <a:defRPr sz="1050" b="1">
                <a:solidFill>
                  <a:schemeClr val="bg1"/>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2326070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8C767-999C-4D92-8CE3-EB901835053B}"/>
              </a:ext>
            </a:extLst>
          </p:cNvPr>
          <p:cNvSpPr>
            <a:spLocks noGrp="1"/>
          </p:cNvSpPr>
          <p:nvPr>
            <p:ph type="title"/>
          </p:nvPr>
        </p:nvSpPr>
        <p:spPr>
          <a:xfrm>
            <a:off x="363794" y="136526"/>
            <a:ext cx="11434668"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sp>
        <p:nvSpPr>
          <p:cNvPr id="3" name="Content Placeholder 2">
            <a:extLst>
              <a:ext uri="{FF2B5EF4-FFF2-40B4-BE49-F238E27FC236}">
                <a16:creationId xmlns:a16="http://schemas.microsoft.com/office/drawing/2014/main" id="{60FEC733-5AF6-4C9C-8062-18902E78F449}"/>
              </a:ext>
            </a:extLst>
          </p:cNvPr>
          <p:cNvSpPr>
            <a:spLocks noGrp="1"/>
          </p:cNvSpPr>
          <p:nvPr>
            <p:ph idx="1"/>
          </p:nvPr>
        </p:nvSpPr>
        <p:spPr>
          <a:xfrm>
            <a:off x="363794" y="1381761"/>
            <a:ext cx="11434668" cy="46427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1" name="Straight Connector 10">
            <a:extLst>
              <a:ext uri="{FF2B5EF4-FFF2-40B4-BE49-F238E27FC236}">
                <a16:creationId xmlns:a16="http://schemas.microsoft.com/office/drawing/2014/main" id="{01505DD3-8CEC-4928-A0F0-CD4ABC012853}"/>
              </a:ext>
            </a:extLst>
          </p:cNvPr>
          <p:cNvCxnSpPr>
            <a:cxnSpLocks/>
          </p:cNvCxnSpPr>
          <p:nvPr userDrawn="1"/>
        </p:nvCxnSpPr>
        <p:spPr>
          <a:xfrm>
            <a:off x="363794" y="1018573"/>
            <a:ext cx="1143466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1143466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EA27B1F5-979C-4268-A0C2-9A399DEB522F}"/>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1118232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8C767-999C-4D92-8CE3-EB901835053B}"/>
              </a:ext>
            </a:extLst>
          </p:cNvPr>
          <p:cNvSpPr>
            <a:spLocks noGrp="1"/>
          </p:cNvSpPr>
          <p:nvPr>
            <p:ph type="title"/>
          </p:nvPr>
        </p:nvSpPr>
        <p:spPr>
          <a:xfrm>
            <a:off x="363794" y="136526"/>
            <a:ext cx="11434668"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1" name="Straight Connector 10">
            <a:extLst>
              <a:ext uri="{FF2B5EF4-FFF2-40B4-BE49-F238E27FC236}">
                <a16:creationId xmlns:a16="http://schemas.microsoft.com/office/drawing/2014/main" id="{01505DD3-8CEC-4928-A0F0-CD4ABC012853}"/>
              </a:ext>
            </a:extLst>
          </p:cNvPr>
          <p:cNvCxnSpPr>
            <a:cxnSpLocks/>
          </p:cNvCxnSpPr>
          <p:nvPr userDrawn="1"/>
        </p:nvCxnSpPr>
        <p:spPr>
          <a:xfrm>
            <a:off x="363794" y="1018573"/>
            <a:ext cx="1143466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1143466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5D3E8814-41B5-47CF-A364-6C871F4D1682}"/>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1637957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16668D-6C2E-4702-AB76-09C52AB4DE8A}"/>
              </a:ext>
            </a:extLst>
          </p:cNvPr>
          <p:cNvSpPr>
            <a:spLocks noGrp="1"/>
          </p:cNvSpPr>
          <p:nvPr>
            <p:ph type="title"/>
          </p:nvPr>
        </p:nvSpPr>
        <p:spPr>
          <a:xfrm>
            <a:off x="363794" y="136525"/>
            <a:ext cx="11434668" cy="777875"/>
          </a:xfrm>
          <a:prstGeom prst="rect">
            <a:avLst/>
          </a:prstGeom>
        </p:spPr>
        <p:txBody>
          <a:bodyPr vert="horz" lIns="0" tIns="0" rIns="0" bIns="0" rtlCol="0" anchor="b">
            <a:normAutofit/>
          </a:bodyPr>
          <a:lstStyle/>
          <a:p>
            <a:r>
              <a:rPr lang="en-US" dirty="0"/>
              <a:t>Click to edit Master title style</a:t>
            </a:r>
            <a:endParaRPr lang="en-PH" dirty="0"/>
          </a:p>
        </p:txBody>
      </p:sp>
      <p:sp>
        <p:nvSpPr>
          <p:cNvPr id="3" name="Text Placeholder 2">
            <a:extLst>
              <a:ext uri="{FF2B5EF4-FFF2-40B4-BE49-F238E27FC236}">
                <a16:creationId xmlns:a16="http://schemas.microsoft.com/office/drawing/2014/main" id="{AE423698-C672-45F0-8ACE-7DCB28BA61BE}"/>
              </a:ext>
            </a:extLst>
          </p:cNvPr>
          <p:cNvSpPr>
            <a:spLocks noGrp="1"/>
          </p:cNvSpPr>
          <p:nvPr>
            <p:ph type="body" idx="1"/>
          </p:nvPr>
        </p:nvSpPr>
        <p:spPr>
          <a:xfrm>
            <a:off x="363794" y="1307939"/>
            <a:ext cx="11434668" cy="486902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13" name="Footer Placeholder 4">
            <a:extLst>
              <a:ext uri="{FF2B5EF4-FFF2-40B4-BE49-F238E27FC236}">
                <a16:creationId xmlns:a16="http://schemas.microsoft.com/office/drawing/2014/main" id="{3A21E532-39ED-4174-B3C9-CFFB474E6766}"/>
              </a:ext>
            </a:extLst>
          </p:cNvPr>
          <p:cNvSpPr>
            <a:spLocks noGrp="1"/>
          </p:cNvSpPr>
          <p:nvPr>
            <p:ph type="ftr" sz="quarter" idx="3"/>
          </p:nvPr>
        </p:nvSpPr>
        <p:spPr>
          <a:xfrm>
            <a:off x="363794" y="6362700"/>
            <a:ext cx="8109646" cy="286648"/>
          </a:xfrm>
          <a:prstGeom prst="rect">
            <a:avLst/>
          </a:prstGeom>
        </p:spPr>
        <p:txBody>
          <a:bodyPr lIns="0" tIns="0" rIns="0" bIns="0" anchor="b">
            <a:normAutofit/>
          </a:bodyPr>
          <a:lstStyle>
            <a:lvl1pPr algn="l">
              <a:defRPr sz="1050" b="0">
                <a:solidFill>
                  <a:schemeClr val="tx1">
                    <a:lumMod val="50000"/>
                    <a:lumOff val="50000"/>
                  </a:schemeClr>
                </a:solidFill>
              </a:defRPr>
            </a:lvl1pPr>
          </a:lstStyle>
          <a:p>
            <a:endParaRPr lang="en-PH" dirty="0"/>
          </a:p>
        </p:txBody>
      </p:sp>
      <p:sp>
        <p:nvSpPr>
          <p:cNvPr id="14" name="Slide Number Placeholder 5">
            <a:extLst>
              <a:ext uri="{FF2B5EF4-FFF2-40B4-BE49-F238E27FC236}">
                <a16:creationId xmlns:a16="http://schemas.microsoft.com/office/drawing/2014/main" id="{0B20BE32-F8E4-4A85-ABA2-A881C2AB8EA5}"/>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004515760"/>
      </p:ext>
    </p:extLst>
  </p:cSld>
  <p:clrMap bg1="lt1" tx1="dk1" bg2="lt2" tx2="dk2" accent1="accent1" accent2="accent2" accent3="accent3" accent4="accent4" accent5="accent5" accent6="accent6" hlink="hlink" folHlink="folHlink"/>
  <p:sldLayoutIdLst>
    <p:sldLayoutId id="2147483649" r:id="rId1"/>
    <p:sldLayoutId id="2147483679" r:id="rId2"/>
    <p:sldLayoutId id="2147483678" r:id="rId3"/>
    <p:sldLayoutId id="2147483670" r:id="rId4"/>
    <p:sldLayoutId id="2147483680" r:id="rId5"/>
    <p:sldLayoutId id="2147483675" r:id="rId6"/>
    <p:sldLayoutId id="2147483671" r:id="rId7"/>
    <p:sldLayoutId id="2147483650" r:id="rId8"/>
    <p:sldLayoutId id="2147483660" r:id="rId9"/>
    <p:sldLayoutId id="2147483674" r:id="rId10"/>
    <p:sldLayoutId id="2147483661" r:id="rId11"/>
    <p:sldLayoutId id="2147483676" r:id="rId12"/>
    <p:sldLayoutId id="2147483664" r:id="rId13"/>
    <p:sldLayoutId id="2147483663" r:id="rId14"/>
    <p:sldLayoutId id="2147483666" r:id="rId15"/>
    <p:sldLayoutId id="2147483667" r:id="rId16"/>
    <p:sldLayoutId id="2147483672" r:id="rId17"/>
    <p:sldLayoutId id="2147483673" r:id="rId18"/>
    <p:sldLayoutId id="2147483668" r:id="rId19"/>
    <p:sldLayoutId id="2147483665" r:id="rId20"/>
    <p:sldLayoutId id="2147483677" r:id="rId21"/>
  </p:sldLayoutIdLst>
  <p:hf hdr="0" ftr="0" dt="0"/>
  <p:txStyles>
    <p:titleStyle>
      <a:lvl1pPr algn="l" defTabSz="914400" rtl="0" eaLnBrk="1" latinLnBrk="0" hangingPunct="1">
        <a:lnSpc>
          <a:spcPct val="90000"/>
        </a:lnSpc>
        <a:spcBef>
          <a:spcPct val="0"/>
        </a:spcBef>
        <a:buNone/>
        <a:defRPr sz="28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slideLayout" Target="../slideLayouts/slideLayout9.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a:extLst>
              <a:ext uri="{FF2B5EF4-FFF2-40B4-BE49-F238E27FC236}">
                <a16:creationId xmlns:a16="http://schemas.microsoft.com/office/drawing/2014/main" id="{EF3C3A82-D322-4672-9282-EA90B03CAB4B}"/>
              </a:ext>
            </a:extLst>
          </p:cNvPr>
          <p:cNvSpPr>
            <a:spLocks noGrp="1"/>
          </p:cNvSpPr>
          <p:nvPr>
            <p:ph type="ctrTitle"/>
          </p:nvPr>
        </p:nvSpPr>
        <p:spPr/>
        <p:txBody>
          <a:bodyPr/>
          <a:lstStyle/>
          <a:p>
            <a:r>
              <a:rPr lang="en-PH" dirty="0"/>
              <a:t>Digital Banking</a:t>
            </a:r>
          </a:p>
        </p:txBody>
      </p:sp>
      <p:sp>
        <p:nvSpPr>
          <p:cNvPr id="32" name="Subtitle 31">
            <a:extLst>
              <a:ext uri="{FF2B5EF4-FFF2-40B4-BE49-F238E27FC236}">
                <a16:creationId xmlns:a16="http://schemas.microsoft.com/office/drawing/2014/main" id="{06C20192-A03E-4DEB-BF31-2EF9D980491D}"/>
              </a:ext>
            </a:extLst>
          </p:cNvPr>
          <p:cNvSpPr>
            <a:spLocks noGrp="1"/>
          </p:cNvSpPr>
          <p:nvPr>
            <p:ph type="subTitle" idx="1"/>
          </p:nvPr>
        </p:nvSpPr>
        <p:spPr/>
        <p:txBody>
          <a:bodyPr/>
          <a:lstStyle/>
          <a:p>
            <a:r>
              <a:rPr lang="en-US" sz="2400" b="1" dirty="0">
                <a:latin typeface="+mj-lt"/>
              </a:rPr>
              <a:t>Transformation · Board Review</a:t>
            </a:r>
            <a:endParaRPr lang="en-PH" sz="2400" b="1" dirty="0">
              <a:latin typeface="+mj-lt"/>
            </a:endParaRPr>
          </a:p>
        </p:txBody>
      </p:sp>
      <p:sp>
        <p:nvSpPr>
          <p:cNvPr id="33" name="Picture Placeholder 32">
            <a:extLst>
              <a:ext uri="{FF2B5EF4-FFF2-40B4-BE49-F238E27FC236}">
                <a16:creationId xmlns:a16="http://schemas.microsoft.com/office/drawing/2014/main" id="{0D2968DE-BAC0-4232-BA39-325153829A3E}"/>
              </a:ext>
            </a:extLst>
          </p:cNvPr>
          <p:cNvSpPr>
            <a:spLocks noGrp="1"/>
          </p:cNvSpPr>
          <p:nvPr>
            <p:ph type="pic" sz="quarter" idx="10"/>
          </p:nvPr>
        </p:nvSpPr>
        <p:spPr/>
      </p:sp>
    </p:spTree>
    <p:extLst>
      <p:ext uri="{BB962C8B-B14F-4D97-AF65-F5344CB8AC3E}">
        <p14:creationId xmlns:p14="http://schemas.microsoft.com/office/powerpoint/2010/main" val="10065116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FCE310-0655-4F6E-B603-CF43832B0A74}"/>
              </a:ext>
            </a:extLst>
          </p:cNvPr>
          <p:cNvSpPr>
            <a:spLocks noGrp="1"/>
          </p:cNvSpPr>
          <p:nvPr>
            <p:ph type="title"/>
          </p:nvPr>
        </p:nvSpPr>
        <p:spPr/>
        <p:txBody>
          <a:bodyPr/>
          <a:lstStyle/>
          <a:p>
            <a:r>
              <a:rPr lang="en-US" b="1" dirty="0"/>
              <a:t>The cost of inaction</a:t>
            </a:r>
          </a:p>
        </p:txBody>
      </p:sp>
      <p:graphicFrame>
        <p:nvGraphicFramePr>
          <p:cNvPr id="9" name="Chart 8">
            <a:extLst>
              <a:ext uri="{FF2B5EF4-FFF2-40B4-BE49-F238E27FC236}">
                <a16:creationId xmlns:a16="http://schemas.microsoft.com/office/drawing/2014/main" id="{A1CC5411-FCA1-4BCB-974C-740E50E5D949}"/>
              </a:ext>
            </a:extLst>
          </p:cNvPr>
          <p:cNvGraphicFramePr/>
          <p:nvPr/>
        </p:nvGraphicFramePr>
        <p:xfrm>
          <a:off x="4317357" y="1621370"/>
          <a:ext cx="7151267" cy="4534234"/>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Connector 10">
            <a:extLst>
              <a:ext uri="{FF2B5EF4-FFF2-40B4-BE49-F238E27FC236}">
                <a16:creationId xmlns:a16="http://schemas.microsoft.com/office/drawing/2014/main" id="{1D6A837C-DF44-47FD-B1AA-3FA7F8E90895}"/>
              </a:ext>
            </a:extLst>
          </p:cNvPr>
          <p:cNvCxnSpPr>
            <a:cxnSpLocks/>
          </p:cNvCxnSpPr>
          <p:nvPr/>
        </p:nvCxnSpPr>
        <p:spPr>
          <a:xfrm flipV="1">
            <a:off x="5729468" y="4510041"/>
            <a:ext cx="366532" cy="1"/>
          </a:xfrm>
          <a:prstGeom prst="line">
            <a:avLst/>
          </a:prstGeom>
          <a:gradFill flip="none" rotWithShape="1">
            <a:gsLst>
              <a:gs pos="0">
                <a:schemeClr val="bg1">
                  <a:lumMod val="75000"/>
                </a:schemeClr>
              </a:gs>
              <a:gs pos="95000">
                <a:schemeClr val="accent5"/>
              </a:gs>
            </a:gsLst>
            <a:lin ang="13500000" scaled="1"/>
            <a:tileRect/>
          </a:gradFill>
          <a:ln>
            <a:solidFill>
              <a:schemeClr val="tx1">
                <a:lumMod val="50000"/>
                <a:lumOff val="50000"/>
              </a:schemeClr>
            </a:solidFill>
            <a:prstDash val="sysDash"/>
            <a:tailEnd type="diamond"/>
          </a:ln>
        </p:spPr>
        <p:style>
          <a:lnRef idx="2">
            <a:schemeClr val="accent1">
              <a:shade val="50000"/>
            </a:schemeClr>
          </a:lnRef>
          <a:fillRef idx="1">
            <a:schemeClr val="accent1"/>
          </a:fillRef>
          <a:effectRef idx="0">
            <a:schemeClr val="accent1"/>
          </a:effectRef>
          <a:fontRef idx="minor">
            <a:schemeClr val="lt1"/>
          </a:fontRef>
        </p:style>
      </p:cxnSp>
      <p:sp>
        <p:nvSpPr>
          <p:cNvPr id="16" name="TextBox 15">
            <a:extLst>
              <a:ext uri="{FF2B5EF4-FFF2-40B4-BE49-F238E27FC236}">
                <a16:creationId xmlns:a16="http://schemas.microsoft.com/office/drawing/2014/main" id="{67D3FC61-651C-4736-AFB8-3BBE099CE1F1}"/>
              </a:ext>
            </a:extLst>
          </p:cNvPr>
          <p:cNvSpPr txBox="1"/>
          <p:nvPr/>
        </p:nvSpPr>
        <p:spPr>
          <a:xfrm>
            <a:off x="3832262" y="2226796"/>
            <a:ext cx="2142358" cy="844224"/>
          </a:xfrm>
          <a:prstGeom prst="rect">
            <a:avLst/>
          </a:prstGeom>
          <a:noFill/>
          <a:ln>
            <a:noFill/>
          </a:ln>
        </p:spPr>
        <p:txBody>
          <a:bodyPr wrap="square" lIns="72000" tIns="0" rIns="0" bIns="0" rtlCol="0" anchor="ctr">
            <a:noAutofit/>
          </a:bodyPr>
          <a:lstStyle/>
          <a:p>
            <a:r>
              <a:rPr lang="en-US" sz="1400" dirty="0"/>
              <a:t>Deposit attrition as price-sensitive customers move to challengers</a:t>
            </a:r>
          </a:p>
        </p:txBody>
      </p:sp>
      <p:cxnSp>
        <p:nvCxnSpPr>
          <p:cNvPr id="17" name="Straight Connector 16">
            <a:extLst>
              <a:ext uri="{FF2B5EF4-FFF2-40B4-BE49-F238E27FC236}">
                <a16:creationId xmlns:a16="http://schemas.microsoft.com/office/drawing/2014/main" id="{B4A76142-9452-40D5-A217-136EA4953B90}"/>
              </a:ext>
            </a:extLst>
          </p:cNvPr>
          <p:cNvCxnSpPr>
            <a:cxnSpLocks/>
            <a:stCxn id="16" idx="3"/>
          </p:cNvCxnSpPr>
          <p:nvPr/>
        </p:nvCxnSpPr>
        <p:spPr>
          <a:xfrm>
            <a:off x="5974620" y="2648908"/>
            <a:ext cx="565076" cy="1"/>
          </a:xfrm>
          <a:prstGeom prst="line">
            <a:avLst/>
          </a:prstGeom>
          <a:gradFill flip="none" rotWithShape="1">
            <a:gsLst>
              <a:gs pos="0">
                <a:schemeClr val="bg1">
                  <a:lumMod val="75000"/>
                </a:schemeClr>
              </a:gs>
              <a:gs pos="95000">
                <a:schemeClr val="accent5"/>
              </a:gs>
            </a:gsLst>
            <a:lin ang="13500000" scaled="1"/>
            <a:tileRect/>
          </a:gradFill>
          <a:ln>
            <a:solidFill>
              <a:schemeClr val="tx1">
                <a:lumMod val="50000"/>
                <a:lumOff val="50000"/>
              </a:schemeClr>
            </a:solidFill>
            <a:prstDash val="sysDash"/>
            <a:tailEnd type="diamond"/>
          </a:ln>
        </p:spPr>
        <p:style>
          <a:lnRef idx="2">
            <a:schemeClr val="accent1">
              <a:shade val="50000"/>
            </a:schemeClr>
          </a:lnRef>
          <a:fillRef idx="1">
            <a:schemeClr val="accent1"/>
          </a:fillRef>
          <a:effectRef idx="0">
            <a:schemeClr val="accent1"/>
          </a:effectRef>
          <a:fontRef idx="minor">
            <a:schemeClr val="lt1"/>
          </a:fontRef>
        </p:style>
      </p:cxnSp>
      <p:sp>
        <p:nvSpPr>
          <p:cNvPr id="19" name="Rectangle 18">
            <a:extLst>
              <a:ext uri="{FF2B5EF4-FFF2-40B4-BE49-F238E27FC236}">
                <a16:creationId xmlns:a16="http://schemas.microsoft.com/office/drawing/2014/main" id="{7C947A3D-3515-4648-9181-9CAE9B5EE52D}"/>
              </a:ext>
            </a:extLst>
          </p:cNvPr>
          <p:cNvSpPr/>
          <p:nvPr/>
        </p:nvSpPr>
        <p:spPr>
          <a:xfrm>
            <a:off x="3727048" y="2226796"/>
            <a:ext cx="89999" cy="844224"/>
          </a:xfrm>
          <a:prstGeom prst="rect">
            <a:avLst/>
          </a:prstGeom>
          <a:solidFill>
            <a:srgbClr val="00A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0" name="TextBox 19">
            <a:extLst>
              <a:ext uri="{FF2B5EF4-FFF2-40B4-BE49-F238E27FC236}">
                <a16:creationId xmlns:a16="http://schemas.microsoft.com/office/drawing/2014/main" id="{CDE6318C-0E6D-440A-977C-4DEF3D75E9E1}"/>
              </a:ext>
            </a:extLst>
          </p:cNvPr>
          <p:cNvSpPr txBox="1"/>
          <p:nvPr/>
        </p:nvSpPr>
        <p:spPr>
          <a:xfrm>
            <a:off x="3832262" y="4100642"/>
            <a:ext cx="2142358" cy="844224"/>
          </a:xfrm>
          <a:prstGeom prst="rect">
            <a:avLst/>
          </a:prstGeom>
          <a:noFill/>
          <a:ln>
            <a:noFill/>
          </a:ln>
        </p:spPr>
        <p:txBody>
          <a:bodyPr wrap="square" lIns="72000" tIns="0" rIns="0" bIns="0" rtlCol="0" anchor="ctr">
            <a:noAutofit/>
          </a:bodyPr>
          <a:lstStyle/>
          <a:p>
            <a:r>
              <a:rPr lang="en-US" sz="1400" dirty="0"/>
              <a:t>Margin erosion from competition on rate and fees</a:t>
            </a:r>
          </a:p>
        </p:txBody>
      </p:sp>
      <p:sp>
        <p:nvSpPr>
          <p:cNvPr id="21" name="Rectangle 20">
            <a:extLst>
              <a:ext uri="{FF2B5EF4-FFF2-40B4-BE49-F238E27FC236}">
                <a16:creationId xmlns:a16="http://schemas.microsoft.com/office/drawing/2014/main" id="{EAF26718-381F-497A-A0F8-775D2E05D643}"/>
              </a:ext>
            </a:extLst>
          </p:cNvPr>
          <p:cNvSpPr/>
          <p:nvPr/>
        </p:nvSpPr>
        <p:spPr>
          <a:xfrm>
            <a:off x="3727048" y="4100642"/>
            <a:ext cx="89999" cy="844224"/>
          </a:xfrm>
          <a:prstGeom prst="rect">
            <a:avLst/>
          </a:prstGeom>
          <a:solidFill>
            <a:srgbClr val="007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cxnSp>
        <p:nvCxnSpPr>
          <p:cNvPr id="22" name="Straight Connector 21">
            <a:extLst>
              <a:ext uri="{FF2B5EF4-FFF2-40B4-BE49-F238E27FC236}">
                <a16:creationId xmlns:a16="http://schemas.microsoft.com/office/drawing/2014/main" id="{CEB0A2DF-7AFE-4CDF-89DB-81FFC28B96DE}"/>
              </a:ext>
            </a:extLst>
          </p:cNvPr>
          <p:cNvCxnSpPr>
            <a:cxnSpLocks/>
          </p:cNvCxnSpPr>
          <p:nvPr/>
        </p:nvCxnSpPr>
        <p:spPr>
          <a:xfrm rot="16200000" flipV="1">
            <a:off x="9552678" y="4270701"/>
            <a:ext cx="1014827" cy="674711"/>
          </a:xfrm>
          <a:prstGeom prst="bentConnector3">
            <a:avLst>
              <a:gd name="adj1" fmla="val 100102"/>
            </a:avLst>
          </a:prstGeom>
          <a:gradFill flip="none" rotWithShape="1">
            <a:gsLst>
              <a:gs pos="0">
                <a:schemeClr val="bg1">
                  <a:lumMod val="75000"/>
                </a:schemeClr>
              </a:gs>
              <a:gs pos="95000">
                <a:schemeClr val="accent5"/>
              </a:gs>
            </a:gsLst>
            <a:lin ang="13500000" scaled="1"/>
            <a:tileRect/>
          </a:gradFill>
          <a:ln>
            <a:solidFill>
              <a:schemeClr val="tx1">
                <a:lumMod val="50000"/>
                <a:lumOff val="50000"/>
              </a:schemeClr>
            </a:solidFill>
            <a:prstDash val="sysDash"/>
            <a:tailEnd type="diamond"/>
          </a:ln>
        </p:spPr>
        <p:style>
          <a:lnRef idx="2">
            <a:schemeClr val="accent1">
              <a:shade val="50000"/>
            </a:schemeClr>
          </a:lnRef>
          <a:fillRef idx="1">
            <a:schemeClr val="accent1"/>
          </a:fillRef>
          <a:effectRef idx="0">
            <a:schemeClr val="accent1"/>
          </a:effectRef>
          <a:fontRef idx="minor">
            <a:schemeClr val="lt1"/>
          </a:fontRef>
        </p:style>
      </p:cxnSp>
      <p:sp>
        <p:nvSpPr>
          <p:cNvPr id="23" name="TextBox 22">
            <a:extLst>
              <a:ext uri="{FF2B5EF4-FFF2-40B4-BE49-F238E27FC236}">
                <a16:creationId xmlns:a16="http://schemas.microsoft.com/office/drawing/2014/main" id="{ADFC33EB-F07A-484E-A975-3CC80C315434}"/>
              </a:ext>
            </a:extLst>
          </p:cNvPr>
          <p:cNvSpPr txBox="1"/>
          <p:nvPr/>
        </p:nvSpPr>
        <p:spPr>
          <a:xfrm>
            <a:off x="9326266" y="5115468"/>
            <a:ext cx="2142358" cy="844224"/>
          </a:xfrm>
          <a:prstGeom prst="rect">
            <a:avLst/>
          </a:prstGeom>
          <a:noFill/>
          <a:ln>
            <a:noFill/>
          </a:ln>
        </p:spPr>
        <p:txBody>
          <a:bodyPr wrap="square" lIns="0" tIns="0" rIns="72000" bIns="0" rtlCol="0" anchor="ctr">
            <a:noAutofit/>
          </a:bodyPr>
          <a:lstStyle/>
          <a:p>
            <a:pPr algn="r"/>
            <a:r>
              <a:rPr lang="en-US" sz="1400" dirty="0"/>
              <a:t>Excess cost-to-serve locked in by legacy systems and branches</a:t>
            </a:r>
          </a:p>
        </p:txBody>
      </p:sp>
      <p:sp>
        <p:nvSpPr>
          <p:cNvPr id="24" name="Rectangle 23">
            <a:extLst>
              <a:ext uri="{FF2B5EF4-FFF2-40B4-BE49-F238E27FC236}">
                <a16:creationId xmlns:a16="http://schemas.microsoft.com/office/drawing/2014/main" id="{60DD8B6B-90AB-44C4-9EC3-9D8D6E2CA4A8}"/>
              </a:ext>
            </a:extLst>
          </p:cNvPr>
          <p:cNvSpPr/>
          <p:nvPr/>
        </p:nvSpPr>
        <p:spPr>
          <a:xfrm>
            <a:off x="11468624" y="5115468"/>
            <a:ext cx="89999" cy="844224"/>
          </a:xfrm>
          <a:prstGeom prst="rect">
            <a:avLst/>
          </a:prstGeom>
          <a:solidFill>
            <a:srgbClr val="0B1E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0" name="TextBox 29">
            <a:extLst>
              <a:ext uri="{FF2B5EF4-FFF2-40B4-BE49-F238E27FC236}">
                <a16:creationId xmlns:a16="http://schemas.microsoft.com/office/drawing/2014/main" id="{A4B179B8-6D8C-4613-A58E-462609983016}"/>
              </a:ext>
            </a:extLst>
          </p:cNvPr>
          <p:cNvSpPr txBox="1"/>
          <p:nvPr/>
        </p:nvSpPr>
        <p:spPr>
          <a:xfrm>
            <a:off x="9326266" y="1514661"/>
            <a:ext cx="2142358" cy="844224"/>
          </a:xfrm>
          <a:prstGeom prst="rect">
            <a:avLst/>
          </a:prstGeom>
          <a:noFill/>
          <a:ln>
            <a:noFill/>
          </a:ln>
        </p:spPr>
        <p:txBody>
          <a:bodyPr wrap="square" lIns="0" tIns="0" rIns="72000" bIns="0" rtlCol="0" anchor="ctr">
            <a:noAutofit/>
          </a:bodyPr>
          <a:lstStyle/>
          <a:p>
            <a:pPr algn="r"/>
            <a:r>
              <a:rPr lang="en-US" sz="1400" dirty="0"/>
              <a:t>Forgone growth from slow, costly product launches</a:t>
            </a:r>
          </a:p>
        </p:txBody>
      </p:sp>
      <p:sp>
        <p:nvSpPr>
          <p:cNvPr id="31" name="Rectangle 30">
            <a:extLst>
              <a:ext uri="{FF2B5EF4-FFF2-40B4-BE49-F238E27FC236}">
                <a16:creationId xmlns:a16="http://schemas.microsoft.com/office/drawing/2014/main" id="{F0D8A3EF-B4F4-43C2-884B-87B5B3EF6190}"/>
              </a:ext>
            </a:extLst>
          </p:cNvPr>
          <p:cNvSpPr/>
          <p:nvPr/>
        </p:nvSpPr>
        <p:spPr>
          <a:xfrm>
            <a:off x="11468624" y="1594671"/>
            <a:ext cx="89999" cy="844224"/>
          </a:xfrm>
          <a:prstGeom prst="rect">
            <a:avLst/>
          </a:prstGeom>
          <a:solidFill>
            <a:srgbClr val="018D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cxnSp>
        <p:nvCxnSpPr>
          <p:cNvPr id="32" name="Straight Connector 21">
            <a:extLst>
              <a:ext uri="{FF2B5EF4-FFF2-40B4-BE49-F238E27FC236}">
                <a16:creationId xmlns:a16="http://schemas.microsoft.com/office/drawing/2014/main" id="{E6D045F9-9BB8-49AD-8866-0BF26991CD63}"/>
              </a:ext>
            </a:extLst>
          </p:cNvPr>
          <p:cNvCxnSpPr>
            <a:cxnSpLocks/>
            <a:stCxn id="30" idx="1"/>
          </p:cNvCxnSpPr>
          <p:nvPr/>
        </p:nvCxnSpPr>
        <p:spPr>
          <a:xfrm rot="10800000" flipV="1">
            <a:off x="7730490" y="1936772"/>
            <a:ext cx="1595776" cy="106709"/>
          </a:xfrm>
          <a:prstGeom prst="bentConnector3">
            <a:avLst>
              <a:gd name="adj1" fmla="val 100139"/>
            </a:avLst>
          </a:prstGeom>
          <a:gradFill flip="none" rotWithShape="1">
            <a:gsLst>
              <a:gs pos="0">
                <a:schemeClr val="bg1">
                  <a:lumMod val="75000"/>
                </a:schemeClr>
              </a:gs>
              <a:gs pos="95000">
                <a:schemeClr val="accent5"/>
              </a:gs>
            </a:gsLst>
            <a:lin ang="13500000" scaled="1"/>
            <a:tileRect/>
          </a:gradFill>
          <a:ln>
            <a:solidFill>
              <a:schemeClr val="tx1">
                <a:lumMod val="50000"/>
                <a:lumOff val="50000"/>
              </a:schemeClr>
            </a:solidFill>
            <a:prstDash val="sysDash"/>
            <a:tailEnd type="diamond"/>
          </a:ln>
        </p:spPr>
        <p:style>
          <a:lnRef idx="2">
            <a:schemeClr val="accent1">
              <a:shade val="50000"/>
            </a:schemeClr>
          </a:lnRef>
          <a:fillRef idx="1">
            <a:schemeClr val="accent1"/>
          </a:fillRef>
          <a:effectRef idx="0">
            <a:schemeClr val="accent1"/>
          </a:effectRef>
          <a:fontRef idx="minor">
            <a:schemeClr val="lt1"/>
          </a:fontRef>
        </p:style>
      </p:cxnSp>
      <p:grpSp>
        <p:nvGrpSpPr>
          <p:cNvPr id="39" name="Group 38">
            <a:extLst>
              <a:ext uri="{FF2B5EF4-FFF2-40B4-BE49-F238E27FC236}">
                <a16:creationId xmlns:a16="http://schemas.microsoft.com/office/drawing/2014/main" id="{94E927A0-0399-433C-BEC9-BCB8296FFF1F}"/>
              </a:ext>
            </a:extLst>
          </p:cNvPr>
          <p:cNvGrpSpPr/>
          <p:nvPr/>
        </p:nvGrpSpPr>
        <p:grpSpPr>
          <a:xfrm>
            <a:off x="3727048" y="648093"/>
            <a:ext cx="8101158" cy="448784"/>
            <a:chOff x="363795" y="1220318"/>
            <a:chExt cx="6593568" cy="370849"/>
          </a:xfrm>
        </p:grpSpPr>
        <p:sp>
          <p:nvSpPr>
            <p:cNvPr id="40" name="TextBox 39">
              <a:extLst>
                <a:ext uri="{FF2B5EF4-FFF2-40B4-BE49-F238E27FC236}">
                  <a16:creationId xmlns:a16="http://schemas.microsoft.com/office/drawing/2014/main" id="{91405DA2-9EA2-4990-A5AA-0D2B678381A0}"/>
                </a:ext>
              </a:extLst>
            </p:cNvPr>
            <p:cNvSpPr txBox="1"/>
            <p:nvPr/>
          </p:nvSpPr>
          <p:spPr>
            <a:xfrm>
              <a:off x="363795" y="1220318"/>
              <a:ext cx="6593568" cy="344988"/>
            </a:xfrm>
            <a:prstGeom prst="rect">
              <a:avLst/>
            </a:prstGeom>
            <a:noFill/>
          </p:spPr>
          <p:txBody>
            <a:bodyPr wrap="square" lIns="0" tIns="0" rIns="0" bIns="0" rtlCol="0" anchor="ctr">
              <a:noAutofit/>
            </a:bodyPr>
            <a:lstStyle/>
            <a:p>
              <a:r>
                <a:rPr lang="en-US" b="1" dirty="0">
                  <a:solidFill>
                    <a:schemeClr val="accent2"/>
                  </a:solidFill>
                  <a:latin typeface="+mj-lt"/>
                </a:rPr>
                <a:t>Where value leaks away</a:t>
              </a:r>
              <a:endParaRPr lang="en-PH" b="1" dirty="0">
                <a:solidFill>
                  <a:schemeClr val="accent2"/>
                </a:solidFill>
                <a:latin typeface="+mj-lt"/>
              </a:endParaRPr>
            </a:p>
          </p:txBody>
        </p:sp>
        <p:cxnSp>
          <p:nvCxnSpPr>
            <p:cNvPr id="41" name="Straight Connector 40">
              <a:extLst>
                <a:ext uri="{FF2B5EF4-FFF2-40B4-BE49-F238E27FC236}">
                  <a16:creationId xmlns:a16="http://schemas.microsoft.com/office/drawing/2014/main" id="{EF8B8A81-5ED5-42BF-8708-2BF52AC335F9}"/>
                </a:ext>
              </a:extLst>
            </p:cNvPr>
            <p:cNvCxnSpPr>
              <a:cxnSpLocks/>
            </p:cNvCxnSpPr>
            <p:nvPr/>
          </p:nvCxnSpPr>
          <p:spPr>
            <a:xfrm>
              <a:off x="363795" y="1591167"/>
              <a:ext cx="65935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TextBox 51">
            <a:extLst>
              <a:ext uri="{FF2B5EF4-FFF2-40B4-BE49-F238E27FC236}">
                <a16:creationId xmlns:a16="http://schemas.microsoft.com/office/drawing/2014/main" id="{C87AE88F-B559-49CD-991C-8517C1DFE416}"/>
              </a:ext>
            </a:extLst>
          </p:cNvPr>
          <p:cNvSpPr txBox="1"/>
          <p:nvPr/>
        </p:nvSpPr>
        <p:spPr>
          <a:xfrm>
            <a:off x="363795" y="2481856"/>
            <a:ext cx="2731623" cy="265133"/>
          </a:xfrm>
          <a:prstGeom prst="rect">
            <a:avLst/>
          </a:prstGeom>
          <a:noFill/>
        </p:spPr>
        <p:txBody>
          <a:bodyPr wrap="square" lIns="0" tIns="0" rIns="0" bIns="0" rtlCol="0" anchor="b">
            <a:noAutofit/>
          </a:bodyPr>
          <a:lstStyle/>
          <a:p>
            <a:r>
              <a:rPr lang="en-US" b="1" dirty="0">
                <a:solidFill>
                  <a:schemeClr val="accent3"/>
                </a:solidFill>
                <a:latin typeface="+mj-lt"/>
              </a:rPr>
              <a:t>What this means</a:t>
            </a:r>
            <a:endParaRPr lang="en-PH" b="1" dirty="0">
              <a:solidFill>
                <a:schemeClr val="accent3"/>
              </a:solidFill>
              <a:latin typeface="+mj-lt"/>
            </a:endParaRPr>
          </a:p>
        </p:txBody>
      </p:sp>
      <p:sp>
        <p:nvSpPr>
          <p:cNvPr id="53" name="TextBox 52">
            <a:extLst>
              <a:ext uri="{FF2B5EF4-FFF2-40B4-BE49-F238E27FC236}">
                <a16:creationId xmlns:a16="http://schemas.microsoft.com/office/drawing/2014/main" id="{4A58A8F3-5EBE-4747-9206-3F9F001C9234}"/>
              </a:ext>
            </a:extLst>
          </p:cNvPr>
          <p:cNvSpPr txBox="1"/>
          <p:nvPr/>
        </p:nvSpPr>
        <p:spPr>
          <a:xfrm>
            <a:off x="363794" y="2787284"/>
            <a:ext cx="2731625" cy="2157581"/>
          </a:xfrm>
          <a:prstGeom prst="rect">
            <a:avLst/>
          </a:prstGeom>
          <a:noFill/>
        </p:spPr>
        <p:txBody>
          <a:bodyPr wrap="square" lIns="0" tIns="0" rIns="0" bIns="0" rtlCol="0" anchor="t">
            <a:noAutofit/>
          </a:bodyPr>
          <a:lstStyle/>
          <a:p>
            <a:r>
              <a:rPr lang="en-US" sz="1400" dirty="0">
                <a:solidFill>
                  <a:schemeClr val="bg1"/>
                </a:solidFill>
              </a:rPr>
              <a:t>The cost of inaction is not a one-off hit but a compounding annual drag on growth, margin and cost. Each year of delay makes the gap harder and more expensive to close.</a:t>
            </a:r>
          </a:p>
        </p:txBody>
      </p:sp>
      <p:sp>
        <p:nvSpPr>
          <p:cNvPr id="3" name="Slide Number Placeholder 2">
            <a:extLst>
              <a:ext uri="{FF2B5EF4-FFF2-40B4-BE49-F238E27FC236}">
                <a16:creationId xmlns:a16="http://schemas.microsoft.com/office/drawing/2014/main" id="{D95123C4-BC8F-4A31-982A-A38544A31B6A}"/>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10</a:t>
            </a:fld>
            <a:endParaRPr lang="en-PH" dirty="0"/>
          </a:p>
        </p:txBody>
      </p:sp>
    </p:spTree>
    <p:extLst>
      <p:ext uri="{BB962C8B-B14F-4D97-AF65-F5344CB8AC3E}">
        <p14:creationId xmlns:p14="http://schemas.microsoft.com/office/powerpoint/2010/main" val="39919137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C092CA-9A65-4A79-ADBF-385B60357307}"/>
              </a:ext>
            </a:extLst>
          </p:cNvPr>
          <p:cNvSpPr>
            <a:spLocks noGrp="1"/>
          </p:cNvSpPr>
          <p:nvPr>
            <p:ph type="ctrTitle"/>
          </p:nvPr>
        </p:nvSpPr>
        <p:spPr/>
        <p:txBody>
          <a:bodyPr/>
          <a:lstStyle/>
          <a:p>
            <a:r>
              <a:rPr lang="en-PH" dirty="0"/>
              <a:t>Current State</a:t>
            </a:r>
          </a:p>
        </p:txBody>
      </p:sp>
    </p:spTree>
    <p:extLst>
      <p:ext uri="{BB962C8B-B14F-4D97-AF65-F5344CB8AC3E}">
        <p14:creationId xmlns:p14="http://schemas.microsoft.com/office/powerpoint/2010/main" val="685452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p:txBody>
          <a:bodyPr/>
          <a:lstStyle/>
          <a:p>
            <a:r>
              <a:rPr lang="en-US" b="1" dirty="0"/>
              <a:t>Digital maturity vs. peers</a:t>
            </a:r>
          </a:p>
        </p:txBody>
      </p:sp>
      <p:sp>
        <p:nvSpPr>
          <p:cNvPr id="5" name="TextBox 4">
            <a:extLst>
              <a:ext uri="{FF2B5EF4-FFF2-40B4-BE49-F238E27FC236}">
                <a16:creationId xmlns:a16="http://schemas.microsoft.com/office/drawing/2014/main" id="{936DEBE1-E570-48B5-A237-25F21B502AB3}"/>
              </a:ext>
            </a:extLst>
          </p:cNvPr>
          <p:cNvSpPr txBox="1"/>
          <p:nvPr/>
        </p:nvSpPr>
        <p:spPr>
          <a:xfrm>
            <a:off x="1946295" y="1343430"/>
            <a:ext cx="9852167" cy="280900"/>
          </a:xfrm>
          <a:prstGeom prst="rect">
            <a:avLst/>
          </a:prstGeom>
          <a:noFill/>
        </p:spPr>
        <p:txBody>
          <a:bodyPr wrap="square" lIns="0" tIns="0" rIns="0" bIns="0" rtlCol="0" anchor="ctr">
            <a:noAutofit/>
          </a:bodyPr>
          <a:lstStyle/>
          <a:p>
            <a:r>
              <a:rPr lang="en-US" sz="1600" b="1" dirty="0">
                <a:solidFill>
                  <a:schemeClr val="accent1"/>
                </a:solidFill>
                <a:latin typeface="+mj-lt"/>
              </a:rPr>
              <a:t>Score 0-100</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1944664" y="1629192"/>
            <a:ext cx="9853798"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Where we lead, lag and trail digital leaders by capability</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extLst>
              <p:ext uri="{D42A27DB-BD31-4B8C-83A1-F6EECF244321}">
                <p14:modId xmlns:p14="http://schemas.microsoft.com/office/powerpoint/2010/main" val="3163186079"/>
              </p:ext>
            </p:extLst>
          </p:nvPr>
        </p:nvGraphicFramePr>
        <p:xfrm>
          <a:off x="391886" y="2568159"/>
          <a:ext cx="11402486" cy="25626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Table 33">
            <a:extLst>
              <a:ext uri="{FF2B5EF4-FFF2-40B4-BE49-F238E27FC236}">
                <a16:creationId xmlns:a16="http://schemas.microsoft.com/office/drawing/2014/main" id="{982056BF-36C0-47A1-938B-D59C3F5A6309}"/>
              </a:ext>
            </a:extLst>
          </p:cNvPr>
          <p:cNvGraphicFramePr>
            <a:graphicFrameLocks noGrp="1"/>
          </p:cNvGraphicFramePr>
          <p:nvPr>
            <p:extLst>
              <p:ext uri="{D42A27DB-BD31-4B8C-83A1-F6EECF244321}">
                <p14:modId xmlns:p14="http://schemas.microsoft.com/office/powerpoint/2010/main" val="487300805"/>
              </p:ext>
            </p:extLst>
          </p:nvPr>
        </p:nvGraphicFramePr>
        <p:xfrm>
          <a:off x="454024" y="5193510"/>
          <a:ext cx="11192023" cy="751892"/>
        </p:xfrm>
        <a:graphic>
          <a:graphicData uri="http://schemas.openxmlformats.org/drawingml/2006/table">
            <a:tbl>
              <a:tblPr firstRow="1" bandRow="1">
                <a:tableStyleId>{5C22544A-7EE6-4342-B048-85BDC9FD1C3A}</a:tableStyleId>
              </a:tblPr>
              <a:tblGrid>
                <a:gridCol w="1816903">
                  <a:extLst>
                    <a:ext uri="{9D8B030D-6E8A-4147-A177-3AD203B41FA5}">
                      <a16:colId xmlns:a16="http://schemas.microsoft.com/office/drawing/2014/main" val="1131512893"/>
                    </a:ext>
                  </a:extLst>
                </a:gridCol>
                <a:gridCol w="937512">
                  <a:extLst>
                    <a:ext uri="{9D8B030D-6E8A-4147-A177-3AD203B41FA5}">
                      <a16:colId xmlns:a16="http://schemas.microsoft.com/office/drawing/2014/main" val="3783800812"/>
                    </a:ext>
                  </a:extLst>
                </a:gridCol>
                <a:gridCol w="937512">
                  <a:extLst>
                    <a:ext uri="{9D8B030D-6E8A-4147-A177-3AD203B41FA5}">
                      <a16:colId xmlns:a16="http://schemas.microsoft.com/office/drawing/2014/main" val="3573553626"/>
                    </a:ext>
                  </a:extLst>
                </a:gridCol>
                <a:gridCol w="937512">
                  <a:extLst>
                    <a:ext uri="{9D8B030D-6E8A-4147-A177-3AD203B41FA5}">
                      <a16:colId xmlns:a16="http://schemas.microsoft.com/office/drawing/2014/main" val="2289965958"/>
                    </a:ext>
                  </a:extLst>
                </a:gridCol>
                <a:gridCol w="937512">
                  <a:extLst>
                    <a:ext uri="{9D8B030D-6E8A-4147-A177-3AD203B41FA5}">
                      <a16:colId xmlns:a16="http://schemas.microsoft.com/office/drawing/2014/main" val="1618023311"/>
                    </a:ext>
                  </a:extLst>
                </a:gridCol>
                <a:gridCol w="937512">
                  <a:extLst>
                    <a:ext uri="{9D8B030D-6E8A-4147-A177-3AD203B41FA5}">
                      <a16:colId xmlns:a16="http://schemas.microsoft.com/office/drawing/2014/main" val="123741046"/>
                    </a:ext>
                  </a:extLst>
                </a:gridCol>
                <a:gridCol w="937512">
                  <a:extLst>
                    <a:ext uri="{9D8B030D-6E8A-4147-A177-3AD203B41FA5}">
                      <a16:colId xmlns:a16="http://schemas.microsoft.com/office/drawing/2014/main" val="2419375558"/>
                    </a:ext>
                  </a:extLst>
                </a:gridCol>
                <a:gridCol w="937512">
                  <a:extLst>
                    <a:ext uri="{9D8B030D-6E8A-4147-A177-3AD203B41FA5}">
                      <a16:colId xmlns:a16="http://schemas.microsoft.com/office/drawing/2014/main" val="3472574904"/>
                    </a:ext>
                  </a:extLst>
                </a:gridCol>
                <a:gridCol w="937512">
                  <a:extLst>
                    <a:ext uri="{9D8B030D-6E8A-4147-A177-3AD203B41FA5}">
                      <a16:colId xmlns:a16="http://schemas.microsoft.com/office/drawing/2014/main" val="433634446"/>
                    </a:ext>
                  </a:extLst>
                </a:gridCol>
                <a:gridCol w="937512">
                  <a:extLst>
                    <a:ext uri="{9D8B030D-6E8A-4147-A177-3AD203B41FA5}">
                      <a16:colId xmlns:a16="http://schemas.microsoft.com/office/drawing/2014/main" val="4095200447"/>
                    </a:ext>
                  </a:extLst>
                </a:gridCol>
                <a:gridCol w="937512">
                  <a:extLst>
                    <a:ext uri="{9D8B030D-6E8A-4147-A177-3AD203B41FA5}">
                      <a16:colId xmlns:a16="http://schemas.microsoft.com/office/drawing/2014/main" val="4146609654"/>
                    </a:ext>
                  </a:extLst>
                </a:gridCol>
              </a:tblGrid>
              <a:tr h="3759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Our bank</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52</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48</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60</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40</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35</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30</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38</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55</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62</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33</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mpd="sng">
                      <a:noFill/>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63996664"/>
                  </a:ext>
                </a:extLst>
              </a:tr>
              <a:tr h="3759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Leaders</a:t>
                      </a:r>
                    </a:p>
                  </a:txBody>
                  <a:tcPr anchor="ctr">
                    <a:lnL w="12700" cmpd="sng">
                      <a:noFill/>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85</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82</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88</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80</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78</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80</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82</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86</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90</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84</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mpd="sng">
                      <a:noFill/>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2774500"/>
                  </a:ext>
                </a:extLst>
              </a:tr>
            </a:tbl>
          </a:graphicData>
        </a:graphic>
      </p:graphicFrame>
      <p:sp>
        <p:nvSpPr>
          <p:cNvPr id="11" name="TextBox 10">
            <a:extLst>
              <a:ext uri="{FF2B5EF4-FFF2-40B4-BE49-F238E27FC236}">
                <a16:creationId xmlns:a16="http://schemas.microsoft.com/office/drawing/2014/main" id="{30BE4EBF-0EAE-4B7C-81E4-4EF8C6B796BB}"/>
              </a:ext>
            </a:extLst>
          </p:cNvPr>
          <p:cNvSpPr txBox="1"/>
          <p:nvPr/>
        </p:nvSpPr>
        <p:spPr>
          <a:xfrm>
            <a:off x="8671560" y="2529840"/>
            <a:ext cx="2783562" cy="278821"/>
          </a:xfrm>
          <a:prstGeom prst="rect">
            <a:avLst/>
          </a:prstGeom>
          <a:solidFill>
            <a:schemeClr val="bg2"/>
          </a:solidFill>
          <a:ln>
            <a:solidFill>
              <a:schemeClr val="accent1"/>
            </a:solidFill>
          </a:ln>
        </p:spPr>
        <p:txBody>
          <a:bodyPr wrap="square" lIns="72000" tIns="72000" rIns="72000" bIns="36000" rtlCol="0" anchor="ctr">
            <a:normAutofit fontScale="92500" lnSpcReduction="20000"/>
          </a:bodyPr>
          <a:lstStyle/>
          <a:p>
            <a:r>
              <a:rPr lang="en-US" sz="1400" b="1" dirty="0">
                <a:solidFill>
                  <a:schemeClr val="tx2"/>
                </a:solidFill>
                <a:latin typeface="+mj-lt"/>
              </a:rPr>
              <a:t>Gap</a:t>
            </a:r>
            <a:r>
              <a:rPr lang="en-US" sz="1000" dirty="0"/>
              <a:t>Biggest gaps: data, cloud and lending</a:t>
            </a:r>
            <a:endParaRPr lang="en-PH" sz="1100" dirty="0"/>
          </a:p>
        </p:txBody>
      </p:sp>
      <p:cxnSp>
        <p:nvCxnSpPr>
          <p:cNvPr id="13" name="Straight Connector 12">
            <a:extLst>
              <a:ext uri="{FF2B5EF4-FFF2-40B4-BE49-F238E27FC236}">
                <a16:creationId xmlns:a16="http://schemas.microsoft.com/office/drawing/2014/main" id="{A9FED4B4-03B7-43B3-BAE8-5EAE6BB61FBA}"/>
              </a:ext>
            </a:extLst>
          </p:cNvPr>
          <p:cNvCxnSpPr>
            <a:cxnSpLocks/>
          </p:cNvCxnSpPr>
          <p:nvPr/>
        </p:nvCxnSpPr>
        <p:spPr>
          <a:xfrm>
            <a:off x="10231604" y="2808662"/>
            <a:ext cx="0" cy="700781"/>
          </a:xfrm>
          <a:prstGeom prst="line">
            <a:avLst/>
          </a:prstGeom>
          <a:gradFill flip="none" rotWithShape="1">
            <a:gsLst>
              <a:gs pos="0">
                <a:schemeClr val="bg1">
                  <a:lumMod val="75000"/>
                </a:schemeClr>
              </a:gs>
              <a:gs pos="95000">
                <a:schemeClr val="accent5"/>
              </a:gs>
            </a:gsLst>
            <a:lin ang="13500000" scaled="1"/>
            <a:tileRect/>
          </a:gradFill>
          <a:ln>
            <a:solidFill>
              <a:schemeClr val="tx1">
                <a:lumMod val="50000"/>
                <a:lumOff val="50000"/>
              </a:schemeClr>
            </a:solidFill>
            <a:prstDash val="sysDash"/>
            <a:tailEnd type="diamond"/>
          </a:ln>
        </p:spPr>
        <p:style>
          <a:lnRef idx="2">
            <a:schemeClr val="accent1">
              <a:shade val="50000"/>
            </a:schemeClr>
          </a:lnRef>
          <a:fillRef idx="1">
            <a:schemeClr val="accent1"/>
          </a:fillRef>
          <a:effectRef idx="0">
            <a:schemeClr val="accent1"/>
          </a:effectRef>
          <a:fontRef idx="minor">
            <a:schemeClr val="lt1"/>
          </a:fontRef>
        </p:style>
      </p:cxnSp>
      <p:cxnSp>
        <p:nvCxnSpPr>
          <p:cNvPr id="6" name="Straight Connector 5">
            <a:extLst>
              <a:ext uri="{FF2B5EF4-FFF2-40B4-BE49-F238E27FC236}">
                <a16:creationId xmlns:a16="http://schemas.microsoft.com/office/drawing/2014/main" id="{13C58216-2493-41C2-8982-B647FC3EECBE}"/>
              </a:ext>
            </a:extLst>
          </p:cNvPr>
          <p:cNvCxnSpPr>
            <a:cxnSpLocks/>
          </p:cNvCxnSpPr>
          <p:nvPr/>
        </p:nvCxnSpPr>
        <p:spPr>
          <a:xfrm>
            <a:off x="2467986" y="2201816"/>
            <a:ext cx="4257040" cy="0"/>
          </a:xfrm>
          <a:prstGeom prst="line">
            <a:avLst/>
          </a:prstGeom>
          <a:ln>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EE6F48F-5F61-42D1-8CD9-1077426E9BB6}"/>
              </a:ext>
            </a:extLst>
          </p:cNvPr>
          <p:cNvCxnSpPr>
            <a:cxnSpLocks/>
          </p:cNvCxnSpPr>
          <p:nvPr/>
        </p:nvCxnSpPr>
        <p:spPr>
          <a:xfrm>
            <a:off x="7180663" y="2201816"/>
            <a:ext cx="4257040" cy="0"/>
          </a:xfrm>
          <a:prstGeom prst="line">
            <a:avLst/>
          </a:prstGeom>
          <a:ln>
            <a:headEnd type="diamond"/>
            <a:tailEnd type="diamond"/>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E24FB753-7B7F-4BE0-ACF7-5F0BE7E01D32}"/>
              </a:ext>
            </a:extLst>
          </p:cNvPr>
          <p:cNvSpPr/>
          <p:nvPr/>
        </p:nvSpPr>
        <p:spPr>
          <a:xfrm rot="5400000">
            <a:off x="4480843" y="1076184"/>
            <a:ext cx="231326" cy="2246394"/>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400" dirty="0">
                <a:solidFill>
                  <a:schemeClr val="tx1"/>
                </a:solidFill>
              </a:rPr>
              <a:t>Our bank</a:t>
            </a:r>
            <a:endParaRPr lang="en-PH" sz="1400" dirty="0">
              <a:solidFill>
                <a:schemeClr val="tx1"/>
              </a:solidFill>
            </a:endParaRPr>
          </a:p>
        </p:txBody>
      </p:sp>
      <p:sp>
        <p:nvSpPr>
          <p:cNvPr id="16" name="Rectangle 15">
            <a:extLst>
              <a:ext uri="{FF2B5EF4-FFF2-40B4-BE49-F238E27FC236}">
                <a16:creationId xmlns:a16="http://schemas.microsoft.com/office/drawing/2014/main" id="{D8835395-E77B-480D-BC09-EC1874B8C60E}"/>
              </a:ext>
            </a:extLst>
          </p:cNvPr>
          <p:cNvSpPr/>
          <p:nvPr/>
        </p:nvSpPr>
        <p:spPr>
          <a:xfrm rot="5400000">
            <a:off x="9193520" y="1076184"/>
            <a:ext cx="231326" cy="2246394"/>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400" dirty="0">
                <a:solidFill>
                  <a:schemeClr val="tx1"/>
                </a:solidFill>
              </a:rPr>
              <a:t>Leaders</a:t>
            </a:r>
            <a:endParaRPr lang="en-PH" sz="1400" dirty="0">
              <a:solidFill>
                <a:schemeClr val="tx1"/>
              </a:solidFill>
            </a:endParaRPr>
          </a:p>
        </p:txBody>
      </p:sp>
      <p:sp>
        <p:nvSpPr>
          <p:cNvPr id="4" name="Slide Number Placeholder 3">
            <a:extLst>
              <a:ext uri="{FF2B5EF4-FFF2-40B4-BE49-F238E27FC236}">
                <a16:creationId xmlns:a16="http://schemas.microsoft.com/office/drawing/2014/main" id="{CB186C12-4FBC-4DDB-BFF8-11472C6F6B16}"/>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12</a:t>
            </a:fld>
            <a:endParaRPr lang="en-PH" dirty="0"/>
          </a:p>
        </p:txBody>
      </p:sp>
    </p:spTree>
    <p:extLst>
      <p:ext uri="{BB962C8B-B14F-4D97-AF65-F5344CB8AC3E}">
        <p14:creationId xmlns:p14="http://schemas.microsoft.com/office/powerpoint/2010/main" val="3921977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Rectangle 99">
            <a:extLst>
              <a:ext uri="{FF2B5EF4-FFF2-40B4-BE49-F238E27FC236}">
                <a16:creationId xmlns:a16="http://schemas.microsoft.com/office/drawing/2014/main" id="{39FF6C55-365A-42FB-AD85-86FB4028A5CF}"/>
              </a:ext>
            </a:extLst>
          </p:cNvPr>
          <p:cNvSpPr/>
          <p:nvPr/>
        </p:nvSpPr>
        <p:spPr>
          <a:xfrm>
            <a:off x="7657718" y="1635134"/>
            <a:ext cx="4140743" cy="432582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23F9D516-44E8-4DF6-A79D-BC727D862F8A}"/>
              </a:ext>
            </a:extLst>
          </p:cNvPr>
          <p:cNvSpPr>
            <a:spLocks noGrp="1"/>
          </p:cNvSpPr>
          <p:nvPr>
            <p:ph type="title"/>
          </p:nvPr>
        </p:nvSpPr>
        <p:spPr/>
        <p:txBody>
          <a:bodyPr/>
          <a:lstStyle/>
          <a:p>
            <a:r>
              <a:rPr lang="en-US" b="1" dirty="0"/>
              <a:t>Capability assessment</a:t>
            </a:r>
          </a:p>
        </p:txBody>
      </p:sp>
      <p:graphicFrame>
        <p:nvGraphicFramePr>
          <p:cNvPr id="3" name="Table 3">
            <a:extLst>
              <a:ext uri="{FF2B5EF4-FFF2-40B4-BE49-F238E27FC236}">
                <a16:creationId xmlns:a16="http://schemas.microsoft.com/office/drawing/2014/main" id="{EDA20516-CC01-4511-B42E-0D2F483CD99B}"/>
              </a:ext>
            </a:extLst>
          </p:cNvPr>
          <p:cNvGraphicFramePr>
            <a:graphicFrameLocks noGrp="1"/>
          </p:cNvGraphicFramePr>
          <p:nvPr>
            <p:extLst>
              <p:ext uri="{D42A27DB-BD31-4B8C-83A1-F6EECF244321}">
                <p14:modId xmlns:p14="http://schemas.microsoft.com/office/powerpoint/2010/main" val="1427003505"/>
              </p:ext>
            </p:extLst>
          </p:nvPr>
        </p:nvGraphicFramePr>
        <p:xfrm>
          <a:off x="363794" y="2067119"/>
          <a:ext cx="6473884" cy="3696529"/>
        </p:xfrm>
        <a:graphic>
          <a:graphicData uri="http://schemas.openxmlformats.org/drawingml/2006/table">
            <a:tbl>
              <a:tblPr firstRow="1" bandRow="1">
                <a:tableStyleId>{5C22544A-7EE6-4342-B048-85BDC9FD1C3A}</a:tableStyleId>
              </a:tblPr>
              <a:tblGrid>
                <a:gridCol w="1618471">
                  <a:extLst>
                    <a:ext uri="{9D8B030D-6E8A-4147-A177-3AD203B41FA5}">
                      <a16:colId xmlns:a16="http://schemas.microsoft.com/office/drawing/2014/main" val="1250218143"/>
                    </a:ext>
                  </a:extLst>
                </a:gridCol>
                <a:gridCol w="1618471">
                  <a:extLst>
                    <a:ext uri="{9D8B030D-6E8A-4147-A177-3AD203B41FA5}">
                      <a16:colId xmlns:a16="http://schemas.microsoft.com/office/drawing/2014/main" val="3570518564"/>
                    </a:ext>
                  </a:extLst>
                </a:gridCol>
                <a:gridCol w="1618471">
                  <a:extLst>
                    <a:ext uri="{9D8B030D-6E8A-4147-A177-3AD203B41FA5}">
                      <a16:colId xmlns:a16="http://schemas.microsoft.com/office/drawing/2014/main" val="3270636367"/>
                    </a:ext>
                  </a:extLst>
                </a:gridCol>
                <a:gridCol w="1618471">
                  <a:extLst>
                    <a:ext uri="{9D8B030D-6E8A-4147-A177-3AD203B41FA5}">
                      <a16:colId xmlns:a16="http://schemas.microsoft.com/office/drawing/2014/main" val="2873576573"/>
                    </a:ext>
                  </a:extLst>
                </a:gridCol>
              </a:tblGrid>
              <a:tr h="5811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bg1"/>
                          </a:solidFill>
                          <a:effectLst/>
                          <a:uLnTx/>
                          <a:uFillTx/>
                          <a:latin typeface="+mn-lt"/>
                          <a:ea typeface="+mn-ea"/>
                          <a:cs typeface="+mn-cs"/>
                        </a:rPr>
                        <a:t>Capability</a:t>
                      </a:r>
                      <a:endParaRPr kumimoji="0" lang="en-PH" sz="13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bg1"/>
                          </a:solidFill>
                          <a:effectLst/>
                          <a:uLnTx/>
                          <a:uFillTx/>
                          <a:latin typeface="+mn-lt"/>
                          <a:ea typeface="+mn-ea"/>
                          <a:cs typeface="+mn-cs"/>
                        </a:rPr>
                        <a:t>Today</a:t>
                      </a:r>
                      <a:endParaRPr kumimoji="0" lang="en-PH" sz="13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bg1"/>
                          </a:solidFill>
                          <a:effectLst/>
                          <a:uLnTx/>
                          <a:uFillTx/>
                          <a:latin typeface="+mn-lt"/>
                          <a:ea typeface="+mn-ea"/>
                          <a:cs typeface="+mn-cs"/>
                        </a:rPr>
                        <a:t>Peers</a:t>
                      </a:r>
                      <a:endParaRPr kumimoji="0" lang="en-PH" sz="13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bg1"/>
                          </a:solidFill>
                          <a:effectLst/>
                          <a:uLnTx/>
                          <a:uFillTx/>
                          <a:latin typeface="+mn-lt"/>
                          <a:ea typeface="+mn-ea"/>
                          <a:cs typeface="+mn-cs"/>
                        </a:rPr>
                        <a:t>Leaders</a:t>
                      </a:r>
                      <a:endParaRPr kumimoji="0" lang="en-PH" sz="13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6197118"/>
                  </a:ext>
                </a:extLst>
              </a:tr>
              <a:tr h="7788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A1A1A"/>
                          </a:solidFill>
                          <a:effectLst/>
                          <a:uLnTx/>
                          <a:uFillTx/>
                          <a:latin typeface="+mn-lt"/>
                          <a:ea typeface="+mn-ea"/>
                          <a:cs typeface="+mn-cs"/>
                        </a:rPr>
                        <a:t>Target '28</a:t>
                      </a:r>
                      <a:endParaRPr kumimoji="0" lang="en-PH" sz="13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endParaRPr lang="en-PH" sz="1600" dirty="0">
                        <a:latin typeface="+mn-lt"/>
                      </a:endParaRPr>
                    </a:p>
                  </a:txBody>
                  <a:tcP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5444624"/>
                  </a:ext>
                </a:extLst>
              </a:tr>
              <a:tr h="7788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A1A1A"/>
                          </a:solidFill>
                          <a:effectLst/>
                          <a:uLnTx/>
                          <a:uFillTx/>
                          <a:latin typeface="+mn-lt"/>
                          <a:ea typeface="+mn-ea"/>
                          <a:cs typeface="+mn-cs"/>
                        </a:rPr>
                        <a:t>Customer experience</a:t>
                      </a:r>
                      <a:endParaRPr kumimoji="0" lang="en-PH" sz="13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endParaRPr lang="en-PH" sz="1600" dirty="0">
                        <a:latin typeface="+mn-lt"/>
                      </a:endParaRPr>
                    </a:p>
                  </a:txBody>
                  <a:tcP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06752896"/>
                  </a:ext>
                </a:extLst>
              </a:tr>
              <a:tr h="7788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A1A1A"/>
                          </a:solidFill>
                          <a:effectLst/>
                          <a:uLnTx/>
                          <a:uFillTx/>
                          <a:latin typeface="+mn-lt"/>
                          <a:ea typeface="+mn-ea"/>
                          <a:cs typeface="+mn-cs"/>
                        </a:rPr>
                        <a:t>Data &amp; analytics</a:t>
                      </a:r>
                      <a:endParaRPr kumimoji="0" lang="en-PH" sz="13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endParaRPr lang="en-PH" sz="1600" dirty="0">
                        <a:latin typeface="+mn-lt"/>
                      </a:endParaRPr>
                    </a:p>
                  </a:txBody>
                  <a:tcP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0065635"/>
                  </a:ext>
                </a:extLst>
              </a:tr>
              <a:tr h="7788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A1A1A"/>
                          </a:solidFill>
                          <a:effectLst/>
                          <a:uLnTx/>
                          <a:uFillTx/>
                          <a:latin typeface="+mn-lt"/>
                          <a:ea typeface="+mn-ea"/>
                          <a:cs typeface="+mn-cs"/>
                        </a:rPr>
                        <a:t>Cloud &amp; platform</a:t>
                      </a:r>
                      <a:endParaRPr kumimoji="0" lang="en-PH" sz="13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endParaRPr lang="en-PH" sz="1600" dirty="0">
                        <a:latin typeface="+mn-lt"/>
                      </a:endParaRPr>
                    </a:p>
                  </a:txBody>
                  <a:tcP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lnL w="12700" cmpd="sng">
                      <a:noFill/>
                    </a:lnL>
                    <a:lnR w="12700" cmpd="sng">
                      <a:noFill/>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15469256"/>
                  </a:ext>
                </a:extLst>
              </a:tr>
            </a:tbl>
          </a:graphicData>
        </a:graphic>
      </p:graphicFrame>
      <p:grpSp>
        <p:nvGrpSpPr>
          <p:cNvPr id="6" name="Group 5">
            <a:extLst>
              <a:ext uri="{FF2B5EF4-FFF2-40B4-BE49-F238E27FC236}">
                <a16:creationId xmlns:a16="http://schemas.microsoft.com/office/drawing/2014/main" id="{F0826D2F-2DE0-4006-B5BF-00EEF2366060}"/>
              </a:ext>
            </a:extLst>
          </p:cNvPr>
          <p:cNvGrpSpPr/>
          <p:nvPr/>
        </p:nvGrpSpPr>
        <p:grpSpPr>
          <a:xfrm>
            <a:off x="363794" y="1406071"/>
            <a:ext cx="6473884" cy="424144"/>
            <a:chOff x="363794" y="1525675"/>
            <a:chExt cx="2402555" cy="424144"/>
          </a:xfrm>
        </p:grpSpPr>
        <p:sp>
          <p:nvSpPr>
            <p:cNvPr id="4" name="TextBox 3">
              <a:extLst>
                <a:ext uri="{FF2B5EF4-FFF2-40B4-BE49-F238E27FC236}">
                  <a16:creationId xmlns:a16="http://schemas.microsoft.com/office/drawing/2014/main" id="{A411ED95-1AF4-40FE-B7CC-858359F365B5}"/>
                </a:ext>
              </a:extLst>
            </p:cNvPr>
            <p:cNvSpPr txBox="1"/>
            <p:nvPr/>
          </p:nvSpPr>
          <p:spPr>
            <a:xfrm>
              <a:off x="363794" y="1525675"/>
              <a:ext cx="2402555" cy="394566"/>
            </a:xfrm>
            <a:prstGeom prst="rect">
              <a:avLst/>
            </a:prstGeom>
            <a:noFill/>
          </p:spPr>
          <p:txBody>
            <a:bodyPr wrap="square" lIns="0" tIns="0" rIns="0" bIns="0" rtlCol="0" anchor="ctr">
              <a:noAutofit/>
            </a:bodyPr>
            <a:lstStyle/>
            <a:p>
              <a:r>
                <a:rPr lang="en-US" b="1" dirty="0">
                  <a:solidFill>
                    <a:schemeClr val="accent1"/>
                  </a:solidFill>
                  <a:latin typeface="+mj-lt"/>
                </a:rPr>
                <a:t>Product &amp; lending</a:t>
              </a:r>
            </a:p>
          </p:txBody>
        </p:sp>
        <p:cxnSp>
          <p:nvCxnSpPr>
            <p:cNvPr id="5" name="Straight Connector 4">
              <a:extLst>
                <a:ext uri="{FF2B5EF4-FFF2-40B4-BE49-F238E27FC236}">
                  <a16:creationId xmlns:a16="http://schemas.microsoft.com/office/drawing/2014/main" id="{E6520190-A005-4861-A824-15D25FE96914}"/>
                </a:ext>
              </a:extLst>
            </p:cNvPr>
            <p:cNvCxnSpPr>
              <a:cxnSpLocks/>
            </p:cNvCxnSpPr>
            <p:nvPr/>
          </p:nvCxnSpPr>
          <p:spPr>
            <a:xfrm>
              <a:off x="363794" y="1949819"/>
              <a:ext cx="2402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8D92D148-E493-40C6-8375-B78C7DF8B85D}"/>
              </a:ext>
            </a:extLst>
          </p:cNvPr>
          <p:cNvGrpSpPr/>
          <p:nvPr/>
        </p:nvGrpSpPr>
        <p:grpSpPr>
          <a:xfrm>
            <a:off x="2509850" y="3592691"/>
            <a:ext cx="439314" cy="439316"/>
            <a:chOff x="5126935" y="2504703"/>
            <a:chExt cx="1931775" cy="1931784"/>
          </a:xfrm>
        </p:grpSpPr>
        <p:sp>
          <p:nvSpPr>
            <p:cNvPr id="14" name="Freeform: Shape 13">
              <a:extLst>
                <a:ext uri="{FF2B5EF4-FFF2-40B4-BE49-F238E27FC236}">
                  <a16:creationId xmlns:a16="http://schemas.microsoft.com/office/drawing/2014/main" id="{7A5AE7F4-B6B6-4538-B603-416604919639}"/>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tx2"/>
            </a:solidFill>
            <a:ln w="23813" cap="flat">
              <a:noFill/>
              <a:prstDash val="solid"/>
              <a:round/>
            </a:ln>
          </p:spPr>
          <p:txBody>
            <a:bodyPr rtlCol="0" anchor="ctr"/>
            <a:lstStyle/>
            <a:p>
              <a:endParaRPr lang="en-PH" dirty="0"/>
            </a:p>
          </p:txBody>
        </p:sp>
        <p:sp>
          <p:nvSpPr>
            <p:cNvPr id="15" name="Freeform: Shape 14">
              <a:extLst>
                <a:ext uri="{FF2B5EF4-FFF2-40B4-BE49-F238E27FC236}">
                  <a16:creationId xmlns:a16="http://schemas.microsoft.com/office/drawing/2014/main" id="{E31C724C-DB01-4510-A2E5-C9B44D73EEB7}"/>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tx2"/>
            </a:solidFill>
            <a:ln w="23813" cap="flat">
              <a:noFill/>
              <a:prstDash val="solid"/>
              <a:round/>
            </a:ln>
          </p:spPr>
          <p:txBody>
            <a:bodyPr rtlCol="0" anchor="ctr"/>
            <a:lstStyle/>
            <a:p>
              <a:endParaRPr lang="en-PH" dirty="0"/>
            </a:p>
          </p:txBody>
        </p:sp>
        <p:sp>
          <p:nvSpPr>
            <p:cNvPr id="16" name="Freeform: Shape 15">
              <a:extLst>
                <a:ext uri="{FF2B5EF4-FFF2-40B4-BE49-F238E27FC236}">
                  <a16:creationId xmlns:a16="http://schemas.microsoft.com/office/drawing/2014/main" id="{D50EE939-5399-4C47-8A30-E882BC4F1672}"/>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bg2"/>
            </a:solidFill>
            <a:ln w="23813" cap="flat">
              <a:noFill/>
              <a:prstDash val="solid"/>
              <a:round/>
            </a:ln>
          </p:spPr>
          <p:txBody>
            <a:bodyPr rtlCol="0" anchor="ctr"/>
            <a:lstStyle/>
            <a:p>
              <a:endParaRPr lang="en-PH" dirty="0"/>
            </a:p>
          </p:txBody>
        </p:sp>
        <p:sp>
          <p:nvSpPr>
            <p:cNvPr id="17" name="Freeform: Shape 16">
              <a:extLst>
                <a:ext uri="{FF2B5EF4-FFF2-40B4-BE49-F238E27FC236}">
                  <a16:creationId xmlns:a16="http://schemas.microsoft.com/office/drawing/2014/main" id="{95298A9D-FB68-4AE9-9C29-DAF8DEF1B476}"/>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bg2"/>
            </a:solidFill>
            <a:ln w="23813" cap="flat">
              <a:noFill/>
              <a:prstDash val="solid"/>
              <a:round/>
            </a:ln>
          </p:spPr>
          <p:txBody>
            <a:bodyPr rtlCol="0" anchor="ctr"/>
            <a:lstStyle/>
            <a:p>
              <a:endParaRPr lang="en-PH" dirty="0"/>
            </a:p>
          </p:txBody>
        </p:sp>
      </p:grpSp>
      <p:grpSp>
        <p:nvGrpSpPr>
          <p:cNvPr id="28" name="Group 27">
            <a:extLst>
              <a:ext uri="{FF2B5EF4-FFF2-40B4-BE49-F238E27FC236}">
                <a16:creationId xmlns:a16="http://schemas.microsoft.com/office/drawing/2014/main" id="{105984E8-A813-40F7-BAAB-C4B6DF06134B}"/>
              </a:ext>
            </a:extLst>
          </p:cNvPr>
          <p:cNvGrpSpPr/>
          <p:nvPr/>
        </p:nvGrpSpPr>
        <p:grpSpPr>
          <a:xfrm>
            <a:off x="2509850" y="2816795"/>
            <a:ext cx="439314" cy="439316"/>
            <a:chOff x="5126935" y="2504703"/>
            <a:chExt cx="1931775" cy="1931784"/>
          </a:xfrm>
        </p:grpSpPr>
        <p:sp>
          <p:nvSpPr>
            <p:cNvPr id="29" name="Freeform: Shape 28">
              <a:extLst>
                <a:ext uri="{FF2B5EF4-FFF2-40B4-BE49-F238E27FC236}">
                  <a16:creationId xmlns:a16="http://schemas.microsoft.com/office/drawing/2014/main" id="{2A2E384B-A7C8-49BD-A4B2-7E8B3CF92266}"/>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tx2"/>
            </a:solidFill>
            <a:ln w="23813" cap="flat">
              <a:noFill/>
              <a:prstDash val="solid"/>
              <a:round/>
            </a:ln>
          </p:spPr>
          <p:txBody>
            <a:bodyPr rtlCol="0" anchor="ctr"/>
            <a:lstStyle/>
            <a:p>
              <a:endParaRPr lang="en-PH" dirty="0"/>
            </a:p>
          </p:txBody>
        </p:sp>
        <p:sp>
          <p:nvSpPr>
            <p:cNvPr id="30" name="Freeform: Shape 29">
              <a:extLst>
                <a:ext uri="{FF2B5EF4-FFF2-40B4-BE49-F238E27FC236}">
                  <a16:creationId xmlns:a16="http://schemas.microsoft.com/office/drawing/2014/main" id="{3495CD87-AB73-4E9D-98EA-9DF3398909FD}"/>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bg2"/>
            </a:solidFill>
            <a:ln w="23813" cap="flat">
              <a:noFill/>
              <a:prstDash val="solid"/>
              <a:round/>
            </a:ln>
          </p:spPr>
          <p:txBody>
            <a:bodyPr rtlCol="0" anchor="ctr"/>
            <a:lstStyle/>
            <a:p>
              <a:endParaRPr lang="en-PH" dirty="0"/>
            </a:p>
          </p:txBody>
        </p:sp>
        <p:sp>
          <p:nvSpPr>
            <p:cNvPr id="31" name="Freeform: Shape 30">
              <a:extLst>
                <a:ext uri="{FF2B5EF4-FFF2-40B4-BE49-F238E27FC236}">
                  <a16:creationId xmlns:a16="http://schemas.microsoft.com/office/drawing/2014/main" id="{5D22FBDC-2938-49B7-B26F-15CE4457BFB7}"/>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bg2"/>
            </a:solidFill>
            <a:ln w="23813" cap="flat">
              <a:noFill/>
              <a:prstDash val="solid"/>
              <a:round/>
            </a:ln>
          </p:spPr>
          <p:txBody>
            <a:bodyPr rtlCol="0" anchor="ctr"/>
            <a:lstStyle/>
            <a:p>
              <a:endParaRPr lang="en-PH" dirty="0"/>
            </a:p>
          </p:txBody>
        </p:sp>
        <p:sp>
          <p:nvSpPr>
            <p:cNvPr id="32" name="Freeform: Shape 31">
              <a:extLst>
                <a:ext uri="{FF2B5EF4-FFF2-40B4-BE49-F238E27FC236}">
                  <a16:creationId xmlns:a16="http://schemas.microsoft.com/office/drawing/2014/main" id="{4271BA9B-69ED-4838-996C-07F5141B21F1}"/>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bg2"/>
            </a:solidFill>
            <a:ln w="23813" cap="flat">
              <a:noFill/>
              <a:prstDash val="solid"/>
              <a:round/>
            </a:ln>
          </p:spPr>
          <p:txBody>
            <a:bodyPr rtlCol="0" anchor="ctr"/>
            <a:lstStyle/>
            <a:p>
              <a:endParaRPr lang="en-PH" dirty="0"/>
            </a:p>
          </p:txBody>
        </p:sp>
      </p:grpSp>
      <p:grpSp>
        <p:nvGrpSpPr>
          <p:cNvPr id="33" name="Group 32">
            <a:extLst>
              <a:ext uri="{FF2B5EF4-FFF2-40B4-BE49-F238E27FC236}">
                <a16:creationId xmlns:a16="http://schemas.microsoft.com/office/drawing/2014/main" id="{739A6EFF-FB50-41EA-8571-1885183921F8}"/>
              </a:ext>
            </a:extLst>
          </p:cNvPr>
          <p:cNvGrpSpPr/>
          <p:nvPr/>
        </p:nvGrpSpPr>
        <p:grpSpPr>
          <a:xfrm>
            <a:off x="4153811" y="3592691"/>
            <a:ext cx="439314" cy="439316"/>
            <a:chOff x="5126935" y="2504703"/>
            <a:chExt cx="1931775" cy="1931784"/>
          </a:xfrm>
        </p:grpSpPr>
        <p:sp>
          <p:nvSpPr>
            <p:cNvPr id="34" name="Freeform: Shape 33">
              <a:extLst>
                <a:ext uri="{FF2B5EF4-FFF2-40B4-BE49-F238E27FC236}">
                  <a16:creationId xmlns:a16="http://schemas.microsoft.com/office/drawing/2014/main" id="{92523216-B203-4712-9C5B-36D308E960D7}"/>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tx2"/>
            </a:solidFill>
            <a:ln w="23813" cap="flat">
              <a:noFill/>
              <a:prstDash val="solid"/>
              <a:round/>
            </a:ln>
          </p:spPr>
          <p:txBody>
            <a:bodyPr rtlCol="0" anchor="ctr"/>
            <a:lstStyle/>
            <a:p>
              <a:endParaRPr lang="en-PH" dirty="0"/>
            </a:p>
          </p:txBody>
        </p:sp>
        <p:sp>
          <p:nvSpPr>
            <p:cNvPr id="35" name="Freeform: Shape 34">
              <a:extLst>
                <a:ext uri="{FF2B5EF4-FFF2-40B4-BE49-F238E27FC236}">
                  <a16:creationId xmlns:a16="http://schemas.microsoft.com/office/drawing/2014/main" id="{C434CC60-5EE5-4B4E-B6F4-CFE60226E30E}"/>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tx2"/>
            </a:solidFill>
            <a:ln w="23813" cap="flat">
              <a:noFill/>
              <a:prstDash val="solid"/>
              <a:round/>
            </a:ln>
          </p:spPr>
          <p:txBody>
            <a:bodyPr rtlCol="0" anchor="ctr"/>
            <a:lstStyle/>
            <a:p>
              <a:endParaRPr lang="en-PH" dirty="0"/>
            </a:p>
          </p:txBody>
        </p:sp>
        <p:sp>
          <p:nvSpPr>
            <p:cNvPr id="36" name="Freeform: Shape 35">
              <a:extLst>
                <a:ext uri="{FF2B5EF4-FFF2-40B4-BE49-F238E27FC236}">
                  <a16:creationId xmlns:a16="http://schemas.microsoft.com/office/drawing/2014/main" id="{1D813FEB-D680-4130-80B0-7560877F3A82}"/>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tx2"/>
            </a:solidFill>
            <a:ln w="23813" cap="flat">
              <a:noFill/>
              <a:prstDash val="solid"/>
              <a:round/>
            </a:ln>
          </p:spPr>
          <p:txBody>
            <a:bodyPr rtlCol="0" anchor="ctr"/>
            <a:lstStyle/>
            <a:p>
              <a:endParaRPr lang="en-PH" dirty="0"/>
            </a:p>
          </p:txBody>
        </p:sp>
        <p:sp>
          <p:nvSpPr>
            <p:cNvPr id="37" name="Freeform: Shape 36">
              <a:extLst>
                <a:ext uri="{FF2B5EF4-FFF2-40B4-BE49-F238E27FC236}">
                  <a16:creationId xmlns:a16="http://schemas.microsoft.com/office/drawing/2014/main" id="{AAAD023E-665A-4A0D-B130-78462408BC42}"/>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bg2"/>
            </a:solidFill>
            <a:ln w="23813" cap="flat">
              <a:noFill/>
              <a:prstDash val="solid"/>
              <a:round/>
            </a:ln>
          </p:spPr>
          <p:txBody>
            <a:bodyPr rtlCol="0" anchor="ctr"/>
            <a:lstStyle/>
            <a:p>
              <a:endParaRPr lang="en-PH" dirty="0"/>
            </a:p>
          </p:txBody>
        </p:sp>
      </p:grpSp>
      <p:grpSp>
        <p:nvGrpSpPr>
          <p:cNvPr id="38" name="Group 37">
            <a:extLst>
              <a:ext uri="{FF2B5EF4-FFF2-40B4-BE49-F238E27FC236}">
                <a16:creationId xmlns:a16="http://schemas.microsoft.com/office/drawing/2014/main" id="{EE04384B-5BDD-4C1D-AF23-A4F3A54340E9}"/>
              </a:ext>
            </a:extLst>
          </p:cNvPr>
          <p:cNvGrpSpPr/>
          <p:nvPr/>
        </p:nvGrpSpPr>
        <p:grpSpPr>
          <a:xfrm>
            <a:off x="5797772" y="3592691"/>
            <a:ext cx="439314" cy="439316"/>
            <a:chOff x="5126935" y="2504703"/>
            <a:chExt cx="1931775" cy="1931784"/>
          </a:xfrm>
        </p:grpSpPr>
        <p:sp>
          <p:nvSpPr>
            <p:cNvPr id="39" name="Freeform: Shape 38">
              <a:extLst>
                <a:ext uri="{FF2B5EF4-FFF2-40B4-BE49-F238E27FC236}">
                  <a16:creationId xmlns:a16="http://schemas.microsoft.com/office/drawing/2014/main" id="{FDD5D2A1-DC85-4E59-AD39-74D7A7349091}"/>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tx2"/>
            </a:solidFill>
            <a:ln w="23813" cap="flat">
              <a:noFill/>
              <a:prstDash val="solid"/>
              <a:round/>
            </a:ln>
          </p:spPr>
          <p:txBody>
            <a:bodyPr rtlCol="0" anchor="ctr"/>
            <a:lstStyle/>
            <a:p>
              <a:endParaRPr lang="en-PH" dirty="0"/>
            </a:p>
          </p:txBody>
        </p:sp>
        <p:sp>
          <p:nvSpPr>
            <p:cNvPr id="40" name="Freeform: Shape 39">
              <a:extLst>
                <a:ext uri="{FF2B5EF4-FFF2-40B4-BE49-F238E27FC236}">
                  <a16:creationId xmlns:a16="http://schemas.microsoft.com/office/drawing/2014/main" id="{45230B22-6E3E-443B-A1E3-6107215E390E}"/>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tx2"/>
            </a:solidFill>
            <a:ln w="23813" cap="flat">
              <a:noFill/>
              <a:prstDash val="solid"/>
              <a:round/>
            </a:ln>
          </p:spPr>
          <p:txBody>
            <a:bodyPr rtlCol="0" anchor="ctr"/>
            <a:lstStyle/>
            <a:p>
              <a:endParaRPr lang="en-PH" dirty="0"/>
            </a:p>
          </p:txBody>
        </p:sp>
        <p:sp>
          <p:nvSpPr>
            <p:cNvPr id="41" name="Freeform: Shape 40">
              <a:extLst>
                <a:ext uri="{FF2B5EF4-FFF2-40B4-BE49-F238E27FC236}">
                  <a16:creationId xmlns:a16="http://schemas.microsoft.com/office/drawing/2014/main" id="{02A09C6F-5F90-4B30-9727-0E6E4EB75D28}"/>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tx2"/>
            </a:solidFill>
            <a:ln w="23813" cap="flat">
              <a:noFill/>
              <a:prstDash val="solid"/>
              <a:round/>
            </a:ln>
          </p:spPr>
          <p:txBody>
            <a:bodyPr rtlCol="0" anchor="ctr"/>
            <a:lstStyle/>
            <a:p>
              <a:endParaRPr lang="en-PH" dirty="0"/>
            </a:p>
          </p:txBody>
        </p:sp>
        <p:sp>
          <p:nvSpPr>
            <p:cNvPr id="42" name="Freeform: Shape 41">
              <a:extLst>
                <a:ext uri="{FF2B5EF4-FFF2-40B4-BE49-F238E27FC236}">
                  <a16:creationId xmlns:a16="http://schemas.microsoft.com/office/drawing/2014/main" id="{89721F7B-F06B-46E0-A0E3-C952A96FAB8B}"/>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tx2"/>
            </a:solidFill>
            <a:ln w="23813" cap="flat">
              <a:noFill/>
              <a:prstDash val="solid"/>
              <a:round/>
            </a:ln>
          </p:spPr>
          <p:txBody>
            <a:bodyPr rtlCol="0" anchor="ctr"/>
            <a:lstStyle/>
            <a:p>
              <a:endParaRPr lang="en-PH" dirty="0"/>
            </a:p>
          </p:txBody>
        </p:sp>
      </p:grpSp>
      <p:grpSp>
        <p:nvGrpSpPr>
          <p:cNvPr id="43" name="Group 42">
            <a:extLst>
              <a:ext uri="{FF2B5EF4-FFF2-40B4-BE49-F238E27FC236}">
                <a16:creationId xmlns:a16="http://schemas.microsoft.com/office/drawing/2014/main" id="{01816DFF-BB74-4EA2-9E0E-813D7B8E7D59}"/>
              </a:ext>
            </a:extLst>
          </p:cNvPr>
          <p:cNvGrpSpPr/>
          <p:nvPr/>
        </p:nvGrpSpPr>
        <p:grpSpPr>
          <a:xfrm>
            <a:off x="4153811" y="2816795"/>
            <a:ext cx="439314" cy="439316"/>
            <a:chOff x="5126935" y="2504703"/>
            <a:chExt cx="1931775" cy="1931784"/>
          </a:xfrm>
        </p:grpSpPr>
        <p:sp>
          <p:nvSpPr>
            <p:cNvPr id="44" name="Freeform: Shape 43">
              <a:extLst>
                <a:ext uri="{FF2B5EF4-FFF2-40B4-BE49-F238E27FC236}">
                  <a16:creationId xmlns:a16="http://schemas.microsoft.com/office/drawing/2014/main" id="{A0AB10E2-9FD7-4B32-B57B-F3B532EE3085}"/>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tx2"/>
            </a:solidFill>
            <a:ln w="23813" cap="flat">
              <a:noFill/>
              <a:prstDash val="solid"/>
              <a:round/>
            </a:ln>
          </p:spPr>
          <p:txBody>
            <a:bodyPr rtlCol="0" anchor="ctr"/>
            <a:lstStyle/>
            <a:p>
              <a:endParaRPr lang="en-PH" dirty="0"/>
            </a:p>
          </p:txBody>
        </p:sp>
        <p:sp>
          <p:nvSpPr>
            <p:cNvPr id="45" name="Freeform: Shape 44">
              <a:extLst>
                <a:ext uri="{FF2B5EF4-FFF2-40B4-BE49-F238E27FC236}">
                  <a16:creationId xmlns:a16="http://schemas.microsoft.com/office/drawing/2014/main" id="{AEF0B0D1-FE41-4B95-9AFC-8F506A11BBDE}"/>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bg2"/>
            </a:solidFill>
            <a:ln w="23813" cap="flat">
              <a:noFill/>
              <a:prstDash val="solid"/>
              <a:round/>
            </a:ln>
          </p:spPr>
          <p:txBody>
            <a:bodyPr rtlCol="0" anchor="ctr"/>
            <a:lstStyle/>
            <a:p>
              <a:endParaRPr lang="en-PH" dirty="0"/>
            </a:p>
          </p:txBody>
        </p:sp>
        <p:sp>
          <p:nvSpPr>
            <p:cNvPr id="46" name="Freeform: Shape 45">
              <a:extLst>
                <a:ext uri="{FF2B5EF4-FFF2-40B4-BE49-F238E27FC236}">
                  <a16:creationId xmlns:a16="http://schemas.microsoft.com/office/drawing/2014/main" id="{914A1BC1-8C69-499E-9E42-73BD428FE9D5}"/>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bg2"/>
            </a:solidFill>
            <a:ln w="23813" cap="flat">
              <a:noFill/>
              <a:prstDash val="solid"/>
              <a:round/>
            </a:ln>
          </p:spPr>
          <p:txBody>
            <a:bodyPr rtlCol="0" anchor="ctr"/>
            <a:lstStyle/>
            <a:p>
              <a:endParaRPr lang="en-PH" dirty="0"/>
            </a:p>
          </p:txBody>
        </p:sp>
        <p:sp>
          <p:nvSpPr>
            <p:cNvPr id="47" name="Freeform: Shape 46">
              <a:extLst>
                <a:ext uri="{FF2B5EF4-FFF2-40B4-BE49-F238E27FC236}">
                  <a16:creationId xmlns:a16="http://schemas.microsoft.com/office/drawing/2014/main" id="{B5EDDA82-8F50-4A65-AD31-1583746CC0F7}"/>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bg2"/>
            </a:solidFill>
            <a:ln w="23813" cap="flat">
              <a:noFill/>
              <a:prstDash val="solid"/>
              <a:round/>
            </a:ln>
          </p:spPr>
          <p:txBody>
            <a:bodyPr rtlCol="0" anchor="ctr"/>
            <a:lstStyle/>
            <a:p>
              <a:endParaRPr lang="en-PH" dirty="0"/>
            </a:p>
          </p:txBody>
        </p:sp>
      </p:grpSp>
      <p:grpSp>
        <p:nvGrpSpPr>
          <p:cNvPr id="48" name="Group 47">
            <a:extLst>
              <a:ext uri="{FF2B5EF4-FFF2-40B4-BE49-F238E27FC236}">
                <a16:creationId xmlns:a16="http://schemas.microsoft.com/office/drawing/2014/main" id="{F761032B-05A8-4711-9EE4-C2FB670D0148}"/>
              </a:ext>
            </a:extLst>
          </p:cNvPr>
          <p:cNvGrpSpPr/>
          <p:nvPr/>
        </p:nvGrpSpPr>
        <p:grpSpPr>
          <a:xfrm>
            <a:off x="5797772" y="2816795"/>
            <a:ext cx="439314" cy="439316"/>
            <a:chOff x="5126935" y="2504703"/>
            <a:chExt cx="1931775" cy="1931784"/>
          </a:xfrm>
        </p:grpSpPr>
        <p:sp>
          <p:nvSpPr>
            <p:cNvPr id="49" name="Freeform: Shape 48">
              <a:extLst>
                <a:ext uri="{FF2B5EF4-FFF2-40B4-BE49-F238E27FC236}">
                  <a16:creationId xmlns:a16="http://schemas.microsoft.com/office/drawing/2014/main" id="{93017F1A-FD38-45F2-926A-9D6B83505AEB}"/>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tx2"/>
            </a:solidFill>
            <a:ln w="23813" cap="flat">
              <a:noFill/>
              <a:prstDash val="solid"/>
              <a:round/>
            </a:ln>
          </p:spPr>
          <p:txBody>
            <a:bodyPr rtlCol="0" anchor="ctr"/>
            <a:lstStyle/>
            <a:p>
              <a:endParaRPr lang="en-PH" dirty="0"/>
            </a:p>
          </p:txBody>
        </p:sp>
        <p:sp>
          <p:nvSpPr>
            <p:cNvPr id="50" name="Freeform: Shape 49">
              <a:extLst>
                <a:ext uri="{FF2B5EF4-FFF2-40B4-BE49-F238E27FC236}">
                  <a16:creationId xmlns:a16="http://schemas.microsoft.com/office/drawing/2014/main" id="{EDC4B5CC-E38B-4EA2-82EC-CBBC2FF80B16}"/>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bg2"/>
            </a:solidFill>
            <a:ln w="23813" cap="flat">
              <a:noFill/>
              <a:prstDash val="solid"/>
              <a:round/>
            </a:ln>
          </p:spPr>
          <p:txBody>
            <a:bodyPr rtlCol="0" anchor="ctr"/>
            <a:lstStyle/>
            <a:p>
              <a:endParaRPr lang="en-PH" dirty="0"/>
            </a:p>
          </p:txBody>
        </p:sp>
        <p:sp>
          <p:nvSpPr>
            <p:cNvPr id="51" name="Freeform: Shape 50">
              <a:extLst>
                <a:ext uri="{FF2B5EF4-FFF2-40B4-BE49-F238E27FC236}">
                  <a16:creationId xmlns:a16="http://schemas.microsoft.com/office/drawing/2014/main" id="{6F81356C-C410-4700-B18D-0C0AFD7A1903}"/>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bg2"/>
            </a:solidFill>
            <a:ln w="23813" cap="flat">
              <a:noFill/>
              <a:prstDash val="solid"/>
              <a:round/>
            </a:ln>
          </p:spPr>
          <p:txBody>
            <a:bodyPr rtlCol="0" anchor="ctr"/>
            <a:lstStyle/>
            <a:p>
              <a:endParaRPr lang="en-PH" dirty="0"/>
            </a:p>
          </p:txBody>
        </p:sp>
        <p:sp>
          <p:nvSpPr>
            <p:cNvPr id="52" name="Freeform: Shape 51">
              <a:extLst>
                <a:ext uri="{FF2B5EF4-FFF2-40B4-BE49-F238E27FC236}">
                  <a16:creationId xmlns:a16="http://schemas.microsoft.com/office/drawing/2014/main" id="{0F14C52C-7526-4C5A-9BC9-54949BC02C4D}"/>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bg2"/>
            </a:solidFill>
            <a:ln w="23813" cap="flat">
              <a:noFill/>
              <a:prstDash val="solid"/>
              <a:round/>
            </a:ln>
          </p:spPr>
          <p:txBody>
            <a:bodyPr rtlCol="0" anchor="ctr"/>
            <a:lstStyle/>
            <a:p>
              <a:endParaRPr lang="en-PH" dirty="0"/>
            </a:p>
          </p:txBody>
        </p:sp>
      </p:grpSp>
      <p:grpSp>
        <p:nvGrpSpPr>
          <p:cNvPr id="53" name="Group 52">
            <a:extLst>
              <a:ext uri="{FF2B5EF4-FFF2-40B4-BE49-F238E27FC236}">
                <a16:creationId xmlns:a16="http://schemas.microsoft.com/office/drawing/2014/main" id="{498E9456-74FE-40E1-A87A-F2127CE9D625}"/>
              </a:ext>
            </a:extLst>
          </p:cNvPr>
          <p:cNvGrpSpPr/>
          <p:nvPr/>
        </p:nvGrpSpPr>
        <p:grpSpPr>
          <a:xfrm>
            <a:off x="5797772" y="4368587"/>
            <a:ext cx="439314" cy="439316"/>
            <a:chOff x="5126935" y="2504703"/>
            <a:chExt cx="1931775" cy="1931784"/>
          </a:xfrm>
        </p:grpSpPr>
        <p:sp>
          <p:nvSpPr>
            <p:cNvPr id="54" name="Freeform: Shape 53">
              <a:extLst>
                <a:ext uri="{FF2B5EF4-FFF2-40B4-BE49-F238E27FC236}">
                  <a16:creationId xmlns:a16="http://schemas.microsoft.com/office/drawing/2014/main" id="{996C03A1-A0BB-4BDB-AAE5-6EE80884792B}"/>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tx2"/>
            </a:solidFill>
            <a:ln w="23813" cap="flat">
              <a:noFill/>
              <a:prstDash val="solid"/>
              <a:round/>
            </a:ln>
          </p:spPr>
          <p:txBody>
            <a:bodyPr rtlCol="0" anchor="ctr"/>
            <a:lstStyle/>
            <a:p>
              <a:endParaRPr lang="en-PH" dirty="0"/>
            </a:p>
          </p:txBody>
        </p:sp>
        <p:sp>
          <p:nvSpPr>
            <p:cNvPr id="55" name="Freeform: Shape 54">
              <a:extLst>
                <a:ext uri="{FF2B5EF4-FFF2-40B4-BE49-F238E27FC236}">
                  <a16:creationId xmlns:a16="http://schemas.microsoft.com/office/drawing/2014/main" id="{5E08320B-62CA-49D8-9948-108679C8697E}"/>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tx2"/>
            </a:solidFill>
            <a:ln w="23813" cap="flat">
              <a:noFill/>
              <a:prstDash val="solid"/>
              <a:round/>
            </a:ln>
          </p:spPr>
          <p:txBody>
            <a:bodyPr rtlCol="0" anchor="ctr"/>
            <a:lstStyle/>
            <a:p>
              <a:endParaRPr lang="en-PH" dirty="0"/>
            </a:p>
          </p:txBody>
        </p:sp>
        <p:sp>
          <p:nvSpPr>
            <p:cNvPr id="56" name="Freeform: Shape 55">
              <a:extLst>
                <a:ext uri="{FF2B5EF4-FFF2-40B4-BE49-F238E27FC236}">
                  <a16:creationId xmlns:a16="http://schemas.microsoft.com/office/drawing/2014/main" id="{78A6D3E7-B4E8-4776-BC6C-CBFF30431DB4}"/>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tx2"/>
            </a:solidFill>
            <a:ln w="23813" cap="flat">
              <a:noFill/>
              <a:prstDash val="solid"/>
              <a:round/>
            </a:ln>
          </p:spPr>
          <p:txBody>
            <a:bodyPr rtlCol="0" anchor="ctr"/>
            <a:lstStyle/>
            <a:p>
              <a:endParaRPr lang="en-PH" dirty="0"/>
            </a:p>
          </p:txBody>
        </p:sp>
        <p:sp>
          <p:nvSpPr>
            <p:cNvPr id="57" name="Freeform: Shape 56">
              <a:extLst>
                <a:ext uri="{FF2B5EF4-FFF2-40B4-BE49-F238E27FC236}">
                  <a16:creationId xmlns:a16="http://schemas.microsoft.com/office/drawing/2014/main" id="{F712278D-1FF1-4CE3-BC85-74791657DA3B}"/>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tx2"/>
            </a:solidFill>
            <a:ln w="23813" cap="flat">
              <a:noFill/>
              <a:prstDash val="solid"/>
              <a:round/>
            </a:ln>
          </p:spPr>
          <p:txBody>
            <a:bodyPr rtlCol="0" anchor="ctr"/>
            <a:lstStyle/>
            <a:p>
              <a:endParaRPr lang="en-PH" dirty="0"/>
            </a:p>
          </p:txBody>
        </p:sp>
      </p:grpSp>
      <p:grpSp>
        <p:nvGrpSpPr>
          <p:cNvPr id="58" name="Group 57">
            <a:extLst>
              <a:ext uri="{FF2B5EF4-FFF2-40B4-BE49-F238E27FC236}">
                <a16:creationId xmlns:a16="http://schemas.microsoft.com/office/drawing/2014/main" id="{5FBE2632-3FAE-47C8-8AD5-CC936B1DD2E6}"/>
              </a:ext>
            </a:extLst>
          </p:cNvPr>
          <p:cNvGrpSpPr/>
          <p:nvPr/>
        </p:nvGrpSpPr>
        <p:grpSpPr>
          <a:xfrm>
            <a:off x="4153811" y="4368587"/>
            <a:ext cx="439314" cy="439316"/>
            <a:chOff x="5126935" y="2504703"/>
            <a:chExt cx="1931775" cy="1931784"/>
          </a:xfrm>
        </p:grpSpPr>
        <p:sp>
          <p:nvSpPr>
            <p:cNvPr id="59" name="Freeform: Shape 58">
              <a:extLst>
                <a:ext uri="{FF2B5EF4-FFF2-40B4-BE49-F238E27FC236}">
                  <a16:creationId xmlns:a16="http://schemas.microsoft.com/office/drawing/2014/main" id="{F8256A23-E612-46C1-B005-9AEDEB1626DD}"/>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tx2"/>
            </a:solidFill>
            <a:ln w="23813" cap="flat">
              <a:noFill/>
              <a:prstDash val="solid"/>
              <a:round/>
            </a:ln>
          </p:spPr>
          <p:txBody>
            <a:bodyPr rtlCol="0" anchor="ctr"/>
            <a:lstStyle/>
            <a:p>
              <a:endParaRPr lang="en-PH" dirty="0"/>
            </a:p>
          </p:txBody>
        </p:sp>
        <p:sp>
          <p:nvSpPr>
            <p:cNvPr id="60" name="Freeform: Shape 59">
              <a:extLst>
                <a:ext uri="{FF2B5EF4-FFF2-40B4-BE49-F238E27FC236}">
                  <a16:creationId xmlns:a16="http://schemas.microsoft.com/office/drawing/2014/main" id="{BE90319A-BC83-40BE-9CC7-CC874CAC0D74}"/>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bg2"/>
            </a:solidFill>
            <a:ln w="23813" cap="flat">
              <a:noFill/>
              <a:prstDash val="solid"/>
              <a:round/>
            </a:ln>
          </p:spPr>
          <p:txBody>
            <a:bodyPr rtlCol="0" anchor="ctr"/>
            <a:lstStyle/>
            <a:p>
              <a:endParaRPr lang="en-PH" dirty="0"/>
            </a:p>
          </p:txBody>
        </p:sp>
        <p:sp>
          <p:nvSpPr>
            <p:cNvPr id="61" name="Freeform: Shape 60">
              <a:extLst>
                <a:ext uri="{FF2B5EF4-FFF2-40B4-BE49-F238E27FC236}">
                  <a16:creationId xmlns:a16="http://schemas.microsoft.com/office/drawing/2014/main" id="{8CC8F42F-E879-4EA8-A73D-B624C85B30F7}"/>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bg2"/>
            </a:solidFill>
            <a:ln w="23813" cap="flat">
              <a:noFill/>
              <a:prstDash val="solid"/>
              <a:round/>
            </a:ln>
          </p:spPr>
          <p:txBody>
            <a:bodyPr rtlCol="0" anchor="ctr"/>
            <a:lstStyle/>
            <a:p>
              <a:endParaRPr lang="en-PH" dirty="0"/>
            </a:p>
          </p:txBody>
        </p:sp>
        <p:sp>
          <p:nvSpPr>
            <p:cNvPr id="62" name="Freeform: Shape 61">
              <a:extLst>
                <a:ext uri="{FF2B5EF4-FFF2-40B4-BE49-F238E27FC236}">
                  <a16:creationId xmlns:a16="http://schemas.microsoft.com/office/drawing/2014/main" id="{DC1A23F8-120B-44F1-A22D-78B81BD82B29}"/>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bg2"/>
            </a:solidFill>
            <a:ln w="23813" cap="flat">
              <a:noFill/>
              <a:prstDash val="solid"/>
              <a:round/>
            </a:ln>
          </p:spPr>
          <p:txBody>
            <a:bodyPr rtlCol="0" anchor="ctr"/>
            <a:lstStyle/>
            <a:p>
              <a:endParaRPr lang="en-PH" dirty="0"/>
            </a:p>
          </p:txBody>
        </p:sp>
      </p:grpSp>
      <p:grpSp>
        <p:nvGrpSpPr>
          <p:cNvPr id="63" name="Group 62">
            <a:extLst>
              <a:ext uri="{FF2B5EF4-FFF2-40B4-BE49-F238E27FC236}">
                <a16:creationId xmlns:a16="http://schemas.microsoft.com/office/drawing/2014/main" id="{3602A427-A99E-42A8-BD2C-7AAD3CDAA55F}"/>
              </a:ext>
            </a:extLst>
          </p:cNvPr>
          <p:cNvGrpSpPr/>
          <p:nvPr/>
        </p:nvGrpSpPr>
        <p:grpSpPr>
          <a:xfrm>
            <a:off x="2509850" y="5144484"/>
            <a:ext cx="439314" cy="439316"/>
            <a:chOff x="5126935" y="2504703"/>
            <a:chExt cx="1931775" cy="1931784"/>
          </a:xfrm>
        </p:grpSpPr>
        <p:sp>
          <p:nvSpPr>
            <p:cNvPr id="64" name="Freeform: Shape 63">
              <a:extLst>
                <a:ext uri="{FF2B5EF4-FFF2-40B4-BE49-F238E27FC236}">
                  <a16:creationId xmlns:a16="http://schemas.microsoft.com/office/drawing/2014/main" id="{73CDAB6D-5F2B-4FCE-AB03-940894B2B745}"/>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bg2"/>
            </a:solidFill>
            <a:ln w="23813" cap="flat">
              <a:noFill/>
              <a:prstDash val="solid"/>
              <a:round/>
            </a:ln>
          </p:spPr>
          <p:txBody>
            <a:bodyPr rtlCol="0" anchor="ctr"/>
            <a:lstStyle/>
            <a:p>
              <a:endParaRPr lang="en-PH" dirty="0"/>
            </a:p>
          </p:txBody>
        </p:sp>
        <p:sp>
          <p:nvSpPr>
            <p:cNvPr id="65" name="Freeform: Shape 64">
              <a:extLst>
                <a:ext uri="{FF2B5EF4-FFF2-40B4-BE49-F238E27FC236}">
                  <a16:creationId xmlns:a16="http://schemas.microsoft.com/office/drawing/2014/main" id="{7DE11114-CDE0-49A7-809A-2D74ED42E237}"/>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bg2"/>
            </a:solidFill>
            <a:ln w="23813" cap="flat">
              <a:noFill/>
              <a:prstDash val="solid"/>
              <a:round/>
            </a:ln>
          </p:spPr>
          <p:txBody>
            <a:bodyPr rtlCol="0" anchor="ctr"/>
            <a:lstStyle/>
            <a:p>
              <a:endParaRPr lang="en-PH" dirty="0"/>
            </a:p>
          </p:txBody>
        </p:sp>
        <p:sp>
          <p:nvSpPr>
            <p:cNvPr id="66" name="Freeform: Shape 65">
              <a:extLst>
                <a:ext uri="{FF2B5EF4-FFF2-40B4-BE49-F238E27FC236}">
                  <a16:creationId xmlns:a16="http://schemas.microsoft.com/office/drawing/2014/main" id="{2913AE1A-9C02-4B3A-B829-EADD02A34BBC}"/>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bg2"/>
            </a:solidFill>
            <a:ln w="23813" cap="flat">
              <a:noFill/>
              <a:prstDash val="solid"/>
              <a:round/>
            </a:ln>
          </p:spPr>
          <p:txBody>
            <a:bodyPr rtlCol="0" anchor="ctr"/>
            <a:lstStyle/>
            <a:p>
              <a:endParaRPr lang="en-PH" dirty="0"/>
            </a:p>
          </p:txBody>
        </p:sp>
        <p:sp>
          <p:nvSpPr>
            <p:cNvPr id="67" name="Freeform: Shape 66">
              <a:extLst>
                <a:ext uri="{FF2B5EF4-FFF2-40B4-BE49-F238E27FC236}">
                  <a16:creationId xmlns:a16="http://schemas.microsoft.com/office/drawing/2014/main" id="{9227B138-18B7-47A2-AB0A-BBD74E18C739}"/>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bg2"/>
            </a:solidFill>
            <a:ln w="23813" cap="flat">
              <a:noFill/>
              <a:prstDash val="solid"/>
              <a:round/>
            </a:ln>
          </p:spPr>
          <p:txBody>
            <a:bodyPr rtlCol="0" anchor="ctr"/>
            <a:lstStyle/>
            <a:p>
              <a:endParaRPr lang="en-PH" dirty="0"/>
            </a:p>
          </p:txBody>
        </p:sp>
      </p:grpSp>
      <p:grpSp>
        <p:nvGrpSpPr>
          <p:cNvPr id="73" name="Group 72">
            <a:extLst>
              <a:ext uri="{FF2B5EF4-FFF2-40B4-BE49-F238E27FC236}">
                <a16:creationId xmlns:a16="http://schemas.microsoft.com/office/drawing/2014/main" id="{FF720B0B-DA7E-4358-A336-7F35D2A40BAD}"/>
              </a:ext>
            </a:extLst>
          </p:cNvPr>
          <p:cNvGrpSpPr/>
          <p:nvPr/>
        </p:nvGrpSpPr>
        <p:grpSpPr>
          <a:xfrm>
            <a:off x="2509850" y="4368587"/>
            <a:ext cx="439314" cy="439316"/>
            <a:chOff x="5126935" y="2504703"/>
            <a:chExt cx="1931775" cy="1931784"/>
          </a:xfrm>
        </p:grpSpPr>
        <p:sp>
          <p:nvSpPr>
            <p:cNvPr id="74" name="Freeform: Shape 73">
              <a:extLst>
                <a:ext uri="{FF2B5EF4-FFF2-40B4-BE49-F238E27FC236}">
                  <a16:creationId xmlns:a16="http://schemas.microsoft.com/office/drawing/2014/main" id="{3B3C68B9-6B22-4854-8F47-61C12AFE2D2E}"/>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tx2"/>
            </a:solidFill>
            <a:ln w="23813" cap="flat">
              <a:noFill/>
              <a:prstDash val="solid"/>
              <a:round/>
            </a:ln>
          </p:spPr>
          <p:txBody>
            <a:bodyPr rtlCol="0" anchor="ctr"/>
            <a:lstStyle/>
            <a:p>
              <a:endParaRPr lang="en-PH" dirty="0"/>
            </a:p>
          </p:txBody>
        </p:sp>
        <p:sp>
          <p:nvSpPr>
            <p:cNvPr id="75" name="Freeform: Shape 74">
              <a:extLst>
                <a:ext uri="{FF2B5EF4-FFF2-40B4-BE49-F238E27FC236}">
                  <a16:creationId xmlns:a16="http://schemas.microsoft.com/office/drawing/2014/main" id="{D5854900-F3D4-4C5C-A309-7C46B93D759A}"/>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tx2"/>
            </a:solidFill>
            <a:ln w="23813" cap="flat">
              <a:noFill/>
              <a:prstDash val="solid"/>
              <a:round/>
            </a:ln>
          </p:spPr>
          <p:txBody>
            <a:bodyPr rtlCol="0" anchor="ctr"/>
            <a:lstStyle/>
            <a:p>
              <a:endParaRPr lang="en-PH" dirty="0"/>
            </a:p>
          </p:txBody>
        </p:sp>
        <p:sp>
          <p:nvSpPr>
            <p:cNvPr id="76" name="Freeform: Shape 75">
              <a:extLst>
                <a:ext uri="{FF2B5EF4-FFF2-40B4-BE49-F238E27FC236}">
                  <a16:creationId xmlns:a16="http://schemas.microsoft.com/office/drawing/2014/main" id="{284EA230-A33C-4E5F-A7CE-ED428C942E1C}"/>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tx2"/>
            </a:solidFill>
            <a:ln w="23813" cap="flat">
              <a:noFill/>
              <a:prstDash val="solid"/>
              <a:round/>
            </a:ln>
          </p:spPr>
          <p:txBody>
            <a:bodyPr rtlCol="0" anchor="ctr"/>
            <a:lstStyle/>
            <a:p>
              <a:endParaRPr lang="en-PH" dirty="0"/>
            </a:p>
          </p:txBody>
        </p:sp>
        <p:sp>
          <p:nvSpPr>
            <p:cNvPr id="77" name="Freeform: Shape 76">
              <a:extLst>
                <a:ext uri="{FF2B5EF4-FFF2-40B4-BE49-F238E27FC236}">
                  <a16:creationId xmlns:a16="http://schemas.microsoft.com/office/drawing/2014/main" id="{F2E98856-92CE-4B97-8D7F-D3DE90DE2D78}"/>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bg2"/>
            </a:solidFill>
            <a:ln w="23813" cap="flat">
              <a:noFill/>
              <a:prstDash val="solid"/>
              <a:round/>
            </a:ln>
          </p:spPr>
          <p:txBody>
            <a:bodyPr rtlCol="0" anchor="ctr"/>
            <a:lstStyle/>
            <a:p>
              <a:endParaRPr lang="en-PH" dirty="0"/>
            </a:p>
          </p:txBody>
        </p:sp>
      </p:grpSp>
      <p:grpSp>
        <p:nvGrpSpPr>
          <p:cNvPr id="78" name="Group 77">
            <a:extLst>
              <a:ext uri="{FF2B5EF4-FFF2-40B4-BE49-F238E27FC236}">
                <a16:creationId xmlns:a16="http://schemas.microsoft.com/office/drawing/2014/main" id="{EBCAD7E1-FF6D-4CA0-AC3B-9E393A124BD9}"/>
              </a:ext>
            </a:extLst>
          </p:cNvPr>
          <p:cNvGrpSpPr/>
          <p:nvPr/>
        </p:nvGrpSpPr>
        <p:grpSpPr>
          <a:xfrm>
            <a:off x="4153811" y="5144484"/>
            <a:ext cx="439314" cy="439316"/>
            <a:chOff x="5126935" y="2504703"/>
            <a:chExt cx="1931775" cy="1931784"/>
          </a:xfrm>
        </p:grpSpPr>
        <p:sp>
          <p:nvSpPr>
            <p:cNvPr id="79" name="Freeform: Shape 78">
              <a:extLst>
                <a:ext uri="{FF2B5EF4-FFF2-40B4-BE49-F238E27FC236}">
                  <a16:creationId xmlns:a16="http://schemas.microsoft.com/office/drawing/2014/main" id="{FC73113D-38F7-408E-913E-286DEE72D111}"/>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tx2"/>
            </a:solidFill>
            <a:ln w="23813" cap="flat">
              <a:noFill/>
              <a:prstDash val="solid"/>
              <a:round/>
            </a:ln>
          </p:spPr>
          <p:txBody>
            <a:bodyPr rtlCol="0" anchor="ctr"/>
            <a:lstStyle/>
            <a:p>
              <a:endParaRPr lang="en-PH" dirty="0"/>
            </a:p>
          </p:txBody>
        </p:sp>
        <p:sp>
          <p:nvSpPr>
            <p:cNvPr id="80" name="Freeform: Shape 79">
              <a:extLst>
                <a:ext uri="{FF2B5EF4-FFF2-40B4-BE49-F238E27FC236}">
                  <a16:creationId xmlns:a16="http://schemas.microsoft.com/office/drawing/2014/main" id="{BBE8C6EC-AA9F-4E83-989F-BD5DD8C49918}"/>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bg2"/>
            </a:solidFill>
            <a:ln w="23813" cap="flat">
              <a:noFill/>
              <a:prstDash val="solid"/>
              <a:round/>
            </a:ln>
          </p:spPr>
          <p:txBody>
            <a:bodyPr rtlCol="0" anchor="ctr"/>
            <a:lstStyle/>
            <a:p>
              <a:endParaRPr lang="en-PH" dirty="0"/>
            </a:p>
          </p:txBody>
        </p:sp>
        <p:sp>
          <p:nvSpPr>
            <p:cNvPr id="81" name="Freeform: Shape 80">
              <a:extLst>
                <a:ext uri="{FF2B5EF4-FFF2-40B4-BE49-F238E27FC236}">
                  <a16:creationId xmlns:a16="http://schemas.microsoft.com/office/drawing/2014/main" id="{7E45E14D-9C5B-406B-896A-6CA6CED5BDFC}"/>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bg2"/>
            </a:solidFill>
            <a:ln w="23813" cap="flat">
              <a:noFill/>
              <a:prstDash val="solid"/>
              <a:round/>
            </a:ln>
          </p:spPr>
          <p:txBody>
            <a:bodyPr rtlCol="0" anchor="ctr"/>
            <a:lstStyle/>
            <a:p>
              <a:endParaRPr lang="en-PH" dirty="0"/>
            </a:p>
          </p:txBody>
        </p:sp>
        <p:sp>
          <p:nvSpPr>
            <p:cNvPr id="82" name="Freeform: Shape 81">
              <a:extLst>
                <a:ext uri="{FF2B5EF4-FFF2-40B4-BE49-F238E27FC236}">
                  <a16:creationId xmlns:a16="http://schemas.microsoft.com/office/drawing/2014/main" id="{431A62A1-3A24-4680-8625-C1B1C9E3BBE1}"/>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bg2"/>
            </a:solidFill>
            <a:ln w="23813" cap="flat">
              <a:noFill/>
              <a:prstDash val="solid"/>
              <a:round/>
            </a:ln>
          </p:spPr>
          <p:txBody>
            <a:bodyPr rtlCol="0" anchor="ctr"/>
            <a:lstStyle/>
            <a:p>
              <a:endParaRPr lang="en-PH" dirty="0"/>
            </a:p>
          </p:txBody>
        </p:sp>
      </p:grpSp>
      <p:grpSp>
        <p:nvGrpSpPr>
          <p:cNvPr id="88" name="Group 87">
            <a:extLst>
              <a:ext uri="{FF2B5EF4-FFF2-40B4-BE49-F238E27FC236}">
                <a16:creationId xmlns:a16="http://schemas.microsoft.com/office/drawing/2014/main" id="{6E3F345A-3B73-492A-A084-034E8D57B4A6}"/>
              </a:ext>
            </a:extLst>
          </p:cNvPr>
          <p:cNvGrpSpPr/>
          <p:nvPr/>
        </p:nvGrpSpPr>
        <p:grpSpPr>
          <a:xfrm>
            <a:off x="5797772" y="5144484"/>
            <a:ext cx="439314" cy="439316"/>
            <a:chOff x="5126935" y="2504703"/>
            <a:chExt cx="1931775" cy="1931784"/>
          </a:xfrm>
        </p:grpSpPr>
        <p:sp>
          <p:nvSpPr>
            <p:cNvPr id="89" name="Freeform: Shape 88">
              <a:extLst>
                <a:ext uri="{FF2B5EF4-FFF2-40B4-BE49-F238E27FC236}">
                  <a16:creationId xmlns:a16="http://schemas.microsoft.com/office/drawing/2014/main" id="{D38AEC6F-D362-4652-BE10-121E489D1DD1}"/>
                </a:ext>
              </a:extLst>
            </p:cNvPr>
            <p:cNvSpPr/>
            <p:nvPr/>
          </p:nvSpPr>
          <p:spPr>
            <a:xfrm>
              <a:off x="6092828" y="2504703"/>
              <a:ext cx="965882" cy="965892"/>
            </a:xfrm>
            <a:custGeom>
              <a:avLst/>
              <a:gdLst>
                <a:gd name="connsiteX0" fmla="*/ -267 w 965882"/>
                <a:gd name="connsiteY0" fmla="*/ -94 h 965892"/>
                <a:gd name="connsiteX1" fmla="*/ 965616 w 965882"/>
                <a:gd name="connsiteY1" fmla="*/ 965798 h 965892"/>
                <a:gd name="connsiteX2" fmla="*/ -267 w 965882"/>
                <a:gd name="connsiteY2" fmla="*/ 965798 h 965892"/>
              </a:gdLst>
              <a:ahLst/>
              <a:cxnLst>
                <a:cxn ang="0">
                  <a:pos x="connsiteX0" y="connsiteY0"/>
                </a:cxn>
                <a:cxn ang="0">
                  <a:pos x="connsiteX1" y="connsiteY1"/>
                </a:cxn>
                <a:cxn ang="0">
                  <a:pos x="connsiteX2" y="connsiteY2"/>
                </a:cxn>
              </a:cxnLst>
              <a:rect l="l" t="t" r="r" b="b"/>
              <a:pathLst>
                <a:path w="965882" h="965892">
                  <a:moveTo>
                    <a:pt x="-267" y="-94"/>
                  </a:moveTo>
                  <a:cubicBezTo>
                    <a:pt x="533181" y="-94"/>
                    <a:pt x="965616" y="432351"/>
                    <a:pt x="965616" y="965798"/>
                  </a:cubicBezTo>
                  <a:lnTo>
                    <a:pt x="-267" y="965798"/>
                  </a:lnTo>
                  <a:close/>
                </a:path>
              </a:pathLst>
            </a:custGeom>
            <a:solidFill>
              <a:schemeClr val="tx2"/>
            </a:solidFill>
            <a:ln w="23813" cap="flat">
              <a:noFill/>
              <a:prstDash val="solid"/>
              <a:round/>
            </a:ln>
          </p:spPr>
          <p:txBody>
            <a:bodyPr rtlCol="0" anchor="ctr"/>
            <a:lstStyle/>
            <a:p>
              <a:endParaRPr lang="en-PH" dirty="0"/>
            </a:p>
          </p:txBody>
        </p:sp>
        <p:sp>
          <p:nvSpPr>
            <p:cNvPr id="90" name="Freeform: Shape 89">
              <a:extLst>
                <a:ext uri="{FF2B5EF4-FFF2-40B4-BE49-F238E27FC236}">
                  <a16:creationId xmlns:a16="http://schemas.microsoft.com/office/drawing/2014/main" id="{720BC0E1-97A8-4052-98AE-50CA1051AD54}"/>
                </a:ext>
              </a:extLst>
            </p:cNvPr>
            <p:cNvSpPr/>
            <p:nvPr/>
          </p:nvSpPr>
          <p:spPr>
            <a:xfrm>
              <a:off x="6092828" y="3470595"/>
              <a:ext cx="965882" cy="965892"/>
            </a:xfrm>
            <a:custGeom>
              <a:avLst/>
              <a:gdLst>
                <a:gd name="connsiteX0" fmla="*/ 965616 w 965882"/>
                <a:gd name="connsiteY0" fmla="*/ -94 h 965892"/>
                <a:gd name="connsiteX1" fmla="*/ -267 w 965882"/>
                <a:gd name="connsiteY1" fmla="*/ 965798 h 965892"/>
                <a:gd name="connsiteX2" fmla="*/ -267 w 965882"/>
                <a:gd name="connsiteY2" fmla="*/ -94 h 965892"/>
              </a:gdLst>
              <a:ahLst/>
              <a:cxnLst>
                <a:cxn ang="0">
                  <a:pos x="connsiteX0" y="connsiteY0"/>
                </a:cxn>
                <a:cxn ang="0">
                  <a:pos x="connsiteX1" y="connsiteY1"/>
                </a:cxn>
                <a:cxn ang="0">
                  <a:pos x="connsiteX2" y="connsiteY2"/>
                </a:cxn>
              </a:cxnLst>
              <a:rect l="l" t="t" r="r" b="b"/>
              <a:pathLst>
                <a:path w="965882" h="965892">
                  <a:moveTo>
                    <a:pt x="965616" y="-94"/>
                  </a:moveTo>
                  <a:cubicBezTo>
                    <a:pt x="965616" y="533354"/>
                    <a:pt x="533181" y="965798"/>
                    <a:pt x="-267" y="965798"/>
                  </a:cubicBezTo>
                  <a:lnTo>
                    <a:pt x="-267" y="-94"/>
                  </a:lnTo>
                  <a:close/>
                </a:path>
              </a:pathLst>
            </a:custGeom>
            <a:solidFill>
              <a:schemeClr val="tx2"/>
            </a:solidFill>
            <a:ln w="23813" cap="flat">
              <a:noFill/>
              <a:prstDash val="solid"/>
              <a:round/>
            </a:ln>
          </p:spPr>
          <p:txBody>
            <a:bodyPr rtlCol="0" anchor="ctr"/>
            <a:lstStyle/>
            <a:p>
              <a:endParaRPr lang="en-PH" dirty="0"/>
            </a:p>
          </p:txBody>
        </p:sp>
        <p:sp>
          <p:nvSpPr>
            <p:cNvPr id="91" name="Freeform: Shape 90">
              <a:extLst>
                <a:ext uri="{FF2B5EF4-FFF2-40B4-BE49-F238E27FC236}">
                  <a16:creationId xmlns:a16="http://schemas.microsoft.com/office/drawing/2014/main" id="{B90F70C3-2976-4CEF-94DF-74A0E5F473FF}"/>
                </a:ext>
              </a:extLst>
            </p:cNvPr>
            <p:cNvSpPr/>
            <p:nvPr/>
          </p:nvSpPr>
          <p:spPr>
            <a:xfrm>
              <a:off x="5126935" y="3470595"/>
              <a:ext cx="965892" cy="965892"/>
            </a:xfrm>
            <a:custGeom>
              <a:avLst/>
              <a:gdLst>
                <a:gd name="connsiteX0" fmla="*/ 965625 w 965892"/>
                <a:gd name="connsiteY0" fmla="*/ 965798 h 965892"/>
                <a:gd name="connsiteX1" fmla="*/ -267 w 965892"/>
                <a:gd name="connsiteY1" fmla="*/ -94 h 965892"/>
                <a:gd name="connsiteX2" fmla="*/ 965625 w 965892"/>
                <a:gd name="connsiteY2" fmla="*/ -94 h 965892"/>
              </a:gdLst>
              <a:ahLst/>
              <a:cxnLst>
                <a:cxn ang="0">
                  <a:pos x="connsiteX0" y="connsiteY0"/>
                </a:cxn>
                <a:cxn ang="0">
                  <a:pos x="connsiteX1" y="connsiteY1"/>
                </a:cxn>
                <a:cxn ang="0">
                  <a:pos x="connsiteX2" y="connsiteY2"/>
                </a:cxn>
              </a:cxnLst>
              <a:rect l="l" t="t" r="r" b="b"/>
              <a:pathLst>
                <a:path w="965892" h="965892">
                  <a:moveTo>
                    <a:pt x="965625" y="965798"/>
                  </a:moveTo>
                  <a:cubicBezTo>
                    <a:pt x="432178" y="965798"/>
                    <a:pt x="-267" y="533354"/>
                    <a:pt x="-267" y="-94"/>
                  </a:cubicBezTo>
                  <a:lnTo>
                    <a:pt x="965625" y="-94"/>
                  </a:lnTo>
                  <a:close/>
                </a:path>
              </a:pathLst>
            </a:custGeom>
            <a:solidFill>
              <a:schemeClr val="bg2"/>
            </a:solidFill>
            <a:ln w="23813" cap="flat">
              <a:noFill/>
              <a:prstDash val="solid"/>
              <a:round/>
            </a:ln>
          </p:spPr>
          <p:txBody>
            <a:bodyPr rtlCol="0" anchor="ctr"/>
            <a:lstStyle/>
            <a:p>
              <a:endParaRPr lang="en-PH" dirty="0"/>
            </a:p>
          </p:txBody>
        </p:sp>
        <p:sp>
          <p:nvSpPr>
            <p:cNvPr id="92" name="Freeform: Shape 91">
              <a:extLst>
                <a:ext uri="{FF2B5EF4-FFF2-40B4-BE49-F238E27FC236}">
                  <a16:creationId xmlns:a16="http://schemas.microsoft.com/office/drawing/2014/main" id="{D6D312D9-D358-403E-B0C7-87184DE5CEB9}"/>
                </a:ext>
              </a:extLst>
            </p:cNvPr>
            <p:cNvSpPr/>
            <p:nvPr/>
          </p:nvSpPr>
          <p:spPr>
            <a:xfrm>
              <a:off x="5126935" y="2504703"/>
              <a:ext cx="965892" cy="965892"/>
            </a:xfrm>
            <a:custGeom>
              <a:avLst/>
              <a:gdLst>
                <a:gd name="connsiteX0" fmla="*/ -267 w 965892"/>
                <a:gd name="connsiteY0" fmla="*/ 965798 h 965892"/>
                <a:gd name="connsiteX1" fmla="*/ 965625 w 965892"/>
                <a:gd name="connsiteY1" fmla="*/ -94 h 965892"/>
                <a:gd name="connsiteX2" fmla="*/ 965625 w 965892"/>
                <a:gd name="connsiteY2" fmla="*/ 965798 h 965892"/>
              </a:gdLst>
              <a:ahLst/>
              <a:cxnLst>
                <a:cxn ang="0">
                  <a:pos x="connsiteX0" y="connsiteY0"/>
                </a:cxn>
                <a:cxn ang="0">
                  <a:pos x="connsiteX1" y="connsiteY1"/>
                </a:cxn>
                <a:cxn ang="0">
                  <a:pos x="connsiteX2" y="connsiteY2"/>
                </a:cxn>
              </a:cxnLst>
              <a:rect l="l" t="t" r="r" b="b"/>
              <a:pathLst>
                <a:path w="965892" h="965892">
                  <a:moveTo>
                    <a:pt x="-267" y="965798"/>
                  </a:moveTo>
                  <a:cubicBezTo>
                    <a:pt x="-267" y="432351"/>
                    <a:pt x="432178" y="-94"/>
                    <a:pt x="965625" y="-94"/>
                  </a:cubicBezTo>
                  <a:lnTo>
                    <a:pt x="965625" y="965798"/>
                  </a:lnTo>
                  <a:close/>
                </a:path>
              </a:pathLst>
            </a:custGeom>
            <a:solidFill>
              <a:schemeClr val="bg2"/>
            </a:solidFill>
            <a:ln w="23813" cap="flat">
              <a:noFill/>
              <a:prstDash val="solid"/>
              <a:round/>
            </a:ln>
          </p:spPr>
          <p:txBody>
            <a:bodyPr rtlCol="0" anchor="ctr"/>
            <a:lstStyle/>
            <a:p>
              <a:endParaRPr lang="en-PH" dirty="0"/>
            </a:p>
          </p:txBody>
        </p:sp>
      </p:grpSp>
      <p:sp>
        <p:nvSpPr>
          <p:cNvPr id="93" name="Right Brace 92">
            <a:extLst>
              <a:ext uri="{FF2B5EF4-FFF2-40B4-BE49-F238E27FC236}">
                <a16:creationId xmlns:a16="http://schemas.microsoft.com/office/drawing/2014/main" id="{3DA90A21-4A3A-4DF0-B1A0-2D0F2F83FCC3}"/>
              </a:ext>
            </a:extLst>
          </p:cNvPr>
          <p:cNvSpPr/>
          <p:nvPr/>
        </p:nvSpPr>
        <p:spPr>
          <a:xfrm>
            <a:off x="7024834" y="1845091"/>
            <a:ext cx="445728" cy="3918557"/>
          </a:xfrm>
          <a:prstGeom prst="righ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dirty="0"/>
          </a:p>
        </p:txBody>
      </p:sp>
      <p:grpSp>
        <p:nvGrpSpPr>
          <p:cNvPr id="94" name="Group 93">
            <a:extLst>
              <a:ext uri="{FF2B5EF4-FFF2-40B4-BE49-F238E27FC236}">
                <a16:creationId xmlns:a16="http://schemas.microsoft.com/office/drawing/2014/main" id="{D558224C-B902-4D5B-AB3A-CC1A0731054F}"/>
              </a:ext>
            </a:extLst>
          </p:cNvPr>
          <p:cNvGrpSpPr/>
          <p:nvPr/>
        </p:nvGrpSpPr>
        <p:grpSpPr>
          <a:xfrm>
            <a:off x="7922482" y="2512598"/>
            <a:ext cx="685223" cy="685223"/>
            <a:chOff x="1390775" y="1390753"/>
            <a:chExt cx="1493520" cy="1493520"/>
          </a:xfrm>
        </p:grpSpPr>
        <p:sp>
          <p:nvSpPr>
            <p:cNvPr id="95" name="Oval 94">
              <a:extLst>
                <a:ext uri="{FF2B5EF4-FFF2-40B4-BE49-F238E27FC236}">
                  <a16:creationId xmlns:a16="http://schemas.microsoft.com/office/drawing/2014/main" id="{94F1F1C3-0899-48A6-A89C-858171983596}"/>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01" name="Group 83">
              <a:extLst>
                <a:ext uri="{FF2B5EF4-FFF2-40B4-BE49-F238E27FC236}">
                  <a16:creationId xmlns:a16="http://schemas.microsoft.com/office/drawing/2014/main" id="{ADF74C80-2954-4245-9994-C129DEF00000}"/>
                </a:ext>
              </a:extLst>
            </p:cNvPr>
            <p:cNvGrpSpPr/>
            <p:nvPr/>
          </p:nvGrpSpPr>
          <p:grpSpPr>
            <a:xfrm>
              <a:off x="1720068" y="1720046"/>
              <a:ext cx="834934" cy="834934"/>
              <a:chOff x="6968299" y="4834938"/>
              <a:chExt cx="914400" cy="914400"/>
            </a:xfrm>
          </p:grpSpPr>
          <p:sp>
            <p:nvSpPr>
              <p:cNvPr id="90002" name="Accent">
                <a:extLst>
                  <a:ext uri="{FF2B5EF4-FFF2-40B4-BE49-F238E27FC236}">
                    <a16:creationId xmlns:a16="http://schemas.microsoft.com/office/drawing/2014/main" id="{038DB1DE-0608-48A0-9BF8-8A7B62BC22CB}"/>
                  </a:ext>
                </a:extLst>
              </p:cNvPr>
              <p:cNvSpPr/>
              <p:nvPr/>
            </p:nvSpPr>
            <p:spPr>
              <a:xfrm>
                <a:off x="6968299" y="4834938"/>
                <a:ext cx="914400" cy="914400"/>
              </a:xfrm>
              <a:custGeom>
                <a:avLst/>
                <a:gdLst/>
                <a:ahLst/>
                <a:cxnLst/>
                <a:rect l="0" t="0" r="10000" b="10000"/>
                <a:pathLst>
                  <a:path w="10000" h="10000">
                    <a:moveTo>
                      <a:pt x="7645" y="3686"/>
                    </a:moveTo>
                    <a:lnTo>
                      <a:pt x="7626" y="3713"/>
                    </a:lnTo>
                    <a:lnTo>
                      <a:pt x="5643" y="6191"/>
                    </a:lnTo>
                    <a:lnTo>
                      <a:pt x="5658" y="6215"/>
                    </a:lnTo>
                    <a:lnTo>
                      <a:pt x="5672" y="6240"/>
                    </a:lnTo>
                    <a:lnTo>
                      <a:pt x="5685" y="6266"/>
                    </a:lnTo>
                    <a:lnTo>
                      <a:pt x="5697" y="6292"/>
                    </a:lnTo>
                    <a:lnTo>
                      <a:pt x="5708" y="6318"/>
                    </a:lnTo>
                    <a:lnTo>
                      <a:pt x="5717" y="6344"/>
                    </a:lnTo>
                    <a:lnTo>
                      <a:pt x="5726" y="6371"/>
                    </a:lnTo>
                    <a:lnTo>
                      <a:pt x="5734" y="6399"/>
                    </a:lnTo>
                    <a:lnTo>
                      <a:pt x="5741" y="6426"/>
                    </a:lnTo>
                    <a:lnTo>
                      <a:pt x="5747" y="6454"/>
                    </a:lnTo>
                    <a:lnTo>
                      <a:pt x="5751" y="6482"/>
                    </a:lnTo>
                    <a:lnTo>
                      <a:pt x="5755" y="6510"/>
                    </a:lnTo>
                    <a:lnTo>
                      <a:pt x="5758" y="6538"/>
                    </a:lnTo>
                    <a:lnTo>
                      <a:pt x="5759" y="6567"/>
                    </a:lnTo>
                    <a:lnTo>
                      <a:pt x="5760" y="6595"/>
                    </a:lnTo>
                    <a:lnTo>
                      <a:pt x="5759" y="6624"/>
                    </a:lnTo>
                    <a:lnTo>
                      <a:pt x="5758" y="6652"/>
                    </a:lnTo>
                    <a:lnTo>
                      <a:pt x="5755" y="6681"/>
                    </a:lnTo>
                    <a:lnTo>
                      <a:pt x="5751" y="6709"/>
                    </a:lnTo>
                    <a:lnTo>
                      <a:pt x="5747" y="6737"/>
                    </a:lnTo>
                    <a:lnTo>
                      <a:pt x="5741" y="6765"/>
                    </a:lnTo>
                    <a:lnTo>
                      <a:pt x="5734" y="6792"/>
                    </a:lnTo>
                    <a:lnTo>
                      <a:pt x="5726" y="6819"/>
                    </a:lnTo>
                    <a:lnTo>
                      <a:pt x="5717" y="6846"/>
                    </a:lnTo>
                    <a:lnTo>
                      <a:pt x="5708" y="6873"/>
                    </a:lnTo>
                    <a:lnTo>
                      <a:pt x="5697" y="6899"/>
                    </a:lnTo>
                    <a:lnTo>
                      <a:pt x="5685" y="6925"/>
                    </a:lnTo>
                    <a:lnTo>
                      <a:pt x="5672" y="6950"/>
                    </a:lnTo>
                    <a:lnTo>
                      <a:pt x="5658" y="6975"/>
                    </a:lnTo>
                    <a:lnTo>
                      <a:pt x="5643" y="6999"/>
                    </a:lnTo>
                    <a:lnTo>
                      <a:pt x="5628" y="7023"/>
                    </a:lnTo>
                    <a:lnTo>
                      <a:pt x="5611" y="7046"/>
                    </a:lnTo>
                    <a:lnTo>
                      <a:pt x="5594" y="7069"/>
                    </a:lnTo>
                    <a:lnTo>
                      <a:pt x="5576" y="7090"/>
                    </a:lnTo>
                    <a:lnTo>
                      <a:pt x="5557" y="7112"/>
                    </a:lnTo>
                    <a:lnTo>
                      <a:pt x="5537" y="7132"/>
                    </a:lnTo>
                    <a:lnTo>
                      <a:pt x="5517" y="7152"/>
                    </a:lnTo>
                    <a:lnTo>
                      <a:pt x="5495" y="7171"/>
                    </a:lnTo>
                    <a:lnTo>
                      <a:pt x="5474" y="7189"/>
                    </a:lnTo>
                    <a:lnTo>
                      <a:pt x="5451" y="7206"/>
                    </a:lnTo>
                    <a:lnTo>
                      <a:pt x="5428" y="7223"/>
                    </a:lnTo>
                    <a:lnTo>
                      <a:pt x="5404" y="7238"/>
                    </a:lnTo>
                    <a:lnTo>
                      <a:pt x="5380" y="7253"/>
                    </a:lnTo>
                    <a:lnTo>
                      <a:pt x="5355" y="7267"/>
                    </a:lnTo>
                    <a:lnTo>
                      <a:pt x="5329" y="7280"/>
                    </a:lnTo>
                    <a:lnTo>
                      <a:pt x="5303" y="7292"/>
                    </a:lnTo>
                    <a:lnTo>
                      <a:pt x="5277" y="7303"/>
                    </a:lnTo>
                    <a:lnTo>
                      <a:pt x="5251" y="7312"/>
                    </a:lnTo>
                    <a:lnTo>
                      <a:pt x="5224" y="7321"/>
                    </a:lnTo>
                    <a:lnTo>
                      <a:pt x="5196" y="7329"/>
                    </a:lnTo>
                    <a:lnTo>
                      <a:pt x="5169" y="7336"/>
                    </a:lnTo>
                    <a:lnTo>
                      <a:pt x="5141" y="7342"/>
                    </a:lnTo>
                    <a:lnTo>
                      <a:pt x="5113" y="7346"/>
                    </a:lnTo>
                    <a:lnTo>
                      <a:pt x="5085" y="7350"/>
                    </a:lnTo>
                    <a:lnTo>
                      <a:pt x="5057" y="7353"/>
                    </a:lnTo>
                    <a:lnTo>
                      <a:pt x="5028" y="7354"/>
                    </a:lnTo>
                    <a:lnTo>
                      <a:pt x="5000" y="7355"/>
                    </a:lnTo>
                    <a:lnTo>
                      <a:pt x="4972" y="7354"/>
                    </a:lnTo>
                    <a:lnTo>
                      <a:pt x="4943" y="7353"/>
                    </a:lnTo>
                    <a:lnTo>
                      <a:pt x="4915" y="7350"/>
                    </a:lnTo>
                    <a:lnTo>
                      <a:pt x="4887" y="7346"/>
                    </a:lnTo>
                    <a:lnTo>
                      <a:pt x="4859" y="7342"/>
                    </a:lnTo>
                    <a:lnTo>
                      <a:pt x="4831" y="7336"/>
                    </a:lnTo>
                    <a:lnTo>
                      <a:pt x="4804" y="7329"/>
                    </a:lnTo>
                    <a:lnTo>
                      <a:pt x="4776" y="7321"/>
                    </a:lnTo>
                    <a:lnTo>
                      <a:pt x="4749" y="7312"/>
                    </a:lnTo>
                    <a:lnTo>
                      <a:pt x="4723" y="7303"/>
                    </a:lnTo>
                    <a:lnTo>
                      <a:pt x="4697" y="7292"/>
                    </a:lnTo>
                    <a:lnTo>
                      <a:pt x="4671" y="7280"/>
                    </a:lnTo>
                    <a:lnTo>
                      <a:pt x="4645" y="7267"/>
                    </a:lnTo>
                    <a:lnTo>
                      <a:pt x="4620" y="7253"/>
                    </a:lnTo>
                    <a:lnTo>
                      <a:pt x="4596" y="7238"/>
                    </a:lnTo>
                    <a:lnTo>
                      <a:pt x="4572" y="7223"/>
                    </a:lnTo>
                    <a:lnTo>
                      <a:pt x="4549" y="7206"/>
                    </a:lnTo>
                    <a:lnTo>
                      <a:pt x="4526" y="7189"/>
                    </a:lnTo>
                    <a:lnTo>
                      <a:pt x="4505" y="7171"/>
                    </a:lnTo>
                    <a:lnTo>
                      <a:pt x="4483" y="7152"/>
                    </a:lnTo>
                    <a:lnTo>
                      <a:pt x="4463" y="7132"/>
                    </a:lnTo>
                    <a:lnTo>
                      <a:pt x="4443" y="7112"/>
                    </a:lnTo>
                    <a:lnTo>
                      <a:pt x="4424" y="7090"/>
                    </a:lnTo>
                    <a:lnTo>
                      <a:pt x="4406" y="7069"/>
                    </a:lnTo>
                    <a:lnTo>
                      <a:pt x="4389" y="7046"/>
                    </a:lnTo>
                    <a:lnTo>
                      <a:pt x="4372" y="7023"/>
                    </a:lnTo>
                    <a:lnTo>
                      <a:pt x="4357" y="6999"/>
                    </a:lnTo>
                    <a:lnTo>
                      <a:pt x="4342" y="6975"/>
                    </a:lnTo>
                    <a:lnTo>
                      <a:pt x="4328" y="6950"/>
                    </a:lnTo>
                    <a:lnTo>
                      <a:pt x="4315" y="6925"/>
                    </a:lnTo>
                    <a:lnTo>
                      <a:pt x="4303" y="6899"/>
                    </a:lnTo>
                    <a:lnTo>
                      <a:pt x="4292" y="6873"/>
                    </a:lnTo>
                    <a:lnTo>
                      <a:pt x="4283" y="6846"/>
                    </a:lnTo>
                    <a:lnTo>
                      <a:pt x="4274" y="6819"/>
                    </a:lnTo>
                    <a:lnTo>
                      <a:pt x="4266" y="6792"/>
                    </a:lnTo>
                    <a:lnTo>
                      <a:pt x="4259" y="6765"/>
                    </a:lnTo>
                    <a:lnTo>
                      <a:pt x="4253" y="6737"/>
                    </a:lnTo>
                    <a:lnTo>
                      <a:pt x="4249" y="6709"/>
                    </a:lnTo>
                    <a:lnTo>
                      <a:pt x="4245" y="6681"/>
                    </a:lnTo>
                    <a:lnTo>
                      <a:pt x="4242" y="6652"/>
                    </a:lnTo>
                    <a:lnTo>
                      <a:pt x="4241" y="6624"/>
                    </a:lnTo>
                    <a:lnTo>
                      <a:pt x="4240" y="6595"/>
                    </a:lnTo>
                    <a:lnTo>
                      <a:pt x="4241" y="6567"/>
                    </a:lnTo>
                    <a:lnTo>
                      <a:pt x="4242" y="6538"/>
                    </a:lnTo>
                    <a:lnTo>
                      <a:pt x="4245" y="6510"/>
                    </a:lnTo>
                    <a:lnTo>
                      <a:pt x="4249" y="6482"/>
                    </a:lnTo>
                    <a:lnTo>
                      <a:pt x="4253" y="6454"/>
                    </a:lnTo>
                    <a:lnTo>
                      <a:pt x="4259" y="6426"/>
                    </a:lnTo>
                    <a:lnTo>
                      <a:pt x="4266" y="6399"/>
                    </a:lnTo>
                    <a:lnTo>
                      <a:pt x="4274" y="6371"/>
                    </a:lnTo>
                    <a:lnTo>
                      <a:pt x="4283" y="6344"/>
                    </a:lnTo>
                    <a:lnTo>
                      <a:pt x="4292" y="6318"/>
                    </a:lnTo>
                    <a:lnTo>
                      <a:pt x="4303" y="6292"/>
                    </a:lnTo>
                    <a:lnTo>
                      <a:pt x="4315" y="6266"/>
                    </a:lnTo>
                    <a:lnTo>
                      <a:pt x="4328" y="6240"/>
                    </a:lnTo>
                    <a:lnTo>
                      <a:pt x="4342" y="6215"/>
                    </a:lnTo>
                    <a:lnTo>
                      <a:pt x="4357" y="6191"/>
                    </a:lnTo>
                    <a:lnTo>
                      <a:pt x="4372" y="6167"/>
                    </a:lnTo>
                    <a:lnTo>
                      <a:pt x="4389" y="6144"/>
                    </a:lnTo>
                    <a:lnTo>
                      <a:pt x="4406" y="6121"/>
                    </a:lnTo>
                    <a:lnTo>
                      <a:pt x="4424" y="6100"/>
                    </a:lnTo>
                    <a:lnTo>
                      <a:pt x="4443" y="6078"/>
                    </a:lnTo>
                    <a:lnTo>
                      <a:pt x="4463" y="6058"/>
                    </a:lnTo>
                    <a:lnTo>
                      <a:pt x="4483" y="6038"/>
                    </a:lnTo>
                    <a:lnTo>
                      <a:pt x="4505" y="6019"/>
                    </a:lnTo>
                    <a:lnTo>
                      <a:pt x="4526" y="6001"/>
                    </a:lnTo>
                    <a:lnTo>
                      <a:pt x="4549" y="5984"/>
                    </a:lnTo>
                    <a:lnTo>
                      <a:pt x="4572" y="5967"/>
                    </a:lnTo>
                    <a:lnTo>
                      <a:pt x="4596" y="5952"/>
                    </a:lnTo>
                    <a:lnTo>
                      <a:pt x="4620" y="5937"/>
                    </a:lnTo>
                    <a:lnTo>
                      <a:pt x="4645" y="5923"/>
                    </a:lnTo>
                    <a:lnTo>
                      <a:pt x="4671" y="5911"/>
                    </a:lnTo>
                    <a:lnTo>
                      <a:pt x="4697" y="5899"/>
                    </a:lnTo>
                    <a:lnTo>
                      <a:pt x="4723" y="5888"/>
                    </a:lnTo>
                    <a:lnTo>
                      <a:pt x="4749" y="5878"/>
                    </a:lnTo>
                    <a:lnTo>
                      <a:pt x="4776" y="5870"/>
                    </a:lnTo>
                    <a:lnTo>
                      <a:pt x="4804" y="5862"/>
                    </a:lnTo>
                    <a:lnTo>
                      <a:pt x="4831" y="5855"/>
                    </a:lnTo>
                    <a:lnTo>
                      <a:pt x="4859" y="5849"/>
                    </a:lnTo>
                    <a:lnTo>
                      <a:pt x="4887" y="5844"/>
                    </a:lnTo>
                    <a:lnTo>
                      <a:pt x="4915" y="5841"/>
                    </a:lnTo>
                    <a:lnTo>
                      <a:pt x="4943" y="5838"/>
                    </a:lnTo>
                    <a:lnTo>
                      <a:pt x="4972" y="5837"/>
                    </a:lnTo>
                    <a:lnTo>
                      <a:pt x="5000" y="5836"/>
                    </a:lnTo>
                    <a:lnTo>
                      <a:pt x="5028" y="5837"/>
                    </a:lnTo>
                    <a:lnTo>
                      <a:pt x="5057" y="5838"/>
                    </a:lnTo>
                    <a:lnTo>
                      <a:pt x="5085" y="5841"/>
                    </a:lnTo>
                    <a:lnTo>
                      <a:pt x="5113" y="5844"/>
                    </a:lnTo>
                    <a:lnTo>
                      <a:pt x="5141" y="5849"/>
                    </a:lnTo>
                    <a:lnTo>
                      <a:pt x="5169" y="5855"/>
                    </a:lnTo>
                    <a:lnTo>
                      <a:pt x="5196" y="5862"/>
                    </a:lnTo>
                    <a:lnTo>
                      <a:pt x="5224" y="5870"/>
                    </a:lnTo>
                    <a:lnTo>
                      <a:pt x="5251" y="5878"/>
                    </a:lnTo>
                    <a:lnTo>
                      <a:pt x="5253" y="5879"/>
                    </a:lnTo>
                    <a:lnTo>
                      <a:pt x="7236" y="3401"/>
                    </a:lnTo>
                    <a:lnTo>
                      <a:pt x="7258" y="3377"/>
                    </a:lnTo>
                    <a:lnTo>
                      <a:pt x="7283" y="3356"/>
                    </a:lnTo>
                    <a:lnTo>
                      <a:pt x="7310" y="3338"/>
                    </a:lnTo>
                    <a:lnTo>
                      <a:pt x="7340" y="3324"/>
                    </a:lnTo>
                    <a:lnTo>
                      <a:pt x="7371" y="3314"/>
                    </a:lnTo>
                    <a:lnTo>
                      <a:pt x="7403" y="3309"/>
                    </a:lnTo>
                    <a:lnTo>
                      <a:pt x="7436" y="3307"/>
                    </a:lnTo>
                    <a:lnTo>
                      <a:pt x="7469" y="3310"/>
                    </a:lnTo>
                    <a:lnTo>
                      <a:pt x="7501" y="3317"/>
                    </a:lnTo>
                    <a:lnTo>
                      <a:pt x="7531" y="3328"/>
                    </a:lnTo>
                    <a:lnTo>
                      <a:pt x="7560" y="3343"/>
                    </a:lnTo>
                    <a:lnTo>
                      <a:pt x="7587" y="3362"/>
                    </a:lnTo>
                    <a:lnTo>
                      <a:pt x="7611" y="3384"/>
                    </a:lnTo>
                    <a:lnTo>
                      <a:pt x="7632" y="3409"/>
                    </a:lnTo>
                    <a:lnTo>
                      <a:pt x="7650" y="3436"/>
                    </a:lnTo>
                    <a:lnTo>
                      <a:pt x="7664" y="3466"/>
                    </a:lnTo>
                    <a:lnTo>
                      <a:pt x="7674" y="3497"/>
                    </a:lnTo>
                    <a:lnTo>
                      <a:pt x="7679" y="3529"/>
                    </a:lnTo>
                    <a:lnTo>
                      <a:pt x="7681" y="3562"/>
                    </a:lnTo>
                    <a:lnTo>
                      <a:pt x="7678" y="3595"/>
                    </a:lnTo>
                    <a:lnTo>
                      <a:pt x="7671" y="3627"/>
                    </a:lnTo>
                    <a:lnTo>
                      <a:pt x="7660" y="3657"/>
                    </a:lnTo>
                    <a:lnTo>
                      <a:pt x="7645" y="3686"/>
                    </a:lnTo>
                    <a:close/>
                  </a:path>
                </a:pathLst>
              </a:custGeom>
              <a:solidFill>
                <a:srgbClr val="FFFFFF"/>
              </a:solidFill>
              <a:ln>
                <a:noFill/>
              </a:ln>
            </p:spPr>
            <p:txBody>
              <a:bodyPr/>
              <a:lstStyle/>
              <a:p>
                <a:endParaRPr/>
              </a:p>
            </p:txBody>
          </p:sp>
          <p:sp>
            <p:nvSpPr>
              <p:cNvPr id="90003" name="Outline">
                <a:extLst>
                  <a:ext uri="{FF2B5EF4-FFF2-40B4-BE49-F238E27FC236}">
                    <a16:creationId xmlns:a16="http://schemas.microsoft.com/office/drawing/2014/main" id="{DD834824-1086-48A9-9599-C56FB3811E10}"/>
                  </a:ext>
                </a:extLst>
              </p:cNvPr>
              <p:cNvSpPr/>
              <p:nvPr/>
            </p:nvSpPr>
            <p:spPr>
              <a:xfrm>
                <a:off x="6968299" y="4834938"/>
                <a:ext cx="914400" cy="914400"/>
              </a:xfrm>
              <a:custGeom>
                <a:avLst/>
                <a:gdLst/>
                <a:ahLst/>
                <a:cxnLst/>
                <a:rect l="0" t="0" r="10000" b="10000"/>
                <a:pathLst>
                  <a:path w="10000" h="10000">
                    <a:moveTo>
                      <a:pt x="5125" y="2645"/>
                    </a:moveTo>
                    <a:lnTo>
                      <a:pt x="5125" y="3672"/>
                    </a:lnTo>
                    <a:lnTo>
                      <a:pt x="5149" y="3672"/>
                    </a:lnTo>
                    <a:lnTo>
                      <a:pt x="5157" y="3673"/>
                    </a:lnTo>
                    <a:lnTo>
                      <a:pt x="5301" y="3680"/>
                    </a:lnTo>
                    <a:lnTo>
                      <a:pt x="5310" y="3681"/>
                    </a:lnTo>
                    <a:lnTo>
                      <a:pt x="5454" y="3693"/>
                    </a:lnTo>
                    <a:lnTo>
                      <a:pt x="5462" y="3694"/>
                    </a:lnTo>
                    <a:lnTo>
                      <a:pt x="5606" y="3711"/>
                    </a:lnTo>
                    <a:lnTo>
                      <a:pt x="5614" y="3712"/>
                    </a:lnTo>
                    <a:lnTo>
                      <a:pt x="5757" y="3734"/>
                    </a:lnTo>
                    <a:lnTo>
                      <a:pt x="5765" y="3736"/>
                    </a:lnTo>
                    <a:lnTo>
                      <a:pt x="5908" y="3763"/>
                    </a:lnTo>
                    <a:lnTo>
                      <a:pt x="5916" y="3764"/>
                    </a:lnTo>
                    <a:lnTo>
                      <a:pt x="6058" y="3796"/>
                    </a:lnTo>
                    <a:lnTo>
                      <a:pt x="6066" y="3798"/>
                    </a:lnTo>
                    <a:lnTo>
                      <a:pt x="6207" y="3835"/>
                    </a:lnTo>
                    <a:lnTo>
                      <a:pt x="6215" y="3837"/>
                    </a:lnTo>
                    <a:lnTo>
                      <a:pt x="6354" y="3878"/>
                    </a:lnTo>
                    <a:lnTo>
                      <a:pt x="6362" y="3881"/>
                    </a:lnTo>
                    <a:lnTo>
                      <a:pt x="6500" y="3927"/>
                    </a:lnTo>
                    <a:lnTo>
                      <a:pt x="6508" y="3930"/>
                    </a:lnTo>
                    <a:lnTo>
                      <a:pt x="6643" y="3980"/>
                    </a:lnTo>
                    <a:lnTo>
                      <a:pt x="6651" y="3984"/>
                    </a:lnTo>
                    <a:lnTo>
                      <a:pt x="6785" y="4039"/>
                    </a:lnTo>
                    <a:lnTo>
                      <a:pt x="6792" y="4042"/>
                    </a:lnTo>
                    <a:lnTo>
                      <a:pt x="6924" y="4102"/>
                    </a:lnTo>
                    <a:lnTo>
                      <a:pt x="6932" y="4105"/>
                    </a:lnTo>
                    <a:lnTo>
                      <a:pt x="7061" y="4169"/>
                    </a:lnTo>
                    <a:lnTo>
                      <a:pt x="7069" y="4173"/>
                    </a:lnTo>
                    <a:lnTo>
                      <a:pt x="7196" y="4242"/>
                    </a:lnTo>
                    <a:lnTo>
                      <a:pt x="7203" y="4246"/>
                    </a:lnTo>
                    <a:lnTo>
                      <a:pt x="7328" y="4318"/>
                    </a:lnTo>
                    <a:lnTo>
                      <a:pt x="7335" y="4323"/>
                    </a:lnTo>
                    <a:lnTo>
                      <a:pt x="7457" y="4400"/>
                    </a:lnTo>
                    <a:lnTo>
                      <a:pt x="7465" y="4404"/>
                    </a:lnTo>
                    <a:lnTo>
                      <a:pt x="7558" y="4468"/>
                    </a:lnTo>
                    <a:lnTo>
                      <a:pt x="7950" y="4076"/>
                    </a:lnTo>
                    <a:lnTo>
                      <a:pt x="7962" y="4065"/>
                    </a:lnTo>
                    <a:lnTo>
                      <a:pt x="7975" y="4056"/>
                    </a:lnTo>
                    <a:lnTo>
                      <a:pt x="7990" y="4049"/>
                    </a:lnTo>
                    <a:lnTo>
                      <a:pt x="8006" y="4043"/>
                    </a:lnTo>
                    <a:lnTo>
                      <a:pt x="8022" y="4040"/>
                    </a:lnTo>
                    <a:lnTo>
                      <a:pt x="8038" y="4039"/>
                    </a:lnTo>
                    <a:lnTo>
                      <a:pt x="8054" y="4040"/>
                    </a:lnTo>
                    <a:lnTo>
                      <a:pt x="8070" y="4043"/>
                    </a:lnTo>
                    <a:lnTo>
                      <a:pt x="8086" y="4048"/>
                    </a:lnTo>
                    <a:lnTo>
                      <a:pt x="8100" y="4056"/>
                    </a:lnTo>
                    <a:lnTo>
                      <a:pt x="8114" y="4065"/>
                    </a:lnTo>
                    <a:lnTo>
                      <a:pt x="8126" y="4076"/>
                    </a:lnTo>
                    <a:lnTo>
                      <a:pt x="8137" y="4088"/>
                    </a:lnTo>
                    <a:lnTo>
                      <a:pt x="8146" y="4101"/>
                    </a:lnTo>
                    <a:lnTo>
                      <a:pt x="8153" y="4116"/>
                    </a:lnTo>
                    <a:lnTo>
                      <a:pt x="8159" y="4132"/>
                    </a:lnTo>
                    <a:lnTo>
                      <a:pt x="8162" y="4148"/>
                    </a:lnTo>
                    <a:lnTo>
                      <a:pt x="8163" y="4164"/>
                    </a:lnTo>
                    <a:lnTo>
                      <a:pt x="8162" y="4180"/>
                    </a:lnTo>
                    <a:lnTo>
                      <a:pt x="8159" y="4196"/>
                    </a:lnTo>
                    <a:lnTo>
                      <a:pt x="8154" y="4212"/>
                    </a:lnTo>
                    <a:lnTo>
                      <a:pt x="8146" y="4226"/>
                    </a:lnTo>
                    <a:lnTo>
                      <a:pt x="8137" y="4240"/>
                    </a:lnTo>
                    <a:lnTo>
                      <a:pt x="8126" y="4252"/>
                    </a:lnTo>
                    <a:lnTo>
                      <a:pt x="7762" y="4617"/>
                    </a:lnTo>
                    <a:lnTo>
                      <a:pt x="7829" y="4670"/>
                    </a:lnTo>
                    <a:lnTo>
                      <a:pt x="7836" y="4675"/>
                    </a:lnTo>
                    <a:lnTo>
                      <a:pt x="7947" y="4768"/>
                    </a:lnTo>
                    <a:lnTo>
                      <a:pt x="7954" y="4774"/>
                    </a:lnTo>
                    <a:lnTo>
                      <a:pt x="8062" y="4871"/>
                    </a:lnTo>
                    <a:lnTo>
                      <a:pt x="8068" y="4877"/>
                    </a:lnTo>
                    <a:lnTo>
                      <a:pt x="8173" y="4978"/>
                    </a:lnTo>
                    <a:lnTo>
                      <a:pt x="8179" y="4983"/>
                    </a:lnTo>
                    <a:lnTo>
                      <a:pt x="8280" y="5087"/>
                    </a:lnTo>
                    <a:lnTo>
                      <a:pt x="8285" y="5093"/>
                    </a:lnTo>
                    <a:lnTo>
                      <a:pt x="8383" y="5201"/>
                    </a:lnTo>
                    <a:lnTo>
                      <a:pt x="8388" y="5207"/>
                    </a:lnTo>
                    <a:lnTo>
                      <a:pt x="8482" y="5317"/>
                    </a:lnTo>
                    <a:lnTo>
                      <a:pt x="8487" y="5324"/>
                    </a:lnTo>
                    <a:lnTo>
                      <a:pt x="8576" y="5437"/>
                    </a:lnTo>
                    <a:lnTo>
                      <a:pt x="8582" y="5444"/>
                    </a:lnTo>
                    <a:lnTo>
                      <a:pt x="8667" y="5560"/>
                    </a:lnTo>
                    <a:lnTo>
                      <a:pt x="8672" y="5567"/>
                    </a:lnTo>
                    <a:lnTo>
                      <a:pt x="8754" y="5686"/>
                    </a:lnTo>
                    <a:lnTo>
                      <a:pt x="8758" y="5693"/>
                    </a:lnTo>
                    <a:lnTo>
                      <a:pt x="8836" y="5814"/>
                    </a:lnTo>
                    <a:lnTo>
                      <a:pt x="8841" y="5822"/>
                    </a:lnTo>
                    <a:lnTo>
                      <a:pt x="8914" y="5946"/>
                    </a:lnTo>
                    <a:lnTo>
                      <a:pt x="8918" y="5953"/>
                    </a:lnTo>
                    <a:lnTo>
                      <a:pt x="8988" y="6080"/>
                    </a:lnTo>
                    <a:lnTo>
                      <a:pt x="8991" y="6088"/>
                    </a:lnTo>
                    <a:lnTo>
                      <a:pt x="9056" y="6217"/>
                    </a:lnTo>
                    <a:lnTo>
                      <a:pt x="9060" y="6225"/>
                    </a:lnTo>
                    <a:lnTo>
                      <a:pt x="9121" y="6356"/>
                    </a:lnTo>
                    <a:lnTo>
                      <a:pt x="9124" y="6364"/>
                    </a:lnTo>
                    <a:lnTo>
                      <a:pt x="9180" y="6498"/>
                    </a:lnTo>
                    <a:lnTo>
                      <a:pt x="9191" y="6529"/>
                    </a:lnTo>
                    <a:lnTo>
                      <a:pt x="9198" y="6561"/>
                    </a:lnTo>
                    <a:lnTo>
                      <a:pt x="9200" y="6594"/>
                    </a:lnTo>
                    <a:lnTo>
                      <a:pt x="9198" y="6626"/>
                    </a:lnTo>
                    <a:lnTo>
                      <a:pt x="9192" y="6659"/>
                    </a:lnTo>
                    <a:lnTo>
                      <a:pt x="9181" y="6690"/>
                    </a:lnTo>
                    <a:lnTo>
                      <a:pt x="9167" y="6719"/>
                    </a:lnTo>
                    <a:lnTo>
                      <a:pt x="9149" y="6746"/>
                    </a:lnTo>
                    <a:lnTo>
                      <a:pt x="9128" y="6771"/>
                    </a:lnTo>
                    <a:lnTo>
                      <a:pt x="9103" y="6793"/>
                    </a:lnTo>
                    <a:lnTo>
                      <a:pt x="9076" y="6811"/>
                    </a:lnTo>
                    <a:lnTo>
                      <a:pt x="9047" y="6825"/>
                    </a:lnTo>
                    <a:lnTo>
                      <a:pt x="9016" y="6836"/>
                    </a:lnTo>
                    <a:lnTo>
                      <a:pt x="8984" y="6843"/>
                    </a:lnTo>
                    <a:lnTo>
                      <a:pt x="8951" y="6845"/>
                    </a:lnTo>
                    <a:lnTo>
                      <a:pt x="8919" y="6843"/>
                    </a:lnTo>
                    <a:lnTo>
                      <a:pt x="8886" y="6837"/>
                    </a:lnTo>
                    <a:lnTo>
                      <a:pt x="8855" y="6826"/>
                    </a:lnTo>
                    <a:lnTo>
                      <a:pt x="8826" y="6812"/>
                    </a:lnTo>
                    <a:lnTo>
                      <a:pt x="8799" y="6794"/>
                    </a:lnTo>
                    <a:lnTo>
                      <a:pt x="8774" y="6773"/>
                    </a:lnTo>
                    <a:lnTo>
                      <a:pt x="8752" y="6748"/>
                    </a:lnTo>
                    <a:lnTo>
                      <a:pt x="8734" y="6721"/>
                    </a:lnTo>
                    <a:lnTo>
                      <a:pt x="8720" y="6692"/>
                    </a:lnTo>
                    <a:lnTo>
                      <a:pt x="8665" y="6562"/>
                    </a:lnTo>
                    <a:lnTo>
                      <a:pt x="8608" y="6438"/>
                    </a:lnTo>
                    <a:lnTo>
                      <a:pt x="8547" y="6316"/>
                    </a:lnTo>
                    <a:lnTo>
                      <a:pt x="8481" y="6197"/>
                    </a:lnTo>
                    <a:lnTo>
                      <a:pt x="8412" y="6080"/>
                    </a:lnTo>
                    <a:lnTo>
                      <a:pt x="8339" y="5965"/>
                    </a:lnTo>
                    <a:lnTo>
                      <a:pt x="8262" y="5853"/>
                    </a:lnTo>
                    <a:lnTo>
                      <a:pt x="8182" y="5744"/>
                    </a:lnTo>
                    <a:lnTo>
                      <a:pt x="8097" y="5637"/>
                    </a:lnTo>
                    <a:lnTo>
                      <a:pt x="8009" y="5533"/>
                    </a:lnTo>
                    <a:lnTo>
                      <a:pt x="7918" y="5433"/>
                    </a:lnTo>
                    <a:lnTo>
                      <a:pt x="7823" y="5335"/>
                    </a:lnTo>
                    <a:lnTo>
                      <a:pt x="7725" y="5240"/>
                    </a:lnTo>
                    <a:lnTo>
                      <a:pt x="7623" y="5149"/>
                    </a:lnTo>
                    <a:lnTo>
                      <a:pt x="7518" y="5061"/>
                    </a:lnTo>
                    <a:lnTo>
                      <a:pt x="7411" y="4977"/>
                    </a:lnTo>
                    <a:lnTo>
                      <a:pt x="7406" y="4974"/>
                    </a:lnTo>
                    <a:lnTo>
                      <a:pt x="7215" y="5164"/>
                    </a:lnTo>
                    <a:lnTo>
                      <a:pt x="7203" y="5175"/>
                    </a:lnTo>
                    <a:lnTo>
                      <a:pt x="7190" y="5184"/>
                    </a:lnTo>
                    <a:lnTo>
                      <a:pt x="7175" y="5191"/>
                    </a:lnTo>
                    <a:lnTo>
                      <a:pt x="7159" y="5197"/>
                    </a:lnTo>
                    <a:lnTo>
                      <a:pt x="7143" y="5200"/>
                    </a:lnTo>
                    <a:lnTo>
                      <a:pt x="7127" y="5201"/>
                    </a:lnTo>
                    <a:lnTo>
                      <a:pt x="7111" y="5200"/>
                    </a:lnTo>
                    <a:lnTo>
                      <a:pt x="7095" y="5197"/>
                    </a:lnTo>
                    <a:lnTo>
                      <a:pt x="7079" y="5192"/>
                    </a:lnTo>
                    <a:lnTo>
                      <a:pt x="7065" y="5184"/>
                    </a:lnTo>
                    <a:lnTo>
                      <a:pt x="7051" y="5175"/>
                    </a:lnTo>
                    <a:lnTo>
                      <a:pt x="7039" y="5164"/>
                    </a:lnTo>
                    <a:lnTo>
                      <a:pt x="7028" y="5152"/>
                    </a:lnTo>
                    <a:lnTo>
                      <a:pt x="7019" y="5139"/>
                    </a:lnTo>
                    <a:lnTo>
                      <a:pt x="7012" y="5124"/>
                    </a:lnTo>
                    <a:lnTo>
                      <a:pt x="7006" y="5108"/>
                    </a:lnTo>
                    <a:lnTo>
                      <a:pt x="7003" y="5092"/>
                    </a:lnTo>
                    <a:lnTo>
                      <a:pt x="7002" y="5076"/>
                    </a:lnTo>
                    <a:lnTo>
                      <a:pt x="7003" y="5060"/>
                    </a:lnTo>
                    <a:lnTo>
                      <a:pt x="7006" y="5044"/>
                    </a:lnTo>
                    <a:lnTo>
                      <a:pt x="7011" y="5028"/>
                    </a:lnTo>
                    <a:lnTo>
                      <a:pt x="7019" y="5014"/>
                    </a:lnTo>
                    <a:lnTo>
                      <a:pt x="7028" y="5000"/>
                    </a:lnTo>
                    <a:lnTo>
                      <a:pt x="7039" y="4988"/>
                    </a:lnTo>
                    <a:lnTo>
                      <a:pt x="7198" y="4828"/>
                    </a:lnTo>
                    <a:lnTo>
                      <a:pt x="7188" y="4821"/>
                    </a:lnTo>
                    <a:lnTo>
                      <a:pt x="7073" y="4748"/>
                    </a:lnTo>
                    <a:lnTo>
                      <a:pt x="6955" y="4680"/>
                    </a:lnTo>
                    <a:lnTo>
                      <a:pt x="6835" y="4616"/>
                    </a:lnTo>
                    <a:lnTo>
                      <a:pt x="6714" y="4555"/>
                    </a:lnTo>
                    <a:lnTo>
                      <a:pt x="6590" y="4499"/>
                    </a:lnTo>
                    <a:lnTo>
                      <a:pt x="6464" y="4447"/>
                    </a:lnTo>
                    <a:lnTo>
                      <a:pt x="6337" y="4400"/>
                    </a:lnTo>
                    <a:lnTo>
                      <a:pt x="6207" y="4356"/>
                    </a:lnTo>
                    <a:lnTo>
                      <a:pt x="6076" y="4318"/>
                    </a:lnTo>
                    <a:lnTo>
                      <a:pt x="5944" y="4283"/>
                    </a:lnTo>
                    <a:lnTo>
                      <a:pt x="5811" y="4253"/>
                    </a:lnTo>
                    <a:lnTo>
                      <a:pt x="5677" y="4228"/>
                    </a:lnTo>
                    <a:lnTo>
                      <a:pt x="5542" y="4207"/>
                    </a:lnTo>
                    <a:lnTo>
                      <a:pt x="5407" y="4191"/>
                    </a:lnTo>
                    <a:lnTo>
                      <a:pt x="5272" y="4179"/>
                    </a:lnTo>
                    <a:lnTo>
                      <a:pt x="5136" y="4172"/>
                    </a:lnTo>
                    <a:lnTo>
                      <a:pt x="5000" y="4170"/>
                    </a:lnTo>
                    <a:lnTo>
                      <a:pt x="4864" y="4172"/>
                    </a:lnTo>
                    <a:lnTo>
                      <a:pt x="4728" y="4179"/>
                    </a:lnTo>
                    <a:lnTo>
                      <a:pt x="4593" y="4191"/>
                    </a:lnTo>
                    <a:lnTo>
                      <a:pt x="4458" y="4207"/>
                    </a:lnTo>
                    <a:lnTo>
                      <a:pt x="4323" y="4228"/>
                    </a:lnTo>
                    <a:lnTo>
                      <a:pt x="4189" y="4253"/>
                    </a:lnTo>
                    <a:lnTo>
                      <a:pt x="4056" y="4283"/>
                    </a:lnTo>
                    <a:lnTo>
                      <a:pt x="3924" y="4318"/>
                    </a:lnTo>
                    <a:lnTo>
                      <a:pt x="3793" y="4356"/>
                    </a:lnTo>
                    <a:lnTo>
                      <a:pt x="3663" y="4400"/>
                    </a:lnTo>
                    <a:lnTo>
                      <a:pt x="3536" y="4447"/>
                    </a:lnTo>
                    <a:lnTo>
                      <a:pt x="3410" y="4499"/>
                    </a:lnTo>
                    <a:lnTo>
                      <a:pt x="3286" y="4555"/>
                    </a:lnTo>
                    <a:lnTo>
                      <a:pt x="3165" y="4616"/>
                    </a:lnTo>
                    <a:lnTo>
                      <a:pt x="3045" y="4680"/>
                    </a:lnTo>
                    <a:lnTo>
                      <a:pt x="2927" y="4748"/>
                    </a:lnTo>
                    <a:lnTo>
                      <a:pt x="2812" y="4821"/>
                    </a:lnTo>
                    <a:lnTo>
                      <a:pt x="2802" y="4828"/>
                    </a:lnTo>
                    <a:lnTo>
                      <a:pt x="2961" y="4988"/>
                    </a:lnTo>
                    <a:lnTo>
                      <a:pt x="2972" y="5000"/>
                    </a:lnTo>
                    <a:lnTo>
                      <a:pt x="2981" y="5014"/>
                    </a:lnTo>
                    <a:lnTo>
                      <a:pt x="2989" y="5028"/>
                    </a:lnTo>
                    <a:lnTo>
                      <a:pt x="2994" y="5044"/>
                    </a:lnTo>
                    <a:lnTo>
                      <a:pt x="2997" y="5060"/>
                    </a:lnTo>
                    <a:lnTo>
                      <a:pt x="2998" y="5076"/>
                    </a:lnTo>
                    <a:lnTo>
                      <a:pt x="2997" y="5092"/>
                    </a:lnTo>
                    <a:lnTo>
                      <a:pt x="2994" y="5108"/>
                    </a:lnTo>
                    <a:lnTo>
                      <a:pt x="2988" y="5124"/>
                    </a:lnTo>
                    <a:lnTo>
                      <a:pt x="2981" y="5139"/>
                    </a:lnTo>
                    <a:lnTo>
                      <a:pt x="2972" y="5152"/>
                    </a:lnTo>
                    <a:lnTo>
                      <a:pt x="2961" y="5164"/>
                    </a:lnTo>
                    <a:lnTo>
                      <a:pt x="2949" y="5175"/>
                    </a:lnTo>
                    <a:lnTo>
                      <a:pt x="2935" y="5184"/>
                    </a:lnTo>
                    <a:lnTo>
                      <a:pt x="2921" y="5192"/>
                    </a:lnTo>
                    <a:lnTo>
                      <a:pt x="2905" y="5197"/>
                    </a:lnTo>
                    <a:lnTo>
                      <a:pt x="2889" y="5200"/>
                    </a:lnTo>
                    <a:lnTo>
                      <a:pt x="2873" y="5201"/>
                    </a:lnTo>
                    <a:lnTo>
                      <a:pt x="2857" y="5200"/>
                    </a:lnTo>
                    <a:lnTo>
                      <a:pt x="2841" y="5197"/>
                    </a:lnTo>
                    <a:lnTo>
                      <a:pt x="2825" y="5191"/>
                    </a:lnTo>
                    <a:lnTo>
                      <a:pt x="2810" y="5184"/>
                    </a:lnTo>
                    <a:lnTo>
                      <a:pt x="2797" y="5175"/>
                    </a:lnTo>
                    <a:lnTo>
                      <a:pt x="2785" y="5164"/>
                    </a:lnTo>
                    <a:lnTo>
                      <a:pt x="2594" y="4974"/>
                    </a:lnTo>
                    <a:lnTo>
                      <a:pt x="2589" y="4977"/>
                    </a:lnTo>
                    <a:lnTo>
                      <a:pt x="2482" y="5061"/>
                    </a:lnTo>
                    <a:lnTo>
                      <a:pt x="2377" y="5149"/>
                    </a:lnTo>
                    <a:lnTo>
                      <a:pt x="2275" y="5240"/>
                    </a:lnTo>
                    <a:lnTo>
                      <a:pt x="2177" y="5335"/>
                    </a:lnTo>
                    <a:lnTo>
                      <a:pt x="2082" y="5433"/>
                    </a:lnTo>
                    <a:lnTo>
                      <a:pt x="1991" y="5533"/>
                    </a:lnTo>
                    <a:lnTo>
                      <a:pt x="1903" y="5637"/>
                    </a:lnTo>
                    <a:lnTo>
                      <a:pt x="1818" y="5744"/>
                    </a:lnTo>
                    <a:lnTo>
                      <a:pt x="1738" y="5853"/>
                    </a:lnTo>
                    <a:lnTo>
                      <a:pt x="1661" y="5965"/>
                    </a:lnTo>
                    <a:lnTo>
                      <a:pt x="1588" y="6080"/>
                    </a:lnTo>
                    <a:lnTo>
                      <a:pt x="1519" y="6197"/>
                    </a:lnTo>
                    <a:lnTo>
                      <a:pt x="1453" y="6316"/>
                    </a:lnTo>
                    <a:lnTo>
                      <a:pt x="1392" y="6438"/>
                    </a:lnTo>
                    <a:lnTo>
                      <a:pt x="1335" y="6562"/>
                    </a:lnTo>
                    <a:lnTo>
                      <a:pt x="1280" y="6692"/>
                    </a:lnTo>
                    <a:lnTo>
                      <a:pt x="1266" y="6721"/>
                    </a:lnTo>
                    <a:lnTo>
                      <a:pt x="1248" y="6748"/>
                    </a:lnTo>
                    <a:lnTo>
                      <a:pt x="1226" y="6773"/>
                    </a:lnTo>
                    <a:lnTo>
                      <a:pt x="1201" y="6794"/>
                    </a:lnTo>
                    <a:lnTo>
                      <a:pt x="1174" y="6812"/>
                    </a:lnTo>
                    <a:lnTo>
                      <a:pt x="1145" y="6826"/>
                    </a:lnTo>
                    <a:lnTo>
                      <a:pt x="1114" y="6837"/>
                    </a:lnTo>
                    <a:lnTo>
                      <a:pt x="1081" y="6843"/>
                    </a:lnTo>
                    <a:lnTo>
                      <a:pt x="1049" y="6845"/>
                    </a:lnTo>
                    <a:lnTo>
                      <a:pt x="1016" y="6843"/>
                    </a:lnTo>
                    <a:lnTo>
                      <a:pt x="984" y="6836"/>
                    </a:lnTo>
                    <a:lnTo>
                      <a:pt x="953" y="6825"/>
                    </a:lnTo>
                    <a:lnTo>
                      <a:pt x="924" y="6811"/>
                    </a:lnTo>
                    <a:lnTo>
                      <a:pt x="897" y="6793"/>
                    </a:lnTo>
                    <a:lnTo>
                      <a:pt x="872" y="6771"/>
                    </a:lnTo>
                    <a:lnTo>
                      <a:pt x="851" y="6746"/>
                    </a:lnTo>
                    <a:lnTo>
                      <a:pt x="833" y="6719"/>
                    </a:lnTo>
                    <a:lnTo>
                      <a:pt x="819" y="6690"/>
                    </a:lnTo>
                    <a:lnTo>
                      <a:pt x="808" y="6659"/>
                    </a:lnTo>
                    <a:lnTo>
                      <a:pt x="802" y="6626"/>
                    </a:lnTo>
                    <a:lnTo>
                      <a:pt x="800" y="6594"/>
                    </a:lnTo>
                    <a:lnTo>
                      <a:pt x="802" y="6561"/>
                    </a:lnTo>
                    <a:lnTo>
                      <a:pt x="809" y="6529"/>
                    </a:lnTo>
                    <a:lnTo>
                      <a:pt x="820" y="6498"/>
                    </a:lnTo>
                    <a:lnTo>
                      <a:pt x="876" y="6364"/>
                    </a:lnTo>
                    <a:lnTo>
                      <a:pt x="879" y="6356"/>
                    </a:lnTo>
                    <a:lnTo>
                      <a:pt x="940" y="6225"/>
                    </a:lnTo>
                    <a:lnTo>
                      <a:pt x="944" y="6217"/>
                    </a:lnTo>
                    <a:lnTo>
                      <a:pt x="1009" y="6088"/>
                    </a:lnTo>
                    <a:lnTo>
                      <a:pt x="1012" y="6080"/>
                    </a:lnTo>
                    <a:lnTo>
                      <a:pt x="1082" y="5953"/>
                    </a:lnTo>
                    <a:lnTo>
                      <a:pt x="1086" y="5946"/>
                    </a:lnTo>
                    <a:lnTo>
                      <a:pt x="1159" y="5822"/>
                    </a:lnTo>
                    <a:lnTo>
                      <a:pt x="1164" y="5814"/>
                    </a:lnTo>
                    <a:lnTo>
                      <a:pt x="1242" y="5693"/>
                    </a:lnTo>
                    <a:lnTo>
                      <a:pt x="1246" y="5686"/>
                    </a:lnTo>
                    <a:lnTo>
                      <a:pt x="1328" y="5567"/>
                    </a:lnTo>
                    <a:lnTo>
                      <a:pt x="1333" y="5560"/>
                    </a:lnTo>
                    <a:lnTo>
                      <a:pt x="1418" y="5444"/>
                    </a:lnTo>
                    <a:lnTo>
                      <a:pt x="1424" y="5437"/>
                    </a:lnTo>
                    <a:lnTo>
                      <a:pt x="1513" y="5324"/>
                    </a:lnTo>
                    <a:lnTo>
                      <a:pt x="1518" y="5317"/>
                    </a:lnTo>
                    <a:lnTo>
                      <a:pt x="1612" y="5207"/>
                    </a:lnTo>
                    <a:lnTo>
                      <a:pt x="1617" y="5201"/>
                    </a:lnTo>
                    <a:lnTo>
                      <a:pt x="1715" y="5093"/>
                    </a:lnTo>
                    <a:lnTo>
                      <a:pt x="1720" y="5087"/>
                    </a:lnTo>
                    <a:lnTo>
                      <a:pt x="1821" y="4983"/>
                    </a:lnTo>
                    <a:lnTo>
                      <a:pt x="1827" y="4978"/>
                    </a:lnTo>
                    <a:lnTo>
                      <a:pt x="1932" y="4877"/>
                    </a:lnTo>
                    <a:lnTo>
                      <a:pt x="1938" y="4871"/>
                    </a:lnTo>
                    <a:lnTo>
                      <a:pt x="2046" y="4774"/>
                    </a:lnTo>
                    <a:lnTo>
                      <a:pt x="2053" y="4768"/>
                    </a:lnTo>
                    <a:lnTo>
                      <a:pt x="2164" y="4675"/>
                    </a:lnTo>
                    <a:lnTo>
                      <a:pt x="2171" y="4670"/>
                    </a:lnTo>
                    <a:lnTo>
                      <a:pt x="2238" y="4617"/>
                    </a:lnTo>
                    <a:lnTo>
                      <a:pt x="1874" y="4252"/>
                    </a:lnTo>
                    <a:lnTo>
                      <a:pt x="1863" y="4240"/>
                    </a:lnTo>
                    <a:lnTo>
                      <a:pt x="1854" y="4226"/>
                    </a:lnTo>
                    <a:lnTo>
                      <a:pt x="1846" y="4212"/>
                    </a:lnTo>
                    <a:lnTo>
                      <a:pt x="1841" y="4196"/>
                    </a:lnTo>
                    <a:lnTo>
                      <a:pt x="1838" y="4180"/>
                    </a:lnTo>
                    <a:lnTo>
                      <a:pt x="1837" y="4164"/>
                    </a:lnTo>
                    <a:lnTo>
                      <a:pt x="1838" y="4148"/>
                    </a:lnTo>
                    <a:lnTo>
                      <a:pt x="1841" y="4132"/>
                    </a:lnTo>
                    <a:lnTo>
                      <a:pt x="1847" y="4116"/>
                    </a:lnTo>
                    <a:lnTo>
                      <a:pt x="1854" y="4101"/>
                    </a:lnTo>
                    <a:lnTo>
                      <a:pt x="1863" y="4088"/>
                    </a:lnTo>
                    <a:lnTo>
                      <a:pt x="1874" y="4076"/>
                    </a:lnTo>
                    <a:lnTo>
                      <a:pt x="1886" y="4065"/>
                    </a:lnTo>
                    <a:lnTo>
                      <a:pt x="1900" y="4056"/>
                    </a:lnTo>
                    <a:lnTo>
                      <a:pt x="1914" y="4048"/>
                    </a:lnTo>
                    <a:lnTo>
                      <a:pt x="1930" y="4043"/>
                    </a:lnTo>
                    <a:lnTo>
                      <a:pt x="1946" y="4040"/>
                    </a:lnTo>
                    <a:lnTo>
                      <a:pt x="1962" y="4039"/>
                    </a:lnTo>
                    <a:lnTo>
                      <a:pt x="1978" y="4040"/>
                    </a:lnTo>
                    <a:lnTo>
                      <a:pt x="1994" y="4043"/>
                    </a:lnTo>
                    <a:lnTo>
                      <a:pt x="2010" y="4049"/>
                    </a:lnTo>
                    <a:lnTo>
                      <a:pt x="2025" y="4056"/>
                    </a:lnTo>
                    <a:lnTo>
                      <a:pt x="2038" y="4065"/>
                    </a:lnTo>
                    <a:lnTo>
                      <a:pt x="2050" y="4076"/>
                    </a:lnTo>
                    <a:lnTo>
                      <a:pt x="2442" y="4468"/>
                    </a:lnTo>
                    <a:lnTo>
                      <a:pt x="2535" y="4404"/>
                    </a:lnTo>
                    <a:lnTo>
                      <a:pt x="2543" y="4400"/>
                    </a:lnTo>
                    <a:lnTo>
                      <a:pt x="2665" y="4323"/>
                    </a:lnTo>
                    <a:lnTo>
                      <a:pt x="2672" y="4318"/>
                    </a:lnTo>
                    <a:lnTo>
                      <a:pt x="2797" y="4246"/>
                    </a:lnTo>
                    <a:lnTo>
                      <a:pt x="2804" y="4242"/>
                    </a:lnTo>
                    <a:lnTo>
                      <a:pt x="2931" y="4173"/>
                    </a:lnTo>
                    <a:lnTo>
                      <a:pt x="2939" y="4169"/>
                    </a:lnTo>
                    <a:lnTo>
                      <a:pt x="3068" y="4105"/>
                    </a:lnTo>
                    <a:lnTo>
                      <a:pt x="3076" y="4102"/>
                    </a:lnTo>
                    <a:lnTo>
                      <a:pt x="3208" y="4042"/>
                    </a:lnTo>
                    <a:lnTo>
                      <a:pt x="3215" y="4039"/>
                    </a:lnTo>
                    <a:lnTo>
                      <a:pt x="3349" y="3984"/>
                    </a:lnTo>
                    <a:lnTo>
                      <a:pt x="3357" y="3980"/>
                    </a:lnTo>
                    <a:lnTo>
                      <a:pt x="3492" y="3930"/>
                    </a:lnTo>
                    <a:lnTo>
                      <a:pt x="3500" y="3927"/>
                    </a:lnTo>
                    <a:lnTo>
                      <a:pt x="3638" y="3881"/>
                    </a:lnTo>
                    <a:lnTo>
                      <a:pt x="3646" y="3878"/>
                    </a:lnTo>
                    <a:lnTo>
                      <a:pt x="3785" y="3837"/>
                    </a:lnTo>
                    <a:lnTo>
                      <a:pt x="3793" y="3835"/>
                    </a:lnTo>
                    <a:lnTo>
                      <a:pt x="3934" y="3798"/>
                    </a:lnTo>
                    <a:lnTo>
                      <a:pt x="3942" y="3796"/>
                    </a:lnTo>
                    <a:lnTo>
                      <a:pt x="4084" y="3764"/>
                    </a:lnTo>
                    <a:lnTo>
                      <a:pt x="4092" y="3763"/>
                    </a:lnTo>
                    <a:lnTo>
                      <a:pt x="4235" y="3736"/>
                    </a:lnTo>
                    <a:lnTo>
                      <a:pt x="4243" y="3734"/>
                    </a:lnTo>
                    <a:lnTo>
                      <a:pt x="4386" y="3712"/>
                    </a:lnTo>
                    <a:lnTo>
                      <a:pt x="4394" y="3711"/>
                    </a:lnTo>
                    <a:lnTo>
                      <a:pt x="4538" y="3694"/>
                    </a:lnTo>
                    <a:lnTo>
                      <a:pt x="4546" y="3693"/>
                    </a:lnTo>
                    <a:lnTo>
                      <a:pt x="4690" y="3681"/>
                    </a:lnTo>
                    <a:lnTo>
                      <a:pt x="4699" y="3680"/>
                    </a:lnTo>
                    <a:lnTo>
                      <a:pt x="4843" y="3673"/>
                    </a:lnTo>
                    <a:lnTo>
                      <a:pt x="4851" y="3672"/>
                    </a:lnTo>
                    <a:lnTo>
                      <a:pt x="4875" y="3672"/>
                    </a:lnTo>
                    <a:lnTo>
                      <a:pt x="4875" y="2645"/>
                    </a:lnTo>
                    <a:lnTo>
                      <a:pt x="4876" y="2629"/>
                    </a:lnTo>
                    <a:lnTo>
                      <a:pt x="4879" y="2613"/>
                    </a:lnTo>
                    <a:lnTo>
                      <a:pt x="4885" y="2597"/>
                    </a:lnTo>
                    <a:lnTo>
                      <a:pt x="4892" y="2582"/>
                    </a:lnTo>
                    <a:lnTo>
                      <a:pt x="4901" y="2569"/>
                    </a:lnTo>
                    <a:lnTo>
                      <a:pt x="4912" y="2557"/>
                    </a:lnTo>
                    <a:lnTo>
                      <a:pt x="4924" y="2546"/>
                    </a:lnTo>
                    <a:lnTo>
                      <a:pt x="4938" y="2537"/>
                    </a:lnTo>
                    <a:lnTo>
                      <a:pt x="4952" y="2530"/>
                    </a:lnTo>
                    <a:lnTo>
                      <a:pt x="4968" y="2524"/>
                    </a:lnTo>
                    <a:lnTo>
                      <a:pt x="4984" y="2521"/>
                    </a:lnTo>
                    <a:lnTo>
                      <a:pt x="5000" y="2520"/>
                    </a:lnTo>
                    <a:lnTo>
                      <a:pt x="5016" y="2521"/>
                    </a:lnTo>
                    <a:lnTo>
                      <a:pt x="5032" y="2524"/>
                    </a:lnTo>
                    <a:lnTo>
                      <a:pt x="5048" y="2530"/>
                    </a:lnTo>
                    <a:lnTo>
                      <a:pt x="5062" y="2537"/>
                    </a:lnTo>
                    <a:lnTo>
                      <a:pt x="5076" y="2546"/>
                    </a:lnTo>
                    <a:lnTo>
                      <a:pt x="5088" y="2557"/>
                    </a:lnTo>
                    <a:lnTo>
                      <a:pt x="5099" y="2569"/>
                    </a:lnTo>
                    <a:lnTo>
                      <a:pt x="5108" y="2582"/>
                    </a:lnTo>
                    <a:lnTo>
                      <a:pt x="5115" y="2597"/>
                    </a:lnTo>
                    <a:lnTo>
                      <a:pt x="5121" y="2613"/>
                    </a:lnTo>
                    <a:lnTo>
                      <a:pt x="5124" y="2629"/>
                    </a:lnTo>
                    <a:lnTo>
                      <a:pt x="5125" y="2645"/>
                    </a:lnTo>
                    <a:close/>
                  </a:path>
                </a:pathLst>
              </a:custGeom>
              <a:solidFill>
                <a:srgbClr val="FFFFFF"/>
              </a:solidFill>
              <a:ln>
                <a:noFill/>
              </a:ln>
            </p:spPr>
            <p:txBody>
              <a:bodyPr/>
              <a:lstStyle/>
              <a:p>
                <a:endParaRPr/>
              </a:p>
            </p:txBody>
          </p:sp>
        </p:grpSp>
      </p:grpSp>
      <p:sp>
        <p:nvSpPr>
          <p:cNvPr id="98" name="TextBox 97">
            <a:extLst>
              <a:ext uri="{FF2B5EF4-FFF2-40B4-BE49-F238E27FC236}">
                <a16:creationId xmlns:a16="http://schemas.microsoft.com/office/drawing/2014/main" id="{7E25ADFB-A9EA-4846-870E-7F3A9E8CEA26}"/>
              </a:ext>
            </a:extLst>
          </p:cNvPr>
          <p:cNvSpPr txBox="1"/>
          <p:nvPr/>
        </p:nvSpPr>
        <p:spPr>
          <a:xfrm>
            <a:off x="8808335" y="2382959"/>
            <a:ext cx="2789498" cy="259279"/>
          </a:xfrm>
          <a:prstGeom prst="rect">
            <a:avLst/>
          </a:prstGeom>
          <a:noFill/>
        </p:spPr>
        <p:txBody>
          <a:bodyPr wrap="square" lIns="0" tIns="0" rIns="0" bIns="0" rtlCol="0" anchor="ctr">
            <a:noAutofit/>
          </a:bodyPr>
          <a:lstStyle/>
          <a:p>
            <a:r>
              <a:rPr lang="en-US" sz="1400" b="1" dirty="0">
                <a:solidFill>
                  <a:schemeClr val="accent2"/>
                </a:solidFill>
                <a:latin typeface="+mj-lt"/>
              </a:rPr>
              <a:t>Operating model</a:t>
            </a:r>
            <a:endParaRPr lang="en-PH" sz="1400" b="1" dirty="0">
              <a:solidFill>
                <a:schemeClr val="accent2"/>
              </a:solidFill>
              <a:latin typeface="+mj-lt"/>
            </a:endParaRPr>
          </a:p>
        </p:txBody>
      </p:sp>
      <p:sp>
        <p:nvSpPr>
          <p:cNvPr id="99" name="TextBox 98">
            <a:extLst>
              <a:ext uri="{FF2B5EF4-FFF2-40B4-BE49-F238E27FC236}">
                <a16:creationId xmlns:a16="http://schemas.microsoft.com/office/drawing/2014/main" id="{B4810E90-2DD1-47B3-9E53-93BDAA20D109}"/>
              </a:ext>
            </a:extLst>
          </p:cNvPr>
          <p:cNvSpPr txBox="1"/>
          <p:nvPr/>
        </p:nvSpPr>
        <p:spPr>
          <a:xfrm>
            <a:off x="8808334" y="2642238"/>
            <a:ext cx="2789498" cy="779605"/>
          </a:xfrm>
          <a:prstGeom prst="rect">
            <a:avLst/>
          </a:prstGeom>
          <a:noFill/>
        </p:spPr>
        <p:txBody>
          <a:bodyPr wrap="square" lIns="0" tIns="0" rIns="0" bIns="0" rtlCol="0" anchor="t">
            <a:noAutofit/>
          </a:bodyPr>
          <a:lstStyle/>
          <a:p>
            <a:r>
              <a:rPr lang="en-US" sz="1050" dirty="0"/>
              <a:t>We rate at or below peers on most capabilities and well behind leaders on the ones that matter most for growth.</a:t>
            </a:r>
          </a:p>
        </p:txBody>
      </p:sp>
      <p:sp>
        <p:nvSpPr>
          <p:cNvPr id="110" name="TextBox 109">
            <a:extLst>
              <a:ext uri="{FF2B5EF4-FFF2-40B4-BE49-F238E27FC236}">
                <a16:creationId xmlns:a16="http://schemas.microsoft.com/office/drawing/2014/main" id="{197F93F2-7819-4F36-B2AA-D2E453C88A78}"/>
              </a:ext>
            </a:extLst>
          </p:cNvPr>
          <p:cNvSpPr txBox="1"/>
          <p:nvPr/>
        </p:nvSpPr>
        <p:spPr>
          <a:xfrm>
            <a:off x="8808335" y="3482150"/>
            <a:ext cx="2789498" cy="259279"/>
          </a:xfrm>
          <a:prstGeom prst="rect">
            <a:avLst/>
          </a:prstGeom>
          <a:noFill/>
        </p:spPr>
        <p:txBody>
          <a:bodyPr wrap="square" lIns="0" tIns="0" rIns="0" bIns="0" rtlCol="0" anchor="ctr">
            <a:noAutofit/>
          </a:bodyPr>
          <a:lstStyle/>
          <a:p>
            <a:r>
              <a:rPr lang="en-US" sz="1400" b="1" dirty="0">
                <a:solidFill>
                  <a:schemeClr val="accent2"/>
                </a:solidFill>
                <a:latin typeface="+mj-lt"/>
              </a:rPr>
              <a:t>Read</a:t>
            </a:r>
            <a:endParaRPr lang="en-PH" sz="1400" b="1" dirty="0">
              <a:solidFill>
                <a:schemeClr val="accent2"/>
              </a:solidFill>
              <a:latin typeface="+mj-lt"/>
            </a:endParaRPr>
          </a:p>
        </p:txBody>
      </p:sp>
      <p:sp>
        <p:nvSpPr>
          <p:cNvPr id="111" name="TextBox 110">
            <a:extLst>
              <a:ext uri="{FF2B5EF4-FFF2-40B4-BE49-F238E27FC236}">
                <a16:creationId xmlns:a16="http://schemas.microsoft.com/office/drawing/2014/main" id="{EB58A420-456C-4648-A3C6-E68B29289E9C}"/>
              </a:ext>
            </a:extLst>
          </p:cNvPr>
          <p:cNvSpPr txBox="1"/>
          <p:nvPr/>
        </p:nvSpPr>
        <p:spPr>
          <a:xfrm>
            <a:off x="8808334" y="3741429"/>
            <a:ext cx="2789498" cy="779605"/>
          </a:xfrm>
          <a:prstGeom prst="rect">
            <a:avLst/>
          </a:prstGeom>
          <a:noFill/>
        </p:spPr>
        <p:txBody>
          <a:bodyPr wrap="square" lIns="0" tIns="0" rIns="0" bIns="0" rtlCol="0" anchor="t">
            <a:noAutofit/>
          </a:bodyPr>
          <a:lstStyle/>
          <a:p>
            <a:r>
              <a:rPr lang="en-US" sz="1050" dirty="0"/>
              <a:t>A full ball is leading practice; an empty ball is a material gap. Most of our gaps are concentrated in data, platform and speed.</a:t>
            </a:r>
          </a:p>
        </p:txBody>
      </p:sp>
      <p:sp>
        <p:nvSpPr>
          <p:cNvPr id="113" name="TextBox 112">
            <a:extLst>
              <a:ext uri="{FF2B5EF4-FFF2-40B4-BE49-F238E27FC236}">
                <a16:creationId xmlns:a16="http://schemas.microsoft.com/office/drawing/2014/main" id="{7AF0D082-110F-48AF-A720-BB5A46C455FE}"/>
              </a:ext>
            </a:extLst>
          </p:cNvPr>
          <p:cNvSpPr txBox="1"/>
          <p:nvPr/>
        </p:nvSpPr>
        <p:spPr>
          <a:xfrm>
            <a:off x="8808335" y="4581340"/>
            <a:ext cx="2789498" cy="259279"/>
          </a:xfrm>
          <a:prstGeom prst="rect">
            <a:avLst/>
          </a:prstGeom>
          <a:noFill/>
        </p:spPr>
        <p:txBody>
          <a:bodyPr wrap="square" lIns="0" tIns="0" rIns="0" bIns="0" rtlCol="0" anchor="ctr">
            <a:noAutofit/>
          </a:bodyPr>
          <a:lstStyle/>
          <a:p>
            <a:r>
              <a:rPr lang="en-US" sz="1400" b="1" dirty="0">
                <a:solidFill>
                  <a:schemeClr val="accent2"/>
                </a:solidFill>
                <a:latin typeface="+mj-lt"/>
              </a:rPr>
              <a:t>Target '28</a:t>
            </a:r>
            <a:endParaRPr lang="en-PH" sz="1400" b="1" dirty="0">
              <a:solidFill>
                <a:schemeClr val="accent2"/>
              </a:solidFill>
              <a:latin typeface="+mj-lt"/>
            </a:endParaRPr>
          </a:p>
        </p:txBody>
      </p:sp>
      <p:sp>
        <p:nvSpPr>
          <p:cNvPr id="114" name="TextBox 113">
            <a:extLst>
              <a:ext uri="{FF2B5EF4-FFF2-40B4-BE49-F238E27FC236}">
                <a16:creationId xmlns:a16="http://schemas.microsoft.com/office/drawing/2014/main" id="{07C21802-5F7E-4E37-BAF9-31DDE50D8AFE}"/>
              </a:ext>
            </a:extLst>
          </p:cNvPr>
          <p:cNvSpPr txBox="1"/>
          <p:nvPr/>
        </p:nvSpPr>
        <p:spPr>
          <a:xfrm>
            <a:off x="8808334" y="4840619"/>
            <a:ext cx="2789498" cy="779605"/>
          </a:xfrm>
          <a:prstGeom prst="rect">
            <a:avLst/>
          </a:prstGeom>
          <a:noFill/>
        </p:spPr>
        <p:txBody>
          <a:bodyPr wrap="square" lIns="0" tIns="0" rIns="0" bIns="0" rtlCol="0" anchor="t">
            <a:noAutofit/>
          </a:bodyPr>
          <a:lstStyle/>
          <a:p>
            <a:r>
              <a:rPr lang="en-US" sz="1050" dirty="0"/>
              <a:t>Where we aim to be by 2028 — at or near leading practice on the capabilities that matter most.</a:t>
            </a:r>
          </a:p>
        </p:txBody>
      </p:sp>
      <p:grpSp>
        <p:nvGrpSpPr>
          <p:cNvPr id="115" name="Group 114">
            <a:extLst>
              <a:ext uri="{FF2B5EF4-FFF2-40B4-BE49-F238E27FC236}">
                <a16:creationId xmlns:a16="http://schemas.microsoft.com/office/drawing/2014/main" id="{E90450DE-CC8D-4A1B-9E7F-13D165D619F1}"/>
              </a:ext>
            </a:extLst>
          </p:cNvPr>
          <p:cNvGrpSpPr/>
          <p:nvPr/>
        </p:nvGrpSpPr>
        <p:grpSpPr>
          <a:xfrm>
            <a:off x="7922482" y="3658981"/>
            <a:ext cx="685223" cy="685223"/>
            <a:chOff x="1390775" y="1390753"/>
            <a:chExt cx="1493520" cy="1493520"/>
          </a:xfrm>
        </p:grpSpPr>
        <p:sp>
          <p:nvSpPr>
            <p:cNvPr id="116" name="Oval 115">
              <a:extLst>
                <a:ext uri="{FF2B5EF4-FFF2-40B4-BE49-F238E27FC236}">
                  <a16:creationId xmlns:a16="http://schemas.microsoft.com/office/drawing/2014/main" id="{039FBE69-E0E9-4637-BFB3-812D652792C8}"/>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04" name="Group 11">
              <a:extLst>
                <a:ext uri="{FF2B5EF4-FFF2-40B4-BE49-F238E27FC236}">
                  <a16:creationId xmlns:a16="http://schemas.microsoft.com/office/drawing/2014/main" id="{5FBBCB53-2F4E-4BD6-9288-D88A07D65407}"/>
                </a:ext>
              </a:extLst>
            </p:cNvPr>
            <p:cNvGrpSpPr/>
            <p:nvPr/>
          </p:nvGrpSpPr>
          <p:grpSpPr>
            <a:xfrm>
              <a:off x="1720068" y="1720046"/>
              <a:ext cx="834934" cy="834934"/>
              <a:chOff x="9627603" y="1524000"/>
              <a:chExt cx="914400" cy="914400"/>
            </a:xfrm>
          </p:grpSpPr>
          <p:sp>
            <p:nvSpPr>
              <p:cNvPr id="90005" name="Accent">
                <a:extLst>
                  <a:ext uri="{FF2B5EF4-FFF2-40B4-BE49-F238E27FC236}">
                    <a16:creationId xmlns:a16="http://schemas.microsoft.com/office/drawing/2014/main" id="{A7EFB1F1-C408-4105-A863-04816FBE6169}"/>
                  </a:ext>
                </a:extLst>
              </p:cNvPr>
              <p:cNvSpPr/>
              <p:nvPr/>
            </p:nvSpPr>
            <p:spPr>
              <a:xfrm>
                <a:off x="9627603" y="1524000"/>
                <a:ext cx="914400" cy="914400"/>
              </a:xfrm>
              <a:custGeom>
                <a:avLst/>
                <a:gdLst/>
                <a:ahLst/>
                <a:cxnLst/>
                <a:rect l="0" t="0" r="10000" b="10000"/>
                <a:pathLst>
                  <a:path w="10000" h="10000">
                    <a:moveTo>
                      <a:pt x="5664" y="5000"/>
                    </a:moveTo>
                    <a:lnTo>
                      <a:pt x="5664" y="5025"/>
                    </a:lnTo>
                    <a:lnTo>
                      <a:pt x="5662" y="5050"/>
                    </a:lnTo>
                    <a:lnTo>
                      <a:pt x="5660" y="5075"/>
                    </a:lnTo>
                    <a:lnTo>
                      <a:pt x="5657" y="5099"/>
                    </a:lnTo>
                    <a:lnTo>
                      <a:pt x="5652" y="5124"/>
                    </a:lnTo>
                    <a:lnTo>
                      <a:pt x="5647" y="5148"/>
                    </a:lnTo>
                    <a:lnTo>
                      <a:pt x="5641" y="5172"/>
                    </a:lnTo>
                    <a:lnTo>
                      <a:pt x="5634" y="5196"/>
                    </a:lnTo>
                    <a:lnTo>
                      <a:pt x="5627" y="5219"/>
                    </a:lnTo>
                    <a:lnTo>
                      <a:pt x="5618" y="5242"/>
                    </a:lnTo>
                    <a:lnTo>
                      <a:pt x="5609" y="5265"/>
                    </a:lnTo>
                    <a:lnTo>
                      <a:pt x="5598" y="5288"/>
                    </a:lnTo>
                    <a:lnTo>
                      <a:pt x="5587" y="5310"/>
                    </a:lnTo>
                    <a:lnTo>
                      <a:pt x="5575" y="5332"/>
                    </a:lnTo>
                    <a:lnTo>
                      <a:pt x="5562" y="5353"/>
                    </a:lnTo>
                    <a:lnTo>
                      <a:pt x="5549" y="5374"/>
                    </a:lnTo>
                    <a:lnTo>
                      <a:pt x="5534" y="5394"/>
                    </a:lnTo>
                    <a:lnTo>
                      <a:pt x="5519" y="5414"/>
                    </a:lnTo>
                    <a:lnTo>
                      <a:pt x="5503" y="5433"/>
                    </a:lnTo>
                    <a:lnTo>
                      <a:pt x="5487" y="5452"/>
                    </a:lnTo>
                    <a:lnTo>
                      <a:pt x="5470" y="5470"/>
                    </a:lnTo>
                    <a:lnTo>
                      <a:pt x="5452" y="5487"/>
                    </a:lnTo>
                    <a:lnTo>
                      <a:pt x="5433" y="5503"/>
                    </a:lnTo>
                    <a:lnTo>
                      <a:pt x="5414" y="5519"/>
                    </a:lnTo>
                    <a:lnTo>
                      <a:pt x="5394" y="5534"/>
                    </a:lnTo>
                    <a:lnTo>
                      <a:pt x="5374" y="5549"/>
                    </a:lnTo>
                    <a:lnTo>
                      <a:pt x="5353" y="5562"/>
                    </a:lnTo>
                    <a:lnTo>
                      <a:pt x="5332" y="5575"/>
                    </a:lnTo>
                    <a:lnTo>
                      <a:pt x="5310" y="5587"/>
                    </a:lnTo>
                    <a:lnTo>
                      <a:pt x="5288" y="5598"/>
                    </a:lnTo>
                    <a:lnTo>
                      <a:pt x="5265" y="5609"/>
                    </a:lnTo>
                    <a:lnTo>
                      <a:pt x="5242" y="5618"/>
                    </a:lnTo>
                    <a:lnTo>
                      <a:pt x="5219" y="5627"/>
                    </a:lnTo>
                    <a:lnTo>
                      <a:pt x="5196" y="5634"/>
                    </a:lnTo>
                    <a:lnTo>
                      <a:pt x="5172" y="5641"/>
                    </a:lnTo>
                    <a:lnTo>
                      <a:pt x="5148" y="5647"/>
                    </a:lnTo>
                    <a:lnTo>
                      <a:pt x="5124" y="5652"/>
                    </a:lnTo>
                    <a:lnTo>
                      <a:pt x="5099" y="5657"/>
                    </a:lnTo>
                    <a:lnTo>
                      <a:pt x="5075" y="5660"/>
                    </a:lnTo>
                    <a:lnTo>
                      <a:pt x="5050" y="5662"/>
                    </a:lnTo>
                    <a:lnTo>
                      <a:pt x="5025" y="5664"/>
                    </a:lnTo>
                    <a:lnTo>
                      <a:pt x="5000" y="5664"/>
                    </a:lnTo>
                    <a:lnTo>
                      <a:pt x="4975" y="5664"/>
                    </a:lnTo>
                    <a:lnTo>
                      <a:pt x="4950" y="5662"/>
                    </a:lnTo>
                    <a:lnTo>
                      <a:pt x="4925" y="5660"/>
                    </a:lnTo>
                    <a:lnTo>
                      <a:pt x="4901" y="5657"/>
                    </a:lnTo>
                    <a:lnTo>
                      <a:pt x="4876" y="5652"/>
                    </a:lnTo>
                    <a:lnTo>
                      <a:pt x="4852" y="5647"/>
                    </a:lnTo>
                    <a:lnTo>
                      <a:pt x="4828" y="5641"/>
                    </a:lnTo>
                    <a:lnTo>
                      <a:pt x="4804" y="5634"/>
                    </a:lnTo>
                    <a:lnTo>
                      <a:pt x="4781" y="5627"/>
                    </a:lnTo>
                    <a:lnTo>
                      <a:pt x="4758" y="5618"/>
                    </a:lnTo>
                    <a:lnTo>
                      <a:pt x="4735" y="5609"/>
                    </a:lnTo>
                    <a:lnTo>
                      <a:pt x="4712" y="5598"/>
                    </a:lnTo>
                    <a:lnTo>
                      <a:pt x="4690" y="5587"/>
                    </a:lnTo>
                    <a:lnTo>
                      <a:pt x="4668" y="5575"/>
                    </a:lnTo>
                    <a:lnTo>
                      <a:pt x="4647" y="5562"/>
                    </a:lnTo>
                    <a:lnTo>
                      <a:pt x="4626" y="5549"/>
                    </a:lnTo>
                    <a:lnTo>
                      <a:pt x="4606" y="5534"/>
                    </a:lnTo>
                    <a:lnTo>
                      <a:pt x="4586" y="5519"/>
                    </a:lnTo>
                    <a:lnTo>
                      <a:pt x="4567" y="5503"/>
                    </a:lnTo>
                    <a:lnTo>
                      <a:pt x="4548" y="5487"/>
                    </a:lnTo>
                    <a:lnTo>
                      <a:pt x="4530" y="5470"/>
                    </a:lnTo>
                    <a:lnTo>
                      <a:pt x="4513" y="5452"/>
                    </a:lnTo>
                    <a:lnTo>
                      <a:pt x="4497" y="5433"/>
                    </a:lnTo>
                    <a:lnTo>
                      <a:pt x="4481" y="5414"/>
                    </a:lnTo>
                    <a:lnTo>
                      <a:pt x="4466" y="5394"/>
                    </a:lnTo>
                    <a:lnTo>
                      <a:pt x="4451" y="5374"/>
                    </a:lnTo>
                    <a:lnTo>
                      <a:pt x="4438" y="5353"/>
                    </a:lnTo>
                    <a:lnTo>
                      <a:pt x="4425" y="5332"/>
                    </a:lnTo>
                    <a:lnTo>
                      <a:pt x="4413" y="5310"/>
                    </a:lnTo>
                    <a:lnTo>
                      <a:pt x="4402" y="5288"/>
                    </a:lnTo>
                    <a:lnTo>
                      <a:pt x="4391" y="5265"/>
                    </a:lnTo>
                    <a:lnTo>
                      <a:pt x="4382" y="5242"/>
                    </a:lnTo>
                    <a:lnTo>
                      <a:pt x="4373" y="5219"/>
                    </a:lnTo>
                    <a:lnTo>
                      <a:pt x="4366" y="5196"/>
                    </a:lnTo>
                    <a:lnTo>
                      <a:pt x="4359" y="5172"/>
                    </a:lnTo>
                    <a:lnTo>
                      <a:pt x="4353" y="5148"/>
                    </a:lnTo>
                    <a:lnTo>
                      <a:pt x="4348" y="5124"/>
                    </a:lnTo>
                    <a:lnTo>
                      <a:pt x="4343" y="5099"/>
                    </a:lnTo>
                    <a:lnTo>
                      <a:pt x="4340" y="5075"/>
                    </a:lnTo>
                    <a:lnTo>
                      <a:pt x="4338" y="5050"/>
                    </a:lnTo>
                    <a:lnTo>
                      <a:pt x="4336" y="5025"/>
                    </a:lnTo>
                    <a:lnTo>
                      <a:pt x="4336" y="5000"/>
                    </a:lnTo>
                    <a:lnTo>
                      <a:pt x="4336" y="4975"/>
                    </a:lnTo>
                    <a:lnTo>
                      <a:pt x="4338" y="4950"/>
                    </a:lnTo>
                    <a:lnTo>
                      <a:pt x="4340" y="4925"/>
                    </a:lnTo>
                    <a:lnTo>
                      <a:pt x="4343" y="4901"/>
                    </a:lnTo>
                    <a:lnTo>
                      <a:pt x="4348" y="4876"/>
                    </a:lnTo>
                    <a:lnTo>
                      <a:pt x="4353" y="4852"/>
                    </a:lnTo>
                    <a:lnTo>
                      <a:pt x="4359" y="4828"/>
                    </a:lnTo>
                    <a:lnTo>
                      <a:pt x="4366" y="4804"/>
                    </a:lnTo>
                    <a:lnTo>
                      <a:pt x="4373" y="4781"/>
                    </a:lnTo>
                    <a:lnTo>
                      <a:pt x="4382" y="4758"/>
                    </a:lnTo>
                    <a:lnTo>
                      <a:pt x="4391" y="4735"/>
                    </a:lnTo>
                    <a:lnTo>
                      <a:pt x="4402" y="4712"/>
                    </a:lnTo>
                    <a:lnTo>
                      <a:pt x="4413" y="4690"/>
                    </a:lnTo>
                    <a:lnTo>
                      <a:pt x="4425" y="4668"/>
                    </a:lnTo>
                    <a:lnTo>
                      <a:pt x="4438" y="4647"/>
                    </a:lnTo>
                    <a:lnTo>
                      <a:pt x="4451" y="4626"/>
                    </a:lnTo>
                    <a:lnTo>
                      <a:pt x="4466" y="4606"/>
                    </a:lnTo>
                    <a:lnTo>
                      <a:pt x="4481" y="4586"/>
                    </a:lnTo>
                    <a:lnTo>
                      <a:pt x="4497" y="4567"/>
                    </a:lnTo>
                    <a:lnTo>
                      <a:pt x="4513" y="4548"/>
                    </a:lnTo>
                    <a:lnTo>
                      <a:pt x="4530" y="4530"/>
                    </a:lnTo>
                    <a:lnTo>
                      <a:pt x="4548" y="4513"/>
                    </a:lnTo>
                    <a:lnTo>
                      <a:pt x="4567" y="4497"/>
                    </a:lnTo>
                    <a:lnTo>
                      <a:pt x="4586" y="4481"/>
                    </a:lnTo>
                    <a:lnTo>
                      <a:pt x="4606" y="4466"/>
                    </a:lnTo>
                    <a:lnTo>
                      <a:pt x="4626" y="4451"/>
                    </a:lnTo>
                    <a:lnTo>
                      <a:pt x="4647" y="4438"/>
                    </a:lnTo>
                    <a:lnTo>
                      <a:pt x="4668" y="4425"/>
                    </a:lnTo>
                    <a:lnTo>
                      <a:pt x="4690" y="4413"/>
                    </a:lnTo>
                    <a:lnTo>
                      <a:pt x="4712" y="4402"/>
                    </a:lnTo>
                    <a:lnTo>
                      <a:pt x="4735" y="4391"/>
                    </a:lnTo>
                    <a:lnTo>
                      <a:pt x="4758" y="4382"/>
                    </a:lnTo>
                    <a:lnTo>
                      <a:pt x="4781" y="4373"/>
                    </a:lnTo>
                    <a:lnTo>
                      <a:pt x="4804" y="4366"/>
                    </a:lnTo>
                    <a:lnTo>
                      <a:pt x="4828" y="4359"/>
                    </a:lnTo>
                    <a:lnTo>
                      <a:pt x="4852" y="4353"/>
                    </a:lnTo>
                    <a:lnTo>
                      <a:pt x="4876" y="4348"/>
                    </a:lnTo>
                    <a:lnTo>
                      <a:pt x="4901" y="4343"/>
                    </a:lnTo>
                    <a:lnTo>
                      <a:pt x="4925" y="4340"/>
                    </a:lnTo>
                    <a:lnTo>
                      <a:pt x="4950" y="4338"/>
                    </a:lnTo>
                    <a:lnTo>
                      <a:pt x="4975" y="4336"/>
                    </a:lnTo>
                    <a:lnTo>
                      <a:pt x="5000" y="4336"/>
                    </a:lnTo>
                    <a:lnTo>
                      <a:pt x="5025" y="4336"/>
                    </a:lnTo>
                    <a:lnTo>
                      <a:pt x="5050" y="4338"/>
                    </a:lnTo>
                    <a:lnTo>
                      <a:pt x="5075" y="4340"/>
                    </a:lnTo>
                    <a:lnTo>
                      <a:pt x="5099" y="4343"/>
                    </a:lnTo>
                    <a:lnTo>
                      <a:pt x="5124" y="4348"/>
                    </a:lnTo>
                    <a:lnTo>
                      <a:pt x="5148" y="4353"/>
                    </a:lnTo>
                    <a:lnTo>
                      <a:pt x="5172" y="4359"/>
                    </a:lnTo>
                    <a:lnTo>
                      <a:pt x="5196" y="4366"/>
                    </a:lnTo>
                    <a:lnTo>
                      <a:pt x="5219" y="4373"/>
                    </a:lnTo>
                    <a:lnTo>
                      <a:pt x="5242" y="4382"/>
                    </a:lnTo>
                    <a:lnTo>
                      <a:pt x="5265" y="4391"/>
                    </a:lnTo>
                    <a:lnTo>
                      <a:pt x="5288" y="4402"/>
                    </a:lnTo>
                    <a:lnTo>
                      <a:pt x="5310" y="4413"/>
                    </a:lnTo>
                    <a:lnTo>
                      <a:pt x="5332" y="4425"/>
                    </a:lnTo>
                    <a:lnTo>
                      <a:pt x="5353" y="4438"/>
                    </a:lnTo>
                    <a:lnTo>
                      <a:pt x="5374" y="4451"/>
                    </a:lnTo>
                    <a:lnTo>
                      <a:pt x="5394" y="4466"/>
                    </a:lnTo>
                    <a:lnTo>
                      <a:pt x="5414" y="4481"/>
                    </a:lnTo>
                    <a:lnTo>
                      <a:pt x="5433" y="4497"/>
                    </a:lnTo>
                    <a:lnTo>
                      <a:pt x="5452" y="4513"/>
                    </a:lnTo>
                    <a:lnTo>
                      <a:pt x="5470" y="4530"/>
                    </a:lnTo>
                    <a:lnTo>
                      <a:pt x="5487" y="4548"/>
                    </a:lnTo>
                    <a:lnTo>
                      <a:pt x="5503" y="4567"/>
                    </a:lnTo>
                    <a:lnTo>
                      <a:pt x="5519" y="4586"/>
                    </a:lnTo>
                    <a:lnTo>
                      <a:pt x="5534" y="4606"/>
                    </a:lnTo>
                    <a:lnTo>
                      <a:pt x="5549" y="4626"/>
                    </a:lnTo>
                    <a:lnTo>
                      <a:pt x="5562" y="4647"/>
                    </a:lnTo>
                    <a:lnTo>
                      <a:pt x="5575" y="4668"/>
                    </a:lnTo>
                    <a:lnTo>
                      <a:pt x="5587" y="4690"/>
                    </a:lnTo>
                    <a:lnTo>
                      <a:pt x="5598" y="4712"/>
                    </a:lnTo>
                    <a:lnTo>
                      <a:pt x="5609" y="4735"/>
                    </a:lnTo>
                    <a:lnTo>
                      <a:pt x="5618" y="4758"/>
                    </a:lnTo>
                    <a:lnTo>
                      <a:pt x="5627" y="4781"/>
                    </a:lnTo>
                    <a:lnTo>
                      <a:pt x="5634" y="4804"/>
                    </a:lnTo>
                    <a:lnTo>
                      <a:pt x="5641" y="4828"/>
                    </a:lnTo>
                    <a:lnTo>
                      <a:pt x="5647" y="4852"/>
                    </a:lnTo>
                    <a:lnTo>
                      <a:pt x="5652" y="4876"/>
                    </a:lnTo>
                    <a:lnTo>
                      <a:pt x="5657" y="4901"/>
                    </a:lnTo>
                    <a:lnTo>
                      <a:pt x="5660" y="4925"/>
                    </a:lnTo>
                    <a:lnTo>
                      <a:pt x="5662" y="4950"/>
                    </a:lnTo>
                    <a:lnTo>
                      <a:pt x="5664" y="4975"/>
                    </a:lnTo>
                    <a:lnTo>
                      <a:pt x="5664" y="5000"/>
                    </a:lnTo>
                    <a:close/>
                  </a:path>
                </a:pathLst>
              </a:custGeom>
              <a:solidFill>
                <a:srgbClr val="FFFFFF"/>
              </a:solidFill>
              <a:ln>
                <a:noFill/>
              </a:ln>
            </p:spPr>
            <p:txBody>
              <a:bodyPr/>
              <a:lstStyle/>
              <a:p>
                <a:endParaRPr/>
              </a:p>
            </p:txBody>
          </p:sp>
          <p:sp>
            <p:nvSpPr>
              <p:cNvPr id="90006" name="Outline">
                <a:extLst>
                  <a:ext uri="{FF2B5EF4-FFF2-40B4-BE49-F238E27FC236}">
                    <a16:creationId xmlns:a16="http://schemas.microsoft.com/office/drawing/2014/main" id="{B8D6BF29-5489-49F0-B9CC-BFFF6A58FAC7}"/>
                  </a:ext>
                </a:extLst>
              </p:cNvPr>
              <p:cNvSpPr/>
              <p:nvPr/>
            </p:nvSpPr>
            <p:spPr>
              <a:xfrm>
                <a:off x="9627603" y="1524000"/>
                <a:ext cx="914400" cy="914400"/>
              </a:xfrm>
              <a:custGeom>
                <a:avLst/>
                <a:gdLst/>
                <a:ahLst/>
                <a:cxnLst/>
                <a:rect l="0" t="0" r="10000" b="10000"/>
                <a:pathLst>
                  <a:path w="10000" h="10000">
                    <a:moveTo>
                      <a:pt x="963" y="5594"/>
                    </a:moveTo>
                    <a:lnTo>
                      <a:pt x="567" y="5171"/>
                    </a:lnTo>
                    <a:lnTo>
                      <a:pt x="546" y="5144"/>
                    </a:lnTo>
                    <a:lnTo>
                      <a:pt x="528" y="5115"/>
                    </a:lnTo>
                    <a:lnTo>
                      <a:pt x="514" y="5084"/>
                    </a:lnTo>
                    <a:lnTo>
                      <a:pt x="505" y="5051"/>
                    </a:lnTo>
                    <a:lnTo>
                      <a:pt x="501" y="5017"/>
                    </a:lnTo>
                    <a:lnTo>
                      <a:pt x="501" y="4983"/>
                    </a:lnTo>
                    <a:lnTo>
                      <a:pt x="505" y="4949"/>
                    </a:lnTo>
                    <a:lnTo>
                      <a:pt x="514" y="4916"/>
                    </a:lnTo>
                    <a:lnTo>
                      <a:pt x="528" y="4885"/>
                    </a:lnTo>
                    <a:lnTo>
                      <a:pt x="546" y="4856"/>
                    </a:lnTo>
                    <a:lnTo>
                      <a:pt x="567" y="4829"/>
                    </a:lnTo>
                    <a:lnTo>
                      <a:pt x="963" y="4406"/>
                    </a:lnTo>
                    <a:lnTo>
                      <a:pt x="999" y="4375"/>
                    </a:lnTo>
                    <a:lnTo>
                      <a:pt x="1492" y="4017"/>
                    </a:lnTo>
                    <a:lnTo>
                      <a:pt x="1526" y="3997"/>
                    </a:lnTo>
                    <a:lnTo>
                      <a:pt x="2100" y="3704"/>
                    </a:lnTo>
                    <a:lnTo>
                      <a:pt x="2130" y="3691"/>
                    </a:lnTo>
                    <a:lnTo>
                      <a:pt x="2770" y="3463"/>
                    </a:lnTo>
                    <a:lnTo>
                      <a:pt x="2796" y="3456"/>
                    </a:lnTo>
                    <a:lnTo>
                      <a:pt x="3484" y="3293"/>
                    </a:lnTo>
                    <a:lnTo>
                      <a:pt x="3508" y="3289"/>
                    </a:lnTo>
                    <a:lnTo>
                      <a:pt x="4229" y="3191"/>
                    </a:lnTo>
                    <a:lnTo>
                      <a:pt x="4252" y="3189"/>
                    </a:lnTo>
                    <a:lnTo>
                      <a:pt x="4989" y="3156"/>
                    </a:lnTo>
                    <a:lnTo>
                      <a:pt x="5011" y="3156"/>
                    </a:lnTo>
                    <a:lnTo>
                      <a:pt x="5748" y="3189"/>
                    </a:lnTo>
                    <a:lnTo>
                      <a:pt x="5771" y="3191"/>
                    </a:lnTo>
                    <a:lnTo>
                      <a:pt x="6492" y="3289"/>
                    </a:lnTo>
                    <a:lnTo>
                      <a:pt x="6516" y="3293"/>
                    </a:lnTo>
                    <a:lnTo>
                      <a:pt x="7204" y="3456"/>
                    </a:lnTo>
                    <a:lnTo>
                      <a:pt x="7230" y="3463"/>
                    </a:lnTo>
                    <a:lnTo>
                      <a:pt x="7870" y="3691"/>
                    </a:lnTo>
                    <a:lnTo>
                      <a:pt x="7900" y="3704"/>
                    </a:lnTo>
                    <a:lnTo>
                      <a:pt x="8474" y="3997"/>
                    </a:lnTo>
                    <a:lnTo>
                      <a:pt x="8508" y="4017"/>
                    </a:lnTo>
                    <a:lnTo>
                      <a:pt x="9001" y="4375"/>
                    </a:lnTo>
                    <a:lnTo>
                      <a:pt x="9037" y="4406"/>
                    </a:lnTo>
                    <a:lnTo>
                      <a:pt x="9433" y="4829"/>
                    </a:lnTo>
                    <a:lnTo>
                      <a:pt x="9454" y="4856"/>
                    </a:lnTo>
                    <a:lnTo>
                      <a:pt x="9472" y="4885"/>
                    </a:lnTo>
                    <a:lnTo>
                      <a:pt x="9486" y="4916"/>
                    </a:lnTo>
                    <a:lnTo>
                      <a:pt x="9495" y="4949"/>
                    </a:lnTo>
                    <a:lnTo>
                      <a:pt x="9499" y="4983"/>
                    </a:lnTo>
                    <a:lnTo>
                      <a:pt x="9499" y="5017"/>
                    </a:lnTo>
                    <a:lnTo>
                      <a:pt x="9495" y="5051"/>
                    </a:lnTo>
                    <a:lnTo>
                      <a:pt x="9486" y="5084"/>
                    </a:lnTo>
                    <a:lnTo>
                      <a:pt x="9472" y="5115"/>
                    </a:lnTo>
                    <a:lnTo>
                      <a:pt x="9454" y="5144"/>
                    </a:lnTo>
                    <a:lnTo>
                      <a:pt x="9433" y="5171"/>
                    </a:lnTo>
                    <a:lnTo>
                      <a:pt x="9037" y="5594"/>
                    </a:lnTo>
                    <a:lnTo>
                      <a:pt x="9001" y="5625"/>
                    </a:lnTo>
                    <a:lnTo>
                      <a:pt x="8508" y="5983"/>
                    </a:lnTo>
                    <a:lnTo>
                      <a:pt x="8474" y="6003"/>
                    </a:lnTo>
                    <a:lnTo>
                      <a:pt x="7900" y="6296"/>
                    </a:lnTo>
                    <a:lnTo>
                      <a:pt x="7870" y="6309"/>
                    </a:lnTo>
                    <a:lnTo>
                      <a:pt x="7230" y="6537"/>
                    </a:lnTo>
                    <a:lnTo>
                      <a:pt x="7204" y="6544"/>
                    </a:lnTo>
                    <a:lnTo>
                      <a:pt x="6516" y="6707"/>
                    </a:lnTo>
                    <a:lnTo>
                      <a:pt x="6492" y="6711"/>
                    </a:lnTo>
                    <a:lnTo>
                      <a:pt x="5771" y="6809"/>
                    </a:lnTo>
                    <a:lnTo>
                      <a:pt x="5748" y="6811"/>
                    </a:lnTo>
                    <a:lnTo>
                      <a:pt x="5011" y="6844"/>
                    </a:lnTo>
                    <a:lnTo>
                      <a:pt x="4989" y="6844"/>
                    </a:lnTo>
                    <a:lnTo>
                      <a:pt x="4252" y="6811"/>
                    </a:lnTo>
                    <a:lnTo>
                      <a:pt x="4229" y="6809"/>
                    </a:lnTo>
                    <a:lnTo>
                      <a:pt x="3508" y="6711"/>
                    </a:lnTo>
                    <a:lnTo>
                      <a:pt x="3484" y="6707"/>
                    </a:lnTo>
                    <a:lnTo>
                      <a:pt x="2796" y="6544"/>
                    </a:lnTo>
                    <a:lnTo>
                      <a:pt x="2770" y="6537"/>
                    </a:lnTo>
                    <a:lnTo>
                      <a:pt x="2130" y="6309"/>
                    </a:lnTo>
                    <a:lnTo>
                      <a:pt x="2100" y="6296"/>
                    </a:lnTo>
                    <a:lnTo>
                      <a:pt x="1526" y="6003"/>
                    </a:lnTo>
                    <a:lnTo>
                      <a:pt x="1492" y="5983"/>
                    </a:lnTo>
                    <a:lnTo>
                      <a:pt x="999" y="5625"/>
                    </a:lnTo>
                    <a:lnTo>
                      <a:pt x="963" y="5594"/>
                    </a:lnTo>
                    <a:close/>
                    <a:moveTo>
                      <a:pt x="6413" y="3782"/>
                    </a:moveTo>
                    <a:lnTo>
                      <a:pt x="6168" y="3749"/>
                    </a:lnTo>
                    <a:lnTo>
                      <a:pt x="6207" y="3787"/>
                    </a:lnTo>
                    <a:lnTo>
                      <a:pt x="6213" y="3793"/>
                    </a:lnTo>
                    <a:lnTo>
                      <a:pt x="6251" y="3833"/>
                    </a:lnTo>
                    <a:lnTo>
                      <a:pt x="6257" y="3840"/>
                    </a:lnTo>
                    <a:lnTo>
                      <a:pt x="6294" y="3880"/>
                    </a:lnTo>
                    <a:lnTo>
                      <a:pt x="6300" y="3887"/>
                    </a:lnTo>
                    <a:lnTo>
                      <a:pt x="6335" y="3929"/>
                    </a:lnTo>
                    <a:lnTo>
                      <a:pt x="6340" y="3937"/>
                    </a:lnTo>
                    <a:lnTo>
                      <a:pt x="6374" y="3980"/>
                    </a:lnTo>
                    <a:lnTo>
                      <a:pt x="6379" y="3988"/>
                    </a:lnTo>
                    <a:lnTo>
                      <a:pt x="6411" y="4033"/>
                    </a:lnTo>
                    <a:lnTo>
                      <a:pt x="6416" y="4040"/>
                    </a:lnTo>
                    <a:lnTo>
                      <a:pt x="6446" y="4086"/>
                    </a:lnTo>
                    <a:lnTo>
                      <a:pt x="6451" y="4094"/>
                    </a:lnTo>
                    <a:lnTo>
                      <a:pt x="6479" y="4141"/>
                    </a:lnTo>
                    <a:lnTo>
                      <a:pt x="6484" y="4149"/>
                    </a:lnTo>
                    <a:lnTo>
                      <a:pt x="6510" y="4197"/>
                    </a:lnTo>
                    <a:lnTo>
                      <a:pt x="6515" y="4205"/>
                    </a:lnTo>
                    <a:lnTo>
                      <a:pt x="6539" y="4254"/>
                    </a:lnTo>
                    <a:lnTo>
                      <a:pt x="6543" y="4263"/>
                    </a:lnTo>
                    <a:lnTo>
                      <a:pt x="6566" y="4312"/>
                    </a:lnTo>
                    <a:lnTo>
                      <a:pt x="6570" y="4321"/>
                    </a:lnTo>
                    <a:lnTo>
                      <a:pt x="6591" y="4371"/>
                    </a:lnTo>
                    <a:lnTo>
                      <a:pt x="6594" y="4380"/>
                    </a:lnTo>
                    <a:lnTo>
                      <a:pt x="6613" y="4431"/>
                    </a:lnTo>
                    <a:lnTo>
                      <a:pt x="6616" y="4440"/>
                    </a:lnTo>
                    <a:lnTo>
                      <a:pt x="6633" y="4492"/>
                    </a:lnTo>
                    <a:lnTo>
                      <a:pt x="6636" y="4501"/>
                    </a:lnTo>
                    <a:lnTo>
                      <a:pt x="6651" y="4553"/>
                    </a:lnTo>
                    <a:lnTo>
                      <a:pt x="6654" y="4562"/>
                    </a:lnTo>
                    <a:lnTo>
                      <a:pt x="6667" y="4615"/>
                    </a:lnTo>
                    <a:lnTo>
                      <a:pt x="6669" y="4624"/>
                    </a:lnTo>
                    <a:lnTo>
                      <a:pt x="6680" y="4677"/>
                    </a:lnTo>
                    <a:lnTo>
                      <a:pt x="6682" y="4686"/>
                    </a:lnTo>
                    <a:lnTo>
                      <a:pt x="6691" y="4740"/>
                    </a:lnTo>
                    <a:lnTo>
                      <a:pt x="6692" y="4749"/>
                    </a:lnTo>
                    <a:lnTo>
                      <a:pt x="6700" y="4803"/>
                    </a:lnTo>
                    <a:lnTo>
                      <a:pt x="6701" y="4813"/>
                    </a:lnTo>
                    <a:lnTo>
                      <a:pt x="6706" y="4867"/>
                    </a:lnTo>
                    <a:lnTo>
                      <a:pt x="6706" y="4876"/>
                    </a:lnTo>
                    <a:lnTo>
                      <a:pt x="6710" y="4931"/>
                    </a:lnTo>
                    <a:lnTo>
                      <a:pt x="6710" y="4940"/>
                    </a:lnTo>
                    <a:lnTo>
                      <a:pt x="6711" y="4995"/>
                    </a:lnTo>
                    <a:lnTo>
                      <a:pt x="6711" y="5005"/>
                    </a:lnTo>
                    <a:lnTo>
                      <a:pt x="6710" y="5060"/>
                    </a:lnTo>
                    <a:lnTo>
                      <a:pt x="6710" y="5069"/>
                    </a:lnTo>
                    <a:lnTo>
                      <a:pt x="6706" y="5124"/>
                    </a:lnTo>
                    <a:lnTo>
                      <a:pt x="6706" y="5133"/>
                    </a:lnTo>
                    <a:lnTo>
                      <a:pt x="6701" y="5187"/>
                    </a:lnTo>
                    <a:lnTo>
                      <a:pt x="6700" y="5197"/>
                    </a:lnTo>
                    <a:lnTo>
                      <a:pt x="6692" y="5251"/>
                    </a:lnTo>
                    <a:lnTo>
                      <a:pt x="6691" y="5260"/>
                    </a:lnTo>
                    <a:lnTo>
                      <a:pt x="6682" y="5314"/>
                    </a:lnTo>
                    <a:lnTo>
                      <a:pt x="6680" y="5323"/>
                    </a:lnTo>
                    <a:lnTo>
                      <a:pt x="6669" y="5376"/>
                    </a:lnTo>
                    <a:lnTo>
                      <a:pt x="6667" y="5385"/>
                    </a:lnTo>
                    <a:lnTo>
                      <a:pt x="6654" y="5438"/>
                    </a:lnTo>
                    <a:lnTo>
                      <a:pt x="6651" y="5447"/>
                    </a:lnTo>
                    <a:lnTo>
                      <a:pt x="6636" y="5499"/>
                    </a:lnTo>
                    <a:lnTo>
                      <a:pt x="6633" y="5508"/>
                    </a:lnTo>
                    <a:lnTo>
                      <a:pt x="6616" y="5560"/>
                    </a:lnTo>
                    <a:lnTo>
                      <a:pt x="6613" y="5569"/>
                    </a:lnTo>
                    <a:lnTo>
                      <a:pt x="6594" y="5620"/>
                    </a:lnTo>
                    <a:lnTo>
                      <a:pt x="6591" y="5629"/>
                    </a:lnTo>
                    <a:lnTo>
                      <a:pt x="6570" y="5679"/>
                    </a:lnTo>
                    <a:lnTo>
                      <a:pt x="6566" y="5688"/>
                    </a:lnTo>
                    <a:lnTo>
                      <a:pt x="6543" y="5737"/>
                    </a:lnTo>
                    <a:lnTo>
                      <a:pt x="6539" y="5746"/>
                    </a:lnTo>
                    <a:lnTo>
                      <a:pt x="6515" y="5795"/>
                    </a:lnTo>
                    <a:lnTo>
                      <a:pt x="6510" y="5803"/>
                    </a:lnTo>
                    <a:lnTo>
                      <a:pt x="6484" y="5851"/>
                    </a:lnTo>
                    <a:lnTo>
                      <a:pt x="6479" y="5859"/>
                    </a:lnTo>
                    <a:lnTo>
                      <a:pt x="6451" y="5906"/>
                    </a:lnTo>
                    <a:lnTo>
                      <a:pt x="6446" y="5914"/>
                    </a:lnTo>
                    <a:lnTo>
                      <a:pt x="6416" y="5960"/>
                    </a:lnTo>
                    <a:lnTo>
                      <a:pt x="6411" y="5967"/>
                    </a:lnTo>
                    <a:lnTo>
                      <a:pt x="6379" y="6012"/>
                    </a:lnTo>
                    <a:lnTo>
                      <a:pt x="6374" y="6020"/>
                    </a:lnTo>
                    <a:lnTo>
                      <a:pt x="6340" y="6063"/>
                    </a:lnTo>
                    <a:lnTo>
                      <a:pt x="6335" y="6071"/>
                    </a:lnTo>
                    <a:lnTo>
                      <a:pt x="6300" y="6113"/>
                    </a:lnTo>
                    <a:lnTo>
                      <a:pt x="6294" y="6120"/>
                    </a:lnTo>
                    <a:lnTo>
                      <a:pt x="6257" y="6160"/>
                    </a:lnTo>
                    <a:lnTo>
                      <a:pt x="6251" y="6167"/>
                    </a:lnTo>
                    <a:lnTo>
                      <a:pt x="6213" y="6207"/>
                    </a:lnTo>
                    <a:lnTo>
                      <a:pt x="6207" y="6213"/>
                    </a:lnTo>
                    <a:lnTo>
                      <a:pt x="6168" y="6251"/>
                    </a:lnTo>
                    <a:lnTo>
                      <a:pt x="6413" y="6218"/>
                    </a:lnTo>
                    <a:lnTo>
                      <a:pt x="7076" y="6061"/>
                    </a:lnTo>
                    <a:lnTo>
                      <a:pt x="7687" y="5843"/>
                    </a:lnTo>
                    <a:lnTo>
                      <a:pt x="8230" y="5567"/>
                    </a:lnTo>
                    <a:lnTo>
                      <a:pt x="8688" y="5235"/>
                    </a:lnTo>
                    <a:lnTo>
                      <a:pt x="8908" y="5000"/>
                    </a:lnTo>
                    <a:lnTo>
                      <a:pt x="8688" y="4765"/>
                    </a:lnTo>
                    <a:lnTo>
                      <a:pt x="8230" y="4433"/>
                    </a:lnTo>
                    <a:lnTo>
                      <a:pt x="7687" y="4157"/>
                    </a:lnTo>
                    <a:lnTo>
                      <a:pt x="7076" y="3939"/>
                    </a:lnTo>
                    <a:lnTo>
                      <a:pt x="6413" y="3782"/>
                    </a:lnTo>
                    <a:close/>
                    <a:moveTo>
                      <a:pt x="6210" y="5045"/>
                    </a:moveTo>
                    <a:lnTo>
                      <a:pt x="6211" y="5000"/>
                    </a:lnTo>
                    <a:lnTo>
                      <a:pt x="6210" y="4955"/>
                    </a:lnTo>
                    <a:lnTo>
                      <a:pt x="6208" y="4909"/>
                    </a:lnTo>
                    <a:lnTo>
                      <a:pt x="6203" y="4864"/>
                    </a:lnTo>
                    <a:lnTo>
                      <a:pt x="6197" y="4820"/>
                    </a:lnTo>
                    <a:lnTo>
                      <a:pt x="6190" y="4775"/>
                    </a:lnTo>
                    <a:lnTo>
                      <a:pt x="6180" y="4731"/>
                    </a:lnTo>
                    <a:lnTo>
                      <a:pt x="6170" y="4687"/>
                    </a:lnTo>
                    <a:lnTo>
                      <a:pt x="6157" y="4644"/>
                    </a:lnTo>
                    <a:lnTo>
                      <a:pt x="6143" y="4601"/>
                    </a:lnTo>
                    <a:lnTo>
                      <a:pt x="6127" y="4558"/>
                    </a:lnTo>
                    <a:lnTo>
                      <a:pt x="6110" y="4517"/>
                    </a:lnTo>
                    <a:lnTo>
                      <a:pt x="6091" y="4475"/>
                    </a:lnTo>
                    <a:lnTo>
                      <a:pt x="6070" y="4435"/>
                    </a:lnTo>
                    <a:lnTo>
                      <a:pt x="6048" y="4395"/>
                    </a:lnTo>
                    <a:lnTo>
                      <a:pt x="6025" y="4355"/>
                    </a:lnTo>
                    <a:lnTo>
                      <a:pt x="6000" y="4317"/>
                    </a:lnTo>
                    <a:lnTo>
                      <a:pt x="5974" y="4280"/>
                    </a:lnTo>
                    <a:lnTo>
                      <a:pt x="5946" y="4244"/>
                    </a:lnTo>
                    <a:lnTo>
                      <a:pt x="5918" y="4210"/>
                    </a:lnTo>
                    <a:lnTo>
                      <a:pt x="5888" y="4176"/>
                    </a:lnTo>
                    <a:lnTo>
                      <a:pt x="5856" y="4144"/>
                    </a:lnTo>
                    <a:lnTo>
                      <a:pt x="5824" y="4112"/>
                    </a:lnTo>
                    <a:lnTo>
                      <a:pt x="5790" y="4082"/>
                    </a:lnTo>
                    <a:lnTo>
                      <a:pt x="5756" y="4054"/>
                    </a:lnTo>
                    <a:lnTo>
                      <a:pt x="5720" y="4026"/>
                    </a:lnTo>
                    <a:lnTo>
                      <a:pt x="5683" y="4000"/>
                    </a:lnTo>
                    <a:lnTo>
                      <a:pt x="5645" y="3975"/>
                    </a:lnTo>
                    <a:lnTo>
                      <a:pt x="5605" y="3952"/>
                    </a:lnTo>
                    <a:lnTo>
                      <a:pt x="5565" y="3930"/>
                    </a:lnTo>
                    <a:lnTo>
                      <a:pt x="5525" y="3909"/>
                    </a:lnTo>
                    <a:lnTo>
                      <a:pt x="5483" y="3890"/>
                    </a:lnTo>
                    <a:lnTo>
                      <a:pt x="5442" y="3873"/>
                    </a:lnTo>
                    <a:lnTo>
                      <a:pt x="5399" y="3857"/>
                    </a:lnTo>
                    <a:lnTo>
                      <a:pt x="5356" y="3843"/>
                    </a:lnTo>
                    <a:lnTo>
                      <a:pt x="5313" y="3830"/>
                    </a:lnTo>
                    <a:lnTo>
                      <a:pt x="5269" y="3820"/>
                    </a:lnTo>
                    <a:lnTo>
                      <a:pt x="5225" y="3810"/>
                    </a:lnTo>
                    <a:lnTo>
                      <a:pt x="5180" y="3803"/>
                    </a:lnTo>
                    <a:lnTo>
                      <a:pt x="5136" y="3797"/>
                    </a:lnTo>
                    <a:lnTo>
                      <a:pt x="5091" y="3792"/>
                    </a:lnTo>
                    <a:lnTo>
                      <a:pt x="5045" y="3790"/>
                    </a:lnTo>
                    <a:lnTo>
                      <a:pt x="5000" y="3789"/>
                    </a:lnTo>
                    <a:lnTo>
                      <a:pt x="4955" y="3790"/>
                    </a:lnTo>
                    <a:lnTo>
                      <a:pt x="4909" y="3792"/>
                    </a:lnTo>
                    <a:lnTo>
                      <a:pt x="4864" y="3797"/>
                    </a:lnTo>
                    <a:lnTo>
                      <a:pt x="4820" y="3803"/>
                    </a:lnTo>
                    <a:lnTo>
                      <a:pt x="4775" y="3810"/>
                    </a:lnTo>
                    <a:lnTo>
                      <a:pt x="4731" y="3820"/>
                    </a:lnTo>
                    <a:lnTo>
                      <a:pt x="4687" y="3830"/>
                    </a:lnTo>
                    <a:lnTo>
                      <a:pt x="4644" y="3843"/>
                    </a:lnTo>
                    <a:lnTo>
                      <a:pt x="4601" y="3857"/>
                    </a:lnTo>
                    <a:lnTo>
                      <a:pt x="4558" y="3873"/>
                    </a:lnTo>
                    <a:lnTo>
                      <a:pt x="4517" y="3890"/>
                    </a:lnTo>
                    <a:lnTo>
                      <a:pt x="4475" y="3909"/>
                    </a:lnTo>
                    <a:lnTo>
                      <a:pt x="4435" y="3930"/>
                    </a:lnTo>
                    <a:lnTo>
                      <a:pt x="4395" y="3952"/>
                    </a:lnTo>
                    <a:lnTo>
                      <a:pt x="4355" y="3975"/>
                    </a:lnTo>
                    <a:lnTo>
                      <a:pt x="4317" y="4000"/>
                    </a:lnTo>
                    <a:lnTo>
                      <a:pt x="4280" y="4026"/>
                    </a:lnTo>
                    <a:lnTo>
                      <a:pt x="4244" y="4054"/>
                    </a:lnTo>
                    <a:lnTo>
                      <a:pt x="4210" y="4082"/>
                    </a:lnTo>
                    <a:lnTo>
                      <a:pt x="4176" y="4112"/>
                    </a:lnTo>
                    <a:lnTo>
                      <a:pt x="4144" y="4144"/>
                    </a:lnTo>
                    <a:lnTo>
                      <a:pt x="4112" y="4176"/>
                    </a:lnTo>
                    <a:lnTo>
                      <a:pt x="4082" y="4210"/>
                    </a:lnTo>
                    <a:lnTo>
                      <a:pt x="4054" y="4244"/>
                    </a:lnTo>
                    <a:lnTo>
                      <a:pt x="4026" y="4280"/>
                    </a:lnTo>
                    <a:lnTo>
                      <a:pt x="4000" y="4317"/>
                    </a:lnTo>
                    <a:lnTo>
                      <a:pt x="3975" y="4355"/>
                    </a:lnTo>
                    <a:lnTo>
                      <a:pt x="3952" y="4395"/>
                    </a:lnTo>
                    <a:lnTo>
                      <a:pt x="3930" y="4435"/>
                    </a:lnTo>
                    <a:lnTo>
                      <a:pt x="3909" y="4475"/>
                    </a:lnTo>
                    <a:lnTo>
                      <a:pt x="3890" y="4517"/>
                    </a:lnTo>
                    <a:lnTo>
                      <a:pt x="3873" y="4558"/>
                    </a:lnTo>
                    <a:lnTo>
                      <a:pt x="3857" y="4601"/>
                    </a:lnTo>
                    <a:lnTo>
                      <a:pt x="3843" y="4644"/>
                    </a:lnTo>
                    <a:lnTo>
                      <a:pt x="3830" y="4687"/>
                    </a:lnTo>
                    <a:lnTo>
                      <a:pt x="3820" y="4731"/>
                    </a:lnTo>
                    <a:lnTo>
                      <a:pt x="3810" y="4775"/>
                    </a:lnTo>
                    <a:lnTo>
                      <a:pt x="3803" y="4820"/>
                    </a:lnTo>
                    <a:lnTo>
                      <a:pt x="3797" y="4864"/>
                    </a:lnTo>
                    <a:lnTo>
                      <a:pt x="3792" y="4909"/>
                    </a:lnTo>
                    <a:lnTo>
                      <a:pt x="3790" y="4955"/>
                    </a:lnTo>
                    <a:lnTo>
                      <a:pt x="3789" y="5000"/>
                    </a:lnTo>
                    <a:lnTo>
                      <a:pt x="3790" y="5045"/>
                    </a:lnTo>
                    <a:lnTo>
                      <a:pt x="3792" y="5091"/>
                    </a:lnTo>
                    <a:lnTo>
                      <a:pt x="3797" y="5136"/>
                    </a:lnTo>
                    <a:lnTo>
                      <a:pt x="3803" y="5180"/>
                    </a:lnTo>
                    <a:lnTo>
                      <a:pt x="3810" y="5225"/>
                    </a:lnTo>
                    <a:lnTo>
                      <a:pt x="3820" y="5269"/>
                    </a:lnTo>
                    <a:lnTo>
                      <a:pt x="3830" y="5313"/>
                    </a:lnTo>
                    <a:lnTo>
                      <a:pt x="3843" y="5356"/>
                    </a:lnTo>
                    <a:lnTo>
                      <a:pt x="3857" y="5399"/>
                    </a:lnTo>
                    <a:lnTo>
                      <a:pt x="3873" y="5442"/>
                    </a:lnTo>
                    <a:lnTo>
                      <a:pt x="3890" y="5483"/>
                    </a:lnTo>
                    <a:lnTo>
                      <a:pt x="3909" y="5525"/>
                    </a:lnTo>
                    <a:lnTo>
                      <a:pt x="3930" y="5565"/>
                    </a:lnTo>
                    <a:lnTo>
                      <a:pt x="3952" y="5605"/>
                    </a:lnTo>
                    <a:lnTo>
                      <a:pt x="3975" y="5645"/>
                    </a:lnTo>
                    <a:lnTo>
                      <a:pt x="4000" y="5683"/>
                    </a:lnTo>
                    <a:lnTo>
                      <a:pt x="4026" y="5720"/>
                    </a:lnTo>
                    <a:lnTo>
                      <a:pt x="4054" y="5756"/>
                    </a:lnTo>
                    <a:lnTo>
                      <a:pt x="4082" y="5790"/>
                    </a:lnTo>
                    <a:lnTo>
                      <a:pt x="4112" y="5824"/>
                    </a:lnTo>
                    <a:lnTo>
                      <a:pt x="4144" y="5856"/>
                    </a:lnTo>
                    <a:lnTo>
                      <a:pt x="4176" y="5888"/>
                    </a:lnTo>
                    <a:lnTo>
                      <a:pt x="4210" y="5918"/>
                    </a:lnTo>
                    <a:lnTo>
                      <a:pt x="4244" y="5946"/>
                    </a:lnTo>
                    <a:lnTo>
                      <a:pt x="4280" y="5974"/>
                    </a:lnTo>
                    <a:lnTo>
                      <a:pt x="4317" y="6000"/>
                    </a:lnTo>
                    <a:lnTo>
                      <a:pt x="4355" y="6025"/>
                    </a:lnTo>
                    <a:lnTo>
                      <a:pt x="4395" y="6048"/>
                    </a:lnTo>
                    <a:lnTo>
                      <a:pt x="4435" y="6070"/>
                    </a:lnTo>
                    <a:lnTo>
                      <a:pt x="4475" y="6091"/>
                    </a:lnTo>
                    <a:lnTo>
                      <a:pt x="4517" y="6110"/>
                    </a:lnTo>
                    <a:lnTo>
                      <a:pt x="4558" y="6127"/>
                    </a:lnTo>
                    <a:lnTo>
                      <a:pt x="4601" y="6143"/>
                    </a:lnTo>
                    <a:lnTo>
                      <a:pt x="4644" y="6157"/>
                    </a:lnTo>
                    <a:lnTo>
                      <a:pt x="4687" y="6170"/>
                    </a:lnTo>
                    <a:lnTo>
                      <a:pt x="4731" y="6180"/>
                    </a:lnTo>
                    <a:lnTo>
                      <a:pt x="4775" y="6190"/>
                    </a:lnTo>
                    <a:lnTo>
                      <a:pt x="4820" y="6197"/>
                    </a:lnTo>
                    <a:lnTo>
                      <a:pt x="4864" y="6203"/>
                    </a:lnTo>
                    <a:lnTo>
                      <a:pt x="4909" y="6208"/>
                    </a:lnTo>
                    <a:lnTo>
                      <a:pt x="4955" y="6210"/>
                    </a:lnTo>
                    <a:lnTo>
                      <a:pt x="5000" y="6211"/>
                    </a:lnTo>
                    <a:lnTo>
                      <a:pt x="5045" y="6210"/>
                    </a:lnTo>
                    <a:lnTo>
                      <a:pt x="5091" y="6208"/>
                    </a:lnTo>
                    <a:lnTo>
                      <a:pt x="5136" y="6203"/>
                    </a:lnTo>
                    <a:lnTo>
                      <a:pt x="5180" y="6197"/>
                    </a:lnTo>
                    <a:lnTo>
                      <a:pt x="5225" y="6190"/>
                    </a:lnTo>
                    <a:lnTo>
                      <a:pt x="5269" y="6180"/>
                    </a:lnTo>
                    <a:lnTo>
                      <a:pt x="5313" y="6170"/>
                    </a:lnTo>
                    <a:lnTo>
                      <a:pt x="5356" y="6157"/>
                    </a:lnTo>
                    <a:lnTo>
                      <a:pt x="5399" y="6143"/>
                    </a:lnTo>
                    <a:lnTo>
                      <a:pt x="5442" y="6127"/>
                    </a:lnTo>
                    <a:lnTo>
                      <a:pt x="5483" y="6110"/>
                    </a:lnTo>
                    <a:lnTo>
                      <a:pt x="5525" y="6091"/>
                    </a:lnTo>
                    <a:lnTo>
                      <a:pt x="5565" y="6070"/>
                    </a:lnTo>
                    <a:lnTo>
                      <a:pt x="5605" y="6048"/>
                    </a:lnTo>
                    <a:lnTo>
                      <a:pt x="5645" y="6025"/>
                    </a:lnTo>
                    <a:lnTo>
                      <a:pt x="5683" y="6000"/>
                    </a:lnTo>
                    <a:lnTo>
                      <a:pt x="5720" y="5974"/>
                    </a:lnTo>
                    <a:lnTo>
                      <a:pt x="5756" y="5946"/>
                    </a:lnTo>
                    <a:lnTo>
                      <a:pt x="5790" y="5918"/>
                    </a:lnTo>
                    <a:lnTo>
                      <a:pt x="5824" y="5888"/>
                    </a:lnTo>
                    <a:lnTo>
                      <a:pt x="5856" y="5856"/>
                    </a:lnTo>
                    <a:lnTo>
                      <a:pt x="5888" y="5824"/>
                    </a:lnTo>
                    <a:lnTo>
                      <a:pt x="5918" y="5790"/>
                    </a:lnTo>
                    <a:lnTo>
                      <a:pt x="5946" y="5756"/>
                    </a:lnTo>
                    <a:lnTo>
                      <a:pt x="5974" y="5720"/>
                    </a:lnTo>
                    <a:lnTo>
                      <a:pt x="6000" y="5683"/>
                    </a:lnTo>
                    <a:lnTo>
                      <a:pt x="6025" y="5645"/>
                    </a:lnTo>
                    <a:lnTo>
                      <a:pt x="6048" y="5605"/>
                    </a:lnTo>
                    <a:lnTo>
                      <a:pt x="6070" y="5565"/>
                    </a:lnTo>
                    <a:lnTo>
                      <a:pt x="6091" y="5525"/>
                    </a:lnTo>
                    <a:lnTo>
                      <a:pt x="6110" y="5483"/>
                    </a:lnTo>
                    <a:lnTo>
                      <a:pt x="6127" y="5442"/>
                    </a:lnTo>
                    <a:lnTo>
                      <a:pt x="6143" y="5399"/>
                    </a:lnTo>
                    <a:lnTo>
                      <a:pt x="6157" y="5356"/>
                    </a:lnTo>
                    <a:lnTo>
                      <a:pt x="6170" y="5313"/>
                    </a:lnTo>
                    <a:lnTo>
                      <a:pt x="6180" y="5269"/>
                    </a:lnTo>
                    <a:lnTo>
                      <a:pt x="6190" y="5225"/>
                    </a:lnTo>
                    <a:lnTo>
                      <a:pt x="6197" y="5180"/>
                    </a:lnTo>
                    <a:lnTo>
                      <a:pt x="6203" y="5136"/>
                    </a:lnTo>
                    <a:lnTo>
                      <a:pt x="6208" y="5091"/>
                    </a:lnTo>
                    <a:lnTo>
                      <a:pt x="6210" y="5045"/>
                    </a:lnTo>
                    <a:close/>
                    <a:moveTo>
                      <a:pt x="1312" y="4765"/>
                    </a:moveTo>
                    <a:lnTo>
                      <a:pt x="1092" y="5000"/>
                    </a:lnTo>
                    <a:lnTo>
                      <a:pt x="1312" y="5235"/>
                    </a:lnTo>
                    <a:lnTo>
                      <a:pt x="1770" y="5567"/>
                    </a:lnTo>
                    <a:lnTo>
                      <a:pt x="2313" y="5843"/>
                    </a:lnTo>
                    <a:lnTo>
                      <a:pt x="2924" y="6061"/>
                    </a:lnTo>
                    <a:lnTo>
                      <a:pt x="3587" y="6218"/>
                    </a:lnTo>
                    <a:lnTo>
                      <a:pt x="3832" y="6251"/>
                    </a:lnTo>
                    <a:lnTo>
                      <a:pt x="3793" y="6213"/>
                    </a:lnTo>
                    <a:lnTo>
                      <a:pt x="3787" y="6207"/>
                    </a:lnTo>
                    <a:lnTo>
                      <a:pt x="3749" y="6167"/>
                    </a:lnTo>
                    <a:lnTo>
                      <a:pt x="3743" y="6160"/>
                    </a:lnTo>
                    <a:lnTo>
                      <a:pt x="3706" y="6120"/>
                    </a:lnTo>
                    <a:lnTo>
                      <a:pt x="3700" y="6113"/>
                    </a:lnTo>
                    <a:lnTo>
                      <a:pt x="3665" y="6071"/>
                    </a:lnTo>
                    <a:lnTo>
                      <a:pt x="3660" y="6063"/>
                    </a:lnTo>
                    <a:lnTo>
                      <a:pt x="3626" y="6020"/>
                    </a:lnTo>
                    <a:lnTo>
                      <a:pt x="3621" y="6012"/>
                    </a:lnTo>
                    <a:lnTo>
                      <a:pt x="3589" y="5967"/>
                    </a:lnTo>
                    <a:lnTo>
                      <a:pt x="3584" y="5960"/>
                    </a:lnTo>
                    <a:lnTo>
                      <a:pt x="3554" y="5914"/>
                    </a:lnTo>
                    <a:lnTo>
                      <a:pt x="3549" y="5906"/>
                    </a:lnTo>
                    <a:lnTo>
                      <a:pt x="3521" y="5859"/>
                    </a:lnTo>
                    <a:lnTo>
                      <a:pt x="3516" y="5851"/>
                    </a:lnTo>
                    <a:lnTo>
                      <a:pt x="3490" y="5803"/>
                    </a:lnTo>
                    <a:lnTo>
                      <a:pt x="3485" y="5795"/>
                    </a:lnTo>
                    <a:lnTo>
                      <a:pt x="3461" y="5746"/>
                    </a:lnTo>
                    <a:lnTo>
                      <a:pt x="3457" y="5737"/>
                    </a:lnTo>
                    <a:lnTo>
                      <a:pt x="3434" y="5688"/>
                    </a:lnTo>
                    <a:lnTo>
                      <a:pt x="3430" y="5679"/>
                    </a:lnTo>
                    <a:lnTo>
                      <a:pt x="3409" y="5629"/>
                    </a:lnTo>
                    <a:lnTo>
                      <a:pt x="3406" y="5620"/>
                    </a:lnTo>
                    <a:lnTo>
                      <a:pt x="3387" y="5569"/>
                    </a:lnTo>
                    <a:lnTo>
                      <a:pt x="3384" y="5560"/>
                    </a:lnTo>
                    <a:lnTo>
                      <a:pt x="3367" y="5508"/>
                    </a:lnTo>
                    <a:lnTo>
                      <a:pt x="3364" y="5499"/>
                    </a:lnTo>
                    <a:lnTo>
                      <a:pt x="3349" y="5447"/>
                    </a:lnTo>
                    <a:lnTo>
                      <a:pt x="3346" y="5438"/>
                    </a:lnTo>
                    <a:lnTo>
                      <a:pt x="3333" y="5385"/>
                    </a:lnTo>
                    <a:lnTo>
                      <a:pt x="3331" y="5376"/>
                    </a:lnTo>
                    <a:lnTo>
                      <a:pt x="3320" y="5323"/>
                    </a:lnTo>
                    <a:lnTo>
                      <a:pt x="3318" y="5314"/>
                    </a:lnTo>
                    <a:lnTo>
                      <a:pt x="3309" y="5260"/>
                    </a:lnTo>
                    <a:lnTo>
                      <a:pt x="3308" y="5251"/>
                    </a:lnTo>
                    <a:lnTo>
                      <a:pt x="3300" y="5197"/>
                    </a:lnTo>
                    <a:lnTo>
                      <a:pt x="3299" y="5187"/>
                    </a:lnTo>
                    <a:lnTo>
                      <a:pt x="3294" y="5133"/>
                    </a:lnTo>
                    <a:lnTo>
                      <a:pt x="3294" y="5124"/>
                    </a:lnTo>
                    <a:lnTo>
                      <a:pt x="3290" y="5069"/>
                    </a:lnTo>
                    <a:lnTo>
                      <a:pt x="3290" y="5060"/>
                    </a:lnTo>
                    <a:lnTo>
                      <a:pt x="3289" y="5005"/>
                    </a:lnTo>
                    <a:lnTo>
                      <a:pt x="3289" y="4995"/>
                    </a:lnTo>
                    <a:lnTo>
                      <a:pt x="3290" y="4940"/>
                    </a:lnTo>
                    <a:lnTo>
                      <a:pt x="3290" y="4931"/>
                    </a:lnTo>
                    <a:lnTo>
                      <a:pt x="3294" y="4876"/>
                    </a:lnTo>
                    <a:lnTo>
                      <a:pt x="3294" y="4867"/>
                    </a:lnTo>
                    <a:lnTo>
                      <a:pt x="3299" y="4813"/>
                    </a:lnTo>
                    <a:lnTo>
                      <a:pt x="3300" y="4803"/>
                    </a:lnTo>
                    <a:lnTo>
                      <a:pt x="3308" y="4749"/>
                    </a:lnTo>
                    <a:lnTo>
                      <a:pt x="3309" y="4740"/>
                    </a:lnTo>
                    <a:lnTo>
                      <a:pt x="3318" y="4686"/>
                    </a:lnTo>
                    <a:lnTo>
                      <a:pt x="3320" y="4677"/>
                    </a:lnTo>
                    <a:lnTo>
                      <a:pt x="3331" y="4624"/>
                    </a:lnTo>
                    <a:lnTo>
                      <a:pt x="3333" y="4615"/>
                    </a:lnTo>
                    <a:lnTo>
                      <a:pt x="3346" y="4562"/>
                    </a:lnTo>
                    <a:lnTo>
                      <a:pt x="3349" y="4553"/>
                    </a:lnTo>
                    <a:lnTo>
                      <a:pt x="3364" y="4501"/>
                    </a:lnTo>
                    <a:lnTo>
                      <a:pt x="3367" y="4492"/>
                    </a:lnTo>
                    <a:lnTo>
                      <a:pt x="3384" y="4440"/>
                    </a:lnTo>
                    <a:lnTo>
                      <a:pt x="3387" y="4431"/>
                    </a:lnTo>
                    <a:lnTo>
                      <a:pt x="3406" y="4380"/>
                    </a:lnTo>
                    <a:lnTo>
                      <a:pt x="3409" y="4371"/>
                    </a:lnTo>
                    <a:lnTo>
                      <a:pt x="3430" y="4321"/>
                    </a:lnTo>
                    <a:lnTo>
                      <a:pt x="3434" y="4312"/>
                    </a:lnTo>
                    <a:lnTo>
                      <a:pt x="3457" y="4263"/>
                    </a:lnTo>
                    <a:lnTo>
                      <a:pt x="3461" y="4254"/>
                    </a:lnTo>
                    <a:lnTo>
                      <a:pt x="3485" y="4205"/>
                    </a:lnTo>
                    <a:lnTo>
                      <a:pt x="3490" y="4197"/>
                    </a:lnTo>
                    <a:lnTo>
                      <a:pt x="3516" y="4149"/>
                    </a:lnTo>
                    <a:lnTo>
                      <a:pt x="3521" y="4141"/>
                    </a:lnTo>
                    <a:lnTo>
                      <a:pt x="3549" y="4094"/>
                    </a:lnTo>
                    <a:lnTo>
                      <a:pt x="3554" y="4086"/>
                    </a:lnTo>
                    <a:lnTo>
                      <a:pt x="3584" y="4040"/>
                    </a:lnTo>
                    <a:lnTo>
                      <a:pt x="3589" y="4033"/>
                    </a:lnTo>
                    <a:lnTo>
                      <a:pt x="3621" y="3988"/>
                    </a:lnTo>
                    <a:lnTo>
                      <a:pt x="3626" y="3980"/>
                    </a:lnTo>
                    <a:lnTo>
                      <a:pt x="3660" y="3937"/>
                    </a:lnTo>
                    <a:lnTo>
                      <a:pt x="3665" y="3929"/>
                    </a:lnTo>
                    <a:lnTo>
                      <a:pt x="3700" y="3887"/>
                    </a:lnTo>
                    <a:lnTo>
                      <a:pt x="3706" y="3880"/>
                    </a:lnTo>
                    <a:lnTo>
                      <a:pt x="3743" y="3840"/>
                    </a:lnTo>
                    <a:lnTo>
                      <a:pt x="3749" y="3833"/>
                    </a:lnTo>
                    <a:lnTo>
                      <a:pt x="3787" y="3793"/>
                    </a:lnTo>
                    <a:lnTo>
                      <a:pt x="3793" y="3787"/>
                    </a:lnTo>
                    <a:lnTo>
                      <a:pt x="3832" y="3749"/>
                    </a:lnTo>
                    <a:lnTo>
                      <a:pt x="3587" y="3782"/>
                    </a:lnTo>
                    <a:lnTo>
                      <a:pt x="2924" y="3939"/>
                    </a:lnTo>
                    <a:lnTo>
                      <a:pt x="2313" y="4157"/>
                    </a:lnTo>
                    <a:lnTo>
                      <a:pt x="1770" y="4433"/>
                    </a:lnTo>
                    <a:lnTo>
                      <a:pt x="1312" y="4765"/>
                    </a:lnTo>
                    <a:close/>
                  </a:path>
                </a:pathLst>
              </a:custGeom>
              <a:solidFill>
                <a:srgbClr val="FFFFFF"/>
              </a:solidFill>
              <a:ln>
                <a:noFill/>
              </a:ln>
            </p:spPr>
            <p:txBody>
              <a:bodyPr/>
              <a:lstStyle/>
              <a:p>
                <a:endParaRPr/>
              </a:p>
            </p:txBody>
          </p:sp>
        </p:grpSp>
      </p:grpSp>
      <p:grpSp>
        <p:nvGrpSpPr>
          <p:cNvPr id="118" name="Group 117">
            <a:extLst>
              <a:ext uri="{FF2B5EF4-FFF2-40B4-BE49-F238E27FC236}">
                <a16:creationId xmlns:a16="http://schemas.microsoft.com/office/drawing/2014/main" id="{70BE48B5-7296-4085-9769-DED0CE664060}"/>
              </a:ext>
            </a:extLst>
          </p:cNvPr>
          <p:cNvGrpSpPr/>
          <p:nvPr/>
        </p:nvGrpSpPr>
        <p:grpSpPr>
          <a:xfrm>
            <a:off x="7922482" y="4758171"/>
            <a:ext cx="685223" cy="685223"/>
            <a:chOff x="1390775" y="1390753"/>
            <a:chExt cx="1493520" cy="1493520"/>
          </a:xfrm>
        </p:grpSpPr>
        <p:sp>
          <p:nvSpPr>
            <p:cNvPr id="119" name="Oval 118">
              <a:extLst>
                <a:ext uri="{FF2B5EF4-FFF2-40B4-BE49-F238E27FC236}">
                  <a16:creationId xmlns:a16="http://schemas.microsoft.com/office/drawing/2014/main" id="{E6CCB223-CD23-49A2-B4CC-D5DE346BC6D8}"/>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07" name="Group 493">
              <a:extLst>
                <a:ext uri="{FF2B5EF4-FFF2-40B4-BE49-F238E27FC236}">
                  <a16:creationId xmlns:a16="http://schemas.microsoft.com/office/drawing/2014/main" id="{B04443B1-90D9-4E75-B44C-F4F07A063A52}"/>
                </a:ext>
              </a:extLst>
            </p:cNvPr>
            <p:cNvGrpSpPr/>
            <p:nvPr/>
          </p:nvGrpSpPr>
          <p:grpSpPr>
            <a:xfrm>
              <a:off x="1720068" y="1720046"/>
              <a:ext cx="834934" cy="834934"/>
              <a:chOff x="6968299" y="1554480"/>
              <a:chExt cx="914400" cy="914400"/>
            </a:xfrm>
          </p:grpSpPr>
          <p:sp>
            <p:nvSpPr>
              <p:cNvPr id="90008" name="Accent">
                <a:extLst>
                  <a:ext uri="{FF2B5EF4-FFF2-40B4-BE49-F238E27FC236}">
                    <a16:creationId xmlns:a16="http://schemas.microsoft.com/office/drawing/2014/main" id="{3718EA5E-B19A-4670-9C38-275294C5BEEB}"/>
                  </a:ext>
                </a:extLst>
              </p:cNvPr>
              <p:cNvSpPr/>
              <p:nvPr/>
            </p:nvSpPr>
            <p:spPr>
              <a:xfrm>
                <a:off x="6968299" y="1554480"/>
                <a:ext cx="914400" cy="914400"/>
              </a:xfrm>
              <a:custGeom>
                <a:avLst/>
                <a:gdLst/>
                <a:ahLst/>
                <a:cxnLst/>
                <a:rect l="0" t="0" r="10000" b="10000"/>
                <a:pathLst>
                  <a:path w="10000" h="1000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FFFFFF"/>
              </a:solidFill>
              <a:ln>
                <a:noFill/>
              </a:ln>
            </p:spPr>
            <p:txBody>
              <a:bodyPr/>
              <a:lstStyle/>
              <a:p>
                <a:endParaRPr/>
              </a:p>
            </p:txBody>
          </p:sp>
          <p:sp>
            <p:nvSpPr>
              <p:cNvPr id="90009" name="Outline">
                <a:extLst>
                  <a:ext uri="{FF2B5EF4-FFF2-40B4-BE49-F238E27FC236}">
                    <a16:creationId xmlns:a16="http://schemas.microsoft.com/office/drawing/2014/main" id="{A1AAB548-6C09-4B05-B606-3062984D5993}"/>
                  </a:ext>
                </a:extLst>
              </p:cNvPr>
              <p:cNvSpPr/>
              <p:nvPr/>
            </p:nvSpPr>
            <p:spPr>
              <a:xfrm>
                <a:off x="6968299" y="1554480"/>
                <a:ext cx="914400" cy="914400"/>
              </a:xfrm>
              <a:custGeom>
                <a:avLst/>
                <a:gdLst/>
                <a:ahLst/>
                <a:cxnLst/>
                <a:rect l="0" t="0" r="10000" b="10000"/>
                <a:pathLst>
                  <a:path w="10000" h="1000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FFFFFF"/>
              </a:solidFill>
              <a:ln>
                <a:noFill/>
              </a:ln>
            </p:spPr>
            <p:txBody>
              <a:bodyPr/>
              <a:lstStyle/>
              <a:p>
                <a:endParaRPr/>
              </a:p>
            </p:txBody>
          </p:sp>
        </p:grpSp>
      </p:grpSp>
      <p:sp>
        <p:nvSpPr>
          <p:cNvPr id="122" name="TextBox 121">
            <a:extLst>
              <a:ext uri="{FF2B5EF4-FFF2-40B4-BE49-F238E27FC236}">
                <a16:creationId xmlns:a16="http://schemas.microsoft.com/office/drawing/2014/main" id="{2F37C5C1-0E2A-42F0-AAE9-D1F8B78A1FD7}"/>
              </a:ext>
            </a:extLst>
          </p:cNvPr>
          <p:cNvSpPr txBox="1"/>
          <p:nvPr/>
        </p:nvSpPr>
        <p:spPr>
          <a:xfrm>
            <a:off x="7880583" y="1844485"/>
            <a:ext cx="3717249" cy="394566"/>
          </a:xfrm>
          <a:prstGeom prst="rect">
            <a:avLst/>
          </a:prstGeom>
          <a:noFill/>
        </p:spPr>
        <p:txBody>
          <a:bodyPr wrap="square" lIns="0" tIns="0" rIns="0" bIns="0" rtlCol="0" anchor="ctr">
            <a:noAutofit/>
          </a:bodyPr>
          <a:lstStyle/>
          <a:p>
            <a:r>
              <a:rPr lang="en-US" sz="1600" b="1" dirty="0">
                <a:solidFill>
                  <a:schemeClr val="tx2"/>
                </a:solidFill>
                <a:latin typeface="+mj-lt"/>
              </a:rPr>
              <a:t>Maturity</a:t>
            </a:r>
            <a:endParaRPr lang="en-PH" sz="1600" b="1" dirty="0">
              <a:solidFill>
                <a:schemeClr val="tx2"/>
              </a:solidFill>
              <a:latin typeface="+mj-lt"/>
            </a:endParaRPr>
          </a:p>
        </p:txBody>
      </p:sp>
      <p:sp>
        <p:nvSpPr>
          <p:cNvPr id="8" name="Slide Number Placeholder 7">
            <a:extLst>
              <a:ext uri="{FF2B5EF4-FFF2-40B4-BE49-F238E27FC236}">
                <a16:creationId xmlns:a16="http://schemas.microsoft.com/office/drawing/2014/main" id="{7A671BCB-9EBE-44A9-B71F-E1D47177AF76}"/>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13</a:t>
            </a:fld>
            <a:endParaRPr lang="en-PH" dirty="0"/>
          </a:p>
        </p:txBody>
      </p:sp>
    </p:spTree>
    <p:extLst>
      <p:ext uri="{BB962C8B-B14F-4D97-AF65-F5344CB8AC3E}">
        <p14:creationId xmlns:p14="http://schemas.microsoft.com/office/powerpoint/2010/main" val="30132179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7F6F7-BDE2-4DC6-A11C-EB94000CE357}"/>
              </a:ext>
            </a:extLst>
          </p:cNvPr>
          <p:cNvSpPr>
            <a:spLocks noGrp="1"/>
          </p:cNvSpPr>
          <p:nvPr>
            <p:ph type="title"/>
          </p:nvPr>
        </p:nvSpPr>
        <p:spPr>
          <a:xfrm>
            <a:off x="363794" y="136526"/>
            <a:ext cx="11434668" cy="777874"/>
          </a:xfrm>
        </p:spPr>
        <p:txBody>
          <a:bodyPr/>
          <a:lstStyle/>
          <a:p>
            <a:r>
              <a:rPr lang="en-PH" dirty="0"/>
              <a:t>Where customers feel the friction</a:t>
            </a:r>
          </a:p>
        </p:txBody>
      </p:sp>
      <p:sp>
        <p:nvSpPr>
          <p:cNvPr id="32" name="TextBox 31">
            <a:extLst>
              <a:ext uri="{FF2B5EF4-FFF2-40B4-BE49-F238E27FC236}">
                <a16:creationId xmlns:a16="http://schemas.microsoft.com/office/drawing/2014/main" id="{7BBEFBDB-EC71-40AE-BE06-F420F8621D1A}"/>
              </a:ext>
            </a:extLst>
          </p:cNvPr>
          <p:cNvSpPr txBox="1"/>
          <p:nvPr/>
        </p:nvSpPr>
        <p:spPr>
          <a:xfrm>
            <a:off x="363794" y="1210183"/>
            <a:ext cx="11434668" cy="439746"/>
          </a:xfrm>
          <a:prstGeom prst="rect">
            <a:avLst/>
          </a:prstGeom>
          <a:noFill/>
        </p:spPr>
        <p:txBody>
          <a:bodyPr wrap="square" lIns="0" tIns="0" rIns="0" bIns="0" rtlCol="0" anchor="ctr">
            <a:noAutofit/>
          </a:bodyPr>
          <a:lstStyle/>
          <a:p>
            <a:r>
              <a:rPr lang="en-US" sz="2000" b="1" dirty="0">
                <a:solidFill>
                  <a:schemeClr val="accent1"/>
                </a:solidFill>
                <a:latin typeface="+mj-lt"/>
              </a:rPr>
              <a:t>Four moments where our experience falls short of expectations</a:t>
            </a:r>
            <a:endParaRPr lang="en-PH" sz="2000" b="1" dirty="0">
              <a:solidFill>
                <a:schemeClr val="accent1"/>
              </a:solidFill>
              <a:latin typeface="+mj-lt"/>
            </a:endParaRPr>
          </a:p>
        </p:txBody>
      </p:sp>
      <p:sp>
        <p:nvSpPr>
          <p:cNvPr id="9" name="Rectangle 8">
            <a:extLst>
              <a:ext uri="{FF2B5EF4-FFF2-40B4-BE49-F238E27FC236}">
                <a16:creationId xmlns:a16="http://schemas.microsoft.com/office/drawing/2014/main" id="{B068B9BF-F80C-46A5-935A-2249BDD857EA}"/>
              </a:ext>
            </a:extLst>
          </p:cNvPr>
          <p:cNvSpPr/>
          <p:nvPr/>
        </p:nvSpPr>
        <p:spPr>
          <a:xfrm>
            <a:off x="363794" y="1828800"/>
            <a:ext cx="1579305" cy="9811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9" name="Rectangle 18">
            <a:extLst>
              <a:ext uri="{FF2B5EF4-FFF2-40B4-BE49-F238E27FC236}">
                <a16:creationId xmlns:a16="http://schemas.microsoft.com/office/drawing/2014/main" id="{85EAB87B-7B89-4E78-89CC-F6A613A5D32F}"/>
              </a:ext>
            </a:extLst>
          </p:cNvPr>
          <p:cNvSpPr/>
          <p:nvPr/>
        </p:nvSpPr>
        <p:spPr>
          <a:xfrm>
            <a:off x="1943099" y="1828800"/>
            <a:ext cx="9885107" cy="981131"/>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 name="TextBox 2">
            <a:extLst>
              <a:ext uri="{FF2B5EF4-FFF2-40B4-BE49-F238E27FC236}">
                <a16:creationId xmlns:a16="http://schemas.microsoft.com/office/drawing/2014/main" id="{D0182B56-55DD-46E0-BA43-931DF80BE2B4}"/>
              </a:ext>
            </a:extLst>
          </p:cNvPr>
          <p:cNvSpPr txBox="1"/>
          <p:nvPr/>
        </p:nvSpPr>
        <p:spPr>
          <a:xfrm>
            <a:off x="2293431" y="1902927"/>
            <a:ext cx="7205663" cy="186850"/>
          </a:xfrm>
          <a:prstGeom prst="rect">
            <a:avLst/>
          </a:prstGeom>
          <a:noFill/>
        </p:spPr>
        <p:txBody>
          <a:bodyPr wrap="square" lIns="0" tIns="0" rIns="0" bIns="0" rtlCol="0" anchor="ctr">
            <a:normAutofit fontScale="92500" lnSpcReduction="10000"/>
          </a:bodyPr>
          <a:lstStyle/>
          <a:p>
            <a:r>
              <a:rPr lang="en-US" sz="1400" b="1" dirty="0">
                <a:latin typeface="+mj-lt"/>
              </a:rPr>
              <a:t>Onboarding</a:t>
            </a:r>
            <a:endParaRPr lang="en-PH" sz="1400" b="1" dirty="0">
              <a:latin typeface="+mj-lt"/>
            </a:endParaRPr>
          </a:p>
        </p:txBody>
      </p:sp>
      <p:sp>
        <p:nvSpPr>
          <p:cNvPr id="5" name="TextBox 4">
            <a:extLst>
              <a:ext uri="{FF2B5EF4-FFF2-40B4-BE49-F238E27FC236}">
                <a16:creationId xmlns:a16="http://schemas.microsoft.com/office/drawing/2014/main" id="{B0F7A9D0-1C4A-4166-9250-AE4BA9AB5CC5}"/>
              </a:ext>
            </a:extLst>
          </p:cNvPr>
          <p:cNvSpPr txBox="1"/>
          <p:nvPr/>
        </p:nvSpPr>
        <p:spPr>
          <a:xfrm>
            <a:off x="2293432" y="2126561"/>
            <a:ext cx="9270886" cy="609242"/>
          </a:xfrm>
          <a:prstGeom prst="rect">
            <a:avLst/>
          </a:prstGeom>
          <a:noFill/>
          <a:ln>
            <a:noFill/>
          </a:ln>
        </p:spPr>
        <p:txBody>
          <a:bodyPr wrap="square" lIns="0" tIns="0" rIns="0" bIns="0" rtlCol="0" anchor="ctr">
            <a:normAutofit/>
          </a:bodyPr>
          <a:lstStyle/>
          <a:p>
            <a:pPr marL="363538" indent="-203200">
              <a:buFont typeface="Arial" panose="020B0604020202020204" pitchFamily="34" charset="0"/>
              <a:buChar char="•"/>
            </a:pPr>
            <a:r>
              <a:rPr lang="en-US" sz="1300" dirty="0"/>
              <a:t>Account opening takes days and often forces a branch visit. Drop-off is high, and the customers we lose are disproportionately the digitally active ones we most want to win.</a:t>
            </a:r>
          </a:p>
          <a:p>
            <a:pPr marL="363538" indent="-203200">
              <a:buFont typeface="Arial" panose="020B0604020202020204" pitchFamily="34" charset="0"/>
              <a:buChar char="•"/>
            </a:pPr>
            <a:r>
              <a:rPr lang="en-US" sz="1300" dirty="0"/>
              <a:t>Roughly a third of digital applications are abandoned before completion.</a:t>
            </a:r>
            <a:endParaRPr lang="en-PH" sz="1300" dirty="0"/>
          </a:p>
        </p:txBody>
      </p:sp>
      <p:sp>
        <p:nvSpPr>
          <p:cNvPr id="25" name="Rectangle 24">
            <a:extLst>
              <a:ext uri="{FF2B5EF4-FFF2-40B4-BE49-F238E27FC236}">
                <a16:creationId xmlns:a16="http://schemas.microsoft.com/office/drawing/2014/main" id="{C18619C2-69CF-4234-BA45-7039B78E3402}"/>
              </a:ext>
            </a:extLst>
          </p:cNvPr>
          <p:cNvSpPr/>
          <p:nvPr/>
        </p:nvSpPr>
        <p:spPr>
          <a:xfrm>
            <a:off x="363794" y="2896216"/>
            <a:ext cx="1579305" cy="9811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1" name="Rectangle 20">
            <a:extLst>
              <a:ext uri="{FF2B5EF4-FFF2-40B4-BE49-F238E27FC236}">
                <a16:creationId xmlns:a16="http://schemas.microsoft.com/office/drawing/2014/main" id="{9CFEBB31-85D9-4698-ACC7-2DFB20CB05C7}"/>
              </a:ext>
            </a:extLst>
          </p:cNvPr>
          <p:cNvSpPr/>
          <p:nvPr/>
        </p:nvSpPr>
        <p:spPr>
          <a:xfrm>
            <a:off x="1943099" y="2896216"/>
            <a:ext cx="9885107" cy="981131"/>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3" name="TextBox 22">
            <a:extLst>
              <a:ext uri="{FF2B5EF4-FFF2-40B4-BE49-F238E27FC236}">
                <a16:creationId xmlns:a16="http://schemas.microsoft.com/office/drawing/2014/main" id="{052E6200-584E-4719-83FB-2DF8EBFAB335}"/>
              </a:ext>
            </a:extLst>
          </p:cNvPr>
          <p:cNvSpPr txBox="1"/>
          <p:nvPr/>
        </p:nvSpPr>
        <p:spPr>
          <a:xfrm>
            <a:off x="2293431" y="2970344"/>
            <a:ext cx="7205663" cy="186850"/>
          </a:xfrm>
          <a:prstGeom prst="rect">
            <a:avLst/>
          </a:prstGeom>
          <a:noFill/>
        </p:spPr>
        <p:txBody>
          <a:bodyPr wrap="square" lIns="0" tIns="0" rIns="0" bIns="0" rtlCol="0" anchor="ctr">
            <a:normAutofit fontScale="92500" lnSpcReduction="10000"/>
          </a:bodyPr>
          <a:lstStyle/>
          <a:p>
            <a:r>
              <a:rPr lang="en-US" sz="1400" b="1" dirty="0">
                <a:latin typeface="+mj-lt"/>
              </a:rPr>
              <a:t>Everyday servicing</a:t>
            </a:r>
            <a:endParaRPr lang="en-PH" sz="1400" b="1" dirty="0">
              <a:latin typeface="+mj-lt"/>
            </a:endParaRPr>
          </a:p>
        </p:txBody>
      </p:sp>
      <p:sp>
        <p:nvSpPr>
          <p:cNvPr id="24" name="TextBox 23">
            <a:extLst>
              <a:ext uri="{FF2B5EF4-FFF2-40B4-BE49-F238E27FC236}">
                <a16:creationId xmlns:a16="http://schemas.microsoft.com/office/drawing/2014/main" id="{AF74FABA-1ADD-4919-8A80-17466C42AB99}"/>
              </a:ext>
            </a:extLst>
          </p:cNvPr>
          <p:cNvSpPr txBox="1"/>
          <p:nvPr/>
        </p:nvSpPr>
        <p:spPr>
          <a:xfrm>
            <a:off x="2293432" y="3193978"/>
            <a:ext cx="9270886" cy="609242"/>
          </a:xfrm>
          <a:prstGeom prst="rect">
            <a:avLst/>
          </a:prstGeom>
          <a:noFill/>
          <a:ln>
            <a:noFill/>
          </a:ln>
        </p:spPr>
        <p:txBody>
          <a:bodyPr wrap="square" lIns="0" tIns="0" rIns="0" bIns="0" rtlCol="0" anchor="ctr">
            <a:normAutofit/>
          </a:bodyPr>
          <a:lstStyle/>
          <a:p>
            <a:pPr marL="363538" indent="-203200">
              <a:buFont typeface="Arial" panose="020B0604020202020204" pitchFamily="34" charset="0"/>
              <a:buChar char="•"/>
            </a:pPr>
            <a:r>
              <a:rPr lang="en-US" sz="1300" dirty="0"/>
              <a:t>Routine requests still route to branches and call centers. Customers wait, colleagues are tied up on low-value work, and cost-to-serve stays stubbornly high.</a:t>
            </a:r>
          </a:p>
          <a:p>
            <a:pPr marL="363538" indent="-203200">
              <a:buFont typeface="Arial" panose="020B0604020202020204" pitchFamily="34" charset="0"/>
              <a:buChar char="•"/>
            </a:pPr>
            <a:r>
              <a:rPr lang="en-US" sz="1300" dirty="0"/>
              <a:t>Most service contacts could be resolved digitally with the right tools.</a:t>
            </a:r>
            <a:endParaRPr lang="en-PH" sz="1300" dirty="0"/>
          </a:p>
        </p:txBody>
      </p:sp>
      <p:sp>
        <p:nvSpPr>
          <p:cNvPr id="39" name="Rectangle 38">
            <a:extLst>
              <a:ext uri="{FF2B5EF4-FFF2-40B4-BE49-F238E27FC236}">
                <a16:creationId xmlns:a16="http://schemas.microsoft.com/office/drawing/2014/main" id="{8CF635E9-62F5-4041-AB42-1803630650FC}"/>
              </a:ext>
            </a:extLst>
          </p:cNvPr>
          <p:cNvSpPr/>
          <p:nvPr/>
        </p:nvSpPr>
        <p:spPr>
          <a:xfrm>
            <a:off x="363794" y="3963632"/>
            <a:ext cx="1579305" cy="9811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7" name="Rectangle 36">
            <a:extLst>
              <a:ext uri="{FF2B5EF4-FFF2-40B4-BE49-F238E27FC236}">
                <a16:creationId xmlns:a16="http://schemas.microsoft.com/office/drawing/2014/main" id="{E666F7AF-BB2D-48C2-91A9-1AF44BCDFF01}"/>
              </a:ext>
            </a:extLst>
          </p:cNvPr>
          <p:cNvSpPr/>
          <p:nvPr/>
        </p:nvSpPr>
        <p:spPr>
          <a:xfrm>
            <a:off x="1943099" y="3963632"/>
            <a:ext cx="9885107" cy="981131"/>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8" name="Group 37">
            <a:extLst>
              <a:ext uri="{FF2B5EF4-FFF2-40B4-BE49-F238E27FC236}">
                <a16:creationId xmlns:a16="http://schemas.microsoft.com/office/drawing/2014/main" id="{D8F1BD46-0DC9-4953-BDC1-0416608634A7}"/>
              </a:ext>
            </a:extLst>
          </p:cNvPr>
          <p:cNvGrpSpPr/>
          <p:nvPr/>
        </p:nvGrpSpPr>
        <p:grpSpPr>
          <a:xfrm>
            <a:off x="2293431" y="4037760"/>
            <a:ext cx="9270887" cy="832876"/>
            <a:chOff x="2250181" y="1812513"/>
            <a:chExt cx="9314137" cy="1325542"/>
          </a:xfrm>
        </p:grpSpPr>
        <p:sp>
          <p:nvSpPr>
            <p:cNvPr id="40" name="TextBox 39">
              <a:extLst>
                <a:ext uri="{FF2B5EF4-FFF2-40B4-BE49-F238E27FC236}">
                  <a16:creationId xmlns:a16="http://schemas.microsoft.com/office/drawing/2014/main" id="{60CB3DE7-058E-40EA-8C31-198431D56E6D}"/>
                </a:ext>
              </a:extLst>
            </p:cNvPr>
            <p:cNvSpPr txBox="1"/>
            <p:nvPr/>
          </p:nvSpPr>
          <p:spPr>
            <a:xfrm>
              <a:off x="2250181" y="1812513"/>
              <a:ext cx="7239278" cy="297376"/>
            </a:xfrm>
            <a:prstGeom prst="rect">
              <a:avLst/>
            </a:prstGeom>
            <a:noFill/>
          </p:spPr>
          <p:txBody>
            <a:bodyPr wrap="square" lIns="0" tIns="0" rIns="0" bIns="0" rtlCol="0" anchor="ctr">
              <a:normAutofit fontScale="92500" lnSpcReduction="10000"/>
            </a:bodyPr>
            <a:lstStyle/>
            <a:p>
              <a:r>
                <a:rPr lang="en-US" sz="1400" b="1" dirty="0">
                  <a:latin typeface="+mj-lt"/>
                </a:rPr>
                <a:t>Borrowing</a:t>
              </a:r>
              <a:endParaRPr lang="en-PH" sz="1400" b="1" dirty="0">
                <a:latin typeface="+mj-lt"/>
              </a:endParaRPr>
            </a:p>
          </p:txBody>
        </p:sp>
        <p:sp>
          <p:nvSpPr>
            <p:cNvPr id="41" name="TextBox 40">
              <a:extLst>
                <a:ext uri="{FF2B5EF4-FFF2-40B4-BE49-F238E27FC236}">
                  <a16:creationId xmlns:a16="http://schemas.microsoft.com/office/drawing/2014/main" id="{6E5CE26C-F31B-4901-AEE3-ABB58CD1D3BD}"/>
                </a:ext>
              </a:extLst>
            </p:cNvPr>
            <p:cNvSpPr txBox="1"/>
            <p:nvPr/>
          </p:nvSpPr>
          <p:spPr>
            <a:xfrm>
              <a:off x="2250182" y="2168432"/>
              <a:ext cx="9314136" cy="969623"/>
            </a:xfrm>
            <a:prstGeom prst="rect">
              <a:avLst/>
            </a:prstGeom>
            <a:noFill/>
            <a:ln>
              <a:noFill/>
            </a:ln>
          </p:spPr>
          <p:txBody>
            <a:bodyPr wrap="square" lIns="0" tIns="0" rIns="0" bIns="0" rtlCol="0" anchor="ctr">
              <a:normAutofit/>
            </a:bodyPr>
            <a:lstStyle/>
            <a:p>
              <a:pPr marL="363538" indent="-203200">
                <a:buFont typeface="Arial" panose="020B0604020202020204" pitchFamily="34" charset="0"/>
                <a:buChar char="•"/>
              </a:pPr>
              <a:r>
                <a:rPr lang="en-US" sz="1300" dirty="0"/>
                <a:t>Lending decisions are slow and opaque. Manual underwriting and disconnected data mean customers wait while faster lenders win the business.</a:t>
              </a:r>
            </a:p>
            <a:p>
              <a:pPr marL="363538" indent="-203200">
                <a:buFont typeface="Arial" panose="020B0604020202020204" pitchFamily="34" charset="0"/>
                <a:buChar char="•"/>
              </a:pPr>
              <a:r>
                <a:rPr lang="en-US" sz="1300" dirty="0"/>
                <a:t>Decision times lag digital lenders by days, not hours.</a:t>
              </a:r>
              <a:endParaRPr lang="en-PH" sz="1300" dirty="0"/>
            </a:p>
          </p:txBody>
        </p:sp>
      </p:grpSp>
      <p:grpSp>
        <p:nvGrpSpPr>
          <p:cNvPr id="90010" name="Group 649">
            <a:extLst>
              <a:ext uri="{FF2B5EF4-FFF2-40B4-BE49-F238E27FC236}">
                <a16:creationId xmlns:a16="http://schemas.microsoft.com/office/drawing/2014/main" id="{51A39D1A-CF3C-4BE1-AC70-B70DB09FCE9B}"/>
              </a:ext>
            </a:extLst>
          </p:cNvPr>
          <p:cNvGrpSpPr/>
          <p:nvPr/>
        </p:nvGrpSpPr>
        <p:grpSpPr>
          <a:xfrm>
            <a:off x="716770" y="1925910"/>
            <a:ext cx="786910" cy="786910"/>
            <a:chOff x="6968299" y="4956472"/>
            <a:chExt cx="914400" cy="914400"/>
          </a:xfrm>
        </p:grpSpPr>
        <p:sp>
          <p:nvSpPr>
            <p:cNvPr id="90011" name="Accent">
              <a:extLst>
                <a:ext uri="{FF2B5EF4-FFF2-40B4-BE49-F238E27FC236}">
                  <a16:creationId xmlns:a16="http://schemas.microsoft.com/office/drawing/2014/main" id="{C43666EE-7555-4493-BCD4-D890EC4F41FA}"/>
                </a:ext>
              </a:extLst>
            </p:cNvPr>
            <p:cNvSpPr/>
            <p:nvPr/>
          </p:nvSpPr>
          <p:spPr>
            <a:xfrm>
              <a:off x="6968299" y="4956472"/>
              <a:ext cx="914400" cy="914400"/>
            </a:xfrm>
            <a:custGeom>
              <a:avLst/>
              <a:gdLst/>
              <a:ahLst/>
              <a:cxnLst/>
              <a:rect l="0" t="0" r="10000" b="10000"/>
              <a:pathLst>
                <a:path w="10000" h="10000">
                  <a:moveTo>
                    <a:pt x="8950" y="4941"/>
                  </a:moveTo>
                  <a:lnTo>
                    <a:pt x="8949" y="4994"/>
                  </a:lnTo>
                  <a:lnTo>
                    <a:pt x="8946" y="5047"/>
                  </a:lnTo>
                  <a:lnTo>
                    <a:pt x="8941" y="5100"/>
                  </a:lnTo>
                  <a:lnTo>
                    <a:pt x="8934" y="5152"/>
                  </a:lnTo>
                  <a:lnTo>
                    <a:pt x="8925" y="5204"/>
                  </a:lnTo>
                  <a:lnTo>
                    <a:pt x="8915" y="5256"/>
                  </a:lnTo>
                  <a:lnTo>
                    <a:pt x="8902" y="5307"/>
                  </a:lnTo>
                  <a:lnTo>
                    <a:pt x="8887" y="5358"/>
                  </a:lnTo>
                  <a:lnTo>
                    <a:pt x="8871" y="5408"/>
                  </a:lnTo>
                  <a:lnTo>
                    <a:pt x="8852" y="5458"/>
                  </a:lnTo>
                  <a:lnTo>
                    <a:pt x="8832" y="5507"/>
                  </a:lnTo>
                  <a:lnTo>
                    <a:pt x="8810" y="5555"/>
                  </a:lnTo>
                  <a:lnTo>
                    <a:pt x="8786" y="5602"/>
                  </a:lnTo>
                  <a:lnTo>
                    <a:pt x="8760" y="5649"/>
                  </a:lnTo>
                  <a:lnTo>
                    <a:pt x="8733" y="5694"/>
                  </a:lnTo>
                  <a:lnTo>
                    <a:pt x="8704" y="5739"/>
                  </a:lnTo>
                  <a:lnTo>
                    <a:pt x="8673" y="5782"/>
                  </a:lnTo>
                  <a:lnTo>
                    <a:pt x="8641" y="5824"/>
                  </a:lnTo>
                  <a:lnTo>
                    <a:pt x="8607" y="5864"/>
                  </a:lnTo>
                  <a:lnTo>
                    <a:pt x="8572" y="5904"/>
                  </a:lnTo>
                  <a:lnTo>
                    <a:pt x="8536" y="5942"/>
                  </a:lnTo>
                  <a:lnTo>
                    <a:pt x="8498" y="5978"/>
                  </a:lnTo>
                  <a:lnTo>
                    <a:pt x="8458" y="6013"/>
                  </a:lnTo>
                  <a:lnTo>
                    <a:pt x="8418" y="6047"/>
                  </a:lnTo>
                  <a:lnTo>
                    <a:pt x="8376" y="6079"/>
                  </a:lnTo>
                  <a:lnTo>
                    <a:pt x="8333" y="6110"/>
                  </a:lnTo>
                  <a:lnTo>
                    <a:pt x="8288" y="6139"/>
                  </a:lnTo>
                  <a:lnTo>
                    <a:pt x="8243" y="6166"/>
                  </a:lnTo>
                  <a:lnTo>
                    <a:pt x="8196" y="6192"/>
                  </a:lnTo>
                  <a:lnTo>
                    <a:pt x="8149" y="6216"/>
                  </a:lnTo>
                  <a:lnTo>
                    <a:pt x="8101" y="6238"/>
                  </a:lnTo>
                  <a:lnTo>
                    <a:pt x="8052" y="6258"/>
                  </a:lnTo>
                  <a:lnTo>
                    <a:pt x="8002" y="6277"/>
                  </a:lnTo>
                  <a:lnTo>
                    <a:pt x="7952" y="6293"/>
                  </a:lnTo>
                  <a:lnTo>
                    <a:pt x="7901" y="6308"/>
                  </a:lnTo>
                  <a:lnTo>
                    <a:pt x="7850" y="6321"/>
                  </a:lnTo>
                  <a:lnTo>
                    <a:pt x="7798" y="6331"/>
                  </a:lnTo>
                  <a:lnTo>
                    <a:pt x="7746" y="6340"/>
                  </a:lnTo>
                  <a:lnTo>
                    <a:pt x="7694" y="6347"/>
                  </a:lnTo>
                  <a:lnTo>
                    <a:pt x="7641" y="6352"/>
                  </a:lnTo>
                  <a:lnTo>
                    <a:pt x="7588" y="6355"/>
                  </a:lnTo>
                  <a:lnTo>
                    <a:pt x="7535" y="6356"/>
                  </a:lnTo>
                  <a:lnTo>
                    <a:pt x="7482" y="6355"/>
                  </a:lnTo>
                  <a:lnTo>
                    <a:pt x="7429" y="6352"/>
                  </a:lnTo>
                  <a:lnTo>
                    <a:pt x="7376" y="6347"/>
                  </a:lnTo>
                  <a:lnTo>
                    <a:pt x="7324" y="6340"/>
                  </a:lnTo>
                  <a:lnTo>
                    <a:pt x="7272" y="6331"/>
                  </a:lnTo>
                  <a:lnTo>
                    <a:pt x="7220" y="6321"/>
                  </a:lnTo>
                  <a:lnTo>
                    <a:pt x="7169" y="6308"/>
                  </a:lnTo>
                  <a:lnTo>
                    <a:pt x="7118" y="6293"/>
                  </a:lnTo>
                  <a:lnTo>
                    <a:pt x="7068" y="6277"/>
                  </a:lnTo>
                  <a:lnTo>
                    <a:pt x="7019" y="6258"/>
                  </a:lnTo>
                  <a:lnTo>
                    <a:pt x="6970" y="6238"/>
                  </a:lnTo>
                  <a:lnTo>
                    <a:pt x="6922" y="6216"/>
                  </a:lnTo>
                  <a:lnTo>
                    <a:pt x="6875" y="6192"/>
                  </a:lnTo>
                  <a:lnTo>
                    <a:pt x="6828" y="6166"/>
                  </a:lnTo>
                  <a:lnTo>
                    <a:pt x="6782" y="6139"/>
                  </a:lnTo>
                  <a:lnTo>
                    <a:pt x="6738" y="6110"/>
                  </a:lnTo>
                  <a:lnTo>
                    <a:pt x="6695" y="6079"/>
                  </a:lnTo>
                  <a:lnTo>
                    <a:pt x="6653" y="6047"/>
                  </a:lnTo>
                  <a:lnTo>
                    <a:pt x="6612" y="6013"/>
                  </a:lnTo>
                  <a:lnTo>
                    <a:pt x="6573" y="5978"/>
                  </a:lnTo>
                  <a:lnTo>
                    <a:pt x="6535" y="5942"/>
                  </a:lnTo>
                  <a:lnTo>
                    <a:pt x="6498" y="5904"/>
                  </a:lnTo>
                  <a:lnTo>
                    <a:pt x="6463" y="5864"/>
                  </a:lnTo>
                  <a:lnTo>
                    <a:pt x="6429" y="5824"/>
                  </a:lnTo>
                  <a:lnTo>
                    <a:pt x="6397" y="5782"/>
                  </a:lnTo>
                  <a:lnTo>
                    <a:pt x="6366" y="5739"/>
                  </a:lnTo>
                  <a:lnTo>
                    <a:pt x="6337" y="5694"/>
                  </a:lnTo>
                  <a:lnTo>
                    <a:pt x="6310" y="5649"/>
                  </a:lnTo>
                  <a:lnTo>
                    <a:pt x="6284" y="5602"/>
                  </a:lnTo>
                  <a:lnTo>
                    <a:pt x="6260" y="5555"/>
                  </a:lnTo>
                  <a:lnTo>
                    <a:pt x="6238" y="5507"/>
                  </a:lnTo>
                  <a:lnTo>
                    <a:pt x="6218" y="5458"/>
                  </a:lnTo>
                  <a:lnTo>
                    <a:pt x="6200" y="5408"/>
                  </a:lnTo>
                  <a:lnTo>
                    <a:pt x="6183" y="5358"/>
                  </a:lnTo>
                  <a:lnTo>
                    <a:pt x="6168" y="5307"/>
                  </a:lnTo>
                  <a:lnTo>
                    <a:pt x="6156" y="5256"/>
                  </a:lnTo>
                  <a:lnTo>
                    <a:pt x="6145" y="5204"/>
                  </a:lnTo>
                  <a:lnTo>
                    <a:pt x="6136" y="5152"/>
                  </a:lnTo>
                  <a:lnTo>
                    <a:pt x="6129" y="5100"/>
                  </a:lnTo>
                  <a:lnTo>
                    <a:pt x="6124" y="5047"/>
                  </a:lnTo>
                  <a:lnTo>
                    <a:pt x="6121" y="4994"/>
                  </a:lnTo>
                  <a:lnTo>
                    <a:pt x="6120" y="4941"/>
                  </a:lnTo>
                  <a:lnTo>
                    <a:pt x="6121" y="4888"/>
                  </a:lnTo>
                  <a:lnTo>
                    <a:pt x="6124" y="4835"/>
                  </a:lnTo>
                  <a:lnTo>
                    <a:pt x="6129" y="4782"/>
                  </a:lnTo>
                  <a:lnTo>
                    <a:pt x="6136" y="4730"/>
                  </a:lnTo>
                  <a:lnTo>
                    <a:pt x="6145" y="4678"/>
                  </a:lnTo>
                  <a:lnTo>
                    <a:pt x="6156" y="4626"/>
                  </a:lnTo>
                  <a:lnTo>
                    <a:pt x="6168" y="4575"/>
                  </a:lnTo>
                  <a:lnTo>
                    <a:pt x="6183" y="4524"/>
                  </a:lnTo>
                  <a:lnTo>
                    <a:pt x="6200" y="4474"/>
                  </a:lnTo>
                  <a:lnTo>
                    <a:pt x="6218" y="4425"/>
                  </a:lnTo>
                  <a:lnTo>
                    <a:pt x="6238" y="4376"/>
                  </a:lnTo>
                  <a:lnTo>
                    <a:pt x="6260" y="4328"/>
                  </a:lnTo>
                  <a:lnTo>
                    <a:pt x="6284" y="4281"/>
                  </a:lnTo>
                  <a:lnTo>
                    <a:pt x="6310" y="4234"/>
                  </a:lnTo>
                  <a:lnTo>
                    <a:pt x="6337" y="4188"/>
                  </a:lnTo>
                  <a:lnTo>
                    <a:pt x="6366" y="4144"/>
                  </a:lnTo>
                  <a:lnTo>
                    <a:pt x="6397" y="4101"/>
                  </a:lnTo>
                  <a:lnTo>
                    <a:pt x="6429" y="4059"/>
                  </a:lnTo>
                  <a:lnTo>
                    <a:pt x="6463" y="4018"/>
                  </a:lnTo>
                  <a:lnTo>
                    <a:pt x="6498" y="3979"/>
                  </a:lnTo>
                  <a:lnTo>
                    <a:pt x="6535" y="3941"/>
                  </a:lnTo>
                  <a:lnTo>
                    <a:pt x="6573" y="3904"/>
                  </a:lnTo>
                  <a:lnTo>
                    <a:pt x="6612" y="3869"/>
                  </a:lnTo>
                  <a:lnTo>
                    <a:pt x="6653" y="3835"/>
                  </a:lnTo>
                  <a:lnTo>
                    <a:pt x="6695" y="3803"/>
                  </a:lnTo>
                  <a:lnTo>
                    <a:pt x="6738" y="3772"/>
                  </a:lnTo>
                  <a:lnTo>
                    <a:pt x="6782" y="3743"/>
                  </a:lnTo>
                  <a:lnTo>
                    <a:pt x="6828" y="3716"/>
                  </a:lnTo>
                  <a:lnTo>
                    <a:pt x="6875" y="3690"/>
                  </a:lnTo>
                  <a:lnTo>
                    <a:pt x="6922" y="3666"/>
                  </a:lnTo>
                  <a:lnTo>
                    <a:pt x="6970" y="3644"/>
                  </a:lnTo>
                  <a:lnTo>
                    <a:pt x="7019" y="3624"/>
                  </a:lnTo>
                  <a:lnTo>
                    <a:pt x="7068" y="3606"/>
                  </a:lnTo>
                  <a:lnTo>
                    <a:pt x="7118" y="3589"/>
                  </a:lnTo>
                  <a:lnTo>
                    <a:pt x="7169" y="3575"/>
                  </a:lnTo>
                  <a:lnTo>
                    <a:pt x="7220" y="3562"/>
                  </a:lnTo>
                  <a:lnTo>
                    <a:pt x="7272" y="3551"/>
                  </a:lnTo>
                  <a:lnTo>
                    <a:pt x="7324" y="3542"/>
                  </a:lnTo>
                  <a:lnTo>
                    <a:pt x="7376" y="3535"/>
                  </a:lnTo>
                  <a:lnTo>
                    <a:pt x="7429" y="3530"/>
                  </a:lnTo>
                  <a:lnTo>
                    <a:pt x="7482" y="3527"/>
                  </a:lnTo>
                  <a:lnTo>
                    <a:pt x="7535" y="3526"/>
                  </a:lnTo>
                  <a:lnTo>
                    <a:pt x="7588" y="3527"/>
                  </a:lnTo>
                  <a:lnTo>
                    <a:pt x="7641" y="3530"/>
                  </a:lnTo>
                  <a:lnTo>
                    <a:pt x="7694" y="3535"/>
                  </a:lnTo>
                  <a:lnTo>
                    <a:pt x="7746" y="3542"/>
                  </a:lnTo>
                  <a:lnTo>
                    <a:pt x="7798" y="3551"/>
                  </a:lnTo>
                  <a:lnTo>
                    <a:pt x="7850" y="3562"/>
                  </a:lnTo>
                  <a:lnTo>
                    <a:pt x="7901" y="3575"/>
                  </a:lnTo>
                  <a:lnTo>
                    <a:pt x="7952" y="3589"/>
                  </a:lnTo>
                  <a:lnTo>
                    <a:pt x="8002" y="3606"/>
                  </a:lnTo>
                  <a:lnTo>
                    <a:pt x="8052" y="3624"/>
                  </a:lnTo>
                  <a:lnTo>
                    <a:pt x="8101" y="3644"/>
                  </a:lnTo>
                  <a:lnTo>
                    <a:pt x="8149" y="3666"/>
                  </a:lnTo>
                  <a:lnTo>
                    <a:pt x="8196" y="3690"/>
                  </a:lnTo>
                  <a:lnTo>
                    <a:pt x="8243" y="3716"/>
                  </a:lnTo>
                  <a:lnTo>
                    <a:pt x="8288" y="3743"/>
                  </a:lnTo>
                  <a:lnTo>
                    <a:pt x="8333" y="3772"/>
                  </a:lnTo>
                  <a:lnTo>
                    <a:pt x="8376" y="3803"/>
                  </a:lnTo>
                  <a:lnTo>
                    <a:pt x="8418" y="3835"/>
                  </a:lnTo>
                  <a:lnTo>
                    <a:pt x="8458" y="3869"/>
                  </a:lnTo>
                  <a:lnTo>
                    <a:pt x="8498" y="3904"/>
                  </a:lnTo>
                  <a:lnTo>
                    <a:pt x="8536" y="3941"/>
                  </a:lnTo>
                  <a:lnTo>
                    <a:pt x="8572" y="3979"/>
                  </a:lnTo>
                  <a:lnTo>
                    <a:pt x="8607" y="4018"/>
                  </a:lnTo>
                  <a:lnTo>
                    <a:pt x="8641" y="4059"/>
                  </a:lnTo>
                  <a:lnTo>
                    <a:pt x="8673" y="4101"/>
                  </a:lnTo>
                  <a:lnTo>
                    <a:pt x="8704" y="4144"/>
                  </a:lnTo>
                  <a:lnTo>
                    <a:pt x="8733" y="4188"/>
                  </a:lnTo>
                  <a:lnTo>
                    <a:pt x="8760" y="4234"/>
                  </a:lnTo>
                  <a:lnTo>
                    <a:pt x="8786" y="4281"/>
                  </a:lnTo>
                  <a:lnTo>
                    <a:pt x="8810" y="4328"/>
                  </a:lnTo>
                  <a:lnTo>
                    <a:pt x="8832" y="4376"/>
                  </a:lnTo>
                  <a:lnTo>
                    <a:pt x="8852" y="4425"/>
                  </a:lnTo>
                  <a:lnTo>
                    <a:pt x="8871" y="4474"/>
                  </a:lnTo>
                  <a:lnTo>
                    <a:pt x="8887" y="4524"/>
                  </a:lnTo>
                  <a:lnTo>
                    <a:pt x="8902" y="4575"/>
                  </a:lnTo>
                  <a:lnTo>
                    <a:pt x="8915" y="4626"/>
                  </a:lnTo>
                  <a:lnTo>
                    <a:pt x="8925" y="4678"/>
                  </a:lnTo>
                  <a:lnTo>
                    <a:pt x="8934" y="4730"/>
                  </a:lnTo>
                  <a:lnTo>
                    <a:pt x="8941" y="4782"/>
                  </a:lnTo>
                  <a:lnTo>
                    <a:pt x="8946" y="4835"/>
                  </a:lnTo>
                  <a:lnTo>
                    <a:pt x="8949" y="4888"/>
                  </a:lnTo>
                  <a:lnTo>
                    <a:pt x="8950" y="4941"/>
                  </a:lnTo>
                  <a:close/>
                </a:path>
              </a:pathLst>
            </a:custGeom>
            <a:solidFill>
              <a:srgbClr val="FFFFFF"/>
            </a:solidFill>
            <a:ln>
              <a:noFill/>
            </a:ln>
          </p:spPr>
          <p:txBody>
            <a:bodyPr/>
            <a:lstStyle/>
            <a:p>
              <a:endParaRPr/>
            </a:p>
          </p:txBody>
        </p:sp>
        <p:sp>
          <p:nvSpPr>
            <p:cNvPr id="90012" name="Outline">
              <a:extLst>
                <a:ext uri="{FF2B5EF4-FFF2-40B4-BE49-F238E27FC236}">
                  <a16:creationId xmlns:a16="http://schemas.microsoft.com/office/drawing/2014/main" id="{2E1F13E6-4663-4D97-838A-0D61D7F9993A}"/>
                </a:ext>
              </a:extLst>
            </p:cNvPr>
            <p:cNvSpPr/>
            <p:nvPr/>
          </p:nvSpPr>
          <p:spPr>
            <a:xfrm>
              <a:off x="6968299" y="4956472"/>
              <a:ext cx="914400" cy="914400"/>
            </a:xfrm>
            <a:custGeom>
              <a:avLst/>
              <a:gdLst/>
              <a:ahLst/>
              <a:cxnLst/>
              <a:rect l="0" t="0" r="10000" b="10000"/>
              <a:pathLst>
                <a:path w="10000" h="10000">
                  <a:moveTo>
                    <a:pt x="9199" y="4874"/>
                  </a:moveTo>
                  <a:lnTo>
                    <a:pt x="9199" y="4883"/>
                  </a:lnTo>
                  <a:lnTo>
                    <a:pt x="9200" y="4936"/>
                  </a:lnTo>
                  <a:lnTo>
                    <a:pt x="9200" y="4946"/>
                  </a:lnTo>
                  <a:lnTo>
                    <a:pt x="9199" y="4999"/>
                  </a:lnTo>
                  <a:lnTo>
                    <a:pt x="9199" y="5008"/>
                  </a:lnTo>
                  <a:lnTo>
                    <a:pt x="9196" y="5061"/>
                  </a:lnTo>
                  <a:lnTo>
                    <a:pt x="9195" y="5070"/>
                  </a:lnTo>
                  <a:lnTo>
                    <a:pt x="9190" y="5123"/>
                  </a:lnTo>
                  <a:lnTo>
                    <a:pt x="9189" y="5132"/>
                  </a:lnTo>
                  <a:lnTo>
                    <a:pt x="9182" y="5185"/>
                  </a:lnTo>
                  <a:lnTo>
                    <a:pt x="9181" y="5194"/>
                  </a:lnTo>
                  <a:lnTo>
                    <a:pt x="9172" y="5246"/>
                  </a:lnTo>
                  <a:lnTo>
                    <a:pt x="9170" y="5255"/>
                  </a:lnTo>
                  <a:lnTo>
                    <a:pt x="9159" y="5307"/>
                  </a:lnTo>
                  <a:lnTo>
                    <a:pt x="9157" y="5316"/>
                  </a:lnTo>
                  <a:lnTo>
                    <a:pt x="9145" y="5367"/>
                  </a:lnTo>
                  <a:lnTo>
                    <a:pt x="9142" y="5376"/>
                  </a:lnTo>
                  <a:lnTo>
                    <a:pt x="9127" y="5427"/>
                  </a:lnTo>
                  <a:lnTo>
                    <a:pt x="9125" y="5436"/>
                  </a:lnTo>
                  <a:lnTo>
                    <a:pt x="9108" y="5486"/>
                  </a:lnTo>
                  <a:lnTo>
                    <a:pt x="9105" y="5495"/>
                  </a:lnTo>
                  <a:lnTo>
                    <a:pt x="9087" y="5545"/>
                  </a:lnTo>
                  <a:lnTo>
                    <a:pt x="9083" y="5553"/>
                  </a:lnTo>
                  <a:lnTo>
                    <a:pt x="9063" y="5602"/>
                  </a:lnTo>
                  <a:lnTo>
                    <a:pt x="9059" y="5611"/>
                  </a:lnTo>
                  <a:lnTo>
                    <a:pt x="9037" y="5659"/>
                  </a:lnTo>
                  <a:lnTo>
                    <a:pt x="9033" y="5668"/>
                  </a:lnTo>
                  <a:lnTo>
                    <a:pt x="9009" y="5715"/>
                  </a:lnTo>
                  <a:lnTo>
                    <a:pt x="9005" y="5723"/>
                  </a:lnTo>
                  <a:lnTo>
                    <a:pt x="8979" y="5770"/>
                  </a:lnTo>
                  <a:lnTo>
                    <a:pt x="8974" y="5778"/>
                  </a:lnTo>
                  <a:lnTo>
                    <a:pt x="8947" y="5823"/>
                  </a:lnTo>
                  <a:lnTo>
                    <a:pt x="8942" y="5831"/>
                  </a:lnTo>
                  <a:lnTo>
                    <a:pt x="8913" y="5876"/>
                  </a:lnTo>
                  <a:lnTo>
                    <a:pt x="8908" y="5883"/>
                  </a:lnTo>
                  <a:lnTo>
                    <a:pt x="8877" y="5927"/>
                  </a:lnTo>
                  <a:lnTo>
                    <a:pt x="8871" y="5934"/>
                  </a:lnTo>
                  <a:lnTo>
                    <a:pt x="8839" y="5976"/>
                  </a:lnTo>
                  <a:lnTo>
                    <a:pt x="8833" y="5983"/>
                  </a:lnTo>
                  <a:lnTo>
                    <a:pt x="8800" y="6024"/>
                  </a:lnTo>
                  <a:lnTo>
                    <a:pt x="8794" y="6031"/>
                  </a:lnTo>
                  <a:lnTo>
                    <a:pt x="8759" y="6070"/>
                  </a:lnTo>
                  <a:lnTo>
                    <a:pt x="8752" y="6077"/>
                  </a:lnTo>
                  <a:lnTo>
                    <a:pt x="8716" y="6115"/>
                  </a:lnTo>
                  <a:lnTo>
                    <a:pt x="8709" y="6122"/>
                  </a:lnTo>
                  <a:lnTo>
                    <a:pt x="8671" y="6158"/>
                  </a:lnTo>
                  <a:lnTo>
                    <a:pt x="8664" y="6165"/>
                  </a:lnTo>
                  <a:lnTo>
                    <a:pt x="8625" y="6200"/>
                  </a:lnTo>
                  <a:lnTo>
                    <a:pt x="8618" y="6206"/>
                  </a:lnTo>
                  <a:lnTo>
                    <a:pt x="8577" y="6239"/>
                  </a:lnTo>
                  <a:lnTo>
                    <a:pt x="8570" y="6245"/>
                  </a:lnTo>
                  <a:lnTo>
                    <a:pt x="8528" y="6277"/>
                  </a:lnTo>
                  <a:lnTo>
                    <a:pt x="8521" y="6283"/>
                  </a:lnTo>
                  <a:lnTo>
                    <a:pt x="8477" y="6314"/>
                  </a:lnTo>
                  <a:lnTo>
                    <a:pt x="8470" y="6319"/>
                  </a:lnTo>
                  <a:lnTo>
                    <a:pt x="8425" y="6348"/>
                  </a:lnTo>
                  <a:lnTo>
                    <a:pt x="8417" y="6353"/>
                  </a:lnTo>
                  <a:lnTo>
                    <a:pt x="8372" y="6380"/>
                  </a:lnTo>
                  <a:lnTo>
                    <a:pt x="8364" y="6385"/>
                  </a:lnTo>
                  <a:lnTo>
                    <a:pt x="8317" y="6411"/>
                  </a:lnTo>
                  <a:lnTo>
                    <a:pt x="8309" y="6415"/>
                  </a:lnTo>
                  <a:lnTo>
                    <a:pt x="8262" y="6439"/>
                  </a:lnTo>
                  <a:lnTo>
                    <a:pt x="8253" y="6443"/>
                  </a:lnTo>
                  <a:lnTo>
                    <a:pt x="8205" y="6465"/>
                  </a:lnTo>
                  <a:lnTo>
                    <a:pt x="8196" y="6469"/>
                  </a:lnTo>
                  <a:lnTo>
                    <a:pt x="8147" y="6489"/>
                  </a:lnTo>
                  <a:lnTo>
                    <a:pt x="8139" y="6493"/>
                  </a:lnTo>
                  <a:lnTo>
                    <a:pt x="8089" y="6511"/>
                  </a:lnTo>
                  <a:lnTo>
                    <a:pt x="8080" y="6514"/>
                  </a:lnTo>
                  <a:lnTo>
                    <a:pt x="8030" y="6531"/>
                  </a:lnTo>
                  <a:lnTo>
                    <a:pt x="8021" y="6533"/>
                  </a:lnTo>
                  <a:lnTo>
                    <a:pt x="7970" y="6548"/>
                  </a:lnTo>
                  <a:lnTo>
                    <a:pt x="7961" y="6551"/>
                  </a:lnTo>
                  <a:lnTo>
                    <a:pt x="7910" y="6563"/>
                  </a:lnTo>
                  <a:lnTo>
                    <a:pt x="7901" y="6565"/>
                  </a:lnTo>
                  <a:lnTo>
                    <a:pt x="7849" y="6576"/>
                  </a:lnTo>
                  <a:lnTo>
                    <a:pt x="7840" y="6578"/>
                  </a:lnTo>
                  <a:lnTo>
                    <a:pt x="7788" y="6587"/>
                  </a:lnTo>
                  <a:lnTo>
                    <a:pt x="7779" y="6588"/>
                  </a:lnTo>
                  <a:lnTo>
                    <a:pt x="7726" y="6595"/>
                  </a:lnTo>
                  <a:lnTo>
                    <a:pt x="7717" y="6596"/>
                  </a:lnTo>
                  <a:lnTo>
                    <a:pt x="7664" y="6601"/>
                  </a:lnTo>
                  <a:lnTo>
                    <a:pt x="7655" y="6602"/>
                  </a:lnTo>
                  <a:lnTo>
                    <a:pt x="7602" y="6605"/>
                  </a:lnTo>
                  <a:lnTo>
                    <a:pt x="7593" y="6605"/>
                  </a:lnTo>
                  <a:lnTo>
                    <a:pt x="7540" y="6606"/>
                  </a:lnTo>
                  <a:lnTo>
                    <a:pt x="7530" y="6606"/>
                  </a:lnTo>
                  <a:lnTo>
                    <a:pt x="7477" y="6605"/>
                  </a:lnTo>
                  <a:lnTo>
                    <a:pt x="7468" y="6605"/>
                  </a:lnTo>
                  <a:lnTo>
                    <a:pt x="7415" y="6602"/>
                  </a:lnTo>
                  <a:lnTo>
                    <a:pt x="7406" y="6601"/>
                  </a:lnTo>
                  <a:lnTo>
                    <a:pt x="7353" y="6596"/>
                  </a:lnTo>
                  <a:lnTo>
                    <a:pt x="7344" y="6595"/>
                  </a:lnTo>
                  <a:lnTo>
                    <a:pt x="7291" y="6588"/>
                  </a:lnTo>
                  <a:lnTo>
                    <a:pt x="7282" y="6587"/>
                  </a:lnTo>
                  <a:lnTo>
                    <a:pt x="7230" y="6578"/>
                  </a:lnTo>
                  <a:lnTo>
                    <a:pt x="7221" y="6576"/>
                  </a:lnTo>
                  <a:lnTo>
                    <a:pt x="7169" y="6565"/>
                  </a:lnTo>
                  <a:lnTo>
                    <a:pt x="7160" y="6563"/>
                  </a:lnTo>
                  <a:lnTo>
                    <a:pt x="7109" y="6551"/>
                  </a:lnTo>
                  <a:lnTo>
                    <a:pt x="7100" y="6548"/>
                  </a:lnTo>
                  <a:lnTo>
                    <a:pt x="7049" y="6533"/>
                  </a:lnTo>
                  <a:lnTo>
                    <a:pt x="7040" y="6531"/>
                  </a:lnTo>
                  <a:lnTo>
                    <a:pt x="6990" y="6514"/>
                  </a:lnTo>
                  <a:lnTo>
                    <a:pt x="6981" y="6511"/>
                  </a:lnTo>
                  <a:lnTo>
                    <a:pt x="6932" y="6493"/>
                  </a:lnTo>
                  <a:lnTo>
                    <a:pt x="6923" y="6489"/>
                  </a:lnTo>
                  <a:lnTo>
                    <a:pt x="6874" y="6469"/>
                  </a:lnTo>
                  <a:lnTo>
                    <a:pt x="6865" y="6465"/>
                  </a:lnTo>
                  <a:lnTo>
                    <a:pt x="6817" y="6443"/>
                  </a:lnTo>
                  <a:lnTo>
                    <a:pt x="6809" y="6439"/>
                  </a:lnTo>
                  <a:lnTo>
                    <a:pt x="6761" y="6415"/>
                  </a:lnTo>
                  <a:lnTo>
                    <a:pt x="6753" y="6410"/>
                  </a:lnTo>
                  <a:lnTo>
                    <a:pt x="6706" y="6384"/>
                  </a:lnTo>
                  <a:lnTo>
                    <a:pt x="6699" y="6380"/>
                  </a:lnTo>
                  <a:lnTo>
                    <a:pt x="6654" y="6353"/>
                  </a:lnTo>
                  <a:lnTo>
                    <a:pt x="6646" y="6348"/>
                  </a:lnTo>
                  <a:lnTo>
                    <a:pt x="6601" y="6319"/>
                  </a:lnTo>
                  <a:lnTo>
                    <a:pt x="6594" y="6314"/>
                  </a:lnTo>
                  <a:lnTo>
                    <a:pt x="6550" y="6283"/>
                  </a:lnTo>
                  <a:lnTo>
                    <a:pt x="6543" y="6278"/>
                  </a:lnTo>
                  <a:lnTo>
                    <a:pt x="6501" y="6245"/>
                  </a:lnTo>
                  <a:lnTo>
                    <a:pt x="6494" y="6240"/>
                  </a:lnTo>
                  <a:lnTo>
                    <a:pt x="6453" y="6206"/>
                  </a:lnTo>
                  <a:lnTo>
                    <a:pt x="6446" y="6200"/>
                  </a:lnTo>
                  <a:lnTo>
                    <a:pt x="6407" y="6165"/>
                  </a:lnTo>
                  <a:lnTo>
                    <a:pt x="6400" y="6158"/>
                  </a:lnTo>
                  <a:lnTo>
                    <a:pt x="6362" y="6122"/>
                  </a:lnTo>
                  <a:lnTo>
                    <a:pt x="6355" y="6115"/>
                  </a:lnTo>
                  <a:lnTo>
                    <a:pt x="6318" y="6077"/>
                  </a:lnTo>
                  <a:lnTo>
                    <a:pt x="6312" y="6071"/>
                  </a:lnTo>
                  <a:lnTo>
                    <a:pt x="6277" y="6031"/>
                  </a:lnTo>
                  <a:lnTo>
                    <a:pt x="6271" y="6024"/>
                  </a:lnTo>
                  <a:lnTo>
                    <a:pt x="6237" y="5984"/>
                  </a:lnTo>
                  <a:lnTo>
                    <a:pt x="6231" y="5976"/>
                  </a:lnTo>
                  <a:lnTo>
                    <a:pt x="6199" y="5934"/>
                  </a:lnTo>
                  <a:lnTo>
                    <a:pt x="6193" y="5927"/>
                  </a:lnTo>
                  <a:lnTo>
                    <a:pt x="6163" y="5884"/>
                  </a:lnTo>
                  <a:lnTo>
                    <a:pt x="6157" y="5876"/>
                  </a:lnTo>
                  <a:lnTo>
                    <a:pt x="6128" y="5832"/>
                  </a:lnTo>
                  <a:lnTo>
                    <a:pt x="6123" y="5823"/>
                  </a:lnTo>
                  <a:lnTo>
                    <a:pt x="6096" y="5778"/>
                  </a:lnTo>
                  <a:lnTo>
                    <a:pt x="6091" y="5769"/>
                  </a:lnTo>
                  <a:lnTo>
                    <a:pt x="6065" y="5723"/>
                  </a:lnTo>
                  <a:lnTo>
                    <a:pt x="6061" y="5715"/>
                  </a:lnTo>
                  <a:lnTo>
                    <a:pt x="6037" y="5667"/>
                  </a:lnTo>
                  <a:lnTo>
                    <a:pt x="6033" y="5659"/>
                  </a:lnTo>
                  <a:lnTo>
                    <a:pt x="6011" y="5611"/>
                  </a:lnTo>
                  <a:lnTo>
                    <a:pt x="6007" y="5602"/>
                  </a:lnTo>
                  <a:lnTo>
                    <a:pt x="5987" y="5553"/>
                  </a:lnTo>
                  <a:lnTo>
                    <a:pt x="5984" y="5545"/>
                  </a:lnTo>
                  <a:lnTo>
                    <a:pt x="5965" y="5495"/>
                  </a:lnTo>
                  <a:lnTo>
                    <a:pt x="5962" y="5486"/>
                  </a:lnTo>
                  <a:lnTo>
                    <a:pt x="5946" y="5436"/>
                  </a:lnTo>
                  <a:lnTo>
                    <a:pt x="5943" y="5427"/>
                  </a:lnTo>
                  <a:lnTo>
                    <a:pt x="5928" y="5376"/>
                  </a:lnTo>
                  <a:lnTo>
                    <a:pt x="5926" y="5367"/>
                  </a:lnTo>
                  <a:lnTo>
                    <a:pt x="5913" y="5316"/>
                  </a:lnTo>
                  <a:lnTo>
                    <a:pt x="5911" y="5307"/>
                  </a:lnTo>
                  <a:lnTo>
                    <a:pt x="5900" y="5255"/>
                  </a:lnTo>
                  <a:lnTo>
                    <a:pt x="5898" y="5246"/>
                  </a:lnTo>
                  <a:lnTo>
                    <a:pt x="5890" y="5194"/>
                  </a:lnTo>
                  <a:lnTo>
                    <a:pt x="5888" y="5185"/>
                  </a:lnTo>
                  <a:lnTo>
                    <a:pt x="5881" y="5133"/>
                  </a:lnTo>
                  <a:lnTo>
                    <a:pt x="5880" y="5123"/>
                  </a:lnTo>
                  <a:lnTo>
                    <a:pt x="5875" y="5071"/>
                  </a:lnTo>
                  <a:lnTo>
                    <a:pt x="5874" y="5061"/>
                  </a:lnTo>
                  <a:lnTo>
                    <a:pt x="5871" y="5008"/>
                  </a:lnTo>
                  <a:lnTo>
                    <a:pt x="5871" y="4999"/>
                  </a:lnTo>
                  <a:lnTo>
                    <a:pt x="5870" y="4946"/>
                  </a:lnTo>
                  <a:lnTo>
                    <a:pt x="5870" y="4936"/>
                  </a:lnTo>
                  <a:lnTo>
                    <a:pt x="5871" y="4883"/>
                  </a:lnTo>
                  <a:lnTo>
                    <a:pt x="5871" y="4874"/>
                  </a:lnTo>
                  <a:lnTo>
                    <a:pt x="5874" y="4821"/>
                  </a:lnTo>
                  <a:lnTo>
                    <a:pt x="5875" y="4811"/>
                  </a:lnTo>
                  <a:lnTo>
                    <a:pt x="5880" y="4759"/>
                  </a:lnTo>
                  <a:lnTo>
                    <a:pt x="5881" y="4749"/>
                  </a:lnTo>
                  <a:lnTo>
                    <a:pt x="5888" y="4697"/>
                  </a:lnTo>
                  <a:lnTo>
                    <a:pt x="5890" y="4688"/>
                  </a:lnTo>
                  <a:lnTo>
                    <a:pt x="5898" y="4636"/>
                  </a:lnTo>
                  <a:lnTo>
                    <a:pt x="5900" y="4627"/>
                  </a:lnTo>
                  <a:lnTo>
                    <a:pt x="5911" y="4575"/>
                  </a:lnTo>
                  <a:lnTo>
                    <a:pt x="5913" y="4566"/>
                  </a:lnTo>
                  <a:lnTo>
                    <a:pt x="5926" y="4515"/>
                  </a:lnTo>
                  <a:lnTo>
                    <a:pt x="5928" y="4506"/>
                  </a:lnTo>
                  <a:lnTo>
                    <a:pt x="5943" y="4455"/>
                  </a:lnTo>
                  <a:lnTo>
                    <a:pt x="5946" y="4446"/>
                  </a:lnTo>
                  <a:lnTo>
                    <a:pt x="5962" y="4396"/>
                  </a:lnTo>
                  <a:lnTo>
                    <a:pt x="5965" y="4387"/>
                  </a:lnTo>
                  <a:lnTo>
                    <a:pt x="5984" y="4338"/>
                  </a:lnTo>
                  <a:lnTo>
                    <a:pt x="5987" y="4329"/>
                  </a:lnTo>
                  <a:lnTo>
                    <a:pt x="6007" y="4280"/>
                  </a:lnTo>
                  <a:lnTo>
                    <a:pt x="6011" y="4272"/>
                  </a:lnTo>
                  <a:lnTo>
                    <a:pt x="6033" y="4224"/>
                  </a:lnTo>
                  <a:lnTo>
                    <a:pt x="6037" y="4215"/>
                  </a:lnTo>
                  <a:lnTo>
                    <a:pt x="6061" y="4168"/>
                  </a:lnTo>
                  <a:lnTo>
                    <a:pt x="6065" y="4160"/>
                  </a:lnTo>
                  <a:lnTo>
                    <a:pt x="6091" y="4113"/>
                  </a:lnTo>
                  <a:lnTo>
                    <a:pt x="6096" y="4105"/>
                  </a:lnTo>
                  <a:lnTo>
                    <a:pt x="6123" y="4060"/>
                  </a:lnTo>
                  <a:lnTo>
                    <a:pt x="6128" y="4052"/>
                  </a:lnTo>
                  <a:lnTo>
                    <a:pt x="6157" y="4007"/>
                  </a:lnTo>
                  <a:lnTo>
                    <a:pt x="6163" y="3999"/>
                  </a:lnTo>
                  <a:lnTo>
                    <a:pt x="6193" y="3956"/>
                  </a:lnTo>
                  <a:lnTo>
                    <a:pt x="6199" y="3949"/>
                  </a:lnTo>
                  <a:lnTo>
                    <a:pt x="6231" y="3907"/>
                  </a:lnTo>
                  <a:lnTo>
                    <a:pt x="6237" y="3899"/>
                  </a:lnTo>
                  <a:lnTo>
                    <a:pt x="6271" y="3859"/>
                  </a:lnTo>
                  <a:lnTo>
                    <a:pt x="6277" y="3852"/>
                  </a:lnTo>
                  <a:lnTo>
                    <a:pt x="6312" y="3812"/>
                  </a:lnTo>
                  <a:lnTo>
                    <a:pt x="6318" y="3805"/>
                  </a:lnTo>
                  <a:lnTo>
                    <a:pt x="6355" y="3767"/>
                  </a:lnTo>
                  <a:lnTo>
                    <a:pt x="6361" y="3761"/>
                  </a:lnTo>
                  <a:lnTo>
                    <a:pt x="6399" y="3724"/>
                  </a:lnTo>
                  <a:lnTo>
                    <a:pt x="6406" y="3718"/>
                  </a:lnTo>
                  <a:lnTo>
                    <a:pt x="6446" y="3683"/>
                  </a:lnTo>
                  <a:lnTo>
                    <a:pt x="6453" y="3677"/>
                  </a:lnTo>
                  <a:lnTo>
                    <a:pt x="6493" y="3643"/>
                  </a:lnTo>
                  <a:lnTo>
                    <a:pt x="6501" y="3637"/>
                  </a:lnTo>
                  <a:lnTo>
                    <a:pt x="6543" y="3605"/>
                  </a:lnTo>
                  <a:lnTo>
                    <a:pt x="6550" y="3599"/>
                  </a:lnTo>
                  <a:lnTo>
                    <a:pt x="6593" y="3569"/>
                  </a:lnTo>
                  <a:lnTo>
                    <a:pt x="6601" y="3563"/>
                  </a:lnTo>
                  <a:lnTo>
                    <a:pt x="6646" y="3534"/>
                  </a:lnTo>
                  <a:lnTo>
                    <a:pt x="6654" y="3529"/>
                  </a:lnTo>
                  <a:lnTo>
                    <a:pt x="6699" y="3502"/>
                  </a:lnTo>
                  <a:lnTo>
                    <a:pt x="6707" y="3497"/>
                  </a:lnTo>
                  <a:lnTo>
                    <a:pt x="6754" y="3471"/>
                  </a:lnTo>
                  <a:lnTo>
                    <a:pt x="6762" y="3467"/>
                  </a:lnTo>
                  <a:lnTo>
                    <a:pt x="6809" y="3443"/>
                  </a:lnTo>
                  <a:lnTo>
                    <a:pt x="6818" y="3439"/>
                  </a:lnTo>
                  <a:lnTo>
                    <a:pt x="6866" y="3417"/>
                  </a:lnTo>
                  <a:lnTo>
                    <a:pt x="6874" y="3413"/>
                  </a:lnTo>
                  <a:lnTo>
                    <a:pt x="6923" y="3393"/>
                  </a:lnTo>
                  <a:lnTo>
                    <a:pt x="6932" y="3390"/>
                  </a:lnTo>
                  <a:lnTo>
                    <a:pt x="6981" y="3371"/>
                  </a:lnTo>
                  <a:lnTo>
                    <a:pt x="6990" y="3368"/>
                  </a:lnTo>
                  <a:lnTo>
                    <a:pt x="7040" y="3352"/>
                  </a:lnTo>
                  <a:lnTo>
                    <a:pt x="7049" y="3349"/>
                  </a:lnTo>
                  <a:lnTo>
                    <a:pt x="7100" y="3334"/>
                  </a:lnTo>
                  <a:lnTo>
                    <a:pt x="7109" y="3332"/>
                  </a:lnTo>
                  <a:lnTo>
                    <a:pt x="7160" y="3319"/>
                  </a:lnTo>
                  <a:lnTo>
                    <a:pt x="7169" y="3317"/>
                  </a:lnTo>
                  <a:lnTo>
                    <a:pt x="7221" y="3306"/>
                  </a:lnTo>
                  <a:lnTo>
                    <a:pt x="7230" y="3304"/>
                  </a:lnTo>
                  <a:lnTo>
                    <a:pt x="7282" y="3296"/>
                  </a:lnTo>
                  <a:lnTo>
                    <a:pt x="7291" y="3294"/>
                  </a:lnTo>
                  <a:lnTo>
                    <a:pt x="7343" y="3287"/>
                  </a:lnTo>
                  <a:lnTo>
                    <a:pt x="7353" y="3286"/>
                  </a:lnTo>
                  <a:lnTo>
                    <a:pt x="7405" y="3281"/>
                  </a:lnTo>
                  <a:lnTo>
                    <a:pt x="7415" y="3280"/>
                  </a:lnTo>
                  <a:lnTo>
                    <a:pt x="7468" y="3277"/>
                  </a:lnTo>
                  <a:lnTo>
                    <a:pt x="7477" y="3277"/>
                  </a:lnTo>
                  <a:lnTo>
                    <a:pt x="7530" y="3276"/>
                  </a:lnTo>
                  <a:lnTo>
                    <a:pt x="7540" y="3276"/>
                  </a:lnTo>
                  <a:lnTo>
                    <a:pt x="7593" y="3277"/>
                  </a:lnTo>
                  <a:lnTo>
                    <a:pt x="7602" y="3277"/>
                  </a:lnTo>
                  <a:lnTo>
                    <a:pt x="7655" y="3280"/>
                  </a:lnTo>
                  <a:lnTo>
                    <a:pt x="7665" y="3281"/>
                  </a:lnTo>
                  <a:lnTo>
                    <a:pt x="7717" y="3286"/>
                  </a:lnTo>
                  <a:lnTo>
                    <a:pt x="7727" y="3287"/>
                  </a:lnTo>
                  <a:lnTo>
                    <a:pt x="7779" y="3294"/>
                  </a:lnTo>
                  <a:lnTo>
                    <a:pt x="7788" y="3296"/>
                  </a:lnTo>
                  <a:lnTo>
                    <a:pt x="7840" y="3304"/>
                  </a:lnTo>
                  <a:lnTo>
                    <a:pt x="7849" y="3306"/>
                  </a:lnTo>
                  <a:lnTo>
                    <a:pt x="7901" y="3317"/>
                  </a:lnTo>
                  <a:lnTo>
                    <a:pt x="7910" y="3319"/>
                  </a:lnTo>
                  <a:lnTo>
                    <a:pt x="7961" y="3332"/>
                  </a:lnTo>
                  <a:lnTo>
                    <a:pt x="7970" y="3334"/>
                  </a:lnTo>
                  <a:lnTo>
                    <a:pt x="8021" y="3349"/>
                  </a:lnTo>
                  <a:lnTo>
                    <a:pt x="8030" y="3352"/>
                  </a:lnTo>
                  <a:lnTo>
                    <a:pt x="8080" y="3368"/>
                  </a:lnTo>
                  <a:lnTo>
                    <a:pt x="8089" y="3371"/>
                  </a:lnTo>
                  <a:lnTo>
                    <a:pt x="8139" y="3390"/>
                  </a:lnTo>
                  <a:lnTo>
                    <a:pt x="8147" y="3393"/>
                  </a:lnTo>
                  <a:lnTo>
                    <a:pt x="8196" y="3413"/>
                  </a:lnTo>
                  <a:lnTo>
                    <a:pt x="8205" y="3417"/>
                  </a:lnTo>
                  <a:lnTo>
                    <a:pt x="8253" y="3439"/>
                  </a:lnTo>
                  <a:lnTo>
                    <a:pt x="8261" y="3443"/>
                  </a:lnTo>
                  <a:lnTo>
                    <a:pt x="8309" y="3467"/>
                  </a:lnTo>
                  <a:lnTo>
                    <a:pt x="8317" y="3471"/>
                  </a:lnTo>
                  <a:lnTo>
                    <a:pt x="8363" y="3497"/>
                  </a:lnTo>
                  <a:lnTo>
                    <a:pt x="8372" y="3502"/>
                  </a:lnTo>
                  <a:lnTo>
                    <a:pt x="8417" y="3529"/>
                  </a:lnTo>
                  <a:lnTo>
                    <a:pt x="8426" y="3534"/>
                  </a:lnTo>
                  <a:lnTo>
                    <a:pt x="8470" y="3563"/>
                  </a:lnTo>
                  <a:lnTo>
                    <a:pt x="8478" y="3569"/>
                  </a:lnTo>
                  <a:lnTo>
                    <a:pt x="8521" y="3599"/>
                  </a:lnTo>
                  <a:lnTo>
                    <a:pt x="8528" y="3605"/>
                  </a:lnTo>
                  <a:lnTo>
                    <a:pt x="8570" y="3637"/>
                  </a:lnTo>
                  <a:lnTo>
                    <a:pt x="8578" y="3643"/>
                  </a:lnTo>
                  <a:lnTo>
                    <a:pt x="8618" y="3677"/>
                  </a:lnTo>
                  <a:lnTo>
                    <a:pt x="8625" y="3683"/>
                  </a:lnTo>
                  <a:lnTo>
                    <a:pt x="8665" y="3718"/>
                  </a:lnTo>
                  <a:lnTo>
                    <a:pt x="8671" y="3724"/>
                  </a:lnTo>
                  <a:lnTo>
                    <a:pt x="8709" y="3761"/>
                  </a:lnTo>
                  <a:lnTo>
                    <a:pt x="8716" y="3768"/>
                  </a:lnTo>
                  <a:lnTo>
                    <a:pt x="8752" y="3806"/>
                  </a:lnTo>
                  <a:lnTo>
                    <a:pt x="8759" y="3813"/>
                  </a:lnTo>
                  <a:lnTo>
                    <a:pt x="8794" y="3852"/>
                  </a:lnTo>
                  <a:lnTo>
                    <a:pt x="8800" y="3859"/>
                  </a:lnTo>
                  <a:lnTo>
                    <a:pt x="8834" y="3900"/>
                  </a:lnTo>
                  <a:lnTo>
                    <a:pt x="8839" y="3907"/>
                  </a:lnTo>
                  <a:lnTo>
                    <a:pt x="8872" y="3949"/>
                  </a:lnTo>
                  <a:lnTo>
                    <a:pt x="8877" y="3956"/>
                  </a:lnTo>
                  <a:lnTo>
                    <a:pt x="8908" y="4000"/>
                  </a:lnTo>
                  <a:lnTo>
                    <a:pt x="8913" y="4007"/>
                  </a:lnTo>
                  <a:lnTo>
                    <a:pt x="8942" y="4052"/>
                  </a:lnTo>
                  <a:lnTo>
                    <a:pt x="8947" y="4060"/>
                  </a:lnTo>
                  <a:lnTo>
                    <a:pt x="8974" y="4105"/>
                  </a:lnTo>
                  <a:lnTo>
                    <a:pt x="8978" y="4112"/>
                  </a:lnTo>
                  <a:lnTo>
                    <a:pt x="9004" y="4159"/>
                  </a:lnTo>
                  <a:lnTo>
                    <a:pt x="9009" y="4167"/>
                  </a:lnTo>
                  <a:lnTo>
                    <a:pt x="9033" y="4215"/>
                  </a:lnTo>
                  <a:lnTo>
                    <a:pt x="9037" y="4223"/>
                  </a:lnTo>
                  <a:lnTo>
                    <a:pt x="9059" y="4271"/>
                  </a:lnTo>
                  <a:lnTo>
                    <a:pt x="9063" y="4280"/>
                  </a:lnTo>
                  <a:lnTo>
                    <a:pt x="9083" y="4329"/>
                  </a:lnTo>
                  <a:lnTo>
                    <a:pt x="9087" y="4338"/>
                  </a:lnTo>
                  <a:lnTo>
                    <a:pt x="9105" y="4387"/>
                  </a:lnTo>
                  <a:lnTo>
                    <a:pt x="9108" y="4396"/>
                  </a:lnTo>
                  <a:lnTo>
                    <a:pt x="9125" y="4446"/>
                  </a:lnTo>
                  <a:lnTo>
                    <a:pt x="9127" y="4455"/>
                  </a:lnTo>
                  <a:lnTo>
                    <a:pt x="9142" y="4506"/>
                  </a:lnTo>
                  <a:lnTo>
                    <a:pt x="9145" y="4515"/>
                  </a:lnTo>
                  <a:lnTo>
                    <a:pt x="9157" y="4566"/>
                  </a:lnTo>
                  <a:lnTo>
                    <a:pt x="9159" y="4575"/>
                  </a:lnTo>
                  <a:lnTo>
                    <a:pt x="9170" y="4627"/>
                  </a:lnTo>
                  <a:lnTo>
                    <a:pt x="9172" y="4636"/>
                  </a:lnTo>
                  <a:lnTo>
                    <a:pt x="9181" y="4688"/>
                  </a:lnTo>
                  <a:lnTo>
                    <a:pt x="9182" y="4697"/>
                  </a:lnTo>
                  <a:lnTo>
                    <a:pt x="9189" y="4750"/>
                  </a:lnTo>
                  <a:lnTo>
                    <a:pt x="9190" y="4759"/>
                  </a:lnTo>
                  <a:lnTo>
                    <a:pt x="9195" y="4812"/>
                  </a:lnTo>
                  <a:lnTo>
                    <a:pt x="9196" y="4821"/>
                  </a:lnTo>
                  <a:lnTo>
                    <a:pt x="9199" y="4874"/>
                  </a:lnTo>
                  <a:close/>
                  <a:moveTo>
                    <a:pt x="8697" y="5028"/>
                  </a:moveTo>
                  <a:lnTo>
                    <a:pt x="8699" y="4985"/>
                  </a:lnTo>
                  <a:lnTo>
                    <a:pt x="8700" y="4941"/>
                  </a:lnTo>
                  <a:lnTo>
                    <a:pt x="8699" y="4897"/>
                  </a:lnTo>
                  <a:lnTo>
                    <a:pt x="8697" y="4854"/>
                  </a:lnTo>
                  <a:lnTo>
                    <a:pt x="8693" y="4810"/>
                  </a:lnTo>
                  <a:lnTo>
                    <a:pt x="8687" y="4767"/>
                  </a:lnTo>
                  <a:lnTo>
                    <a:pt x="8680" y="4724"/>
                  </a:lnTo>
                  <a:lnTo>
                    <a:pt x="8671" y="4682"/>
                  </a:lnTo>
                  <a:lnTo>
                    <a:pt x="8660" y="4640"/>
                  </a:lnTo>
                  <a:lnTo>
                    <a:pt x="8648" y="4598"/>
                  </a:lnTo>
                  <a:lnTo>
                    <a:pt x="8635" y="4557"/>
                  </a:lnTo>
                  <a:lnTo>
                    <a:pt x="8620" y="4516"/>
                  </a:lnTo>
                  <a:lnTo>
                    <a:pt x="8603" y="4476"/>
                  </a:lnTo>
                  <a:lnTo>
                    <a:pt x="8585" y="4437"/>
                  </a:lnTo>
                  <a:lnTo>
                    <a:pt x="8565" y="4398"/>
                  </a:lnTo>
                  <a:lnTo>
                    <a:pt x="8544" y="4359"/>
                  </a:lnTo>
                  <a:lnTo>
                    <a:pt x="8521" y="4321"/>
                  </a:lnTo>
                  <a:lnTo>
                    <a:pt x="8497" y="4285"/>
                  </a:lnTo>
                  <a:lnTo>
                    <a:pt x="8472" y="4249"/>
                  </a:lnTo>
                  <a:lnTo>
                    <a:pt x="8445" y="4215"/>
                  </a:lnTo>
                  <a:lnTo>
                    <a:pt x="8418" y="4181"/>
                  </a:lnTo>
                  <a:lnTo>
                    <a:pt x="8389" y="4149"/>
                  </a:lnTo>
                  <a:lnTo>
                    <a:pt x="8359" y="4117"/>
                  </a:lnTo>
                  <a:lnTo>
                    <a:pt x="8327" y="4087"/>
                  </a:lnTo>
                  <a:lnTo>
                    <a:pt x="8295" y="4058"/>
                  </a:lnTo>
                  <a:lnTo>
                    <a:pt x="8262" y="4031"/>
                  </a:lnTo>
                  <a:lnTo>
                    <a:pt x="8227" y="4004"/>
                  </a:lnTo>
                  <a:lnTo>
                    <a:pt x="8192" y="3979"/>
                  </a:lnTo>
                  <a:lnTo>
                    <a:pt x="8155" y="3955"/>
                  </a:lnTo>
                  <a:lnTo>
                    <a:pt x="8118" y="3933"/>
                  </a:lnTo>
                  <a:lnTo>
                    <a:pt x="8080" y="3912"/>
                  </a:lnTo>
                  <a:lnTo>
                    <a:pt x="8041" y="3892"/>
                  </a:lnTo>
                  <a:lnTo>
                    <a:pt x="8001" y="3874"/>
                  </a:lnTo>
                  <a:lnTo>
                    <a:pt x="7960" y="3857"/>
                  </a:lnTo>
                  <a:lnTo>
                    <a:pt x="7919" y="3842"/>
                  </a:lnTo>
                  <a:lnTo>
                    <a:pt x="7878" y="3828"/>
                  </a:lnTo>
                  <a:lnTo>
                    <a:pt x="7836" y="3816"/>
                  </a:lnTo>
                  <a:lnTo>
                    <a:pt x="7794" y="3805"/>
                  </a:lnTo>
                  <a:lnTo>
                    <a:pt x="7751" y="3797"/>
                  </a:lnTo>
                  <a:lnTo>
                    <a:pt x="7708" y="3789"/>
                  </a:lnTo>
                  <a:lnTo>
                    <a:pt x="7665" y="3783"/>
                  </a:lnTo>
                  <a:lnTo>
                    <a:pt x="7622" y="3779"/>
                  </a:lnTo>
                  <a:lnTo>
                    <a:pt x="7579" y="3777"/>
                  </a:lnTo>
                  <a:lnTo>
                    <a:pt x="7535" y="3776"/>
                  </a:lnTo>
                  <a:lnTo>
                    <a:pt x="7491" y="3777"/>
                  </a:lnTo>
                  <a:lnTo>
                    <a:pt x="7448" y="3779"/>
                  </a:lnTo>
                  <a:lnTo>
                    <a:pt x="7405" y="3783"/>
                  </a:lnTo>
                  <a:lnTo>
                    <a:pt x="7362" y="3789"/>
                  </a:lnTo>
                  <a:lnTo>
                    <a:pt x="7319" y="3797"/>
                  </a:lnTo>
                  <a:lnTo>
                    <a:pt x="7276" y="3805"/>
                  </a:lnTo>
                  <a:lnTo>
                    <a:pt x="7234" y="3816"/>
                  </a:lnTo>
                  <a:lnTo>
                    <a:pt x="7192" y="3828"/>
                  </a:lnTo>
                  <a:lnTo>
                    <a:pt x="7151" y="3842"/>
                  </a:lnTo>
                  <a:lnTo>
                    <a:pt x="7110" y="3857"/>
                  </a:lnTo>
                  <a:lnTo>
                    <a:pt x="7070" y="3874"/>
                  </a:lnTo>
                  <a:lnTo>
                    <a:pt x="7030" y="3892"/>
                  </a:lnTo>
                  <a:lnTo>
                    <a:pt x="6991" y="3911"/>
                  </a:lnTo>
                  <a:lnTo>
                    <a:pt x="6953" y="3933"/>
                  </a:lnTo>
                  <a:lnTo>
                    <a:pt x="6915" y="3955"/>
                  </a:lnTo>
                  <a:lnTo>
                    <a:pt x="6879" y="3979"/>
                  </a:lnTo>
                  <a:lnTo>
                    <a:pt x="6843" y="4004"/>
                  </a:lnTo>
                  <a:lnTo>
                    <a:pt x="6809" y="4031"/>
                  </a:lnTo>
                  <a:lnTo>
                    <a:pt x="6775" y="4059"/>
                  </a:lnTo>
                  <a:lnTo>
                    <a:pt x="6743" y="4088"/>
                  </a:lnTo>
                  <a:lnTo>
                    <a:pt x="6712" y="4118"/>
                  </a:lnTo>
                  <a:lnTo>
                    <a:pt x="6682" y="4149"/>
                  </a:lnTo>
                  <a:lnTo>
                    <a:pt x="6653" y="4181"/>
                  </a:lnTo>
                  <a:lnTo>
                    <a:pt x="6625" y="4215"/>
                  </a:lnTo>
                  <a:lnTo>
                    <a:pt x="6598" y="4249"/>
                  </a:lnTo>
                  <a:lnTo>
                    <a:pt x="6573" y="4285"/>
                  </a:lnTo>
                  <a:lnTo>
                    <a:pt x="6549" y="4321"/>
                  </a:lnTo>
                  <a:lnTo>
                    <a:pt x="6527" y="4359"/>
                  </a:lnTo>
                  <a:lnTo>
                    <a:pt x="6505" y="4397"/>
                  </a:lnTo>
                  <a:lnTo>
                    <a:pt x="6486" y="4436"/>
                  </a:lnTo>
                  <a:lnTo>
                    <a:pt x="6468" y="4476"/>
                  </a:lnTo>
                  <a:lnTo>
                    <a:pt x="6451" y="4516"/>
                  </a:lnTo>
                  <a:lnTo>
                    <a:pt x="6436" y="4557"/>
                  </a:lnTo>
                  <a:lnTo>
                    <a:pt x="6422" y="4598"/>
                  </a:lnTo>
                  <a:lnTo>
                    <a:pt x="6410" y="4640"/>
                  </a:lnTo>
                  <a:lnTo>
                    <a:pt x="6399" y="4682"/>
                  </a:lnTo>
                  <a:lnTo>
                    <a:pt x="6391" y="4725"/>
                  </a:lnTo>
                  <a:lnTo>
                    <a:pt x="6383" y="4768"/>
                  </a:lnTo>
                  <a:lnTo>
                    <a:pt x="6377" y="4811"/>
                  </a:lnTo>
                  <a:lnTo>
                    <a:pt x="6373" y="4854"/>
                  </a:lnTo>
                  <a:lnTo>
                    <a:pt x="6371" y="4897"/>
                  </a:lnTo>
                  <a:lnTo>
                    <a:pt x="6370" y="4941"/>
                  </a:lnTo>
                  <a:lnTo>
                    <a:pt x="6371" y="4985"/>
                  </a:lnTo>
                  <a:lnTo>
                    <a:pt x="6373" y="5028"/>
                  </a:lnTo>
                  <a:lnTo>
                    <a:pt x="6377" y="5071"/>
                  </a:lnTo>
                  <a:lnTo>
                    <a:pt x="6383" y="5114"/>
                  </a:lnTo>
                  <a:lnTo>
                    <a:pt x="6391" y="5157"/>
                  </a:lnTo>
                  <a:lnTo>
                    <a:pt x="6399" y="5200"/>
                  </a:lnTo>
                  <a:lnTo>
                    <a:pt x="6410" y="5242"/>
                  </a:lnTo>
                  <a:lnTo>
                    <a:pt x="6422" y="5284"/>
                  </a:lnTo>
                  <a:lnTo>
                    <a:pt x="6436" y="5325"/>
                  </a:lnTo>
                  <a:lnTo>
                    <a:pt x="6451" y="5366"/>
                  </a:lnTo>
                  <a:lnTo>
                    <a:pt x="6468" y="5407"/>
                  </a:lnTo>
                  <a:lnTo>
                    <a:pt x="6486" y="5447"/>
                  </a:lnTo>
                  <a:lnTo>
                    <a:pt x="6506" y="5486"/>
                  </a:lnTo>
                  <a:lnTo>
                    <a:pt x="6527" y="5524"/>
                  </a:lnTo>
                  <a:lnTo>
                    <a:pt x="6549" y="5561"/>
                  </a:lnTo>
                  <a:lnTo>
                    <a:pt x="6573" y="5598"/>
                  </a:lnTo>
                  <a:lnTo>
                    <a:pt x="6598" y="5633"/>
                  </a:lnTo>
                  <a:lnTo>
                    <a:pt x="6625" y="5668"/>
                  </a:lnTo>
                  <a:lnTo>
                    <a:pt x="6652" y="5701"/>
                  </a:lnTo>
                  <a:lnTo>
                    <a:pt x="6681" y="5733"/>
                  </a:lnTo>
                  <a:lnTo>
                    <a:pt x="6711" y="5765"/>
                  </a:lnTo>
                  <a:lnTo>
                    <a:pt x="6743" y="5795"/>
                  </a:lnTo>
                  <a:lnTo>
                    <a:pt x="6775" y="5824"/>
                  </a:lnTo>
                  <a:lnTo>
                    <a:pt x="6809" y="5851"/>
                  </a:lnTo>
                  <a:lnTo>
                    <a:pt x="6843" y="5878"/>
                  </a:lnTo>
                  <a:lnTo>
                    <a:pt x="6879" y="5903"/>
                  </a:lnTo>
                  <a:lnTo>
                    <a:pt x="6915" y="5927"/>
                  </a:lnTo>
                  <a:lnTo>
                    <a:pt x="6953" y="5950"/>
                  </a:lnTo>
                  <a:lnTo>
                    <a:pt x="6992" y="5971"/>
                  </a:lnTo>
                  <a:lnTo>
                    <a:pt x="7031" y="5991"/>
                  </a:lnTo>
                  <a:lnTo>
                    <a:pt x="7070" y="6009"/>
                  </a:lnTo>
                  <a:lnTo>
                    <a:pt x="7110" y="6026"/>
                  </a:lnTo>
                  <a:lnTo>
                    <a:pt x="7151" y="6041"/>
                  </a:lnTo>
                  <a:lnTo>
                    <a:pt x="7192" y="6054"/>
                  </a:lnTo>
                  <a:lnTo>
                    <a:pt x="7234" y="6066"/>
                  </a:lnTo>
                  <a:lnTo>
                    <a:pt x="7276" y="6077"/>
                  </a:lnTo>
                  <a:lnTo>
                    <a:pt x="7318" y="6086"/>
                  </a:lnTo>
                  <a:lnTo>
                    <a:pt x="7361" y="6093"/>
                  </a:lnTo>
                  <a:lnTo>
                    <a:pt x="7404" y="6099"/>
                  </a:lnTo>
                  <a:lnTo>
                    <a:pt x="7448" y="6103"/>
                  </a:lnTo>
                  <a:lnTo>
                    <a:pt x="7491" y="6105"/>
                  </a:lnTo>
                  <a:lnTo>
                    <a:pt x="7535" y="6106"/>
                  </a:lnTo>
                  <a:lnTo>
                    <a:pt x="7579" y="6105"/>
                  </a:lnTo>
                  <a:lnTo>
                    <a:pt x="7622" y="6103"/>
                  </a:lnTo>
                  <a:lnTo>
                    <a:pt x="7666" y="6099"/>
                  </a:lnTo>
                  <a:lnTo>
                    <a:pt x="7709" y="6093"/>
                  </a:lnTo>
                  <a:lnTo>
                    <a:pt x="7752" y="6086"/>
                  </a:lnTo>
                  <a:lnTo>
                    <a:pt x="7794" y="6077"/>
                  </a:lnTo>
                  <a:lnTo>
                    <a:pt x="7836" y="6066"/>
                  </a:lnTo>
                  <a:lnTo>
                    <a:pt x="7878" y="6054"/>
                  </a:lnTo>
                  <a:lnTo>
                    <a:pt x="7919" y="6041"/>
                  </a:lnTo>
                  <a:lnTo>
                    <a:pt x="7960" y="6026"/>
                  </a:lnTo>
                  <a:lnTo>
                    <a:pt x="8000" y="6009"/>
                  </a:lnTo>
                  <a:lnTo>
                    <a:pt x="8040" y="5991"/>
                  </a:lnTo>
                  <a:lnTo>
                    <a:pt x="8079" y="5971"/>
                  </a:lnTo>
                  <a:lnTo>
                    <a:pt x="8118" y="5949"/>
                  </a:lnTo>
                  <a:lnTo>
                    <a:pt x="8156" y="5927"/>
                  </a:lnTo>
                  <a:lnTo>
                    <a:pt x="8192" y="5903"/>
                  </a:lnTo>
                  <a:lnTo>
                    <a:pt x="8227" y="5878"/>
                  </a:lnTo>
                  <a:lnTo>
                    <a:pt x="8262" y="5851"/>
                  </a:lnTo>
                  <a:lnTo>
                    <a:pt x="8295" y="5824"/>
                  </a:lnTo>
                  <a:lnTo>
                    <a:pt x="8328" y="5795"/>
                  </a:lnTo>
                  <a:lnTo>
                    <a:pt x="8359" y="5765"/>
                  </a:lnTo>
                  <a:lnTo>
                    <a:pt x="8389" y="5734"/>
                  </a:lnTo>
                  <a:lnTo>
                    <a:pt x="8418" y="5701"/>
                  </a:lnTo>
                  <a:lnTo>
                    <a:pt x="8445" y="5668"/>
                  </a:lnTo>
                  <a:lnTo>
                    <a:pt x="8472" y="5633"/>
                  </a:lnTo>
                  <a:lnTo>
                    <a:pt x="8497" y="5598"/>
                  </a:lnTo>
                  <a:lnTo>
                    <a:pt x="8521" y="5562"/>
                  </a:lnTo>
                  <a:lnTo>
                    <a:pt x="8543" y="5524"/>
                  </a:lnTo>
                  <a:lnTo>
                    <a:pt x="8565" y="5485"/>
                  </a:lnTo>
                  <a:lnTo>
                    <a:pt x="8585" y="5446"/>
                  </a:lnTo>
                  <a:lnTo>
                    <a:pt x="8603" y="5406"/>
                  </a:lnTo>
                  <a:lnTo>
                    <a:pt x="8620" y="5366"/>
                  </a:lnTo>
                  <a:lnTo>
                    <a:pt x="8635" y="5325"/>
                  </a:lnTo>
                  <a:lnTo>
                    <a:pt x="8648" y="5284"/>
                  </a:lnTo>
                  <a:lnTo>
                    <a:pt x="8660" y="5242"/>
                  </a:lnTo>
                  <a:lnTo>
                    <a:pt x="8671" y="5200"/>
                  </a:lnTo>
                  <a:lnTo>
                    <a:pt x="8680" y="5158"/>
                  </a:lnTo>
                  <a:lnTo>
                    <a:pt x="8687" y="5115"/>
                  </a:lnTo>
                  <a:lnTo>
                    <a:pt x="8693" y="5072"/>
                  </a:lnTo>
                  <a:lnTo>
                    <a:pt x="8697" y="5028"/>
                  </a:lnTo>
                  <a:close/>
                  <a:moveTo>
                    <a:pt x="8308" y="5182"/>
                  </a:moveTo>
                  <a:lnTo>
                    <a:pt x="8276" y="5189"/>
                  </a:lnTo>
                  <a:lnTo>
                    <a:pt x="8243" y="5191"/>
                  </a:lnTo>
                  <a:lnTo>
                    <a:pt x="7785" y="5191"/>
                  </a:lnTo>
                  <a:lnTo>
                    <a:pt x="7785" y="5649"/>
                  </a:lnTo>
                  <a:lnTo>
                    <a:pt x="7783" y="5682"/>
                  </a:lnTo>
                  <a:lnTo>
                    <a:pt x="7776" y="5714"/>
                  </a:lnTo>
                  <a:lnTo>
                    <a:pt x="7766" y="5745"/>
                  </a:lnTo>
                  <a:lnTo>
                    <a:pt x="7752" y="5774"/>
                  </a:lnTo>
                  <a:lnTo>
                    <a:pt x="7733" y="5801"/>
                  </a:lnTo>
                  <a:lnTo>
                    <a:pt x="7712" y="5826"/>
                  </a:lnTo>
                  <a:lnTo>
                    <a:pt x="7687" y="5847"/>
                  </a:lnTo>
                  <a:lnTo>
                    <a:pt x="7660" y="5866"/>
                  </a:lnTo>
                  <a:lnTo>
                    <a:pt x="7631" y="5880"/>
                  </a:lnTo>
                  <a:lnTo>
                    <a:pt x="7600" y="5890"/>
                  </a:lnTo>
                  <a:lnTo>
                    <a:pt x="7568" y="5897"/>
                  </a:lnTo>
                  <a:lnTo>
                    <a:pt x="7535" y="5899"/>
                  </a:lnTo>
                  <a:lnTo>
                    <a:pt x="7502" y="5897"/>
                  </a:lnTo>
                  <a:lnTo>
                    <a:pt x="7470" y="5890"/>
                  </a:lnTo>
                  <a:lnTo>
                    <a:pt x="7439" y="5880"/>
                  </a:lnTo>
                  <a:lnTo>
                    <a:pt x="7410" y="5866"/>
                  </a:lnTo>
                  <a:lnTo>
                    <a:pt x="7383" y="5847"/>
                  </a:lnTo>
                  <a:lnTo>
                    <a:pt x="7358" y="5826"/>
                  </a:lnTo>
                  <a:lnTo>
                    <a:pt x="7337" y="5801"/>
                  </a:lnTo>
                  <a:lnTo>
                    <a:pt x="7318" y="5774"/>
                  </a:lnTo>
                  <a:lnTo>
                    <a:pt x="7304" y="5745"/>
                  </a:lnTo>
                  <a:lnTo>
                    <a:pt x="7294" y="5714"/>
                  </a:lnTo>
                  <a:lnTo>
                    <a:pt x="7287" y="5682"/>
                  </a:lnTo>
                  <a:lnTo>
                    <a:pt x="7285" y="5649"/>
                  </a:lnTo>
                  <a:lnTo>
                    <a:pt x="7285" y="5191"/>
                  </a:lnTo>
                  <a:lnTo>
                    <a:pt x="6828" y="5191"/>
                  </a:lnTo>
                  <a:lnTo>
                    <a:pt x="6795" y="5189"/>
                  </a:lnTo>
                  <a:lnTo>
                    <a:pt x="6763" y="5182"/>
                  </a:lnTo>
                  <a:lnTo>
                    <a:pt x="6732" y="5172"/>
                  </a:lnTo>
                  <a:lnTo>
                    <a:pt x="6703" y="5158"/>
                  </a:lnTo>
                  <a:lnTo>
                    <a:pt x="6676" y="5139"/>
                  </a:lnTo>
                  <a:lnTo>
                    <a:pt x="6651" y="5118"/>
                  </a:lnTo>
                  <a:lnTo>
                    <a:pt x="6630" y="5093"/>
                  </a:lnTo>
                  <a:lnTo>
                    <a:pt x="6611" y="5066"/>
                  </a:lnTo>
                  <a:lnTo>
                    <a:pt x="6597" y="5037"/>
                  </a:lnTo>
                  <a:lnTo>
                    <a:pt x="6587" y="5006"/>
                  </a:lnTo>
                  <a:lnTo>
                    <a:pt x="6580" y="4974"/>
                  </a:lnTo>
                  <a:lnTo>
                    <a:pt x="6578" y="4941"/>
                  </a:lnTo>
                  <a:lnTo>
                    <a:pt x="6580" y="4908"/>
                  </a:lnTo>
                  <a:lnTo>
                    <a:pt x="6587" y="4876"/>
                  </a:lnTo>
                  <a:lnTo>
                    <a:pt x="6597" y="4845"/>
                  </a:lnTo>
                  <a:lnTo>
                    <a:pt x="6611" y="4816"/>
                  </a:lnTo>
                  <a:lnTo>
                    <a:pt x="6630" y="4789"/>
                  </a:lnTo>
                  <a:lnTo>
                    <a:pt x="6651" y="4764"/>
                  </a:lnTo>
                  <a:lnTo>
                    <a:pt x="6676" y="4743"/>
                  </a:lnTo>
                  <a:lnTo>
                    <a:pt x="6703" y="4724"/>
                  </a:lnTo>
                  <a:lnTo>
                    <a:pt x="6732" y="4710"/>
                  </a:lnTo>
                  <a:lnTo>
                    <a:pt x="6763" y="4700"/>
                  </a:lnTo>
                  <a:lnTo>
                    <a:pt x="6795" y="4693"/>
                  </a:lnTo>
                  <a:lnTo>
                    <a:pt x="6828" y="4691"/>
                  </a:lnTo>
                  <a:lnTo>
                    <a:pt x="7285" y="4691"/>
                  </a:lnTo>
                  <a:lnTo>
                    <a:pt x="7285" y="4234"/>
                  </a:lnTo>
                  <a:lnTo>
                    <a:pt x="7287" y="4201"/>
                  </a:lnTo>
                  <a:lnTo>
                    <a:pt x="7294" y="4169"/>
                  </a:lnTo>
                  <a:lnTo>
                    <a:pt x="7304" y="4138"/>
                  </a:lnTo>
                  <a:lnTo>
                    <a:pt x="7318" y="4109"/>
                  </a:lnTo>
                  <a:lnTo>
                    <a:pt x="7337" y="4082"/>
                  </a:lnTo>
                  <a:lnTo>
                    <a:pt x="7358" y="4057"/>
                  </a:lnTo>
                  <a:lnTo>
                    <a:pt x="7383" y="4036"/>
                  </a:lnTo>
                  <a:lnTo>
                    <a:pt x="7410" y="4017"/>
                  </a:lnTo>
                  <a:lnTo>
                    <a:pt x="7439" y="4003"/>
                  </a:lnTo>
                  <a:lnTo>
                    <a:pt x="7470" y="3993"/>
                  </a:lnTo>
                  <a:lnTo>
                    <a:pt x="7502" y="3986"/>
                  </a:lnTo>
                  <a:lnTo>
                    <a:pt x="7535" y="3984"/>
                  </a:lnTo>
                  <a:lnTo>
                    <a:pt x="7568" y="3986"/>
                  </a:lnTo>
                  <a:lnTo>
                    <a:pt x="7600" y="3993"/>
                  </a:lnTo>
                  <a:lnTo>
                    <a:pt x="7631" y="4003"/>
                  </a:lnTo>
                  <a:lnTo>
                    <a:pt x="7660" y="4017"/>
                  </a:lnTo>
                  <a:lnTo>
                    <a:pt x="7687" y="4036"/>
                  </a:lnTo>
                  <a:lnTo>
                    <a:pt x="7712" y="4057"/>
                  </a:lnTo>
                  <a:lnTo>
                    <a:pt x="7733" y="4082"/>
                  </a:lnTo>
                  <a:lnTo>
                    <a:pt x="7752" y="4109"/>
                  </a:lnTo>
                  <a:lnTo>
                    <a:pt x="7766" y="4138"/>
                  </a:lnTo>
                  <a:lnTo>
                    <a:pt x="7776" y="4169"/>
                  </a:lnTo>
                  <a:lnTo>
                    <a:pt x="7783" y="4201"/>
                  </a:lnTo>
                  <a:lnTo>
                    <a:pt x="7785" y="4234"/>
                  </a:lnTo>
                  <a:lnTo>
                    <a:pt x="7785" y="4691"/>
                  </a:lnTo>
                  <a:lnTo>
                    <a:pt x="8243" y="4691"/>
                  </a:lnTo>
                  <a:lnTo>
                    <a:pt x="8276" y="4693"/>
                  </a:lnTo>
                  <a:lnTo>
                    <a:pt x="8308" y="4700"/>
                  </a:lnTo>
                  <a:lnTo>
                    <a:pt x="8339" y="4710"/>
                  </a:lnTo>
                  <a:lnTo>
                    <a:pt x="8368" y="4724"/>
                  </a:lnTo>
                  <a:lnTo>
                    <a:pt x="8395" y="4743"/>
                  </a:lnTo>
                  <a:lnTo>
                    <a:pt x="8420" y="4764"/>
                  </a:lnTo>
                  <a:lnTo>
                    <a:pt x="8441" y="4789"/>
                  </a:lnTo>
                  <a:lnTo>
                    <a:pt x="8460" y="4816"/>
                  </a:lnTo>
                  <a:lnTo>
                    <a:pt x="8474" y="4845"/>
                  </a:lnTo>
                  <a:lnTo>
                    <a:pt x="8484" y="4876"/>
                  </a:lnTo>
                  <a:lnTo>
                    <a:pt x="8491" y="4908"/>
                  </a:lnTo>
                  <a:lnTo>
                    <a:pt x="8493" y="4941"/>
                  </a:lnTo>
                  <a:lnTo>
                    <a:pt x="8491" y="4974"/>
                  </a:lnTo>
                  <a:lnTo>
                    <a:pt x="8484" y="5006"/>
                  </a:lnTo>
                  <a:lnTo>
                    <a:pt x="8474" y="5037"/>
                  </a:lnTo>
                  <a:lnTo>
                    <a:pt x="8460" y="5066"/>
                  </a:lnTo>
                  <a:lnTo>
                    <a:pt x="8441" y="5093"/>
                  </a:lnTo>
                  <a:lnTo>
                    <a:pt x="8420" y="5118"/>
                  </a:lnTo>
                  <a:lnTo>
                    <a:pt x="8395" y="5139"/>
                  </a:lnTo>
                  <a:lnTo>
                    <a:pt x="8368" y="5158"/>
                  </a:lnTo>
                  <a:lnTo>
                    <a:pt x="8339" y="5172"/>
                  </a:lnTo>
                  <a:lnTo>
                    <a:pt x="8308" y="5182"/>
                  </a:lnTo>
                  <a:close/>
                  <a:moveTo>
                    <a:pt x="2179" y="6937"/>
                  </a:moveTo>
                  <a:lnTo>
                    <a:pt x="1808" y="7140"/>
                  </a:lnTo>
                  <a:lnTo>
                    <a:pt x="1533" y="7387"/>
                  </a:lnTo>
                  <a:lnTo>
                    <a:pt x="1364" y="7673"/>
                  </a:lnTo>
                  <a:lnTo>
                    <a:pt x="1296" y="8051"/>
                  </a:lnTo>
                  <a:lnTo>
                    <a:pt x="1288" y="8083"/>
                  </a:lnTo>
                  <a:lnTo>
                    <a:pt x="1276" y="8113"/>
                  </a:lnTo>
                  <a:lnTo>
                    <a:pt x="1260" y="8142"/>
                  </a:lnTo>
                  <a:lnTo>
                    <a:pt x="1241" y="8168"/>
                  </a:lnTo>
                  <a:lnTo>
                    <a:pt x="1218" y="8192"/>
                  </a:lnTo>
                  <a:lnTo>
                    <a:pt x="1193" y="8212"/>
                  </a:lnTo>
                  <a:lnTo>
                    <a:pt x="1165" y="8229"/>
                  </a:lnTo>
                  <a:lnTo>
                    <a:pt x="1135" y="8242"/>
                  </a:lnTo>
                  <a:lnTo>
                    <a:pt x="1103" y="8251"/>
                  </a:lnTo>
                  <a:lnTo>
                    <a:pt x="1071" y="8256"/>
                  </a:lnTo>
                  <a:lnTo>
                    <a:pt x="1038" y="8257"/>
                  </a:lnTo>
                  <a:lnTo>
                    <a:pt x="1006" y="8253"/>
                  </a:lnTo>
                  <a:lnTo>
                    <a:pt x="974" y="8245"/>
                  </a:lnTo>
                  <a:lnTo>
                    <a:pt x="944" y="8233"/>
                  </a:lnTo>
                  <a:lnTo>
                    <a:pt x="915" y="8217"/>
                  </a:lnTo>
                  <a:lnTo>
                    <a:pt x="889" y="8198"/>
                  </a:lnTo>
                  <a:lnTo>
                    <a:pt x="865" y="8175"/>
                  </a:lnTo>
                  <a:lnTo>
                    <a:pt x="845" y="8150"/>
                  </a:lnTo>
                  <a:lnTo>
                    <a:pt x="828" y="8122"/>
                  </a:lnTo>
                  <a:lnTo>
                    <a:pt x="815" y="8092"/>
                  </a:lnTo>
                  <a:lnTo>
                    <a:pt x="806" y="8060"/>
                  </a:lnTo>
                  <a:lnTo>
                    <a:pt x="801" y="8028"/>
                  </a:lnTo>
                  <a:lnTo>
                    <a:pt x="800" y="7995"/>
                  </a:lnTo>
                  <a:lnTo>
                    <a:pt x="804" y="7963"/>
                  </a:lnTo>
                  <a:lnTo>
                    <a:pt x="880" y="7541"/>
                  </a:lnTo>
                  <a:lnTo>
                    <a:pt x="887" y="7512"/>
                  </a:lnTo>
                  <a:lnTo>
                    <a:pt x="897" y="7484"/>
                  </a:lnTo>
                  <a:lnTo>
                    <a:pt x="911" y="7457"/>
                  </a:lnTo>
                  <a:lnTo>
                    <a:pt x="1122" y="7100"/>
                  </a:lnTo>
                  <a:lnTo>
                    <a:pt x="1144" y="7069"/>
                  </a:lnTo>
                  <a:lnTo>
                    <a:pt x="1170" y="7041"/>
                  </a:lnTo>
                  <a:lnTo>
                    <a:pt x="1495" y="6749"/>
                  </a:lnTo>
                  <a:lnTo>
                    <a:pt x="1518" y="6731"/>
                  </a:lnTo>
                  <a:lnTo>
                    <a:pt x="1543" y="6715"/>
                  </a:lnTo>
                  <a:lnTo>
                    <a:pt x="1959" y="6488"/>
                  </a:lnTo>
                  <a:lnTo>
                    <a:pt x="1999" y="6470"/>
                  </a:lnTo>
                  <a:lnTo>
                    <a:pt x="2483" y="6308"/>
                  </a:lnTo>
                  <a:lnTo>
                    <a:pt x="2517" y="6299"/>
                  </a:lnTo>
                  <a:lnTo>
                    <a:pt x="3047" y="6201"/>
                  </a:lnTo>
                  <a:lnTo>
                    <a:pt x="3077" y="6198"/>
                  </a:lnTo>
                  <a:lnTo>
                    <a:pt x="3629" y="6165"/>
                  </a:lnTo>
                  <a:lnTo>
                    <a:pt x="3659" y="6165"/>
                  </a:lnTo>
                  <a:lnTo>
                    <a:pt x="4211" y="6198"/>
                  </a:lnTo>
                  <a:lnTo>
                    <a:pt x="4241" y="6201"/>
                  </a:lnTo>
                  <a:lnTo>
                    <a:pt x="4771" y="6299"/>
                  </a:lnTo>
                  <a:lnTo>
                    <a:pt x="4805" y="6308"/>
                  </a:lnTo>
                  <a:lnTo>
                    <a:pt x="5289" y="6470"/>
                  </a:lnTo>
                  <a:lnTo>
                    <a:pt x="5329" y="6488"/>
                  </a:lnTo>
                  <a:lnTo>
                    <a:pt x="5745" y="6715"/>
                  </a:lnTo>
                  <a:lnTo>
                    <a:pt x="5770" y="6731"/>
                  </a:lnTo>
                  <a:lnTo>
                    <a:pt x="5793" y="6749"/>
                  </a:lnTo>
                  <a:lnTo>
                    <a:pt x="6118" y="7041"/>
                  </a:lnTo>
                  <a:lnTo>
                    <a:pt x="6144" y="7069"/>
                  </a:lnTo>
                  <a:lnTo>
                    <a:pt x="6166" y="7100"/>
                  </a:lnTo>
                  <a:lnTo>
                    <a:pt x="6377" y="7457"/>
                  </a:lnTo>
                  <a:lnTo>
                    <a:pt x="6391" y="7484"/>
                  </a:lnTo>
                  <a:lnTo>
                    <a:pt x="6401" y="7512"/>
                  </a:lnTo>
                  <a:lnTo>
                    <a:pt x="6408" y="7541"/>
                  </a:lnTo>
                  <a:lnTo>
                    <a:pt x="6484" y="7963"/>
                  </a:lnTo>
                  <a:lnTo>
                    <a:pt x="6488" y="7995"/>
                  </a:lnTo>
                  <a:lnTo>
                    <a:pt x="6487" y="8028"/>
                  </a:lnTo>
                  <a:lnTo>
                    <a:pt x="6482" y="8060"/>
                  </a:lnTo>
                  <a:lnTo>
                    <a:pt x="6473" y="8092"/>
                  </a:lnTo>
                  <a:lnTo>
                    <a:pt x="6460" y="8122"/>
                  </a:lnTo>
                  <a:lnTo>
                    <a:pt x="6443" y="8150"/>
                  </a:lnTo>
                  <a:lnTo>
                    <a:pt x="6423" y="8175"/>
                  </a:lnTo>
                  <a:lnTo>
                    <a:pt x="6399" y="8198"/>
                  </a:lnTo>
                  <a:lnTo>
                    <a:pt x="6373" y="8217"/>
                  </a:lnTo>
                  <a:lnTo>
                    <a:pt x="6344" y="8233"/>
                  </a:lnTo>
                  <a:lnTo>
                    <a:pt x="6314" y="8245"/>
                  </a:lnTo>
                  <a:lnTo>
                    <a:pt x="6282" y="8253"/>
                  </a:lnTo>
                  <a:lnTo>
                    <a:pt x="6250" y="8257"/>
                  </a:lnTo>
                  <a:lnTo>
                    <a:pt x="6217" y="8256"/>
                  </a:lnTo>
                  <a:lnTo>
                    <a:pt x="6185" y="8251"/>
                  </a:lnTo>
                  <a:lnTo>
                    <a:pt x="6153" y="8242"/>
                  </a:lnTo>
                  <a:lnTo>
                    <a:pt x="6123" y="8229"/>
                  </a:lnTo>
                  <a:lnTo>
                    <a:pt x="6095" y="8212"/>
                  </a:lnTo>
                  <a:lnTo>
                    <a:pt x="6070" y="8192"/>
                  </a:lnTo>
                  <a:lnTo>
                    <a:pt x="6047" y="8168"/>
                  </a:lnTo>
                  <a:lnTo>
                    <a:pt x="6028" y="8142"/>
                  </a:lnTo>
                  <a:lnTo>
                    <a:pt x="6012" y="8113"/>
                  </a:lnTo>
                  <a:lnTo>
                    <a:pt x="6000" y="8083"/>
                  </a:lnTo>
                  <a:lnTo>
                    <a:pt x="5992" y="8051"/>
                  </a:lnTo>
                  <a:lnTo>
                    <a:pt x="5924" y="7673"/>
                  </a:lnTo>
                  <a:lnTo>
                    <a:pt x="5755" y="7387"/>
                  </a:lnTo>
                  <a:lnTo>
                    <a:pt x="5480" y="7140"/>
                  </a:lnTo>
                  <a:lnTo>
                    <a:pt x="5109" y="6937"/>
                  </a:lnTo>
                  <a:lnTo>
                    <a:pt x="4663" y="6787"/>
                  </a:lnTo>
                  <a:lnTo>
                    <a:pt x="4166" y="6696"/>
                  </a:lnTo>
                  <a:lnTo>
                    <a:pt x="3644" y="6665"/>
                  </a:lnTo>
                  <a:lnTo>
                    <a:pt x="3122" y="6696"/>
                  </a:lnTo>
                  <a:lnTo>
                    <a:pt x="2625" y="6787"/>
                  </a:lnTo>
                  <a:lnTo>
                    <a:pt x="2179" y="6937"/>
                  </a:lnTo>
                  <a:close/>
                  <a:moveTo>
                    <a:pt x="5426" y="3454"/>
                  </a:moveTo>
                  <a:lnTo>
                    <a:pt x="5426" y="3464"/>
                  </a:lnTo>
                  <a:lnTo>
                    <a:pt x="5427" y="3521"/>
                  </a:lnTo>
                  <a:lnTo>
                    <a:pt x="5427" y="3531"/>
                  </a:lnTo>
                  <a:lnTo>
                    <a:pt x="5426" y="3588"/>
                  </a:lnTo>
                  <a:lnTo>
                    <a:pt x="5426" y="3598"/>
                  </a:lnTo>
                  <a:lnTo>
                    <a:pt x="5422" y="3655"/>
                  </a:lnTo>
                  <a:lnTo>
                    <a:pt x="5422" y="3664"/>
                  </a:lnTo>
                  <a:lnTo>
                    <a:pt x="5416" y="3722"/>
                  </a:lnTo>
                  <a:lnTo>
                    <a:pt x="5415" y="3731"/>
                  </a:lnTo>
                  <a:lnTo>
                    <a:pt x="5408" y="3788"/>
                  </a:lnTo>
                  <a:lnTo>
                    <a:pt x="5406" y="3797"/>
                  </a:lnTo>
                  <a:lnTo>
                    <a:pt x="5397" y="3853"/>
                  </a:lnTo>
                  <a:lnTo>
                    <a:pt x="5395" y="3862"/>
                  </a:lnTo>
                  <a:lnTo>
                    <a:pt x="5383" y="3918"/>
                  </a:lnTo>
                  <a:lnTo>
                    <a:pt x="5381" y="3928"/>
                  </a:lnTo>
                  <a:lnTo>
                    <a:pt x="5367" y="3983"/>
                  </a:lnTo>
                  <a:lnTo>
                    <a:pt x="5365" y="3992"/>
                  </a:lnTo>
                  <a:lnTo>
                    <a:pt x="5349" y="4047"/>
                  </a:lnTo>
                  <a:lnTo>
                    <a:pt x="5346" y="4056"/>
                  </a:lnTo>
                  <a:lnTo>
                    <a:pt x="5329" y="4110"/>
                  </a:lnTo>
                  <a:lnTo>
                    <a:pt x="5326" y="4119"/>
                  </a:lnTo>
                  <a:lnTo>
                    <a:pt x="5306" y="4173"/>
                  </a:lnTo>
                  <a:lnTo>
                    <a:pt x="5302" y="4181"/>
                  </a:lnTo>
                  <a:lnTo>
                    <a:pt x="5280" y="4234"/>
                  </a:lnTo>
                  <a:lnTo>
                    <a:pt x="5277" y="4243"/>
                  </a:lnTo>
                  <a:lnTo>
                    <a:pt x="5253" y="4295"/>
                  </a:lnTo>
                  <a:lnTo>
                    <a:pt x="5249" y="4304"/>
                  </a:lnTo>
                  <a:lnTo>
                    <a:pt x="5223" y="4355"/>
                  </a:lnTo>
                  <a:lnTo>
                    <a:pt x="5219" y="4363"/>
                  </a:lnTo>
                  <a:lnTo>
                    <a:pt x="5191" y="4414"/>
                  </a:lnTo>
                  <a:lnTo>
                    <a:pt x="5186" y="4422"/>
                  </a:lnTo>
                  <a:lnTo>
                    <a:pt x="5156" y="4472"/>
                  </a:lnTo>
                  <a:lnTo>
                    <a:pt x="5151" y="4480"/>
                  </a:lnTo>
                  <a:lnTo>
                    <a:pt x="5119" y="4528"/>
                  </a:lnTo>
                  <a:lnTo>
                    <a:pt x="5114" y="4535"/>
                  </a:lnTo>
                  <a:lnTo>
                    <a:pt x="5081" y="4582"/>
                  </a:lnTo>
                  <a:lnTo>
                    <a:pt x="5075" y="4590"/>
                  </a:lnTo>
                  <a:lnTo>
                    <a:pt x="5040" y="4635"/>
                  </a:lnTo>
                  <a:lnTo>
                    <a:pt x="5035" y="4642"/>
                  </a:lnTo>
                  <a:lnTo>
                    <a:pt x="4998" y="4686"/>
                  </a:lnTo>
                  <a:lnTo>
                    <a:pt x="4992" y="4693"/>
                  </a:lnTo>
                  <a:lnTo>
                    <a:pt x="4954" y="4736"/>
                  </a:lnTo>
                  <a:lnTo>
                    <a:pt x="4947" y="4743"/>
                  </a:lnTo>
                  <a:lnTo>
                    <a:pt x="4908" y="4784"/>
                  </a:lnTo>
                  <a:lnTo>
                    <a:pt x="4901" y="4791"/>
                  </a:lnTo>
                  <a:lnTo>
                    <a:pt x="4860" y="4830"/>
                  </a:lnTo>
                  <a:lnTo>
                    <a:pt x="4853" y="4836"/>
                  </a:lnTo>
                  <a:lnTo>
                    <a:pt x="4810" y="4875"/>
                  </a:lnTo>
                  <a:lnTo>
                    <a:pt x="4803" y="4881"/>
                  </a:lnTo>
                  <a:lnTo>
                    <a:pt x="4759" y="4917"/>
                  </a:lnTo>
                  <a:lnTo>
                    <a:pt x="4752" y="4923"/>
                  </a:lnTo>
                  <a:lnTo>
                    <a:pt x="4706" y="4958"/>
                  </a:lnTo>
                  <a:lnTo>
                    <a:pt x="4699" y="4963"/>
                  </a:lnTo>
                  <a:lnTo>
                    <a:pt x="4652" y="4996"/>
                  </a:lnTo>
                  <a:lnTo>
                    <a:pt x="4645" y="5002"/>
                  </a:lnTo>
                  <a:lnTo>
                    <a:pt x="4596" y="5033"/>
                  </a:lnTo>
                  <a:lnTo>
                    <a:pt x="4589" y="5038"/>
                  </a:lnTo>
                  <a:lnTo>
                    <a:pt x="4539" y="5068"/>
                  </a:lnTo>
                  <a:lnTo>
                    <a:pt x="4531" y="5073"/>
                  </a:lnTo>
                  <a:lnTo>
                    <a:pt x="4480" y="5101"/>
                  </a:lnTo>
                  <a:lnTo>
                    <a:pt x="4472" y="5105"/>
                  </a:lnTo>
                  <a:lnTo>
                    <a:pt x="4421" y="5131"/>
                  </a:lnTo>
                  <a:lnTo>
                    <a:pt x="4412" y="5135"/>
                  </a:lnTo>
                  <a:lnTo>
                    <a:pt x="4360" y="5159"/>
                  </a:lnTo>
                  <a:lnTo>
                    <a:pt x="4352" y="5162"/>
                  </a:lnTo>
                  <a:lnTo>
                    <a:pt x="4299" y="5184"/>
                  </a:lnTo>
                  <a:lnTo>
                    <a:pt x="4290" y="5188"/>
                  </a:lnTo>
                  <a:lnTo>
                    <a:pt x="4237" y="5208"/>
                  </a:lnTo>
                  <a:lnTo>
                    <a:pt x="4228" y="5211"/>
                  </a:lnTo>
                  <a:lnTo>
                    <a:pt x="4173" y="5228"/>
                  </a:lnTo>
                  <a:lnTo>
                    <a:pt x="4165" y="5231"/>
                  </a:lnTo>
                  <a:lnTo>
                    <a:pt x="4110" y="5247"/>
                  </a:lnTo>
                  <a:lnTo>
                    <a:pt x="4101" y="5249"/>
                  </a:lnTo>
                  <a:lnTo>
                    <a:pt x="4045" y="5263"/>
                  </a:lnTo>
                  <a:lnTo>
                    <a:pt x="4036" y="5265"/>
                  </a:lnTo>
                  <a:lnTo>
                    <a:pt x="3980" y="5277"/>
                  </a:lnTo>
                  <a:lnTo>
                    <a:pt x="3971" y="5279"/>
                  </a:lnTo>
                  <a:lnTo>
                    <a:pt x="3915" y="5288"/>
                  </a:lnTo>
                  <a:lnTo>
                    <a:pt x="3905" y="5290"/>
                  </a:lnTo>
                  <a:lnTo>
                    <a:pt x="3849" y="5297"/>
                  </a:lnTo>
                  <a:lnTo>
                    <a:pt x="3839" y="5298"/>
                  </a:lnTo>
                  <a:lnTo>
                    <a:pt x="3782" y="5304"/>
                  </a:lnTo>
                  <a:lnTo>
                    <a:pt x="3773" y="5304"/>
                  </a:lnTo>
                  <a:lnTo>
                    <a:pt x="3716" y="5308"/>
                  </a:lnTo>
                  <a:lnTo>
                    <a:pt x="3706" y="5308"/>
                  </a:lnTo>
                  <a:lnTo>
                    <a:pt x="3649" y="5309"/>
                  </a:lnTo>
                  <a:lnTo>
                    <a:pt x="3639" y="5309"/>
                  </a:lnTo>
                  <a:lnTo>
                    <a:pt x="3582" y="5308"/>
                  </a:lnTo>
                  <a:lnTo>
                    <a:pt x="3572" y="5308"/>
                  </a:lnTo>
                  <a:lnTo>
                    <a:pt x="3515" y="5304"/>
                  </a:lnTo>
                  <a:lnTo>
                    <a:pt x="3506" y="5304"/>
                  </a:lnTo>
                  <a:lnTo>
                    <a:pt x="3449" y="5298"/>
                  </a:lnTo>
                  <a:lnTo>
                    <a:pt x="3439" y="5297"/>
                  </a:lnTo>
                  <a:lnTo>
                    <a:pt x="3383" y="5290"/>
                  </a:lnTo>
                  <a:lnTo>
                    <a:pt x="3373" y="5288"/>
                  </a:lnTo>
                  <a:lnTo>
                    <a:pt x="3317" y="5279"/>
                  </a:lnTo>
                  <a:lnTo>
                    <a:pt x="3308" y="5277"/>
                  </a:lnTo>
                  <a:lnTo>
                    <a:pt x="3252" y="5265"/>
                  </a:lnTo>
                  <a:lnTo>
                    <a:pt x="3243" y="5263"/>
                  </a:lnTo>
                  <a:lnTo>
                    <a:pt x="3187" y="5249"/>
                  </a:lnTo>
                  <a:lnTo>
                    <a:pt x="3178" y="5247"/>
                  </a:lnTo>
                  <a:lnTo>
                    <a:pt x="3123" y="5231"/>
                  </a:lnTo>
                  <a:lnTo>
                    <a:pt x="3115" y="5228"/>
                  </a:lnTo>
                  <a:lnTo>
                    <a:pt x="3060" y="5211"/>
                  </a:lnTo>
                  <a:lnTo>
                    <a:pt x="3051" y="5208"/>
                  </a:lnTo>
                  <a:lnTo>
                    <a:pt x="2998" y="5188"/>
                  </a:lnTo>
                  <a:lnTo>
                    <a:pt x="2989" y="5184"/>
                  </a:lnTo>
                  <a:lnTo>
                    <a:pt x="2936" y="5162"/>
                  </a:lnTo>
                  <a:lnTo>
                    <a:pt x="2928" y="5159"/>
                  </a:lnTo>
                  <a:lnTo>
                    <a:pt x="2876" y="5135"/>
                  </a:lnTo>
                  <a:lnTo>
                    <a:pt x="2867" y="5131"/>
                  </a:lnTo>
                  <a:lnTo>
                    <a:pt x="2816" y="5105"/>
                  </a:lnTo>
                  <a:lnTo>
                    <a:pt x="2808" y="5101"/>
                  </a:lnTo>
                  <a:lnTo>
                    <a:pt x="2757" y="5073"/>
                  </a:lnTo>
                  <a:lnTo>
                    <a:pt x="2749" y="5068"/>
                  </a:lnTo>
                  <a:lnTo>
                    <a:pt x="2699" y="5038"/>
                  </a:lnTo>
                  <a:lnTo>
                    <a:pt x="2692" y="5033"/>
                  </a:lnTo>
                  <a:lnTo>
                    <a:pt x="2643" y="5002"/>
                  </a:lnTo>
                  <a:lnTo>
                    <a:pt x="2636" y="4996"/>
                  </a:lnTo>
                  <a:lnTo>
                    <a:pt x="2589" y="4963"/>
                  </a:lnTo>
                  <a:lnTo>
                    <a:pt x="2582" y="4958"/>
                  </a:lnTo>
                  <a:lnTo>
                    <a:pt x="2536" y="4923"/>
                  </a:lnTo>
                  <a:lnTo>
                    <a:pt x="2529" y="4917"/>
                  </a:lnTo>
                  <a:lnTo>
                    <a:pt x="2485" y="4881"/>
                  </a:lnTo>
                  <a:lnTo>
                    <a:pt x="2478" y="4874"/>
                  </a:lnTo>
                  <a:lnTo>
                    <a:pt x="2435" y="4836"/>
                  </a:lnTo>
                  <a:lnTo>
                    <a:pt x="2428" y="4830"/>
                  </a:lnTo>
                  <a:lnTo>
                    <a:pt x="2387" y="4790"/>
                  </a:lnTo>
                  <a:lnTo>
                    <a:pt x="2380" y="4784"/>
                  </a:lnTo>
                  <a:lnTo>
                    <a:pt x="2341" y="4743"/>
                  </a:lnTo>
                  <a:lnTo>
                    <a:pt x="2334" y="4736"/>
                  </a:lnTo>
                  <a:lnTo>
                    <a:pt x="2296" y="4693"/>
                  </a:lnTo>
                  <a:lnTo>
                    <a:pt x="2290" y="4686"/>
                  </a:lnTo>
                  <a:lnTo>
                    <a:pt x="2254" y="4642"/>
                  </a:lnTo>
                  <a:lnTo>
                    <a:pt x="2248" y="4635"/>
                  </a:lnTo>
                  <a:lnTo>
                    <a:pt x="2213" y="4589"/>
                  </a:lnTo>
                  <a:lnTo>
                    <a:pt x="2207" y="4582"/>
                  </a:lnTo>
                  <a:lnTo>
                    <a:pt x="2174" y="4535"/>
                  </a:lnTo>
                  <a:lnTo>
                    <a:pt x="2169" y="4527"/>
                  </a:lnTo>
                  <a:lnTo>
                    <a:pt x="2137" y="4479"/>
                  </a:lnTo>
                  <a:lnTo>
                    <a:pt x="2132" y="4471"/>
                  </a:lnTo>
                  <a:lnTo>
                    <a:pt x="2103" y="4422"/>
                  </a:lnTo>
                  <a:lnTo>
                    <a:pt x="2098" y="4414"/>
                  </a:lnTo>
                  <a:lnTo>
                    <a:pt x="2070" y="4364"/>
                  </a:lnTo>
                  <a:lnTo>
                    <a:pt x="2066" y="4355"/>
                  </a:lnTo>
                  <a:lnTo>
                    <a:pt x="2040" y="4304"/>
                  </a:lnTo>
                  <a:lnTo>
                    <a:pt x="2036" y="4296"/>
                  </a:lnTo>
                  <a:lnTo>
                    <a:pt x="2012" y="4243"/>
                  </a:lnTo>
                  <a:lnTo>
                    <a:pt x="2008" y="4235"/>
                  </a:lnTo>
                  <a:lnTo>
                    <a:pt x="1986" y="4182"/>
                  </a:lnTo>
                  <a:lnTo>
                    <a:pt x="1983" y="4173"/>
                  </a:lnTo>
                  <a:lnTo>
                    <a:pt x="1963" y="4119"/>
                  </a:lnTo>
                  <a:lnTo>
                    <a:pt x="1960" y="4111"/>
                  </a:lnTo>
                  <a:lnTo>
                    <a:pt x="1942" y="4056"/>
                  </a:lnTo>
                  <a:lnTo>
                    <a:pt x="1939" y="4047"/>
                  </a:lnTo>
                  <a:lnTo>
                    <a:pt x="1923" y="3992"/>
                  </a:lnTo>
                  <a:lnTo>
                    <a:pt x="1921" y="3983"/>
                  </a:lnTo>
                  <a:lnTo>
                    <a:pt x="1907" y="3928"/>
                  </a:lnTo>
                  <a:lnTo>
                    <a:pt x="1905" y="3919"/>
                  </a:lnTo>
                  <a:lnTo>
                    <a:pt x="1893" y="3863"/>
                  </a:lnTo>
                  <a:lnTo>
                    <a:pt x="1891" y="3853"/>
                  </a:lnTo>
                  <a:lnTo>
                    <a:pt x="1882" y="3797"/>
                  </a:lnTo>
                  <a:lnTo>
                    <a:pt x="1880" y="3788"/>
                  </a:lnTo>
                  <a:lnTo>
                    <a:pt x="1873" y="3731"/>
                  </a:lnTo>
                  <a:lnTo>
                    <a:pt x="1872" y="3722"/>
                  </a:lnTo>
                  <a:lnTo>
                    <a:pt x="1866" y="3664"/>
                  </a:lnTo>
                  <a:lnTo>
                    <a:pt x="1866" y="3655"/>
                  </a:lnTo>
                  <a:lnTo>
                    <a:pt x="1862" y="3598"/>
                  </a:lnTo>
                  <a:lnTo>
                    <a:pt x="1862" y="3588"/>
                  </a:lnTo>
                  <a:lnTo>
                    <a:pt x="1861" y="3531"/>
                  </a:lnTo>
                  <a:lnTo>
                    <a:pt x="1861" y="3521"/>
                  </a:lnTo>
                  <a:lnTo>
                    <a:pt x="1862" y="3464"/>
                  </a:lnTo>
                  <a:lnTo>
                    <a:pt x="1862" y="3454"/>
                  </a:lnTo>
                  <a:lnTo>
                    <a:pt x="1866" y="3397"/>
                  </a:lnTo>
                  <a:lnTo>
                    <a:pt x="1866" y="3388"/>
                  </a:lnTo>
                  <a:lnTo>
                    <a:pt x="1872" y="3331"/>
                  </a:lnTo>
                  <a:lnTo>
                    <a:pt x="1873" y="3321"/>
                  </a:lnTo>
                  <a:lnTo>
                    <a:pt x="1880" y="3264"/>
                  </a:lnTo>
                  <a:lnTo>
                    <a:pt x="1882" y="3255"/>
                  </a:lnTo>
                  <a:lnTo>
                    <a:pt x="1891" y="3199"/>
                  </a:lnTo>
                  <a:lnTo>
                    <a:pt x="1893" y="3190"/>
                  </a:lnTo>
                  <a:lnTo>
                    <a:pt x="1905" y="3134"/>
                  </a:lnTo>
                  <a:lnTo>
                    <a:pt x="1907" y="3125"/>
                  </a:lnTo>
                  <a:lnTo>
                    <a:pt x="1921" y="3069"/>
                  </a:lnTo>
                  <a:lnTo>
                    <a:pt x="1923" y="3060"/>
                  </a:lnTo>
                  <a:lnTo>
                    <a:pt x="1939" y="3005"/>
                  </a:lnTo>
                  <a:lnTo>
                    <a:pt x="1942" y="2996"/>
                  </a:lnTo>
                  <a:lnTo>
                    <a:pt x="1960" y="2942"/>
                  </a:lnTo>
                  <a:lnTo>
                    <a:pt x="1963" y="2933"/>
                  </a:lnTo>
                  <a:lnTo>
                    <a:pt x="1983" y="2879"/>
                  </a:lnTo>
                  <a:lnTo>
                    <a:pt x="1986" y="2871"/>
                  </a:lnTo>
                  <a:lnTo>
                    <a:pt x="2008" y="2818"/>
                  </a:lnTo>
                  <a:lnTo>
                    <a:pt x="2012" y="2809"/>
                  </a:lnTo>
                  <a:lnTo>
                    <a:pt x="2036" y="2757"/>
                  </a:lnTo>
                  <a:lnTo>
                    <a:pt x="2040" y="2749"/>
                  </a:lnTo>
                  <a:lnTo>
                    <a:pt x="2066" y="2697"/>
                  </a:lnTo>
                  <a:lnTo>
                    <a:pt x="2070" y="2689"/>
                  </a:lnTo>
                  <a:lnTo>
                    <a:pt x="2098" y="2639"/>
                  </a:lnTo>
                  <a:lnTo>
                    <a:pt x="2103" y="2631"/>
                  </a:lnTo>
                  <a:lnTo>
                    <a:pt x="2132" y="2582"/>
                  </a:lnTo>
                  <a:lnTo>
                    <a:pt x="2137" y="2574"/>
                  </a:lnTo>
                  <a:lnTo>
                    <a:pt x="2169" y="2526"/>
                  </a:lnTo>
                  <a:lnTo>
                    <a:pt x="2174" y="2518"/>
                  </a:lnTo>
                  <a:lnTo>
                    <a:pt x="2207" y="2471"/>
                  </a:lnTo>
                  <a:lnTo>
                    <a:pt x="2213" y="2464"/>
                  </a:lnTo>
                  <a:lnTo>
                    <a:pt x="2248" y="2418"/>
                  </a:lnTo>
                  <a:lnTo>
                    <a:pt x="2254" y="2411"/>
                  </a:lnTo>
                  <a:lnTo>
                    <a:pt x="2290" y="2367"/>
                  </a:lnTo>
                  <a:lnTo>
                    <a:pt x="2296" y="2360"/>
                  </a:lnTo>
                  <a:lnTo>
                    <a:pt x="2334" y="2317"/>
                  </a:lnTo>
                  <a:lnTo>
                    <a:pt x="2341" y="2310"/>
                  </a:lnTo>
                  <a:lnTo>
                    <a:pt x="2380" y="2269"/>
                  </a:lnTo>
                  <a:lnTo>
                    <a:pt x="2387" y="2262"/>
                  </a:lnTo>
                  <a:lnTo>
                    <a:pt x="2428" y="2223"/>
                  </a:lnTo>
                  <a:lnTo>
                    <a:pt x="2435" y="2216"/>
                  </a:lnTo>
                  <a:lnTo>
                    <a:pt x="2478" y="2178"/>
                  </a:lnTo>
                  <a:lnTo>
                    <a:pt x="2485" y="2172"/>
                  </a:lnTo>
                  <a:lnTo>
                    <a:pt x="2529" y="2136"/>
                  </a:lnTo>
                  <a:lnTo>
                    <a:pt x="2536" y="2130"/>
                  </a:lnTo>
                  <a:lnTo>
                    <a:pt x="2582" y="2095"/>
                  </a:lnTo>
                  <a:lnTo>
                    <a:pt x="2589" y="2089"/>
                  </a:lnTo>
                  <a:lnTo>
                    <a:pt x="2636" y="2056"/>
                  </a:lnTo>
                  <a:lnTo>
                    <a:pt x="2644" y="2051"/>
                  </a:lnTo>
                  <a:lnTo>
                    <a:pt x="2692" y="2019"/>
                  </a:lnTo>
                  <a:lnTo>
                    <a:pt x="2700" y="2014"/>
                  </a:lnTo>
                  <a:lnTo>
                    <a:pt x="2749" y="1985"/>
                  </a:lnTo>
                  <a:lnTo>
                    <a:pt x="2757" y="1980"/>
                  </a:lnTo>
                  <a:lnTo>
                    <a:pt x="2807" y="1952"/>
                  </a:lnTo>
                  <a:lnTo>
                    <a:pt x="2815" y="1948"/>
                  </a:lnTo>
                  <a:lnTo>
                    <a:pt x="2867" y="1922"/>
                  </a:lnTo>
                  <a:lnTo>
                    <a:pt x="2875" y="1918"/>
                  </a:lnTo>
                  <a:lnTo>
                    <a:pt x="2927" y="1894"/>
                  </a:lnTo>
                  <a:lnTo>
                    <a:pt x="2936" y="1890"/>
                  </a:lnTo>
                  <a:lnTo>
                    <a:pt x="2989" y="1868"/>
                  </a:lnTo>
                  <a:lnTo>
                    <a:pt x="2997" y="1865"/>
                  </a:lnTo>
                  <a:lnTo>
                    <a:pt x="3051" y="1845"/>
                  </a:lnTo>
                  <a:lnTo>
                    <a:pt x="3060" y="1842"/>
                  </a:lnTo>
                  <a:lnTo>
                    <a:pt x="3114" y="1824"/>
                  </a:lnTo>
                  <a:lnTo>
                    <a:pt x="3123" y="1821"/>
                  </a:lnTo>
                  <a:lnTo>
                    <a:pt x="3178" y="1805"/>
                  </a:lnTo>
                  <a:lnTo>
                    <a:pt x="3187" y="1803"/>
                  </a:lnTo>
                  <a:lnTo>
                    <a:pt x="3243" y="1789"/>
                  </a:lnTo>
                  <a:lnTo>
                    <a:pt x="3252" y="1787"/>
                  </a:lnTo>
                  <a:lnTo>
                    <a:pt x="3308" y="1775"/>
                  </a:lnTo>
                  <a:lnTo>
                    <a:pt x="3317" y="1773"/>
                  </a:lnTo>
                  <a:lnTo>
                    <a:pt x="3373" y="1764"/>
                  </a:lnTo>
                  <a:lnTo>
                    <a:pt x="3382" y="1762"/>
                  </a:lnTo>
                  <a:lnTo>
                    <a:pt x="3439" y="1755"/>
                  </a:lnTo>
                  <a:lnTo>
                    <a:pt x="3449" y="1754"/>
                  </a:lnTo>
                  <a:lnTo>
                    <a:pt x="3506" y="1748"/>
                  </a:lnTo>
                  <a:lnTo>
                    <a:pt x="3515" y="1748"/>
                  </a:lnTo>
                  <a:lnTo>
                    <a:pt x="3572" y="1744"/>
                  </a:lnTo>
                  <a:lnTo>
                    <a:pt x="3582" y="1744"/>
                  </a:lnTo>
                  <a:lnTo>
                    <a:pt x="3639" y="1743"/>
                  </a:lnTo>
                  <a:lnTo>
                    <a:pt x="3649" y="1743"/>
                  </a:lnTo>
                  <a:lnTo>
                    <a:pt x="3706" y="1744"/>
                  </a:lnTo>
                  <a:lnTo>
                    <a:pt x="3716" y="1744"/>
                  </a:lnTo>
                  <a:lnTo>
                    <a:pt x="3773" y="1748"/>
                  </a:lnTo>
                  <a:lnTo>
                    <a:pt x="3782" y="1748"/>
                  </a:lnTo>
                  <a:lnTo>
                    <a:pt x="3839" y="1754"/>
                  </a:lnTo>
                  <a:lnTo>
                    <a:pt x="3849" y="1755"/>
                  </a:lnTo>
                  <a:lnTo>
                    <a:pt x="3906" y="1762"/>
                  </a:lnTo>
                  <a:lnTo>
                    <a:pt x="3915" y="1764"/>
                  </a:lnTo>
                  <a:lnTo>
                    <a:pt x="3971" y="1773"/>
                  </a:lnTo>
                  <a:lnTo>
                    <a:pt x="3980" y="1775"/>
                  </a:lnTo>
                  <a:lnTo>
                    <a:pt x="4036" y="1787"/>
                  </a:lnTo>
                  <a:lnTo>
                    <a:pt x="4045" y="1789"/>
                  </a:lnTo>
                  <a:lnTo>
                    <a:pt x="4101" y="1803"/>
                  </a:lnTo>
                  <a:lnTo>
                    <a:pt x="4110" y="1805"/>
                  </a:lnTo>
                  <a:lnTo>
                    <a:pt x="4165" y="1821"/>
                  </a:lnTo>
                  <a:lnTo>
                    <a:pt x="4174" y="1824"/>
                  </a:lnTo>
                  <a:lnTo>
                    <a:pt x="4228" y="1842"/>
                  </a:lnTo>
                  <a:lnTo>
                    <a:pt x="4237" y="1845"/>
                  </a:lnTo>
                  <a:lnTo>
                    <a:pt x="4291" y="1865"/>
                  </a:lnTo>
                  <a:lnTo>
                    <a:pt x="4299" y="1868"/>
                  </a:lnTo>
                  <a:lnTo>
                    <a:pt x="4352" y="1890"/>
                  </a:lnTo>
                  <a:lnTo>
                    <a:pt x="4361" y="1894"/>
                  </a:lnTo>
                  <a:lnTo>
                    <a:pt x="4413" y="1918"/>
                  </a:lnTo>
                  <a:lnTo>
                    <a:pt x="4421" y="1922"/>
                  </a:lnTo>
                  <a:lnTo>
                    <a:pt x="4473" y="1948"/>
                  </a:lnTo>
                  <a:lnTo>
                    <a:pt x="4481" y="1952"/>
                  </a:lnTo>
                  <a:lnTo>
                    <a:pt x="4531" y="1980"/>
                  </a:lnTo>
                  <a:lnTo>
                    <a:pt x="4539" y="1985"/>
                  </a:lnTo>
                  <a:lnTo>
                    <a:pt x="4588" y="2014"/>
                  </a:lnTo>
                  <a:lnTo>
                    <a:pt x="4596" y="2019"/>
                  </a:lnTo>
                  <a:lnTo>
                    <a:pt x="4644" y="2051"/>
                  </a:lnTo>
                  <a:lnTo>
                    <a:pt x="4652" y="2056"/>
                  </a:lnTo>
                  <a:lnTo>
                    <a:pt x="4699" y="2089"/>
                  </a:lnTo>
                  <a:lnTo>
                    <a:pt x="4706" y="2095"/>
                  </a:lnTo>
                  <a:lnTo>
                    <a:pt x="4752" y="2130"/>
                  </a:lnTo>
                  <a:lnTo>
                    <a:pt x="4759" y="2135"/>
                  </a:lnTo>
                  <a:lnTo>
                    <a:pt x="4803" y="2172"/>
                  </a:lnTo>
                  <a:lnTo>
                    <a:pt x="4810" y="2178"/>
                  </a:lnTo>
                  <a:lnTo>
                    <a:pt x="4853" y="2216"/>
                  </a:lnTo>
                  <a:lnTo>
                    <a:pt x="4860" y="2223"/>
                  </a:lnTo>
                  <a:lnTo>
                    <a:pt x="4901" y="2262"/>
                  </a:lnTo>
                  <a:lnTo>
                    <a:pt x="4908" y="2269"/>
                  </a:lnTo>
                  <a:lnTo>
                    <a:pt x="4947" y="2310"/>
                  </a:lnTo>
                  <a:lnTo>
                    <a:pt x="4954" y="2317"/>
                  </a:lnTo>
                  <a:lnTo>
                    <a:pt x="4992" y="2359"/>
                  </a:lnTo>
                  <a:lnTo>
                    <a:pt x="4998" y="2367"/>
                  </a:lnTo>
                  <a:lnTo>
                    <a:pt x="5035" y="2411"/>
                  </a:lnTo>
                  <a:lnTo>
                    <a:pt x="5040" y="2418"/>
                  </a:lnTo>
                  <a:lnTo>
                    <a:pt x="5075" y="2463"/>
                  </a:lnTo>
                  <a:lnTo>
                    <a:pt x="5081" y="2471"/>
                  </a:lnTo>
                  <a:lnTo>
                    <a:pt x="5114" y="2518"/>
                  </a:lnTo>
                  <a:lnTo>
                    <a:pt x="5120" y="2525"/>
                  </a:lnTo>
                  <a:lnTo>
                    <a:pt x="5151" y="2573"/>
                  </a:lnTo>
                  <a:lnTo>
                    <a:pt x="5156" y="2581"/>
                  </a:lnTo>
                  <a:lnTo>
                    <a:pt x="5186" y="2631"/>
                  </a:lnTo>
                  <a:lnTo>
                    <a:pt x="5191" y="2639"/>
                  </a:lnTo>
                  <a:lnTo>
                    <a:pt x="5219" y="2690"/>
                  </a:lnTo>
                  <a:lnTo>
                    <a:pt x="5223" y="2698"/>
                  </a:lnTo>
                  <a:lnTo>
                    <a:pt x="5249" y="2749"/>
                  </a:lnTo>
                  <a:lnTo>
                    <a:pt x="5253" y="2758"/>
                  </a:lnTo>
                  <a:lnTo>
                    <a:pt x="5277" y="2810"/>
                  </a:lnTo>
                  <a:lnTo>
                    <a:pt x="5280" y="2818"/>
                  </a:lnTo>
                  <a:lnTo>
                    <a:pt x="5302" y="2871"/>
                  </a:lnTo>
                  <a:lnTo>
                    <a:pt x="5306" y="2880"/>
                  </a:lnTo>
                  <a:lnTo>
                    <a:pt x="5326" y="2933"/>
                  </a:lnTo>
                  <a:lnTo>
                    <a:pt x="5329" y="2942"/>
                  </a:lnTo>
                  <a:lnTo>
                    <a:pt x="5346" y="2997"/>
                  </a:lnTo>
                  <a:lnTo>
                    <a:pt x="5349" y="3005"/>
                  </a:lnTo>
                  <a:lnTo>
                    <a:pt x="5365" y="3060"/>
                  </a:lnTo>
                  <a:lnTo>
                    <a:pt x="5367" y="3069"/>
                  </a:lnTo>
                  <a:lnTo>
                    <a:pt x="5381" y="3125"/>
                  </a:lnTo>
                  <a:lnTo>
                    <a:pt x="5383" y="3134"/>
                  </a:lnTo>
                  <a:lnTo>
                    <a:pt x="5395" y="3190"/>
                  </a:lnTo>
                  <a:lnTo>
                    <a:pt x="5397" y="3199"/>
                  </a:lnTo>
                  <a:lnTo>
                    <a:pt x="5406" y="3255"/>
                  </a:lnTo>
                  <a:lnTo>
                    <a:pt x="5408" y="3265"/>
                  </a:lnTo>
                  <a:lnTo>
                    <a:pt x="5415" y="3321"/>
                  </a:lnTo>
                  <a:lnTo>
                    <a:pt x="5416" y="3331"/>
                  </a:lnTo>
                  <a:lnTo>
                    <a:pt x="5422" y="3388"/>
                  </a:lnTo>
                  <a:lnTo>
                    <a:pt x="5422" y="3397"/>
                  </a:lnTo>
                  <a:lnTo>
                    <a:pt x="5426" y="3454"/>
                  </a:lnTo>
                  <a:close/>
                  <a:moveTo>
                    <a:pt x="4923" y="3622"/>
                  </a:moveTo>
                  <a:lnTo>
                    <a:pt x="4926" y="3574"/>
                  </a:lnTo>
                  <a:lnTo>
                    <a:pt x="4927" y="3526"/>
                  </a:lnTo>
                  <a:lnTo>
                    <a:pt x="4926" y="3478"/>
                  </a:lnTo>
                  <a:lnTo>
                    <a:pt x="4923" y="3430"/>
                  </a:lnTo>
                  <a:lnTo>
                    <a:pt x="4919" y="3382"/>
                  </a:lnTo>
                  <a:lnTo>
                    <a:pt x="4913" y="3335"/>
                  </a:lnTo>
                  <a:lnTo>
                    <a:pt x="4905" y="3287"/>
                  </a:lnTo>
                  <a:lnTo>
                    <a:pt x="4895" y="3241"/>
                  </a:lnTo>
                  <a:lnTo>
                    <a:pt x="4883" y="3194"/>
                  </a:lnTo>
                  <a:lnTo>
                    <a:pt x="4870" y="3148"/>
                  </a:lnTo>
                  <a:lnTo>
                    <a:pt x="4855" y="3103"/>
                  </a:lnTo>
                  <a:lnTo>
                    <a:pt x="4838" y="3058"/>
                  </a:lnTo>
                  <a:lnTo>
                    <a:pt x="4820" y="3014"/>
                  </a:lnTo>
                  <a:lnTo>
                    <a:pt x="4800" y="2970"/>
                  </a:lnTo>
                  <a:lnTo>
                    <a:pt x="4779" y="2927"/>
                  </a:lnTo>
                  <a:lnTo>
                    <a:pt x="4755" y="2885"/>
                  </a:lnTo>
                  <a:lnTo>
                    <a:pt x="4731" y="2844"/>
                  </a:lnTo>
                  <a:lnTo>
                    <a:pt x="4704" y="2804"/>
                  </a:lnTo>
                  <a:lnTo>
                    <a:pt x="4676" y="2765"/>
                  </a:lnTo>
                  <a:lnTo>
                    <a:pt x="4647" y="2726"/>
                  </a:lnTo>
                  <a:lnTo>
                    <a:pt x="4616" y="2690"/>
                  </a:lnTo>
                  <a:lnTo>
                    <a:pt x="4584" y="2654"/>
                  </a:lnTo>
                  <a:lnTo>
                    <a:pt x="4551" y="2619"/>
                  </a:lnTo>
                  <a:lnTo>
                    <a:pt x="4517" y="2586"/>
                  </a:lnTo>
                  <a:lnTo>
                    <a:pt x="4481" y="2554"/>
                  </a:lnTo>
                  <a:lnTo>
                    <a:pt x="4444" y="2524"/>
                  </a:lnTo>
                  <a:lnTo>
                    <a:pt x="4406" y="2494"/>
                  </a:lnTo>
                  <a:lnTo>
                    <a:pt x="4367" y="2467"/>
                  </a:lnTo>
                  <a:lnTo>
                    <a:pt x="4327" y="2441"/>
                  </a:lnTo>
                  <a:lnTo>
                    <a:pt x="4285" y="2416"/>
                  </a:lnTo>
                  <a:lnTo>
                    <a:pt x="4242" y="2392"/>
                  </a:lnTo>
                  <a:lnTo>
                    <a:pt x="4200" y="2370"/>
                  </a:lnTo>
                  <a:lnTo>
                    <a:pt x="4156" y="2350"/>
                  </a:lnTo>
                  <a:lnTo>
                    <a:pt x="4112" y="2332"/>
                  </a:lnTo>
                  <a:lnTo>
                    <a:pt x="4067" y="2315"/>
                  </a:lnTo>
                  <a:lnTo>
                    <a:pt x="4021" y="2300"/>
                  </a:lnTo>
                  <a:lnTo>
                    <a:pt x="3976" y="2287"/>
                  </a:lnTo>
                  <a:lnTo>
                    <a:pt x="3929" y="2275"/>
                  </a:lnTo>
                  <a:lnTo>
                    <a:pt x="3882" y="2265"/>
                  </a:lnTo>
                  <a:lnTo>
                    <a:pt x="3835" y="2257"/>
                  </a:lnTo>
                  <a:lnTo>
                    <a:pt x="3788" y="2251"/>
                  </a:lnTo>
                  <a:lnTo>
                    <a:pt x="3740" y="2247"/>
                  </a:lnTo>
                  <a:lnTo>
                    <a:pt x="3692" y="2244"/>
                  </a:lnTo>
                  <a:lnTo>
                    <a:pt x="3644" y="2243"/>
                  </a:lnTo>
                  <a:lnTo>
                    <a:pt x="3596" y="2244"/>
                  </a:lnTo>
                  <a:lnTo>
                    <a:pt x="3548" y="2247"/>
                  </a:lnTo>
                  <a:lnTo>
                    <a:pt x="3500" y="2251"/>
                  </a:lnTo>
                  <a:lnTo>
                    <a:pt x="3453" y="2257"/>
                  </a:lnTo>
                  <a:lnTo>
                    <a:pt x="3406" y="2265"/>
                  </a:lnTo>
                  <a:lnTo>
                    <a:pt x="3359" y="2275"/>
                  </a:lnTo>
                  <a:lnTo>
                    <a:pt x="3312" y="2287"/>
                  </a:lnTo>
                  <a:lnTo>
                    <a:pt x="3267" y="2300"/>
                  </a:lnTo>
                  <a:lnTo>
                    <a:pt x="3221" y="2315"/>
                  </a:lnTo>
                  <a:lnTo>
                    <a:pt x="3176" y="2332"/>
                  </a:lnTo>
                  <a:lnTo>
                    <a:pt x="3132" y="2350"/>
                  </a:lnTo>
                  <a:lnTo>
                    <a:pt x="3088" y="2370"/>
                  </a:lnTo>
                  <a:lnTo>
                    <a:pt x="3046" y="2392"/>
                  </a:lnTo>
                  <a:lnTo>
                    <a:pt x="3003" y="2416"/>
                  </a:lnTo>
                  <a:lnTo>
                    <a:pt x="2961" y="2441"/>
                  </a:lnTo>
                  <a:lnTo>
                    <a:pt x="2921" y="2467"/>
                  </a:lnTo>
                  <a:lnTo>
                    <a:pt x="2882" y="2494"/>
                  </a:lnTo>
                  <a:lnTo>
                    <a:pt x="2844" y="2524"/>
                  </a:lnTo>
                  <a:lnTo>
                    <a:pt x="2807" y="2554"/>
                  </a:lnTo>
                  <a:lnTo>
                    <a:pt x="2772" y="2586"/>
                  </a:lnTo>
                  <a:lnTo>
                    <a:pt x="2737" y="2619"/>
                  </a:lnTo>
                  <a:lnTo>
                    <a:pt x="2704" y="2654"/>
                  </a:lnTo>
                  <a:lnTo>
                    <a:pt x="2672" y="2689"/>
                  </a:lnTo>
                  <a:lnTo>
                    <a:pt x="2642" y="2726"/>
                  </a:lnTo>
                  <a:lnTo>
                    <a:pt x="2612" y="2764"/>
                  </a:lnTo>
                  <a:lnTo>
                    <a:pt x="2585" y="2803"/>
                  </a:lnTo>
                  <a:lnTo>
                    <a:pt x="2559" y="2843"/>
                  </a:lnTo>
                  <a:lnTo>
                    <a:pt x="2534" y="2885"/>
                  </a:lnTo>
                  <a:lnTo>
                    <a:pt x="2510" y="2928"/>
                  </a:lnTo>
                  <a:lnTo>
                    <a:pt x="2488" y="2970"/>
                  </a:lnTo>
                  <a:lnTo>
                    <a:pt x="2468" y="3014"/>
                  </a:lnTo>
                  <a:lnTo>
                    <a:pt x="2450" y="3058"/>
                  </a:lnTo>
                  <a:lnTo>
                    <a:pt x="2433" y="3103"/>
                  </a:lnTo>
                  <a:lnTo>
                    <a:pt x="2418" y="3149"/>
                  </a:lnTo>
                  <a:lnTo>
                    <a:pt x="2405" y="3194"/>
                  </a:lnTo>
                  <a:lnTo>
                    <a:pt x="2393" y="3241"/>
                  </a:lnTo>
                  <a:lnTo>
                    <a:pt x="2383" y="3288"/>
                  </a:lnTo>
                  <a:lnTo>
                    <a:pt x="2375" y="3335"/>
                  </a:lnTo>
                  <a:lnTo>
                    <a:pt x="2369" y="3382"/>
                  </a:lnTo>
                  <a:lnTo>
                    <a:pt x="2365" y="3430"/>
                  </a:lnTo>
                  <a:lnTo>
                    <a:pt x="2362" y="3478"/>
                  </a:lnTo>
                  <a:lnTo>
                    <a:pt x="2361" y="3526"/>
                  </a:lnTo>
                  <a:lnTo>
                    <a:pt x="2362" y="3574"/>
                  </a:lnTo>
                  <a:lnTo>
                    <a:pt x="2365" y="3622"/>
                  </a:lnTo>
                  <a:lnTo>
                    <a:pt x="2369" y="3670"/>
                  </a:lnTo>
                  <a:lnTo>
                    <a:pt x="2375" y="3718"/>
                  </a:lnTo>
                  <a:lnTo>
                    <a:pt x="2384" y="3765"/>
                  </a:lnTo>
                  <a:lnTo>
                    <a:pt x="2393" y="3812"/>
                  </a:lnTo>
                  <a:lnTo>
                    <a:pt x="2405" y="3858"/>
                  </a:lnTo>
                  <a:lnTo>
                    <a:pt x="2418" y="3904"/>
                  </a:lnTo>
                  <a:lnTo>
                    <a:pt x="2433" y="3950"/>
                  </a:lnTo>
                  <a:lnTo>
                    <a:pt x="2450" y="3995"/>
                  </a:lnTo>
                  <a:lnTo>
                    <a:pt x="2468" y="4039"/>
                  </a:lnTo>
                  <a:lnTo>
                    <a:pt x="2488" y="4083"/>
                  </a:lnTo>
                  <a:lnTo>
                    <a:pt x="2510" y="4126"/>
                  </a:lnTo>
                  <a:lnTo>
                    <a:pt x="2534" y="4168"/>
                  </a:lnTo>
                  <a:lnTo>
                    <a:pt x="2558" y="4209"/>
                  </a:lnTo>
                  <a:lnTo>
                    <a:pt x="2585" y="4250"/>
                  </a:lnTo>
                  <a:lnTo>
                    <a:pt x="2612" y="4289"/>
                  </a:lnTo>
                  <a:lnTo>
                    <a:pt x="2641" y="4327"/>
                  </a:lnTo>
                  <a:lnTo>
                    <a:pt x="2672" y="4363"/>
                  </a:lnTo>
                  <a:lnTo>
                    <a:pt x="2704" y="4399"/>
                  </a:lnTo>
                  <a:lnTo>
                    <a:pt x="2737" y="4433"/>
                  </a:lnTo>
                  <a:lnTo>
                    <a:pt x="2772" y="4467"/>
                  </a:lnTo>
                  <a:lnTo>
                    <a:pt x="2807" y="4498"/>
                  </a:lnTo>
                  <a:lnTo>
                    <a:pt x="2844" y="4529"/>
                  </a:lnTo>
                  <a:lnTo>
                    <a:pt x="2882" y="4558"/>
                  </a:lnTo>
                  <a:lnTo>
                    <a:pt x="2922" y="4586"/>
                  </a:lnTo>
                  <a:lnTo>
                    <a:pt x="2962" y="4613"/>
                  </a:lnTo>
                  <a:lnTo>
                    <a:pt x="3003" y="4637"/>
                  </a:lnTo>
                  <a:lnTo>
                    <a:pt x="3045" y="4661"/>
                  </a:lnTo>
                  <a:lnTo>
                    <a:pt x="3088" y="4682"/>
                  </a:lnTo>
                  <a:lnTo>
                    <a:pt x="3132" y="4702"/>
                  </a:lnTo>
                  <a:lnTo>
                    <a:pt x="3176" y="4720"/>
                  </a:lnTo>
                  <a:lnTo>
                    <a:pt x="3221" y="4737"/>
                  </a:lnTo>
                  <a:lnTo>
                    <a:pt x="3266" y="4752"/>
                  </a:lnTo>
                  <a:lnTo>
                    <a:pt x="3312" y="4765"/>
                  </a:lnTo>
                  <a:lnTo>
                    <a:pt x="3359" y="4777"/>
                  </a:lnTo>
                  <a:lnTo>
                    <a:pt x="3405" y="4787"/>
                  </a:lnTo>
                  <a:lnTo>
                    <a:pt x="3453" y="4795"/>
                  </a:lnTo>
                  <a:lnTo>
                    <a:pt x="3500" y="4801"/>
                  </a:lnTo>
                  <a:lnTo>
                    <a:pt x="3548" y="4805"/>
                  </a:lnTo>
                  <a:lnTo>
                    <a:pt x="3596" y="4808"/>
                  </a:lnTo>
                  <a:lnTo>
                    <a:pt x="3644" y="4809"/>
                  </a:lnTo>
                  <a:lnTo>
                    <a:pt x="3692" y="4808"/>
                  </a:lnTo>
                  <a:lnTo>
                    <a:pt x="3740" y="4805"/>
                  </a:lnTo>
                  <a:lnTo>
                    <a:pt x="3788" y="4801"/>
                  </a:lnTo>
                  <a:lnTo>
                    <a:pt x="3835" y="4795"/>
                  </a:lnTo>
                  <a:lnTo>
                    <a:pt x="3883" y="4787"/>
                  </a:lnTo>
                  <a:lnTo>
                    <a:pt x="3929" y="4777"/>
                  </a:lnTo>
                  <a:lnTo>
                    <a:pt x="3976" y="4765"/>
                  </a:lnTo>
                  <a:lnTo>
                    <a:pt x="4022" y="4752"/>
                  </a:lnTo>
                  <a:lnTo>
                    <a:pt x="4067" y="4737"/>
                  </a:lnTo>
                  <a:lnTo>
                    <a:pt x="4112" y="4720"/>
                  </a:lnTo>
                  <a:lnTo>
                    <a:pt x="4156" y="4702"/>
                  </a:lnTo>
                  <a:lnTo>
                    <a:pt x="4200" y="4682"/>
                  </a:lnTo>
                  <a:lnTo>
                    <a:pt x="4243" y="4661"/>
                  </a:lnTo>
                  <a:lnTo>
                    <a:pt x="4285" y="4637"/>
                  </a:lnTo>
                  <a:lnTo>
                    <a:pt x="4326" y="4613"/>
                  </a:lnTo>
                  <a:lnTo>
                    <a:pt x="4366" y="4586"/>
                  </a:lnTo>
                  <a:lnTo>
                    <a:pt x="4406" y="4558"/>
                  </a:lnTo>
                  <a:lnTo>
                    <a:pt x="4444" y="4529"/>
                  </a:lnTo>
                  <a:lnTo>
                    <a:pt x="4481" y="4498"/>
                  </a:lnTo>
                  <a:lnTo>
                    <a:pt x="4517" y="4466"/>
                  </a:lnTo>
                  <a:lnTo>
                    <a:pt x="4551" y="4433"/>
                  </a:lnTo>
                  <a:lnTo>
                    <a:pt x="4584" y="4399"/>
                  </a:lnTo>
                  <a:lnTo>
                    <a:pt x="4616" y="4363"/>
                  </a:lnTo>
                  <a:lnTo>
                    <a:pt x="4647" y="4326"/>
                  </a:lnTo>
                  <a:lnTo>
                    <a:pt x="4676" y="4288"/>
                  </a:lnTo>
                  <a:lnTo>
                    <a:pt x="4704" y="4249"/>
                  </a:lnTo>
                  <a:lnTo>
                    <a:pt x="4731" y="4209"/>
                  </a:lnTo>
                  <a:lnTo>
                    <a:pt x="4755" y="4168"/>
                  </a:lnTo>
                  <a:lnTo>
                    <a:pt x="4778" y="4126"/>
                  </a:lnTo>
                  <a:lnTo>
                    <a:pt x="4800" y="4083"/>
                  </a:lnTo>
                  <a:lnTo>
                    <a:pt x="4820" y="4039"/>
                  </a:lnTo>
                  <a:lnTo>
                    <a:pt x="4838" y="3995"/>
                  </a:lnTo>
                  <a:lnTo>
                    <a:pt x="4855" y="3950"/>
                  </a:lnTo>
                  <a:lnTo>
                    <a:pt x="4870" y="3904"/>
                  </a:lnTo>
                  <a:lnTo>
                    <a:pt x="4883" y="3858"/>
                  </a:lnTo>
                  <a:lnTo>
                    <a:pt x="4895" y="3812"/>
                  </a:lnTo>
                  <a:lnTo>
                    <a:pt x="4905" y="3765"/>
                  </a:lnTo>
                  <a:lnTo>
                    <a:pt x="4913" y="3718"/>
                  </a:lnTo>
                  <a:lnTo>
                    <a:pt x="4919" y="3670"/>
                  </a:lnTo>
                  <a:lnTo>
                    <a:pt x="4923" y="3622"/>
                  </a:lnTo>
                  <a:close/>
                </a:path>
              </a:pathLst>
            </a:custGeom>
            <a:solidFill>
              <a:srgbClr val="FFFFFF"/>
            </a:solidFill>
            <a:ln>
              <a:noFill/>
            </a:ln>
          </p:spPr>
          <p:txBody>
            <a:bodyPr/>
            <a:lstStyle/>
            <a:p>
              <a:endParaRPr/>
            </a:p>
          </p:txBody>
        </p:sp>
      </p:grpSp>
      <p:sp>
        <p:nvSpPr>
          <p:cNvPr id="29" name="Rectangle 28">
            <a:extLst>
              <a:ext uri="{FF2B5EF4-FFF2-40B4-BE49-F238E27FC236}">
                <a16:creationId xmlns:a16="http://schemas.microsoft.com/office/drawing/2014/main" id="{8FC24B31-6C12-408D-9D9D-D1ACCF84219F}"/>
              </a:ext>
            </a:extLst>
          </p:cNvPr>
          <p:cNvSpPr/>
          <p:nvPr/>
        </p:nvSpPr>
        <p:spPr>
          <a:xfrm>
            <a:off x="363794" y="5031049"/>
            <a:ext cx="1579305" cy="9811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0" name="Rectangle 29">
            <a:extLst>
              <a:ext uri="{FF2B5EF4-FFF2-40B4-BE49-F238E27FC236}">
                <a16:creationId xmlns:a16="http://schemas.microsoft.com/office/drawing/2014/main" id="{37996D5F-EE34-4FAC-BE9C-6B56A651F629}"/>
              </a:ext>
            </a:extLst>
          </p:cNvPr>
          <p:cNvSpPr/>
          <p:nvPr/>
        </p:nvSpPr>
        <p:spPr>
          <a:xfrm>
            <a:off x="1943099" y="5031049"/>
            <a:ext cx="9885107" cy="981131"/>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1" name="Group 30">
            <a:extLst>
              <a:ext uri="{FF2B5EF4-FFF2-40B4-BE49-F238E27FC236}">
                <a16:creationId xmlns:a16="http://schemas.microsoft.com/office/drawing/2014/main" id="{C80A195A-8BCB-4A36-A969-A27A86620BBD}"/>
              </a:ext>
            </a:extLst>
          </p:cNvPr>
          <p:cNvGrpSpPr/>
          <p:nvPr/>
        </p:nvGrpSpPr>
        <p:grpSpPr>
          <a:xfrm>
            <a:off x="2293431" y="5105177"/>
            <a:ext cx="9270887" cy="832876"/>
            <a:chOff x="2250181" y="1812513"/>
            <a:chExt cx="9314137" cy="1325542"/>
          </a:xfrm>
        </p:grpSpPr>
        <p:sp>
          <p:nvSpPr>
            <p:cNvPr id="33" name="TextBox 32">
              <a:extLst>
                <a:ext uri="{FF2B5EF4-FFF2-40B4-BE49-F238E27FC236}">
                  <a16:creationId xmlns:a16="http://schemas.microsoft.com/office/drawing/2014/main" id="{BB098F40-4E19-4138-8394-1D5DD426D9F5}"/>
                </a:ext>
              </a:extLst>
            </p:cNvPr>
            <p:cNvSpPr txBox="1"/>
            <p:nvPr/>
          </p:nvSpPr>
          <p:spPr>
            <a:xfrm>
              <a:off x="2250181" y="1812513"/>
              <a:ext cx="7239278" cy="297376"/>
            </a:xfrm>
            <a:prstGeom prst="rect">
              <a:avLst/>
            </a:prstGeom>
            <a:noFill/>
          </p:spPr>
          <p:txBody>
            <a:bodyPr wrap="square" lIns="0" tIns="0" rIns="0" bIns="0" rtlCol="0" anchor="ctr">
              <a:normAutofit fontScale="92500" lnSpcReduction="10000"/>
            </a:bodyPr>
            <a:lstStyle/>
            <a:p>
              <a:r>
                <a:rPr lang="en-US" sz="1400" b="1" dirty="0">
                  <a:latin typeface="+mj-lt"/>
                </a:rPr>
                <a:t>Personalization</a:t>
              </a:r>
              <a:endParaRPr lang="en-PH" sz="1400" b="1" dirty="0">
                <a:latin typeface="+mj-lt"/>
              </a:endParaRPr>
            </a:p>
          </p:txBody>
        </p:sp>
        <p:sp>
          <p:nvSpPr>
            <p:cNvPr id="34" name="TextBox 33">
              <a:extLst>
                <a:ext uri="{FF2B5EF4-FFF2-40B4-BE49-F238E27FC236}">
                  <a16:creationId xmlns:a16="http://schemas.microsoft.com/office/drawing/2014/main" id="{2BB9BDD3-656A-417D-897E-55126429DAD9}"/>
                </a:ext>
              </a:extLst>
            </p:cNvPr>
            <p:cNvSpPr txBox="1"/>
            <p:nvPr/>
          </p:nvSpPr>
          <p:spPr>
            <a:xfrm>
              <a:off x="2250182" y="2168432"/>
              <a:ext cx="9314136" cy="969623"/>
            </a:xfrm>
            <a:prstGeom prst="rect">
              <a:avLst/>
            </a:prstGeom>
            <a:noFill/>
            <a:ln>
              <a:noFill/>
            </a:ln>
          </p:spPr>
          <p:txBody>
            <a:bodyPr wrap="square" lIns="0" tIns="0" rIns="0" bIns="0" rtlCol="0" anchor="ctr">
              <a:normAutofit/>
            </a:bodyPr>
            <a:lstStyle/>
            <a:p>
              <a:pPr marL="363538" indent="-203200">
                <a:buFont typeface="Arial" panose="020B0604020202020204" pitchFamily="34" charset="0"/>
                <a:buChar char="•"/>
              </a:pPr>
              <a:r>
                <a:rPr lang="en-US" sz="1300" dirty="0"/>
                <a:t>Offers are generic and poorly timed. Without unified data we cannot anticipate needs, so cross-sell and retention both underperform peers.</a:t>
              </a:r>
            </a:p>
            <a:p>
              <a:pPr marL="363538" indent="-203200">
                <a:buFont typeface="Arial" panose="020B0604020202020204" pitchFamily="34" charset="0"/>
                <a:buChar char="•"/>
              </a:pPr>
              <a:r>
                <a:rPr lang="en-US" sz="1300" dirty="0"/>
                <a:t>Limited use of data leaves clear cross-sell value on the table.</a:t>
              </a:r>
              <a:endParaRPr lang="en-PH" sz="1300" dirty="0"/>
            </a:p>
          </p:txBody>
        </p:sp>
      </p:grpSp>
      <p:sp>
        <p:nvSpPr>
          <p:cNvPr id="10" name="Isosceles Triangle 9">
            <a:extLst>
              <a:ext uri="{FF2B5EF4-FFF2-40B4-BE49-F238E27FC236}">
                <a16:creationId xmlns:a16="http://schemas.microsoft.com/office/drawing/2014/main" id="{54489D90-104C-4B77-8401-66FE56CD3A86}"/>
              </a:ext>
            </a:extLst>
          </p:cNvPr>
          <p:cNvSpPr/>
          <p:nvPr/>
        </p:nvSpPr>
        <p:spPr>
          <a:xfrm rot="5400000">
            <a:off x="1910874" y="2165824"/>
            <a:ext cx="371532" cy="3070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6" name="Isosceles Triangle 25">
            <a:extLst>
              <a:ext uri="{FF2B5EF4-FFF2-40B4-BE49-F238E27FC236}">
                <a16:creationId xmlns:a16="http://schemas.microsoft.com/office/drawing/2014/main" id="{BB8F2048-76B0-4E78-AD96-E921C7FEB137}"/>
              </a:ext>
            </a:extLst>
          </p:cNvPr>
          <p:cNvSpPr/>
          <p:nvPr/>
        </p:nvSpPr>
        <p:spPr>
          <a:xfrm rot="5400000">
            <a:off x="1910874" y="3233240"/>
            <a:ext cx="371532" cy="3070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4" name="Isosceles Triangle 43">
            <a:extLst>
              <a:ext uri="{FF2B5EF4-FFF2-40B4-BE49-F238E27FC236}">
                <a16:creationId xmlns:a16="http://schemas.microsoft.com/office/drawing/2014/main" id="{CE9828E2-A462-45B5-9AAE-C86A576F6EEE}"/>
              </a:ext>
            </a:extLst>
          </p:cNvPr>
          <p:cNvSpPr/>
          <p:nvPr/>
        </p:nvSpPr>
        <p:spPr>
          <a:xfrm rot="5400000">
            <a:off x="1910874" y="4300656"/>
            <a:ext cx="371532" cy="3070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5" name="Isosceles Triangle 34">
            <a:extLst>
              <a:ext uri="{FF2B5EF4-FFF2-40B4-BE49-F238E27FC236}">
                <a16:creationId xmlns:a16="http://schemas.microsoft.com/office/drawing/2014/main" id="{0D958937-EDCB-4E8A-B2E9-4898AAD647DD}"/>
              </a:ext>
            </a:extLst>
          </p:cNvPr>
          <p:cNvSpPr/>
          <p:nvPr/>
        </p:nvSpPr>
        <p:spPr>
          <a:xfrm rot="5400000">
            <a:off x="1910874" y="5368073"/>
            <a:ext cx="371532" cy="3070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13" name="Group 619">
            <a:extLst>
              <a:ext uri="{FF2B5EF4-FFF2-40B4-BE49-F238E27FC236}">
                <a16:creationId xmlns:a16="http://schemas.microsoft.com/office/drawing/2014/main" id="{BB29ACF7-03AF-42FF-80CE-28302B8169DA}"/>
              </a:ext>
            </a:extLst>
          </p:cNvPr>
          <p:cNvGrpSpPr/>
          <p:nvPr/>
        </p:nvGrpSpPr>
        <p:grpSpPr>
          <a:xfrm>
            <a:off x="716770" y="2993326"/>
            <a:ext cx="786910" cy="786910"/>
            <a:chOff x="1649691" y="1603672"/>
            <a:chExt cx="914400" cy="914400"/>
          </a:xfrm>
        </p:grpSpPr>
        <p:sp>
          <p:nvSpPr>
            <p:cNvPr id="90014" name="Accent">
              <a:extLst>
                <a:ext uri="{FF2B5EF4-FFF2-40B4-BE49-F238E27FC236}">
                  <a16:creationId xmlns:a16="http://schemas.microsoft.com/office/drawing/2014/main" id="{B22151D1-B886-4670-BE68-103252B34CCB}"/>
                </a:ext>
              </a:extLst>
            </p:cNvPr>
            <p:cNvSpPr/>
            <p:nvPr/>
          </p:nvSpPr>
          <p:spPr>
            <a:xfrm>
              <a:off x="1649691" y="1603672"/>
              <a:ext cx="914400" cy="914400"/>
            </a:xfrm>
            <a:custGeom>
              <a:avLst/>
              <a:gdLst/>
              <a:ahLst/>
              <a:cxnLst/>
              <a:rect l="0" t="0" r="10000" b="10000"/>
              <a:pathLst>
                <a:path w="10000" h="10000">
                  <a:moveTo>
                    <a:pt x="5554" y="3693"/>
                  </a:moveTo>
                  <a:lnTo>
                    <a:pt x="5555" y="3706"/>
                  </a:lnTo>
                  <a:lnTo>
                    <a:pt x="5555" y="3719"/>
                  </a:lnTo>
                  <a:lnTo>
                    <a:pt x="5555" y="3732"/>
                  </a:lnTo>
                  <a:lnTo>
                    <a:pt x="5554" y="3745"/>
                  </a:lnTo>
                  <a:lnTo>
                    <a:pt x="5553" y="3757"/>
                  </a:lnTo>
                  <a:lnTo>
                    <a:pt x="5551" y="3770"/>
                  </a:lnTo>
                  <a:lnTo>
                    <a:pt x="5549" y="3783"/>
                  </a:lnTo>
                  <a:lnTo>
                    <a:pt x="5546" y="3795"/>
                  </a:lnTo>
                  <a:lnTo>
                    <a:pt x="5543" y="3808"/>
                  </a:lnTo>
                  <a:lnTo>
                    <a:pt x="5540" y="3820"/>
                  </a:lnTo>
                  <a:lnTo>
                    <a:pt x="5536" y="3832"/>
                  </a:lnTo>
                  <a:lnTo>
                    <a:pt x="5531" y="3844"/>
                  </a:lnTo>
                  <a:lnTo>
                    <a:pt x="5526" y="3856"/>
                  </a:lnTo>
                  <a:lnTo>
                    <a:pt x="5521" y="3867"/>
                  </a:lnTo>
                  <a:lnTo>
                    <a:pt x="5515" y="3879"/>
                  </a:lnTo>
                  <a:lnTo>
                    <a:pt x="5509" y="3890"/>
                  </a:lnTo>
                  <a:lnTo>
                    <a:pt x="5502" y="3901"/>
                  </a:lnTo>
                  <a:lnTo>
                    <a:pt x="5495" y="3912"/>
                  </a:lnTo>
                  <a:lnTo>
                    <a:pt x="5488" y="3922"/>
                  </a:lnTo>
                  <a:lnTo>
                    <a:pt x="5480" y="3932"/>
                  </a:lnTo>
                  <a:lnTo>
                    <a:pt x="5472" y="3942"/>
                  </a:lnTo>
                  <a:lnTo>
                    <a:pt x="5464" y="3952"/>
                  </a:lnTo>
                  <a:lnTo>
                    <a:pt x="5455" y="3961"/>
                  </a:lnTo>
                  <a:lnTo>
                    <a:pt x="5446" y="3970"/>
                  </a:lnTo>
                  <a:lnTo>
                    <a:pt x="5436" y="3978"/>
                  </a:lnTo>
                  <a:lnTo>
                    <a:pt x="5426" y="3986"/>
                  </a:lnTo>
                  <a:lnTo>
                    <a:pt x="5416" y="3994"/>
                  </a:lnTo>
                  <a:lnTo>
                    <a:pt x="5406" y="4001"/>
                  </a:lnTo>
                  <a:lnTo>
                    <a:pt x="5395" y="4008"/>
                  </a:lnTo>
                  <a:lnTo>
                    <a:pt x="5384" y="4015"/>
                  </a:lnTo>
                  <a:lnTo>
                    <a:pt x="5373" y="4021"/>
                  </a:lnTo>
                  <a:lnTo>
                    <a:pt x="5361" y="4027"/>
                  </a:lnTo>
                  <a:lnTo>
                    <a:pt x="5350" y="4032"/>
                  </a:lnTo>
                  <a:lnTo>
                    <a:pt x="5338" y="4037"/>
                  </a:lnTo>
                  <a:lnTo>
                    <a:pt x="5326" y="4042"/>
                  </a:lnTo>
                  <a:lnTo>
                    <a:pt x="5314" y="4046"/>
                  </a:lnTo>
                  <a:lnTo>
                    <a:pt x="5302" y="4049"/>
                  </a:lnTo>
                  <a:lnTo>
                    <a:pt x="5289" y="4052"/>
                  </a:lnTo>
                  <a:lnTo>
                    <a:pt x="5277" y="4055"/>
                  </a:lnTo>
                  <a:lnTo>
                    <a:pt x="5264" y="4057"/>
                  </a:lnTo>
                  <a:lnTo>
                    <a:pt x="5252" y="4059"/>
                  </a:lnTo>
                  <a:lnTo>
                    <a:pt x="5239" y="4060"/>
                  </a:lnTo>
                  <a:lnTo>
                    <a:pt x="5227" y="4061"/>
                  </a:lnTo>
                  <a:lnTo>
                    <a:pt x="5214" y="4061"/>
                  </a:lnTo>
                  <a:lnTo>
                    <a:pt x="5201" y="4061"/>
                  </a:lnTo>
                  <a:lnTo>
                    <a:pt x="5188" y="4060"/>
                  </a:lnTo>
                  <a:lnTo>
                    <a:pt x="5176" y="4059"/>
                  </a:lnTo>
                  <a:lnTo>
                    <a:pt x="5163" y="4057"/>
                  </a:lnTo>
                  <a:lnTo>
                    <a:pt x="5150" y="4055"/>
                  </a:lnTo>
                  <a:lnTo>
                    <a:pt x="5138" y="4052"/>
                  </a:lnTo>
                  <a:lnTo>
                    <a:pt x="5126" y="4049"/>
                  </a:lnTo>
                  <a:lnTo>
                    <a:pt x="5113" y="4046"/>
                  </a:lnTo>
                  <a:lnTo>
                    <a:pt x="5101" y="4042"/>
                  </a:lnTo>
                  <a:lnTo>
                    <a:pt x="5089" y="4037"/>
                  </a:lnTo>
                  <a:lnTo>
                    <a:pt x="5077" y="4032"/>
                  </a:lnTo>
                  <a:lnTo>
                    <a:pt x="5066" y="4027"/>
                  </a:lnTo>
                  <a:lnTo>
                    <a:pt x="5054" y="4021"/>
                  </a:lnTo>
                  <a:lnTo>
                    <a:pt x="5043" y="4015"/>
                  </a:lnTo>
                  <a:lnTo>
                    <a:pt x="5032" y="4008"/>
                  </a:lnTo>
                  <a:lnTo>
                    <a:pt x="5021" y="4001"/>
                  </a:lnTo>
                  <a:lnTo>
                    <a:pt x="5011" y="3994"/>
                  </a:lnTo>
                  <a:lnTo>
                    <a:pt x="5001" y="3986"/>
                  </a:lnTo>
                  <a:lnTo>
                    <a:pt x="4991" y="3978"/>
                  </a:lnTo>
                  <a:lnTo>
                    <a:pt x="4981" y="3970"/>
                  </a:lnTo>
                  <a:lnTo>
                    <a:pt x="4972" y="3961"/>
                  </a:lnTo>
                  <a:lnTo>
                    <a:pt x="4963" y="3952"/>
                  </a:lnTo>
                  <a:lnTo>
                    <a:pt x="4955" y="3942"/>
                  </a:lnTo>
                  <a:lnTo>
                    <a:pt x="4947" y="3932"/>
                  </a:lnTo>
                  <a:lnTo>
                    <a:pt x="4939" y="3922"/>
                  </a:lnTo>
                  <a:lnTo>
                    <a:pt x="4932" y="3912"/>
                  </a:lnTo>
                  <a:lnTo>
                    <a:pt x="4925" y="3901"/>
                  </a:lnTo>
                  <a:lnTo>
                    <a:pt x="4918" y="3890"/>
                  </a:lnTo>
                  <a:lnTo>
                    <a:pt x="4912" y="3879"/>
                  </a:lnTo>
                  <a:lnTo>
                    <a:pt x="4906" y="3867"/>
                  </a:lnTo>
                  <a:lnTo>
                    <a:pt x="4901" y="3856"/>
                  </a:lnTo>
                  <a:lnTo>
                    <a:pt x="4896" y="3844"/>
                  </a:lnTo>
                  <a:lnTo>
                    <a:pt x="4891" y="3832"/>
                  </a:lnTo>
                  <a:lnTo>
                    <a:pt x="4887" y="3820"/>
                  </a:lnTo>
                  <a:lnTo>
                    <a:pt x="4884" y="3808"/>
                  </a:lnTo>
                  <a:lnTo>
                    <a:pt x="4881" y="3795"/>
                  </a:lnTo>
                  <a:lnTo>
                    <a:pt x="4878" y="3783"/>
                  </a:lnTo>
                  <a:lnTo>
                    <a:pt x="4876" y="3770"/>
                  </a:lnTo>
                  <a:lnTo>
                    <a:pt x="4874" y="3757"/>
                  </a:lnTo>
                  <a:lnTo>
                    <a:pt x="4873" y="3745"/>
                  </a:lnTo>
                  <a:lnTo>
                    <a:pt x="4872" y="3732"/>
                  </a:lnTo>
                  <a:lnTo>
                    <a:pt x="4872" y="3719"/>
                  </a:lnTo>
                  <a:lnTo>
                    <a:pt x="4872" y="3706"/>
                  </a:lnTo>
                  <a:lnTo>
                    <a:pt x="4873" y="3693"/>
                  </a:lnTo>
                  <a:lnTo>
                    <a:pt x="4874" y="3681"/>
                  </a:lnTo>
                  <a:lnTo>
                    <a:pt x="4876" y="3668"/>
                  </a:lnTo>
                  <a:lnTo>
                    <a:pt x="4878" y="3655"/>
                  </a:lnTo>
                  <a:lnTo>
                    <a:pt x="4881" y="3643"/>
                  </a:lnTo>
                  <a:lnTo>
                    <a:pt x="4884" y="3630"/>
                  </a:lnTo>
                  <a:lnTo>
                    <a:pt x="4887" y="3618"/>
                  </a:lnTo>
                  <a:lnTo>
                    <a:pt x="4891" y="3606"/>
                  </a:lnTo>
                  <a:lnTo>
                    <a:pt x="4896" y="3594"/>
                  </a:lnTo>
                  <a:lnTo>
                    <a:pt x="4901" y="3582"/>
                  </a:lnTo>
                  <a:lnTo>
                    <a:pt x="4906" y="3571"/>
                  </a:lnTo>
                  <a:lnTo>
                    <a:pt x="4912" y="3559"/>
                  </a:lnTo>
                  <a:lnTo>
                    <a:pt x="4918" y="3548"/>
                  </a:lnTo>
                  <a:lnTo>
                    <a:pt x="4925" y="3537"/>
                  </a:lnTo>
                  <a:lnTo>
                    <a:pt x="4932" y="3526"/>
                  </a:lnTo>
                  <a:lnTo>
                    <a:pt x="4939" y="3516"/>
                  </a:lnTo>
                  <a:lnTo>
                    <a:pt x="4947" y="3506"/>
                  </a:lnTo>
                  <a:lnTo>
                    <a:pt x="4955" y="3496"/>
                  </a:lnTo>
                  <a:lnTo>
                    <a:pt x="4963" y="3486"/>
                  </a:lnTo>
                  <a:lnTo>
                    <a:pt x="4972" y="3477"/>
                  </a:lnTo>
                  <a:lnTo>
                    <a:pt x="4981" y="3468"/>
                  </a:lnTo>
                  <a:lnTo>
                    <a:pt x="4991" y="3460"/>
                  </a:lnTo>
                  <a:lnTo>
                    <a:pt x="5001" y="3452"/>
                  </a:lnTo>
                  <a:lnTo>
                    <a:pt x="5011" y="3444"/>
                  </a:lnTo>
                  <a:lnTo>
                    <a:pt x="5021" y="3437"/>
                  </a:lnTo>
                  <a:lnTo>
                    <a:pt x="5032" y="3430"/>
                  </a:lnTo>
                  <a:lnTo>
                    <a:pt x="5043" y="3423"/>
                  </a:lnTo>
                  <a:lnTo>
                    <a:pt x="5054" y="3417"/>
                  </a:lnTo>
                  <a:lnTo>
                    <a:pt x="5066" y="3411"/>
                  </a:lnTo>
                  <a:lnTo>
                    <a:pt x="5077" y="3406"/>
                  </a:lnTo>
                  <a:lnTo>
                    <a:pt x="5089" y="3401"/>
                  </a:lnTo>
                  <a:lnTo>
                    <a:pt x="5101" y="3396"/>
                  </a:lnTo>
                  <a:lnTo>
                    <a:pt x="5113" y="3392"/>
                  </a:lnTo>
                  <a:lnTo>
                    <a:pt x="5126" y="3389"/>
                  </a:lnTo>
                  <a:lnTo>
                    <a:pt x="5138" y="3386"/>
                  </a:lnTo>
                  <a:lnTo>
                    <a:pt x="5150" y="3383"/>
                  </a:lnTo>
                  <a:lnTo>
                    <a:pt x="5163" y="3381"/>
                  </a:lnTo>
                  <a:lnTo>
                    <a:pt x="5176" y="3379"/>
                  </a:lnTo>
                  <a:lnTo>
                    <a:pt x="5188" y="3378"/>
                  </a:lnTo>
                  <a:lnTo>
                    <a:pt x="5201" y="3377"/>
                  </a:lnTo>
                  <a:lnTo>
                    <a:pt x="5214" y="3377"/>
                  </a:lnTo>
                  <a:lnTo>
                    <a:pt x="5227" y="3377"/>
                  </a:lnTo>
                  <a:lnTo>
                    <a:pt x="5239" y="3378"/>
                  </a:lnTo>
                  <a:lnTo>
                    <a:pt x="5252" y="3379"/>
                  </a:lnTo>
                  <a:lnTo>
                    <a:pt x="5264" y="3381"/>
                  </a:lnTo>
                  <a:lnTo>
                    <a:pt x="5277" y="3383"/>
                  </a:lnTo>
                  <a:lnTo>
                    <a:pt x="5289" y="3386"/>
                  </a:lnTo>
                  <a:lnTo>
                    <a:pt x="5302" y="3389"/>
                  </a:lnTo>
                  <a:lnTo>
                    <a:pt x="5314" y="3392"/>
                  </a:lnTo>
                  <a:lnTo>
                    <a:pt x="5326" y="3396"/>
                  </a:lnTo>
                  <a:lnTo>
                    <a:pt x="5338" y="3401"/>
                  </a:lnTo>
                  <a:lnTo>
                    <a:pt x="5350" y="3406"/>
                  </a:lnTo>
                  <a:lnTo>
                    <a:pt x="5361" y="3411"/>
                  </a:lnTo>
                  <a:lnTo>
                    <a:pt x="5373" y="3417"/>
                  </a:lnTo>
                  <a:lnTo>
                    <a:pt x="5384" y="3423"/>
                  </a:lnTo>
                  <a:lnTo>
                    <a:pt x="5395" y="3430"/>
                  </a:lnTo>
                  <a:lnTo>
                    <a:pt x="5406" y="3437"/>
                  </a:lnTo>
                  <a:lnTo>
                    <a:pt x="5416" y="3444"/>
                  </a:lnTo>
                  <a:lnTo>
                    <a:pt x="5426" y="3452"/>
                  </a:lnTo>
                  <a:lnTo>
                    <a:pt x="5436" y="3460"/>
                  </a:lnTo>
                  <a:lnTo>
                    <a:pt x="5446" y="3468"/>
                  </a:lnTo>
                  <a:lnTo>
                    <a:pt x="5455" y="3477"/>
                  </a:lnTo>
                  <a:lnTo>
                    <a:pt x="5464" y="3486"/>
                  </a:lnTo>
                  <a:lnTo>
                    <a:pt x="5472" y="3496"/>
                  </a:lnTo>
                  <a:lnTo>
                    <a:pt x="5480" y="3506"/>
                  </a:lnTo>
                  <a:lnTo>
                    <a:pt x="5488" y="3516"/>
                  </a:lnTo>
                  <a:lnTo>
                    <a:pt x="5495" y="3526"/>
                  </a:lnTo>
                  <a:lnTo>
                    <a:pt x="5502" y="3537"/>
                  </a:lnTo>
                  <a:lnTo>
                    <a:pt x="5509" y="3548"/>
                  </a:lnTo>
                  <a:lnTo>
                    <a:pt x="5515" y="3559"/>
                  </a:lnTo>
                  <a:lnTo>
                    <a:pt x="5521" y="3571"/>
                  </a:lnTo>
                  <a:lnTo>
                    <a:pt x="5526" y="3582"/>
                  </a:lnTo>
                  <a:lnTo>
                    <a:pt x="5531" y="3594"/>
                  </a:lnTo>
                  <a:lnTo>
                    <a:pt x="5536" y="3606"/>
                  </a:lnTo>
                  <a:lnTo>
                    <a:pt x="5540" y="3618"/>
                  </a:lnTo>
                  <a:lnTo>
                    <a:pt x="5543" y="3630"/>
                  </a:lnTo>
                  <a:lnTo>
                    <a:pt x="5546" y="3643"/>
                  </a:lnTo>
                  <a:lnTo>
                    <a:pt x="5549" y="3655"/>
                  </a:lnTo>
                  <a:lnTo>
                    <a:pt x="5551" y="3668"/>
                  </a:lnTo>
                  <a:lnTo>
                    <a:pt x="5553" y="3681"/>
                  </a:lnTo>
                  <a:lnTo>
                    <a:pt x="5554" y="3693"/>
                  </a:lnTo>
                  <a:close/>
                  <a:moveTo>
                    <a:pt x="4273" y="3693"/>
                  </a:moveTo>
                  <a:lnTo>
                    <a:pt x="4274" y="3706"/>
                  </a:lnTo>
                  <a:lnTo>
                    <a:pt x="4274" y="3719"/>
                  </a:lnTo>
                  <a:lnTo>
                    <a:pt x="4274" y="3732"/>
                  </a:lnTo>
                  <a:lnTo>
                    <a:pt x="4273" y="3745"/>
                  </a:lnTo>
                  <a:lnTo>
                    <a:pt x="4272" y="3757"/>
                  </a:lnTo>
                  <a:lnTo>
                    <a:pt x="4270" y="3770"/>
                  </a:lnTo>
                  <a:lnTo>
                    <a:pt x="4268" y="3783"/>
                  </a:lnTo>
                  <a:lnTo>
                    <a:pt x="4265" y="3795"/>
                  </a:lnTo>
                  <a:lnTo>
                    <a:pt x="4262" y="3808"/>
                  </a:lnTo>
                  <a:lnTo>
                    <a:pt x="4259" y="3820"/>
                  </a:lnTo>
                  <a:lnTo>
                    <a:pt x="4255" y="3832"/>
                  </a:lnTo>
                  <a:lnTo>
                    <a:pt x="4250" y="3844"/>
                  </a:lnTo>
                  <a:lnTo>
                    <a:pt x="4245" y="3856"/>
                  </a:lnTo>
                  <a:lnTo>
                    <a:pt x="4240" y="3867"/>
                  </a:lnTo>
                  <a:lnTo>
                    <a:pt x="4234" y="3879"/>
                  </a:lnTo>
                  <a:lnTo>
                    <a:pt x="4228" y="3890"/>
                  </a:lnTo>
                  <a:lnTo>
                    <a:pt x="4221" y="3901"/>
                  </a:lnTo>
                  <a:lnTo>
                    <a:pt x="4214" y="3912"/>
                  </a:lnTo>
                  <a:lnTo>
                    <a:pt x="4207" y="3922"/>
                  </a:lnTo>
                  <a:lnTo>
                    <a:pt x="4199" y="3932"/>
                  </a:lnTo>
                  <a:lnTo>
                    <a:pt x="4191" y="3942"/>
                  </a:lnTo>
                  <a:lnTo>
                    <a:pt x="4183" y="3952"/>
                  </a:lnTo>
                  <a:lnTo>
                    <a:pt x="4174" y="3961"/>
                  </a:lnTo>
                  <a:lnTo>
                    <a:pt x="4165" y="3970"/>
                  </a:lnTo>
                  <a:lnTo>
                    <a:pt x="4155" y="3978"/>
                  </a:lnTo>
                  <a:lnTo>
                    <a:pt x="4145" y="3986"/>
                  </a:lnTo>
                  <a:lnTo>
                    <a:pt x="4135" y="3994"/>
                  </a:lnTo>
                  <a:lnTo>
                    <a:pt x="4125" y="4001"/>
                  </a:lnTo>
                  <a:lnTo>
                    <a:pt x="4114" y="4008"/>
                  </a:lnTo>
                  <a:lnTo>
                    <a:pt x="4103" y="4015"/>
                  </a:lnTo>
                  <a:lnTo>
                    <a:pt x="4092" y="4021"/>
                  </a:lnTo>
                  <a:lnTo>
                    <a:pt x="4080" y="4027"/>
                  </a:lnTo>
                  <a:lnTo>
                    <a:pt x="4069" y="4032"/>
                  </a:lnTo>
                  <a:lnTo>
                    <a:pt x="4057" y="4037"/>
                  </a:lnTo>
                  <a:lnTo>
                    <a:pt x="4045" y="4042"/>
                  </a:lnTo>
                  <a:lnTo>
                    <a:pt x="4033" y="4046"/>
                  </a:lnTo>
                  <a:lnTo>
                    <a:pt x="4020" y="4049"/>
                  </a:lnTo>
                  <a:lnTo>
                    <a:pt x="4008" y="4052"/>
                  </a:lnTo>
                  <a:lnTo>
                    <a:pt x="3996" y="4055"/>
                  </a:lnTo>
                  <a:lnTo>
                    <a:pt x="3983" y="4057"/>
                  </a:lnTo>
                  <a:lnTo>
                    <a:pt x="3970" y="4059"/>
                  </a:lnTo>
                  <a:lnTo>
                    <a:pt x="3958" y="4060"/>
                  </a:lnTo>
                  <a:lnTo>
                    <a:pt x="3945" y="4061"/>
                  </a:lnTo>
                  <a:lnTo>
                    <a:pt x="3932" y="4061"/>
                  </a:lnTo>
                  <a:lnTo>
                    <a:pt x="3919" y="4061"/>
                  </a:lnTo>
                  <a:lnTo>
                    <a:pt x="3906" y="4060"/>
                  </a:lnTo>
                  <a:lnTo>
                    <a:pt x="3894" y="4059"/>
                  </a:lnTo>
                  <a:lnTo>
                    <a:pt x="3881" y="4057"/>
                  </a:lnTo>
                  <a:lnTo>
                    <a:pt x="3869" y="4055"/>
                  </a:lnTo>
                  <a:lnTo>
                    <a:pt x="3856" y="4052"/>
                  </a:lnTo>
                  <a:lnTo>
                    <a:pt x="3844" y="4049"/>
                  </a:lnTo>
                  <a:lnTo>
                    <a:pt x="3832" y="4046"/>
                  </a:lnTo>
                  <a:lnTo>
                    <a:pt x="3820" y="4042"/>
                  </a:lnTo>
                  <a:lnTo>
                    <a:pt x="3808" y="4037"/>
                  </a:lnTo>
                  <a:lnTo>
                    <a:pt x="3796" y="4032"/>
                  </a:lnTo>
                  <a:lnTo>
                    <a:pt x="3785" y="4027"/>
                  </a:lnTo>
                  <a:lnTo>
                    <a:pt x="3773" y="4021"/>
                  </a:lnTo>
                  <a:lnTo>
                    <a:pt x="3762" y="4015"/>
                  </a:lnTo>
                  <a:lnTo>
                    <a:pt x="3751" y="4008"/>
                  </a:lnTo>
                  <a:lnTo>
                    <a:pt x="3740" y="4001"/>
                  </a:lnTo>
                  <a:lnTo>
                    <a:pt x="3730" y="3994"/>
                  </a:lnTo>
                  <a:lnTo>
                    <a:pt x="3720" y="3986"/>
                  </a:lnTo>
                  <a:lnTo>
                    <a:pt x="3710" y="3978"/>
                  </a:lnTo>
                  <a:lnTo>
                    <a:pt x="3700" y="3970"/>
                  </a:lnTo>
                  <a:lnTo>
                    <a:pt x="3691" y="3961"/>
                  </a:lnTo>
                  <a:lnTo>
                    <a:pt x="3682" y="3952"/>
                  </a:lnTo>
                  <a:lnTo>
                    <a:pt x="3674" y="3942"/>
                  </a:lnTo>
                  <a:lnTo>
                    <a:pt x="3666" y="3932"/>
                  </a:lnTo>
                  <a:lnTo>
                    <a:pt x="3658" y="3922"/>
                  </a:lnTo>
                  <a:lnTo>
                    <a:pt x="3651" y="3912"/>
                  </a:lnTo>
                  <a:lnTo>
                    <a:pt x="3644" y="3901"/>
                  </a:lnTo>
                  <a:lnTo>
                    <a:pt x="3637" y="3890"/>
                  </a:lnTo>
                  <a:lnTo>
                    <a:pt x="3631" y="3879"/>
                  </a:lnTo>
                  <a:lnTo>
                    <a:pt x="3625" y="3867"/>
                  </a:lnTo>
                  <a:lnTo>
                    <a:pt x="3620" y="3856"/>
                  </a:lnTo>
                  <a:lnTo>
                    <a:pt x="3615" y="3844"/>
                  </a:lnTo>
                  <a:lnTo>
                    <a:pt x="3610" y="3832"/>
                  </a:lnTo>
                  <a:lnTo>
                    <a:pt x="3606" y="3820"/>
                  </a:lnTo>
                  <a:lnTo>
                    <a:pt x="3603" y="3808"/>
                  </a:lnTo>
                  <a:lnTo>
                    <a:pt x="3600" y="3795"/>
                  </a:lnTo>
                  <a:lnTo>
                    <a:pt x="3597" y="3783"/>
                  </a:lnTo>
                  <a:lnTo>
                    <a:pt x="3595" y="3770"/>
                  </a:lnTo>
                  <a:lnTo>
                    <a:pt x="3593" y="3757"/>
                  </a:lnTo>
                  <a:lnTo>
                    <a:pt x="3592" y="3745"/>
                  </a:lnTo>
                  <a:lnTo>
                    <a:pt x="3591" y="3732"/>
                  </a:lnTo>
                  <a:lnTo>
                    <a:pt x="3591" y="3719"/>
                  </a:lnTo>
                  <a:lnTo>
                    <a:pt x="3591" y="3706"/>
                  </a:lnTo>
                  <a:lnTo>
                    <a:pt x="3592" y="3693"/>
                  </a:lnTo>
                  <a:lnTo>
                    <a:pt x="3593" y="3681"/>
                  </a:lnTo>
                  <a:lnTo>
                    <a:pt x="3595" y="3668"/>
                  </a:lnTo>
                  <a:lnTo>
                    <a:pt x="3597" y="3655"/>
                  </a:lnTo>
                  <a:lnTo>
                    <a:pt x="3600" y="3643"/>
                  </a:lnTo>
                  <a:lnTo>
                    <a:pt x="3603" y="3630"/>
                  </a:lnTo>
                  <a:lnTo>
                    <a:pt x="3606" y="3618"/>
                  </a:lnTo>
                  <a:lnTo>
                    <a:pt x="3610" y="3606"/>
                  </a:lnTo>
                  <a:lnTo>
                    <a:pt x="3615" y="3594"/>
                  </a:lnTo>
                  <a:lnTo>
                    <a:pt x="3620" y="3582"/>
                  </a:lnTo>
                  <a:lnTo>
                    <a:pt x="3625" y="3571"/>
                  </a:lnTo>
                  <a:lnTo>
                    <a:pt x="3631" y="3559"/>
                  </a:lnTo>
                  <a:lnTo>
                    <a:pt x="3637" y="3548"/>
                  </a:lnTo>
                  <a:lnTo>
                    <a:pt x="3644" y="3537"/>
                  </a:lnTo>
                  <a:lnTo>
                    <a:pt x="3651" y="3526"/>
                  </a:lnTo>
                  <a:lnTo>
                    <a:pt x="3658" y="3516"/>
                  </a:lnTo>
                  <a:lnTo>
                    <a:pt x="3666" y="3506"/>
                  </a:lnTo>
                  <a:lnTo>
                    <a:pt x="3674" y="3496"/>
                  </a:lnTo>
                  <a:lnTo>
                    <a:pt x="3682" y="3486"/>
                  </a:lnTo>
                  <a:lnTo>
                    <a:pt x="3691" y="3477"/>
                  </a:lnTo>
                  <a:lnTo>
                    <a:pt x="3700" y="3468"/>
                  </a:lnTo>
                  <a:lnTo>
                    <a:pt x="3710" y="3460"/>
                  </a:lnTo>
                  <a:lnTo>
                    <a:pt x="3720" y="3452"/>
                  </a:lnTo>
                  <a:lnTo>
                    <a:pt x="3730" y="3444"/>
                  </a:lnTo>
                  <a:lnTo>
                    <a:pt x="3740" y="3437"/>
                  </a:lnTo>
                  <a:lnTo>
                    <a:pt x="3751" y="3430"/>
                  </a:lnTo>
                  <a:lnTo>
                    <a:pt x="3762" y="3423"/>
                  </a:lnTo>
                  <a:lnTo>
                    <a:pt x="3773" y="3417"/>
                  </a:lnTo>
                  <a:lnTo>
                    <a:pt x="3785" y="3411"/>
                  </a:lnTo>
                  <a:lnTo>
                    <a:pt x="3796" y="3406"/>
                  </a:lnTo>
                  <a:lnTo>
                    <a:pt x="3808" y="3401"/>
                  </a:lnTo>
                  <a:lnTo>
                    <a:pt x="3820" y="3396"/>
                  </a:lnTo>
                  <a:lnTo>
                    <a:pt x="3832" y="3392"/>
                  </a:lnTo>
                  <a:lnTo>
                    <a:pt x="3844" y="3389"/>
                  </a:lnTo>
                  <a:lnTo>
                    <a:pt x="3856" y="3386"/>
                  </a:lnTo>
                  <a:lnTo>
                    <a:pt x="3869" y="3383"/>
                  </a:lnTo>
                  <a:lnTo>
                    <a:pt x="3881" y="3381"/>
                  </a:lnTo>
                  <a:lnTo>
                    <a:pt x="3894" y="3379"/>
                  </a:lnTo>
                  <a:lnTo>
                    <a:pt x="3906" y="3378"/>
                  </a:lnTo>
                  <a:lnTo>
                    <a:pt x="3919" y="3377"/>
                  </a:lnTo>
                  <a:lnTo>
                    <a:pt x="3932" y="3377"/>
                  </a:lnTo>
                  <a:lnTo>
                    <a:pt x="3945" y="3377"/>
                  </a:lnTo>
                  <a:lnTo>
                    <a:pt x="3958" y="3378"/>
                  </a:lnTo>
                  <a:lnTo>
                    <a:pt x="3970" y="3379"/>
                  </a:lnTo>
                  <a:lnTo>
                    <a:pt x="3983" y="3381"/>
                  </a:lnTo>
                  <a:lnTo>
                    <a:pt x="3996" y="3383"/>
                  </a:lnTo>
                  <a:lnTo>
                    <a:pt x="4008" y="3386"/>
                  </a:lnTo>
                  <a:lnTo>
                    <a:pt x="4020" y="3389"/>
                  </a:lnTo>
                  <a:lnTo>
                    <a:pt x="4033" y="3392"/>
                  </a:lnTo>
                  <a:lnTo>
                    <a:pt x="4045" y="3396"/>
                  </a:lnTo>
                  <a:lnTo>
                    <a:pt x="4057" y="3401"/>
                  </a:lnTo>
                  <a:lnTo>
                    <a:pt x="4069" y="3406"/>
                  </a:lnTo>
                  <a:lnTo>
                    <a:pt x="4080" y="3411"/>
                  </a:lnTo>
                  <a:lnTo>
                    <a:pt x="4092" y="3417"/>
                  </a:lnTo>
                  <a:lnTo>
                    <a:pt x="4103" y="3423"/>
                  </a:lnTo>
                  <a:lnTo>
                    <a:pt x="4114" y="3430"/>
                  </a:lnTo>
                  <a:lnTo>
                    <a:pt x="4125" y="3437"/>
                  </a:lnTo>
                  <a:lnTo>
                    <a:pt x="4135" y="3444"/>
                  </a:lnTo>
                  <a:lnTo>
                    <a:pt x="4145" y="3452"/>
                  </a:lnTo>
                  <a:lnTo>
                    <a:pt x="4155" y="3460"/>
                  </a:lnTo>
                  <a:lnTo>
                    <a:pt x="4165" y="3468"/>
                  </a:lnTo>
                  <a:lnTo>
                    <a:pt x="4174" y="3477"/>
                  </a:lnTo>
                  <a:lnTo>
                    <a:pt x="4183" y="3486"/>
                  </a:lnTo>
                  <a:lnTo>
                    <a:pt x="4191" y="3496"/>
                  </a:lnTo>
                  <a:lnTo>
                    <a:pt x="4199" y="3506"/>
                  </a:lnTo>
                  <a:lnTo>
                    <a:pt x="4207" y="3516"/>
                  </a:lnTo>
                  <a:lnTo>
                    <a:pt x="4214" y="3526"/>
                  </a:lnTo>
                  <a:lnTo>
                    <a:pt x="4221" y="3537"/>
                  </a:lnTo>
                  <a:lnTo>
                    <a:pt x="4228" y="3548"/>
                  </a:lnTo>
                  <a:lnTo>
                    <a:pt x="4234" y="3559"/>
                  </a:lnTo>
                  <a:lnTo>
                    <a:pt x="4240" y="3571"/>
                  </a:lnTo>
                  <a:lnTo>
                    <a:pt x="4245" y="3582"/>
                  </a:lnTo>
                  <a:lnTo>
                    <a:pt x="4250" y="3594"/>
                  </a:lnTo>
                  <a:lnTo>
                    <a:pt x="4255" y="3606"/>
                  </a:lnTo>
                  <a:lnTo>
                    <a:pt x="4259" y="3618"/>
                  </a:lnTo>
                  <a:lnTo>
                    <a:pt x="4262" y="3630"/>
                  </a:lnTo>
                  <a:lnTo>
                    <a:pt x="4265" y="3643"/>
                  </a:lnTo>
                  <a:lnTo>
                    <a:pt x="4268" y="3655"/>
                  </a:lnTo>
                  <a:lnTo>
                    <a:pt x="4270" y="3668"/>
                  </a:lnTo>
                  <a:lnTo>
                    <a:pt x="4272" y="3681"/>
                  </a:lnTo>
                  <a:lnTo>
                    <a:pt x="4273" y="3693"/>
                  </a:lnTo>
                  <a:close/>
                  <a:moveTo>
                    <a:pt x="2993" y="3706"/>
                  </a:moveTo>
                  <a:lnTo>
                    <a:pt x="2993" y="3719"/>
                  </a:lnTo>
                  <a:lnTo>
                    <a:pt x="2993" y="3732"/>
                  </a:lnTo>
                  <a:lnTo>
                    <a:pt x="2992" y="3745"/>
                  </a:lnTo>
                  <a:lnTo>
                    <a:pt x="2991" y="3757"/>
                  </a:lnTo>
                  <a:lnTo>
                    <a:pt x="2989" y="3770"/>
                  </a:lnTo>
                  <a:lnTo>
                    <a:pt x="2987" y="3783"/>
                  </a:lnTo>
                  <a:lnTo>
                    <a:pt x="2984" y="3795"/>
                  </a:lnTo>
                  <a:lnTo>
                    <a:pt x="2981" y="3808"/>
                  </a:lnTo>
                  <a:lnTo>
                    <a:pt x="2978" y="3820"/>
                  </a:lnTo>
                  <a:lnTo>
                    <a:pt x="2974" y="3832"/>
                  </a:lnTo>
                  <a:lnTo>
                    <a:pt x="2969" y="3844"/>
                  </a:lnTo>
                  <a:lnTo>
                    <a:pt x="2964" y="3856"/>
                  </a:lnTo>
                  <a:lnTo>
                    <a:pt x="2959" y="3867"/>
                  </a:lnTo>
                  <a:lnTo>
                    <a:pt x="2953" y="3879"/>
                  </a:lnTo>
                  <a:lnTo>
                    <a:pt x="2947" y="3890"/>
                  </a:lnTo>
                  <a:lnTo>
                    <a:pt x="2940" y="3901"/>
                  </a:lnTo>
                  <a:lnTo>
                    <a:pt x="2933" y="3912"/>
                  </a:lnTo>
                  <a:lnTo>
                    <a:pt x="2926" y="3922"/>
                  </a:lnTo>
                  <a:lnTo>
                    <a:pt x="2918" y="3932"/>
                  </a:lnTo>
                  <a:lnTo>
                    <a:pt x="2910" y="3942"/>
                  </a:lnTo>
                  <a:lnTo>
                    <a:pt x="2902" y="3952"/>
                  </a:lnTo>
                  <a:lnTo>
                    <a:pt x="2893" y="3961"/>
                  </a:lnTo>
                  <a:lnTo>
                    <a:pt x="2884" y="3970"/>
                  </a:lnTo>
                  <a:lnTo>
                    <a:pt x="2874" y="3978"/>
                  </a:lnTo>
                  <a:lnTo>
                    <a:pt x="2864" y="3986"/>
                  </a:lnTo>
                  <a:lnTo>
                    <a:pt x="2854" y="3994"/>
                  </a:lnTo>
                  <a:lnTo>
                    <a:pt x="2844" y="4001"/>
                  </a:lnTo>
                  <a:lnTo>
                    <a:pt x="2833" y="4008"/>
                  </a:lnTo>
                  <a:lnTo>
                    <a:pt x="2822" y="4015"/>
                  </a:lnTo>
                  <a:lnTo>
                    <a:pt x="2811" y="4021"/>
                  </a:lnTo>
                  <a:lnTo>
                    <a:pt x="2799" y="4027"/>
                  </a:lnTo>
                  <a:lnTo>
                    <a:pt x="2788" y="4032"/>
                  </a:lnTo>
                  <a:lnTo>
                    <a:pt x="2776" y="4037"/>
                  </a:lnTo>
                  <a:lnTo>
                    <a:pt x="2764" y="4042"/>
                  </a:lnTo>
                  <a:lnTo>
                    <a:pt x="2752" y="4046"/>
                  </a:lnTo>
                  <a:lnTo>
                    <a:pt x="2739" y="4049"/>
                  </a:lnTo>
                  <a:lnTo>
                    <a:pt x="2727" y="4052"/>
                  </a:lnTo>
                  <a:lnTo>
                    <a:pt x="2715" y="4055"/>
                  </a:lnTo>
                  <a:lnTo>
                    <a:pt x="2702" y="4057"/>
                  </a:lnTo>
                  <a:lnTo>
                    <a:pt x="2689" y="4059"/>
                  </a:lnTo>
                  <a:lnTo>
                    <a:pt x="2677" y="4060"/>
                  </a:lnTo>
                  <a:lnTo>
                    <a:pt x="2664" y="4061"/>
                  </a:lnTo>
                  <a:lnTo>
                    <a:pt x="2651" y="4061"/>
                  </a:lnTo>
                  <a:lnTo>
                    <a:pt x="2638" y="4061"/>
                  </a:lnTo>
                  <a:lnTo>
                    <a:pt x="2625" y="4060"/>
                  </a:lnTo>
                  <a:lnTo>
                    <a:pt x="2613" y="4059"/>
                  </a:lnTo>
                  <a:lnTo>
                    <a:pt x="2600" y="4057"/>
                  </a:lnTo>
                  <a:lnTo>
                    <a:pt x="2587" y="4055"/>
                  </a:lnTo>
                  <a:lnTo>
                    <a:pt x="2575" y="4052"/>
                  </a:lnTo>
                  <a:lnTo>
                    <a:pt x="2563" y="4049"/>
                  </a:lnTo>
                  <a:lnTo>
                    <a:pt x="2550" y="4046"/>
                  </a:lnTo>
                  <a:lnTo>
                    <a:pt x="2538" y="4042"/>
                  </a:lnTo>
                  <a:lnTo>
                    <a:pt x="2527" y="4037"/>
                  </a:lnTo>
                  <a:lnTo>
                    <a:pt x="2515" y="4032"/>
                  </a:lnTo>
                  <a:lnTo>
                    <a:pt x="2503" y="4027"/>
                  </a:lnTo>
                  <a:lnTo>
                    <a:pt x="2492" y="4021"/>
                  </a:lnTo>
                  <a:lnTo>
                    <a:pt x="2481" y="4015"/>
                  </a:lnTo>
                  <a:lnTo>
                    <a:pt x="2470" y="4008"/>
                  </a:lnTo>
                  <a:lnTo>
                    <a:pt x="2459" y="4001"/>
                  </a:lnTo>
                  <a:lnTo>
                    <a:pt x="2449" y="3994"/>
                  </a:lnTo>
                  <a:lnTo>
                    <a:pt x="2439" y="3986"/>
                  </a:lnTo>
                  <a:lnTo>
                    <a:pt x="2429" y="3978"/>
                  </a:lnTo>
                  <a:lnTo>
                    <a:pt x="2419" y="3970"/>
                  </a:lnTo>
                  <a:lnTo>
                    <a:pt x="2410" y="3961"/>
                  </a:lnTo>
                  <a:lnTo>
                    <a:pt x="2401" y="3952"/>
                  </a:lnTo>
                  <a:lnTo>
                    <a:pt x="2392" y="3942"/>
                  </a:lnTo>
                  <a:lnTo>
                    <a:pt x="2384" y="3932"/>
                  </a:lnTo>
                  <a:lnTo>
                    <a:pt x="2376" y="3922"/>
                  </a:lnTo>
                  <a:lnTo>
                    <a:pt x="2369" y="3912"/>
                  </a:lnTo>
                  <a:lnTo>
                    <a:pt x="2362" y="3901"/>
                  </a:lnTo>
                  <a:lnTo>
                    <a:pt x="2355" y="3890"/>
                  </a:lnTo>
                  <a:lnTo>
                    <a:pt x="2349" y="3879"/>
                  </a:lnTo>
                  <a:lnTo>
                    <a:pt x="2343" y="3867"/>
                  </a:lnTo>
                  <a:lnTo>
                    <a:pt x="2338" y="3856"/>
                  </a:lnTo>
                  <a:lnTo>
                    <a:pt x="2333" y="3844"/>
                  </a:lnTo>
                  <a:lnTo>
                    <a:pt x="2329" y="3832"/>
                  </a:lnTo>
                  <a:lnTo>
                    <a:pt x="2325" y="3820"/>
                  </a:lnTo>
                  <a:lnTo>
                    <a:pt x="2322" y="3808"/>
                  </a:lnTo>
                  <a:lnTo>
                    <a:pt x="2319" y="3795"/>
                  </a:lnTo>
                  <a:lnTo>
                    <a:pt x="2316" y="3783"/>
                  </a:lnTo>
                  <a:lnTo>
                    <a:pt x="2314" y="3770"/>
                  </a:lnTo>
                  <a:lnTo>
                    <a:pt x="2312" y="3757"/>
                  </a:lnTo>
                  <a:lnTo>
                    <a:pt x="2311" y="3745"/>
                  </a:lnTo>
                  <a:lnTo>
                    <a:pt x="2310" y="3732"/>
                  </a:lnTo>
                  <a:lnTo>
                    <a:pt x="2310" y="3719"/>
                  </a:lnTo>
                  <a:lnTo>
                    <a:pt x="2310" y="3706"/>
                  </a:lnTo>
                  <a:lnTo>
                    <a:pt x="2311" y="3693"/>
                  </a:lnTo>
                  <a:lnTo>
                    <a:pt x="2312" y="3681"/>
                  </a:lnTo>
                  <a:lnTo>
                    <a:pt x="2314" y="3668"/>
                  </a:lnTo>
                  <a:lnTo>
                    <a:pt x="2316" y="3655"/>
                  </a:lnTo>
                  <a:lnTo>
                    <a:pt x="2319" y="3643"/>
                  </a:lnTo>
                  <a:lnTo>
                    <a:pt x="2322" y="3630"/>
                  </a:lnTo>
                  <a:lnTo>
                    <a:pt x="2325" y="3618"/>
                  </a:lnTo>
                  <a:lnTo>
                    <a:pt x="2329" y="3606"/>
                  </a:lnTo>
                  <a:lnTo>
                    <a:pt x="2333" y="3594"/>
                  </a:lnTo>
                  <a:lnTo>
                    <a:pt x="2338" y="3582"/>
                  </a:lnTo>
                  <a:lnTo>
                    <a:pt x="2343" y="3571"/>
                  </a:lnTo>
                  <a:lnTo>
                    <a:pt x="2349" y="3559"/>
                  </a:lnTo>
                  <a:lnTo>
                    <a:pt x="2355" y="3548"/>
                  </a:lnTo>
                  <a:lnTo>
                    <a:pt x="2362" y="3537"/>
                  </a:lnTo>
                  <a:lnTo>
                    <a:pt x="2369" y="3526"/>
                  </a:lnTo>
                  <a:lnTo>
                    <a:pt x="2376" y="3516"/>
                  </a:lnTo>
                  <a:lnTo>
                    <a:pt x="2384" y="3506"/>
                  </a:lnTo>
                  <a:lnTo>
                    <a:pt x="2392" y="3496"/>
                  </a:lnTo>
                  <a:lnTo>
                    <a:pt x="2401" y="3486"/>
                  </a:lnTo>
                  <a:lnTo>
                    <a:pt x="2410" y="3477"/>
                  </a:lnTo>
                  <a:lnTo>
                    <a:pt x="2419" y="3468"/>
                  </a:lnTo>
                  <a:lnTo>
                    <a:pt x="2429" y="3460"/>
                  </a:lnTo>
                  <a:lnTo>
                    <a:pt x="2439" y="3452"/>
                  </a:lnTo>
                  <a:lnTo>
                    <a:pt x="2449" y="3444"/>
                  </a:lnTo>
                  <a:lnTo>
                    <a:pt x="2459" y="3437"/>
                  </a:lnTo>
                  <a:lnTo>
                    <a:pt x="2470" y="3430"/>
                  </a:lnTo>
                  <a:lnTo>
                    <a:pt x="2481" y="3423"/>
                  </a:lnTo>
                  <a:lnTo>
                    <a:pt x="2492" y="3417"/>
                  </a:lnTo>
                  <a:lnTo>
                    <a:pt x="2503" y="3411"/>
                  </a:lnTo>
                  <a:lnTo>
                    <a:pt x="2515" y="3406"/>
                  </a:lnTo>
                  <a:lnTo>
                    <a:pt x="2527" y="3401"/>
                  </a:lnTo>
                  <a:lnTo>
                    <a:pt x="2538" y="3396"/>
                  </a:lnTo>
                  <a:lnTo>
                    <a:pt x="2550" y="3392"/>
                  </a:lnTo>
                  <a:lnTo>
                    <a:pt x="2563" y="3389"/>
                  </a:lnTo>
                  <a:lnTo>
                    <a:pt x="2575" y="3386"/>
                  </a:lnTo>
                  <a:lnTo>
                    <a:pt x="2587" y="3383"/>
                  </a:lnTo>
                  <a:lnTo>
                    <a:pt x="2600" y="3381"/>
                  </a:lnTo>
                  <a:lnTo>
                    <a:pt x="2613" y="3379"/>
                  </a:lnTo>
                  <a:lnTo>
                    <a:pt x="2625" y="3378"/>
                  </a:lnTo>
                  <a:lnTo>
                    <a:pt x="2638" y="3377"/>
                  </a:lnTo>
                  <a:lnTo>
                    <a:pt x="2651" y="3377"/>
                  </a:lnTo>
                  <a:lnTo>
                    <a:pt x="2664" y="3377"/>
                  </a:lnTo>
                  <a:lnTo>
                    <a:pt x="2677" y="3378"/>
                  </a:lnTo>
                  <a:lnTo>
                    <a:pt x="2689" y="3379"/>
                  </a:lnTo>
                  <a:lnTo>
                    <a:pt x="2702" y="3381"/>
                  </a:lnTo>
                  <a:lnTo>
                    <a:pt x="2715" y="3383"/>
                  </a:lnTo>
                  <a:lnTo>
                    <a:pt x="2727" y="3386"/>
                  </a:lnTo>
                  <a:lnTo>
                    <a:pt x="2740" y="3389"/>
                  </a:lnTo>
                  <a:lnTo>
                    <a:pt x="2752" y="3392"/>
                  </a:lnTo>
                  <a:lnTo>
                    <a:pt x="2764" y="3396"/>
                  </a:lnTo>
                  <a:lnTo>
                    <a:pt x="2776" y="3401"/>
                  </a:lnTo>
                  <a:lnTo>
                    <a:pt x="2788" y="3406"/>
                  </a:lnTo>
                  <a:lnTo>
                    <a:pt x="2799" y="3411"/>
                  </a:lnTo>
                  <a:lnTo>
                    <a:pt x="2811" y="3417"/>
                  </a:lnTo>
                  <a:lnTo>
                    <a:pt x="2822" y="3423"/>
                  </a:lnTo>
                  <a:lnTo>
                    <a:pt x="2833" y="3430"/>
                  </a:lnTo>
                  <a:lnTo>
                    <a:pt x="2844" y="3437"/>
                  </a:lnTo>
                  <a:lnTo>
                    <a:pt x="2854" y="3444"/>
                  </a:lnTo>
                  <a:lnTo>
                    <a:pt x="2864" y="3452"/>
                  </a:lnTo>
                  <a:lnTo>
                    <a:pt x="2874" y="3460"/>
                  </a:lnTo>
                  <a:lnTo>
                    <a:pt x="2884" y="3468"/>
                  </a:lnTo>
                  <a:lnTo>
                    <a:pt x="2893" y="3477"/>
                  </a:lnTo>
                  <a:lnTo>
                    <a:pt x="2902" y="3486"/>
                  </a:lnTo>
                  <a:lnTo>
                    <a:pt x="2910" y="3496"/>
                  </a:lnTo>
                  <a:lnTo>
                    <a:pt x="2918" y="3506"/>
                  </a:lnTo>
                  <a:lnTo>
                    <a:pt x="2926" y="3516"/>
                  </a:lnTo>
                  <a:lnTo>
                    <a:pt x="2933" y="3526"/>
                  </a:lnTo>
                  <a:lnTo>
                    <a:pt x="2940" y="3537"/>
                  </a:lnTo>
                  <a:lnTo>
                    <a:pt x="2947" y="3548"/>
                  </a:lnTo>
                  <a:lnTo>
                    <a:pt x="2953" y="3559"/>
                  </a:lnTo>
                  <a:lnTo>
                    <a:pt x="2959" y="3571"/>
                  </a:lnTo>
                  <a:lnTo>
                    <a:pt x="2964" y="3582"/>
                  </a:lnTo>
                  <a:lnTo>
                    <a:pt x="2969" y="3594"/>
                  </a:lnTo>
                  <a:lnTo>
                    <a:pt x="2974" y="3606"/>
                  </a:lnTo>
                  <a:lnTo>
                    <a:pt x="2978" y="3618"/>
                  </a:lnTo>
                  <a:lnTo>
                    <a:pt x="2981" y="3630"/>
                  </a:lnTo>
                  <a:lnTo>
                    <a:pt x="2984" y="3643"/>
                  </a:lnTo>
                  <a:lnTo>
                    <a:pt x="2987" y="3655"/>
                  </a:lnTo>
                  <a:lnTo>
                    <a:pt x="2989" y="3668"/>
                  </a:lnTo>
                  <a:lnTo>
                    <a:pt x="2991" y="3681"/>
                  </a:lnTo>
                  <a:lnTo>
                    <a:pt x="2992" y="3693"/>
                  </a:lnTo>
                  <a:lnTo>
                    <a:pt x="2993" y="3706"/>
                  </a:lnTo>
                  <a:close/>
                </a:path>
              </a:pathLst>
            </a:custGeom>
            <a:solidFill>
              <a:srgbClr val="FFFFFF"/>
            </a:solidFill>
            <a:ln>
              <a:noFill/>
            </a:ln>
          </p:spPr>
          <p:txBody>
            <a:bodyPr/>
            <a:lstStyle/>
            <a:p>
              <a:endParaRPr/>
            </a:p>
          </p:txBody>
        </p:sp>
        <p:sp>
          <p:nvSpPr>
            <p:cNvPr id="90015" name="Outline">
              <a:extLst>
                <a:ext uri="{FF2B5EF4-FFF2-40B4-BE49-F238E27FC236}">
                  <a16:creationId xmlns:a16="http://schemas.microsoft.com/office/drawing/2014/main" id="{CF687426-B2FA-41AE-AAA7-1ECF11AC7881}"/>
                </a:ext>
              </a:extLst>
            </p:cNvPr>
            <p:cNvSpPr/>
            <p:nvPr/>
          </p:nvSpPr>
          <p:spPr>
            <a:xfrm>
              <a:off x="1649691" y="1603672"/>
              <a:ext cx="914400" cy="914400"/>
            </a:xfrm>
            <a:custGeom>
              <a:avLst/>
              <a:gdLst/>
              <a:ahLst/>
              <a:cxnLst/>
              <a:rect l="0" t="0" r="10000" b="10000"/>
              <a:pathLst>
                <a:path w="10000" h="10000">
                  <a:moveTo>
                    <a:pt x="1662" y="1868"/>
                  </a:moveTo>
                  <a:lnTo>
                    <a:pt x="1686" y="1868"/>
                  </a:lnTo>
                  <a:lnTo>
                    <a:pt x="1691" y="1868"/>
                  </a:lnTo>
                  <a:lnTo>
                    <a:pt x="6174" y="1868"/>
                  </a:lnTo>
                  <a:lnTo>
                    <a:pt x="6179" y="1868"/>
                  </a:lnTo>
                  <a:lnTo>
                    <a:pt x="6203" y="1868"/>
                  </a:lnTo>
                  <a:lnTo>
                    <a:pt x="6212" y="1869"/>
                  </a:lnTo>
                  <a:lnTo>
                    <a:pt x="6236" y="1870"/>
                  </a:lnTo>
                  <a:lnTo>
                    <a:pt x="6245" y="1871"/>
                  </a:lnTo>
                  <a:lnTo>
                    <a:pt x="6269" y="1873"/>
                  </a:lnTo>
                  <a:lnTo>
                    <a:pt x="6278" y="1874"/>
                  </a:lnTo>
                  <a:lnTo>
                    <a:pt x="6302" y="1877"/>
                  </a:lnTo>
                  <a:lnTo>
                    <a:pt x="6311" y="1878"/>
                  </a:lnTo>
                  <a:lnTo>
                    <a:pt x="6335" y="1882"/>
                  </a:lnTo>
                  <a:lnTo>
                    <a:pt x="6344" y="1884"/>
                  </a:lnTo>
                  <a:lnTo>
                    <a:pt x="6367" y="1889"/>
                  </a:lnTo>
                  <a:lnTo>
                    <a:pt x="6376" y="1891"/>
                  </a:lnTo>
                  <a:lnTo>
                    <a:pt x="6400" y="1897"/>
                  </a:lnTo>
                  <a:lnTo>
                    <a:pt x="6409" y="1899"/>
                  </a:lnTo>
                  <a:lnTo>
                    <a:pt x="6432" y="1906"/>
                  </a:lnTo>
                  <a:lnTo>
                    <a:pt x="6440" y="1908"/>
                  </a:lnTo>
                  <a:lnTo>
                    <a:pt x="6463" y="1916"/>
                  </a:lnTo>
                  <a:lnTo>
                    <a:pt x="6472" y="1919"/>
                  </a:lnTo>
                  <a:lnTo>
                    <a:pt x="6494" y="1927"/>
                  </a:lnTo>
                  <a:lnTo>
                    <a:pt x="6503" y="1930"/>
                  </a:lnTo>
                  <a:lnTo>
                    <a:pt x="6525" y="1939"/>
                  </a:lnTo>
                  <a:lnTo>
                    <a:pt x="6534" y="1943"/>
                  </a:lnTo>
                  <a:lnTo>
                    <a:pt x="6556" y="1953"/>
                  </a:lnTo>
                  <a:lnTo>
                    <a:pt x="6564" y="1957"/>
                  </a:lnTo>
                  <a:lnTo>
                    <a:pt x="6586" y="1968"/>
                  </a:lnTo>
                  <a:lnTo>
                    <a:pt x="6594" y="1972"/>
                  </a:lnTo>
                  <a:lnTo>
                    <a:pt x="6615" y="1984"/>
                  </a:lnTo>
                  <a:lnTo>
                    <a:pt x="6625" y="1990"/>
                  </a:lnTo>
                  <a:lnTo>
                    <a:pt x="6646" y="2002"/>
                  </a:lnTo>
                  <a:lnTo>
                    <a:pt x="6654" y="2007"/>
                  </a:lnTo>
                  <a:lnTo>
                    <a:pt x="6674" y="2020"/>
                  </a:lnTo>
                  <a:lnTo>
                    <a:pt x="6681" y="2025"/>
                  </a:lnTo>
                  <a:lnTo>
                    <a:pt x="6700" y="2039"/>
                  </a:lnTo>
                  <a:lnTo>
                    <a:pt x="6708" y="2045"/>
                  </a:lnTo>
                  <a:lnTo>
                    <a:pt x="6727" y="2059"/>
                  </a:lnTo>
                  <a:lnTo>
                    <a:pt x="6734" y="2065"/>
                  </a:lnTo>
                  <a:lnTo>
                    <a:pt x="6752" y="2080"/>
                  </a:lnTo>
                  <a:lnTo>
                    <a:pt x="6759" y="2086"/>
                  </a:lnTo>
                  <a:lnTo>
                    <a:pt x="6777" y="2102"/>
                  </a:lnTo>
                  <a:lnTo>
                    <a:pt x="6784" y="2109"/>
                  </a:lnTo>
                  <a:lnTo>
                    <a:pt x="6801" y="2125"/>
                  </a:lnTo>
                  <a:lnTo>
                    <a:pt x="6807" y="2132"/>
                  </a:lnTo>
                  <a:lnTo>
                    <a:pt x="6824" y="2149"/>
                  </a:lnTo>
                  <a:lnTo>
                    <a:pt x="6830" y="2156"/>
                  </a:lnTo>
                  <a:lnTo>
                    <a:pt x="6846" y="2174"/>
                  </a:lnTo>
                  <a:lnTo>
                    <a:pt x="6852" y="2181"/>
                  </a:lnTo>
                  <a:lnTo>
                    <a:pt x="6868" y="2199"/>
                  </a:lnTo>
                  <a:lnTo>
                    <a:pt x="6874" y="2206"/>
                  </a:lnTo>
                  <a:lnTo>
                    <a:pt x="6888" y="2226"/>
                  </a:lnTo>
                  <a:lnTo>
                    <a:pt x="6894" y="2233"/>
                  </a:lnTo>
                  <a:lnTo>
                    <a:pt x="6908" y="2253"/>
                  </a:lnTo>
                  <a:lnTo>
                    <a:pt x="6913" y="2261"/>
                  </a:lnTo>
                  <a:lnTo>
                    <a:pt x="6926" y="2281"/>
                  </a:lnTo>
                  <a:lnTo>
                    <a:pt x="6931" y="2289"/>
                  </a:lnTo>
                  <a:lnTo>
                    <a:pt x="6944" y="2310"/>
                  </a:lnTo>
                  <a:lnTo>
                    <a:pt x="6948" y="2317"/>
                  </a:lnTo>
                  <a:lnTo>
                    <a:pt x="6959" y="2338"/>
                  </a:lnTo>
                  <a:lnTo>
                    <a:pt x="6964" y="2346"/>
                  </a:lnTo>
                  <a:lnTo>
                    <a:pt x="6975" y="2368"/>
                  </a:lnTo>
                  <a:lnTo>
                    <a:pt x="6979" y="2376"/>
                  </a:lnTo>
                  <a:lnTo>
                    <a:pt x="6989" y="2398"/>
                  </a:lnTo>
                  <a:lnTo>
                    <a:pt x="6992" y="2406"/>
                  </a:lnTo>
                  <a:lnTo>
                    <a:pt x="7002" y="2429"/>
                  </a:lnTo>
                  <a:lnTo>
                    <a:pt x="7005" y="2437"/>
                  </a:lnTo>
                  <a:lnTo>
                    <a:pt x="7013" y="2460"/>
                  </a:lnTo>
                  <a:lnTo>
                    <a:pt x="7016" y="2468"/>
                  </a:lnTo>
                  <a:lnTo>
                    <a:pt x="7024" y="2491"/>
                  </a:lnTo>
                  <a:lnTo>
                    <a:pt x="7027" y="2500"/>
                  </a:lnTo>
                  <a:lnTo>
                    <a:pt x="7033" y="2523"/>
                  </a:lnTo>
                  <a:lnTo>
                    <a:pt x="7036" y="2532"/>
                  </a:lnTo>
                  <a:lnTo>
                    <a:pt x="7041" y="2555"/>
                  </a:lnTo>
                  <a:lnTo>
                    <a:pt x="7043" y="2564"/>
                  </a:lnTo>
                  <a:lnTo>
                    <a:pt x="7048" y="2588"/>
                  </a:lnTo>
                  <a:lnTo>
                    <a:pt x="7050" y="2597"/>
                  </a:lnTo>
                  <a:lnTo>
                    <a:pt x="7054" y="2620"/>
                  </a:lnTo>
                  <a:lnTo>
                    <a:pt x="7056" y="2630"/>
                  </a:lnTo>
                  <a:lnTo>
                    <a:pt x="7059" y="2653"/>
                  </a:lnTo>
                  <a:lnTo>
                    <a:pt x="7060" y="2663"/>
                  </a:lnTo>
                  <a:lnTo>
                    <a:pt x="7062" y="2686"/>
                  </a:lnTo>
                  <a:lnTo>
                    <a:pt x="7063" y="2696"/>
                  </a:lnTo>
                  <a:lnTo>
                    <a:pt x="7064" y="2720"/>
                  </a:lnTo>
                  <a:lnTo>
                    <a:pt x="7064" y="2729"/>
                  </a:lnTo>
                  <a:lnTo>
                    <a:pt x="7065" y="2753"/>
                  </a:lnTo>
                  <a:lnTo>
                    <a:pt x="7065" y="2758"/>
                  </a:lnTo>
                  <a:lnTo>
                    <a:pt x="7065" y="4003"/>
                  </a:lnTo>
                  <a:lnTo>
                    <a:pt x="8309" y="4003"/>
                  </a:lnTo>
                  <a:lnTo>
                    <a:pt x="8314" y="4003"/>
                  </a:lnTo>
                  <a:lnTo>
                    <a:pt x="8338" y="4003"/>
                  </a:lnTo>
                  <a:lnTo>
                    <a:pt x="8347" y="4004"/>
                  </a:lnTo>
                  <a:lnTo>
                    <a:pt x="8371" y="4005"/>
                  </a:lnTo>
                  <a:lnTo>
                    <a:pt x="8380" y="4006"/>
                  </a:lnTo>
                  <a:lnTo>
                    <a:pt x="8404" y="4008"/>
                  </a:lnTo>
                  <a:lnTo>
                    <a:pt x="8413" y="4009"/>
                  </a:lnTo>
                  <a:lnTo>
                    <a:pt x="8437" y="4012"/>
                  </a:lnTo>
                  <a:lnTo>
                    <a:pt x="8446" y="4014"/>
                  </a:lnTo>
                  <a:lnTo>
                    <a:pt x="8470" y="4018"/>
                  </a:lnTo>
                  <a:lnTo>
                    <a:pt x="8479" y="4019"/>
                  </a:lnTo>
                  <a:lnTo>
                    <a:pt x="8503" y="4024"/>
                  </a:lnTo>
                  <a:lnTo>
                    <a:pt x="8512" y="4026"/>
                  </a:lnTo>
                  <a:lnTo>
                    <a:pt x="8535" y="4032"/>
                  </a:lnTo>
                  <a:lnTo>
                    <a:pt x="8544" y="4034"/>
                  </a:lnTo>
                  <a:lnTo>
                    <a:pt x="8567" y="4041"/>
                  </a:lnTo>
                  <a:lnTo>
                    <a:pt x="8576" y="4044"/>
                  </a:lnTo>
                  <a:lnTo>
                    <a:pt x="8599" y="4051"/>
                  </a:lnTo>
                  <a:lnTo>
                    <a:pt x="8608" y="4054"/>
                  </a:lnTo>
                  <a:lnTo>
                    <a:pt x="8630" y="4063"/>
                  </a:lnTo>
                  <a:lnTo>
                    <a:pt x="8639" y="4066"/>
                  </a:lnTo>
                  <a:lnTo>
                    <a:pt x="8661" y="4075"/>
                  </a:lnTo>
                  <a:lnTo>
                    <a:pt x="8670" y="4079"/>
                  </a:lnTo>
                  <a:lnTo>
                    <a:pt x="8692" y="4089"/>
                  </a:lnTo>
                  <a:lnTo>
                    <a:pt x="8700" y="4093"/>
                  </a:lnTo>
                  <a:lnTo>
                    <a:pt x="8722" y="4104"/>
                  </a:lnTo>
                  <a:lnTo>
                    <a:pt x="8730" y="4109"/>
                  </a:lnTo>
                  <a:lnTo>
                    <a:pt x="8752" y="4121"/>
                  </a:lnTo>
                  <a:lnTo>
                    <a:pt x="8759" y="4125"/>
                  </a:lnTo>
                  <a:lnTo>
                    <a:pt x="8780" y="4137"/>
                  </a:lnTo>
                  <a:lnTo>
                    <a:pt x="8788" y="4142"/>
                  </a:lnTo>
                  <a:lnTo>
                    <a:pt x="8808" y="4155"/>
                  </a:lnTo>
                  <a:lnTo>
                    <a:pt x="8815" y="4161"/>
                  </a:lnTo>
                  <a:lnTo>
                    <a:pt x="8835" y="4175"/>
                  </a:lnTo>
                  <a:lnTo>
                    <a:pt x="8842" y="4180"/>
                  </a:lnTo>
                  <a:lnTo>
                    <a:pt x="8861" y="4195"/>
                  </a:lnTo>
                  <a:lnTo>
                    <a:pt x="8869" y="4200"/>
                  </a:lnTo>
                  <a:lnTo>
                    <a:pt x="8887" y="4216"/>
                  </a:lnTo>
                  <a:lnTo>
                    <a:pt x="8894" y="4222"/>
                  </a:lnTo>
                  <a:lnTo>
                    <a:pt x="8912" y="4238"/>
                  </a:lnTo>
                  <a:lnTo>
                    <a:pt x="8919" y="4244"/>
                  </a:lnTo>
                  <a:lnTo>
                    <a:pt x="8936" y="4261"/>
                  </a:lnTo>
                  <a:lnTo>
                    <a:pt x="8942" y="4267"/>
                  </a:lnTo>
                  <a:lnTo>
                    <a:pt x="8959" y="4284"/>
                  </a:lnTo>
                  <a:lnTo>
                    <a:pt x="8965" y="4291"/>
                  </a:lnTo>
                  <a:lnTo>
                    <a:pt x="8981" y="4309"/>
                  </a:lnTo>
                  <a:lnTo>
                    <a:pt x="8987" y="4316"/>
                  </a:lnTo>
                  <a:lnTo>
                    <a:pt x="9003" y="4334"/>
                  </a:lnTo>
                  <a:lnTo>
                    <a:pt x="9008" y="4342"/>
                  </a:lnTo>
                  <a:lnTo>
                    <a:pt x="9023" y="4361"/>
                  </a:lnTo>
                  <a:lnTo>
                    <a:pt x="9028" y="4368"/>
                  </a:lnTo>
                  <a:lnTo>
                    <a:pt x="9042" y="4388"/>
                  </a:lnTo>
                  <a:lnTo>
                    <a:pt x="9048" y="4395"/>
                  </a:lnTo>
                  <a:lnTo>
                    <a:pt x="9061" y="4415"/>
                  </a:lnTo>
                  <a:lnTo>
                    <a:pt x="9066" y="4423"/>
                  </a:lnTo>
                  <a:lnTo>
                    <a:pt x="9078" y="4444"/>
                  </a:lnTo>
                  <a:lnTo>
                    <a:pt x="9083" y="4452"/>
                  </a:lnTo>
                  <a:lnTo>
                    <a:pt x="9094" y="4473"/>
                  </a:lnTo>
                  <a:lnTo>
                    <a:pt x="9099" y="4481"/>
                  </a:lnTo>
                  <a:lnTo>
                    <a:pt x="9110" y="4503"/>
                  </a:lnTo>
                  <a:lnTo>
                    <a:pt x="9114" y="4511"/>
                  </a:lnTo>
                  <a:lnTo>
                    <a:pt x="9124" y="4533"/>
                  </a:lnTo>
                  <a:lnTo>
                    <a:pt x="9127" y="4541"/>
                  </a:lnTo>
                  <a:lnTo>
                    <a:pt x="9137" y="4564"/>
                  </a:lnTo>
                  <a:lnTo>
                    <a:pt x="9140" y="4572"/>
                  </a:lnTo>
                  <a:lnTo>
                    <a:pt x="9148" y="4595"/>
                  </a:lnTo>
                  <a:lnTo>
                    <a:pt x="9151" y="4603"/>
                  </a:lnTo>
                  <a:lnTo>
                    <a:pt x="9159" y="4626"/>
                  </a:lnTo>
                  <a:lnTo>
                    <a:pt x="9162" y="4635"/>
                  </a:lnTo>
                  <a:lnTo>
                    <a:pt x="9168" y="4658"/>
                  </a:lnTo>
                  <a:lnTo>
                    <a:pt x="9171" y="4667"/>
                  </a:lnTo>
                  <a:lnTo>
                    <a:pt x="9176" y="4690"/>
                  </a:lnTo>
                  <a:lnTo>
                    <a:pt x="9178" y="4699"/>
                  </a:lnTo>
                  <a:lnTo>
                    <a:pt x="9183" y="4723"/>
                  </a:lnTo>
                  <a:lnTo>
                    <a:pt x="9185" y="4732"/>
                  </a:lnTo>
                  <a:lnTo>
                    <a:pt x="9189" y="4755"/>
                  </a:lnTo>
                  <a:lnTo>
                    <a:pt x="9191" y="4765"/>
                  </a:lnTo>
                  <a:lnTo>
                    <a:pt x="9194" y="4788"/>
                  </a:lnTo>
                  <a:lnTo>
                    <a:pt x="9195" y="4798"/>
                  </a:lnTo>
                  <a:lnTo>
                    <a:pt x="9197" y="4821"/>
                  </a:lnTo>
                  <a:lnTo>
                    <a:pt x="9198" y="4831"/>
                  </a:lnTo>
                  <a:lnTo>
                    <a:pt x="9199" y="4855"/>
                  </a:lnTo>
                  <a:lnTo>
                    <a:pt x="9199" y="4864"/>
                  </a:lnTo>
                  <a:lnTo>
                    <a:pt x="9200" y="4888"/>
                  </a:lnTo>
                  <a:lnTo>
                    <a:pt x="9200" y="4893"/>
                  </a:lnTo>
                  <a:lnTo>
                    <a:pt x="9200" y="6388"/>
                  </a:lnTo>
                  <a:lnTo>
                    <a:pt x="9200" y="6393"/>
                  </a:lnTo>
                  <a:lnTo>
                    <a:pt x="9199" y="6417"/>
                  </a:lnTo>
                  <a:lnTo>
                    <a:pt x="9199" y="6426"/>
                  </a:lnTo>
                  <a:lnTo>
                    <a:pt x="9198" y="6450"/>
                  </a:lnTo>
                  <a:lnTo>
                    <a:pt x="9197" y="6460"/>
                  </a:lnTo>
                  <a:lnTo>
                    <a:pt x="9195" y="6483"/>
                  </a:lnTo>
                  <a:lnTo>
                    <a:pt x="9194" y="6493"/>
                  </a:lnTo>
                  <a:lnTo>
                    <a:pt x="9191" y="6516"/>
                  </a:lnTo>
                  <a:lnTo>
                    <a:pt x="9189" y="6526"/>
                  </a:lnTo>
                  <a:lnTo>
                    <a:pt x="9185" y="6549"/>
                  </a:lnTo>
                  <a:lnTo>
                    <a:pt x="9183" y="6558"/>
                  </a:lnTo>
                  <a:lnTo>
                    <a:pt x="9178" y="6582"/>
                  </a:lnTo>
                  <a:lnTo>
                    <a:pt x="9176" y="6591"/>
                  </a:lnTo>
                  <a:lnTo>
                    <a:pt x="9171" y="6614"/>
                  </a:lnTo>
                  <a:lnTo>
                    <a:pt x="9168" y="6623"/>
                  </a:lnTo>
                  <a:lnTo>
                    <a:pt x="9162" y="6646"/>
                  </a:lnTo>
                  <a:lnTo>
                    <a:pt x="9159" y="6655"/>
                  </a:lnTo>
                  <a:lnTo>
                    <a:pt x="9151" y="6678"/>
                  </a:lnTo>
                  <a:lnTo>
                    <a:pt x="9148" y="6686"/>
                  </a:lnTo>
                  <a:lnTo>
                    <a:pt x="9140" y="6709"/>
                  </a:lnTo>
                  <a:lnTo>
                    <a:pt x="9137" y="6717"/>
                  </a:lnTo>
                  <a:lnTo>
                    <a:pt x="9127" y="6740"/>
                  </a:lnTo>
                  <a:lnTo>
                    <a:pt x="9124" y="6748"/>
                  </a:lnTo>
                  <a:lnTo>
                    <a:pt x="9114" y="6770"/>
                  </a:lnTo>
                  <a:lnTo>
                    <a:pt x="9110" y="6778"/>
                  </a:lnTo>
                  <a:lnTo>
                    <a:pt x="9099" y="6800"/>
                  </a:lnTo>
                  <a:lnTo>
                    <a:pt x="9094" y="6808"/>
                  </a:lnTo>
                  <a:lnTo>
                    <a:pt x="9083" y="6829"/>
                  </a:lnTo>
                  <a:lnTo>
                    <a:pt x="9078" y="6837"/>
                  </a:lnTo>
                  <a:lnTo>
                    <a:pt x="9066" y="6858"/>
                  </a:lnTo>
                  <a:lnTo>
                    <a:pt x="9061" y="6866"/>
                  </a:lnTo>
                  <a:lnTo>
                    <a:pt x="9048" y="6886"/>
                  </a:lnTo>
                  <a:lnTo>
                    <a:pt x="9042" y="6893"/>
                  </a:lnTo>
                  <a:lnTo>
                    <a:pt x="9028" y="6913"/>
                  </a:lnTo>
                  <a:lnTo>
                    <a:pt x="9023" y="6920"/>
                  </a:lnTo>
                  <a:lnTo>
                    <a:pt x="9008" y="6939"/>
                  </a:lnTo>
                  <a:lnTo>
                    <a:pt x="9003" y="6947"/>
                  </a:lnTo>
                  <a:lnTo>
                    <a:pt x="8987" y="6965"/>
                  </a:lnTo>
                  <a:lnTo>
                    <a:pt x="8981" y="6972"/>
                  </a:lnTo>
                  <a:lnTo>
                    <a:pt x="8965" y="6990"/>
                  </a:lnTo>
                  <a:lnTo>
                    <a:pt x="8959" y="6996"/>
                  </a:lnTo>
                  <a:lnTo>
                    <a:pt x="8943" y="7014"/>
                  </a:lnTo>
                  <a:lnTo>
                    <a:pt x="8936" y="7020"/>
                  </a:lnTo>
                  <a:lnTo>
                    <a:pt x="8919" y="7037"/>
                  </a:lnTo>
                  <a:lnTo>
                    <a:pt x="8912" y="7043"/>
                  </a:lnTo>
                  <a:lnTo>
                    <a:pt x="8894" y="7059"/>
                  </a:lnTo>
                  <a:lnTo>
                    <a:pt x="8888" y="7065"/>
                  </a:lnTo>
                  <a:lnTo>
                    <a:pt x="8869" y="7080"/>
                  </a:lnTo>
                  <a:lnTo>
                    <a:pt x="8862" y="7086"/>
                  </a:lnTo>
                  <a:lnTo>
                    <a:pt x="8843" y="7101"/>
                  </a:lnTo>
                  <a:lnTo>
                    <a:pt x="8836" y="7106"/>
                  </a:lnTo>
                  <a:lnTo>
                    <a:pt x="8816" y="7120"/>
                  </a:lnTo>
                  <a:lnTo>
                    <a:pt x="8809" y="7125"/>
                  </a:lnTo>
                  <a:lnTo>
                    <a:pt x="8789" y="7139"/>
                  </a:lnTo>
                  <a:lnTo>
                    <a:pt x="8781" y="7144"/>
                  </a:lnTo>
                  <a:lnTo>
                    <a:pt x="8761" y="7156"/>
                  </a:lnTo>
                  <a:lnTo>
                    <a:pt x="8750" y="7162"/>
                  </a:lnTo>
                  <a:lnTo>
                    <a:pt x="8729" y="7174"/>
                  </a:lnTo>
                  <a:lnTo>
                    <a:pt x="8721" y="7178"/>
                  </a:lnTo>
                  <a:lnTo>
                    <a:pt x="8699" y="7189"/>
                  </a:lnTo>
                  <a:lnTo>
                    <a:pt x="8691" y="7193"/>
                  </a:lnTo>
                  <a:lnTo>
                    <a:pt x="8669" y="7203"/>
                  </a:lnTo>
                  <a:lnTo>
                    <a:pt x="8660" y="7207"/>
                  </a:lnTo>
                  <a:lnTo>
                    <a:pt x="8638" y="7216"/>
                  </a:lnTo>
                  <a:lnTo>
                    <a:pt x="8629" y="7219"/>
                  </a:lnTo>
                  <a:lnTo>
                    <a:pt x="8607" y="7227"/>
                  </a:lnTo>
                  <a:lnTo>
                    <a:pt x="8598" y="7230"/>
                  </a:lnTo>
                  <a:lnTo>
                    <a:pt x="8575" y="7238"/>
                  </a:lnTo>
                  <a:lnTo>
                    <a:pt x="8567" y="7240"/>
                  </a:lnTo>
                  <a:lnTo>
                    <a:pt x="8544" y="7247"/>
                  </a:lnTo>
                  <a:lnTo>
                    <a:pt x="8535" y="7249"/>
                  </a:lnTo>
                  <a:lnTo>
                    <a:pt x="8511" y="7255"/>
                  </a:lnTo>
                  <a:lnTo>
                    <a:pt x="8502" y="7257"/>
                  </a:lnTo>
                  <a:lnTo>
                    <a:pt x="8479" y="7262"/>
                  </a:lnTo>
                  <a:lnTo>
                    <a:pt x="8470" y="7264"/>
                  </a:lnTo>
                  <a:lnTo>
                    <a:pt x="8446" y="7268"/>
                  </a:lnTo>
                  <a:lnTo>
                    <a:pt x="8437" y="7269"/>
                  </a:lnTo>
                  <a:lnTo>
                    <a:pt x="8413" y="7272"/>
                  </a:lnTo>
                  <a:lnTo>
                    <a:pt x="8404" y="7273"/>
                  </a:lnTo>
                  <a:lnTo>
                    <a:pt x="8380" y="7275"/>
                  </a:lnTo>
                  <a:lnTo>
                    <a:pt x="8371" y="7276"/>
                  </a:lnTo>
                  <a:lnTo>
                    <a:pt x="8347" y="7277"/>
                  </a:lnTo>
                  <a:lnTo>
                    <a:pt x="8338" y="7278"/>
                  </a:lnTo>
                  <a:lnTo>
                    <a:pt x="8314" y="7278"/>
                  </a:lnTo>
                  <a:lnTo>
                    <a:pt x="8309" y="7278"/>
                  </a:lnTo>
                  <a:lnTo>
                    <a:pt x="7559" y="7278"/>
                  </a:lnTo>
                  <a:lnTo>
                    <a:pt x="6778" y="8059"/>
                  </a:lnTo>
                  <a:lnTo>
                    <a:pt x="6753" y="8080"/>
                  </a:lnTo>
                  <a:lnTo>
                    <a:pt x="6726" y="8099"/>
                  </a:lnTo>
                  <a:lnTo>
                    <a:pt x="6697" y="8113"/>
                  </a:lnTo>
                  <a:lnTo>
                    <a:pt x="6666" y="8123"/>
                  </a:lnTo>
                  <a:lnTo>
                    <a:pt x="6634" y="8130"/>
                  </a:lnTo>
                  <a:lnTo>
                    <a:pt x="6601" y="8132"/>
                  </a:lnTo>
                  <a:lnTo>
                    <a:pt x="6568" y="8130"/>
                  </a:lnTo>
                  <a:lnTo>
                    <a:pt x="6536" y="8123"/>
                  </a:lnTo>
                  <a:lnTo>
                    <a:pt x="6505" y="8113"/>
                  </a:lnTo>
                  <a:lnTo>
                    <a:pt x="6476" y="8099"/>
                  </a:lnTo>
                  <a:lnTo>
                    <a:pt x="6449" y="8080"/>
                  </a:lnTo>
                  <a:lnTo>
                    <a:pt x="6424" y="8059"/>
                  </a:lnTo>
                  <a:lnTo>
                    <a:pt x="6403" y="8034"/>
                  </a:lnTo>
                  <a:lnTo>
                    <a:pt x="6384" y="8007"/>
                  </a:lnTo>
                  <a:lnTo>
                    <a:pt x="6370" y="7978"/>
                  </a:lnTo>
                  <a:lnTo>
                    <a:pt x="6360" y="7947"/>
                  </a:lnTo>
                  <a:lnTo>
                    <a:pt x="6353" y="7915"/>
                  </a:lnTo>
                  <a:lnTo>
                    <a:pt x="6351" y="7882"/>
                  </a:lnTo>
                  <a:lnTo>
                    <a:pt x="6351" y="7278"/>
                  </a:lnTo>
                  <a:lnTo>
                    <a:pt x="5961" y="7278"/>
                  </a:lnTo>
                  <a:lnTo>
                    <a:pt x="5928" y="7276"/>
                  </a:lnTo>
                  <a:lnTo>
                    <a:pt x="5896" y="7269"/>
                  </a:lnTo>
                  <a:lnTo>
                    <a:pt x="5865" y="7259"/>
                  </a:lnTo>
                  <a:lnTo>
                    <a:pt x="5836" y="7245"/>
                  </a:lnTo>
                  <a:lnTo>
                    <a:pt x="5809" y="7226"/>
                  </a:lnTo>
                  <a:lnTo>
                    <a:pt x="5784" y="7205"/>
                  </a:lnTo>
                  <a:lnTo>
                    <a:pt x="5763" y="7180"/>
                  </a:lnTo>
                  <a:lnTo>
                    <a:pt x="5744" y="7153"/>
                  </a:lnTo>
                  <a:lnTo>
                    <a:pt x="5730" y="7124"/>
                  </a:lnTo>
                  <a:lnTo>
                    <a:pt x="5720" y="7093"/>
                  </a:lnTo>
                  <a:lnTo>
                    <a:pt x="5713" y="7061"/>
                  </a:lnTo>
                  <a:lnTo>
                    <a:pt x="5711" y="7028"/>
                  </a:lnTo>
                  <a:lnTo>
                    <a:pt x="5713" y="6995"/>
                  </a:lnTo>
                  <a:lnTo>
                    <a:pt x="5720" y="6963"/>
                  </a:lnTo>
                  <a:lnTo>
                    <a:pt x="5730" y="6932"/>
                  </a:lnTo>
                  <a:lnTo>
                    <a:pt x="5744" y="6903"/>
                  </a:lnTo>
                  <a:lnTo>
                    <a:pt x="5763" y="6876"/>
                  </a:lnTo>
                  <a:lnTo>
                    <a:pt x="5784" y="6851"/>
                  </a:lnTo>
                  <a:lnTo>
                    <a:pt x="5809" y="6830"/>
                  </a:lnTo>
                  <a:lnTo>
                    <a:pt x="5836" y="6811"/>
                  </a:lnTo>
                  <a:lnTo>
                    <a:pt x="5865" y="6797"/>
                  </a:lnTo>
                  <a:lnTo>
                    <a:pt x="5896" y="6787"/>
                  </a:lnTo>
                  <a:lnTo>
                    <a:pt x="5928" y="6780"/>
                  </a:lnTo>
                  <a:lnTo>
                    <a:pt x="5961" y="6778"/>
                  </a:lnTo>
                  <a:lnTo>
                    <a:pt x="6601" y="6778"/>
                  </a:lnTo>
                  <a:lnTo>
                    <a:pt x="6634" y="6780"/>
                  </a:lnTo>
                  <a:lnTo>
                    <a:pt x="6666" y="6787"/>
                  </a:lnTo>
                  <a:lnTo>
                    <a:pt x="6697" y="6797"/>
                  </a:lnTo>
                  <a:lnTo>
                    <a:pt x="6726" y="6811"/>
                  </a:lnTo>
                  <a:lnTo>
                    <a:pt x="6753" y="6830"/>
                  </a:lnTo>
                  <a:lnTo>
                    <a:pt x="6778" y="6851"/>
                  </a:lnTo>
                  <a:lnTo>
                    <a:pt x="6799" y="6876"/>
                  </a:lnTo>
                  <a:lnTo>
                    <a:pt x="6818" y="6903"/>
                  </a:lnTo>
                  <a:lnTo>
                    <a:pt x="6832" y="6932"/>
                  </a:lnTo>
                  <a:lnTo>
                    <a:pt x="6842" y="6963"/>
                  </a:lnTo>
                  <a:lnTo>
                    <a:pt x="6849" y="6995"/>
                  </a:lnTo>
                  <a:lnTo>
                    <a:pt x="6851" y="7028"/>
                  </a:lnTo>
                  <a:lnTo>
                    <a:pt x="6851" y="7278"/>
                  </a:lnTo>
                  <a:lnTo>
                    <a:pt x="7278" y="6851"/>
                  </a:lnTo>
                  <a:lnTo>
                    <a:pt x="7303" y="6830"/>
                  </a:lnTo>
                  <a:lnTo>
                    <a:pt x="7330" y="6811"/>
                  </a:lnTo>
                  <a:lnTo>
                    <a:pt x="7359" y="6797"/>
                  </a:lnTo>
                  <a:lnTo>
                    <a:pt x="7390" y="6787"/>
                  </a:lnTo>
                  <a:lnTo>
                    <a:pt x="7422" y="6780"/>
                  </a:lnTo>
                  <a:lnTo>
                    <a:pt x="7455" y="6778"/>
                  </a:lnTo>
                  <a:lnTo>
                    <a:pt x="8307" y="6778"/>
                  </a:lnTo>
                  <a:lnTo>
                    <a:pt x="8324" y="6778"/>
                  </a:lnTo>
                  <a:lnTo>
                    <a:pt x="8339" y="6777"/>
                  </a:lnTo>
                  <a:lnTo>
                    <a:pt x="8354" y="6776"/>
                  </a:lnTo>
                  <a:lnTo>
                    <a:pt x="8368" y="6774"/>
                  </a:lnTo>
                  <a:lnTo>
                    <a:pt x="8383" y="6771"/>
                  </a:lnTo>
                  <a:lnTo>
                    <a:pt x="8397" y="6768"/>
                  </a:lnTo>
                  <a:lnTo>
                    <a:pt x="8411" y="6765"/>
                  </a:lnTo>
                  <a:lnTo>
                    <a:pt x="8425" y="6761"/>
                  </a:lnTo>
                  <a:lnTo>
                    <a:pt x="8439" y="6756"/>
                  </a:lnTo>
                  <a:lnTo>
                    <a:pt x="8453" y="6751"/>
                  </a:lnTo>
                  <a:lnTo>
                    <a:pt x="8466" y="6746"/>
                  </a:lnTo>
                  <a:lnTo>
                    <a:pt x="8480" y="6740"/>
                  </a:lnTo>
                  <a:lnTo>
                    <a:pt x="8493" y="6733"/>
                  </a:lnTo>
                  <a:lnTo>
                    <a:pt x="8505" y="6727"/>
                  </a:lnTo>
                  <a:lnTo>
                    <a:pt x="8516" y="6720"/>
                  </a:lnTo>
                  <a:lnTo>
                    <a:pt x="8528" y="6711"/>
                  </a:lnTo>
                  <a:lnTo>
                    <a:pt x="8541" y="6703"/>
                  </a:lnTo>
                  <a:lnTo>
                    <a:pt x="8552" y="6694"/>
                  </a:lnTo>
                  <a:lnTo>
                    <a:pt x="8564" y="6684"/>
                  </a:lnTo>
                  <a:lnTo>
                    <a:pt x="8575" y="6674"/>
                  </a:lnTo>
                  <a:lnTo>
                    <a:pt x="8585" y="6664"/>
                  </a:lnTo>
                  <a:lnTo>
                    <a:pt x="8595" y="6653"/>
                  </a:lnTo>
                  <a:lnTo>
                    <a:pt x="8605" y="6642"/>
                  </a:lnTo>
                  <a:lnTo>
                    <a:pt x="8615" y="6631"/>
                  </a:lnTo>
                  <a:lnTo>
                    <a:pt x="8624" y="6620"/>
                  </a:lnTo>
                  <a:lnTo>
                    <a:pt x="8632" y="6608"/>
                  </a:lnTo>
                  <a:lnTo>
                    <a:pt x="8640" y="6595"/>
                  </a:lnTo>
                  <a:lnTo>
                    <a:pt x="8647" y="6583"/>
                  </a:lnTo>
                  <a:lnTo>
                    <a:pt x="8655" y="6570"/>
                  </a:lnTo>
                  <a:lnTo>
                    <a:pt x="8661" y="6557"/>
                  </a:lnTo>
                  <a:lnTo>
                    <a:pt x="8667" y="6544"/>
                  </a:lnTo>
                  <a:lnTo>
                    <a:pt x="8673" y="6530"/>
                  </a:lnTo>
                  <a:lnTo>
                    <a:pt x="8678" y="6517"/>
                  </a:lnTo>
                  <a:lnTo>
                    <a:pt x="8682" y="6503"/>
                  </a:lnTo>
                  <a:lnTo>
                    <a:pt x="8687" y="6489"/>
                  </a:lnTo>
                  <a:lnTo>
                    <a:pt x="8690" y="6474"/>
                  </a:lnTo>
                  <a:lnTo>
                    <a:pt x="8693" y="6460"/>
                  </a:lnTo>
                  <a:lnTo>
                    <a:pt x="8696" y="6446"/>
                  </a:lnTo>
                  <a:lnTo>
                    <a:pt x="8697" y="6431"/>
                  </a:lnTo>
                  <a:lnTo>
                    <a:pt x="8699" y="6417"/>
                  </a:lnTo>
                  <a:lnTo>
                    <a:pt x="8700" y="6402"/>
                  </a:lnTo>
                  <a:lnTo>
                    <a:pt x="8700" y="6386"/>
                  </a:lnTo>
                  <a:lnTo>
                    <a:pt x="8700" y="4895"/>
                  </a:lnTo>
                  <a:lnTo>
                    <a:pt x="8700" y="4879"/>
                  </a:lnTo>
                  <a:lnTo>
                    <a:pt x="8699" y="4864"/>
                  </a:lnTo>
                  <a:lnTo>
                    <a:pt x="8697" y="4850"/>
                  </a:lnTo>
                  <a:lnTo>
                    <a:pt x="8696" y="4835"/>
                  </a:lnTo>
                  <a:lnTo>
                    <a:pt x="8693" y="4821"/>
                  </a:lnTo>
                  <a:lnTo>
                    <a:pt x="8690" y="4807"/>
                  </a:lnTo>
                  <a:lnTo>
                    <a:pt x="8687" y="4792"/>
                  </a:lnTo>
                  <a:lnTo>
                    <a:pt x="8682" y="4778"/>
                  </a:lnTo>
                  <a:lnTo>
                    <a:pt x="8678" y="4764"/>
                  </a:lnTo>
                  <a:lnTo>
                    <a:pt x="8673" y="4751"/>
                  </a:lnTo>
                  <a:lnTo>
                    <a:pt x="8667" y="4737"/>
                  </a:lnTo>
                  <a:lnTo>
                    <a:pt x="8661" y="4724"/>
                  </a:lnTo>
                  <a:lnTo>
                    <a:pt x="8655" y="4711"/>
                  </a:lnTo>
                  <a:lnTo>
                    <a:pt x="8647" y="4698"/>
                  </a:lnTo>
                  <a:lnTo>
                    <a:pt x="8640" y="4686"/>
                  </a:lnTo>
                  <a:lnTo>
                    <a:pt x="8632" y="4673"/>
                  </a:lnTo>
                  <a:lnTo>
                    <a:pt x="8624" y="4662"/>
                  </a:lnTo>
                  <a:lnTo>
                    <a:pt x="8615" y="4650"/>
                  </a:lnTo>
                  <a:lnTo>
                    <a:pt x="8605" y="4639"/>
                  </a:lnTo>
                  <a:lnTo>
                    <a:pt x="8596" y="4628"/>
                  </a:lnTo>
                  <a:lnTo>
                    <a:pt x="8586" y="4617"/>
                  </a:lnTo>
                  <a:lnTo>
                    <a:pt x="8575" y="4607"/>
                  </a:lnTo>
                  <a:lnTo>
                    <a:pt x="8564" y="4598"/>
                  </a:lnTo>
                  <a:lnTo>
                    <a:pt x="8553" y="4588"/>
                  </a:lnTo>
                  <a:lnTo>
                    <a:pt x="8541" y="4579"/>
                  </a:lnTo>
                  <a:lnTo>
                    <a:pt x="8530" y="4571"/>
                  </a:lnTo>
                  <a:lnTo>
                    <a:pt x="8517" y="4563"/>
                  </a:lnTo>
                  <a:lnTo>
                    <a:pt x="8505" y="4555"/>
                  </a:lnTo>
                  <a:lnTo>
                    <a:pt x="8491" y="4548"/>
                  </a:lnTo>
                  <a:lnTo>
                    <a:pt x="8478" y="4541"/>
                  </a:lnTo>
                  <a:lnTo>
                    <a:pt x="8465" y="4535"/>
                  </a:lnTo>
                  <a:lnTo>
                    <a:pt x="8452" y="4530"/>
                  </a:lnTo>
                  <a:lnTo>
                    <a:pt x="8438" y="4525"/>
                  </a:lnTo>
                  <a:lnTo>
                    <a:pt x="8425" y="4520"/>
                  </a:lnTo>
                  <a:lnTo>
                    <a:pt x="8411" y="4516"/>
                  </a:lnTo>
                  <a:lnTo>
                    <a:pt x="8397" y="4513"/>
                  </a:lnTo>
                  <a:lnTo>
                    <a:pt x="8382" y="4510"/>
                  </a:lnTo>
                  <a:lnTo>
                    <a:pt x="8368" y="4507"/>
                  </a:lnTo>
                  <a:lnTo>
                    <a:pt x="8353" y="4505"/>
                  </a:lnTo>
                  <a:lnTo>
                    <a:pt x="8339" y="4504"/>
                  </a:lnTo>
                  <a:lnTo>
                    <a:pt x="8324" y="4503"/>
                  </a:lnTo>
                  <a:lnTo>
                    <a:pt x="8307" y="4503"/>
                  </a:lnTo>
                  <a:lnTo>
                    <a:pt x="7065" y="4503"/>
                  </a:lnTo>
                  <a:lnTo>
                    <a:pt x="7065" y="4680"/>
                  </a:lnTo>
                  <a:lnTo>
                    <a:pt x="7065" y="4685"/>
                  </a:lnTo>
                  <a:lnTo>
                    <a:pt x="7064" y="4709"/>
                  </a:lnTo>
                  <a:lnTo>
                    <a:pt x="7064" y="4718"/>
                  </a:lnTo>
                  <a:lnTo>
                    <a:pt x="7063" y="4742"/>
                  </a:lnTo>
                  <a:lnTo>
                    <a:pt x="7062" y="4752"/>
                  </a:lnTo>
                  <a:lnTo>
                    <a:pt x="7060" y="4775"/>
                  </a:lnTo>
                  <a:lnTo>
                    <a:pt x="7059" y="4785"/>
                  </a:lnTo>
                  <a:lnTo>
                    <a:pt x="7056" y="4808"/>
                  </a:lnTo>
                  <a:lnTo>
                    <a:pt x="7054" y="4818"/>
                  </a:lnTo>
                  <a:lnTo>
                    <a:pt x="7050" y="4841"/>
                  </a:lnTo>
                  <a:lnTo>
                    <a:pt x="7048" y="4850"/>
                  </a:lnTo>
                  <a:lnTo>
                    <a:pt x="7043" y="4874"/>
                  </a:lnTo>
                  <a:lnTo>
                    <a:pt x="7041" y="4883"/>
                  </a:lnTo>
                  <a:lnTo>
                    <a:pt x="7036" y="4906"/>
                  </a:lnTo>
                  <a:lnTo>
                    <a:pt x="7033" y="4915"/>
                  </a:lnTo>
                  <a:lnTo>
                    <a:pt x="7027" y="4938"/>
                  </a:lnTo>
                  <a:lnTo>
                    <a:pt x="7024" y="4947"/>
                  </a:lnTo>
                  <a:lnTo>
                    <a:pt x="7016" y="4970"/>
                  </a:lnTo>
                  <a:lnTo>
                    <a:pt x="7013" y="4978"/>
                  </a:lnTo>
                  <a:lnTo>
                    <a:pt x="7005" y="5001"/>
                  </a:lnTo>
                  <a:lnTo>
                    <a:pt x="7002" y="5009"/>
                  </a:lnTo>
                  <a:lnTo>
                    <a:pt x="6992" y="5032"/>
                  </a:lnTo>
                  <a:lnTo>
                    <a:pt x="6989" y="5040"/>
                  </a:lnTo>
                  <a:lnTo>
                    <a:pt x="6979" y="5062"/>
                  </a:lnTo>
                  <a:lnTo>
                    <a:pt x="6975" y="5070"/>
                  </a:lnTo>
                  <a:lnTo>
                    <a:pt x="6964" y="5092"/>
                  </a:lnTo>
                  <a:lnTo>
                    <a:pt x="6959" y="5100"/>
                  </a:lnTo>
                  <a:lnTo>
                    <a:pt x="6948" y="5121"/>
                  </a:lnTo>
                  <a:lnTo>
                    <a:pt x="6943" y="5129"/>
                  </a:lnTo>
                  <a:lnTo>
                    <a:pt x="6931" y="5150"/>
                  </a:lnTo>
                  <a:lnTo>
                    <a:pt x="6926" y="5158"/>
                  </a:lnTo>
                  <a:lnTo>
                    <a:pt x="6913" y="5178"/>
                  </a:lnTo>
                  <a:lnTo>
                    <a:pt x="6907" y="5185"/>
                  </a:lnTo>
                  <a:lnTo>
                    <a:pt x="6893" y="5205"/>
                  </a:lnTo>
                  <a:lnTo>
                    <a:pt x="6888" y="5212"/>
                  </a:lnTo>
                  <a:lnTo>
                    <a:pt x="6873" y="5231"/>
                  </a:lnTo>
                  <a:lnTo>
                    <a:pt x="6868" y="5239"/>
                  </a:lnTo>
                  <a:lnTo>
                    <a:pt x="6852" y="5257"/>
                  </a:lnTo>
                  <a:lnTo>
                    <a:pt x="6846" y="5264"/>
                  </a:lnTo>
                  <a:lnTo>
                    <a:pt x="6830" y="5282"/>
                  </a:lnTo>
                  <a:lnTo>
                    <a:pt x="6824" y="5289"/>
                  </a:lnTo>
                  <a:lnTo>
                    <a:pt x="6807" y="5306"/>
                  </a:lnTo>
                  <a:lnTo>
                    <a:pt x="6801" y="5312"/>
                  </a:lnTo>
                  <a:lnTo>
                    <a:pt x="6784" y="5329"/>
                  </a:lnTo>
                  <a:lnTo>
                    <a:pt x="6777" y="5335"/>
                  </a:lnTo>
                  <a:lnTo>
                    <a:pt x="6759" y="5351"/>
                  </a:lnTo>
                  <a:lnTo>
                    <a:pt x="6752" y="5357"/>
                  </a:lnTo>
                  <a:lnTo>
                    <a:pt x="6734" y="5373"/>
                  </a:lnTo>
                  <a:lnTo>
                    <a:pt x="6726" y="5378"/>
                  </a:lnTo>
                  <a:lnTo>
                    <a:pt x="6707" y="5393"/>
                  </a:lnTo>
                  <a:lnTo>
                    <a:pt x="6700" y="5398"/>
                  </a:lnTo>
                  <a:lnTo>
                    <a:pt x="6680" y="5412"/>
                  </a:lnTo>
                  <a:lnTo>
                    <a:pt x="6673" y="5418"/>
                  </a:lnTo>
                  <a:lnTo>
                    <a:pt x="6653" y="5431"/>
                  </a:lnTo>
                  <a:lnTo>
                    <a:pt x="6645" y="5436"/>
                  </a:lnTo>
                  <a:lnTo>
                    <a:pt x="6624" y="5448"/>
                  </a:lnTo>
                  <a:lnTo>
                    <a:pt x="6617" y="5452"/>
                  </a:lnTo>
                  <a:lnTo>
                    <a:pt x="6595" y="5464"/>
                  </a:lnTo>
                  <a:lnTo>
                    <a:pt x="6587" y="5469"/>
                  </a:lnTo>
                  <a:lnTo>
                    <a:pt x="6565" y="5480"/>
                  </a:lnTo>
                  <a:lnTo>
                    <a:pt x="6557" y="5484"/>
                  </a:lnTo>
                  <a:lnTo>
                    <a:pt x="6535" y="5494"/>
                  </a:lnTo>
                  <a:lnTo>
                    <a:pt x="6526" y="5498"/>
                  </a:lnTo>
                  <a:lnTo>
                    <a:pt x="6504" y="5507"/>
                  </a:lnTo>
                  <a:lnTo>
                    <a:pt x="6495" y="5510"/>
                  </a:lnTo>
                  <a:lnTo>
                    <a:pt x="6473" y="5519"/>
                  </a:lnTo>
                  <a:lnTo>
                    <a:pt x="6464" y="5522"/>
                  </a:lnTo>
                  <a:lnTo>
                    <a:pt x="6441" y="5529"/>
                  </a:lnTo>
                  <a:lnTo>
                    <a:pt x="6432" y="5532"/>
                  </a:lnTo>
                  <a:lnTo>
                    <a:pt x="6409" y="5539"/>
                  </a:lnTo>
                  <a:lnTo>
                    <a:pt x="6400" y="5541"/>
                  </a:lnTo>
                  <a:lnTo>
                    <a:pt x="6377" y="5547"/>
                  </a:lnTo>
                  <a:lnTo>
                    <a:pt x="6368" y="5549"/>
                  </a:lnTo>
                  <a:lnTo>
                    <a:pt x="6344" y="5554"/>
                  </a:lnTo>
                  <a:lnTo>
                    <a:pt x="6335" y="5555"/>
                  </a:lnTo>
                  <a:lnTo>
                    <a:pt x="6311" y="5559"/>
                  </a:lnTo>
                  <a:lnTo>
                    <a:pt x="6302" y="5561"/>
                  </a:lnTo>
                  <a:lnTo>
                    <a:pt x="6278" y="5564"/>
                  </a:lnTo>
                  <a:lnTo>
                    <a:pt x="6269" y="5565"/>
                  </a:lnTo>
                  <a:lnTo>
                    <a:pt x="6245" y="5567"/>
                  </a:lnTo>
                  <a:lnTo>
                    <a:pt x="6236" y="5568"/>
                  </a:lnTo>
                  <a:lnTo>
                    <a:pt x="6212" y="5569"/>
                  </a:lnTo>
                  <a:lnTo>
                    <a:pt x="6203" y="5570"/>
                  </a:lnTo>
                  <a:lnTo>
                    <a:pt x="6179" y="5570"/>
                  </a:lnTo>
                  <a:lnTo>
                    <a:pt x="6174" y="5570"/>
                  </a:lnTo>
                  <a:lnTo>
                    <a:pt x="4143" y="5570"/>
                  </a:lnTo>
                  <a:lnTo>
                    <a:pt x="3149" y="6565"/>
                  </a:lnTo>
                  <a:lnTo>
                    <a:pt x="3124" y="6586"/>
                  </a:lnTo>
                  <a:lnTo>
                    <a:pt x="3097" y="6604"/>
                  </a:lnTo>
                  <a:lnTo>
                    <a:pt x="3068" y="6619"/>
                  </a:lnTo>
                  <a:lnTo>
                    <a:pt x="3037" y="6629"/>
                  </a:lnTo>
                  <a:lnTo>
                    <a:pt x="3005" y="6636"/>
                  </a:lnTo>
                  <a:lnTo>
                    <a:pt x="2972" y="6638"/>
                  </a:lnTo>
                  <a:lnTo>
                    <a:pt x="2939" y="6636"/>
                  </a:lnTo>
                  <a:lnTo>
                    <a:pt x="2907" y="6629"/>
                  </a:lnTo>
                  <a:lnTo>
                    <a:pt x="2876" y="6619"/>
                  </a:lnTo>
                  <a:lnTo>
                    <a:pt x="2847" y="6605"/>
                  </a:lnTo>
                  <a:lnTo>
                    <a:pt x="2820" y="6586"/>
                  </a:lnTo>
                  <a:lnTo>
                    <a:pt x="2795" y="6565"/>
                  </a:lnTo>
                  <a:lnTo>
                    <a:pt x="2774" y="6540"/>
                  </a:lnTo>
                  <a:lnTo>
                    <a:pt x="2756" y="6513"/>
                  </a:lnTo>
                  <a:lnTo>
                    <a:pt x="2741" y="6484"/>
                  </a:lnTo>
                  <a:lnTo>
                    <a:pt x="2731" y="6453"/>
                  </a:lnTo>
                  <a:lnTo>
                    <a:pt x="2724" y="6421"/>
                  </a:lnTo>
                  <a:lnTo>
                    <a:pt x="2722" y="6388"/>
                  </a:lnTo>
                  <a:lnTo>
                    <a:pt x="2722" y="5570"/>
                  </a:lnTo>
                  <a:lnTo>
                    <a:pt x="1691" y="5570"/>
                  </a:lnTo>
                  <a:lnTo>
                    <a:pt x="1686" y="5570"/>
                  </a:lnTo>
                  <a:lnTo>
                    <a:pt x="1662" y="5570"/>
                  </a:lnTo>
                  <a:lnTo>
                    <a:pt x="1653" y="5569"/>
                  </a:lnTo>
                  <a:lnTo>
                    <a:pt x="1629" y="5568"/>
                  </a:lnTo>
                  <a:lnTo>
                    <a:pt x="1620" y="5567"/>
                  </a:lnTo>
                  <a:lnTo>
                    <a:pt x="1596" y="5565"/>
                  </a:lnTo>
                  <a:lnTo>
                    <a:pt x="1587" y="5564"/>
                  </a:lnTo>
                  <a:lnTo>
                    <a:pt x="1563" y="5561"/>
                  </a:lnTo>
                  <a:lnTo>
                    <a:pt x="1554" y="5559"/>
                  </a:lnTo>
                  <a:lnTo>
                    <a:pt x="1530" y="5555"/>
                  </a:lnTo>
                  <a:lnTo>
                    <a:pt x="1521" y="5554"/>
                  </a:lnTo>
                  <a:lnTo>
                    <a:pt x="1497" y="5549"/>
                  </a:lnTo>
                  <a:lnTo>
                    <a:pt x="1488" y="5547"/>
                  </a:lnTo>
                  <a:lnTo>
                    <a:pt x="1465" y="5541"/>
                  </a:lnTo>
                  <a:lnTo>
                    <a:pt x="1456" y="5539"/>
                  </a:lnTo>
                  <a:lnTo>
                    <a:pt x="1433" y="5532"/>
                  </a:lnTo>
                  <a:lnTo>
                    <a:pt x="1424" y="5529"/>
                  </a:lnTo>
                  <a:lnTo>
                    <a:pt x="1401" y="5522"/>
                  </a:lnTo>
                  <a:lnTo>
                    <a:pt x="1392" y="5519"/>
                  </a:lnTo>
                  <a:lnTo>
                    <a:pt x="1370" y="5510"/>
                  </a:lnTo>
                  <a:lnTo>
                    <a:pt x="1361" y="5507"/>
                  </a:lnTo>
                  <a:lnTo>
                    <a:pt x="1339" y="5498"/>
                  </a:lnTo>
                  <a:lnTo>
                    <a:pt x="1330" y="5494"/>
                  </a:lnTo>
                  <a:lnTo>
                    <a:pt x="1308" y="5484"/>
                  </a:lnTo>
                  <a:lnTo>
                    <a:pt x="1300" y="5480"/>
                  </a:lnTo>
                  <a:lnTo>
                    <a:pt x="1278" y="5469"/>
                  </a:lnTo>
                  <a:lnTo>
                    <a:pt x="1270" y="5464"/>
                  </a:lnTo>
                  <a:lnTo>
                    <a:pt x="1248" y="5452"/>
                  </a:lnTo>
                  <a:lnTo>
                    <a:pt x="1241" y="5448"/>
                  </a:lnTo>
                  <a:lnTo>
                    <a:pt x="1220" y="5436"/>
                  </a:lnTo>
                  <a:lnTo>
                    <a:pt x="1212" y="5431"/>
                  </a:lnTo>
                  <a:lnTo>
                    <a:pt x="1192" y="5418"/>
                  </a:lnTo>
                  <a:lnTo>
                    <a:pt x="1185" y="5412"/>
                  </a:lnTo>
                  <a:lnTo>
                    <a:pt x="1165" y="5398"/>
                  </a:lnTo>
                  <a:lnTo>
                    <a:pt x="1158" y="5393"/>
                  </a:lnTo>
                  <a:lnTo>
                    <a:pt x="1139" y="5378"/>
                  </a:lnTo>
                  <a:lnTo>
                    <a:pt x="1131" y="5373"/>
                  </a:lnTo>
                  <a:lnTo>
                    <a:pt x="1113" y="5357"/>
                  </a:lnTo>
                  <a:lnTo>
                    <a:pt x="1106" y="5351"/>
                  </a:lnTo>
                  <a:lnTo>
                    <a:pt x="1088" y="5335"/>
                  </a:lnTo>
                  <a:lnTo>
                    <a:pt x="1081" y="5329"/>
                  </a:lnTo>
                  <a:lnTo>
                    <a:pt x="1064" y="5312"/>
                  </a:lnTo>
                  <a:lnTo>
                    <a:pt x="1058" y="5306"/>
                  </a:lnTo>
                  <a:lnTo>
                    <a:pt x="1041" y="5289"/>
                  </a:lnTo>
                  <a:lnTo>
                    <a:pt x="1035" y="5282"/>
                  </a:lnTo>
                  <a:lnTo>
                    <a:pt x="1019" y="5264"/>
                  </a:lnTo>
                  <a:lnTo>
                    <a:pt x="1013" y="5257"/>
                  </a:lnTo>
                  <a:lnTo>
                    <a:pt x="997" y="5239"/>
                  </a:lnTo>
                  <a:lnTo>
                    <a:pt x="992" y="5231"/>
                  </a:lnTo>
                  <a:lnTo>
                    <a:pt x="977" y="5212"/>
                  </a:lnTo>
                  <a:lnTo>
                    <a:pt x="972" y="5205"/>
                  </a:lnTo>
                  <a:lnTo>
                    <a:pt x="958" y="5185"/>
                  </a:lnTo>
                  <a:lnTo>
                    <a:pt x="952" y="5178"/>
                  </a:lnTo>
                  <a:lnTo>
                    <a:pt x="939" y="5158"/>
                  </a:lnTo>
                  <a:lnTo>
                    <a:pt x="934" y="5150"/>
                  </a:lnTo>
                  <a:lnTo>
                    <a:pt x="922" y="5129"/>
                  </a:lnTo>
                  <a:lnTo>
                    <a:pt x="917" y="5121"/>
                  </a:lnTo>
                  <a:lnTo>
                    <a:pt x="906" y="5100"/>
                  </a:lnTo>
                  <a:lnTo>
                    <a:pt x="901" y="5092"/>
                  </a:lnTo>
                  <a:lnTo>
                    <a:pt x="890" y="5070"/>
                  </a:lnTo>
                  <a:lnTo>
                    <a:pt x="886" y="5062"/>
                  </a:lnTo>
                  <a:lnTo>
                    <a:pt x="876" y="5040"/>
                  </a:lnTo>
                  <a:lnTo>
                    <a:pt x="873" y="5032"/>
                  </a:lnTo>
                  <a:lnTo>
                    <a:pt x="863" y="5009"/>
                  </a:lnTo>
                  <a:lnTo>
                    <a:pt x="860" y="5001"/>
                  </a:lnTo>
                  <a:lnTo>
                    <a:pt x="852" y="4978"/>
                  </a:lnTo>
                  <a:lnTo>
                    <a:pt x="849" y="4970"/>
                  </a:lnTo>
                  <a:lnTo>
                    <a:pt x="841" y="4947"/>
                  </a:lnTo>
                  <a:lnTo>
                    <a:pt x="838" y="4938"/>
                  </a:lnTo>
                  <a:lnTo>
                    <a:pt x="832" y="4915"/>
                  </a:lnTo>
                  <a:lnTo>
                    <a:pt x="829" y="4906"/>
                  </a:lnTo>
                  <a:lnTo>
                    <a:pt x="824" y="4883"/>
                  </a:lnTo>
                  <a:lnTo>
                    <a:pt x="822" y="4874"/>
                  </a:lnTo>
                  <a:lnTo>
                    <a:pt x="817" y="4850"/>
                  </a:lnTo>
                  <a:lnTo>
                    <a:pt x="815" y="4841"/>
                  </a:lnTo>
                  <a:lnTo>
                    <a:pt x="811" y="4818"/>
                  </a:lnTo>
                  <a:lnTo>
                    <a:pt x="809" y="4808"/>
                  </a:lnTo>
                  <a:lnTo>
                    <a:pt x="806" y="4785"/>
                  </a:lnTo>
                  <a:lnTo>
                    <a:pt x="805" y="4775"/>
                  </a:lnTo>
                  <a:lnTo>
                    <a:pt x="803" y="4752"/>
                  </a:lnTo>
                  <a:lnTo>
                    <a:pt x="802" y="4742"/>
                  </a:lnTo>
                  <a:lnTo>
                    <a:pt x="801" y="4718"/>
                  </a:lnTo>
                  <a:lnTo>
                    <a:pt x="801" y="4709"/>
                  </a:lnTo>
                  <a:lnTo>
                    <a:pt x="800" y="4685"/>
                  </a:lnTo>
                  <a:lnTo>
                    <a:pt x="800" y="4680"/>
                  </a:lnTo>
                  <a:lnTo>
                    <a:pt x="800" y="2758"/>
                  </a:lnTo>
                  <a:lnTo>
                    <a:pt x="800" y="2753"/>
                  </a:lnTo>
                  <a:lnTo>
                    <a:pt x="801" y="2729"/>
                  </a:lnTo>
                  <a:lnTo>
                    <a:pt x="801" y="2720"/>
                  </a:lnTo>
                  <a:lnTo>
                    <a:pt x="802" y="2696"/>
                  </a:lnTo>
                  <a:lnTo>
                    <a:pt x="803" y="2686"/>
                  </a:lnTo>
                  <a:lnTo>
                    <a:pt x="805" y="2663"/>
                  </a:lnTo>
                  <a:lnTo>
                    <a:pt x="806" y="2653"/>
                  </a:lnTo>
                  <a:lnTo>
                    <a:pt x="809" y="2630"/>
                  </a:lnTo>
                  <a:lnTo>
                    <a:pt x="811" y="2620"/>
                  </a:lnTo>
                  <a:lnTo>
                    <a:pt x="815" y="2597"/>
                  </a:lnTo>
                  <a:lnTo>
                    <a:pt x="817" y="2588"/>
                  </a:lnTo>
                  <a:lnTo>
                    <a:pt x="822" y="2564"/>
                  </a:lnTo>
                  <a:lnTo>
                    <a:pt x="824" y="2555"/>
                  </a:lnTo>
                  <a:lnTo>
                    <a:pt x="829" y="2532"/>
                  </a:lnTo>
                  <a:lnTo>
                    <a:pt x="832" y="2523"/>
                  </a:lnTo>
                  <a:lnTo>
                    <a:pt x="838" y="2500"/>
                  </a:lnTo>
                  <a:lnTo>
                    <a:pt x="841" y="2491"/>
                  </a:lnTo>
                  <a:lnTo>
                    <a:pt x="849" y="2468"/>
                  </a:lnTo>
                  <a:lnTo>
                    <a:pt x="852" y="2460"/>
                  </a:lnTo>
                  <a:lnTo>
                    <a:pt x="860" y="2437"/>
                  </a:lnTo>
                  <a:lnTo>
                    <a:pt x="863" y="2429"/>
                  </a:lnTo>
                  <a:lnTo>
                    <a:pt x="873" y="2406"/>
                  </a:lnTo>
                  <a:lnTo>
                    <a:pt x="876" y="2398"/>
                  </a:lnTo>
                  <a:lnTo>
                    <a:pt x="886" y="2376"/>
                  </a:lnTo>
                  <a:lnTo>
                    <a:pt x="890" y="2368"/>
                  </a:lnTo>
                  <a:lnTo>
                    <a:pt x="901" y="2346"/>
                  </a:lnTo>
                  <a:lnTo>
                    <a:pt x="906" y="2338"/>
                  </a:lnTo>
                  <a:lnTo>
                    <a:pt x="917" y="2317"/>
                  </a:lnTo>
                  <a:lnTo>
                    <a:pt x="921" y="2310"/>
                  </a:lnTo>
                  <a:lnTo>
                    <a:pt x="934" y="2289"/>
                  </a:lnTo>
                  <a:lnTo>
                    <a:pt x="939" y="2281"/>
                  </a:lnTo>
                  <a:lnTo>
                    <a:pt x="952" y="2261"/>
                  </a:lnTo>
                  <a:lnTo>
                    <a:pt x="957" y="2253"/>
                  </a:lnTo>
                  <a:lnTo>
                    <a:pt x="971" y="2233"/>
                  </a:lnTo>
                  <a:lnTo>
                    <a:pt x="977" y="2226"/>
                  </a:lnTo>
                  <a:lnTo>
                    <a:pt x="991" y="2206"/>
                  </a:lnTo>
                  <a:lnTo>
                    <a:pt x="997" y="2199"/>
                  </a:lnTo>
                  <a:lnTo>
                    <a:pt x="1013" y="2181"/>
                  </a:lnTo>
                  <a:lnTo>
                    <a:pt x="1019" y="2174"/>
                  </a:lnTo>
                  <a:lnTo>
                    <a:pt x="1035" y="2156"/>
                  </a:lnTo>
                  <a:lnTo>
                    <a:pt x="1041" y="2149"/>
                  </a:lnTo>
                  <a:lnTo>
                    <a:pt x="1058" y="2132"/>
                  </a:lnTo>
                  <a:lnTo>
                    <a:pt x="1064" y="2125"/>
                  </a:lnTo>
                  <a:lnTo>
                    <a:pt x="1081" y="2109"/>
                  </a:lnTo>
                  <a:lnTo>
                    <a:pt x="1088" y="2102"/>
                  </a:lnTo>
                  <a:lnTo>
                    <a:pt x="1106" y="2086"/>
                  </a:lnTo>
                  <a:lnTo>
                    <a:pt x="1113" y="2080"/>
                  </a:lnTo>
                  <a:lnTo>
                    <a:pt x="1131" y="2065"/>
                  </a:lnTo>
                  <a:lnTo>
                    <a:pt x="1138" y="2059"/>
                  </a:lnTo>
                  <a:lnTo>
                    <a:pt x="1157" y="2045"/>
                  </a:lnTo>
                  <a:lnTo>
                    <a:pt x="1165" y="2039"/>
                  </a:lnTo>
                  <a:lnTo>
                    <a:pt x="1184" y="2025"/>
                  </a:lnTo>
                  <a:lnTo>
                    <a:pt x="1191" y="2020"/>
                  </a:lnTo>
                  <a:lnTo>
                    <a:pt x="1211" y="2007"/>
                  </a:lnTo>
                  <a:lnTo>
                    <a:pt x="1219" y="2002"/>
                  </a:lnTo>
                  <a:lnTo>
                    <a:pt x="1240" y="1990"/>
                  </a:lnTo>
                  <a:lnTo>
                    <a:pt x="1250" y="1984"/>
                  </a:lnTo>
                  <a:lnTo>
                    <a:pt x="1271" y="1972"/>
                  </a:lnTo>
                  <a:lnTo>
                    <a:pt x="1279" y="1968"/>
                  </a:lnTo>
                  <a:lnTo>
                    <a:pt x="1301" y="1957"/>
                  </a:lnTo>
                  <a:lnTo>
                    <a:pt x="1309" y="1953"/>
                  </a:lnTo>
                  <a:lnTo>
                    <a:pt x="1331" y="1943"/>
                  </a:lnTo>
                  <a:lnTo>
                    <a:pt x="1340" y="1939"/>
                  </a:lnTo>
                  <a:lnTo>
                    <a:pt x="1362" y="1930"/>
                  </a:lnTo>
                  <a:lnTo>
                    <a:pt x="1371" y="1927"/>
                  </a:lnTo>
                  <a:lnTo>
                    <a:pt x="1393" y="1919"/>
                  </a:lnTo>
                  <a:lnTo>
                    <a:pt x="1402" y="1916"/>
                  </a:lnTo>
                  <a:lnTo>
                    <a:pt x="1425" y="1908"/>
                  </a:lnTo>
                  <a:lnTo>
                    <a:pt x="1433" y="1906"/>
                  </a:lnTo>
                  <a:lnTo>
                    <a:pt x="1456" y="1899"/>
                  </a:lnTo>
                  <a:lnTo>
                    <a:pt x="1465" y="1897"/>
                  </a:lnTo>
                  <a:lnTo>
                    <a:pt x="1489" y="1891"/>
                  </a:lnTo>
                  <a:lnTo>
                    <a:pt x="1498" y="1889"/>
                  </a:lnTo>
                  <a:lnTo>
                    <a:pt x="1521" y="1884"/>
                  </a:lnTo>
                  <a:lnTo>
                    <a:pt x="1530" y="1882"/>
                  </a:lnTo>
                  <a:lnTo>
                    <a:pt x="1554" y="1878"/>
                  </a:lnTo>
                  <a:lnTo>
                    <a:pt x="1563" y="1877"/>
                  </a:lnTo>
                  <a:lnTo>
                    <a:pt x="1587" y="1874"/>
                  </a:lnTo>
                  <a:lnTo>
                    <a:pt x="1596" y="1873"/>
                  </a:lnTo>
                  <a:lnTo>
                    <a:pt x="1620" y="1871"/>
                  </a:lnTo>
                  <a:lnTo>
                    <a:pt x="1629" y="1870"/>
                  </a:lnTo>
                  <a:lnTo>
                    <a:pt x="1653" y="1869"/>
                  </a:lnTo>
                  <a:lnTo>
                    <a:pt x="1662" y="1868"/>
                  </a:lnTo>
                  <a:close/>
                  <a:moveTo>
                    <a:pt x="6172" y="2368"/>
                  </a:moveTo>
                  <a:lnTo>
                    <a:pt x="1693" y="2368"/>
                  </a:lnTo>
                  <a:lnTo>
                    <a:pt x="1676" y="2368"/>
                  </a:lnTo>
                  <a:lnTo>
                    <a:pt x="1661" y="2369"/>
                  </a:lnTo>
                  <a:lnTo>
                    <a:pt x="1646" y="2370"/>
                  </a:lnTo>
                  <a:lnTo>
                    <a:pt x="1632" y="2372"/>
                  </a:lnTo>
                  <a:lnTo>
                    <a:pt x="1617" y="2375"/>
                  </a:lnTo>
                  <a:lnTo>
                    <a:pt x="1603" y="2378"/>
                  </a:lnTo>
                  <a:lnTo>
                    <a:pt x="1589" y="2381"/>
                  </a:lnTo>
                  <a:lnTo>
                    <a:pt x="1575" y="2385"/>
                  </a:lnTo>
                  <a:lnTo>
                    <a:pt x="1561" y="2390"/>
                  </a:lnTo>
                  <a:lnTo>
                    <a:pt x="1547" y="2395"/>
                  </a:lnTo>
                  <a:lnTo>
                    <a:pt x="1534" y="2400"/>
                  </a:lnTo>
                  <a:lnTo>
                    <a:pt x="1520" y="2406"/>
                  </a:lnTo>
                  <a:lnTo>
                    <a:pt x="1507" y="2413"/>
                  </a:lnTo>
                  <a:lnTo>
                    <a:pt x="1495" y="2419"/>
                  </a:lnTo>
                  <a:lnTo>
                    <a:pt x="1484" y="2426"/>
                  </a:lnTo>
                  <a:lnTo>
                    <a:pt x="1471" y="2435"/>
                  </a:lnTo>
                  <a:lnTo>
                    <a:pt x="1459" y="2444"/>
                  </a:lnTo>
                  <a:lnTo>
                    <a:pt x="1447" y="2453"/>
                  </a:lnTo>
                  <a:lnTo>
                    <a:pt x="1436" y="2462"/>
                  </a:lnTo>
                  <a:lnTo>
                    <a:pt x="1425" y="2472"/>
                  </a:lnTo>
                  <a:lnTo>
                    <a:pt x="1414" y="2482"/>
                  </a:lnTo>
                  <a:lnTo>
                    <a:pt x="1404" y="2492"/>
                  </a:lnTo>
                  <a:lnTo>
                    <a:pt x="1395" y="2503"/>
                  </a:lnTo>
                  <a:lnTo>
                    <a:pt x="1385" y="2514"/>
                  </a:lnTo>
                  <a:lnTo>
                    <a:pt x="1377" y="2526"/>
                  </a:lnTo>
                  <a:lnTo>
                    <a:pt x="1368" y="2538"/>
                  </a:lnTo>
                  <a:lnTo>
                    <a:pt x="1361" y="2550"/>
                  </a:lnTo>
                  <a:lnTo>
                    <a:pt x="1353" y="2563"/>
                  </a:lnTo>
                  <a:lnTo>
                    <a:pt x="1345" y="2576"/>
                  </a:lnTo>
                  <a:lnTo>
                    <a:pt x="1339" y="2589"/>
                  </a:lnTo>
                  <a:lnTo>
                    <a:pt x="1333" y="2602"/>
                  </a:lnTo>
                  <a:lnTo>
                    <a:pt x="1327" y="2616"/>
                  </a:lnTo>
                  <a:lnTo>
                    <a:pt x="1322" y="2629"/>
                  </a:lnTo>
                  <a:lnTo>
                    <a:pt x="1318" y="2643"/>
                  </a:lnTo>
                  <a:lnTo>
                    <a:pt x="1313" y="2657"/>
                  </a:lnTo>
                  <a:lnTo>
                    <a:pt x="1310" y="2672"/>
                  </a:lnTo>
                  <a:lnTo>
                    <a:pt x="1307" y="2686"/>
                  </a:lnTo>
                  <a:lnTo>
                    <a:pt x="1304" y="2700"/>
                  </a:lnTo>
                  <a:lnTo>
                    <a:pt x="1303" y="2715"/>
                  </a:lnTo>
                  <a:lnTo>
                    <a:pt x="1301" y="2729"/>
                  </a:lnTo>
                  <a:lnTo>
                    <a:pt x="1300" y="2744"/>
                  </a:lnTo>
                  <a:lnTo>
                    <a:pt x="1300" y="2760"/>
                  </a:lnTo>
                  <a:lnTo>
                    <a:pt x="1300" y="4678"/>
                  </a:lnTo>
                  <a:lnTo>
                    <a:pt x="1300" y="4694"/>
                  </a:lnTo>
                  <a:lnTo>
                    <a:pt x="1301" y="4709"/>
                  </a:lnTo>
                  <a:lnTo>
                    <a:pt x="1303" y="4723"/>
                  </a:lnTo>
                  <a:lnTo>
                    <a:pt x="1304" y="4738"/>
                  </a:lnTo>
                  <a:lnTo>
                    <a:pt x="1307" y="4752"/>
                  </a:lnTo>
                  <a:lnTo>
                    <a:pt x="1310" y="4766"/>
                  </a:lnTo>
                  <a:lnTo>
                    <a:pt x="1313" y="4781"/>
                  </a:lnTo>
                  <a:lnTo>
                    <a:pt x="1318" y="4795"/>
                  </a:lnTo>
                  <a:lnTo>
                    <a:pt x="1322" y="4809"/>
                  </a:lnTo>
                  <a:lnTo>
                    <a:pt x="1327" y="4822"/>
                  </a:lnTo>
                  <a:lnTo>
                    <a:pt x="1333" y="4836"/>
                  </a:lnTo>
                  <a:lnTo>
                    <a:pt x="1339" y="4849"/>
                  </a:lnTo>
                  <a:lnTo>
                    <a:pt x="1345" y="4862"/>
                  </a:lnTo>
                  <a:lnTo>
                    <a:pt x="1353" y="4875"/>
                  </a:lnTo>
                  <a:lnTo>
                    <a:pt x="1360" y="4887"/>
                  </a:lnTo>
                  <a:lnTo>
                    <a:pt x="1368" y="4900"/>
                  </a:lnTo>
                  <a:lnTo>
                    <a:pt x="1376" y="4911"/>
                  </a:lnTo>
                  <a:lnTo>
                    <a:pt x="1385" y="4923"/>
                  </a:lnTo>
                  <a:lnTo>
                    <a:pt x="1395" y="4934"/>
                  </a:lnTo>
                  <a:lnTo>
                    <a:pt x="1404" y="4945"/>
                  </a:lnTo>
                  <a:lnTo>
                    <a:pt x="1414" y="4956"/>
                  </a:lnTo>
                  <a:lnTo>
                    <a:pt x="1425" y="4966"/>
                  </a:lnTo>
                  <a:lnTo>
                    <a:pt x="1436" y="4975"/>
                  </a:lnTo>
                  <a:lnTo>
                    <a:pt x="1447" y="4985"/>
                  </a:lnTo>
                  <a:lnTo>
                    <a:pt x="1459" y="4994"/>
                  </a:lnTo>
                  <a:lnTo>
                    <a:pt x="1470" y="5002"/>
                  </a:lnTo>
                  <a:lnTo>
                    <a:pt x="1483" y="5010"/>
                  </a:lnTo>
                  <a:lnTo>
                    <a:pt x="1495" y="5018"/>
                  </a:lnTo>
                  <a:lnTo>
                    <a:pt x="1509" y="5025"/>
                  </a:lnTo>
                  <a:lnTo>
                    <a:pt x="1522" y="5032"/>
                  </a:lnTo>
                  <a:lnTo>
                    <a:pt x="1535" y="5038"/>
                  </a:lnTo>
                  <a:lnTo>
                    <a:pt x="1548" y="5043"/>
                  </a:lnTo>
                  <a:lnTo>
                    <a:pt x="1562" y="5048"/>
                  </a:lnTo>
                  <a:lnTo>
                    <a:pt x="1575" y="5053"/>
                  </a:lnTo>
                  <a:lnTo>
                    <a:pt x="1589" y="5057"/>
                  </a:lnTo>
                  <a:lnTo>
                    <a:pt x="1603" y="5060"/>
                  </a:lnTo>
                  <a:lnTo>
                    <a:pt x="1618" y="5063"/>
                  </a:lnTo>
                  <a:lnTo>
                    <a:pt x="1632" y="5066"/>
                  </a:lnTo>
                  <a:lnTo>
                    <a:pt x="1647" y="5068"/>
                  </a:lnTo>
                  <a:lnTo>
                    <a:pt x="1661" y="5069"/>
                  </a:lnTo>
                  <a:lnTo>
                    <a:pt x="1676" y="5070"/>
                  </a:lnTo>
                  <a:lnTo>
                    <a:pt x="1693" y="5070"/>
                  </a:lnTo>
                  <a:lnTo>
                    <a:pt x="2972" y="5070"/>
                  </a:lnTo>
                  <a:lnTo>
                    <a:pt x="3005" y="5072"/>
                  </a:lnTo>
                  <a:lnTo>
                    <a:pt x="3037" y="5079"/>
                  </a:lnTo>
                  <a:lnTo>
                    <a:pt x="3068" y="5089"/>
                  </a:lnTo>
                  <a:lnTo>
                    <a:pt x="3097" y="5103"/>
                  </a:lnTo>
                  <a:lnTo>
                    <a:pt x="3124" y="5122"/>
                  </a:lnTo>
                  <a:lnTo>
                    <a:pt x="3149" y="5143"/>
                  </a:lnTo>
                  <a:lnTo>
                    <a:pt x="3170" y="5168"/>
                  </a:lnTo>
                  <a:lnTo>
                    <a:pt x="3189" y="5195"/>
                  </a:lnTo>
                  <a:lnTo>
                    <a:pt x="3203" y="5224"/>
                  </a:lnTo>
                  <a:lnTo>
                    <a:pt x="3213" y="5255"/>
                  </a:lnTo>
                  <a:lnTo>
                    <a:pt x="3220" y="5287"/>
                  </a:lnTo>
                  <a:lnTo>
                    <a:pt x="3222" y="5320"/>
                  </a:lnTo>
                  <a:lnTo>
                    <a:pt x="3222" y="5784"/>
                  </a:lnTo>
                  <a:lnTo>
                    <a:pt x="3862" y="5143"/>
                  </a:lnTo>
                  <a:lnTo>
                    <a:pt x="3887" y="5122"/>
                  </a:lnTo>
                  <a:lnTo>
                    <a:pt x="3914" y="5104"/>
                  </a:lnTo>
                  <a:lnTo>
                    <a:pt x="3943" y="5089"/>
                  </a:lnTo>
                  <a:lnTo>
                    <a:pt x="3974" y="5079"/>
                  </a:lnTo>
                  <a:lnTo>
                    <a:pt x="4006" y="5072"/>
                  </a:lnTo>
                  <a:lnTo>
                    <a:pt x="4039" y="5070"/>
                  </a:lnTo>
                  <a:lnTo>
                    <a:pt x="6172" y="5070"/>
                  </a:lnTo>
                  <a:lnTo>
                    <a:pt x="6189" y="5070"/>
                  </a:lnTo>
                  <a:lnTo>
                    <a:pt x="6204" y="5069"/>
                  </a:lnTo>
                  <a:lnTo>
                    <a:pt x="6218" y="5068"/>
                  </a:lnTo>
                  <a:lnTo>
                    <a:pt x="6233" y="5066"/>
                  </a:lnTo>
                  <a:lnTo>
                    <a:pt x="6247" y="5063"/>
                  </a:lnTo>
                  <a:lnTo>
                    <a:pt x="6262" y="5060"/>
                  </a:lnTo>
                  <a:lnTo>
                    <a:pt x="6276" y="5057"/>
                  </a:lnTo>
                  <a:lnTo>
                    <a:pt x="6290" y="5053"/>
                  </a:lnTo>
                  <a:lnTo>
                    <a:pt x="6303" y="5048"/>
                  </a:lnTo>
                  <a:lnTo>
                    <a:pt x="6317" y="5043"/>
                  </a:lnTo>
                  <a:lnTo>
                    <a:pt x="6330" y="5038"/>
                  </a:lnTo>
                  <a:lnTo>
                    <a:pt x="6343" y="5032"/>
                  </a:lnTo>
                  <a:lnTo>
                    <a:pt x="6356" y="5025"/>
                  </a:lnTo>
                  <a:lnTo>
                    <a:pt x="6370" y="5018"/>
                  </a:lnTo>
                  <a:lnTo>
                    <a:pt x="6382" y="5010"/>
                  </a:lnTo>
                  <a:lnTo>
                    <a:pt x="6395" y="5002"/>
                  </a:lnTo>
                  <a:lnTo>
                    <a:pt x="6406" y="4994"/>
                  </a:lnTo>
                  <a:lnTo>
                    <a:pt x="6418" y="4985"/>
                  </a:lnTo>
                  <a:lnTo>
                    <a:pt x="6429" y="4975"/>
                  </a:lnTo>
                  <a:lnTo>
                    <a:pt x="6440" y="4966"/>
                  </a:lnTo>
                  <a:lnTo>
                    <a:pt x="6451" y="4956"/>
                  </a:lnTo>
                  <a:lnTo>
                    <a:pt x="6461" y="4945"/>
                  </a:lnTo>
                  <a:lnTo>
                    <a:pt x="6470" y="4934"/>
                  </a:lnTo>
                  <a:lnTo>
                    <a:pt x="6480" y="4923"/>
                  </a:lnTo>
                  <a:lnTo>
                    <a:pt x="6489" y="4911"/>
                  </a:lnTo>
                  <a:lnTo>
                    <a:pt x="6497" y="4900"/>
                  </a:lnTo>
                  <a:lnTo>
                    <a:pt x="6505" y="4887"/>
                  </a:lnTo>
                  <a:lnTo>
                    <a:pt x="6512" y="4875"/>
                  </a:lnTo>
                  <a:lnTo>
                    <a:pt x="6520" y="4862"/>
                  </a:lnTo>
                  <a:lnTo>
                    <a:pt x="6526" y="4849"/>
                  </a:lnTo>
                  <a:lnTo>
                    <a:pt x="6532" y="4836"/>
                  </a:lnTo>
                  <a:lnTo>
                    <a:pt x="6538" y="4822"/>
                  </a:lnTo>
                  <a:lnTo>
                    <a:pt x="6543" y="4809"/>
                  </a:lnTo>
                  <a:lnTo>
                    <a:pt x="6547" y="4795"/>
                  </a:lnTo>
                  <a:lnTo>
                    <a:pt x="6552" y="4781"/>
                  </a:lnTo>
                  <a:lnTo>
                    <a:pt x="6555" y="4766"/>
                  </a:lnTo>
                  <a:lnTo>
                    <a:pt x="6558" y="4752"/>
                  </a:lnTo>
                  <a:lnTo>
                    <a:pt x="6561" y="4738"/>
                  </a:lnTo>
                  <a:lnTo>
                    <a:pt x="6562" y="4723"/>
                  </a:lnTo>
                  <a:lnTo>
                    <a:pt x="6564" y="4709"/>
                  </a:lnTo>
                  <a:lnTo>
                    <a:pt x="6565" y="4694"/>
                  </a:lnTo>
                  <a:lnTo>
                    <a:pt x="6565" y="4678"/>
                  </a:lnTo>
                  <a:lnTo>
                    <a:pt x="6565" y="4503"/>
                  </a:lnTo>
                  <a:lnTo>
                    <a:pt x="5534" y="4503"/>
                  </a:lnTo>
                  <a:lnTo>
                    <a:pt x="5501" y="4501"/>
                  </a:lnTo>
                  <a:lnTo>
                    <a:pt x="5469" y="4494"/>
                  </a:lnTo>
                  <a:lnTo>
                    <a:pt x="5438" y="4484"/>
                  </a:lnTo>
                  <a:lnTo>
                    <a:pt x="5409" y="4470"/>
                  </a:lnTo>
                  <a:lnTo>
                    <a:pt x="5382" y="4451"/>
                  </a:lnTo>
                  <a:lnTo>
                    <a:pt x="5357" y="4430"/>
                  </a:lnTo>
                  <a:lnTo>
                    <a:pt x="5336" y="4405"/>
                  </a:lnTo>
                  <a:lnTo>
                    <a:pt x="5317" y="4378"/>
                  </a:lnTo>
                  <a:lnTo>
                    <a:pt x="5303" y="4349"/>
                  </a:lnTo>
                  <a:lnTo>
                    <a:pt x="5293" y="4318"/>
                  </a:lnTo>
                  <a:lnTo>
                    <a:pt x="5286" y="4286"/>
                  </a:lnTo>
                  <a:lnTo>
                    <a:pt x="5284" y="4253"/>
                  </a:lnTo>
                  <a:lnTo>
                    <a:pt x="5286" y="4220"/>
                  </a:lnTo>
                  <a:lnTo>
                    <a:pt x="5293" y="4188"/>
                  </a:lnTo>
                  <a:lnTo>
                    <a:pt x="5303" y="4157"/>
                  </a:lnTo>
                  <a:lnTo>
                    <a:pt x="5317" y="4128"/>
                  </a:lnTo>
                  <a:lnTo>
                    <a:pt x="5336" y="4101"/>
                  </a:lnTo>
                  <a:lnTo>
                    <a:pt x="5357" y="4076"/>
                  </a:lnTo>
                  <a:lnTo>
                    <a:pt x="5382" y="4055"/>
                  </a:lnTo>
                  <a:lnTo>
                    <a:pt x="5409" y="4036"/>
                  </a:lnTo>
                  <a:lnTo>
                    <a:pt x="5438" y="4022"/>
                  </a:lnTo>
                  <a:lnTo>
                    <a:pt x="5469" y="4012"/>
                  </a:lnTo>
                  <a:lnTo>
                    <a:pt x="5501" y="4005"/>
                  </a:lnTo>
                  <a:lnTo>
                    <a:pt x="5534" y="4003"/>
                  </a:lnTo>
                  <a:lnTo>
                    <a:pt x="6565" y="4003"/>
                  </a:lnTo>
                  <a:lnTo>
                    <a:pt x="6565" y="2760"/>
                  </a:lnTo>
                  <a:lnTo>
                    <a:pt x="6565" y="2744"/>
                  </a:lnTo>
                  <a:lnTo>
                    <a:pt x="6564" y="2729"/>
                  </a:lnTo>
                  <a:lnTo>
                    <a:pt x="6562" y="2715"/>
                  </a:lnTo>
                  <a:lnTo>
                    <a:pt x="6561" y="2700"/>
                  </a:lnTo>
                  <a:lnTo>
                    <a:pt x="6558" y="2686"/>
                  </a:lnTo>
                  <a:lnTo>
                    <a:pt x="6555" y="2672"/>
                  </a:lnTo>
                  <a:lnTo>
                    <a:pt x="6552" y="2657"/>
                  </a:lnTo>
                  <a:lnTo>
                    <a:pt x="6547" y="2643"/>
                  </a:lnTo>
                  <a:lnTo>
                    <a:pt x="6543" y="2629"/>
                  </a:lnTo>
                  <a:lnTo>
                    <a:pt x="6538" y="2616"/>
                  </a:lnTo>
                  <a:lnTo>
                    <a:pt x="6532" y="2602"/>
                  </a:lnTo>
                  <a:lnTo>
                    <a:pt x="6526" y="2589"/>
                  </a:lnTo>
                  <a:lnTo>
                    <a:pt x="6520" y="2576"/>
                  </a:lnTo>
                  <a:lnTo>
                    <a:pt x="6512" y="2563"/>
                  </a:lnTo>
                  <a:lnTo>
                    <a:pt x="6504" y="2550"/>
                  </a:lnTo>
                  <a:lnTo>
                    <a:pt x="6497" y="2538"/>
                  </a:lnTo>
                  <a:lnTo>
                    <a:pt x="6488" y="2526"/>
                  </a:lnTo>
                  <a:lnTo>
                    <a:pt x="6480" y="2514"/>
                  </a:lnTo>
                  <a:lnTo>
                    <a:pt x="6470" y="2503"/>
                  </a:lnTo>
                  <a:lnTo>
                    <a:pt x="6461" y="2492"/>
                  </a:lnTo>
                  <a:lnTo>
                    <a:pt x="6451" y="2482"/>
                  </a:lnTo>
                  <a:lnTo>
                    <a:pt x="6440" y="2472"/>
                  </a:lnTo>
                  <a:lnTo>
                    <a:pt x="6429" y="2462"/>
                  </a:lnTo>
                  <a:lnTo>
                    <a:pt x="6418" y="2453"/>
                  </a:lnTo>
                  <a:lnTo>
                    <a:pt x="6406" y="2444"/>
                  </a:lnTo>
                  <a:lnTo>
                    <a:pt x="6394" y="2435"/>
                  </a:lnTo>
                  <a:lnTo>
                    <a:pt x="6381" y="2426"/>
                  </a:lnTo>
                  <a:lnTo>
                    <a:pt x="6370" y="2419"/>
                  </a:lnTo>
                  <a:lnTo>
                    <a:pt x="6358" y="2413"/>
                  </a:lnTo>
                  <a:lnTo>
                    <a:pt x="6345" y="2406"/>
                  </a:lnTo>
                  <a:lnTo>
                    <a:pt x="6331" y="2400"/>
                  </a:lnTo>
                  <a:lnTo>
                    <a:pt x="6318" y="2395"/>
                  </a:lnTo>
                  <a:lnTo>
                    <a:pt x="6304" y="2390"/>
                  </a:lnTo>
                  <a:lnTo>
                    <a:pt x="6290" y="2385"/>
                  </a:lnTo>
                  <a:lnTo>
                    <a:pt x="6276" y="2381"/>
                  </a:lnTo>
                  <a:lnTo>
                    <a:pt x="6262" y="2378"/>
                  </a:lnTo>
                  <a:lnTo>
                    <a:pt x="6248" y="2375"/>
                  </a:lnTo>
                  <a:lnTo>
                    <a:pt x="6233" y="2372"/>
                  </a:lnTo>
                  <a:lnTo>
                    <a:pt x="6219" y="2370"/>
                  </a:lnTo>
                  <a:lnTo>
                    <a:pt x="6204" y="2369"/>
                  </a:lnTo>
                  <a:lnTo>
                    <a:pt x="6189" y="2368"/>
                  </a:lnTo>
                  <a:lnTo>
                    <a:pt x="6172" y="2368"/>
                  </a:lnTo>
                  <a:close/>
                </a:path>
              </a:pathLst>
            </a:custGeom>
            <a:solidFill>
              <a:srgbClr val="FFFFFF"/>
            </a:solidFill>
            <a:ln>
              <a:noFill/>
            </a:ln>
          </p:spPr>
          <p:txBody>
            <a:bodyPr/>
            <a:lstStyle/>
            <a:p>
              <a:endParaRPr/>
            </a:p>
          </p:txBody>
        </p:sp>
      </p:grpSp>
      <p:grpSp>
        <p:nvGrpSpPr>
          <p:cNvPr id="90016" name="Group 556">
            <a:extLst>
              <a:ext uri="{FF2B5EF4-FFF2-40B4-BE49-F238E27FC236}">
                <a16:creationId xmlns:a16="http://schemas.microsoft.com/office/drawing/2014/main" id="{6C249A63-B471-45AC-B40E-E05C1AB4579F}"/>
              </a:ext>
            </a:extLst>
          </p:cNvPr>
          <p:cNvGrpSpPr/>
          <p:nvPr/>
        </p:nvGrpSpPr>
        <p:grpSpPr>
          <a:xfrm>
            <a:off x="716770" y="4060742"/>
            <a:ext cx="786910" cy="786910"/>
            <a:chOff x="4308995" y="4907280"/>
            <a:chExt cx="914400" cy="914400"/>
          </a:xfrm>
        </p:grpSpPr>
        <p:sp>
          <p:nvSpPr>
            <p:cNvPr id="90017" name="Accent">
              <a:extLst>
                <a:ext uri="{FF2B5EF4-FFF2-40B4-BE49-F238E27FC236}">
                  <a16:creationId xmlns:a16="http://schemas.microsoft.com/office/drawing/2014/main" id="{E2AC7B18-C031-43F3-9532-B8AAD7D45FEA}"/>
                </a:ext>
              </a:extLst>
            </p:cNvPr>
            <p:cNvSpPr/>
            <p:nvPr/>
          </p:nvSpPr>
          <p:spPr>
            <a:xfrm>
              <a:off x="4308995" y="4907280"/>
              <a:ext cx="914400" cy="914400"/>
            </a:xfrm>
            <a:custGeom>
              <a:avLst/>
              <a:gdLst/>
              <a:ahLst/>
              <a:cxnLst/>
              <a:rect l="0" t="0" r="10000" b="10000"/>
              <a:pathLst>
                <a:path w="10000" h="1000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FFFFFF"/>
            </a:solidFill>
            <a:ln>
              <a:noFill/>
            </a:ln>
          </p:spPr>
          <p:txBody>
            <a:bodyPr/>
            <a:lstStyle/>
            <a:p>
              <a:endParaRPr/>
            </a:p>
          </p:txBody>
        </p:sp>
        <p:sp>
          <p:nvSpPr>
            <p:cNvPr id="90018" name="Outline">
              <a:extLst>
                <a:ext uri="{FF2B5EF4-FFF2-40B4-BE49-F238E27FC236}">
                  <a16:creationId xmlns:a16="http://schemas.microsoft.com/office/drawing/2014/main" id="{CCBA2FE9-8DBB-4BB4-9688-8D60978A5DCE}"/>
                </a:ext>
              </a:extLst>
            </p:cNvPr>
            <p:cNvSpPr/>
            <p:nvPr/>
          </p:nvSpPr>
          <p:spPr>
            <a:xfrm>
              <a:off x="4308995" y="4907280"/>
              <a:ext cx="914400" cy="914400"/>
            </a:xfrm>
            <a:custGeom>
              <a:avLst/>
              <a:gdLst/>
              <a:ahLst/>
              <a:cxnLst/>
              <a:rect l="0" t="0" r="10000" b="10000"/>
              <a:pathLst>
                <a:path w="10000" h="1000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FFFFFF"/>
            </a:solidFill>
            <a:ln>
              <a:noFill/>
            </a:ln>
          </p:spPr>
          <p:txBody>
            <a:bodyPr/>
            <a:lstStyle/>
            <a:p>
              <a:endParaRPr/>
            </a:p>
          </p:txBody>
        </p:sp>
      </p:grpSp>
      <p:grpSp>
        <p:nvGrpSpPr>
          <p:cNvPr id="90019" name="Group 646">
            <a:extLst>
              <a:ext uri="{FF2B5EF4-FFF2-40B4-BE49-F238E27FC236}">
                <a16:creationId xmlns:a16="http://schemas.microsoft.com/office/drawing/2014/main" id="{F3A59877-3AD6-486D-B380-0C05BDC6E19B}"/>
              </a:ext>
            </a:extLst>
          </p:cNvPr>
          <p:cNvGrpSpPr/>
          <p:nvPr/>
        </p:nvGrpSpPr>
        <p:grpSpPr>
          <a:xfrm>
            <a:off x="716770" y="5128159"/>
            <a:ext cx="786910" cy="786910"/>
            <a:chOff x="4308995" y="4956472"/>
            <a:chExt cx="914400" cy="914400"/>
          </a:xfrm>
        </p:grpSpPr>
        <p:sp>
          <p:nvSpPr>
            <p:cNvPr id="90020" name="Accent">
              <a:extLst>
                <a:ext uri="{FF2B5EF4-FFF2-40B4-BE49-F238E27FC236}">
                  <a16:creationId xmlns:a16="http://schemas.microsoft.com/office/drawing/2014/main" id="{3402CF89-5635-4C48-BACB-257550467BDA}"/>
                </a:ext>
              </a:extLst>
            </p:cNvPr>
            <p:cNvSpPr/>
            <p:nvPr/>
          </p:nvSpPr>
          <p:spPr>
            <a:xfrm>
              <a:off x="4308995" y="4956472"/>
              <a:ext cx="914400" cy="914400"/>
            </a:xfrm>
            <a:custGeom>
              <a:avLst/>
              <a:gdLst/>
              <a:ahLst/>
              <a:cxnLst/>
              <a:rect l="0" t="0" r="10000" b="10000"/>
              <a:pathLst>
                <a:path w="10000" h="10000">
                  <a:moveTo>
                    <a:pt x="6288" y="4141"/>
                  </a:moveTo>
                  <a:lnTo>
                    <a:pt x="6287" y="4189"/>
                  </a:lnTo>
                  <a:lnTo>
                    <a:pt x="6284" y="4238"/>
                  </a:lnTo>
                  <a:lnTo>
                    <a:pt x="6280" y="4286"/>
                  </a:lnTo>
                  <a:lnTo>
                    <a:pt x="6274" y="4333"/>
                  </a:lnTo>
                  <a:lnTo>
                    <a:pt x="6266" y="4381"/>
                  </a:lnTo>
                  <a:lnTo>
                    <a:pt x="6256" y="4428"/>
                  </a:lnTo>
                  <a:lnTo>
                    <a:pt x="6244" y="4474"/>
                  </a:lnTo>
                  <a:lnTo>
                    <a:pt x="6231" y="4520"/>
                  </a:lnTo>
                  <a:lnTo>
                    <a:pt x="6216" y="4566"/>
                  </a:lnTo>
                  <a:lnTo>
                    <a:pt x="6200" y="4611"/>
                  </a:lnTo>
                  <a:lnTo>
                    <a:pt x="6181" y="4656"/>
                  </a:lnTo>
                  <a:lnTo>
                    <a:pt x="6161" y="4699"/>
                  </a:lnTo>
                  <a:lnTo>
                    <a:pt x="6139" y="4743"/>
                  </a:lnTo>
                  <a:lnTo>
                    <a:pt x="6116" y="4785"/>
                  </a:lnTo>
                  <a:lnTo>
                    <a:pt x="6091" y="4826"/>
                  </a:lnTo>
                  <a:lnTo>
                    <a:pt x="6065" y="4867"/>
                  </a:lnTo>
                  <a:lnTo>
                    <a:pt x="6037" y="4906"/>
                  </a:lnTo>
                  <a:lnTo>
                    <a:pt x="6007" y="4945"/>
                  </a:lnTo>
                  <a:lnTo>
                    <a:pt x="5977" y="4982"/>
                  </a:lnTo>
                  <a:lnTo>
                    <a:pt x="5945" y="5017"/>
                  </a:lnTo>
                  <a:lnTo>
                    <a:pt x="5911" y="5052"/>
                  </a:lnTo>
                  <a:lnTo>
                    <a:pt x="5876" y="5086"/>
                  </a:lnTo>
                  <a:lnTo>
                    <a:pt x="5841" y="5118"/>
                  </a:lnTo>
                  <a:lnTo>
                    <a:pt x="5804" y="5148"/>
                  </a:lnTo>
                  <a:lnTo>
                    <a:pt x="5765" y="5178"/>
                  </a:lnTo>
                  <a:lnTo>
                    <a:pt x="5726" y="5206"/>
                  </a:lnTo>
                  <a:lnTo>
                    <a:pt x="5685" y="5232"/>
                  </a:lnTo>
                  <a:lnTo>
                    <a:pt x="5644" y="5257"/>
                  </a:lnTo>
                  <a:lnTo>
                    <a:pt x="5602" y="5280"/>
                  </a:lnTo>
                  <a:lnTo>
                    <a:pt x="5558" y="5302"/>
                  </a:lnTo>
                  <a:lnTo>
                    <a:pt x="5515" y="5322"/>
                  </a:lnTo>
                  <a:lnTo>
                    <a:pt x="5470" y="5341"/>
                  </a:lnTo>
                  <a:lnTo>
                    <a:pt x="5425" y="5357"/>
                  </a:lnTo>
                  <a:lnTo>
                    <a:pt x="5379" y="5372"/>
                  </a:lnTo>
                  <a:lnTo>
                    <a:pt x="5333" y="5385"/>
                  </a:lnTo>
                  <a:lnTo>
                    <a:pt x="5287" y="5397"/>
                  </a:lnTo>
                  <a:lnTo>
                    <a:pt x="5240" y="5407"/>
                  </a:lnTo>
                  <a:lnTo>
                    <a:pt x="5192" y="5415"/>
                  </a:lnTo>
                  <a:lnTo>
                    <a:pt x="5145" y="5421"/>
                  </a:lnTo>
                  <a:lnTo>
                    <a:pt x="5097" y="5425"/>
                  </a:lnTo>
                  <a:lnTo>
                    <a:pt x="5048" y="5428"/>
                  </a:lnTo>
                  <a:lnTo>
                    <a:pt x="5000" y="5429"/>
                  </a:lnTo>
                  <a:lnTo>
                    <a:pt x="4952" y="5428"/>
                  </a:lnTo>
                  <a:lnTo>
                    <a:pt x="4903" y="5425"/>
                  </a:lnTo>
                  <a:lnTo>
                    <a:pt x="4855" y="5421"/>
                  </a:lnTo>
                  <a:lnTo>
                    <a:pt x="4808" y="5415"/>
                  </a:lnTo>
                  <a:lnTo>
                    <a:pt x="4760" y="5407"/>
                  </a:lnTo>
                  <a:lnTo>
                    <a:pt x="4713" y="5397"/>
                  </a:lnTo>
                  <a:lnTo>
                    <a:pt x="4667" y="5385"/>
                  </a:lnTo>
                  <a:lnTo>
                    <a:pt x="4621" y="5372"/>
                  </a:lnTo>
                  <a:lnTo>
                    <a:pt x="4575" y="5357"/>
                  </a:lnTo>
                  <a:lnTo>
                    <a:pt x="4530" y="5341"/>
                  </a:lnTo>
                  <a:lnTo>
                    <a:pt x="4485" y="5322"/>
                  </a:lnTo>
                  <a:lnTo>
                    <a:pt x="4442" y="5302"/>
                  </a:lnTo>
                  <a:lnTo>
                    <a:pt x="4398" y="5280"/>
                  </a:lnTo>
                  <a:lnTo>
                    <a:pt x="4356" y="5257"/>
                  </a:lnTo>
                  <a:lnTo>
                    <a:pt x="4315" y="5232"/>
                  </a:lnTo>
                  <a:lnTo>
                    <a:pt x="4274" y="5206"/>
                  </a:lnTo>
                  <a:lnTo>
                    <a:pt x="4235" y="5178"/>
                  </a:lnTo>
                  <a:lnTo>
                    <a:pt x="4196" y="5148"/>
                  </a:lnTo>
                  <a:lnTo>
                    <a:pt x="4159" y="5118"/>
                  </a:lnTo>
                  <a:lnTo>
                    <a:pt x="4124" y="5086"/>
                  </a:lnTo>
                  <a:lnTo>
                    <a:pt x="4089" y="5052"/>
                  </a:lnTo>
                  <a:lnTo>
                    <a:pt x="4055" y="5017"/>
                  </a:lnTo>
                  <a:lnTo>
                    <a:pt x="4023" y="4982"/>
                  </a:lnTo>
                  <a:lnTo>
                    <a:pt x="3993" y="4945"/>
                  </a:lnTo>
                  <a:lnTo>
                    <a:pt x="3963" y="4906"/>
                  </a:lnTo>
                  <a:lnTo>
                    <a:pt x="3935" y="4867"/>
                  </a:lnTo>
                  <a:lnTo>
                    <a:pt x="3909" y="4826"/>
                  </a:lnTo>
                  <a:lnTo>
                    <a:pt x="3884" y="4785"/>
                  </a:lnTo>
                  <a:lnTo>
                    <a:pt x="3861" y="4743"/>
                  </a:lnTo>
                  <a:lnTo>
                    <a:pt x="3839" y="4699"/>
                  </a:lnTo>
                  <a:lnTo>
                    <a:pt x="3819" y="4656"/>
                  </a:lnTo>
                  <a:lnTo>
                    <a:pt x="3800" y="4611"/>
                  </a:lnTo>
                  <a:lnTo>
                    <a:pt x="3784" y="4566"/>
                  </a:lnTo>
                  <a:lnTo>
                    <a:pt x="3769" y="4520"/>
                  </a:lnTo>
                  <a:lnTo>
                    <a:pt x="3756" y="4474"/>
                  </a:lnTo>
                  <a:lnTo>
                    <a:pt x="3744" y="4428"/>
                  </a:lnTo>
                  <a:lnTo>
                    <a:pt x="3734" y="4381"/>
                  </a:lnTo>
                  <a:lnTo>
                    <a:pt x="3726" y="4333"/>
                  </a:lnTo>
                  <a:lnTo>
                    <a:pt x="3720" y="4286"/>
                  </a:lnTo>
                  <a:lnTo>
                    <a:pt x="3716" y="4238"/>
                  </a:lnTo>
                  <a:lnTo>
                    <a:pt x="3713" y="4189"/>
                  </a:lnTo>
                  <a:lnTo>
                    <a:pt x="3712" y="4141"/>
                  </a:lnTo>
                  <a:lnTo>
                    <a:pt x="3713" y="4093"/>
                  </a:lnTo>
                  <a:lnTo>
                    <a:pt x="3716" y="4044"/>
                  </a:lnTo>
                  <a:lnTo>
                    <a:pt x="3720" y="3996"/>
                  </a:lnTo>
                  <a:lnTo>
                    <a:pt x="3726" y="3949"/>
                  </a:lnTo>
                  <a:lnTo>
                    <a:pt x="3734" y="3901"/>
                  </a:lnTo>
                  <a:lnTo>
                    <a:pt x="3744" y="3854"/>
                  </a:lnTo>
                  <a:lnTo>
                    <a:pt x="3756" y="3808"/>
                  </a:lnTo>
                  <a:lnTo>
                    <a:pt x="3769" y="3762"/>
                  </a:lnTo>
                  <a:lnTo>
                    <a:pt x="3784" y="3716"/>
                  </a:lnTo>
                  <a:lnTo>
                    <a:pt x="3800" y="3671"/>
                  </a:lnTo>
                  <a:lnTo>
                    <a:pt x="3819" y="3626"/>
                  </a:lnTo>
                  <a:lnTo>
                    <a:pt x="3839" y="3583"/>
                  </a:lnTo>
                  <a:lnTo>
                    <a:pt x="3861" y="3539"/>
                  </a:lnTo>
                  <a:lnTo>
                    <a:pt x="3884" y="3497"/>
                  </a:lnTo>
                  <a:lnTo>
                    <a:pt x="3909" y="3456"/>
                  </a:lnTo>
                  <a:lnTo>
                    <a:pt x="3935" y="3415"/>
                  </a:lnTo>
                  <a:lnTo>
                    <a:pt x="3963" y="3376"/>
                  </a:lnTo>
                  <a:lnTo>
                    <a:pt x="3993" y="3338"/>
                  </a:lnTo>
                  <a:lnTo>
                    <a:pt x="4023" y="3301"/>
                  </a:lnTo>
                  <a:lnTo>
                    <a:pt x="4055" y="3265"/>
                  </a:lnTo>
                  <a:lnTo>
                    <a:pt x="4089" y="3230"/>
                  </a:lnTo>
                  <a:lnTo>
                    <a:pt x="4124" y="3197"/>
                  </a:lnTo>
                  <a:lnTo>
                    <a:pt x="4159" y="3165"/>
                  </a:lnTo>
                  <a:lnTo>
                    <a:pt x="4196" y="3135"/>
                  </a:lnTo>
                  <a:lnTo>
                    <a:pt x="4235" y="3105"/>
                  </a:lnTo>
                  <a:lnTo>
                    <a:pt x="4274" y="3077"/>
                  </a:lnTo>
                  <a:lnTo>
                    <a:pt x="4315" y="3051"/>
                  </a:lnTo>
                  <a:lnTo>
                    <a:pt x="4356" y="3026"/>
                  </a:lnTo>
                  <a:lnTo>
                    <a:pt x="4398" y="3002"/>
                  </a:lnTo>
                  <a:lnTo>
                    <a:pt x="4442" y="2981"/>
                  </a:lnTo>
                  <a:lnTo>
                    <a:pt x="4485" y="2960"/>
                  </a:lnTo>
                  <a:lnTo>
                    <a:pt x="4530" y="2942"/>
                  </a:lnTo>
                  <a:lnTo>
                    <a:pt x="4575" y="2925"/>
                  </a:lnTo>
                  <a:lnTo>
                    <a:pt x="4621" y="2910"/>
                  </a:lnTo>
                  <a:lnTo>
                    <a:pt x="4667" y="2897"/>
                  </a:lnTo>
                  <a:lnTo>
                    <a:pt x="4713" y="2885"/>
                  </a:lnTo>
                  <a:lnTo>
                    <a:pt x="4760" y="2875"/>
                  </a:lnTo>
                  <a:lnTo>
                    <a:pt x="4808" y="2867"/>
                  </a:lnTo>
                  <a:lnTo>
                    <a:pt x="4855" y="2861"/>
                  </a:lnTo>
                  <a:lnTo>
                    <a:pt x="4903" y="2857"/>
                  </a:lnTo>
                  <a:lnTo>
                    <a:pt x="4952" y="2854"/>
                  </a:lnTo>
                  <a:lnTo>
                    <a:pt x="5000" y="2853"/>
                  </a:lnTo>
                  <a:lnTo>
                    <a:pt x="5048" y="2854"/>
                  </a:lnTo>
                  <a:lnTo>
                    <a:pt x="5097" y="2857"/>
                  </a:lnTo>
                  <a:lnTo>
                    <a:pt x="5145" y="2861"/>
                  </a:lnTo>
                  <a:lnTo>
                    <a:pt x="5192" y="2867"/>
                  </a:lnTo>
                  <a:lnTo>
                    <a:pt x="5240" y="2875"/>
                  </a:lnTo>
                  <a:lnTo>
                    <a:pt x="5287" y="2885"/>
                  </a:lnTo>
                  <a:lnTo>
                    <a:pt x="5333" y="2897"/>
                  </a:lnTo>
                  <a:lnTo>
                    <a:pt x="5379" y="2910"/>
                  </a:lnTo>
                  <a:lnTo>
                    <a:pt x="5425" y="2925"/>
                  </a:lnTo>
                  <a:lnTo>
                    <a:pt x="5470" y="2942"/>
                  </a:lnTo>
                  <a:lnTo>
                    <a:pt x="5515" y="2960"/>
                  </a:lnTo>
                  <a:lnTo>
                    <a:pt x="5558" y="2981"/>
                  </a:lnTo>
                  <a:lnTo>
                    <a:pt x="5602" y="3002"/>
                  </a:lnTo>
                  <a:lnTo>
                    <a:pt x="5644" y="3026"/>
                  </a:lnTo>
                  <a:lnTo>
                    <a:pt x="5685" y="3051"/>
                  </a:lnTo>
                  <a:lnTo>
                    <a:pt x="5726" y="3077"/>
                  </a:lnTo>
                  <a:lnTo>
                    <a:pt x="5765" y="3105"/>
                  </a:lnTo>
                  <a:lnTo>
                    <a:pt x="5804" y="3135"/>
                  </a:lnTo>
                  <a:lnTo>
                    <a:pt x="5841" y="3165"/>
                  </a:lnTo>
                  <a:lnTo>
                    <a:pt x="5876" y="3197"/>
                  </a:lnTo>
                  <a:lnTo>
                    <a:pt x="5911" y="3230"/>
                  </a:lnTo>
                  <a:lnTo>
                    <a:pt x="5945" y="3265"/>
                  </a:lnTo>
                  <a:lnTo>
                    <a:pt x="5977" y="3301"/>
                  </a:lnTo>
                  <a:lnTo>
                    <a:pt x="6007" y="3338"/>
                  </a:lnTo>
                  <a:lnTo>
                    <a:pt x="6037" y="3376"/>
                  </a:lnTo>
                  <a:lnTo>
                    <a:pt x="6065" y="3415"/>
                  </a:lnTo>
                  <a:lnTo>
                    <a:pt x="6091" y="3456"/>
                  </a:lnTo>
                  <a:lnTo>
                    <a:pt x="6116" y="3497"/>
                  </a:lnTo>
                  <a:lnTo>
                    <a:pt x="6139" y="3539"/>
                  </a:lnTo>
                  <a:lnTo>
                    <a:pt x="6161" y="3583"/>
                  </a:lnTo>
                  <a:lnTo>
                    <a:pt x="6181" y="3626"/>
                  </a:lnTo>
                  <a:lnTo>
                    <a:pt x="6200" y="3671"/>
                  </a:lnTo>
                  <a:lnTo>
                    <a:pt x="6216" y="3716"/>
                  </a:lnTo>
                  <a:lnTo>
                    <a:pt x="6231" y="3762"/>
                  </a:lnTo>
                  <a:lnTo>
                    <a:pt x="6244" y="3808"/>
                  </a:lnTo>
                  <a:lnTo>
                    <a:pt x="6256" y="3854"/>
                  </a:lnTo>
                  <a:lnTo>
                    <a:pt x="6266" y="3901"/>
                  </a:lnTo>
                  <a:lnTo>
                    <a:pt x="6274" y="3949"/>
                  </a:lnTo>
                  <a:lnTo>
                    <a:pt x="6280" y="3996"/>
                  </a:lnTo>
                  <a:lnTo>
                    <a:pt x="6284" y="4044"/>
                  </a:lnTo>
                  <a:lnTo>
                    <a:pt x="6287" y="4093"/>
                  </a:lnTo>
                  <a:lnTo>
                    <a:pt x="6288" y="4141"/>
                  </a:lnTo>
                  <a:close/>
                </a:path>
              </a:pathLst>
            </a:custGeom>
            <a:solidFill>
              <a:srgbClr val="FFFFFF"/>
            </a:solidFill>
            <a:ln>
              <a:noFill/>
            </a:ln>
          </p:spPr>
          <p:txBody>
            <a:bodyPr/>
            <a:lstStyle/>
            <a:p>
              <a:endParaRPr/>
            </a:p>
          </p:txBody>
        </p:sp>
        <p:sp>
          <p:nvSpPr>
            <p:cNvPr id="90021" name="Outline">
              <a:extLst>
                <a:ext uri="{FF2B5EF4-FFF2-40B4-BE49-F238E27FC236}">
                  <a16:creationId xmlns:a16="http://schemas.microsoft.com/office/drawing/2014/main" id="{4BF9D7D2-9232-40BE-8494-F36A5303BDA8}"/>
                </a:ext>
              </a:extLst>
            </p:cNvPr>
            <p:cNvSpPr/>
            <p:nvPr/>
          </p:nvSpPr>
          <p:spPr>
            <a:xfrm>
              <a:off x="4308995" y="4956472"/>
              <a:ext cx="914400" cy="914400"/>
            </a:xfrm>
            <a:custGeom>
              <a:avLst/>
              <a:gdLst/>
              <a:ahLst/>
              <a:cxnLst/>
              <a:rect l="0" t="0" r="10000" b="10000"/>
              <a:pathLst>
                <a:path w="10000" h="10000">
                  <a:moveTo>
                    <a:pt x="8897" y="4849"/>
                  </a:move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62" y="7941"/>
                  </a:lnTo>
                  <a:lnTo>
                    <a:pt x="7550" y="7955"/>
                  </a:lnTo>
                  <a:lnTo>
                    <a:pt x="7527" y="7979"/>
                  </a:lnTo>
                  <a:lnTo>
                    <a:pt x="7501" y="7999"/>
                  </a:lnTo>
                  <a:lnTo>
                    <a:pt x="7474" y="8015"/>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526" y="8015"/>
                  </a:lnTo>
                  <a:lnTo>
                    <a:pt x="2499" y="7999"/>
                  </a:lnTo>
                  <a:lnTo>
                    <a:pt x="2473" y="7979"/>
                  </a:lnTo>
                  <a:lnTo>
                    <a:pt x="2450" y="7955"/>
                  </a:lnTo>
                  <a:lnTo>
                    <a:pt x="2438" y="7941"/>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close/>
                  <a:moveTo>
                    <a:pt x="8390" y="5255"/>
                  </a:moveTo>
                  <a:lnTo>
                    <a:pt x="8398" y="5128"/>
                  </a:ln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2" y="7306"/>
                  </a:lnTo>
                  <a:lnTo>
                    <a:pt x="2692" y="7022"/>
                  </a:lnTo>
                  <a:lnTo>
                    <a:pt x="2715" y="6991"/>
                  </a:lnTo>
                  <a:lnTo>
                    <a:pt x="2744" y="6965"/>
                  </a:lnTo>
                  <a:lnTo>
                    <a:pt x="3040" y="6728"/>
                  </a:lnTo>
                  <a:lnTo>
                    <a:pt x="3062" y="6712"/>
                  </a:lnTo>
                  <a:lnTo>
                    <a:pt x="3087" y="6699"/>
                  </a:lnTo>
                  <a:lnTo>
                    <a:pt x="3465" y="6515"/>
                  </a:lnTo>
                  <a:lnTo>
                    <a:pt x="3503" y="6500"/>
                  </a:lnTo>
                  <a:lnTo>
                    <a:pt x="3944" y="6369"/>
                  </a:lnTo>
                  <a:lnTo>
                    <a:pt x="3975" y="6362"/>
                  </a:lnTo>
                  <a:lnTo>
                    <a:pt x="4457" y="6283"/>
                  </a:lnTo>
                  <a:lnTo>
                    <a:pt x="4484" y="6280"/>
                  </a:lnTo>
                  <a:lnTo>
                    <a:pt x="4987" y="6254"/>
                  </a:lnTo>
                  <a:lnTo>
                    <a:pt x="5013" y="6254"/>
                  </a:lnTo>
                  <a:lnTo>
                    <a:pt x="5516" y="6280"/>
                  </a:lnTo>
                  <a:lnTo>
                    <a:pt x="5543" y="6283"/>
                  </a:lnTo>
                  <a:lnTo>
                    <a:pt x="6025" y="6362"/>
                  </a:lnTo>
                  <a:lnTo>
                    <a:pt x="6056" y="6369"/>
                  </a:lnTo>
                  <a:lnTo>
                    <a:pt x="6497" y="6500"/>
                  </a:lnTo>
                  <a:lnTo>
                    <a:pt x="6535" y="6515"/>
                  </a:lnTo>
                  <a:lnTo>
                    <a:pt x="6913" y="6699"/>
                  </a:lnTo>
                  <a:lnTo>
                    <a:pt x="6938" y="6712"/>
                  </a:lnTo>
                  <a:lnTo>
                    <a:pt x="6960" y="6728"/>
                  </a:lnTo>
                  <a:lnTo>
                    <a:pt x="7256" y="6965"/>
                  </a:lnTo>
                  <a:lnTo>
                    <a:pt x="7285" y="6991"/>
                  </a:lnTo>
                  <a:lnTo>
                    <a:pt x="7308" y="7022"/>
                  </a:lnTo>
                  <a:lnTo>
                    <a:pt x="7498" y="7306"/>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close/>
                  <a:moveTo>
                    <a:pt x="6916" y="7809"/>
                  </a:moveTo>
                  <a:lnTo>
                    <a:pt x="7020" y="7735"/>
                  </a:lnTo>
                  <a:lnTo>
                    <a:pt x="7086" y="7685"/>
                  </a:lnTo>
                  <a:lnTo>
                    <a:pt x="7058" y="7547"/>
                  </a:lnTo>
                  <a:lnTo>
                    <a:pt x="6914" y="7331"/>
                  </a:lnTo>
                  <a:lnTo>
                    <a:pt x="6670" y="7136"/>
                  </a:lnTo>
                  <a:lnTo>
                    <a:pt x="6335" y="6974"/>
                  </a:lnTo>
                  <a:lnTo>
                    <a:pt x="5929" y="6853"/>
                  </a:lnTo>
                  <a:lnTo>
                    <a:pt x="5476" y="6778"/>
                  </a:lnTo>
                  <a:lnTo>
                    <a:pt x="5000" y="6754"/>
                  </a:lnTo>
                  <a:lnTo>
                    <a:pt x="4524" y="6778"/>
                  </a:lnTo>
                  <a:lnTo>
                    <a:pt x="4071" y="6853"/>
                  </a:lnTo>
                  <a:lnTo>
                    <a:pt x="3665" y="6974"/>
                  </a:lnTo>
                  <a:lnTo>
                    <a:pt x="3330" y="7136"/>
                  </a:lnTo>
                  <a:lnTo>
                    <a:pt x="3086" y="7331"/>
                  </a:lnTo>
                  <a:lnTo>
                    <a:pt x="2942" y="7547"/>
                  </a:lnTo>
                  <a:lnTo>
                    <a:pt x="2914" y="7685"/>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close/>
                  <a:moveTo>
                    <a:pt x="6537" y="4088"/>
                  </a:moveTo>
                  <a:lnTo>
                    <a:pt x="6538" y="4136"/>
                  </a:lnTo>
                  <a:lnTo>
                    <a:pt x="6538" y="4146"/>
                  </a:lnTo>
                  <a:lnTo>
                    <a:pt x="6537" y="4194"/>
                  </a:lnTo>
                  <a:lnTo>
                    <a:pt x="6537" y="4203"/>
                  </a:lnTo>
                  <a:lnTo>
                    <a:pt x="6534" y="4252"/>
                  </a:lnTo>
                  <a:lnTo>
                    <a:pt x="6533" y="4261"/>
                  </a:lnTo>
                  <a:lnTo>
                    <a:pt x="6529" y="4309"/>
                  </a:lnTo>
                  <a:lnTo>
                    <a:pt x="6528" y="4318"/>
                  </a:lnTo>
                  <a:lnTo>
                    <a:pt x="6522" y="4366"/>
                  </a:lnTo>
                  <a:lnTo>
                    <a:pt x="6520" y="4375"/>
                  </a:lnTo>
                  <a:lnTo>
                    <a:pt x="6512" y="4422"/>
                  </a:lnTo>
                  <a:lnTo>
                    <a:pt x="6510" y="4431"/>
                  </a:lnTo>
                  <a:lnTo>
                    <a:pt x="6501" y="4478"/>
                  </a:lnTo>
                  <a:lnTo>
                    <a:pt x="6499" y="4488"/>
                  </a:lnTo>
                  <a:lnTo>
                    <a:pt x="6487" y="4534"/>
                  </a:lnTo>
                  <a:lnTo>
                    <a:pt x="6485" y="4543"/>
                  </a:lnTo>
                  <a:lnTo>
                    <a:pt x="6471" y="4589"/>
                  </a:lnTo>
                  <a:lnTo>
                    <a:pt x="6469" y="4598"/>
                  </a:lnTo>
                  <a:lnTo>
                    <a:pt x="6454" y="4644"/>
                  </a:lnTo>
                  <a:lnTo>
                    <a:pt x="6451" y="4653"/>
                  </a:lnTo>
                  <a:lnTo>
                    <a:pt x="6434" y="4698"/>
                  </a:lnTo>
                  <a:lnTo>
                    <a:pt x="6431" y="4707"/>
                  </a:lnTo>
                  <a:lnTo>
                    <a:pt x="6412" y="4751"/>
                  </a:lnTo>
                  <a:lnTo>
                    <a:pt x="6409" y="4760"/>
                  </a:lnTo>
                  <a:lnTo>
                    <a:pt x="6388" y="4803"/>
                  </a:lnTo>
                  <a:lnTo>
                    <a:pt x="6384" y="4812"/>
                  </a:lnTo>
                  <a:lnTo>
                    <a:pt x="6363" y="4855"/>
                  </a:lnTo>
                  <a:lnTo>
                    <a:pt x="6358" y="4863"/>
                  </a:lnTo>
                  <a:lnTo>
                    <a:pt x="6335" y="4906"/>
                  </a:lnTo>
                  <a:lnTo>
                    <a:pt x="6330" y="4914"/>
                  </a:lnTo>
                  <a:lnTo>
                    <a:pt x="6305" y="4955"/>
                  </a:lnTo>
                  <a:lnTo>
                    <a:pt x="6300" y="4963"/>
                  </a:lnTo>
                  <a:lnTo>
                    <a:pt x="6274" y="5004"/>
                  </a:lnTo>
                  <a:lnTo>
                    <a:pt x="6268" y="5012"/>
                  </a:lnTo>
                  <a:lnTo>
                    <a:pt x="6241" y="5051"/>
                  </a:lnTo>
                  <a:lnTo>
                    <a:pt x="6235" y="5058"/>
                  </a:lnTo>
                  <a:lnTo>
                    <a:pt x="6206" y="5097"/>
                  </a:lnTo>
                  <a:lnTo>
                    <a:pt x="6200" y="5104"/>
                  </a:lnTo>
                  <a:lnTo>
                    <a:pt x="6169" y="5141"/>
                  </a:lnTo>
                  <a:lnTo>
                    <a:pt x="6163" y="5148"/>
                  </a:lnTo>
                  <a:lnTo>
                    <a:pt x="6131" y="5184"/>
                  </a:lnTo>
                  <a:lnTo>
                    <a:pt x="6125" y="5191"/>
                  </a:lnTo>
                  <a:lnTo>
                    <a:pt x="6091" y="5226"/>
                  </a:lnTo>
                  <a:lnTo>
                    <a:pt x="6085" y="5232"/>
                  </a:lnTo>
                  <a:lnTo>
                    <a:pt x="6050" y="5266"/>
                  </a:lnTo>
                  <a:lnTo>
                    <a:pt x="6043" y="5272"/>
                  </a:lnTo>
                  <a:lnTo>
                    <a:pt x="6007" y="5304"/>
                  </a:lnTo>
                  <a:lnTo>
                    <a:pt x="6000" y="5310"/>
                  </a:lnTo>
                  <a:lnTo>
                    <a:pt x="5963" y="5341"/>
                  </a:lnTo>
                  <a:lnTo>
                    <a:pt x="5956" y="5347"/>
                  </a:lnTo>
                  <a:lnTo>
                    <a:pt x="5917" y="5376"/>
                  </a:lnTo>
                  <a:lnTo>
                    <a:pt x="5910" y="5382"/>
                  </a:lnTo>
                  <a:lnTo>
                    <a:pt x="5871" y="5409"/>
                  </a:lnTo>
                  <a:lnTo>
                    <a:pt x="5863" y="5415"/>
                  </a:lnTo>
                  <a:lnTo>
                    <a:pt x="5822" y="5441"/>
                  </a:lnTo>
                  <a:lnTo>
                    <a:pt x="5814" y="5446"/>
                  </a:lnTo>
                  <a:lnTo>
                    <a:pt x="5773" y="5471"/>
                  </a:lnTo>
                  <a:lnTo>
                    <a:pt x="5765" y="5476"/>
                  </a:lnTo>
                  <a:lnTo>
                    <a:pt x="5722" y="5499"/>
                  </a:lnTo>
                  <a:lnTo>
                    <a:pt x="5714" y="5504"/>
                  </a:lnTo>
                  <a:lnTo>
                    <a:pt x="5671" y="5525"/>
                  </a:lnTo>
                  <a:lnTo>
                    <a:pt x="5662" y="5529"/>
                  </a:lnTo>
                  <a:lnTo>
                    <a:pt x="5619" y="5550"/>
                  </a:lnTo>
                  <a:lnTo>
                    <a:pt x="5610" y="5553"/>
                  </a:lnTo>
                  <a:lnTo>
                    <a:pt x="5566" y="5572"/>
                  </a:lnTo>
                  <a:lnTo>
                    <a:pt x="5557" y="5575"/>
                  </a:lnTo>
                  <a:lnTo>
                    <a:pt x="5512" y="5592"/>
                  </a:lnTo>
                  <a:lnTo>
                    <a:pt x="5503" y="5595"/>
                  </a:lnTo>
                  <a:lnTo>
                    <a:pt x="5457" y="5610"/>
                  </a:lnTo>
                  <a:lnTo>
                    <a:pt x="5448" y="5612"/>
                  </a:lnTo>
                  <a:lnTo>
                    <a:pt x="5402" y="5626"/>
                  </a:lnTo>
                  <a:lnTo>
                    <a:pt x="5393" y="5628"/>
                  </a:lnTo>
                  <a:lnTo>
                    <a:pt x="5347" y="5640"/>
                  </a:lnTo>
                  <a:lnTo>
                    <a:pt x="5337" y="5642"/>
                  </a:lnTo>
                  <a:lnTo>
                    <a:pt x="5290" y="5651"/>
                  </a:lnTo>
                  <a:lnTo>
                    <a:pt x="5281" y="5653"/>
                  </a:lnTo>
                  <a:lnTo>
                    <a:pt x="5234" y="5661"/>
                  </a:lnTo>
                  <a:lnTo>
                    <a:pt x="5225" y="5663"/>
                  </a:lnTo>
                  <a:lnTo>
                    <a:pt x="5177" y="5669"/>
                  </a:lnTo>
                  <a:lnTo>
                    <a:pt x="5168" y="5670"/>
                  </a:lnTo>
                  <a:lnTo>
                    <a:pt x="5120" y="5674"/>
                  </a:lnTo>
                  <a:lnTo>
                    <a:pt x="5111" y="5675"/>
                  </a:lnTo>
                  <a:lnTo>
                    <a:pt x="5062" y="5678"/>
                  </a:lnTo>
                  <a:lnTo>
                    <a:pt x="5053" y="5678"/>
                  </a:lnTo>
                  <a:lnTo>
                    <a:pt x="5005" y="5679"/>
                  </a:lnTo>
                  <a:lnTo>
                    <a:pt x="4995" y="5679"/>
                  </a:lnTo>
                  <a:lnTo>
                    <a:pt x="4947" y="5678"/>
                  </a:lnTo>
                  <a:lnTo>
                    <a:pt x="4938" y="5678"/>
                  </a:lnTo>
                  <a:lnTo>
                    <a:pt x="4889" y="5675"/>
                  </a:lnTo>
                  <a:lnTo>
                    <a:pt x="4880" y="5674"/>
                  </a:lnTo>
                  <a:lnTo>
                    <a:pt x="4832" y="5670"/>
                  </a:lnTo>
                  <a:lnTo>
                    <a:pt x="4823" y="5669"/>
                  </a:lnTo>
                  <a:lnTo>
                    <a:pt x="4775" y="5663"/>
                  </a:lnTo>
                  <a:lnTo>
                    <a:pt x="4766" y="5661"/>
                  </a:lnTo>
                  <a:lnTo>
                    <a:pt x="4719" y="5653"/>
                  </a:lnTo>
                  <a:lnTo>
                    <a:pt x="4710" y="5651"/>
                  </a:lnTo>
                  <a:lnTo>
                    <a:pt x="4663" y="5642"/>
                  </a:lnTo>
                  <a:lnTo>
                    <a:pt x="4653" y="5640"/>
                  </a:lnTo>
                  <a:lnTo>
                    <a:pt x="4607" y="5628"/>
                  </a:lnTo>
                  <a:lnTo>
                    <a:pt x="4598" y="5626"/>
                  </a:lnTo>
                  <a:lnTo>
                    <a:pt x="4552" y="5612"/>
                  </a:lnTo>
                  <a:lnTo>
                    <a:pt x="4543" y="5610"/>
                  </a:lnTo>
                  <a:lnTo>
                    <a:pt x="4497" y="5595"/>
                  </a:lnTo>
                  <a:lnTo>
                    <a:pt x="4488" y="5592"/>
                  </a:lnTo>
                  <a:lnTo>
                    <a:pt x="4443" y="5575"/>
                  </a:lnTo>
                  <a:lnTo>
                    <a:pt x="4434" y="5572"/>
                  </a:lnTo>
                  <a:lnTo>
                    <a:pt x="4390" y="5553"/>
                  </a:lnTo>
                  <a:lnTo>
                    <a:pt x="4381" y="5550"/>
                  </a:lnTo>
                  <a:lnTo>
                    <a:pt x="4338" y="5529"/>
                  </a:lnTo>
                  <a:lnTo>
                    <a:pt x="4329" y="5525"/>
                  </a:lnTo>
                  <a:lnTo>
                    <a:pt x="4286" y="5504"/>
                  </a:lnTo>
                  <a:lnTo>
                    <a:pt x="4278" y="5499"/>
                  </a:lnTo>
                  <a:lnTo>
                    <a:pt x="4235" y="5476"/>
                  </a:lnTo>
                  <a:lnTo>
                    <a:pt x="4227" y="5471"/>
                  </a:lnTo>
                  <a:lnTo>
                    <a:pt x="4186" y="5446"/>
                  </a:lnTo>
                  <a:lnTo>
                    <a:pt x="4178" y="5441"/>
                  </a:lnTo>
                  <a:lnTo>
                    <a:pt x="4137" y="5415"/>
                  </a:lnTo>
                  <a:lnTo>
                    <a:pt x="4129" y="5409"/>
                  </a:lnTo>
                  <a:lnTo>
                    <a:pt x="4090" y="5382"/>
                  </a:lnTo>
                  <a:lnTo>
                    <a:pt x="4083" y="5376"/>
                  </a:lnTo>
                  <a:lnTo>
                    <a:pt x="4044" y="5347"/>
                  </a:lnTo>
                  <a:lnTo>
                    <a:pt x="4037" y="5341"/>
                  </a:lnTo>
                  <a:lnTo>
                    <a:pt x="4000" y="5310"/>
                  </a:lnTo>
                  <a:lnTo>
                    <a:pt x="3993" y="5304"/>
                  </a:lnTo>
                  <a:lnTo>
                    <a:pt x="3957" y="5272"/>
                  </a:lnTo>
                  <a:lnTo>
                    <a:pt x="3950" y="5266"/>
                  </a:lnTo>
                  <a:lnTo>
                    <a:pt x="3915" y="5232"/>
                  </a:lnTo>
                  <a:lnTo>
                    <a:pt x="3909" y="5226"/>
                  </a:lnTo>
                  <a:lnTo>
                    <a:pt x="3875" y="5191"/>
                  </a:lnTo>
                  <a:lnTo>
                    <a:pt x="3869" y="5184"/>
                  </a:lnTo>
                  <a:lnTo>
                    <a:pt x="3837" y="5148"/>
                  </a:lnTo>
                  <a:lnTo>
                    <a:pt x="3831" y="5141"/>
                  </a:lnTo>
                  <a:lnTo>
                    <a:pt x="3800" y="5104"/>
                  </a:lnTo>
                  <a:lnTo>
                    <a:pt x="3794" y="5097"/>
                  </a:lnTo>
                  <a:lnTo>
                    <a:pt x="3765" y="5058"/>
                  </a:lnTo>
                  <a:lnTo>
                    <a:pt x="3759" y="5051"/>
                  </a:lnTo>
                  <a:lnTo>
                    <a:pt x="3732" y="5012"/>
                  </a:lnTo>
                  <a:lnTo>
                    <a:pt x="3726" y="5004"/>
                  </a:lnTo>
                  <a:lnTo>
                    <a:pt x="3700" y="4963"/>
                  </a:lnTo>
                  <a:lnTo>
                    <a:pt x="3695" y="4955"/>
                  </a:lnTo>
                  <a:lnTo>
                    <a:pt x="3670" y="4914"/>
                  </a:lnTo>
                  <a:lnTo>
                    <a:pt x="3665" y="4906"/>
                  </a:lnTo>
                  <a:lnTo>
                    <a:pt x="3642" y="4863"/>
                  </a:lnTo>
                  <a:lnTo>
                    <a:pt x="3637" y="4855"/>
                  </a:lnTo>
                  <a:lnTo>
                    <a:pt x="3616" y="4812"/>
                  </a:lnTo>
                  <a:lnTo>
                    <a:pt x="3612" y="4803"/>
                  </a:lnTo>
                  <a:lnTo>
                    <a:pt x="3591" y="4760"/>
                  </a:lnTo>
                  <a:lnTo>
                    <a:pt x="3588" y="4751"/>
                  </a:lnTo>
                  <a:lnTo>
                    <a:pt x="3569" y="4707"/>
                  </a:lnTo>
                  <a:lnTo>
                    <a:pt x="3566" y="4698"/>
                  </a:lnTo>
                  <a:lnTo>
                    <a:pt x="3549" y="4653"/>
                  </a:lnTo>
                  <a:lnTo>
                    <a:pt x="3546" y="4644"/>
                  </a:lnTo>
                  <a:lnTo>
                    <a:pt x="3531" y="4598"/>
                  </a:lnTo>
                  <a:lnTo>
                    <a:pt x="3529" y="4589"/>
                  </a:lnTo>
                  <a:lnTo>
                    <a:pt x="3515" y="4543"/>
                  </a:lnTo>
                  <a:lnTo>
                    <a:pt x="3513" y="4534"/>
                  </a:lnTo>
                  <a:lnTo>
                    <a:pt x="3501" y="4488"/>
                  </a:lnTo>
                  <a:lnTo>
                    <a:pt x="3499" y="4478"/>
                  </a:lnTo>
                  <a:lnTo>
                    <a:pt x="3490" y="4431"/>
                  </a:lnTo>
                  <a:lnTo>
                    <a:pt x="3488" y="4422"/>
                  </a:lnTo>
                  <a:lnTo>
                    <a:pt x="3480" y="4375"/>
                  </a:lnTo>
                  <a:lnTo>
                    <a:pt x="3478" y="4366"/>
                  </a:lnTo>
                  <a:lnTo>
                    <a:pt x="3472" y="4318"/>
                  </a:lnTo>
                  <a:lnTo>
                    <a:pt x="3471" y="4309"/>
                  </a:lnTo>
                  <a:lnTo>
                    <a:pt x="3467" y="4261"/>
                  </a:lnTo>
                  <a:lnTo>
                    <a:pt x="3466" y="4252"/>
                  </a:lnTo>
                  <a:lnTo>
                    <a:pt x="3463" y="4203"/>
                  </a:lnTo>
                  <a:lnTo>
                    <a:pt x="3463" y="4194"/>
                  </a:lnTo>
                  <a:lnTo>
                    <a:pt x="3462" y="4146"/>
                  </a:lnTo>
                  <a:lnTo>
                    <a:pt x="3462" y="4136"/>
                  </a:lnTo>
                  <a:lnTo>
                    <a:pt x="3463" y="4088"/>
                  </a:lnTo>
                  <a:lnTo>
                    <a:pt x="3463" y="4079"/>
                  </a:lnTo>
                  <a:lnTo>
                    <a:pt x="3466" y="4030"/>
                  </a:lnTo>
                  <a:lnTo>
                    <a:pt x="3467" y="4021"/>
                  </a:lnTo>
                  <a:lnTo>
                    <a:pt x="3471" y="3973"/>
                  </a:lnTo>
                  <a:lnTo>
                    <a:pt x="3472" y="3964"/>
                  </a:lnTo>
                  <a:lnTo>
                    <a:pt x="3478" y="3916"/>
                  </a:lnTo>
                  <a:lnTo>
                    <a:pt x="3480" y="3907"/>
                  </a:lnTo>
                  <a:lnTo>
                    <a:pt x="3488" y="3860"/>
                  </a:lnTo>
                  <a:lnTo>
                    <a:pt x="3490" y="3851"/>
                  </a:lnTo>
                  <a:lnTo>
                    <a:pt x="3499" y="3804"/>
                  </a:lnTo>
                  <a:lnTo>
                    <a:pt x="3501" y="3794"/>
                  </a:lnTo>
                  <a:lnTo>
                    <a:pt x="3513" y="3748"/>
                  </a:lnTo>
                  <a:lnTo>
                    <a:pt x="3515" y="3739"/>
                  </a:lnTo>
                  <a:lnTo>
                    <a:pt x="3529" y="3693"/>
                  </a:lnTo>
                  <a:lnTo>
                    <a:pt x="3531" y="3684"/>
                  </a:lnTo>
                  <a:lnTo>
                    <a:pt x="3546" y="3638"/>
                  </a:lnTo>
                  <a:lnTo>
                    <a:pt x="3549" y="3629"/>
                  </a:lnTo>
                  <a:lnTo>
                    <a:pt x="3566" y="3584"/>
                  </a:lnTo>
                  <a:lnTo>
                    <a:pt x="3569" y="3575"/>
                  </a:lnTo>
                  <a:lnTo>
                    <a:pt x="3588" y="3531"/>
                  </a:lnTo>
                  <a:lnTo>
                    <a:pt x="3591" y="3522"/>
                  </a:lnTo>
                  <a:lnTo>
                    <a:pt x="3612" y="3479"/>
                  </a:lnTo>
                  <a:lnTo>
                    <a:pt x="3616" y="3470"/>
                  </a:lnTo>
                  <a:lnTo>
                    <a:pt x="3637" y="3427"/>
                  </a:lnTo>
                  <a:lnTo>
                    <a:pt x="3642" y="3419"/>
                  </a:lnTo>
                  <a:lnTo>
                    <a:pt x="3665" y="3376"/>
                  </a:lnTo>
                  <a:lnTo>
                    <a:pt x="3670" y="3368"/>
                  </a:lnTo>
                  <a:lnTo>
                    <a:pt x="3695" y="3327"/>
                  </a:lnTo>
                  <a:lnTo>
                    <a:pt x="3700" y="3319"/>
                  </a:lnTo>
                  <a:lnTo>
                    <a:pt x="3726" y="3278"/>
                  </a:lnTo>
                  <a:lnTo>
                    <a:pt x="3732" y="3270"/>
                  </a:lnTo>
                  <a:lnTo>
                    <a:pt x="3760" y="3231"/>
                  </a:lnTo>
                  <a:lnTo>
                    <a:pt x="3765" y="3223"/>
                  </a:lnTo>
                  <a:lnTo>
                    <a:pt x="3795" y="3185"/>
                  </a:lnTo>
                  <a:lnTo>
                    <a:pt x="3800" y="3178"/>
                  </a:lnTo>
                  <a:lnTo>
                    <a:pt x="3831" y="3141"/>
                  </a:lnTo>
                  <a:lnTo>
                    <a:pt x="3837" y="3134"/>
                  </a:lnTo>
                  <a:lnTo>
                    <a:pt x="3869" y="3098"/>
                  </a:lnTo>
                  <a:lnTo>
                    <a:pt x="3876" y="3091"/>
                  </a:lnTo>
                  <a:lnTo>
                    <a:pt x="3909" y="3057"/>
                  </a:lnTo>
                  <a:lnTo>
                    <a:pt x="3916" y="3050"/>
                  </a:lnTo>
                  <a:lnTo>
                    <a:pt x="3950" y="3017"/>
                  </a:lnTo>
                  <a:lnTo>
                    <a:pt x="3957" y="3010"/>
                  </a:lnTo>
                  <a:lnTo>
                    <a:pt x="3993" y="2978"/>
                  </a:lnTo>
                  <a:lnTo>
                    <a:pt x="4000" y="2972"/>
                  </a:lnTo>
                  <a:lnTo>
                    <a:pt x="4037" y="2942"/>
                  </a:lnTo>
                  <a:lnTo>
                    <a:pt x="4045" y="2936"/>
                  </a:lnTo>
                  <a:lnTo>
                    <a:pt x="4083" y="2907"/>
                  </a:lnTo>
                  <a:lnTo>
                    <a:pt x="4090" y="2901"/>
                  </a:lnTo>
                  <a:lnTo>
                    <a:pt x="4130" y="2873"/>
                  </a:lnTo>
                  <a:lnTo>
                    <a:pt x="4137" y="2868"/>
                  </a:lnTo>
                  <a:lnTo>
                    <a:pt x="4178" y="2842"/>
                  </a:lnTo>
                  <a:lnTo>
                    <a:pt x="4186" y="2837"/>
                  </a:lnTo>
                  <a:lnTo>
                    <a:pt x="4227" y="2812"/>
                  </a:lnTo>
                  <a:lnTo>
                    <a:pt x="4234" y="2808"/>
                  </a:lnTo>
                  <a:lnTo>
                    <a:pt x="4277" y="2784"/>
                  </a:lnTo>
                  <a:lnTo>
                    <a:pt x="4285" y="2779"/>
                  </a:lnTo>
                  <a:lnTo>
                    <a:pt x="4328" y="2758"/>
                  </a:lnTo>
                  <a:lnTo>
                    <a:pt x="4337" y="2753"/>
                  </a:lnTo>
                  <a:lnTo>
                    <a:pt x="4381" y="2733"/>
                  </a:lnTo>
                  <a:lnTo>
                    <a:pt x="4389" y="2729"/>
                  </a:lnTo>
                  <a:lnTo>
                    <a:pt x="4434" y="2711"/>
                  </a:lnTo>
                  <a:lnTo>
                    <a:pt x="4443" y="2708"/>
                  </a:lnTo>
                  <a:lnTo>
                    <a:pt x="4488" y="2691"/>
                  </a:lnTo>
                  <a:lnTo>
                    <a:pt x="4497" y="2688"/>
                  </a:lnTo>
                  <a:lnTo>
                    <a:pt x="4542" y="2673"/>
                  </a:lnTo>
                  <a:lnTo>
                    <a:pt x="4551" y="2670"/>
                  </a:lnTo>
                  <a:lnTo>
                    <a:pt x="4598" y="2657"/>
                  </a:lnTo>
                  <a:lnTo>
                    <a:pt x="4607" y="2654"/>
                  </a:lnTo>
                  <a:lnTo>
                    <a:pt x="4653" y="2643"/>
                  </a:lnTo>
                  <a:lnTo>
                    <a:pt x="4662" y="2640"/>
                  </a:lnTo>
                  <a:lnTo>
                    <a:pt x="4709" y="2631"/>
                  </a:lnTo>
                  <a:lnTo>
                    <a:pt x="4719" y="2629"/>
                  </a:lnTo>
                  <a:lnTo>
                    <a:pt x="4766" y="2621"/>
                  </a:lnTo>
                  <a:lnTo>
                    <a:pt x="4775" y="2619"/>
                  </a:lnTo>
                  <a:lnTo>
                    <a:pt x="4823" y="2613"/>
                  </a:lnTo>
                  <a:lnTo>
                    <a:pt x="4832" y="2612"/>
                  </a:lnTo>
                  <a:lnTo>
                    <a:pt x="4880" y="2608"/>
                  </a:lnTo>
                  <a:lnTo>
                    <a:pt x="4889" y="2607"/>
                  </a:lnTo>
                  <a:lnTo>
                    <a:pt x="4938" y="2604"/>
                  </a:lnTo>
                  <a:lnTo>
                    <a:pt x="4947" y="2604"/>
                  </a:lnTo>
                  <a:lnTo>
                    <a:pt x="4995" y="2603"/>
                  </a:lnTo>
                  <a:lnTo>
                    <a:pt x="5005" y="2603"/>
                  </a:lnTo>
                  <a:lnTo>
                    <a:pt x="5053" y="2604"/>
                  </a:lnTo>
                  <a:lnTo>
                    <a:pt x="5062" y="2604"/>
                  </a:lnTo>
                  <a:lnTo>
                    <a:pt x="5111" y="2607"/>
                  </a:lnTo>
                  <a:lnTo>
                    <a:pt x="5120" y="2608"/>
                  </a:lnTo>
                  <a:lnTo>
                    <a:pt x="5168" y="2612"/>
                  </a:lnTo>
                  <a:lnTo>
                    <a:pt x="5177" y="2613"/>
                  </a:lnTo>
                  <a:lnTo>
                    <a:pt x="5225" y="2619"/>
                  </a:lnTo>
                  <a:lnTo>
                    <a:pt x="5234" y="2621"/>
                  </a:lnTo>
                  <a:lnTo>
                    <a:pt x="5281" y="2629"/>
                  </a:lnTo>
                  <a:lnTo>
                    <a:pt x="5291" y="2631"/>
                  </a:lnTo>
                  <a:lnTo>
                    <a:pt x="5338" y="2640"/>
                  </a:lnTo>
                  <a:lnTo>
                    <a:pt x="5347" y="2643"/>
                  </a:lnTo>
                  <a:lnTo>
                    <a:pt x="5393" y="2654"/>
                  </a:lnTo>
                  <a:lnTo>
                    <a:pt x="5402" y="2657"/>
                  </a:lnTo>
                  <a:lnTo>
                    <a:pt x="5449" y="2670"/>
                  </a:lnTo>
                  <a:lnTo>
                    <a:pt x="5458" y="2673"/>
                  </a:lnTo>
                  <a:lnTo>
                    <a:pt x="5503" y="2688"/>
                  </a:lnTo>
                  <a:lnTo>
                    <a:pt x="5512" y="2691"/>
                  </a:lnTo>
                  <a:lnTo>
                    <a:pt x="5557" y="2708"/>
                  </a:lnTo>
                  <a:lnTo>
                    <a:pt x="5566" y="2711"/>
                  </a:lnTo>
                  <a:lnTo>
                    <a:pt x="5611" y="2729"/>
                  </a:lnTo>
                  <a:lnTo>
                    <a:pt x="5619" y="2733"/>
                  </a:lnTo>
                  <a:lnTo>
                    <a:pt x="5663" y="2753"/>
                  </a:lnTo>
                  <a:lnTo>
                    <a:pt x="5672" y="2758"/>
                  </a:lnTo>
                  <a:lnTo>
                    <a:pt x="5715" y="2779"/>
                  </a:lnTo>
                  <a:lnTo>
                    <a:pt x="5723" y="2784"/>
                  </a:lnTo>
                  <a:lnTo>
                    <a:pt x="5766" y="2808"/>
                  </a:lnTo>
                  <a:lnTo>
                    <a:pt x="5773" y="2812"/>
                  </a:lnTo>
                  <a:lnTo>
                    <a:pt x="5814" y="2837"/>
                  </a:lnTo>
                  <a:lnTo>
                    <a:pt x="5822" y="2842"/>
                  </a:lnTo>
                  <a:lnTo>
                    <a:pt x="5863" y="2868"/>
                  </a:lnTo>
                  <a:lnTo>
                    <a:pt x="5870" y="2873"/>
                  </a:lnTo>
                  <a:lnTo>
                    <a:pt x="5910" y="2901"/>
                  </a:lnTo>
                  <a:lnTo>
                    <a:pt x="5917" y="2907"/>
                  </a:lnTo>
                  <a:lnTo>
                    <a:pt x="5955" y="2936"/>
                  </a:lnTo>
                  <a:lnTo>
                    <a:pt x="5963" y="2942"/>
                  </a:lnTo>
                  <a:lnTo>
                    <a:pt x="6000" y="2972"/>
                  </a:lnTo>
                  <a:lnTo>
                    <a:pt x="6007" y="2978"/>
                  </a:lnTo>
                  <a:lnTo>
                    <a:pt x="6043" y="3010"/>
                  </a:lnTo>
                  <a:lnTo>
                    <a:pt x="6050" y="3017"/>
                  </a:lnTo>
                  <a:lnTo>
                    <a:pt x="6084" y="3050"/>
                  </a:lnTo>
                  <a:lnTo>
                    <a:pt x="6091" y="3057"/>
                  </a:lnTo>
                  <a:lnTo>
                    <a:pt x="6124" y="3091"/>
                  </a:lnTo>
                  <a:lnTo>
                    <a:pt x="6131" y="3098"/>
                  </a:lnTo>
                  <a:lnTo>
                    <a:pt x="6163" y="3134"/>
                  </a:lnTo>
                  <a:lnTo>
                    <a:pt x="6169" y="3141"/>
                  </a:lnTo>
                  <a:lnTo>
                    <a:pt x="6200" y="3178"/>
                  </a:lnTo>
                  <a:lnTo>
                    <a:pt x="6205" y="3185"/>
                  </a:lnTo>
                  <a:lnTo>
                    <a:pt x="6235" y="3223"/>
                  </a:lnTo>
                  <a:lnTo>
                    <a:pt x="6240" y="3231"/>
                  </a:lnTo>
                  <a:lnTo>
                    <a:pt x="6268" y="3270"/>
                  </a:lnTo>
                  <a:lnTo>
                    <a:pt x="6274" y="3278"/>
                  </a:lnTo>
                  <a:lnTo>
                    <a:pt x="6300" y="3319"/>
                  </a:lnTo>
                  <a:lnTo>
                    <a:pt x="6305" y="3327"/>
                  </a:lnTo>
                  <a:lnTo>
                    <a:pt x="6330" y="3368"/>
                  </a:lnTo>
                  <a:lnTo>
                    <a:pt x="6335" y="3376"/>
                  </a:lnTo>
                  <a:lnTo>
                    <a:pt x="6358" y="3419"/>
                  </a:lnTo>
                  <a:lnTo>
                    <a:pt x="6363" y="3427"/>
                  </a:lnTo>
                  <a:lnTo>
                    <a:pt x="6384" y="3470"/>
                  </a:lnTo>
                  <a:lnTo>
                    <a:pt x="6388" y="3479"/>
                  </a:lnTo>
                  <a:lnTo>
                    <a:pt x="6409" y="3522"/>
                  </a:lnTo>
                  <a:lnTo>
                    <a:pt x="6412" y="3531"/>
                  </a:lnTo>
                  <a:lnTo>
                    <a:pt x="6431" y="3575"/>
                  </a:lnTo>
                  <a:lnTo>
                    <a:pt x="6434" y="3584"/>
                  </a:lnTo>
                  <a:lnTo>
                    <a:pt x="6451" y="3629"/>
                  </a:lnTo>
                  <a:lnTo>
                    <a:pt x="6454" y="3638"/>
                  </a:lnTo>
                  <a:lnTo>
                    <a:pt x="6469" y="3684"/>
                  </a:lnTo>
                  <a:lnTo>
                    <a:pt x="6471" y="3693"/>
                  </a:lnTo>
                  <a:lnTo>
                    <a:pt x="6485" y="3739"/>
                  </a:lnTo>
                  <a:lnTo>
                    <a:pt x="6487" y="3748"/>
                  </a:lnTo>
                  <a:lnTo>
                    <a:pt x="6499" y="3794"/>
                  </a:lnTo>
                  <a:lnTo>
                    <a:pt x="6501" y="3804"/>
                  </a:lnTo>
                  <a:lnTo>
                    <a:pt x="6510" y="3851"/>
                  </a:lnTo>
                  <a:lnTo>
                    <a:pt x="6512" y="3860"/>
                  </a:lnTo>
                  <a:lnTo>
                    <a:pt x="6520" y="3907"/>
                  </a:lnTo>
                  <a:lnTo>
                    <a:pt x="6522" y="3916"/>
                  </a:lnTo>
                  <a:lnTo>
                    <a:pt x="6528" y="3964"/>
                  </a:lnTo>
                  <a:lnTo>
                    <a:pt x="6529" y="3973"/>
                  </a:lnTo>
                  <a:lnTo>
                    <a:pt x="6533" y="4021"/>
                  </a:lnTo>
                  <a:lnTo>
                    <a:pt x="6534" y="4030"/>
                  </a:lnTo>
                  <a:lnTo>
                    <a:pt x="6537" y="4079"/>
                  </a:lnTo>
                  <a:lnTo>
                    <a:pt x="6537" y="4088"/>
                  </a:lnTo>
                  <a:close/>
                  <a:moveTo>
                    <a:pt x="6037" y="4180"/>
                  </a:moveTo>
                  <a:lnTo>
                    <a:pt x="6038" y="4141"/>
                  </a:lnTo>
                  <a:lnTo>
                    <a:pt x="6037" y="4102"/>
                  </a:lnTo>
                  <a:lnTo>
                    <a:pt x="6035" y="4063"/>
                  </a:lnTo>
                  <a:lnTo>
                    <a:pt x="6031" y="4024"/>
                  </a:lnTo>
                  <a:lnTo>
                    <a:pt x="6026" y="3986"/>
                  </a:lnTo>
                  <a:lnTo>
                    <a:pt x="6020" y="3948"/>
                  </a:lnTo>
                  <a:lnTo>
                    <a:pt x="6012" y="3910"/>
                  </a:lnTo>
                  <a:lnTo>
                    <a:pt x="6003" y="3872"/>
                  </a:lnTo>
                  <a:lnTo>
                    <a:pt x="5992" y="3835"/>
                  </a:lnTo>
                  <a:lnTo>
                    <a:pt x="5980" y="3798"/>
                  </a:lnTo>
                  <a:lnTo>
                    <a:pt x="5967" y="3762"/>
                  </a:lnTo>
                  <a:lnTo>
                    <a:pt x="5952" y="3726"/>
                  </a:lnTo>
                  <a:lnTo>
                    <a:pt x="5936" y="3691"/>
                  </a:lnTo>
                  <a:lnTo>
                    <a:pt x="5918" y="3656"/>
                  </a:lnTo>
                  <a:lnTo>
                    <a:pt x="5899" y="3622"/>
                  </a:lnTo>
                  <a:lnTo>
                    <a:pt x="5879" y="3589"/>
                  </a:lnTo>
                  <a:lnTo>
                    <a:pt x="5858" y="3556"/>
                  </a:lnTo>
                  <a:lnTo>
                    <a:pt x="5836" y="3524"/>
                  </a:lnTo>
                  <a:lnTo>
                    <a:pt x="5812" y="3494"/>
                  </a:lnTo>
                  <a:lnTo>
                    <a:pt x="5787" y="3464"/>
                  </a:lnTo>
                  <a:lnTo>
                    <a:pt x="5761" y="3435"/>
                  </a:lnTo>
                  <a:lnTo>
                    <a:pt x="5735" y="3407"/>
                  </a:lnTo>
                  <a:lnTo>
                    <a:pt x="5707" y="3381"/>
                  </a:lnTo>
                  <a:lnTo>
                    <a:pt x="5678" y="3355"/>
                  </a:lnTo>
                  <a:lnTo>
                    <a:pt x="5648" y="3330"/>
                  </a:lnTo>
                  <a:lnTo>
                    <a:pt x="5617" y="3307"/>
                  </a:lnTo>
                  <a:lnTo>
                    <a:pt x="5585" y="3284"/>
                  </a:lnTo>
                  <a:lnTo>
                    <a:pt x="5553" y="3263"/>
                  </a:lnTo>
                  <a:lnTo>
                    <a:pt x="5519" y="3242"/>
                  </a:lnTo>
                  <a:lnTo>
                    <a:pt x="5484" y="3223"/>
                  </a:lnTo>
                  <a:lnTo>
                    <a:pt x="5450" y="3206"/>
                  </a:lnTo>
                  <a:lnTo>
                    <a:pt x="5414" y="3189"/>
                  </a:lnTo>
                  <a:lnTo>
                    <a:pt x="5379" y="3175"/>
                  </a:lnTo>
                  <a:lnTo>
                    <a:pt x="5342" y="3161"/>
                  </a:lnTo>
                  <a:lnTo>
                    <a:pt x="5306" y="3149"/>
                  </a:lnTo>
                  <a:lnTo>
                    <a:pt x="5269" y="3138"/>
                  </a:lnTo>
                  <a:lnTo>
                    <a:pt x="5231" y="3129"/>
                  </a:lnTo>
                  <a:lnTo>
                    <a:pt x="5193" y="3121"/>
                  </a:lnTo>
                  <a:lnTo>
                    <a:pt x="5155" y="3115"/>
                  </a:lnTo>
                  <a:lnTo>
                    <a:pt x="5117" y="3110"/>
                  </a:lnTo>
                  <a:lnTo>
                    <a:pt x="5078" y="3106"/>
                  </a:lnTo>
                  <a:lnTo>
                    <a:pt x="5039" y="3104"/>
                  </a:lnTo>
                  <a:lnTo>
                    <a:pt x="5000" y="3103"/>
                  </a:lnTo>
                  <a:lnTo>
                    <a:pt x="4961" y="3104"/>
                  </a:lnTo>
                  <a:lnTo>
                    <a:pt x="4922" y="3106"/>
                  </a:lnTo>
                  <a:lnTo>
                    <a:pt x="4883" y="3110"/>
                  </a:lnTo>
                  <a:lnTo>
                    <a:pt x="4845" y="3115"/>
                  </a:lnTo>
                  <a:lnTo>
                    <a:pt x="4807" y="3121"/>
                  </a:lnTo>
                  <a:lnTo>
                    <a:pt x="4769" y="3129"/>
                  </a:lnTo>
                  <a:lnTo>
                    <a:pt x="4731" y="3138"/>
                  </a:lnTo>
                  <a:lnTo>
                    <a:pt x="4694" y="3149"/>
                  </a:lnTo>
                  <a:lnTo>
                    <a:pt x="4658" y="3161"/>
                  </a:lnTo>
                  <a:lnTo>
                    <a:pt x="4621" y="3175"/>
                  </a:lnTo>
                  <a:lnTo>
                    <a:pt x="4586" y="3189"/>
                  </a:lnTo>
                  <a:lnTo>
                    <a:pt x="4550" y="3206"/>
                  </a:lnTo>
                  <a:lnTo>
                    <a:pt x="4516" y="3223"/>
                  </a:lnTo>
                  <a:lnTo>
                    <a:pt x="4481" y="3242"/>
                  </a:lnTo>
                  <a:lnTo>
                    <a:pt x="4447" y="3263"/>
                  </a:lnTo>
                  <a:lnTo>
                    <a:pt x="4415" y="3284"/>
                  </a:lnTo>
                  <a:lnTo>
                    <a:pt x="4383" y="3307"/>
                  </a:lnTo>
                  <a:lnTo>
                    <a:pt x="4352" y="3330"/>
                  </a:lnTo>
                  <a:lnTo>
                    <a:pt x="4322" y="3355"/>
                  </a:lnTo>
                  <a:lnTo>
                    <a:pt x="4293" y="3381"/>
                  </a:lnTo>
                  <a:lnTo>
                    <a:pt x="4265" y="3407"/>
                  </a:lnTo>
                  <a:lnTo>
                    <a:pt x="4239" y="3435"/>
                  </a:lnTo>
                  <a:lnTo>
                    <a:pt x="4213" y="3464"/>
                  </a:lnTo>
                  <a:lnTo>
                    <a:pt x="4188" y="3494"/>
                  </a:lnTo>
                  <a:lnTo>
                    <a:pt x="4164" y="3524"/>
                  </a:lnTo>
                  <a:lnTo>
                    <a:pt x="4142" y="3556"/>
                  </a:lnTo>
                  <a:lnTo>
                    <a:pt x="4121" y="3589"/>
                  </a:lnTo>
                  <a:lnTo>
                    <a:pt x="4101" y="3622"/>
                  </a:lnTo>
                  <a:lnTo>
                    <a:pt x="4082" y="3656"/>
                  </a:lnTo>
                  <a:lnTo>
                    <a:pt x="4064" y="3691"/>
                  </a:lnTo>
                  <a:lnTo>
                    <a:pt x="4048" y="3726"/>
                  </a:lnTo>
                  <a:lnTo>
                    <a:pt x="4033" y="3762"/>
                  </a:lnTo>
                  <a:lnTo>
                    <a:pt x="4020" y="3798"/>
                  </a:lnTo>
                  <a:lnTo>
                    <a:pt x="4008" y="3835"/>
                  </a:lnTo>
                  <a:lnTo>
                    <a:pt x="3997" y="3872"/>
                  </a:lnTo>
                  <a:lnTo>
                    <a:pt x="3988" y="3910"/>
                  </a:lnTo>
                  <a:lnTo>
                    <a:pt x="3980" y="3948"/>
                  </a:lnTo>
                  <a:lnTo>
                    <a:pt x="3974" y="3986"/>
                  </a:lnTo>
                  <a:lnTo>
                    <a:pt x="3969" y="4024"/>
                  </a:lnTo>
                  <a:lnTo>
                    <a:pt x="3965" y="4063"/>
                  </a:lnTo>
                  <a:lnTo>
                    <a:pt x="3963" y="4102"/>
                  </a:lnTo>
                  <a:lnTo>
                    <a:pt x="3962" y="4141"/>
                  </a:lnTo>
                  <a:lnTo>
                    <a:pt x="3963" y="4180"/>
                  </a:lnTo>
                  <a:lnTo>
                    <a:pt x="3965" y="4219"/>
                  </a:lnTo>
                  <a:lnTo>
                    <a:pt x="3969" y="4258"/>
                  </a:lnTo>
                  <a:lnTo>
                    <a:pt x="3974" y="4296"/>
                  </a:lnTo>
                  <a:lnTo>
                    <a:pt x="3980" y="4334"/>
                  </a:lnTo>
                  <a:lnTo>
                    <a:pt x="3988" y="4372"/>
                  </a:lnTo>
                  <a:lnTo>
                    <a:pt x="3997" y="4410"/>
                  </a:lnTo>
                  <a:lnTo>
                    <a:pt x="4008" y="4447"/>
                  </a:lnTo>
                  <a:lnTo>
                    <a:pt x="4020" y="4484"/>
                  </a:lnTo>
                  <a:lnTo>
                    <a:pt x="4033" y="4520"/>
                  </a:lnTo>
                  <a:lnTo>
                    <a:pt x="4048" y="4556"/>
                  </a:lnTo>
                  <a:lnTo>
                    <a:pt x="4064" y="4591"/>
                  </a:lnTo>
                  <a:lnTo>
                    <a:pt x="4082" y="4626"/>
                  </a:lnTo>
                  <a:lnTo>
                    <a:pt x="4101" y="4660"/>
                  </a:lnTo>
                  <a:lnTo>
                    <a:pt x="4121" y="4694"/>
                  </a:lnTo>
                  <a:lnTo>
                    <a:pt x="4142" y="4726"/>
                  </a:lnTo>
                  <a:lnTo>
                    <a:pt x="4165" y="4758"/>
                  </a:lnTo>
                  <a:lnTo>
                    <a:pt x="4188" y="4789"/>
                  </a:lnTo>
                  <a:lnTo>
                    <a:pt x="4213" y="4818"/>
                  </a:lnTo>
                  <a:lnTo>
                    <a:pt x="4239" y="4847"/>
                  </a:lnTo>
                  <a:lnTo>
                    <a:pt x="4266" y="4875"/>
                  </a:lnTo>
                  <a:lnTo>
                    <a:pt x="4294" y="4902"/>
                  </a:lnTo>
                  <a:lnTo>
                    <a:pt x="4323" y="4928"/>
                  </a:lnTo>
                  <a:lnTo>
                    <a:pt x="4352" y="4953"/>
                  </a:lnTo>
                  <a:lnTo>
                    <a:pt x="4383" y="4976"/>
                  </a:lnTo>
                  <a:lnTo>
                    <a:pt x="4415" y="4999"/>
                  </a:lnTo>
                  <a:lnTo>
                    <a:pt x="4447" y="5020"/>
                  </a:lnTo>
                  <a:lnTo>
                    <a:pt x="4481" y="5040"/>
                  </a:lnTo>
                  <a:lnTo>
                    <a:pt x="4515" y="5059"/>
                  </a:lnTo>
                  <a:lnTo>
                    <a:pt x="4550" y="5077"/>
                  </a:lnTo>
                  <a:lnTo>
                    <a:pt x="4585" y="5093"/>
                  </a:lnTo>
                  <a:lnTo>
                    <a:pt x="4621" y="5108"/>
                  </a:lnTo>
                  <a:lnTo>
                    <a:pt x="4657" y="5121"/>
                  </a:lnTo>
                  <a:lnTo>
                    <a:pt x="4694" y="5133"/>
                  </a:lnTo>
                  <a:lnTo>
                    <a:pt x="4731" y="5144"/>
                  </a:lnTo>
                  <a:lnTo>
                    <a:pt x="4769" y="5153"/>
                  </a:lnTo>
                  <a:lnTo>
                    <a:pt x="4807" y="5161"/>
                  </a:lnTo>
                  <a:lnTo>
                    <a:pt x="4845" y="5167"/>
                  </a:lnTo>
                  <a:lnTo>
                    <a:pt x="4883" y="5172"/>
                  </a:lnTo>
                  <a:lnTo>
                    <a:pt x="4922" y="5176"/>
                  </a:lnTo>
                  <a:lnTo>
                    <a:pt x="4961" y="5178"/>
                  </a:lnTo>
                  <a:lnTo>
                    <a:pt x="5000" y="5179"/>
                  </a:lnTo>
                  <a:lnTo>
                    <a:pt x="5039" y="5178"/>
                  </a:lnTo>
                  <a:lnTo>
                    <a:pt x="5078" y="5176"/>
                  </a:lnTo>
                  <a:lnTo>
                    <a:pt x="5117" y="5172"/>
                  </a:lnTo>
                  <a:lnTo>
                    <a:pt x="5155" y="5167"/>
                  </a:lnTo>
                  <a:lnTo>
                    <a:pt x="5193" y="5161"/>
                  </a:lnTo>
                  <a:lnTo>
                    <a:pt x="5231" y="5153"/>
                  </a:lnTo>
                  <a:lnTo>
                    <a:pt x="5269" y="5144"/>
                  </a:lnTo>
                  <a:lnTo>
                    <a:pt x="5306" y="5133"/>
                  </a:lnTo>
                  <a:lnTo>
                    <a:pt x="5343" y="5121"/>
                  </a:lnTo>
                  <a:lnTo>
                    <a:pt x="5379" y="5108"/>
                  </a:lnTo>
                  <a:lnTo>
                    <a:pt x="5415" y="5093"/>
                  </a:lnTo>
                  <a:lnTo>
                    <a:pt x="5450" y="5077"/>
                  </a:lnTo>
                  <a:lnTo>
                    <a:pt x="5485" y="5059"/>
                  </a:lnTo>
                  <a:lnTo>
                    <a:pt x="5519" y="5040"/>
                  </a:lnTo>
                  <a:lnTo>
                    <a:pt x="5553" y="5020"/>
                  </a:lnTo>
                  <a:lnTo>
                    <a:pt x="5585" y="4999"/>
                  </a:lnTo>
                  <a:lnTo>
                    <a:pt x="5617" y="4976"/>
                  </a:lnTo>
                  <a:lnTo>
                    <a:pt x="5648" y="4953"/>
                  </a:lnTo>
                  <a:lnTo>
                    <a:pt x="5677" y="4928"/>
                  </a:lnTo>
                  <a:lnTo>
                    <a:pt x="5706" y="4902"/>
                  </a:lnTo>
                  <a:lnTo>
                    <a:pt x="5734" y="4875"/>
                  </a:lnTo>
                  <a:lnTo>
                    <a:pt x="5761" y="4847"/>
                  </a:lnTo>
                  <a:lnTo>
                    <a:pt x="5787" y="4818"/>
                  </a:lnTo>
                  <a:lnTo>
                    <a:pt x="5812" y="4789"/>
                  </a:lnTo>
                  <a:lnTo>
                    <a:pt x="5835" y="4758"/>
                  </a:lnTo>
                  <a:lnTo>
                    <a:pt x="5858" y="4726"/>
                  </a:lnTo>
                  <a:lnTo>
                    <a:pt x="5879" y="4694"/>
                  </a:lnTo>
                  <a:lnTo>
                    <a:pt x="5899" y="4660"/>
                  </a:lnTo>
                  <a:lnTo>
                    <a:pt x="5918" y="4626"/>
                  </a:lnTo>
                  <a:lnTo>
                    <a:pt x="5936" y="4591"/>
                  </a:lnTo>
                  <a:lnTo>
                    <a:pt x="5952" y="4556"/>
                  </a:lnTo>
                  <a:lnTo>
                    <a:pt x="5967" y="4520"/>
                  </a:lnTo>
                  <a:lnTo>
                    <a:pt x="5980" y="4484"/>
                  </a:lnTo>
                  <a:lnTo>
                    <a:pt x="5992" y="4447"/>
                  </a:lnTo>
                  <a:lnTo>
                    <a:pt x="6003" y="4410"/>
                  </a:lnTo>
                  <a:lnTo>
                    <a:pt x="6012" y="4372"/>
                  </a:lnTo>
                  <a:lnTo>
                    <a:pt x="6020" y="4334"/>
                  </a:lnTo>
                  <a:lnTo>
                    <a:pt x="6026" y="4296"/>
                  </a:lnTo>
                  <a:lnTo>
                    <a:pt x="6031" y="4258"/>
                  </a:lnTo>
                  <a:lnTo>
                    <a:pt x="6035" y="4219"/>
                  </a:lnTo>
                  <a:lnTo>
                    <a:pt x="6037" y="4180"/>
                  </a:lnTo>
                  <a:close/>
                </a:path>
              </a:pathLst>
            </a:custGeom>
            <a:solidFill>
              <a:srgbClr val="FFFFFF"/>
            </a:solidFill>
            <a:ln>
              <a:noFill/>
            </a:ln>
          </p:spPr>
          <p:txBody>
            <a:bodyPr/>
            <a:lstStyle/>
            <a:p>
              <a:endParaRPr/>
            </a:p>
          </p:txBody>
        </p:sp>
      </p:grpSp>
      <p:sp>
        <p:nvSpPr>
          <p:cNvPr id="6" name="Slide Number Placeholder 5">
            <a:extLst>
              <a:ext uri="{FF2B5EF4-FFF2-40B4-BE49-F238E27FC236}">
                <a16:creationId xmlns:a16="http://schemas.microsoft.com/office/drawing/2014/main" id="{50984662-1899-408A-91E8-0B8BD8A9023D}"/>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14</a:t>
            </a:fld>
            <a:endParaRPr lang="en-PH" dirty="0"/>
          </a:p>
        </p:txBody>
      </p:sp>
    </p:spTree>
    <p:extLst>
      <p:ext uri="{BB962C8B-B14F-4D97-AF65-F5344CB8AC3E}">
        <p14:creationId xmlns:p14="http://schemas.microsoft.com/office/powerpoint/2010/main" val="27077643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D3E83-B621-4E3D-B1F8-5FFB63AB3636}"/>
              </a:ext>
            </a:extLst>
          </p:cNvPr>
          <p:cNvSpPr>
            <a:spLocks noGrp="1"/>
          </p:cNvSpPr>
          <p:nvPr>
            <p:ph type="title"/>
          </p:nvPr>
        </p:nvSpPr>
        <p:spPr/>
        <p:txBody>
          <a:bodyPr/>
          <a:lstStyle/>
          <a:p>
            <a:r>
              <a:rPr lang="en-PH" dirty="0"/>
              <a:t>The constraint beneath it all</a:t>
            </a:r>
          </a:p>
        </p:txBody>
      </p:sp>
      <p:pic>
        <p:nvPicPr>
          <p:cNvPr id="14" name="Picture Placeholder 13">
            <a:extLst>
              <a:ext uri="{FF2B5EF4-FFF2-40B4-BE49-F238E27FC236}">
                <a16:creationId xmlns:a16="http://schemas.microsoft.com/office/drawing/2014/main" id="{BB4DF8A3-04C6-4B9B-977F-B2A8CF3ABE3C}"/>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370" r="20370"/>
          <a:stretch>
            <a:fillRect/>
          </a:stretch>
        </p:blipFill>
        <p:spPr/>
      </p:pic>
      <p:sp>
        <p:nvSpPr>
          <p:cNvPr id="6" name="TextBox 5">
            <a:extLst>
              <a:ext uri="{FF2B5EF4-FFF2-40B4-BE49-F238E27FC236}">
                <a16:creationId xmlns:a16="http://schemas.microsoft.com/office/drawing/2014/main" id="{71AEA9DD-8248-4240-B8A6-283D1559C476}"/>
              </a:ext>
            </a:extLst>
          </p:cNvPr>
          <p:cNvSpPr txBox="1"/>
          <p:nvPr/>
        </p:nvSpPr>
        <p:spPr>
          <a:xfrm>
            <a:off x="363176" y="1500757"/>
            <a:ext cx="5231663" cy="418966"/>
          </a:xfrm>
          <a:prstGeom prst="rect">
            <a:avLst/>
          </a:prstGeom>
          <a:noFill/>
        </p:spPr>
        <p:txBody>
          <a:bodyPr wrap="square" lIns="0" tIns="0" rIns="0" bIns="0" rtlCol="0" anchor="ctr">
            <a:normAutofit/>
          </a:bodyPr>
          <a:lstStyle/>
          <a:p>
            <a:r>
              <a:rPr lang="en-US" sz="2400" b="1" dirty="0">
                <a:solidFill>
                  <a:schemeClr val="accent1"/>
                </a:solidFill>
                <a:latin typeface="+mj-lt"/>
              </a:rPr>
              <a:t>Aging core</a:t>
            </a:r>
            <a:endParaRPr lang="en-PH" sz="2400" b="1" dirty="0">
              <a:solidFill>
                <a:schemeClr val="accent1"/>
              </a:solidFill>
              <a:latin typeface="+mj-lt"/>
            </a:endParaRPr>
          </a:p>
        </p:txBody>
      </p:sp>
      <p:sp>
        <p:nvSpPr>
          <p:cNvPr id="7" name="TextBox 6">
            <a:extLst>
              <a:ext uri="{FF2B5EF4-FFF2-40B4-BE49-F238E27FC236}">
                <a16:creationId xmlns:a16="http://schemas.microsoft.com/office/drawing/2014/main" id="{3580D3C6-E6A5-4B59-8A2B-BC614EF07C2E}"/>
              </a:ext>
            </a:extLst>
          </p:cNvPr>
          <p:cNvSpPr txBox="1"/>
          <p:nvPr/>
        </p:nvSpPr>
        <p:spPr>
          <a:xfrm>
            <a:off x="363176" y="2094826"/>
            <a:ext cx="5425176" cy="2019974"/>
          </a:xfrm>
          <a:prstGeom prst="rect">
            <a:avLst/>
          </a:prstGeom>
          <a:noFill/>
        </p:spPr>
        <p:txBody>
          <a:bodyPr wrap="square" lIns="0" tIns="0" rIns="0" bIns="0" rtlCol="0">
            <a:normAutofit/>
          </a:bodyPr>
          <a:lstStyle/>
          <a:p>
            <a:r>
              <a:rPr lang="en-US" sz="1400" dirty="0"/>
              <a:t>Our core banking and data estate was built for a branch era. It is reliable but rigid: changes are slow, costly and risky, and most engineering effort goes to keeping the lights on rather than building new value.</a:t>
            </a:r>
          </a:p>
          <a:p>
            <a:pPr marL="285750" indent="-193675">
              <a:buClr>
                <a:schemeClr val="tx2"/>
              </a:buClr>
              <a:buSzPct val="102000"/>
              <a:buFont typeface="Arial" panose="020B0604020202020204" pitchFamily="34" charset="0"/>
              <a:buChar char="•"/>
            </a:pPr>
            <a:r>
              <a:rPr lang="en-US" sz="1400" dirty="0"/>
              <a:t>Every customer-facing ambition runs into the same legacy bottleneck.</a:t>
            </a:r>
          </a:p>
          <a:p>
            <a:pPr marL="285750" indent="-193675">
              <a:buClr>
                <a:schemeClr val="tx2"/>
              </a:buClr>
              <a:buSzPct val="102000"/>
              <a:buFont typeface="Arial" panose="020B0604020202020204" pitchFamily="34" charset="0"/>
              <a:buChar char="•"/>
            </a:pPr>
            <a:r>
              <a:rPr lang="en-US" sz="1400" dirty="0"/>
              <a:t>Modernizing the core is the unlock for everything else in this plan.</a:t>
            </a:r>
          </a:p>
        </p:txBody>
      </p:sp>
      <p:cxnSp>
        <p:nvCxnSpPr>
          <p:cNvPr id="8" name="Straight Connector 7">
            <a:extLst>
              <a:ext uri="{FF2B5EF4-FFF2-40B4-BE49-F238E27FC236}">
                <a16:creationId xmlns:a16="http://schemas.microsoft.com/office/drawing/2014/main" id="{60BC3161-5529-4827-B58B-6EAECE3DC62C}"/>
              </a:ext>
            </a:extLst>
          </p:cNvPr>
          <p:cNvCxnSpPr>
            <a:cxnSpLocks/>
          </p:cNvCxnSpPr>
          <p:nvPr/>
        </p:nvCxnSpPr>
        <p:spPr>
          <a:xfrm>
            <a:off x="351601" y="1954448"/>
            <a:ext cx="54251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9137A87-1E76-477E-9D66-D0107467EB25}"/>
              </a:ext>
            </a:extLst>
          </p:cNvPr>
          <p:cNvSpPr txBox="1"/>
          <p:nvPr/>
        </p:nvSpPr>
        <p:spPr>
          <a:xfrm>
            <a:off x="363176" y="4888372"/>
            <a:ext cx="2599943" cy="937741"/>
          </a:xfrm>
          <a:prstGeom prst="rect">
            <a:avLst/>
          </a:prstGeom>
          <a:noFill/>
        </p:spPr>
        <p:txBody>
          <a:bodyPr wrap="square" lIns="0" tIns="0" rIns="0" bIns="0" rtlCol="0">
            <a:normAutofit/>
          </a:bodyPr>
          <a:lstStyle/>
          <a:p>
            <a:r>
              <a:rPr lang="en-US" sz="1400" dirty="0"/>
              <a:t>of the technology budget is spent running and maintaining legacy</a:t>
            </a:r>
            <a:endParaRPr lang="en-PH" sz="1400" dirty="0"/>
          </a:p>
        </p:txBody>
      </p:sp>
      <p:sp>
        <p:nvSpPr>
          <p:cNvPr id="11" name="TextBox 10">
            <a:extLst>
              <a:ext uri="{FF2B5EF4-FFF2-40B4-BE49-F238E27FC236}">
                <a16:creationId xmlns:a16="http://schemas.microsoft.com/office/drawing/2014/main" id="{32DC5234-CDFF-4E89-9760-32B685D2500D}"/>
              </a:ext>
            </a:extLst>
          </p:cNvPr>
          <p:cNvSpPr txBox="1"/>
          <p:nvPr/>
        </p:nvSpPr>
        <p:spPr>
          <a:xfrm>
            <a:off x="363176" y="4344554"/>
            <a:ext cx="2599943" cy="543818"/>
          </a:xfrm>
          <a:prstGeom prst="rect">
            <a:avLst/>
          </a:prstGeom>
          <a:noFill/>
        </p:spPr>
        <p:txBody>
          <a:bodyPr wrap="square" lIns="0" tIns="0" rIns="0" bIns="0" rtlCol="0" anchor="ctr">
            <a:normAutofit/>
          </a:bodyPr>
          <a:lstStyle/>
          <a:p>
            <a:r>
              <a:rPr lang="en-US" sz="3200" b="1" dirty="0">
                <a:solidFill>
                  <a:schemeClr val="accent2"/>
                </a:solidFill>
                <a:latin typeface="+mj-lt"/>
              </a:rPr>
              <a:t>70%</a:t>
            </a:r>
            <a:endParaRPr lang="en-PH" sz="3200" b="1" dirty="0">
              <a:solidFill>
                <a:schemeClr val="accent2"/>
              </a:solidFill>
              <a:latin typeface="+mj-lt"/>
            </a:endParaRPr>
          </a:p>
        </p:txBody>
      </p:sp>
      <p:sp>
        <p:nvSpPr>
          <p:cNvPr id="12" name="TextBox 11">
            <a:extLst>
              <a:ext uri="{FF2B5EF4-FFF2-40B4-BE49-F238E27FC236}">
                <a16:creationId xmlns:a16="http://schemas.microsoft.com/office/drawing/2014/main" id="{9E858870-040F-48D5-9B87-EC718AE3C287}"/>
              </a:ext>
            </a:extLst>
          </p:cNvPr>
          <p:cNvSpPr txBox="1"/>
          <p:nvPr/>
        </p:nvSpPr>
        <p:spPr>
          <a:xfrm>
            <a:off x="3188409" y="4888372"/>
            <a:ext cx="2599943" cy="937741"/>
          </a:xfrm>
          <a:prstGeom prst="rect">
            <a:avLst/>
          </a:prstGeom>
          <a:noFill/>
        </p:spPr>
        <p:txBody>
          <a:bodyPr wrap="square" lIns="0" tIns="0" rIns="0" bIns="0" rtlCol="0">
            <a:normAutofit/>
          </a:bodyPr>
          <a:lstStyle/>
          <a:p>
            <a:r>
              <a:rPr lang="en-US" sz="1400" dirty="0"/>
              <a:t>to ship a simple product change, versus weeks at digital leaders</a:t>
            </a:r>
            <a:endParaRPr lang="en-PH" sz="1400" dirty="0"/>
          </a:p>
        </p:txBody>
      </p:sp>
      <p:sp>
        <p:nvSpPr>
          <p:cNvPr id="13" name="TextBox 12">
            <a:extLst>
              <a:ext uri="{FF2B5EF4-FFF2-40B4-BE49-F238E27FC236}">
                <a16:creationId xmlns:a16="http://schemas.microsoft.com/office/drawing/2014/main" id="{0C996F17-AC7A-43BC-9864-ADBFD186BB22}"/>
              </a:ext>
            </a:extLst>
          </p:cNvPr>
          <p:cNvSpPr txBox="1"/>
          <p:nvPr/>
        </p:nvSpPr>
        <p:spPr>
          <a:xfrm>
            <a:off x="3188409" y="4344554"/>
            <a:ext cx="2599943" cy="543818"/>
          </a:xfrm>
          <a:prstGeom prst="rect">
            <a:avLst/>
          </a:prstGeom>
          <a:noFill/>
        </p:spPr>
        <p:txBody>
          <a:bodyPr wrap="square" lIns="0" tIns="0" rIns="0" bIns="0" rtlCol="0" anchor="ctr">
            <a:normAutofit/>
          </a:bodyPr>
          <a:lstStyle/>
          <a:p>
            <a:r>
              <a:rPr lang="en-US" sz="3200" b="1" dirty="0">
                <a:solidFill>
                  <a:schemeClr val="accent2"/>
                </a:solidFill>
                <a:latin typeface="+mj-lt"/>
              </a:rPr>
              <a:t>Months</a:t>
            </a:r>
            <a:endParaRPr lang="en-PH" sz="3200" b="1" dirty="0">
              <a:solidFill>
                <a:schemeClr val="accent2"/>
              </a:solidFill>
              <a:latin typeface="+mj-lt"/>
            </a:endParaRPr>
          </a:p>
        </p:txBody>
      </p:sp>
      <p:sp>
        <p:nvSpPr>
          <p:cNvPr id="4" name="Slide Number Placeholder 3">
            <a:extLst>
              <a:ext uri="{FF2B5EF4-FFF2-40B4-BE49-F238E27FC236}">
                <a16:creationId xmlns:a16="http://schemas.microsoft.com/office/drawing/2014/main" id="{429F6BAD-5484-4341-809C-D1A5644C9C9F}"/>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15</a:t>
            </a:fld>
            <a:endParaRPr lang="en-PH" dirty="0"/>
          </a:p>
        </p:txBody>
      </p:sp>
    </p:spTree>
    <p:extLst>
      <p:ext uri="{BB962C8B-B14F-4D97-AF65-F5344CB8AC3E}">
        <p14:creationId xmlns:p14="http://schemas.microsoft.com/office/powerpoint/2010/main" val="3818360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a:xfrm>
            <a:off x="363794" y="136526"/>
            <a:ext cx="11434668" cy="777874"/>
          </a:xfrm>
        </p:spPr>
        <p:txBody>
          <a:bodyPr/>
          <a:lstStyle/>
          <a:p>
            <a:r>
              <a:rPr lang="en-US" b="1" dirty="0"/>
              <a:t>Benchmark: us vs. leaders</a:t>
            </a:r>
          </a:p>
        </p:txBody>
      </p:sp>
      <p:grpSp>
        <p:nvGrpSpPr>
          <p:cNvPr id="3" name="Group 2">
            <a:extLst>
              <a:ext uri="{FF2B5EF4-FFF2-40B4-BE49-F238E27FC236}">
                <a16:creationId xmlns:a16="http://schemas.microsoft.com/office/drawing/2014/main" id="{74B35A23-9607-4341-B17D-65415537A63F}"/>
              </a:ext>
            </a:extLst>
          </p:cNvPr>
          <p:cNvGrpSpPr/>
          <p:nvPr/>
        </p:nvGrpSpPr>
        <p:grpSpPr>
          <a:xfrm>
            <a:off x="361856" y="1589328"/>
            <a:ext cx="5418634" cy="566663"/>
            <a:chOff x="359704" y="1589328"/>
            <a:chExt cx="4559537" cy="566663"/>
          </a:xfrm>
        </p:grpSpPr>
        <p:sp>
          <p:nvSpPr>
            <p:cNvPr id="5" name="TextBox 4">
              <a:extLst>
                <a:ext uri="{FF2B5EF4-FFF2-40B4-BE49-F238E27FC236}">
                  <a16:creationId xmlns:a16="http://schemas.microsoft.com/office/drawing/2014/main" id="{936DEBE1-E570-48B5-A237-25F21B502AB3}"/>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Score 0-100</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Capability scores today across ten dimensions</a:t>
              </a:r>
              <a:endParaRPr lang="en-PH" sz="1400" dirty="0">
                <a:solidFill>
                  <a:schemeClr val="tx1"/>
                </a:solidFill>
                <a:latin typeface="+mn-lt"/>
              </a:endParaRPr>
            </a:p>
          </p:txBody>
        </p:sp>
      </p:gr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359704" y="2334478"/>
          <a:ext cx="5416696" cy="3730655"/>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a:extLst>
              <a:ext uri="{FF2B5EF4-FFF2-40B4-BE49-F238E27FC236}">
                <a16:creationId xmlns:a16="http://schemas.microsoft.com/office/drawing/2014/main" id="{A1FC590F-B45E-4EF2-B7F6-A458AB276858}"/>
              </a:ext>
            </a:extLst>
          </p:cNvPr>
          <p:cNvSpPr txBox="1"/>
          <p:nvPr/>
        </p:nvSpPr>
        <p:spPr>
          <a:xfrm>
            <a:off x="6381766" y="1589328"/>
            <a:ext cx="5416696" cy="280900"/>
          </a:xfrm>
          <a:prstGeom prst="rect">
            <a:avLst/>
          </a:prstGeom>
          <a:noFill/>
        </p:spPr>
        <p:txBody>
          <a:bodyPr wrap="square" lIns="0" tIns="0" rIns="0" bIns="0" rtlCol="0" anchor="ctr">
            <a:noAutofit/>
          </a:bodyPr>
          <a:lstStyle/>
          <a:p>
            <a:r>
              <a:rPr lang="en-US" sz="1600" b="1" dirty="0">
                <a:solidFill>
                  <a:schemeClr val="accent1"/>
                </a:solidFill>
                <a:latin typeface="+mj-lt"/>
              </a:rPr>
              <a:t>Sales %</a:t>
            </a:r>
            <a:endParaRPr lang="en-PH" sz="1600" b="1" dirty="0">
              <a:solidFill>
                <a:schemeClr val="accent1"/>
              </a:solidFill>
              <a:latin typeface="+mj-lt"/>
            </a:endParaRPr>
          </a:p>
        </p:txBody>
      </p:sp>
      <p:sp>
        <p:nvSpPr>
          <p:cNvPr id="11" name="ee4pContent4">
            <a:extLst>
              <a:ext uri="{FF2B5EF4-FFF2-40B4-BE49-F238E27FC236}">
                <a16:creationId xmlns:a16="http://schemas.microsoft.com/office/drawing/2014/main" id="{74D892EC-DAC3-41FB-A0EF-373480E1F537}"/>
              </a:ext>
            </a:extLst>
          </p:cNvPr>
          <p:cNvSpPr txBox="1"/>
          <p:nvPr/>
        </p:nvSpPr>
        <p:spPr>
          <a:xfrm>
            <a:off x="6379828" y="1875090"/>
            <a:ext cx="541669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Digital sales share over time vs. peers and leaders</a:t>
            </a:r>
            <a:endParaRPr lang="en-PH" sz="1400" dirty="0">
              <a:solidFill>
                <a:schemeClr val="tx1"/>
              </a:solidFill>
              <a:latin typeface="+mn-lt"/>
            </a:endParaRPr>
          </a:p>
        </p:txBody>
      </p:sp>
      <p:graphicFrame>
        <p:nvGraphicFramePr>
          <p:cNvPr id="13" name="Chart 12">
            <a:extLst>
              <a:ext uri="{FF2B5EF4-FFF2-40B4-BE49-F238E27FC236}">
                <a16:creationId xmlns:a16="http://schemas.microsoft.com/office/drawing/2014/main" id="{AD0C6B85-8CD2-43A4-A19C-660053C12873}"/>
              </a:ext>
            </a:extLst>
          </p:cNvPr>
          <p:cNvGraphicFramePr/>
          <p:nvPr/>
        </p:nvGraphicFramePr>
        <p:xfrm>
          <a:off x="6415600" y="2334478"/>
          <a:ext cx="5416696" cy="3730655"/>
        </p:xfrm>
        <a:graphic>
          <a:graphicData uri="http://schemas.openxmlformats.org/drawingml/2006/chart">
            <c:chart xmlns:c="http://schemas.openxmlformats.org/drawingml/2006/chart" xmlns:r="http://schemas.openxmlformats.org/officeDocument/2006/relationships" r:id="rId3"/>
          </a:graphicData>
        </a:graphic>
      </p:graphicFrame>
      <p:sp>
        <p:nvSpPr>
          <p:cNvPr id="6" name="Slide Number Placeholder 5">
            <a:extLst>
              <a:ext uri="{FF2B5EF4-FFF2-40B4-BE49-F238E27FC236}">
                <a16:creationId xmlns:a16="http://schemas.microsoft.com/office/drawing/2014/main" id="{1D8338E2-89EB-4297-864D-52B2821AC138}"/>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16</a:t>
            </a:fld>
            <a:endParaRPr lang="en-PH" dirty="0"/>
          </a:p>
        </p:txBody>
      </p:sp>
    </p:spTree>
    <p:extLst>
      <p:ext uri="{BB962C8B-B14F-4D97-AF65-F5344CB8AC3E}">
        <p14:creationId xmlns:p14="http://schemas.microsoft.com/office/powerpoint/2010/main" val="3589750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C092CA-9A65-4A79-ADBF-385B60357307}"/>
              </a:ext>
            </a:extLst>
          </p:cNvPr>
          <p:cNvSpPr>
            <a:spLocks noGrp="1"/>
          </p:cNvSpPr>
          <p:nvPr>
            <p:ph type="ctrTitle"/>
          </p:nvPr>
        </p:nvSpPr>
        <p:spPr/>
        <p:txBody>
          <a:bodyPr/>
          <a:lstStyle/>
          <a:p>
            <a:r>
              <a:rPr lang="en-PH" dirty="0"/>
              <a:t>Vision &amp; Ambition</a:t>
            </a:r>
          </a:p>
        </p:txBody>
      </p:sp>
    </p:spTree>
    <p:extLst>
      <p:ext uri="{BB962C8B-B14F-4D97-AF65-F5344CB8AC3E}">
        <p14:creationId xmlns:p14="http://schemas.microsoft.com/office/powerpoint/2010/main" val="35069794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653EB-147C-4E2F-B494-975B2B2D7D2D}"/>
              </a:ext>
            </a:extLst>
          </p:cNvPr>
          <p:cNvSpPr>
            <a:spLocks noGrp="1"/>
          </p:cNvSpPr>
          <p:nvPr>
            <p:ph type="ctrTitle"/>
          </p:nvPr>
        </p:nvSpPr>
        <p:spPr>
          <a:xfrm>
            <a:off x="1504709" y="2470735"/>
            <a:ext cx="9381868" cy="2387600"/>
          </a:xfrm>
        </p:spPr>
        <p:txBody>
          <a:bodyPr>
            <a:noAutofit/>
          </a:bodyPr>
          <a:lstStyle/>
          <a:p>
            <a:r>
              <a:rPr lang="en-PH" sz="4400" dirty="0"/>
              <a:t>Become a digital-first bank customers choose for speed, simplicity and trust — at a challenger's cost and an incumbent's scale.</a:t>
            </a:r>
          </a:p>
        </p:txBody>
      </p:sp>
      <p:sp>
        <p:nvSpPr>
          <p:cNvPr id="2" name="Slide Number Placeholder 1">
            <a:extLst>
              <a:ext uri="{FF2B5EF4-FFF2-40B4-BE49-F238E27FC236}">
                <a16:creationId xmlns:a16="http://schemas.microsoft.com/office/drawing/2014/main" id="{49AE9C55-BDEE-4F33-9EE9-5B579CE2613D}"/>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18</a:t>
            </a:fld>
            <a:endParaRPr lang="en-PH" dirty="0"/>
          </a:p>
        </p:txBody>
      </p:sp>
    </p:spTree>
    <p:extLst>
      <p:ext uri="{BB962C8B-B14F-4D97-AF65-F5344CB8AC3E}">
        <p14:creationId xmlns:p14="http://schemas.microsoft.com/office/powerpoint/2010/main" val="1126110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CB6C38-CB5A-4A38-9BB5-E63A2CE3E5DF}"/>
              </a:ext>
            </a:extLst>
          </p:cNvPr>
          <p:cNvSpPr/>
          <p:nvPr/>
        </p:nvSpPr>
        <p:spPr>
          <a:xfrm>
            <a:off x="363794" y="1521167"/>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 name="ValueChainStarter">
            <a:extLst>
              <a:ext uri="{FF2B5EF4-FFF2-40B4-BE49-F238E27FC236}">
                <a16:creationId xmlns:a16="http://schemas.microsoft.com/office/drawing/2014/main" id="{1D45D910-9E87-4742-AEC5-FF0EE5D7C639}"/>
              </a:ext>
            </a:extLst>
          </p:cNvPr>
          <p:cNvSpPr>
            <a:spLocks noChangeArrowheads="1"/>
          </p:cNvSpPr>
          <p:nvPr>
            <p:custDataLst>
              <p:tags r:id="rId1"/>
            </p:custDataLst>
          </p:nvPr>
        </p:nvSpPr>
        <p:spPr bwMode="gray">
          <a:xfrm>
            <a:off x="452530" y="1443020"/>
            <a:ext cx="3485459" cy="156295"/>
          </a:xfrm>
          <a:prstGeom prst="roundRect">
            <a:avLst>
              <a:gd name="adj" fmla="val 73356"/>
            </a:avLst>
          </a:prstGeom>
          <a:solidFill>
            <a:schemeClr val="tx2"/>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22" name="Rectangle 21">
            <a:extLst>
              <a:ext uri="{FF2B5EF4-FFF2-40B4-BE49-F238E27FC236}">
                <a16:creationId xmlns:a16="http://schemas.microsoft.com/office/drawing/2014/main" id="{25E3E62A-0DC4-4DDE-8194-1C78629EEFE3}"/>
              </a:ext>
            </a:extLst>
          </p:cNvPr>
          <p:cNvSpPr/>
          <p:nvPr/>
        </p:nvSpPr>
        <p:spPr>
          <a:xfrm>
            <a:off x="4248542" y="1521167"/>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23" name="ValueChainStarter">
            <a:extLst>
              <a:ext uri="{FF2B5EF4-FFF2-40B4-BE49-F238E27FC236}">
                <a16:creationId xmlns:a16="http://schemas.microsoft.com/office/drawing/2014/main" id="{5F6B8828-A9BE-4AB8-A382-5EF21AEB6704}"/>
              </a:ext>
            </a:extLst>
          </p:cNvPr>
          <p:cNvSpPr>
            <a:spLocks noChangeArrowheads="1"/>
          </p:cNvSpPr>
          <p:nvPr>
            <p:custDataLst>
              <p:tags r:id="rId2"/>
            </p:custDataLst>
          </p:nvPr>
        </p:nvSpPr>
        <p:spPr bwMode="gray">
          <a:xfrm>
            <a:off x="4337278" y="1443020"/>
            <a:ext cx="3485459" cy="156295"/>
          </a:xfrm>
          <a:prstGeom prst="roundRect">
            <a:avLst>
              <a:gd name="adj" fmla="val 73356"/>
            </a:avLst>
          </a:prstGeom>
          <a:solidFill>
            <a:schemeClr val="tx2"/>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30" name="Rectangle 29">
            <a:extLst>
              <a:ext uri="{FF2B5EF4-FFF2-40B4-BE49-F238E27FC236}">
                <a16:creationId xmlns:a16="http://schemas.microsoft.com/office/drawing/2014/main" id="{CC3B60FB-3D79-4CA6-83C5-F74D14DCD177}"/>
              </a:ext>
            </a:extLst>
          </p:cNvPr>
          <p:cNvSpPr/>
          <p:nvPr/>
        </p:nvSpPr>
        <p:spPr>
          <a:xfrm>
            <a:off x="8133290" y="1521167"/>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31" name="ValueChainStarter">
            <a:extLst>
              <a:ext uri="{FF2B5EF4-FFF2-40B4-BE49-F238E27FC236}">
                <a16:creationId xmlns:a16="http://schemas.microsoft.com/office/drawing/2014/main" id="{53EB1E41-DE62-4566-B503-EBB4FF3100EE}"/>
              </a:ext>
            </a:extLst>
          </p:cNvPr>
          <p:cNvSpPr>
            <a:spLocks noChangeArrowheads="1"/>
          </p:cNvSpPr>
          <p:nvPr>
            <p:custDataLst>
              <p:tags r:id="rId3"/>
            </p:custDataLst>
          </p:nvPr>
        </p:nvSpPr>
        <p:spPr bwMode="gray">
          <a:xfrm>
            <a:off x="8222026" y="1443020"/>
            <a:ext cx="3485459" cy="156295"/>
          </a:xfrm>
          <a:prstGeom prst="roundRect">
            <a:avLst>
              <a:gd name="adj" fmla="val 73356"/>
            </a:avLst>
          </a:prstGeom>
          <a:solidFill>
            <a:schemeClr val="tx2"/>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6" name="ee4pHeader1">
            <a:extLst>
              <a:ext uri="{FF2B5EF4-FFF2-40B4-BE49-F238E27FC236}">
                <a16:creationId xmlns:a16="http://schemas.microsoft.com/office/drawing/2014/main" id="{CBE83E44-5804-4489-AAD6-A5C8B58BDFB8}"/>
              </a:ext>
            </a:extLst>
          </p:cNvPr>
          <p:cNvSpPr txBox="1"/>
          <p:nvPr/>
        </p:nvSpPr>
        <p:spPr>
          <a:xfrm>
            <a:off x="624404" y="1735731"/>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Digital sales</a:t>
            </a:r>
          </a:p>
        </p:txBody>
      </p:sp>
      <p:sp>
        <p:nvSpPr>
          <p:cNvPr id="10" name="TextBox 9">
            <a:extLst>
              <a:ext uri="{FF2B5EF4-FFF2-40B4-BE49-F238E27FC236}">
                <a16:creationId xmlns:a16="http://schemas.microsoft.com/office/drawing/2014/main" id="{889C5FC0-CB0B-4091-9A45-6AB62B7A1789}"/>
              </a:ext>
            </a:extLst>
          </p:cNvPr>
          <p:cNvSpPr txBox="1"/>
          <p:nvPr/>
        </p:nvSpPr>
        <p:spPr>
          <a:xfrm>
            <a:off x="624404" y="2625429"/>
            <a:ext cx="3143952" cy="187009"/>
          </a:xfrm>
          <a:prstGeom prst="rect">
            <a:avLst/>
          </a:prstGeom>
          <a:noFill/>
        </p:spPr>
        <p:txBody>
          <a:bodyPr wrap="square" lIns="0" tIns="0" rIns="0" bIns="0" rtlCol="0">
            <a:normAutofit fontScale="92500" lnSpcReduction="10000"/>
          </a:bodyPr>
          <a:lstStyle/>
          <a:p>
            <a:pPr algn="ctr"/>
            <a:r>
              <a:rPr lang="en-US" sz="1400" b="1" dirty="0"/>
              <a:t>share</a:t>
            </a:r>
            <a:endParaRPr lang="en-PH" sz="1400" b="1" dirty="0"/>
          </a:p>
        </p:txBody>
      </p:sp>
      <p:sp>
        <p:nvSpPr>
          <p:cNvPr id="11" name="TextBox 10">
            <a:extLst>
              <a:ext uri="{FF2B5EF4-FFF2-40B4-BE49-F238E27FC236}">
                <a16:creationId xmlns:a16="http://schemas.microsoft.com/office/drawing/2014/main" id="{F8A01E8B-914E-4077-947B-D33C900FAEE4}"/>
              </a:ext>
            </a:extLst>
          </p:cNvPr>
          <p:cNvSpPr txBox="1"/>
          <p:nvPr/>
        </p:nvSpPr>
        <p:spPr>
          <a:xfrm>
            <a:off x="624404" y="2162621"/>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tx2">
                    <a:lumMod val="50000"/>
                    <a:lumOff val="50000"/>
                  </a:schemeClr>
                </a:solidFill>
                <a:latin typeface="+mj-lt"/>
              </a:rPr>
              <a:t>65%</a:t>
            </a:r>
            <a:endParaRPr lang="en-PH" sz="3200" b="1" dirty="0">
              <a:solidFill>
                <a:schemeClr val="tx2">
                  <a:lumMod val="50000"/>
                  <a:lumOff val="50000"/>
                </a:schemeClr>
              </a:solidFill>
              <a:latin typeface="+mj-lt"/>
            </a:endParaRPr>
          </a:p>
        </p:txBody>
      </p:sp>
      <p:sp>
        <p:nvSpPr>
          <p:cNvPr id="12" name="TextBox 11">
            <a:extLst>
              <a:ext uri="{FF2B5EF4-FFF2-40B4-BE49-F238E27FC236}">
                <a16:creationId xmlns:a16="http://schemas.microsoft.com/office/drawing/2014/main" id="{69302BFE-FC8F-4C5F-8AE9-EB24649CED48}"/>
              </a:ext>
            </a:extLst>
          </p:cNvPr>
          <p:cNvSpPr txBox="1"/>
          <p:nvPr/>
        </p:nvSpPr>
        <p:spPr>
          <a:xfrm>
            <a:off x="624404" y="2937684"/>
            <a:ext cx="3143952" cy="498333"/>
          </a:xfrm>
          <a:prstGeom prst="rect">
            <a:avLst/>
          </a:prstGeom>
          <a:noFill/>
        </p:spPr>
        <p:txBody>
          <a:bodyPr wrap="square" lIns="0" tIns="0" rIns="0" bIns="0" rtlCol="0">
            <a:normAutofit/>
          </a:bodyPr>
          <a:lstStyle/>
          <a:p>
            <a:pPr algn="ctr"/>
            <a:r>
              <a:rPr lang="en-US" sz="1400" dirty="0"/>
              <a:t>of sales completed end-to-end on digital channels</a:t>
            </a:r>
            <a:endParaRPr lang="en-PH" sz="1400" dirty="0"/>
          </a:p>
        </p:txBody>
      </p:sp>
      <p:sp>
        <p:nvSpPr>
          <p:cNvPr id="18" name="ee4pHeader1">
            <a:extLst>
              <a:ext uri="{FF2B5EF4-FFF2-40B4-BE49-F238E27FC236}">
                <a16:creationId xmlns:a16="http://schemas.microsoft.com/office/drawing/2014/main" id="{A0CD3363-0F33-4707-B9EE-425E725DBED8}"/>
              </a:ext>
            </a:extLst>
          </p:cNvPr>
          <p:cNvSpPr txBox="1"/>
          <p:nvPr/>
        </p:nvSpPr>
        <p:spPr>
          <a:xfrm>
            <a:off x="4509152" y="1735731"/>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Cost-to-serve</a:t>
            </a:r>
          </a:p>
        </p:txBody>
      </p:sp>
      <p:sp>
        <p:nvSpPr>
          <p:cNvPr id="19" name="TextBox 18">
            <a:extLst>
              <a:ext uri="{FF2B5EF4-FFF2-40B4-BE49-F238E27FC236}">
                <a16:creationId xmlns:a16="http://schemas.microsoft.com/office/drawing/2014/main" id="{F6D5DC6D-A5C3-4D95-ACD7-4271DDD1CE80}"/>
              </a:ext>
            </a:extLst>
          </p:cNvPr>
          <p:cNvSpPr txBox="1"/>
          <p:nvPr/>
        </p:nvSpPr>
        <p:spPr>
          <a:xfrm>
            <a:off x="4509152" y="2625429"/>
            <a:ext cx="3143952" cy="187009"/>
          </a:xfrm>
          <a:prstGeom prst="rect">
            <a:avLst/>
          </a:prstGeom>
          <a:noFill/>
        </p:spPr>
        <p:txBody>
          <a:bodyPr wrap="square" lIns="0" tIns="0" rIns="0" bIns="0" rtlCol="0">
            <a:normAutofit fontScale="92500" lnSpcReduction="10000"/>
          </a:bodyPr>
          <a:lstStyle/>
          <a:p>
            <a:pPr algn="ctr"/>
            <a:r>
              <a:rPr lang="en-US" sz="1400" b="1" dirty="0"/>
              <a:t>lower</a:t>
            </a:r>
            <a:endParaRPr lang="en-PH" sz="1400" b="1" dirty="0"/>
          </a:p>
        </p:txBody>
      </p:sp>
      <p:sp>
        <p:nvSpPr>
          <p:cNvPr id="20" name="TextBox 19">
            <a:extLst>
              <a:ext uri="{FF2B5EF4-FFF2-40B4-BE49-F238E27FC236}">
                <a16:creationId xmlns:a16="http://schemas.microsoft.com/office/drawing/2014/main" id="{F4117B60-5EBF-48D0-85E2-EDFEF3B58D6B}"/>
              </a:ext>
            </a:extLst>
          </p:cNvPr>
          <p:cNvSpPr txBox="1"/>
          <p:nvPr/>
        </p:nvSpPr>
        <p:spPr>
          <a:xfrm>
            <a:off x="4509152" y="2162621"/>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tx2">
                    <a:lumMod val="50000"/>
                    <a:lumOff val="50000"/>
                  </a:schemeClr>
                </a:solidFill>
                <a:latin typeface="+mj-lt"/>
              </a:rPr>
              <a:t>-22%</a:t>
            </a:r>
            <a:endParaRPr lang="en-PH" sz="3200" b="1" dirty="0">
              <a:solidFill>
                <a:schemeClr val="tx2">
                  <a:lumMod val="50000"/>
                  <a:lumOff val="50000"/>
                </a:schemeClr>
              </a:solidFill>
              <a:latin typeface="+mj-lt"/>
            </a:endParaRPr>
          </a:p>
        </p:txBody>
      </p:sp>
      <p:sp>
        <p:nvSpPr>
          <p:cNvPr id="21" name="TextBox 20">
            <a:extLst>
              <a:ext uri="{FF2B5EF4-FFF2-40B4-BE49-F238E27FC236}">
                <a16:creationId xmlns:a16="http://schemas.microsoft.com/office/drawing/2014/main" id="{71864221-F8B6-40FC-892F-FF1CCE5D4C62}"/>
              </a:ext>
            </a:extLst>
          </p:cNvPr>
          <p:cNvSpPr txBox="1"/>
          <p:nvPr/>
        </p:nvSpPr>
        <p:spPr>
          <a:xfrm>
            <a:off x="4509152" y="2937684"/>
            <a:ext cx="3143952" cy="498333"/>
          </a:xfrm>
          <a:prstGeom prst="rect">
            <a:avLst/>
          </a:prstGeom>
          <a:noFill/>
        </p:spPr>
        <p:txBody>
          <a:bodyPr wrap="square" lIns="0" tIns="0" rIns="0" bIns="0" rtlCol="0">
            <a:normAutofit/>
          </a:bodyPr>
          <a:lstStyle/>
          <a:p>
            <a:pPr algn="ctr"/>
            <a:r>
              <a:rPr lang="en-US" sz="1400" dirty="0"/>
              <a:t>reduction in blended cost-to-serve vs. baseline</a:t>
            </a:r>
            <a:endParaRPr lang="en-PH" sz="1400" dirty="0"/>
          </a:p>
        </p:txBody>
      </p:sp>
      <p:sp>
        <p:nvSpPr>
          <p:cNvPr id="26" name="ee4pHeader1">
            <a:extLst>
              <a:ext uri="{FF2B5EF4-FFF2-40B4-BE49-F238E27FC236}">
                <a16:creationId xmlns:a16="http://schemas.microsoft.com/office/drawing/2014/main" id="{27C37F08-4384-4675-A527-1A4D58A00F6C}"/>
              </a:ext>
            </a:extLst>
          </p:cNvPr>
          <p:cNvSpPr txBox="1"/>
          <p:nvPr/>
        </p:nvSpPr>
        <p:spPr>
          <a:xfrm>
            <a:off x="8393900" y="1735731"/>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Customer NPS</a:t>
            </a:r>
          </a:p>
        </p:txBody>
      </p:sp>
      <p:sp>
        <p:nvSpPr>
          <p:cNvPr id="27" name="TextBox 26">
            <a:extLst>
              <a:ext uri="{FF2B5EF4-FFF2-40B4-BE49-F238E27FC236}">
                <a16:creationId xmlns:a16="http://schemas.microsoft.com/office/drawing/2014/main" id="{40572CCD-8AB6-4ABF-84DF-730AD74AC047}"/>
              </a:ext>
            </a:extLst>
          </p:cNvPr>
          <p:cNvSpPr txBox="1"/>
          <p:nvPr/>
        </p:nvSpPr>
        <p:spPr>
          <a:xfrm>
            <a:off x="8393900" y="2625429"/>
            <a:ext cx="3143952" cy="187009"/>
          </a:xfrm>
          <a:prstGeom prst="rect">
            <a:avLst/>
          </a:prstGeom>
          <a:noFill/>
        </p:spPr>
        <p:txBody>
          <a:bodyPr wrap="square" lIns="0" tIns="0" rIns="0" bIns="0" rtlCol="0">
            <a:normAutofit fontScale="92500" lnSpcReduction="10000"/>
          </a:bodyPr>
          <a:lstStyle/>
          <a:p>
            <a:pPr algn="ctr"/>
            <a:r>
              <a:rPr lang="en-US" sz="1400" b="1" dirty="0"/>
              <a:t>uplift</a:t>
            </a:r>
            <a:endParaRPr lang="en-PH" sz="1400" b="1" dirty="0"/>
          </a:p>
        </p:txBody>
      </p:sp>
      <p:sp>
        <p:nvSpPr>
          <p:cNvPr id="28" name="TextBox 27">
            <a:extLst>
              <a:ext uri="{FF2B5EF4-FFF2-40B4-BE49-F238E27FC236}">
                <a16:creationId xmlns:a16="http://schemas.microsoft.com/office/drawing/2014/main" id="{C5BECA82-BCA4-4C86-85BF-3FA27BF3E73C}"/>
              </a:ext>
            </a:extLst>
          </p:cNvPr>
          <p:cNvSpPr txBox="1"/>
          <p:nvPr/>
        </p:nvSpPr>
        <p:spPr>
          <a:xfrm>
            <a:off x="8393900" y="2162621"/>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tx2">
                    <a:lumMod val="50000"/>
                    <a:lumOff val="50000"/>
                  </a:schemeClr>
                </a:solidFill>
                <a:latin typeface="+mj-lt"/>
              </a:rPr>
              <a:t>+18</a:t>
            </a:r>
            <a:endParaRPr lang="en-PH" sz="3200" b="1" dirty="0">
              <a:solidFill>
                <a:schemeClr val="tx2">
                  <a:lumMod val="50000"/>
                  <a:lumOff val="50000"/>
                </a:schemeClr>
              </a:solidFill>
              <a:latin typeface="+mj-lt"/>
            </a:endParaRPr>
          </a:p>
        </p:txBody>
      </p:sp>
      <p:sp>
        <p:nvSpPr>
          <p:cNvPr id="29" name="TextBox 28">
            <a:extLst>
              <a:ext uri="{FF2B5EF4-FFF2-40B4-BE49-F238E27FC236}">
                <a16:creationId xmlns:a16="http://schemas.microsoft.com/office/drawing/2014/main" id="{3539E9FA-4C62-4FE5-9555-383142A2393E}"/>
              </a:ext>
            </a:extLst>
          </p:cNvPr>
          <p:cNvSpPr txBox="1"/>
          <p:nvPr/>
        </p:nvSpPr>
        <p:spPr>
          <a:xfrm>
            <a:off x="8393900" y="2937684"/>
            <a:ext cx="3143952" cy="498333"/>
          </a:xfrm>
          <a:prstGeom prst="rect">
            <a:avLst/>
          </a:prstGeom>
          <a:noFill/>
        </p:spPr>
        <p:txBody>
          <a:bodyPr wrap="square" lIns="0" tIns="0" rIns="0" bIns="0" rtlCol="0">
            <a:normAutofit/>
          </a:bodyPr>
          <a:lstStyle/>
          <a:p>
            <a:pPr algn="ctr"/>
            <a:r>
              <a:rPr lang="en-US" sz="1400" dirty="0"/>
              <a:t>improvement in relationship net promoter score</a:t>
            </a:r>
            <a:endParaRPr lang="en-PH" sz="1400" dirty="0"/>
          </a:p>
        </p:txBody>
      </p:sp>
      <p:sp>
        <p:nvSpPr>
          <p:cNvPr id="2" name="Title 1">
            <a:extLst>
              <a:ext uri="{FF2B5EF4-FFF2-40B4-BE49-F238E27FC236}">
                <a16:creationId xmlns:a16="http://schemas.microsoft.com/office/drawing/2014/main" id="{78609B3C-971D-4B23-92C5-0FB3EC017134}"/>
              </a:ext>
            </a:extLst>
          </p:cNvPr>
          <p:cNvSpPr>
            <a:spLocks noGrp="1"/>
          </p:cNvSpPr>
          <p:nvPr>
            <p:ph type="title"/>
          </p:nvPr>
        </p:nvSpPr>
        <p:spPr>
          <a:xfrm>
            <a:off x="363794" y="136526"/>
            <a:ext cx="11434668" cy="777874"/>
          </a:xfrm>
        </p:spPr>
        <p:txBody>
          <a:bodyPr/>
          <a:lstStyle/>
          <a:p>
            <a:r>
              <a:rPr lang="en-PH" dirty="0"/>
              <a:t>Our 2028 north-star</a:t>
            </a:r>
          </a:p>
        </p:txBody>
      </p:sp>
      <p:sp>
        <p:nvSpPr>
          <p:cNvPr id="43" name="Rectangle 42">
            <a:extLst>
              <a:ext uri="{FF2B5EF4-FFF2-40B4-BE49-F238E27FC236}">
                <a16:creationId xmlns:a16="http://schemas.microsoft.com/office/drawing/2014/main" id="{BAF0F6F8-616F-46A2-AED2-1631EF858C3D}"/>
              </a:ext>
            </a:extLst>
          </p:cNvPr>
          <p:cNvSpPr/>
          <p:nvPr/>
        </p:nvSpPr>
        <p:spPr>
          <a:xfrm>
            <a:off x="363794" y="3882404"/>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4" name="ValueChainStarter">
            <a:extLst>
              <a:ext uri="{FF2B5EF4-FFF2-40B4-BE49-F238E27FC236}">
                <a16:creationId xmlns:a16="http://schemas.microsoft.com/office/drawing/2014/main" id="{1E7F1F6E-AF00-4E94-89A6-15A5C52587A5}"/>
              </a:ext>
            </a:extLst>
          </p:cNvPr>
          <p:cNvSpPr>
            <a:spLocks noChangeArrowheads="1"/>
          </p:cNvSpPr>
          <p:nvPr>
            <p:custDataLst>
              <p:tags r:id="rId4"/>
            </p:custDataLst>
          </p:nvPr>
        </p:nvSpPr>
        <p:spPr bwMode="gray">
          <a:xfrm>
            <a:off x="452530" y="3804257"/>
            <a:ext cx="3485459" cy="156295"/>
          </a:xfrm>
          <a:prstGeom prst="roundRect">
            <a:avLst>
              <a:gd name="adj" fmla="val 73356"/>
            </a:avLst>
          </a:prstGeom>
          <a:solidFill>
            <a:schemeClr val="tx2"/>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45" name="Rectangle 44">
            <a:extLst>
              <a:ext uri="{FF2B5EF4-FFF2-40B4-BE49-F238E27FC236}">
                <a16:creationId xmlns:a16="http://schemas.microsoft.com/office/drawing/2014/main" id="{8BD6E68D-AB11-46C9-9C7B-A590E7EA6EE1}"/>
              </a:ext>
            </a:extLst>
          </p:cNvPr>
          <p:cNvSpPr/>
          <p:nvPr/>
        </p:nvSpPr>
        <p:spPr>
          <a:xfrm>
            <a:off x="4248542" y="3882404"/>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6" name="ValueChainStarter">
            <a:extLst>
              <a:ext uri="{FF2B5EF4-FFF2-40B4-BE49-F238E27FC236}">
                <a16:creationId xmlns:a16="http://schemas.microsoft.com/office/drawing/2014/main" id="{892E1AA7-F53A-49D8-9906-6656FD61E202}"/>
              </a:ext>
            </a:extLst>
          </p:cNvPr>
          <p:cNvSpPr>
            <a:spLocks noChangeArrowheads="1"/>
          </p:cNvSpPr>
          <p:nvPr>
            <p:custDataLst>
              <p:tags r:id="rId5"/>
            </p:custDataLst>
          </p:nvPr>
        </p:nvSpPr>
        <p:spPr bwMode="gray">
          <a:xfrm>
            <a:off x="4337278" y="3804257"/>
            <a:ext cx="3485459" cy="156295"/>
          </a:xfrm>
          <a:prstGeom prst="roundRect">
            <a:avLst>
              <a:gd name="adj" fmla="val 73356"/>
            </a:avLst>
          </a:prstGeom>
          <a:solidFill>
            <a:schemeClr val="tx2"/>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47" name="Rectangle 46">
            <a:extLst>
              <a:ext uri="{FF2B5EF4-FFF2-40B4-BE49-F238E27FC236}">
                <a16:creationId xmlns:a16="http://schemas.microsoft.com/office/drawing/2014/main" id="{3993038F-660C-43D0-8686-DED15BA045F3}"/>
              </a:ext>
            </a:extLst>
          </p:cNvPr>
          <p:cNvSpPr/>
          <p:nvPr/>
        </p:nvSpPr>
        <p:spPr>
          <a:xfrm>
            <a:off x="8133290" y="3882404"/>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8" name="ValueChainStarter">
            <a:extLst>
              <a:ext uri="{FF2B5EF4-FFF2-40B4-BE49-F238E27FC236}">
                <a16:creationId xmlns:a16="http://schemas.microsoft.com/office/drawing/2014/main" id="{5FCF83E5-A59F-40D2-B197-9F87C24FA0B4}"/>
              </a:ext>
            </a:extLst>
          </p:cNvPr>
          <p:cNvSpPr>
            <a:spLocks noChangeArrowheads="1"/>
          </p:cNvSpPr>
          <p:nvPr>
            <p:custDataLst>
              <p:tags r:id="rId6"/>
            </p:custDataLst>
          </p:nvPr>
        </p:nvSpPr>
        <p:spPr bwMode="gray">
          <a:xfrm>
            <a:off x="8222026" y="3804257"/>
            <a:ext cx="3485459" cy="156295"/>
          </a:xfrm>
          <a:prstGeom prst="roundRect">
            <a:avLst>
              <a:gd name="adj" fmla="val 73356"/>
            </a:avLst>
          </a:prstGeom>
          <a:solidFill>
            <a:schemeClr val="tx2"/>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49" name="ee4pHeader1">
            <a:extLst>
              <a:ext uri="{FF2B5EF4-FFF2-40B4-BE49-F238E27FC236}">
                <a16:creationId xmlns:a16="http://schemas.microsoft.com/office/drawing/2014/main" id="{93871985-E3C9-4A3B-9416-48131177F314}"/>
              </a:ext>
            </a:extLst>
          </p:cNvPr>
          <p:cNvSpPr txBox="1"/>
          <p:nvPr/>
        </p:nvSpPr>
        <p:spPr>
          <a:xfrm>
            <a:off x="624404" y="4096968"/>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Active digital</a:t>
            </a:r>
          </a:p>
        </p:txBody>
      </p:sp>
      <p:sp>
        <p:nvSpPr>
          <p:cNvPr id="50" name="TextBox 49">
            <a:extLst>
              <a:ext uri="{FF2B5EF4-FFF2-40B4-BE49-F238E27FC236}">
                <a16:creationId xmlns:a16="http://schemas.microsoft.com/office/drawing/2014/main" id="{5C4FED6E-375D-45E1-8202-3E88245C1487}"/>
              </a:ext>
            </a:extLst>
          </p:cNvPr>
          <p:cNvSpPr txBox="1"/>
          <p:nvPr/>
        </p:nvSpPr>
        <p:spPr>
          <a:xfrm>
            <a:off x="624404" y="4986666"/>
            <a:ext cx="3143952" cy="187009"/>
          </a:xfrm>
          <a:prstGeom prst="rect">
            <a:avLst/>
          </a:prstGeom>
          <a:noFill/>
        </p:spPr>
        <p:txBody>
          <a:bodyPr wrap="square" lIns="0" tIns="0" rIns="0" bIns="0" rtlCol="0">
            <a:normAutofit fontScale="92500" lnSpcReduction="10000"/>
          </a:bodyPr>
          <a:lstStyle/>
          <a:p>
            <a:pPr algn="ctr"/>
            <a:r>
              <a:rPr lang="en-US" sz="1400" b="1" dirty="0"/>
              <a:t>monthly</a:t>
            </a:r>
            <a:endParaRPr lang="en-PH" sz="1400" b="1" dirty="0"/>
          </a:p>
        </p:txBody>
      </p:sp>
      <p:sp>
        <p:nvSpPr>
          <p:cNvPr id="51" name="TextBox 50">
            <a:extLst>
              <a:ext uri="{FF2B5EF4-FFF2-40B4-BE49-F238E27FC236}">
                <a16:creationId xmlns:a16="http://schemas.microsoft.com/office/drawing/2014/main" id="{433BFFBD-5F8E-40C7-95F4-FDBDB4EA7326}"/>
              </a:ext>
            </a:extLst>
          </p:cNvPr>
          <p:cNvSpPr txBox="1"/>
          <p:nvPr/>
        </p:nvSpPr>
        <p:spPr>
          <a:xfrm>
            <a:off x="624404" y="4523858"/>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tx2">
                    <a:lumMod val="50000"/>
                    <a:lumOff val="50000"/>
                  </a:schemeClr>
                </a:solidFill>
                <a:latin typeface="+mj-lt"/>
              </a:rPr>
              <a:t>12M</a:t>
            </a:r>
            <a:endParaRPr lang="en-PH" sz="3200" b="1" dirty="0">
              <a:solidFill>
                <a:schemeClr val="tx2">
                  <a:lumMod val="50000"/>
                  <a:lumOff val="50000"/>
                </a:schemeClr>
              </a:solidFill>
              <a:latin typeface="+mj-lt"/>
            </a:endParaRPr>
          </a:p>
        </p:txBody>
      </p:sp>
      <p:sp>
        <p:nvSpPr>
          <p:cNvPr id="52" name="TextBox 51">
            <a:extLst>
              <a:ext uri="{FF2B5EF4-FFF2-40B4-BE49-F238E27FC236}">
                <a16:creationId xmlns:a16="http://schemas.microsoft.com/office/drawing/2014/main" id="{63B4EA39-4B4D-4670-83AB-526465512761}"/>
              </a:ext>
            </a:extLst>
          </p:cNvPr>
          <p:cNvSpPr txBox="1"/>
          <p:nvPr/>
        </p:nvSpPr>
        <p:spPr>
          <a:xfrm>
            <a:off x="624404" y="5298921"/>
            <a:ext cx="3143952" cy="498333"/>
          </a:xfrm>
          <a:prstGeom prst="rect">
            <a:avLst/>
          </a:prstGeom>
          <a:noFill/>
        </p:spPr>
        <p:txBody>
          <a:bodyPr wrap="square" lIns="0" tIns="0" rIns="0" bIns="0" rtlCol="0">
            <a:normAutofit/>
          </a:bodyPr>
          <a:lstStyle/>
          <a:p>
            <a:pPr algn="ctr"/>
            <a:r>
              <a:rPr lang="en-US" sz="1400" dirty="0"/>
              <a:t>monthly active digital customers</a:t>
            </a:r>
            <a:endParaRPr lang="en-PH" sz="1400" dirty="0"/>
          </a:p>
        </p:txBody>
      </p:sp>
      <p:sp>
        <p:nvSpPr>
          <p:cNvPr id="53" name="ee4pHeader1">
            <a:extLst>
              <a:ext uri="{FF2B5EF4-FFF2-40B4-BE49-F238E27FC236}">
                <a16:creationId xmlns:a16="http://schemas.microsoft.com/office/drawing/2014/main" id="{B7493B48-3D0E-4860-9458-CC3D6C2105CB}"/>
              </a:ext>
            </a:extLst>
          </p:cNvPr>
          <p:cNvSpPr txBox="1"/>
          <p:nvPr/>
        </p:nvSpPr>
        <p:spPr>
          <a:xfrm>
            <a:off x="4509152" y="4096968"/>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Core on cloud</a:t>
            </a:r>
          </a:p>
        </p:txBody>
      </p:sp>
      <p:sp>
        <p:nvSpPr>
          <p:cNvPr id="54" name="TextBox 53">
            <a:extLst>
              <a:ext uri="{FF2B5EF4-FFF2-40B4-BE49-F238E27FC236}">
                <a16:creationId xmlns:a16="http://schemas.microsoft.com/office/drawing/2014/main" id="{63BE6974-5558-45AF-8CD1-EA63F67A1009}"/>
              </a:ext>
            </a:extLst>
          </p:cNvPr>
          <p:cNvSpPr txBox="1"/>
          <p:nvPr/>
        </p:nvSpPr>
        <p:spPr>
          <a:xfrm>
            <a:off x="4509152" y="4986666"/>
            <a:ext cx="3143952" cy="187009"/>
          </a:xfrm>
          <a:prstGeom prst="rect">
            <a:avLst/>
          </a:prstGeom>
          <a:noFill/>
        </p:spPr>
        <p:txBody>
          <a:bodyPr wrap="square" lIns="0" tIns="0" rIns="0" bIns="0" rtlCol="0">
            <a:normAutofit fontScale="92500" lnSpcReduction="10000"/>
          </a:bodyPr>
          <a:lstStyle/>
          <a:p>
            <a:pPr algn="ctr"/>
            <a:r>
              <a:rPr lang="en-US" sz="1400" b="1" dirty="0"/>
              <a:t>of core</a:t>
            </a:r>
            <a:endParaRPr lang="en-PH" sz="1400" b="1" dirty="0"/>
          </a:p>
        </p:txBody>
      </p:sp>
      <p:sp>
        <p:nvSpPr>
          <p:cNvPr id="55" name="TextBox 54">
            <a:extLst>
              <a:ext uri="{FF2B5EF4-FFF2-40B4-BE49-F238E27FC236}">
                <a16:creationId xmlns:a16="http://schemas.microsoft.com/office/drawing/2014/main" id="{7190C2A7-82B3-48B6-B7F6-5EA91461FED0}"/>
              </a:ext>
            </a:extLst>
          </p:cNvPr>
          <p:cNvSpPr txBox="1"/>
          <p:nvPr/>
        </p:nvSpPr>
        <p:spPr>
          <a:xfrm>
            <a:off x="4509152" y="4523858"/>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tx2">
                    <a:lumMod val="50000"/>
                    <a:lumOff val="50000"/>
                  </a:schemeClr>
                </a:solidFill>
                <a:latin typeface="+mj-lt"/>
              </a:rPr>
              <a:t>80%</a:t>
            </a:r>
            <a:endParaRPr lang="en-PH" sz="3200" b="1" dirty="0">
              <a:solidFill>
                <a:schemeClr val="tx2">
                  <a:lumMod val="50000"/>
                  <a:lumOff val="50000"/>
                </a:schemeClr>
              </a:solidFill>
              <a:latin typeface="+mj-lt"/>
            </a:endParaRPr>
          </a:p>
        </p:txBody>
      </p:sp>
      <p:sp>
        <p:nvSpPr>
          <p:cNvPr id="56" name="TextBox 55">
            <a:extLst>
              <a:ext uri="{FF2B5EF4-FFF2-40B4-BE49-F238E27FC236}">
                <a16:creationId xmlns:a16="http://schemas.microsoft.com/office/drawing/2014/main" id="{45F03B04-34DF-4BA4-8287-3B5C767514CB}"/>
              </a:ext>
            </a:extLst>
          </p:cNvPr>
          <p:cNvSpPr txBox="1"/>
          <p:nvPr/>
        </p:nvSpPr>
        <p:spPr>
          <a:xfrm>
            <a:off x="4509152" y="5298921"/>
            <a:ext cx="3143952" cy="498333"/>
          </a:xfrm>
          <a:prstGeom prst="rect">
            <a:avLst/>
          </a:prstGeom>
          <a:noFill/>
        </p:spPr>
        <p:txBody>
          <a:bodyPr wrap="square" lIns="0" tIns="0" rIns="0" bIns="0" rtlCol="0">
            <a:normAutofit/>
          </a:bodyPr>
          <a:lstStyle/>
          <a:p>
            <a:pPr algn="ctr"/>
            <a:r>
              <a:rPr lang="en-US" sz="1400" dirty="0"/>
              <a:t>of core workloads on modern cloud platforms</a:t>
            </a:r>
            <a:endParaRPr lang="en-PH" sz="1400" dirty="0"/>
          </a:p>
        </p:txBody>
      </p:sp>
      <p:sp>
        <p:nvSpPr>
          <p:cNvPr id="57" name="ee4pHeader1">
            <a:extLst>
              <a:ext uri="{FF2B5EF4-FFF2-40B4-BE49-F238E27FC236}">
                <a16:creationId xmlns:a16="http://schemas.microsoft.com/office/drawing/2014/main" id="{88FEE5A5-A04B-49FD-9523-2C215B072514}"/>
              </a:ext>
            </a:extLst>
          </p:cNvPr>
          <p:cNvSpPr txBox="1"/>
          <p:nvPr/>
        </p:nvSpPr>
        <p:spPr>
          <a:xfrm>
            <a:off x="8393900" y="4096968"/>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Time-to-market</a:t>
            </a:r>
          </a:p>
        </p:txBody>
      </p:sp>
      <p:sp>
        <p:nvSpPr>
          <p:cNvPr id="58" name="TextBox 57">
            <a:extLst>
              <a:ext uri="{FF2B5EF4-FFF2-40B4-BE49-F238E27FC236}">
                <a16:creationId xmlns:a16="http://schemas.microsoft.com/office/drawing/2014/main" id="{AFAC11BF-52CD-4E9B-AFA0-3ADFF4013247}"/>
              </a:ext>
            </a:extLst>
          </p:cNvPr>
          <p:cNvSpPr txBox="1"/>
          <p:nvPr/>
        </p:nvSpPr>
        <p:spPr>
          <a:xfrm>
            <a:off x="8393900" y="4986666"/>
            <a:ext cx="3143952" cy="187009"/>
          </a:xfrm>
          <a:prstGeom prst="rect">
            <a:avLst/>
          </a:prstGeom>
          <a:noFill/>
        </p:spPr>
        <p:txBody>
          <a:bodyPr wrap="square" lIns="0" tIns="0" rIns="0" bIns="0" rtlCol="0">
            <a:normAutofit fontScale="92500" lnSpcReduction="10000"/>
          </a:bodyPr>
          <a:lstStyle/>
          <a:p>
            <a:pPr algn="ctr"/>
            <a:r>
              <a:rPr lang="en-US" sz="1400" b="1" dirty="0"/>
              <a:t>to change</a:t>
            </a:r>
            <a:endParaRPr lang="en-PH" sz="1400" b="1" dirty="0"/>
          </a:p>
        </p:txBody>
      </p:sp>
      <p:sp>
        <p:nvSpPr>
          <p:cNvPr id="59" name="TextBox 58">
            <a:extLst>
              <a:ext uri="{FF2B5EF4-FFF2-40B4-BE49-F238E27FC236}">
                <a16:creationId xmlns:a16="http://schemas.microsoft.com/office/drawing/2014/main" id="{EDFAD2AC-2343-4878-9663-7609AC83359C}"/>
              </a:ext>
            </a:extLst>
          </p:cNvPr>
          <p:cNvSpPr txBox="1"/>
          <p:nvPr/>
        </p:nvSpPr>
        <p:spPr>
          <a:xfrm>
            <a:off x="8393900" y="4523858"/>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tx2">
                    <a:lumMod val="50000"/>
                    <a:lumOff val="50000"/>
                  </a:schemeClr>
                </a:solidFill>
                <a:latin typeface="+mj-lt"/>
              </a:rPr>
              <a:t>Weeks</a:t>
            </a:r>
            <a:endParaRPr lang="en-PH" sz="3200" b="1" dirty="0">
              <a:solidFill>
                <a:schemeClr val="tx2">
                  <a:lumMod val="50000"/>
                  <a:lumOff val="50000"/>
                </a:schemeClr>
              </a:solidFill>
              <a:latin typeface="+mj-lt"/>
            </a:endParaRPr>
          </a:p>
        </p:txBody>
      </p:sp>
      <p:sp>
        <p:nvSpPr>
          <p:cNvPr id="60" name="TextBox 59">
            <a:extLst>
              <a:ext uri="{FF2B5EF4-FFF2-40B4-BE49-F238E27FC236}">
                <a16:creationId xmlns:a16="http://schemas.microsoft.com/office/drawing/2014/main" id="{883D40E3-D32E-43FD-8EB7-976F51E97464}"/>
              </a:ext>
            </a:extLst>
          </p:cNvPr>
          <p:cNvSpPr txBox="1"/>
          <p:nvPr/>
        </p:nvSpPr>
        <p:spPr>
          <a:xfrm>
            <a:off x="8393900" y="5298921"/>
            <a:ext cx="3143952" cy="498333"/>
          </a:xfrm>
          <a:prstGeom prst="rect">
            <a:avLst/>
          </a:prstGeom>
          <a:noFill/>
        </p:spPr>
        <p:txBody>
          <a:bodyPr wrap="square" lIns="0" tIns="0" rIns="0" bIns="0" rtlCol="0">
            <a:normAutofit/>
          </a:bodyPr>
          <a:lstStyle/>
          <a:p>
            <a:pPr algn="ctr"/>
            <a:r>
              <a:rPr lang="en-US" sz="1400" dirty="0"/>
              <a:t>to launch or change products, down from months</a:t>
            </a:r>
            <a:endParaRPr lang="en-PH" sz="1400" dirty="0"/>
          </a:p>
        </p:txBody>
      </p:sp>
      <p:sp>
        <p:nvSpPr>
          <p:cNvPr id="7" name="Slide Number Placeholder 6">
            <a:extLst>
              <a:ext uri="{FF2B5EF4-FFF2-40B4-BE49-F238E27FC236}">
                <a16:creationId xmlns:a16="http://schemas.microsoft.com/office/drawing/2014/main" id="{49723FA5-8732-443D-943A-D8EA0A0050D6}"/>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19</a:t>
            </a:fld>
            <a:endParaRPr lang="en-PH" dirty="0"/>
          </a:p>
        </p:txBody>
      </p:sp>
    </p:spTree>
    <p:extLst>
      <p:ext uri="{BB962C8B-B14F-4D97-AF65-F5344CB8AC3E}">
        <p14:creationId xmlns:p14="http://schemas.microsoft.com/office/powerpoint/2010/main" val="4249985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D58AD9D-BF1E-4C75-8C82-C771ACB8698C}"/>
              </a:ext>
            </a:extLst>
          </p:cNvPr>
          <p:cNvGrpSpPr/>
          <p:nvPr/>
        </p:nvGrpSpPr>
        <p:grpSpPr>
          <a:xfrm>
            <a:off x="4016415" y="645366"/>
            <a:ext cx="2222339" cy="2245052"/>
            <a:chOff x="4016415" y="735157"/>
            <a:chExt cx="2222339" cy="2245052"/>
          </a:xfrm>
        </p:grpSpPr>
        <p:cxnSp>
          <p:nvCxnSpPr>
            <p:cNvPr id="4" name="Straight Connector 3">
              <a:extLst>
                <a:ext uri="{FF2B5EF4-FFF2-40B4-BE49-F238E27FC236}">
                  <a16:creationId xmlns:a16="http://schemas.microsoft.com/office/drawing/2014/main" id="{2AD3319D-893A-4C68-8FEA-F83C4A5D0AA7}"/>
                </a:ext>
              </a:extLst>
            </p:cNvPr>
            <p:cNvCxnSpPr>
              <a:cxnSpLocks/>
            </p:cNvCxnSpPr>
            <p:nvPr/>
          </p:nvCxnSpPr>
          <p:spPr>
            <a:xfrm>
              <a:off x="4016415" y="1634725"/>
              <a:ext cx="2222339"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ee4pContent4">
              <a:extLst>
                <a:ext uri="{FF2B5EF4-FFF2-40B4-BE49-F238E27FC236}">
                  <a16:creationId xmlns:a16="http://schemas.microsoft.com/office/drawing/2014/main" id="{7ED72F08-D86E-4BA3-9B58-929D709573AA}"/>
                </a:ext>
              </a:extLst>
            </p:cNvPr>
            <p:cNvSpPr txBox="1"/>
            <p:nvPr/>
          </p:nvSpPr>
          <p:spPr>
            <a:xfrm>
              <a:off x="4016415" y="1796774"/>
              <a:ext cx="2222339"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600" b="1" dirty="0">
                  <a:solidFill>
                    <a:schemeClr val="tx1"/>
                  </a:solidFill>
                  <a:latin typeface="+mj-lt"/>
                </a:rPr>
                <a:t>The case for change</a:t>
              </a:r>
              <a:endParaRPr lang="en-PH" sz="1600" b="1" dirty="0">
                <a:solidFill>
                  <a:schemeClr val="tx1"/>
                </a:solidFill>
                <a:latin typeface="+mj-lt"/>
              </a:endParaRPr>
            </a:p>
          </p:txBody>
        </p:sp>
        <p:sp>
          <p:nvSpPr>
            <p:cNvPr id="6" name="ee4pContent4">
              <a:extLst>
                <a:ext uri="{FF2B5EF4-FFF2-40B4-BE49-F238E27FC236}">
                  <a16:creationId xmlns:a16="http://schemas.microsoft.com/office/drawing/2014/main" id="{2804A627-9E11-46D5-94CF-8FE6FE5CC2C7}"/>
                </a:ext>
              </a:extLst>
            </p:cNvPr>
            <p:cNvSpPr txBox="1"/>
            <p:nvPr/>
          </p:nvSpPr>
          <p:spPr>
            <a:xfrm>
              <a:off x="4016415" y="735157"/>
              <a:ext cx="992585"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5000" b="1" dirty="0">
                  <a:solidFill>
                    <a:schemeClr val="tx1"/>
                  </a:solidFill>
                  <a:latin typeface="+mj-lt"/>
                </a:rPr>
                <a:t>01</a:t>
              </a:r>
              <a:endParaRPr lang="en-PH" sz="5000" b="1" dirty="0">
                <a:solidFill>
                  <a:schemeClr val="tx1"/>
                </a:solidFill>
                <a:latin typeface="+mj-lt"/>
              </a:endParaRPr>
            </a:p>
          </p:txBody>
        </p:sp>
        <p:sp>
          <p:nvSpPr>
            <p:cNvPr id="8" name="TextBox 7">
              <a:extLst>
                <a:ext uri="{FF2B5EF4-FFF2-40B4-BE49-F238E27FC236}">
                  <a16:creationId xmlns:a16="http://schemas.microsoft.com/office/drawing/2014/main" id="{4C1AAFC7-1DC4-4209-94A6-C5D3DE90DBA6}"/>
                </a:ext>
              </a:extLst>
            </p:cNvPr>
            <p:cNvSpPr txBox="1"/>
            <p:nvPr/>
          </p:nvSpPr>
          <p:spPr>
            <a:xfrm>
              <a:off x="4016415" y="2333878"/>
              <a:ext cx="2222339" cy="646331"/>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400" dirty="0"/>
                <a:t>Market shifts, customer behavior and the cost of inaction</a:t>
              </a:r>
            </a:p>
          </p:txBody>
        </p:sp>
      </p:grpSp>
      <p:grpSp>
        <p:nvGrpSpPr>
          <p:cNvPr id="10" name="Group 9">
            <a:extLst>
              <a:ext uri="{FF2B5EF4-FFF2-40B4-BE49-F238E27FC236}">
                <a16:creationId xmlns:a16="http://schemas.microsoft.com/office/drawing/2014/main" id="{0075FFC6-89B6-4D35-A40C-F857DD4124CB}"/>
              </a:ext>
            </a:extLst>
          </p:cNvPr>
          <p:cNvGrpSpPr/>
          <p:nvPr/>
        </p:nvGrpSpPr>
        <p:grpSpPr>
          <a:xfrm>
            <a:off x="6655443" y="645366"/>
            <a:ext cx="2222339" cy="2245052"/>
            <a:chOff x="4016415" y="735157"/>
            <a:chExt cx="2222339" cy="2245052"/>
          </a:xfrm>
        </p:grpSpPr>
        <p:cxnSp>
          <p:nvCxnSpPr>
            <p:cNvPr id="11" name="Straight Connector 10">
              <a:extLst>
                <a:ext uri="{FF2B5EF4-FFF2-40B4-BE49-F238E27FC236}">
                  <a16:creationId xmlns:a16="http://schemas.microsoft.com/office/drawing/2014/main" id="{10684E7A-53FE-4AB7-869C-3D4985C66985}"/>
                </a:ext>
              </a:extLst>
            </p:cNvPr>
            <p:cNvCxnSpPr>
              <a:cxnSpLocks/>
            </p:cNvCxnSpPr>
            <p:nvPr/>
          </p:nvCxnSpPr>
          <p:spPr>
            <a:xfrm>
              <a:off x="4016415" y="1634725"/>
              <a:ext cx="2222339"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e4pContent4">
              <a:extLst>
                <a:ext uri="{FF2B5EF4-FFF2-40B4-BE49-F238E27FC236}">
                  <a16:creationId xmlns:a16="http://schemas.microsoft.com/office/drawing/2014/main" id="{EFF35DF0-331F-4C61-BFDE-2F65200F080A}"/>
                </a:ext>
              </a:extLst>
            </p:cNvPr>
            <p:cNvSpPr txBox="1"/>
            <p:nvPr/>
          </p:nvSpPr>
          <p:spPr>
            <a:xfrm>
              <a:off x="4016415" y="1796774"/>
              <a:ext cx="2222339"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lnSpcReduction="100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600" b="1" dirty="0">
                  <a:solidFill>
                    <a:schemeClr val="tx1"/>
                  </a:solidFill>
                  <a:latin typeface="+mj-lt"/>
                </a:rPr>
                <a:t>Current-state diagnostic</a:t>
              </a:r>
              <a:endParaRPr lang="en-PH" sz="1600" b="1" dirty="0">
                <a:solidFill>
                  <a:schemeClr val="tx1"/>
                </a:solidFill>
                <a:latin typeface="+mj-lt"/>
              </a:endParaRPr>
            </a:p>
          </p:txBody>
        </p:sp>
        <p:sp>
          <p:nvSpPr>
            <p:cNvPr id="13" name="ee4pContent4">
              <a:extLst>
                <a:ext uri="{FF2B5EF4-FFF2-40B4-BE49-F238E27FC236}">
                  <a16:creationId xmlns:a16="http://schemas.microsoft.com/office/drawing/2014/main" id="{BBE0F69D-D88A-4A93-9F6B-81DFD9DD3A00}"/>
                </a:ext>
              </a:extLst>
            </p:cNvPr>
            <p:cNvSpPr txBox="1"/>
            <p:nvPr/>
          </p:nvSpPr>
          <p:spPr>
            <a:xfrm>
              <a:off x="4016415" y="735157"/>
              <a:ext cx="992585"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5000" b="1" dirty="0">
                  <a:solidFill>
                    <a:schemeClr val="tx1"/>
                  </a:solidFill>
                  <a:latin typeface="+mj-lt"/>
                </a:rPr>
                <a:t>02</a:t>
              </a:r>
              <a:endParaRPr lang="en-PH" sz="5000" b="1" dirty="0">
                <a:solidFill>
                  <a:schemeClr val="tx1"/>
                </a:solidFill>
                <a:latin typeface="+mj-lt"/>
              </a:endParaRPr>
            </a:p>
          </p:txBody>
        </p:sp>
        <p:sp>
          <p:nvSpPr>
            <p:cNvPr id="14" name="TextBox 13">
              <a:extLst>
                <a:ext uri="{FF2B5EF4-FFF2-40B4-BE49-F238E27FC236}">
                  <a16:creationId xmlns:a16="http://schemas.microsoft.com/office/drawing/2014/main" id="{C4480DCF-6FC7-42AB-B55C-18DAC1DFA8E7}"/>
                </a:ext>
              </a:extLst>
            </p:cNvPr>
            <p:cNvSpPr txBox="1"/>
            <p:nvPr/>
          </p:nvSpPr>
          <p:spPr>
            <a:xfrm>
              <a:off x="4016415" y="2333878"/>
              <a:ext cx="2222339" cy="646331"/>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400" dirty="0"/>
                <a:t>Where we stand against digital leaders and peers</a:t>
              </a:r>
            </a:p>
          </p:txBody>
        </p:sp>
      </p:grpSp>
      <p:grpSp>
        <p:nvGrpSpPr>
          <p:cNvPr id="15" name="Group 14">
            <a:extLst>
              <a:ext uri="{FF2B5EF4-FFF2-40B4-BE49-F238E27FC236}">
                <a16:creationId xmlns:a16="http://schemas.microsoft.com/office/drawing/2014/main" id="{2E440910-4ABE-45ED-B71E-12365E6929F9}"/>
              </a:ext>
            </a:extLst>
          </p:cNvPr>
          <p:cNvGrpSpPr/>
          <p:nvPr/>
        </p:nvGrpSpPr>
        <p:grpSpPr>
          <a:xfrm>
            <a:off x="9294471" y="645366"/>
            <a:ext cx="2222339" cy="2245052"/>
            <a:chOff x="4016415" y="735157"/>
            <a:chExt cx="2222339" cy="2245052"/>
          </a:xfrm>
        </p:grpSpPr>
        <p:cxnSp>
          <p:nvCxnSpPr>
            <p:cNvPr id="16" name="Straight Connector 15">
              <a:extLst>
                <a:ext uri="{FF2B5EF4-FFF2-40B4-BE49-F238E27FC236}">
                  <a16:creationId xmlns:a16="http://schemas.microsoft.com/office/drawing/2014/main" id="{899A0E16-3B3F-4A67-A266-E09FF06A89B5}"/>
                </a:ext>
              </a:extLst>
            </p:cNvPr>
            <p:cNvCxnSpPr>
              <a:cxnSpLocks/>
            </p:cNvCxnSpPr>
            <p:nvPr/>
          </p:nvCxnSpPr>
          <p:spPr>
            <a:xfrm>
              <a:off x="4016415" y="1634725"/>
              <a:ext cx="2222339"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ee4pContent4">
              <a:extLst>
                <a:ext uri="{FF2B5EF4-FFF2-40B4-BE49-F238E27FC236}">
                  <a16:creationId xmlns:a16="http://schemas.microsoft.com/office/drawing/2014/main" id="{EEE214BD-BD32-4D38-ADB9-6F1DBF0DB697}"/>
                </a:ext>
              </a:extLst>
            </p:cNvPr>
            <p:cNvSpPr txBox="1"/>
            <p:nvPr/>
          </p:nvSpPr>
          <p:spPr>
            <a:xfrm>
              <a:off x="4016415" y="1796774"/>
              <a:ext cx="2222339"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600" b="1" dirty="0">
                  <a:solidFill>
                    <a:schemeClr val="tx1"/>
                  </a:solidFill>
                  <a:latin typeface="+mj-lt"/>
                </a:rPr>
                <a:t>Vision and ambition</a:t>
              </a:r>
              <a:endParaRPr lang="en-PH" sz="1600" b="1" dirty="0">
                <a:solidFill>
                  <a:schemeClr val="tx1"/>
                </a:solidFill>
                <a:latin typeface="+mj-lt"/>
              </a:endParaRPr>
            </a:p>
          </p:txBody>
        </p:sp>
        <p:sp>
          <p:nvSpPr>
            <p:cNvPr id="18" name="ee4pContent4">
              <a:extLst>
                <a:ext uri="{FF2B5EF4-FFF2-40B4-BE49-F238E27FC236}">
                  <a16:creationId xmlns:a16="http://schemas.microsoft.com/office/drawing/2014/main" id="{5B8F5A92-9F16-4F77-909E-09D4F57E8273}"/>
                </a:ext>
              </a:extLst>
            </p:cNvPr>
            <p:cNvSpPr txBox="1"/>
            <p:nvPr/>
          </p:nvSpPr>
          <p:spPr>
            <a:xfrm>
              <a:off x="4016415" y="735157"/>
              <a:ext cx="992585"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5000" b="1" dirty="0">
                  <a:solidFill>
                    <a:schemeClr val="tx1"/>
                  </a:solidFill>
                  <a:latin typeface="+mj-lt"/>
                </a:rPr>
                <a:t>03</a:t>
              </a:r>
              <a:endParaRPr lang="en-PH" sz="5000" b="1" dirty="0">
                <a:solidFill>
                  <a:schemeClr val="tx1"/>
                </a:solidFill>
                <a:latin typeface="+mj-lt"/>
              </a:endParaRPr>
            </a:p>
          </p:txBody>
        </p:sp>
        <p:sp>
          <p:nvSpPr>
            <p:cNvPr id="19" name="TextBox 18">
              <a:extLst>
                <a:ext uri="{FF2B5EF4-FFF2-40B4-BE49-F238E27FC236}">
                  <a16:creationId xmlns:a16="http://schemas.microsoft.com/office/drawing/2014/main" id="{FE719B05-B053-4B38-A8F2-65EB820E7846}"/>
                </a:ext>
              </a:extLst>
            </p:cNvPr>
            <p:cNvSpPr txBox="1"/>
            <p:nvPr/>
          </p:nvSpPr>
          <p:spPr>
            <a:xfrm>
              <a:off x="4016415" y="2333878"/>
              <a:ext cx="2222339" cy="646331"/>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400" dirty="0"/>
                <a:t>Our 2028 north-star and target operating model</a:t>
              </a:r>
            </a:p>
          </p:txBody>
        </p:sp>
      </p:grpSp>
      <p:grpSp>
        <p:nvGrpSpPr>
          <p:cNvPr id="20" name="Group 19">
            <a:extLst>
              <a:ext uri="{FF2B5EF4-FFF2-40B4-BE49-F238E27FC236}">
                <a16:creationId xmlns:a16="http://schemas.microsoft.com/office/drawing/2014/main" id="{1F6BF8B9-C96A-46C9-A549-FFDA6B47CA2F}"/>
              </a:ext>
            </a:extLst>
          </p:cNvPr>
          <p:cNvGrpSpPr/>
          <p:nvPr/>
        </p:nvGrpSpPr>
        <p:grpSpPr>
          <a:xfrm>
            <a:off x="4016415" y="3461552"/>
            <a:ext cx="2222339" cy="2245052"/>
            <a:chOff x="4016415" y="735157"/>
            <a:chExt cx="2222339" cy="2245052"/>
          </a:xfrm>
        </p:grpSpPr>
        <p:cxnSp>
          <p:nvCxnSpPr>
            <p:cNvPr id="21" name="Straight Connector 20">
              <a:extLst>
                <a:ext uri="{FF2B5EF4-FFF2-40B4-BE49-F238E27FC236}">
                  <a16:creationId xmlns:a16="http://schemas.microsoft.com/office/drawing/2014/main" id="{CFD45C78-6875-4485-9E1B-A52B081929BA}"/>
                </a:ext>
              </a:extLst>
            </p:cNvPr>
            <p:cNvCxnSpPr>
              <a:cxnSpLocks/>
            </p:cNvCxnSpPr>
            <p:nvPr/>
          </p:nvCxnSpPr>
          <p:spPr>
            <a:xfrm>
              <a:off x="4016415" y="1634725"/>
              <a:ext cx="2222339"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2" name="ee4pContent4">
              <a:extLst>
                <a:ext uri="{FF2B5EF4-FFF2-40B4-BE49-F238E27FC236}">
                  <a16:creationId xmlns:a16="http://schemas.microsoft.com/office/drawing/2014/main" id="{948B328B-13C2-4FB8-87D1-946549A81117}"/>
                </a:ext>
              </a:extLst>
            </p:cNvPr>
            <p:cNvSpPr txBox="1"/>
            <p:nvPr/>
          </p:nvSpPr>
          <p:spPr>
            <a:xfrm>
              <a:off x="4016415" y="1796774"/>
              <a:ext cx="2222339"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lnSpcReduction="100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600" b="1" dirty="0">
                  <a:solidFill>
                    <a:schemeClr val="tx1"/>
                  </a:solidFill>
                  <a:latin typeface="+mj-lt"/>
                </a:rPr>
                <a:t>Strategy and roadmap</a:t>
              </a:r>
              <a:endParaRPr lang="en-PH" sz="1600" b="1" dirty="0">
                <a:solidFill>
                  <a:schemeClr val="tx1"/>
                </a:solidFill>
                <a:latin typeface="+mj-lt"/>
              </a:endParaRPr>
            </a:p>
          </p:txBody>
        </p:sp>
        <p:sp>
          <p:nvSpPr>
            <p:cNvPr id="23" name="ee4pContent4">
              <a:extLst>
                <a:ext uri="{FF2B5EF4-FFF2-40B4-BE49-F238E27FC236}">
                  <a16:creationId xmlns:a16="http://schemas.microsoft.com/office/drawing/2014/main" id="{2BFFD9B6-E09B-4E31-BA8C-7E6B12AF1D27}"/>
                </a:ext>
              </a:extLst>
            </p:cNvPr>
            <p:cNvSpPr txBox="1"/>
            <p:nvPr/>
          </p:nvSpPr>
          <p:spPr>
            <a:xfrm>
              <a:off x="4016415" y="735157"/>
              <a:ext cx="992585"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5000" b="1" dirty="0">
                  <a:solidFill>
                    <a:schemeClr val="tx1"/>
                  </a:solidFill>
                  <a:latin typeface="+mj-lt"/>
                </a:rPr>
                <a:t>04</a:t>
              </a:r>
              <a:endParaRPr lang="en-PH" sz="5000" b="1" dirty="0">
                <a:solidFill>
                  <a:schemeClr val="tx1"/>
                </a:solidFill>
                <a:latin typeface="+mj-lt"/>
              </a:endParaRPr>
            </a:p>
          </p:txBody>
        </p:sp>
        <p:sp>
          <p:nvSpPr>
            <p:cNvPr id="24" name="TextBox 23">
              <a:extLst>
                <a:ext uri="{FF2B5EF4-FFF2-40B4-BE49-F238E27FC236}">
                  <a16:creationId xmlns:a16="http://schemas.microsoft.com/office/drawing/2014/main" id="{1D75BFBB-F708-4C24-A5E2-F8B18CCCEF02}"/>
                </a:ext>
              </a:extLst>
            </p:cNvPr>
            <p:cNvSpPr txBox="1"/>
            <p:nvPr/>
          </p:nvSpPr>
          <p:spPr>
            <a:xfrm>
              <a:off x="4016415" y="2333878"/>
              <a:ext cx="2222339" cy="646331"/>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400" dirty="0"/>
                <a:t>Five pillars, phased delivery and key initiatives</a:t>
              </a:r>
            </a:p>
          </p:txBody>
        </p:sp>
      </p:grpSp>
      <p:grpSp>
        <p:nvGrpSpPr>
          <p:cNvPr id="25" name="Group 24">
            <a:extLst>
              <a:ext uri="{FF2B5EF4-FFF2-40B4-BE49-F238E27FC236}">
                <a16:creationId xmlns:a16="http://schemas.microsoft.com/office/drawing/2014/main" id="{D4387F43-F1A2-415D-9F9F-F26584EA3AF4}"/>
              </a:ext>
            </a:extLst>
          </p:cNvPr>
          <p:cNvGrpSpPr/>
          <p:nvPr/>
        </p:nvGrpSpPr>
        <p:grpSpPr>
          <a:xfrm>
            <a:off x="6655443" y="3461552"/>
            <a:ext cx="2222339" cy="2245052"/>
            <a:chOff x="4016415" y="735157"/>
            <a:chExt cx="2222339" cy="2245052"/>
          </a:xfrm>
        </p:grpSpPr>
        <p:cxnSp>
          <p:nvCxnSpPr>
            <p:cNvPr id="26" name="Straight Connector 25">
              <a:extLst>
                <a:ext uri="{FF2B5EF4-FFF2-40B4-BE49-F238E27FC236}">
                  <a16:creationId xmlns:a16="http://schemas.microsoft.com/office/drawing/2014/main" id="{461800BA-7F9C-4700-B318-E08D560BD5B7}"/>
                </a:ext>
              </a:extLst>
            </p:cNvPr>
            <p:cNvCxnSpPr>
              <a:cxnSpLocks/>
            </p:cNvCxnSpPr>
            <p:nvPr/>
          </p:nvCxnSpPr>
          <p:spPr>
            <a:xfrm>
              <a:off x="4016415" y="1634725"/>
              <a:ext cx="2222339"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7" name="ee4pContent4">
              <a:extLst>
                <a:ext uri="{FF2B5EF4-FFF2-40B4-BE49-F238E27FC236}">
                  <a16:creationId xmlns:a16="http://schemas.microsoft.com/office/drawing/2014/main" id="{8F492892-0B2E-4B37-A843-F1B731319A12}"/>
                </a:ext>
              </a:extLst>
            </p:cNvPr>
            <p:cNvSpPr txBox="1"/>
            <p:nvPr/>
          </p:nvSpPr>
          <p:spPr>
            <a:xfrm>
              <a:off x="4016415" y="1796774"/>
              <a:ext cx="2222339"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600" b="1" dirty="0">
                  <a:solidFill>
                    <a:schemeClr val="tx1"/>
                  </a:solidFill>
                  <a:latin typeface="+mj-lt"/>
                </a:rPr>
                <a:t>The financial case</a:t>
              </a:r>
              <a:endParaRPr lang="en-PH" sz="1600" b="1" dirty="0">
                <a:solidFill>
                  <a:schemeClr val="tx1"/>
                </a:solidFill>
                <a:latin typeface="+mj-lt"/>
              </a:endParaRPr>
            </a:p>
          </p:txBody>
        </p:sp>
        <p:sp>
          <p:nvSpPr>
            <p:cNvPr id="28" name="ee4pContent4">
              <a:extLst>
                <a:ext uri="{FF2B5EF4-FFF2-40B4-BE49-F238E27FC236}">
                  <a16:creationId xmlns:a16="http://schemas.microsoft.com/office/drawing/2014/main" id="{A9EF3B74-FDFE-431A-9EA9-38E2F85E0727}"/>
                </a:ext>
              </a:extLst>
            </p:cNvPr>
            <p:cNvSpPr txBox="1"/>
            <p:nvPr/>
          </p:nvSpPr>
          <p:spPr>
            <a:xfrm>
              <a:off x="4016415" y="735157"/>
              <a:ext cx="992585"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5000" b="1" dirty="0">
                  <a:solidFill>
                    <a:schemeClr val="tx1"/>
                  </a:solidFill>
                  <a:latin typeface="+mj-lt"/>
                </a:rPr>
                <a:t>05</a:t>
              </a:r>
              <a:endParaRPr lang="en-PH" sz="5000" b="1" dirty="0">
                <a:solidFill>
                  <a:schemeClr val="tx1"/>
                </a:solidFill>
                <a:latin typeface="+mj-lt"/>
              </a:endParaRPr>
            </a:p>
          </p:txBody>
        </p:sp>
        <p:sp>
          <p:nvSpPr>
            <p:cNvPr id="29" name="TextBox 28">
              <a:extLst>
                <a:ext uri="{FF2B5EF4-FFF2-40B4-BE49-F238E27FC236}">
                  <a16:creationId xmlns:a16="http://schemas.microsoft.com/office/drawing/2014/main" id="{0DF6E710-6C2D-4267-A4A3-FE0695F2D4B2}"/>
                </a:ext>
              </a:extLst>
            </p:cNvPr>
            <p:cNvSpPr txBox="1"/>
            <p:nvPr/>
          </p:nvSpPr>
          <p:spPr>
            <a:xfrm>
              <a:off x="4016415" y="2333878"/>
              <a:ext cx="2222339" cy="646331"/>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400" dirty="0"/>
                <a:t>Investment, value at stake and expected returns</a:t>
              </a:r>
            </a:p>
          </p:txBody>
        </p:sp>
      </p:grpSp>
      <p:grpSp>
        <p:nvGrpSpPr>
          <p:cNvPr id="30" name="Group 29">
            <a:extLst>
              <a:ext uri="{FF2B5EF4-FFF2-40B4-BE49-F238E27FC236}">
                <a16:creationId xmlns:a16="http://schemas.microsoft.com/office/drawing/2014/main" id="{CC5C66EB-6EF7-49AD-BC9E-6E7B8621CC2B}"/>
              </a:ext>
            </a:extLst>
          </p:cNvPr>
          <p:cNvGrpSpPr/>
          <p:nvPr/>
        </p:nvGrpSpPr>
        <p:grpSpPr>
          <a:xfrm>
            <a:off x="9294471" y="3461552"/>
            <a:ext cx="2222339" cy="2245052"/>
            <a:chOff x="4016415" y="735157"/>
            <a:chExt cx="2222339" cy="2245052"/>
          </a:xfrm>
        </p:grpSpPr>
        <p:cxnSp>
          <p:nvCxnSpPr>
            <p:cNvPr id="31" name="Straight Connector 30">
              <a:extLst>
                <a:ext uri="{FF2B5EF4-FFF2-40B4-BE49-F238E27FC236}">
                  <a16:creationId xmlns:a16="http://schemas.microsoft.com/office/drawing/2014/main" id="{7ECE7792-CE31-414C-AF1E-579F411C2236}"/>
                </a:ext>
              </a:extLst>
            </p:cNvPr>
            <p:cNvCxnSpPr>
              <a:cxnSpLocks/>
            </p:cNvCxnSpPr>
            <p:nvPr/>
          </p:nvCxnSpPr>
          <p:spPr>
            <a:xfrm>
              <a:off x="4016415" y="1634725"/>
              <a:ext cx="2222339"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2" name="ee4pContent4">
              <a:extLst>
                <a:ext uri="{FF2B5EF4-FFF2-40B4-BE49-F238E27FC236}">
                  <a16:creationId xmlns:a16="http://schemas.microsoft.com/office/drawing/2014/main" id="{F8507331-154E-4A53-A545-F6EF1C8DD4FF}"/>
                </a:ext>
              </a:extLst>
            </p:cNvPr>
            <p:cNvSpPr txBox="1"/>
            <p:nvPr/>
          </p:nvSpPr>
          <p:spPr>
            <a:xfrm>
              <a:off x="4016415" y="1796774"/>
              <a:ext cx="2222339"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lnSpcReduction="100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600" b="1" dirty="0">
                  <a:solidFill>
                    <a:schemeClr val="tx1"/>
                  </a:solidFill>
                  <a:latin typeface="+mj-lt"/>
                </a:rPr>
                <a:t>Risk, governance and ask</a:t>
              </a:r>
              <a:endParaRPr lang="en-PH" sz="1600" b="1" dirty="0">
                <a:solidFill>
                  <a:schemeClr val="tx1"/>
                </a:solidFill>
                <a:latin typeface="+mj-lt"/>
              </a:endParaRPr>
            </a:p>
          </p:txBody>
        </p:sp>
        <p:sp>
          <p:nvSpPr>
            <p:cNvPr id="33" name="ee4pContent4">
              <a:extLst>
                <a:ext uri="{FF2B5EF4-FFF2-40B4-BE49-F238E27FC236}">
                  <a16:creationId xmlns:a16="http://schemas.microsoft.com/office/drawing/2014/main" id="{FD8C84F2-D4B9-4842-AA65-AD3BBFE7E1F2}"/>
                </a:ext>
              </a:extLst>
            </p:cNvPr>
            <p:cNvSpPr txBox="1"/>
            <p:nvPr/>
          </p:nvSpPr>
          <p:spPr>
            <a:xfrm>
              <a:off x="4016415" y="735157"/>
              <a:ext cx="992585"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5000" b="1" dirty="0">
                  <a:solidFill>
                    <a:schemeClr val="tx1"/>
                  </a:solidFill>
                  <a:latin typeface="+mj-lt"/>
                </a:rPr>
                <a:t>06</a:t>
              </a:r>
              <a:endParaRPr lang="en-PH" sz="5000" b="1" dirty="0">
                <a:solidFill>
                  <a:schemeClr val="tx1"/>
                </a:solidFill>
                <a:latin typeface="+mj-lt"/>
              </a:endParaRPr>
            </a:p>
          </p:txBody>
        </p:sp>
        <p:sp>
          <p:nvSpPr>
            <p:cNvPr id="34" name="TextBox 33">
              <a:extLst>
                <a:ext uri="{FF2B5EF4-FFF2-40B4-BE49-F238E27FC236}">
                  <a16:creationId xmlns:a16="http://schemas.microsoft.com/office/drawing/2014/main" id="{7E10FDC6-56C0-424C-817E-3E09F4DFD4F9}"/>
                </a:ext>
              </a:extLst>
            </p:cNvPr>
            <p:cNvSpPr txBox="1"/>
            <p:nvPr/>
          </p:nvSpPr>
          <p:spPr>
            <a:xfrm>
              <a:off x="4016415" y="2333878"/>
              <a:ext cx="2222339" cy="646331"/>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400" dirty="0"/>
                <a:t>What we need from the Board to proceed at pace</a:t>
              </a:r>
            </a:p>
          </p:txBody>
        </p:sp>
      </p:grpSp>
      <p:sp>
        <p:nvSpPr>
          <p:cNvPr id="38" name="Slide Number Placeholder 37">
            <a:extLst>
              <a:ext uri="{FF2B5EF4-FFF2-40B4-BE49-F238E27FC236}">
                <a16:creationId xmlns:a16="http://schemas.microsoft.com/office/drawing/2014/main" id="{2801E2E6-43DC-4232-85B5-0D20DDEB5B71}"/>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a:t>
            </a:fld>
            <a:endParaRPr lang="en-PH" dirty="0"/>
          </a:p>
        </p:txBody>
      </p:sp>
      <p:sp>
        <p:nvSpPr>
          <p:cNvPr id="41" name="Title 2">
            <a:extLst>
              <a:ext uri="{FF2B5EF4-FFF2-40B4-BE49-F238E27FC236}">
                <a16:creationId xmlns:a16="http://schemas.microsoft.com/office/drawing/2014/main" id="{9DE95FA7-7668-4E8A-AD74-B2485600CF77}"/>
              </a:ext>
            </a:extLst>
          </p:cNvPr>
          <p:cNvSpPr txBox="1">
            <a:spLocks/>
          </p:cNvSpPr>
          <p:nvPr/>
        </p:nvSpPr>
        <p:spPr>
          <a:xfrm>
            <a:off x="363538" y="393540"/>
            <a:ext cx="2738437" cy="5856788"/>
          </a:xfrm>
          <a:prstGeom prst="rect">
            <a:avLst/>
          </a:prstGeom>
        </p:spPr>
        <p:txBody>
          <a:bodyPr vert="vert270" lIns="0" tIns="0" rIns="0" bIns="0" rtlCol="0" anchor="ctr">
            <a:noAutofit/>
          </a:bodyPr>
          <a:lstStyle>
            <a:lvl1pPr algn="l" defTabSz="914400" rtl="0" eaLnBrk="1" latinLnBrk="0" hangingPunct="1">
              <a:lnSpc>
                <a:spcPct val="90000"/>
              </a:lnSpc>
              <a:spcBef>
                <a:spcPct val="0"/>
              </a:spcBef>
              <a:buNone/>
              <a:defRPr sz="2800" b="1" kern="1200">
                <a:solidFill>
                  <a:schemeClr val="accent5"/>
                </a:solidFill>
                <a:latin typeface="+mj-lt"/>
                <a:ea typeface="+mj-ea"/>
                <a:cs typeface="+mj-cs"/>
              </a:defRPr>
            </a:lvl1pPr>
          </a:lstStyle>
          <a:p>
            <a:pPr algn="ctr"/>
            <a:r>
              <a:rPr lang="en-PH" sz="6000" dirty="0">
                <a:solidFill>
                  <a:schemeClr val="bg1"/>
                </a:solidFill>
              </a:rPr>
              <a:t>Agenda</a:t>
            </a:r>
          </a:p>
        </p:txBody>
      </p:sp>
    </p:spTree>
    <p:extLst>
      <p:ext uri="{BB962C8B-B14F-4D97-AF65-F5344CB8AC3E}">
        <p14:creationId xmlns:p14="http://schemas.microsoft.com/office/powerpoint/2010/main" val="8824450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FCE85-7F43-490B-AA4F-8C171C1DC4EA}"/>
              </a:ext>
            </a:extLst>
          </p:cNvPr>
          <p:cNvSpPr>
            <a:spLocks noGrp="1"/>
          </p:cNvSpPr>
          <p:nvPr>
            <p:ph type="title"/>
          </p:nvPr>
        </p:nvSpPr>
        <p:spPr/>
        <p:txBody>
          <a:bodyPr/>
          <a:lstStyle/>
          <a:p>
            <a:r>
              <a:rPr lang="en-US" b="1" dirty="0"/>
              <a:t>Where to play</a:t>
            </a:r>
          </a:p>
        </p:txBody>
      </p:sp>
      <p:grpSp>
        <p:nvGrpSpPr>
          <p:cNvPr id="52" name="Group 51">
            <a:extLst>
              <a:ext uri="{FF2B5EF4-FFF2-40B4-BE49-F238E27FC236}">
                <a16:creationId xmlns:a16="http://schemas.microsoft.com/office/drawing/2014/main" id="{5B1019D8-C572-4568-ABDD-FFB5A0DBB38F}"/>
              </a:ext>
            </a:extLst>
          </p:cNvPr>
          <p:cNvGrpSpPr/>
          <p:nvPr/>
        </p:nvGrpSpPr>
        <p:grpSpPr>
          <a:xfrm>
            <a:off x="363795" y="1558399"/>
            <a:ext cx="6748206" cy="4485799"/>
            <a:chOff x="363794" y="1558399"/>
            <a:chExt cx="7186161" cy="4485799"/>
          </a:xfrm>
        </p:grpSpPr>
        <p:sp>
          <p:nvSpPr>
            <p:cNvPr id="4" name="TextBox 3">
              <a:extLst>
                <a:ext uri="{FF2B5EF4-FFF2-40B4-BE49-F238E27FC236}">
                  <a16:creationId xmlns:a16="http://schemas.microsoft.com/office/drawing/2014/main" id="{EA65AA7A-B87E-42BC-8606-DAE0B483E5E3}"/>
                </a:ext>
              </a:extLst>
            </p:cNvPr>
            <p:cNvSpPr txBox="1"/>
            <p:nvPr/>
          </p:nvSpPr>
          <p:spPr>
            <a:xfrm>
              <a:off x="935232" y="2245362"/>
              <a:ext cx="3177996" cy="1541702"/>
            </a:xfrm>
            <a:prstGeom prst="rect">
              <a:avLst/>
            </a:prstGeom>
            <a:solidFill>
              <a:schemeClr val="tx1">
                <a:lumMod val="10000"/>
                <a:lumOff val="90000"/>
              </a:schemeClr>
            </a:solidFill>
          </p:spPr>
          <p:txBody>
            <a:bodyPr wrap="square" lIns="72000" tIns="72000" rIns="72000" bIns="72000" rtlCol="0" anchor="ctr">
              <a:normAutofit/>
            </a:bodyPr>
            <a:lstStyle/>
            <a:p>
              <a:r>
                <a:rPr lang="en-US" sz="1200" b="1" dirty="0"/>
                <a:t>Protect &amp; grow </a:t>
              </a:r>
            </a:p>
            <a:p>
              <a:pPr marL="355600" indent="-173038">
                <a:buFont typeface="Arial" panose="020B0604020202020204" pitchFamily="34" charset="0"/>
                <a:buChar char="•"/>
              </a:pPr>
              <a:r>
                <a:rPr lang="en-US" sz="1200" dirty="0"/>
                <a:t>core deposits and primary relationships — defend the franchise with a markedly better everyday experience.</a:t>
              </a:r>
            </a:p>
          </p:txBody>
        </p:sp>
        <p:sp>
          <p:nvSpPr>
            <p:cNvPr id="5" name="TextBox 4">
              <a:extLst>
                <a:ext uri="{FF2B5EF4-FFF2-40B4-BE49-F238E27FC236}">
                  <a16:creationId xmlns:a16="http://schemas.microsoft.com/office/drawing/2014/main" id="{BA33C479-0F9B-4F54-B2E8-30170437969C}"/>
                </a:ext>
              </a:extLst>
            </p:cNvPr>
            <p:cNvSpPr txBox="1"/>
            <p:nvPr/>
          </p:nvSpPr>
          <p:spPr>
            <a:xfrm>
              <a:off x="4276274" y="2245362"/>
              <a:ext cx="3177996" cy="1541702"/>
            </a:xfrm>
            <a:prstGeom prst="rect">
              <a:avLst/>
            </a:prstGeom>
            <a:solidFill>
              <a:schemeClr val="accent5">
                <a:lumMod val="20000"/>
                <a:lumOff val="80000"/>
              </a:schemeClr>
            </a:solidFill>
          </p:spPr>
          <p:txBody>
            <a:bodyPr wrap="square" lIns="72000" tIns="72000" rIns="72000" bIns="72000" rtlCol="0" anchor="ctr">
              <a:normAutofit/>
            </a:bodyPr>
            <a:lstStyle/>
            <a:p>
              <a:r>
                <a:rPr lang="en-US" sz="1200" b="1" dirty="0"/>
                <a:t>Scale digitally </a:t>
              </a:r>
            </a:p>
            <a:p>
              <a:pPr marL="355600" indent="-173038">
                <a:buFont typeface="Arial" panose="020B0604020202020204" pitchFamily="34" charset="0"/>
                <a:buChar char="•"/>
              </a:pPr>
              <a:r>
                <a:rPr lang="en-US" sz="1200" dirty="0"/>
                <a:t>in lending, payments and SME — where digital reach and faster decisions can win profitable new business.</a:t>
              </a:r>
            </a:p>
          </p:txBody>
        </p:sp>
        <p:sp>
          <p:nvSpPr>
            <p:cNvPr id="6" name="TextBox 5">
              <a:extLst>
                <a:ext uri="{FF2B5EF4-FFF2-40B4-BE49-F238E27FC236}">
                  <a16:creationId xmlns:a16="http://schemas.microsoft.com/office/drawing/2014/main" id="{5045C07D-A6DC-4C70-8F26-25B44285D0EE}"/>
                </a:ext>
              </a:extLst>
            </p:cNvPr>
            <p:cNvSpPr txBox="1"/>
            <p:nvPr/>
          </p:nvSpPr>
          <p:spPr>
            <a:xfrm>
              <a:off x="935232" y="3993373"/>
              <a:ext cx="3177996" cy="1541702"/>
            </a:xfrm>
            <a:prstGeom prst="rect">
              <a:avLst/>
            </a:prstGeom>
            <a:solidFill>
              <a:schemeClr val="bg2"/>
            </a:solidFill>
          </p:spPr>
          <p:txBody>
            <a:bodyPr wrap="square" lIns="72000" tIns="72000" rIns="72000" bIns="72000" rtlCol="0" anchor="ctr">
              <a:normAutofit/>
            </a:bodyPr>
            <a:lstStyle/>
            <a:p>
              <a:r>
                <a:rPr lang="en-US" sz="1200" b="1" dirty="0"/>
                <a:t>Selectively partner </a:t>
              </a:r>
            </a:p>
            <a:p>
              <a:pPr marL="355600" indent="-173038">
                <a:buFont typeface="Arial" panose="020B0604020202020204" pitchFamily="34" charset="0"/>
                <a:buChar char="•"/>
              </a:pPr>
              <a:r>
                <a:rPr lang="en-US" sz="1200" dirty="0"/>
                <a:t>for non-core capabilities and niche segments, rather than building everything ourselves.</a:t>
              </a:r>
            </a:p>
          </p:txBody>
        </p:sp>
        <p:sp>
          <p:nvSpPr>
            <p:cNvPr id="7" name="TextBox 6">
              <a:extLst>
                <a:ext uri="{FF2B5EF4-FFF2-40B4-BE49-F238E27FC236}">
                  <a16:creationId xmlns:a16="http://schemas.microsoft.com/office/drawing/2014/main" id="{B38666B1-96CF-48BE-B331-39261E41318C}"/>
                </a:ext>
              </a:extLst>
            </p:cNvPr>
            <p:cNvSpPr txBox="1"/>
            <p:nvPr/>
          </p:nvSpPr>
          <p:spPr>
            <a:xfrm>
              <a:off x="4276274" y="3993373"/>
              <a:ext cx="3177996" cy="1541702"/>
            </a:xfrm>
            <a:prstGeom prst="rect">
              <a:avLst/>
            </a:prstGeom>
            <a:solidFill>
              <a:schemeClr val="tx1">
                <a:lumMod val="10000"/>
                <a:lumOff val="90000"/>
              </a:schemeClr>
            </a:solidFill>
          </p:spPr>
          <p:txBody>
            <a:bodyPr wrap="square" lIns="72000" tIns="72000" rIns="72000" bIns="72000" rtlCol="0" anchor="ctr">
              <a:normAutofit/>
            </a:bodyPr>
            <a:lstStyle/>
            <a:p>
              <a:r>
                <a:rPr lang="en-US" sz="1200" b="1" dirty="0"/>
                <a:t>Exit or fix </a:t>
              </a:r>
            </a:p>
            <a:p>
              <a:pPr marL="355600" indent="-173038">
                <a:buFont typeface="Arial" panose="020B0604020202020204" pitchFamily="34" charset="0"/>
                <a:buChar char="•"/>
              </a:pPr>
              <a:r>
                <a:rPr lang="en-US" sz="1200" dirty="0"/>
                <a:t>sub-scale, high-cost propositions that neither differentiate nor earn their place.</a:t>
              </a:r>
            </a:p>
          </p:txBody>
        </p:sp>
        <p:sp>
          <p:nvSpPr>
            <p:cNvPr id="9" name="Arrow: Right 8">
              <a:extLst>
                <a:ext uri="{FF2B5EF4-FFF2-40B4-BE49-F238E27FC236}">
                  <a16:creationId xmlns:a16="http://schemas.microsoft.com/office/drawing/2014/main" id="{93C0D48D-86CE-4B30-BD13-6B390A755B21}"/>
                </a:ext>
              </a:extLst>
            </p:cNvPr>
            <p:cNvSpPr/>
            <p:nvPr/>
          </p:nvSpPr>
          <p:spPr>
            <a:xfrm>
              <a:off x="969957" y="5644013"/>
              <a:ext cx="6579998" cy="1947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0" name="Arrow: Right 9">
              <a:extLst>
                <a:ext uri="{FF2B5EF4-FFF2-40B4-BE49-F238E27FC236}">
                  <a16:creationId xmlns:a16="http://schemas.microsoft.com/office/drawing/2014/main" id="{128FE14F-5226-4ADB-8FBD-2B2D006E80F3}"/>
                </a:ext>
              </a:extLst>
            </p:cNvPr>
            <p:cNvSpPr/>
            <p:nvPr/>
          </p:nvSpPr>
          <p:spPr>
            <a:xfrm rot="16200000">
              <a:off x="-962917" y="3783538"/>
              <a:ext cx="3289713" cy="21336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4" name="Group 13">
              <a:extLst>
                <a:ext uri="{FF2B5EF4-FFF2-40B4-BE49-F238E27FC236}">
                  <a16:creationId xmlns:a16="http://schemas.microsoft.com/office/drawing/2014/main" id="{E65F2E25-868B-42F0-B93E-429F5A035BD3}"/>
                </a:ext>
              </a:extLst>
            </p:cNvPr>
            <p:cNvGrpSpPr/>
            <p:nvPr/>
          </p:nvGrpSpPr>
          <p:grpSpPr>
            <a:xfrm>
              <a:off x="935232" y="5851186"/>
              <a:ext cx="6614723" cy="193012"/>
              <a:chOff x="934157" y="5832733"/>
              <a:chExt cx="6614723" cy="211465"/>
            </a:xfrm>
          </p:grpSpPr>
          <p:sp>
            <p:nvSpPr>
              <p:cNvPr id="11" name="TextBox 10">
                <a:extLst>
                  <a:ext uri="{FF2B5EF4-FFF2-40B4-BE49-F238E27FC236}">
                    <a16:creationId xmlns:a16="http://schemas.microsoft.com/office/drawing/2014/main" id="{9374A2CE-5283-4F74-90E4-8E2528273E87}"/>
                  </a:ext>
                </a:extLst>
              </p:cNvPr>
              <p:cNvSpPr txBox="1"/>
              <p:nvPr/>
            </p:nvSpPr>
            <p:spPr>
              <a:xfrm>
                <a:off x="934157" y="5832733"/>
                <a:ext cx="870259" cy="211465"/>
              </a:xfrm>
              <a:prstGeom prst="rect">
                <a:avLst/>
              </a:prstGeom>
              <a:noFill/>
            </p:spPr>
            <p:txBody>
              <a:bodyPr wrap="square" lIns="0" tIns="0" rIns="0" bIns="0" rtlCol="0" anchor="ctr">
                <a:noAutofit/>
              </a:bodyPr>
              <a:lstStyle/>
              <a:p>
                <a:r>
                  <a:rPr lang="en-US" sz="1100" dirty="0"/>
                  <a:t>Low</a:t>
                </a:r>
                <a:endParaRPr lang="en-PH" sz="1100" dirty="0"/>
              </a:p>
            </p:txBody>
          </p:sp>
          <p:sp>
            <p:nvSpPr>
              <p:cNvPr id="12" name="TextBox 11">
                <a:extLst>
                  <a:ext uri="{FF2B5EF4-FFF2-40B4-BE49-F238E27FC236}">
                    <a16:creationId xmlns:a16="http://schemas.microsoft.com/office/drawing/2014/main" id="{184FBA7D-2821-43D2-A0BC-86CCE3A37689}"/>
                  </a:ext>
                </a:extLst>
              </p:cNvPr>
              <p:cNvSpPr txBox="1"/>
              <p:nvPr/>
            </p:nvSpPr>
            <p:spPr>
              <a:xfrm>
                <a:off x="6678621" y="5832733"/>
                <a:ext cx="870259" cy="211465"/>
              </a:xfrm>
              <a:prstGeom prst="rect">
                <a:avLst/>
              </a:prstGeom>
              <a:noFill/>
            </p:spPr>
            <p:txBody>
              <a:bodyPr wrap="square" lIns="0" tIns="0" rIns="0" bIns="0" rtlCol="0" anchor="ctr">
                <a:noAutofit/>
              </a:bodyPr>
              <a:lstStyle/>
              <a:p>
                <a:pPr algn="r"/>
                <a:r>
                  <a:rPr lang="en-US" sz="1100" dirty="0"/>
                  <a:t>High</a:t>
                </a:r>
                <a:endParaRPr lang="en-PH" sz="1100" dirty="0"/>
              </a:p>
            </p:txBody>
          </p:sp>
          <p:sp>
            <p:nvSpPr>
              <p:cNvPr id="13" name="TextBox 12">
                <a:extLst>
                  <a:ext uri="{FF2B5EF4-FFF2-40B4-BE49-F238E27FC236}">
                    <a16:creationId xmlns:a16="http://schemas.microsoft.com/office/drawing/2014/main" id="{11E44666-712E-41F1-B5E4-5BE568F7B968}"/>
                  </a:ext>
                </a:extLst>
              </p:cNvPr>
              <p:cNvSpPr txBox="1"/>
              <p:nvPr/>
            </p:nvSpPr>
            <p:spPr>
              <a:xfrm>
                <a:off x="3439795" y="5832733"/>
                <a:ext cx="1638174" cy="211465"/>
              </a:xfrm>
              <a:prstGeom prst="rect">
                <a:avLst/>
              </a:prstGeom>
              <a:noFill/>
            </p:spPr>
            <p:txBody>
              <a:bodyPr wrap="square" lIns="0" tIns="0" rIns="0" bIns="0" rtlCol="0" anchor="ctr">
                <a:noAutofit/>
              </a:bodyPr>
              <a:lstStyle/>
              <a:p>
                <a:pPr algn="ctr"/>
                <a:r>
                  <a:rPr lang="en-US" sz="1100" b="1" dirty="0"/>
                  <a:t>Strategic value</a:t>
                </a:r>
                <a:endParaRPr lang="en-PH" sz="1100" b="1" dirty="0"/>
              </a:p>
            </p:txBody>
          </p:sp>
        </p:grpSp>
        <p:grpSp>
          <p:nvGrpSpPr>
            <p:cNvPr id="15" name="Group 14">
              <a:extLst>
                <a:ext uri="{FF2B5EF4-FFF2-40B4-BE49-F238E27FC236}">
                  <a16:creationId xmlns:a16="http://schemas.microsoft.com/office/drawing/2014/main" id="{6419DA11-5719-4422-845D-D1DB6049CED1}"/>
                </a:ext>
              </a:extLst>
            </p:cNvPr>
            <p:cNvGrpSpPr/>
            <p:nvPr/>
          </p:nvGrpSpPr>
          <p:grpSpPr>
            <a:xfrm rot="16200000">
              <a:off x="-1175330" y="3784484"/>
              <a:ext cx="3289713" cy="211466"/>
              <a:chOff x="934157" y="5832733"/>
              <a:chExt cx="6614723" cy="211466"/>
            </a:xfrm>
          </p:grpSpPr>
          <p:sp>
            <p:nvSpPr>
              <p:cNvPr id="16" name="TextBox 15">
                <a:extLst>
                  <a:ext uri="{FF2B5EF4-FFF2-40B4-BE49-F238E27FC236}">
                    <a16:creationId xmlns:a16="http://schemas.microsoft.com/office/drawing/2014/main" id="{D2C6741D-C865-4512-8599-9E4B12D38FC6}"/>
                  </a:ext>
                </a:extLst>
              </p:cNvPr>
              <p:cNvSpPr txBox="1"/>
              <p:nvPr/>
            </p:nvSpPr>
            <p:spPr>
              <a:xfrm>
                <a:off x="934157" y="5832733"/>
                <a:ext cx="870259" cy="211465"/>
              </a:xfrm>
              <a:prstGeom prst="rect">
                <a:avLst/>
              </a:prstGeom>
              <a:noFill/>
            </p:spPr>
            <p:txBody>
              <a:bodyPr wrap="square" lIns="0" tIns="0" rIns="0" bIns="0" rtlCol="0" anchor="ctr">
                <a:noAutofit/>
              </a:bodyPr>
              <a:lstStyle/>
              <a:p>
                <a:r>
                  <a:rPr lang="en-US" sz="1100" dirty="0"/>
                  <a:t>Low</a:t>
                </a:r>
                <a:endParaRPr lang="en-PH" sz="1100" dirty="0"/>
              </a:p>
            </p:txBody>
          </p:sp>
          <p:sp>
            <p:nvSpPr>
              <p:cNvPr id="17" name="TextBox 16">
                <a:extLst>
                  <a:ext uri="{FF2B5EF4-FFF2-40B4-BE49-F238E27FC236}">
                    <a16:creationId xmlns:a16="http://schemas.microsoft.com/office/drawing/2014/main" id="{ADBD660F-C00A-4CF8-88BB-28F0EE09E333}"/>
                  </a:ext>
                </a:extLst>
              </p:cNvPr>
              <p:cNvSpPr txBox="1"/>
              <p:nvPr/>
            </p:nvSpPr>
            <p:spPr>
              <a:xfrm>
                <a:off x="6678621" y="5832733"/>
                <a:ext cx="870259" cy="211465"/>
              </a:xfrm>
              <a:prstGeom prst="rect">
                <a:avLst/>
              </a:prstGeom>
              <a:noFill/>
            </p:spPr>
            <p:txBody>
              <a:bodyPr wrap="square" lIns="0" tIns="0" rIns="0" bIns="0" rtlCol="0" anchor="ctr">
                <a:noAutofit/>
              </a:bodyPr>
              <a:lstStyle/>
              <a:p>
                <a:pPr algn="r"/>
                <a:r>
                  <a:rPr lang="en-US" sz="1100" dirty="0"/>
                  <a:t>High</a:t>
                </a:r>
                <a:endParaRPr lang="en-PH" sz="1100" dirty="0"/>
              </a:p>
            </p:txBody>
          </p:sp>
          <p:sp>
            <p:nvSpPr>
              <p:cNvPr id="18" name="TextBox 17">
                <a:extLst>
                  <a:ext uri="{FF2B5EF4-FFF2-40B4-BE49-F238E27FC236}">
                    <a16:creationId xmlns:a16="http://schemas.microsoft.com/office/drawing/2014/main" id="{06A13C6C-9AA9-4D38-8BC9-7309BF371C18}"/>
                  </a:ext>
                </a:extLst>
              </p:cNvPr>
              <p:cNvSpPr txBox="1"/>
              <p:nvPr/>
            </p:nvSpPr>
            <p:spPr>
              <a:xfrm>
                <a:off x="2919852" y="5832734"/>
                <a:ext cx="2678058" cy="211465"/>
              </a:xfrm>
              <a:prstGeom prst="rect">
                <a:avLst/>
              </a:prstGeom>
              <a:noFill/>
            </p:spPr>
            <p:txBody>
              <a:bodyPr wrap="square" lIns="0" tIns="0" rIns="0" bIns="0" rtlCol="0" anchor="ctr">
                <a:noAutofit/>
              </a:bodyPr>
              <a:lstStyle/>
              <a:p>
                <a:pPr algn="ctr"/>
                <a:r>
                  <a:rPr lang="en-US" sz="1100" b="1" dirty="0"/>
                  <a:t>Right to win</a:t>
                </a:r>
                <a:endParaRPr lang="en-PH" sz="1100" b="1" dirty="0"/>
              </a:p>
            </p:txBody>
          </p:sp>
        </p:grpSp>
        <p:grpSp>
          <p:nvGrpSpPr>
            <p:cNvPr id="20" name="Group 19">
              <a:extLst>
                <a:ext uri="{FF2B5EF4-FFF2-40B4-BE49-F238E27FC236}">
                  <a16:creationId xmlns:a16="http://schemas.microsoft.com/office/drawing/2014/main" id="{98BD55C1-BF41-49C6-B070-A43DF45C7C48}"/>
                </a:ext>
              </a:extLst>
            </p:cNvPr>
            <p:cNvGrpSpPr/>
            <p:nvPr/>
          </p:nvGrpSpPr>
          <p:grpSpPr>
            <a:xfrm>
              <a:off x="363794" y="1558399"/>
              <a:ext cx="7090476" cy="370849"/>
              <a:chOff x="363794" y="1525675"/>
              <a:chExt cx="2402555" cy="424144"/>
            </a:xfrm>
          </p:grpSpPr>
          <p:sp>
            <p:nvSpPr>
              <p:cNvPr id="21" name="TextBox 20">
                <a:extLst>
                  <a:ext uri="{FF2B5EF4-FFF2-40B4-BE49-F238E27FC236}">
                    <a16:creationId xmlns:a16="http://schemas.microsoft.com/office/drawing/2014/main" id="{DB99CC19-830C-4999-9F40-3BF5E9884BB4}"/>
                  </a:ext>
                </a:extLst>
              </p:cNvPr>
              <p:cNvSpPr txBox="1"/>
              <p:nvPr/>
            </p:nvSpPr>
            <p:spPr>
              <a:xfrm>
                <a:off x="363794" y="1525675"/>
                <a:ext cx="2402555" cy="394566"/>
              </a:xfrm>
              <a:prstGeom prst="rect">
                <a:avLst/>
              </a:prstGeom>
              <a:noFill/>
            </p:spPr>
            <p:txBody>
              <a:bodyPr wrap="square" lIns="0" tIns="0" rIns="0" bIns="0" rtlCol="0" anchor="ctr">
                <a:noAutofit/>
              </a:bodyPr>
              <a:lstStyle/>
              <a:p>
                <a:r>
                  <a:rPr lang="en-US" b="1" dirty="0">
                    <a:solidFill>
                      <a:schemeClr val="accent1"/>
                    </a:solidFill>
                    <a:latin typeface="+mj-lt"/>
                  </a:rPr>
                  <a:t>Four plays, prioritized by value and our right to win</a:t>
                </a:r>
                <a:endParaRPr lang="en-PH" b="1" dirty="0">
                  <a:solidFill>
                    <a:schemeClr val="accent1"/>
                  </a:solidFill>
                  <a:latin typeface="+mj-lt"/>
                </a:endParaRPr>
              </a:p>
            </p:txBody>
          </p:sp>
          <p:cxnSp>
            <p:nvCxnSpPr>
              <p:cNvPr id="22" name="Straight Connector 21">
                <a:extLst>
                  <a:ext uri="{FF2B5EF4-FFF2-40B4-BE49-F238E27FC236}">
                    <a16:creationId xmlns:a16="http://schemas.microsoft.com/office/drawing/2014/main" id="{5C609E37-8A1A-46F3-B819-9A08AA8A5D56}"/>
                  </a:ext>
                </a:extLst>
              </p:cNvPr>
              <p:cNvCxnSpPr>
                <a:cxnSpLocks/>
              </p:cNvCxnSpPr>
              <p:nvPr/>
            </p:nvCxnSpPr>
            <p:spPr>
              <a:xfrm>
                <a:off x="363794" y="1949819"/>
                <a:ext cx="2402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3" name="Group 22">
            <a:extLst>
              <a:ext uri="{FF2B5EF4-FFF2-40B4-BE49-F238E27FC236}">
                <a16:creationId xmlns:a16="http://schemas.microsoft.com/office/drawing/2014/main" id="{AD629817-45E4-4E18-9AA7-62F5F67555C8}"/>
              </a:ext>
            </a:extLst>
          </p:cNvPr>
          <p:cNvGrpSpPr/>
          <p:nvPr/>
        </p:nvGrpSpPr>
        <p:grpSpPr>
          <a:xfrm>
            <a:off x="8054780" y="2281418"/>
            <a:ext cx="577944" cy="577944"/>
            <a:chOff x="1390775" y="1390753"/>
            <a:chExt cx="1493520" cy="1493520"/>
          </a:xfrm>
        </p:grpSpPr>
        <p:sp>
          <p:nvSpPr>
            <p:cNvPr id="24" name="Oval 23">
              <a:extLst>
                <a:ext uri="{FF2B5EF4-FFF2-40B4-BE49-F238E27FC236}">
                  <a16:creationId xmlns:a16="http://schemas.microsoft.com/office/drawing/2014/main" id="{EFA8415F-DB3F-404F-A2E3-7192033EE22D}"/>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28" name="Group 493">
              <a:extLst>
                <a:ext uri="{FF2B5EF4-FFF2-40B4-BE49-F238E27FC236}">
                  <a16:creationId xmlns:a16="http://schemas.microsoft.com/office/drawing/2014/main" id="{B04443B1-90D9-4E75-B44C-F4F07A063A52}"/>
                </a:ext>
              </a:extLst>
            </p:cNvPr>
            <p:cNvGrpSpPr/>
            <p:nvPr/>
          </p:nvGrpSpPr>
          <p:grpSpPr>
            <a:xfrm>
              <a:off x="1720068" y="1720046"/>
              <a:ext cx="834934" cy="834934"/>
              <a:chOff x="6968299" y="1554480"/>
              <a:chExt cx="914400" cy="914400"/>
            </a:xfrm>
          </p:grpSpPr>
          <p:sp>
            <p:nvSpPr>
              <p:cNvPr id="90029" name="Accent">
                <a:extLst>
                  <a:ext uri="{FF2B5EF4-FFF2-40B4-BE49-F238E27FC236}">
                    <a16:creationId xmlns:a16="http://schemas.microsoft.com/office/drawing/2014/main" id="{3718EA5E-B19A-4670-9C38-275294C5BEEB}"/>
                  </a:ext>
                </a:extLst>
              </p:cNvPr>
              <p:cNvSpPr/>
              <p:nvPr/>
            </p:nvSpPr>
            <p:spPr>
              <a:xfrm>
                <a:off x="6968299" y="1554480"/>
                <a:ext cx="914400" cy="914400"/>
              </a:xfrm>
              <a:custGeom>
                <a:avLst/>
                <a:gdLst/>
                <a:ahLst/>
                <a:cxnLst/>
                <a:rect l="0" t="0" r="10000" b="10000"/>
                <a:pathLst>
                  <a:path w="10000" h="1000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FFFFFF"/>
              </a:solidFill>
              <a:ln>
                <a:noFill/>
              </a:ln>
            </p:spPr>
            <p:txBody>
              <a:bodyPr/>
              <a:lstStyle/>
              <a:p>
                <a:endParaRPr/>
              </a:p>
            </p:txBody>
          </p:sp>
          <p:sp>
            <p:nvSpPr>
              <p:cNvPr id="90030" name="Outline">
                <a:extLst>
                  <a:ext uri="{FF2B5EF4-FFF2-40B4-BE49-F238E27FC236}">
                    <a16:creationId xmlns:a16="http://schemas.microsoft.com/office/drawing/2014/main" id="{A1AAB548-6C09-4B05-B606-3062984D5993}"/>
                  </a:ext>
                </a:extLst>
              </p:cNvPr>
              <p:cNvSpPr/>
              <p:nvPr/>
            </p:nvSpPr>
            <p:spPr>
              <a:xfrm>
                <a:off x="6968299" y="1554480"/>
                <a:ext cx="914400" cy="914400"/>
              </a:xfrm>
              <a:custGeom>
                <a:avLst/>
                <a:gdLst/>
                <a:ahLst/>
                <a:cxnLst/>
                <a:rect l="0" t="0" r="10000" b="10000"/>
                <a:pathLst>
                  <a:path w="10000" h="1000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FFFFFF"/>
              </a:solidFill>
              <a:ln>
                <a:noFill/>
              </a:ln>
            </p:spPr>
            <p:txBody>
              <a:bodyPr/>
              <a:lstStyle/>
              <a:p>
                <a:endParaRPr/>
              </a:p>
            </p:txBody>
          </p:sp>
        </p:grpSp>
      </p:grpSp>
      <p:grpSp>
        <p:nvGrpSpPr>
          <p:cNvPr id="26" name="Group 25">
            <a:extLst>
              <a:ext uri="{FF2B5EF4-FFF2-40B4-BE49-F238E27FC236}">
                <a16:creationId xmlns:a16="http://schemas.microsoft.com/office/drawing/2014/main" id="{F48969F9-1284-41FA-93CC-A957041CF82B}"/>
              </a:ext>
            </a:extLst>
          </p:cNvPr>
          <p:cNvGrpSpPr/>
          <p:nvPr/>
        </p:nvGrpSpPr>
        <p:grpSpPr>
          <a:xfrm>
            <a:off x="8808334" y="2144258"/>
            <a:ext cx="2789499" cy="810724"/>
            <a:chOff x="8808334" y="2348232"/>
            <a:chExt cx="2789499" cy="1038886"/>
          </a:xfrm>
        </p:grpSpPr>
        <p:sp>
          <p:nvSpPr>
            <p:cNvPr id="27" name="TextBox 26">
              <a:extLst>
                <a:ext uri="{FF2B5EF4-FFF2-40B4-BE49-F238E27FC236}">
                  <a16:creationId xmlns:a16="http://schemas.microsoft.com/office/drawing/2014/main" id="{73433F59-B059-4D99-8F0A-B746F73EB932}"/>
                </a:ext>
              </a:extLst>
            </p:cNvPr>
            <p:cNvSpPr txBox="1"/>
            <p:nvPr/>
          </p:nvSpPr>
          <p:spPr>
            <a:xfrm>
              <a:off x="8808335" y="2348232"/>
              <a:ext cx="2789498" cy="259279"/>
            </a:xfrm>
            <a:prstGeom prst="rect">
              <a:avLst/>
            </a:prstGeom>
            <a:noFill/>
          </p:spPr>
          <p:txBody>
            <a:bodyPr wrap="square" lIns="0" tIns="0" rIns="0" bIns="0" rtlCol="0" anchor="ctr">
              <a:normAutofit/>
            </a:bodyPr>
            <a:lstStyle/>
            <a:p>
              <a:r>
                <a:rPr lang="en-US" sz="1200" b="1" dirty="0">
                  <a:solidFill>
                    <a:schemeClr val="tx2"/>
                  </a:solidFill>
                  <a:latin typeface="+mj-lt"/>
                </a:rPr>
                <a:t>Focus</a:t>
              </a:r>
              <a:endParaRPr lang="en-PH" sz="1200" b="1" dirty="0">
                <a:solidFill>
                  <a:schemeClr val="tx2"/>
                </a:solidFill>
                <a:latin typeface="+mj-lt"/>
              </a:endParaRPr>
            </a:p>
          </p:txBody>
        </p:sp>
        <p:sp>
          <p:nvSpPr>
            <p:cNvPr id="28" name="TextBox 27">
              <a:extLst>
                <a:ext uri="{FF2B5EF4-FFF2-40B4-BE49-F238E27FC236}">
                  <a16:creationId xmlns:a16="http://schemas.microsoft.com/office/drawing/2014/main" id="{91BB361A-2B19-49F8-ADC7-C82664B2E148}"/>
                </a:ext>
              </a:extLst>
            </p:cNvPr>
            <p:cNvSpPr txBox="1"/>
            <p:nvPr/>
          </p:nvSpPr>
          <p:spPr>
            <a:xfrm>
              <a:off x="8808334" y="2607514"/>
              <a:ext cx="2789498" cy="779604"/>
            </a:xfrm>
            <a:prstGeom prst="rect">
              <a:avLst/>
            </a:prstGeom>
            <a:noFill/>
          </p:spPr>
          <p:txBody>
            <a:bodyPr wrap="square" lIns="0" tIns="0" rIns="0" bIns="0" rtlCol="0" anchor="t">
              <a:normAutofit fontScale="92500" lnSpcReduction="10000"/>
            </a:bodyPr>
            <a:lstStyle/>
            <a:p>
              <a:r>
                <a:rPr lang="en-US" sz="1200" dirty="0"/>
                <a:t>We concentrate investment where strategic value and our right to win are both high — and are disciplined about what we choose not to do.</a:t>
              </a:r>
            </a:p>
          </p:txBody>
        </p:sp>
      </p:grpSp>
      <p:grpSp>
        <p:nvGrpSpPr>
          <p:cNvPr id="29" name="Group 28">
            <a:extLst>
              <a:ext uri="{FF2B5EF4-FFF2-40B4-BE49-F238E27FC236}">
                <a16:creationId xmlns:a16="http://schemas.microsoft.com/office/drawing/2014/main" id="{9CCC8303-B085-4931-A88D-D3BBE9D3E1E7}"/>
              </a:ext>
            </a:extLst>
          </p:cNvPr>
          <p:cNvGrpSpPr/>
          <p:nvPr/>
        </p:nvGrpSpPr>
        <p:grpSpPr>
          <a:xfrm>
            <a:off x="8808334" y="3060918"/>
            <a:ext cx="2789499" cy="810724"/>
            <a:chOff x="8808334" y="2348232"/>
            <a:chExt cx="2789499" cy="1038886"/>
          </a:xfrm>
        </p:grpSpPr>
        <p:sp>
          <p:nvSpPr>
            <p:cNvPr id="30" name="TextBox 29">
              <a:extLst>
                <a:ext uri="{FF2B5EF4-FFF2-40B4-BE49-F238E27FC236}">
                  <a16:creationId xmlns:a16="http://schemas.microsoft.com/office/drawing/2014/main" id="{46AF86D5-403F-45CA-AB9F-650D5A13E896}"/>
                </a:ext>
              </a:extLst>
            </p:cNvPr>
            <p:cNvSpPr txBox="1"/>
            <p:nvPr/>
          </p:nvSpPr>
          <p:spPr>
            <a:xfrm>
              <a:off x="8808335" y="2348232"/>
              <a:ext cx="2789498" cy="259279"/>
            </a:xfrm>
            <a:prstGeom prst="rect">
              <a:avLst/>
            </a:prstGeom>
            <a:noFill/>
          </p:spPr>
          <p:txBody>
            <a:bodyPr wrap="square" lIns="0" tIns="0" rIns="0" bIns="0" rtlCol="0" anchor="ctr">
              <a:normAutofit/>
            </a:bodyPr>
            <a:lstStyle/>
            <a:p>
              <a:r>
                <a:rPr lang="en-US" sz="1200" b="1" dirty="0">
                  <a:solidFill>
                    <a:schemeClr val="tx2"/>
                  </a:solidFill>
                  <a:latin typeface="+mj-lt"/>
                </a:rPr>
                <a:t>Sequence</a:t>
              </a:r>
              <a:endParaRPr lang="en-PH" sz="1200" b="1" dirty="0">
                <a:solidFill>
                  <a:schemeClr val="tx2"/>
                </a:solidFill>
                <a:latin typeface="+mj-lt"/>
              </a:endParaRPr>
            </a:p>
          </p:txBody>
        </p:sp>
        <p:sp>
          <p:nvSpPr>
            <p:cNvPr id="31" name="TextBox 30">
              <a:extLst>
                <a:ext uri="{FF2B5EF4-FFF2-40B4-BE49-F238E27FC236}">
                  <a16:creationId xmlns:a16="http://schemas.microsoft.com/office/drawing/2014/main" id="{931AA5AE-754A-4EB2-B00B-43B621289A7D}"/>
                </a:ext>
              </a:extLst>
            </p:cNvPr>
            <p:cNvSpPr txBox="1"/>
            <p:nvPr/>
          </p:nvSpPr>
          <p:spPr>
            <a:xfrm>
              <a:off x="8808334" y="2607514"/>
              <a:ext cx="2789498" cy="779604"/>
            </a:xfrm>
            <a:prstGeom prst="rect">
              <a:avLst/>
            </a:prstGeom>
            <a:noFill/>
          </p:spPr>
          <p:txBody>
            <a:bodyPr wrap="square" lIns="0" tIns="0" rIns="0" bIns="0" rtlCol="0" anchor="t">
              <a:normAutofit fontScale="92500"/>
            </a:bodyPr>
            <a:lstStyle/>
            <a:p>
              <a:r>
                <a:rPr lang="en-US" sz="1200" dirty="0"/>
                <a:t>Protect-and-grow moves come first because they fund the rest; scale plays follow as the new platform matures.</a:t>
              </a:r>
            </a:p>
          </p:txBody>
        </p:sp>
      </p:grpSp>
      <p:grpSp>
        <p:nvGrpSpPr>
          <p:cNvPr id="32" name="Group 31">
            <a:extLst>
              <a:ext uri="{FF2B5EF4-FFF2-40B4-BE49-F238E27FC236}">
                <a16:creationId xmlns:a16="http://schemas.microsoft.com/office/drawing/2014/main" id="{D461969F-795D-425F-83B2-FFE5858F5DD1}"/>
              </a:ext>
            </a:extLst>
          </p:cNvPr>
          <p:cNvGrpSpPr/>
          <p:nvPr/>
        </p:nvGrpSpPr>
        <p:grpSpPr>
          <a:xfrm>
            <a:off x="8808334" y="3977578"/>
            <a:ext cx="2789499" cy="810724"/>
            <a:chOff x="8808334" y="2348232"/>
            <a:chExt cx="2789499" cy="1038886"/>
          </a:xfrm>
        </p:grpSpPr>
        <p:sp>
          <p:nvSpPr>
            <p:cNvPr id="33" name="TextBox 32">
              <a:extLst>
                <a:ext uri="{FF2B5EF4-FFF2-40B4-BE49-F238E27FC236}">
                  <a16:creationId xmlns:a16="http://schemas.microsoft.com/office/drawing/2014/main" id="{CA91984D-3A10-48CA-B830-94696C7B99FA}"/>
                </a:ext>
              </a:extLst>
            </p:cNvPr>
            <p:cNvSpPr txBox="1"/>
            <p:nvPr/>
          </p:nvSpPr>
          <p:spPr>
            <a:xfrm>
              <a:off x="8808335" y="2348232"/>
              <a:ext cx="2789498" cy="259279"/>
            </a:xfrm>
            <a:prstGeom prst="rect">
              <a:avLst/>
            </a:prstGeom>
            <a:noFill/>
          </p:spPr>
          <p:txBody>
            <a:bodyPr wrap="square" lIns="0" tIns="0" rIns="0" bIns="0" rtlCol="0" anchor="ctr">
              <a:normAutofit/>
            </a:bodyPr>
            <a:lstStyle/>
            <a:p>
              <a:r>
                <a:rPr lang="en-US" sz="1200" b="1" dirty="0">
                  <a:solidFill>
                    <a:schemeClr val="tx2"/>
                  </a:solidFill>
                  <a:latin typeface="+mj-lt"/>
                </a:rPr>
                <a:t>Discipline</a:t>
              </a:r>
              <a:endParaRPr lang="en-PH" sz="1200" b="1" dirty="0">
                <a:solidFill>
                  <a:schemeClr val="tx2"/>
                </a:solidFill>
                <a:latin typeface="+mj-lt"/>
              </a:endParaRPr>
            </a:p>
          </p:txBody>
        </p:sp>
        <p:sp>
          <p:nvSpPr>
            <p:cNvPr id="34" name="TextBox 33">
              <a:extLst>
                <a:ext uri="{FF2B5EF4-FFF2-40B4-BE49-F238E27FC236}">
                  <a16:creationId xmlns:a16="http://schemas.microsoft.com/office/drawing/2014/main" id="{83803FA9-4A84-4D47-BECD-B5DAE8B5B1DE}"/>
                </a:ext>
              </a:extLst>
            </p:cNvPr>
            <p:cNvSpPr txBox="1"/>
            <p:nvPr/>
          </p:nvSpPr>
          <p:spPr>
            <a:xfrm>
              <a:off x="8808334" y="2607514"/>
              <a:ext cx="2789498" cy="779604"/>
            </a:xfrm>
            <a:prstGeom prst="rect">
              <a:avLst/>
            </a:prstGeom>
            <a:noFill/>
          </p:spPr>
          <p:txBody>
            <a:bodyPr wrap="square" lIns="0" tIns="0" rIns="0" bIns="0" rtlCol="0" anchor="t">
              <a:normAutofit/>
            </a:bodyPr>
            <a:lstStyle/>
            <a:p>
              <a:r>
                <a:rPr lang="en-US" sz="1200" dirty="0"/>
                <a:t>A clear stop-doing list matters as much as the to-do list; capacity is the binding constraint, not ideas.</a:t>
              </a:r>
            </a:p>
          </p:txBody>
        </p:sp>
      </p:grpSp>
      <p:grpSp>
        <p:nvGrpSpPr>
          <p:cNvPr id="35" name="Group 34">
            <a:extLst>
              <a:ext uri="{FF2B5EF4-FFF2-40B4-BE49-F238E27FC236}">
                <a16:creationId xmlns:a16="http://schemas.microsoft.com/office/drawing/2014/main" id="{5A9BB2F3-A1A8-43C1-B8DB-3C8E88D4F4E1}"/>
              </a:ext>
            </a:extLst>
          </p:cNvPr>
          <p:cNvGrpSpPr/>
          <p:nvPr/>
        </p:nvGrpSpPr>
        <p:grpSpPr>
          <a:xfrm>
            <a:off x="8054780" y="4100892"/>
            <a:ext cx="577944" cy="577944"/>
            <a:chOff x="1390775" y="1390753"/>
            <a:chExt cx="1493520" cy="1493520"/>
          </a:xfrm>
        </p:grpSpPr>
        <p:sp>
          <p:nvSpPr>
            <p:cNvPr id="36" name="Oval 35">
              <a:extLst>
                <a:ext uri="{FF2B5EF4-FFF2-40B4-BE49-F238E27FC236}">
                  <a16:creationId xmlns:a16="http://schemas.microsoft.com/office/drawing/2014/main" id="{B2C3EC51-8DE5-4B3E-811F-91565983923F}"/>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31" name="Group 598">
              <a:extLst>
                <a:ext uri="{FF2B5EF4-FFF2-40B4-BE49-F238E27FC236}">
                  <a16:creationId xmlns:a16="http://schemas.microsoft.com/office/drawing/2014/main" id="{D0165C10-0DC6-4674-92D0-2AC1326E24A7}"/>
                </a:ext>
              </a:extLst>
            </p:cNvPr>
            <p:cNvGrpSpPr/>
            <p:nvPr/>
          </p:nvGrpSpPr>
          <p:grpSpPr>
            <a:xfrm>
              <a:off x="1720068" y="1720046"/>
              <a:ext cx="834934" cy="834934"/>
              <a:chOff x="4308995" y="3235960"/>
              <a:chExt cx="914400" cy="914400"/>
            </a:xfrm>
          </p:grpSpPr>
          <p:sp>
            <p:nvSpPr>
              <p:cNvPr id="90032" name="Accent">
                <a:extLst>
                  <a:ext uri="{FF2B5EF4-FFF2-40B4-BE49-F238E27FC236}">
                    <a16:creationId xmlns:a16="http://schemas.microsoft.com/office/drawing/2014/main" id="{5BE2B05C-C76D-4A0F-ACE4-C41EBC2CE98F}"/>
                  </a:ext>
                </a:extLst>
              </p:cNvPr>
              <p:cNvSpPr/>
              <p:nvPr/>
            </p:nvSpPr>
            <p:spPr>
              <a:xfrm>
                <a:off x="4308995" y="3235960"/>
                <a:ext cx="914400" cy="914400"/>
              </a:xfrm>
              <a:custGeom>
                <a:avLst/>
                <a:gdLst/>
                <a:ahLst/>
                <a:cxnLst/>
                <a:rect l="0" t="0" r="10000" b="10000"/>
                <a:pathLst>
                  <a:path w="10000" h="1000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FFFFFF"/>
              </a:solidFill>
              <a:ln>
                <a:noFill/>
              </a:ln>
            </p:spPr>
            <p:txBody>
              <a:bodyPr/>
              <a:lstStyle/>
              <a:p>
                <a:endParaRPr/>
              </a:p>
            </p:txBody>
          </p:sp>
          <p:sp>
            <p:nvSpPr>
              <p:cNvPr id="90033" name="Outline">
                <a:extLst>
                  <a:ext uri="{FF2B5EF4-FFF2-40B4-BE49-F238E27FC236}">
                    <a16:creationId xmlns:a16="http://schemas.microsoft.com/office/drawing/2014/main" id="{7740977D-7B71-430E-B9D9-8A7DA27D0D38}"/>
                  </a:ext>
                </a:extLst>
              </p:cNvPr>
              <p:cNvSpPr/>
              <p:nvPr/>
            </p:nvSpPr>
            <p:spPr>
              <a:xfrm>
                <a:off x="4308995" y="3235960"/>
                <a:ext cx="914400" cy="914400"/>
              </a:xfrm>
              <a:custGeom>
                <a:avLst/>
                <a:gdLst/>
                <a:ahLst/>
                <a:cxnLst/>
                <a:rect l="0" t="0" r="10000" b="10000"/>
                <a:pathLst>
                  <a:path w="10000" h="1000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FFFFFF"/>
              </a:solidFill>
              <a:ln>
                <a:noFill/>
              </a:ln>
            </p:spPr>
            <p:txBody>
              <a:bodyPr/>
              <a:lstStyle/>
              <a:p>
                <a:endParaRPr/>
              </a:p>
            </p:txBody>
          </p:sp>
        </p:grpSp>
      </p:grpSp>
      <p:grpSp>
        <p:nvGrpSpPr>
          <p:cNvPr id="38" name="Group 37">
            <a:extLst>
              <a:ext uri="{FF2B5EF4-FFF2-40B4-BE49-F238E27FC236}">
                <a16:creationId xmlns:a16="http://schemas.microsoft.com/office/drawing/2014/main" id="{E43BC784-D310-4FE6-8AC7-88F11920BE3C}"/>
              </a:ext>
            </a:extLst>
          </p:cNvPr>
          <p:cNvGrpSpPr/>
          <p:nvPr/>
        </p:nvGrpSpPr>
        <p:grpSpPr>
          <a:xfrm>
            <a:off x="8054780" y="5010629"/>
            <a:ext cx="577944" cy="577944"/>
            <a:chOff x="1390775" y="1390753"/>
            <a:chExt cx="1493520" cy="1493520"/>
          </a:xfrm>
        </p:grpSpPr>
        <p:sp>
          <p:nvSpPr>
            <p:cNvPr id="39" name="Oval 38">
              <a:extLst>
                <a:ext uri="{FF2B5EF4-FFF2-40B4-BE49-F238E27FC236}">
                  <a16:creationId xmlns:a16="http://schemas.microsoft.com/office/drawing/2014/main" id="{21CCB77D-5CE8-46AA-B096-AA7407224EBE}"/>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34" name="Group 29">
              <a:extLst>
                <a:ext uri="{FF2B5EF4-FFF2-40B4-BE49-F238E27FC236}">
                  <a16:creationId xmlns:a16="http://schemas.microsoft.com/office/drawing/2014/main" id="{5F471625-7948-4F37-B1B4-2D0F245BB667}"/>
                </a:ext>
              </a:extLst>
            </p:cNvPr>
            <p:cNvGrpSpPr/>
            <p:nvPr/>
          </p:nvGrpSpPr>
          <p:grpSpPr>
            <a:xfrm>
              <a:off x="1720068" y="1720046"/>
              <a:ext cx="834934" cy="834934"/>
              <a:chOff x="4308995" y="4846320"/>
              <a:chExt cx="914400" cy="914400"/>
            </a:xfrm>
          </p:grpSpPr>
          <p:sp>
            <p:nvSpPr>
              <p:cNvPr id="90035" name="Accent">
                <a:extLst>
                  <a:ext uri="{FF2B5EF4-FFF2-40B4-BE49-F238E27FC236}">
                    <a16:creationId xmlns:a16="http://schemas.microsoft.com/office/drawing/2014/main" id="{55C39790-C1F4-429F-A867-940FF70D52EF}"/>
                  </a:ext>
                </a:extLst>
              </p:cNvPr>
              <p:cNvSpPr/>
              <p:nvPr/>
            </p:nvSpPr>
            <p:spPr>
              <a:xfrm>
                <a:off x="4308995" y="4846320"/>
                <a:ext cx="914400" cy="914400"/>
              </a:xfrm>
              <a:custGeom>
                <a:avLst/>
                <a:gdLst/>
                <a:ahLst/>
                <a:cxnLst/>
                <a:rect l="0" t="0" r="10000" b="10000"/>
                <a:pathLst>
                  <a:path w="10000" h="10000">
                    <a:moveTo>
                      <a:pt x="8217" y="2390"/>
                    </a:moveTo>
                    <a:lnTo>
                      <a:pt x="8192" y="2369"/>
                    </a:lnTo>
                    <a:lnTo>
                      <a:pt x="7527" y="1704"/>
                    </a:lnTo>
                    <a:lnTo>
                      <a:pt x="6862" y="2369"/>
                    </a:lnTo>
                    <a:lnTo>
                      <a:pt x="6837" y="2390"/>
                    </a:lnTo>
                    <a:lnTo>
                      <a:pt x="6810" y="2409"/>
                    </a:lnTo>
                    <a:lnTo>
                      <a:pt x="6781" y="2423"/>
                    </a:lnTo>
                    <a:lnTo>
                      <a:pt x="6750" y="2433"/>
                    </a:lnTo>
                    <a:lnTo>
                      <a:pt x="6718" y="2440"/>
                    </a:lnTo>
                    <a:lnTo>
                      <a:pt x="6685" y="2442"/>
                    </a:lnTo>
                    <a:lnTo>
                      <a:pt x="6652" y="2440"/>
                    </a:lnTo>
                    <a:lnTo>
                      <a:pt x="6620" y="2433"/>
                    </a:lnTo>
                    <a:lnTo>
                      <a:pt x="6589" y="2423"/>
                    </a:lnTo>
                    <a:lnTo>
                      <a:pt x="6560" y="2409"/>
                    </a:lnTo>
                    <a:lnTo>
                      <a:pt x="6533" y="2390"/>
                    </a:lnTo>
                    <a:lnTo>
                      <a:pt x="6508" y="2369"/>
                    </a:lnTo>
                    <a:lnTo>
                      <a:pt x="6487" y="2344"/>
                    </a:lnTo>
                    <a:lnTo>
                      <a:pt x="6468" y="2317"/>
                    </a:lnTo>
                    <a:lnTo>
                      <a:pt x="6454" y="2288"/>
                    </a:lnTo>
                    <a:lnTo>
                      <a:pt x="6444" y="2257"/>
                    </a:lnTo>
                    <a:lnTo>
                      <a:pt x="6437" y="2225"/>
                    </a:lnTo>
                    <a:lnTo>
                      <a:pt x="6435" y="2192"/>
                    </a:lnTo>
                    <a:lnTo>
                      <a:pt x="6437" y="2159"/>
                    </a:lnTo>
                    <a:lnTo>
                      <a:pt x="6444" y="2127"/>
                    </a:lnTo>
                    <a:lnTo>
                      <a:pt x="6454" y="2096"/>
                    </a:lnTo>
                    <a:lnTo>
                      <a:pt x="6468" y="2067"/>
                    </a:lnTo>
                    <a:lnTo>
                      <a:pt x="6487" y="2040"/>
                    </a:lnTo>
                    <a:lnTo>
                      <a:pt x="6508" y="2015"/>
                    </a:lnTo>
                    <a:lnTo>
                      <a:pt x="7350" y="1173"/>
                    </a:lnTo>
                    <a:lnTo>
                      <a:pt x="7375" y="1152"/>
                    </a:lnTo>
                    <a:lnTo>
                      <a:pt x="7402" y="1133"/>
                    </a:lnTo>
                    <a:lnTo>
                      <a:pt x="7431" y="1119"/>
                    </a:lnTo>
                    <a:lnTo>
                      <a:pt x="7462" y="1109"/>
                    </a:lnTo>
                    <a:lnTo>
                      <a:pt x="7494" y="1102"/>
                    </a:lnTo>
                    <a:lnTo>
                      <a:pt x="7527" y="1100"/>
                    </a:lnTo>
                    <a:lnTo>
                      <a:pt x="7560" y="1102"/>
                    </a:lnTo>
                    <a:lnTo>
                      <a:pt x="7592" y="1109"/>
                    </a:lnTo>
                    <a:lnTo>
                      <a:pt x="7623" y="1119"/>
                    </a:lnTo>
                    <a:lnTo>
                      <a:pt x="7652" y="1133"/>
                    </a:lnTo>
                    <a:lnTo>
                      <a:pt x="7679" y="1152"/>
                    </a:lnTo>
                    <a:lnTo>
                      <a:pt x="7704" y="1173"/>
                    </a:lnTo>
                    <a:lnTo>
                      <a:pt x="8546" y="2015"/>
                    </a:lnTo>
                    <a:lnTo>
                      <a:pt x="8567" y="2040"/>
                    </a:lnTo>
                    <a:lnTo>
                      <a:pt x="8586" y="2067"/>
                    </a:lnTo>
                    <a:lnTo>
                      <a:pt x="8600" y="2096"/>
                    </a:lnTo>
                    <a:lnTo>
                      <a:pt x="8610" y="2127"/>
                    </a:lnTo>
                    <a:lnTo>
                      <a:pt x="8617" y="2159"/>
                    </a:lnTo>
                    <a:lnTo>
                      <a:pt x="8619" y="2192"/>
                    </a:lnTo>
                    <a:lnTo>
                      <a:pt x="8617" y="2225"/>
                    </a:lnTo>
                    <a:lnTo>
                      <a:pt x="8610" y="2257"/>
                    </a:lnTo>
                    <a:lnTo>
                      <a:pt x="8600" y="2288"/>
                    </a:lnTo>
                    <a:lnTo>
                      <a:pt x="8586" y="2317"/>
                    </a:lnTo>
                    <a:lnTo>
                      <a:pt x="8567" y="2344"/>
                    </a:lnTo>
                    <a:lnTo>
                      <a:pt x="8546" y="2369"/>
                    </a:lnTo>
                    <a:lnTo>
                      <a:pt x="8521" y="2390"/>
                    </a:lnTo>
                    <a:lnTo>
                      <a:pt x="8494" y="2409"/>
                    </a:lnTo>
                    <a:lnTo>
                      <a:pt x="8465" y="2423"/>
                    </a:lnTo>
                    <a:lnTo>
                      <a:pt x="8434" y="2433"/>
                    </a:lnTo>
                    <a:lnTo>
                      <a:pt x="8402" y="2440"/>
                    </a:lnTo>
                    <a:lnTo>
                      <a:pt x="8369" y="2442"/>
                    </a:lnTo>
                    <a:lnTo>
                      <a:pt x="8336" y="2440"/>
                    </a:lnTo>
                    <a:lnTo>
                      <a:pt x="8304" y="2433"/>
                    </a:lnTo>
                    <a:lnTo>
                      <a:pt x="8273" y="2423"/>
                    </a:lnTo>
                    <a:lnTo>
                      <a:pt x="8244" y="2409"/>
                    </a:lnTo>
                    <a:lnTo>
                      <a:pt x="8217" y="2390"/>
                    </a:lnTo>
                    <a:close/>
                    <a:moveTo>
                      <a:pt x="3163" y="2390"/>
                    </a:moveTo>
                    <a:lnTo>
                      <a:pt x="3138" y="2369"/>
                    </a:lnTo>
                    <a:lnTo>
                      <a:pt x="2473" y="1704"/>
                    </a:lnTo>
                    <a:lnTo>
                      <a:pt x="1808" y="2369"/>
                    </a:lnTo>
                    <a:lnTo>
                      <a:pt x="1783" y="2390"/>
                    </a:lnTo>
                    <a:lnTo>
                      <a:pt x="1756" y="2409"/>
                    </a:lnTo>
                    <a:lnTo>
                      <a:pt x="1727" y="2423"/>
                    </a:lnTo>
                    <a:lnTo>
                      <a:pt x="1696" y="2433"/>
                    </a:lnTo>
                    <a:lnTo>
                      <a:pt x="1664" y="2440"/>
                    </a:lnTo>
                    <a:lnTo>
                      <a:pt x="1631" y="2442"/>
                    </a:lnTo>
                    <a:lnTo>
                      <a:pt x="1598" y="2440"/>
                    </a:lnTo>
                    <a:lnTo>
                      <a:pt x="1566" y="2433"/>
                    </a:lnTo>
                    <a:lnTo>
                      <a:pt x="1535" y="2423"/>
                    </a:lnTo>
                    <a:lnTo>
                      <a:pt x="1506" y="2409"/>
                    </a:lnTo>
                    <a:lnTo>
                      <a:pt x="1479" y="2390"/>
                    </a:lnTo>
                    <a:lnTo>
                      <a:pt x="1454" y="2369"/>
                    </a:lnTo>
                    <a:lnTo>
                      <a:pt x="1433" y="2344"/>
                    </a:lnTo>
                    <a:lnTo>
                      <a:pt x="1414" y="2317"/>
                    </a:lnTo>
                    <a:lnTo>
                      <a:pt x="1400" y="2288"/>
                    </a:lnTo>
                    <a:lnTo>
                      <a:pt x="1390" y="2257"/>
                    </a:lnTo>
                    <a:lnTo>
                      <a:pt x="1383" y="2225"/>
                    </a:lnTo>
                    <a:lnTo>
                      <a:pt x="1381" y="2192"/>
                    </a:lnTo>
                    <a:lnTo>
                      <a:pt x="1383" y="2159"/>
                    </a:lnTo>
                    <a:lnTo>
                      <a:pt x="1390" y="2127"/>
                    </a:lnTo>
                    <a:lnTo>
                      <a:pt x="1400" y="2096"/>
                    </a:lnTo>
                    <a:lnTo>
                      <a:pt x="1414" y="2067"/>
                    </a:lnTo>
                    <a:lnTo>
                      <a:pt x="1433" y="2040"/>
                    </a:lnTo>
                    <a:lnTo>
                      <a:pt x="1454" y="2015"/>
                    </a:lnTo>
                    <a:lnTo>
                      <a:pt x="2296" y="1173"/>
                    </a:lnTo>
                    <a:lnTo>
                      <a:pt x="2321" y="1152"/>
                    </a:lnTo>
                    <a:lnTo>
                      <a:pt x="2348" y="1133"/>
                    </a:lnTo>
                    <a:lnTo>
                      <a:pt x="2377" y="1119"/>
                    </a:lnTo>
                    <a:lnTo>
                      <a:pt x="2408" y="1109"/>
                    </a:lnTo>
                    <a:lnTo>
                      <a:pt x="2440" y="1102"/>
                    </a:lnTo>
                    <a:lnTo>
                      <a:pt x="2473" y="1100"/>
                    </a:lnTo>
                    <a:lnTo>
                      <a:pt x="2506" y="1102"/>
                    </a:lnTo>
                    <a:lnTo>
                      <a:pt x="2538" y="1109"/>
                    </a:lnTo>
                    <a:lnTo>
                      <a:pt x="2569" y="1119"/>
                    </a:lnTo>
                    <a:lnTo>
                      <a:pt x="2598" y="1133"/>
                    </a:lnTo>
                    <a:lnTo>
                      <a:pt x="2625" y="1152"/>
                    </a:lnTo>
                    <a:lnTo>
                      <a:pt x="2650" y="1173"/>
                    </a:lnTo>
                    <a:lnTo>
                      <a:pt x="3492" y="2015"/>
                    </a:lnTo>
                    <a:lnTo>
                      <a:pt x="3513" y="2040"/>
                    </a:lnTo>
                    <a:lnTo>
                      <a:pt x="3532" y="2067"/>
                    </a:lnTo>
                    <a:lnTo>
                      <a:pt x="3546" y="2096"/>
                    </a:lnTo>
                    <a:lnTo>
                      <a:pt x="3556" y="2127"/>
                    </a:lnTo>
                    <a:lnTo>
                      <a:pt x="3563" y="2159"/>
                    </a:lnTo>
                    <a:lnTo>
                      <a:pt x="3565" y="2192"/>
                    </a:lnTo>
                    <a:lnTo>
                      <a:pt x="3563" y="2225"/>
                    </a:lnTo>
                    <a:lnTo>
                      <a:pt x="3556" y="2257"/>
                    </a:lnTo>
                    <a:lnTo>
                      <a:pt x="3546" y="2288"/>
                    </a:lnTo>
                    <a:lnTo>
                      <a:pt x="3532" y="2317"/>
                    </a:lnTo>
                    <a:lnTo>
                      <a:pt x="3513" y="2344"/>
                    </a:lnTo>
                    <a:lnTo>
                      <a:pt x="3492" y="2369"/>
                    </a:lnTo>
                    <a:lnTo>
                      <a:pt x="3467" y="2390"/>
                    </a:lnTo>
                    <a:lnTo>
                      <a:pt x="3440" y="2409"/>
                    </a:lnTo>
                    <a:lnTo>
                      <a:pt x="3411" y="2423"/>
                    </a:lnTo>
                    <a:lnTo>
                      <a:pt x="3380" y="2433"/>
                    </a:lnTo>
                    <a:lnTo>
                      <a:pt x="3348" y="2440"/>
                    </a:lnTo>
                    <a:lnTo>
                      <a:pt x="3315" y="2442"/>
                    </a:lnTo>
                    <a:lnTo>
                      <a:pt x="3282" y="2440"/>
                    </a:lnTo>
                    <a:lnTo>
                      <a:pt x="3250" y="2433"/>
                    </a:lnTo>
                    <a:lnTo>
                      <a:pt x="3219" y="2423"/>
                    </a:lnTo>
                    <a:lnTo>
                      <a:pt x="3190" y="2409"/>
                    </a:lnTo>
                    <a:lnTo>
                      <a:pt x="3163" y="2390"/>
                    </a:lnTo>
                    <a:close/>
                  </a:path>
                </a:pathLst>
              </a:custGeom>
              <a:solidFill>
                <a:srgbClr val="FFFFFF"/>
              </a:solidFill>
              <a:ln>
                <a:noFill/>
              </a:ln>
            </p:spPr>
            <p:txBody>
              <a:bodyPr/>
              <a:lstStyle/>
              <a:p>
                <a:endParaRPr/>
              </a:p>
            </p:txBody>
          </p:sp>
          <p:sp>
            <p:nvSpPr>
              <p:cNvPr id="90036" name="Outline">
                <a:extLst>
                  <a:ext uri="{FF2B5EF4-FFF2-40B4-BE49-F238E27FC236}">
                    <a16:creationId xmlns:a16="http://schemas.microsoft.com/office/drawing/2014/main" id="{080564C6-BA27-45A8-8FD2-030D498B69F9}"/>
                  </a:ext>
                </a:extLst>
              </p:cNvPr>
              <p:cNvSpPr/>
              <p:nvPr/>
            </p:nvSpPr>
            <p:spPr>
              <a:xfrm>
                <a:off x="4308995" y="4846320"/>
                <a:ext cx="914400" cy="914400"/>
              </a:xfrm>
              <a:custGeom>
                <a:avLst/>
                <a:gdLst/>
                <a:ahLst/>
                <a:cxnLst/>
                <a:rect l="0" t="0" r="10000" b="10000"/>
                <a:pathLst>
                  <a:path w="10000" h="10000">
                    <a:moveTo>
                      <a:pt x="2644" y="1449"/>
                    </a:moveTo>
                    <a:lnTo>
                      <a:pt x="2666" y="1473"/>
                    </a:lnTo>
                    <a:lnTo>
                      <a:pt x="5000" y="4324"/>
                    </a:lnTo>
                    <a:lnTo>
                      <a:pt x="7334" y="1473"/>
                    </a:lnTo>
                    <a:lnTo>
                      <a:pt x="7356" y="1449"/>
                    </a:lnTo>
                    <a:lnTo>
                      <a:pt x="7381" y="1428"/>
                    </a:lnTo>
                    <a:lnTo>
                      <a:pt x="7409" y="1411"/>
                    </a:lnTo>
                    <a:lnTo>
                      <a:pt x="7439" y="1397"/>
                    </a:lnTo>
                    <a:lnTo>
                      <a:pt x="7470" y="1388"/>
                    </a:lnTo>
                    <a:lnTo>
                      <a:pt x="7502" y="1382"/>
                    </a:lnTo>
                    <a:lnTo>
                      <a:pt x="7535" y="1381"/>
                    </a:lnTo>
                    <a:lnTo>
                      <a:pt x="7567" y="1384"/>
                    </a:lnTo>
                    <a:lnTo>
                      <a:pt x="7599" y="1392"/>
                    </a:lnTo>
                    <a:lnTo>
                      <a:pt x="7630" y="1403"/>
                    </a:lnTo>
                    <a:lnTo>
                      <a:pt x="7659" y="1419"/>
                    </a:lnTo>
                    <a:lnTo>
                      <a:pt x="7685" y="1438"/>
                    </a:lnTo>
                    <a:lnTo>
                      <a:pt x="7709" y="1460"/>
                    </a:lnTo>
                    <a:lnTo>
                      <a:pt x="7730" y="1485"/>
                    </a:lnTo>
                    <a:lnTo>
                      <a:pt x="7747" y="1513"/>
                    </a:lnTo>
                    <a:lnTo>
                      <a:pt x="7761" y="1543"/>
                    </a:lnTo>
                    <a:lnTo>
                      <a:pt x="7770" y="1574"/>
                    </a:lnTo>
                    <a:lnTo>
                      <a:pt x="7776" y="1606"/>
                    </a:lnTo>
                    <a:lnTo>
                      <a:pt x="7777" y="1639"/>
                    </a:lnTo>
                    <a:lnTo>
                      <a:pt x="7774" y="1671"/>
                    </a:lnTo>
                    <a:lnTo>
                      <a:pt x="7766" y="1703"/>
                    </a:lnTo>
                    <a:lnTo>
                      <a:pt x="7755" y="1734"/>
                    </a:lnTo>
                    <a:lnTo>
                      <a:pt x="7739" y="1763"/>
                    </a:lnTo>
                    <a:lnTo>
                      <a:pt x="7720" y="1789"/>
                    </a:lnTo>
                    <a:lnTo>
                      <a:pt x="5250" y="4808"/>
                    </a:lnTo>
                    <a:lnTo>
                      <a:pt x="5250" y="8650"/>
                    </a:lnTo>
                    <a:lnTo>
                      <a:pt x="5248" y="8683"/>
                    </a:lnTo>
                    <a:lnTo>
                      <a:pt x="5241" y="8715"/>
                    </a:lnTo>
                    <a:lnTo>
                      <a:pt x="5231" y="8746"/>
                    </a:lnTo>
                    <a:lnTo>
                      <a:pt x="5217" y="8775"/>
                    </a:lnTo>
                    <a:lnTo>
                      <a:pt x="5198" y="8802"/>
                    </a:lnTo>
                    <a:lnTo>
                      <a:pt x="5177" y="8827"/>
                    </a:lnTo>
                    <a:lnTo>
                      <a:pt x="5152" y="8848"/>
                    </a:lnTo>
                    <a:lnTo>
                      <a:pt x="5125" y="8867"/>
                    </a:lnTo>
                    <a:lnTo>
                      <a:pt x="5096" y="8881"/>
                    </a:lnTo>
                    <a:lnTo>
                      <a:pt x="5065" y="8891"/>
                    </a:lnTo>
                    <a:lnTo>
                      <a:pt x="5033" y="8898"/>
                    </a:lnTo>
                    <a:lnTo>
                      <a:pt x="5000" y="8900"/>
                    </a:lnTo>
                    <a:lnTo>
                      <a:pt x="4967" y="8898"/>
                    </a:lnTo>
                    <a:lnTo>
                      <a:pt x="4935" y="8891"/>
                    </a:lnTo>
                    <a:lnTo>
                      <a:pt x="4904" y="8881"/>
                    </a:lnTo>
                    <a:lnTo>
                      <a:pt x="4875" y="8867"/>
                    </a:lnTo>
                    <a:lnTo>
                      <a:pt x="4848" y="8848"/>
                    </a:lnTo>
                    <a:lnTo>
                      <a:pt x="4823" y="8827"/>
                    </a:lnTo>
                    <a:lnTo>
                      <a:pt x="4802" y="8802"/>
                    </a:lnTo>
                    <a:lnTo>
                      <a:pt x="4783" y="8775"/>
                    </a:lnTo>
                    <a:lnTo>
                      <a:pt x="4769" y="8746"/>
                    </a:lnTo>
                    <a:lnTo>
                      <a:pt x="4759" y="8715"/>
                    </a:lnTo>
                    <a:lnTo>
                      <a:pt x="4752" y="8683"/>
                    </a:lnTo>
                    <a:lnTo>
                      <a:pt x="4750" y="8650"/>
                    </a:lnTo>
                    <a:lnTo>
                      <a:pt x="4750" y="4808"/>
                    </a:lnTo>
                    <a:lnTo>
                      <a:pt x="2280" y="1789"/>
                    </a:lnTo>
                    <a:lnTo>
                      <a:pt x="2261" y="1763"/>
                    </a:lnTo>
                    <a:lnTo>
                      <a:pt x="2245" y="1734"/>
                    </a:lnTo>
                    <a:lnTo>
                      <a:pt x="2234" y="1703"/>
                    </a:lnTo>
                    <a:lnTo>
                      <a:pt x="2226" y="1671"/>
                    </a:lnTo>
                    <a:lnTo>
                      <a:pt x="2223" y="1639"/>
                    </a:lnTo>
                    <a:lnTo>
                      <a:pt x="2224" y="1606"/>
                    </a:lnTo>
                    <a:lnTo>
                      <a:pt x="2230" y="1574"/>
                    </a:lnTo>
                    <a:lnTo>
                      <a:pt x="2239" y="1543"/>
                    </a:lnTo>
                    <a:lnTo>
                      <a:pt x="2253" y="1513"/>
                    </a:lnTo>
                    <a:lnTo>
                      <a:pt x="2270" y="1485"/>
                    </a:lnTo>
                    <a:lnTo>
                      <a:pt x="2291" y="1460"/>
                    </a:lnTo>
                    <a:lnTo>
                      <a:pt x="2315" y="1438"/>
                    </a:lnTo>
                    <a:lnTo>
                      <a:pt x="2341" y="1419"/>
                    </a:lnTo>
                    <a:lnTo>
                      <a:pt x="2370" y="1403"/>
                    </a:lnTo>
                    <a:lnTo>
                      <a:pt x="2401" y="1392"/>
                    </a:lnTo>
                    <a:lnTo>
                      <a:pt x="2433" y="1384"/>
                    </a:lnTo>
                    <a:lnTo>
                      <a:pt x="2465" y="1381"/>
                    </a:lnTo>
                    <a:lnTo>
                      <a:pt x="2498" y="1382"/>
                    </a:lnTo>
                    <a:lnTo>
                      <a:pt x="2530" y="1388"/>
                    </a:lnTo>
                    <a:lnTo>
                      <a:pt x="2561" y="1397"/>
                    </a:lnTo>
                    <a:lnTo>
                      <a:pt x="2591" y="1411"/>
                    </a:lnTo>
                    <a:lnTo>
                      <a:pt x="2619" y="1428"/>
                    </a:lnTo>
                    <a:lnTo>
                      <a:pt x="2644" y="1449"/>
                    </a:lnTo>
                    <a:close/>
                  </a:path>
                </a:pathLst>
              </a:custGeom>
              <a:solidFill>
                <a:srgbClr val="FFFFFF"/>
              </a:solidFill>
              <a:ln>
                <a:noFill/>
              </a:ln>
            </p:spPr>
            <p:txBody>
              <a:bodyPr/>
              <a:lstStyle/>
              <a:p>
                <a:endParaRPr/>
              </a:p>
            </p:txBody>
          </p:sp>
        </p:grpSp>
      </p:grpSp>
      <p:grpSp>
        <p:nvGrpSpPr>
          <p:cNvPr id="43" name="Group 42">
            <a:extLst>
              <a:ext uri="{FF2B5EF4-FFF2-40B4-BE49-F238E27FC236}">
                <a16:creationId xmlns:a16="http://schemas.microsoft.com/office/drawing/2014/main" id="{AD4F2288-C1F0-483C-A594-F5D77EA74002}"/>
              </a:ext>
            </a:extLst>
          </p:cNvPr>
          <p:cNvGrpSpPr/>
          <p:nvPr/>
        </p:nvGrpSpPr>
        <p:grpSpPr>
          <a:xfrm>
            <a:off x="8808334" y="4894239"/>
            <a:ext cx="2789499" cy="810724"/>
            <a:chOff x="8808334" y="2348232"/>
            <a:chExt cx="2789499" cy="1038886"/>
          </a:xfrm>
        </p:grpSpPr>
        <p:sp>
          <p:nvSpPr>
            <p:cNvPr id="44" name="TextBox 43">
              <a:extLst>
                <a:ext uri="{FF2B5EF4-FFF2-40B4-BE49-F238E27FC236}">
                  <a16:creationId xmlns:a16="http://schemas.microsoft.com/office/drawing/2014/main" id="{CF0B6571-191D-43BD-BFFC-38A743FE2B8F}"/>
                </a:ext>
              </a:extLst>
            </p:cNvPr>
            <p:cNvSpPr txBox="1"/>
            <p:nvPr/>
          </p:nvSpPr>
          <p:spPr>
            <a:xfrm>
              <a:off x="8808335" y="2348232"/>
              <a:ext cx="2789498" cy="259279"/>
            </a:xfrm>
            <a:prstGeom prst="rect">
              <a:avLst/>
            </a:prstGeom>
            <a:noFill/>
          </p:spPr>
          <p:txBody>
            <a:bodyPr wrap="square" lIns="0" tIns="0" rIns="0" bIns="0" rtlCol="0" anchor="ctr">
              <a:normAutofit/>
            </a:bodyPr>
            <a:lstStyle/>
            <a:p>
              <a:r>
                <a:rPr lang="en-US" sz="1200" b="1" dirty="0">
                  <a:solidFill>
                    <a:schemeClr val="tx2"/>
                  </a:solidFill>
                  <a:latin typeface="+mj-lt"/>
                </a:rPr>
                <a:t>Optionality</a:t>
              </a:r>
              <a:endParaRPr lang="en-PH" sz="1200" b="1" dirty="0">
                <a:solidFill>
                  <a:schemeClr val="tx2"/>
                </a:solidFill>
                <a:latin typeface="+mj-lt"/>
              </a:endParaRPr>
            </a:p>
          </p:txBody>
        </p:sp>
        <p:sp>
          <p:nvSpPr>
            <p:cNvPr id="45" name="TextBox 44">
              <a:extLst>
                <a:ext uri="{FF2B5EF4-FFF2-40B4-BE49-F238E27FC236}">
                  <a16:creationId xmlns:a16="http://schemas.microsoft.com/office/drawing/2014/main" id="{54715AEE-B05B-4362-BAFF-B2FCE1E5D295}"/>
                </a:ext>
              </a:extLst>
            </p:cNvPr>
            <p:cNvSpPr txBox="1"/>
            <p:nvPr/>
          </p:nvSpPr>
          <p:spPr>
            <a:xfrm>
              <a:off x="8808334" y="2607514"/>
              <a:ext cx="2789498" cy="779604"/>
            </a:xfrm>
            <a:prstGeom prst="rect">
              <a:avLst/>
            </a:prstGeom>
            <a:noFill/>
          </p:spPr>
          <p:txBody>
            <a:bodyPr wrap="square" lIns="0" tIns="0" rIns="0" bIns="0" rtlCol="0" anchor="t">
              <a:normAutofit/>
            </a:bodyPr>
            <a:lstStyle/>
            <a:p>
              <a:r>
                <a:rPr lang="en-US" sz="1200" dirty="0"/>
                <a:t>We keep the freedom to partner or build as the market shifts, rather than locking in early bets.</a:t>
              </a:r>
            </a:p>
          </p:txBody>
        </p:sp>
      </p:grpSp>
      <p:sp>
        <p:nvSpPr>
          <p:cNvPr id="47" name="TextBox 46">
            <a:extLst>
              <a:ext uri="{FF2B5EF4-FFF2-40B4-BE49-F238E27FC236}">
                <a16:creationId xmlns:a16="http://schemas.microsoft.com/office/drawing/2014/main" id="{34329F84-8FC2-43DE-BDB2-7D78FEB61FAC}"/>
              </a:ext>
            </a:extLst>
          </p:cNvPr>
          <p:cNvSpPr txBox="1"/>
          <p:nvPr/>
        </p:nvSpPr>
        <p:spPr>
          <a:xfrm>
            <a:off x="7747818" y="1558399"/>
            <a:ext cx="4062513" cy="456404"/>
          </a:xfrm>
          <a:prstGeom prst="rect">
            <a:avLst/>
          </a:prstGeom>
          <a:solidFill>
            <a:schemeClr val="accent3"/>
          </a:solidFill>
        </p:spPr>
        <p:txBody>
          <a:bodyPr wrap="square" lIns="0" tIns="0" rIns="0" bIns="0" rtlCol="0" anchor="ctr">
            <a:noAutofit/>
          </a:bodyPr>
          <a:lstStyle/>
          <a:p>
            <a:pPr algn="ctr"/>
            <a:r>
              <a:rPr lang="en-US" b="1" dirty="0">
                <a:solidFill>
                  <a:schemeClr val="bg1"/>
                </a:solidFill>
                <a:latin typeface="+mj-lt"/>
              </a:rPr>
              <a:t>High value, high right-to-win first</a:t>
            </a:r>
            <a:endParaRPr lang="en-PH" b="1" dirty="0">
              <a:solidFill>
                <a:schemeClr val="bg1"/>
              </a:solidFill>
              <a:latin typeface="+mj-lt"/>
            </a:endParaRPr>
          </a:p>
        </p:txBody>
      </p:sp>
      <p:grpSp>
        <p:nvGrpSpPr>
          <p:cNvPr id="49" name="Group 48">
            <a:extLst>
              <a:ext uri="{FF2B5EF4-FFF2-40B4-BE49-F238E27FC236}">
                <a16:creationId xmlns:a16="http://schemas.microsoft.com/office/drawing/2014/main" id="{2806039A-22FE-4B0B-8333-8FB89F33EA1A}"/>
              </a:ext>
            </a:extLst>
          </p:cNvPr>
          <p:cNvGrpSpPr/>
          <p:nvPr/>
        </p:nvGrpSpPr>
        <p:grpSpPr>
          <a:xfrm>
            <a:off x="8054780" y="3191155"/>
            <a:ext cx="577944" cy="577944"/>
            <a:chOff x="1390775" y="1390753"/>
            <a:chExt cx="1493520" cy="1493520"/>
          </a:xfrm>
        </p:grpSpPr>
        <p:sp>
          <p:nvSpPr>
            <p:cNvPr id="50" name="Oval 49">
              <a:extLst>
                <a:ext uri="{FF2B5EF4-FFF2-40B4-BE49-F238E27FC236}">
                  <a16:creationId xmlns:a16="http://schemas.microsoft.com/office/drawing/2014/main" id="{315085F7-08F7-4CEC-9296-FB7CF788C5A0}"/>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37" name="Group 8">
              <a:extLst>
                <a:ext uri="{FF2B5EF4-FFF2-40B4-BE49-F238E27FC236}">
                  <a16:creationId xmlns:a16="http://schemas.microsoft.com/office/drawing/2014/main" id="{6F5E279B-6220-46F4-BC87-84DACB67F8CB}"/>
                </a:ext>
              </a:extLst>
            </p:cNvPr>
            <p:cNvGrpSpPr/>
            <p:nvPr/>
          </p:nvGrpSpPr>
          <p:grpSpPr>
            <a:xfrm>
              <a:off x="1720068" y="1720046"/>
              <a:ext cx="834934" cy="834934"/>
              <a:chOff x="6968299" y="1524000"/>
              <a:chExt cx="914400" cy="914400"/>
            </a:xfrm>
          </p:grpSpPr>
          <p:sp>
            <p:nvSpPr>
              <p:cNvPr id="90038" name="Accent">
                <a:extLst>
                  <a:ext uri="{FF2B5EF4-FFF2-40B4-BE49-F238E27FC236}">
                    <a16:creationId xmlns:a16="http://schemas.microsoft.com/office/drawing/2014/main" id="{646BD875-AFF4-4C96-88DA-95E6517509AC}"/>
                  </a:ext>
                </a:extLst>
              </p:cNvPr>
              <p:cNvSpPr/>
              <p:nvPr/>
            </p:nvSpPr>
            <p:spPr>
              <a:xfrm>
                <a:off x="6968299" y="1524000"/>
                <a:ext cx="914400" cy="914400"/>
              </a:xfrm>
              <a:custGeom>
                <a:avLst/>
                <a:gdLst/>
                <a:ahLst/>
                <a:cxnLst/>
                <a:rect l="0" t="0" r="10000" b="10000"/>
                <a:pathLst>
                  <a:path w="10000" h="10000">
                    <a:moveTo>
                      <a:pt x="3190" y="2018"/>
                    </a:moveTo>
                    <a:lnTo>
                      <a:pt x="3190" y="1202"/>
                    </a:lnTo>
                    <a:lnTo>
                      <a:pt x="4618" y="1202"/>
                    </a:lnTo>
                    <a:lnTo>
                      <a:pt x="4210" y="1610"/>
                    </a:lnTo>
                    <a:lnTo>
                      <a:pt x="4618" y="2018"/>
                    </a:lnTo>
                    <a:lnTo>
                      <a:pt x="3190" y="2018"/>
                    </a:lnTo>
                    <a:close/>
                  </a:path>
                </a:pathLst>
              </a:custGeom>
              <a:solidFill>
                <a:srgbClr val="FFFFFF"/>
              </a:solidFill>
              <a:ln>
                <a:noFill/>
              </a:ln>
            </p:spPr>
            <p:txBody>
              <a:bodyPr/>
              <a:lstStyle/>
              <a:p>
                <a:endParaRPr/>
              </a:p>
            </p:txBody>
          </p:sp>
          <p:sp>
            <p:nvSpPr>
              <p:cNvPr id="90039" name="Outline">
                <a:extLst>
                  <a:ext uri="{FF2B5EF4-FFF2-40B4-BE49-F238E27FC236}">
                    <a16:creationId xmlns:a16="http://schemas.microsoft.com/office/drawing/2014/main" id="{5F1D5E78-AF09-4C02-9695-FCA9289EA27A}"/>
                  </a:ext>
                </a:extLst>
              </p:cNvPr>
              <p:cNvSpPr/>
              <p:nvPr/>
            </p:nvSpPr>
            <p:spPr>
              <a:xfrm>
                <a:off x="6968299" y="1524000"/>
                <a:ext cx="914400" cy="914400"/>
              </a:xfrm>
              <a:custGeom>
                <a:avLst/>
                <a:gdLst/>
                <a:ahLst/>
                <a:cxnLst/>
                <a:rect l="0" t="0" r="10000" b="10000"/>
                <a:pathLst>
                  <a:path w="10000" h="10000">
                    <a:moveTo>
                      <a:pt x="3282" y="1062"/>
                    </a:moveTo>
                    <a:lnTo>
                      <a:pt x="3287" y="1074"/>
                    </a:lnTo>
                    <a:lnTo>
                      <a:pt x="3289" y="1087"/>
                    </a:lnTo>
                    <a:lnTo>
                      <a:pt x="3290" y="1100"/>
                    </a:lnTo>
                    <a:lnTo>
                      <a:pt x="3290" y="1102"/>
                    </a:lnTo>
                    <a:lnTo>
                      <a:pt x="4618" y="1102"/>
                    </a:lnTo>
                    <a:lnTo>
                      <a:pt x="4631" y="1103"/>
                    </a:lnTo>
                    <a:lnTo>
                      <a:pt x="4644" y="1105"/>
                    </a:lnTo>
                    <a:lnTo>
                      <a:pt x="4656" y="1110"/>
                    </a:lnTo>
                    <a:lnTo>
                      <a:pt x="4668" y="1115"/>
                    </a:lnTo>
                    <a:lnTo>
                      <a:pt x="4679" y="1123"/>
                    </a:lnTo>
                    <a:lnTo>
                      <a:pt x="4689" y="1131"/>
                    </a:lnTo>
                    <a:lnTo>
                      <a:pt x="4697" y="1141"/>
                    </a:lnTo>
                    <a:lnTo>
                      <a:pt x="4705" y="1152"/>
                    </a:lnTo>
                    <a:lnTo>
                      <a:pt x="4710" y="1164"/>
                    </a:lnTo>
                    <a:lnTo>
                      <a:pt x="4715" y="1176"/>
                    </a:lnTo>
                    <a:lnTo>
                      <a:pt x="4717" y="1189"/>
                    </a:lnTo>
                    <a:lnTo>
                      <a:pt x="4718" y="1202"/>
                    </a:lnTo>
                    <a:lnTo>
                      <a:pt x="4717" y="1215"/>
                    </a:lnTo>
                    <a:lnTo>
                      <a:pt x="4715" y="1228"/>
                    </a:lnTo>
                    <a:lnTo>
                      <a:pt x="4710" y="1240"/>
                    </a:lnTo>
                    <a:lnTo>
                      <a:pt x="4705" y="1252"/>
                    </a:lnTo>
                    <a:lnTo>
                      <a:pt x="4697" y="1263"/>
                    </a:lnTo>
                    <a:lnTo>
                      <a:pt x="4689" y="1273"/>
                    </a:lnTo>
                    <a:lnTo>
                      <a:pt x="4351" y="1610"/>
                    </a:lnTo>
                    <a:lnTo>
                      <a:pt x="4689" y="1947"/>
                    </a:lnTo>
                    <a:lnTo>
                      <a:pt x="4697" y="1957"/>
                    </a:lnTo>
                    <a:lnTo>
                      <a:pt x="4705" y="1968"/>
                    </a:lnTo>
                    <a:lnTo>
                      <a:pt x="4710" y="1980"/>
                    </a:lnTo>
                    <a:lnTo>
                      <a:pt x="4715" y="1992"/>
                    </a:lnTo>
                    <a:lnTo>
                      <a:pt x="4717" y="2005"/>
                    </a:lnTo>
                    <a:lnTo>
                      <a:pt x="4718" y="2018"/>
                    </a:lnTo>
                    <a:lnTo>
                      <a:pt x="4717" y="2031"/>
                    </a:lnTo>
                    <a:lnTo>
                      <a:pt x="4715" y="2044"/>
                    </a:lnTo>
                    <a:lnTo>
                      <a:pt x="4710" y="2056"/>
                    </a:lnTo>
                    <a:lnTo>
                      <a:pt x="4705" y="2068"/>
                    </a:lnTo>
                    <a:lnTo>
                      <a:pt x="4697" y="2079"/>
                    </a:lnTo>
                    <a:lnTo>
                      <a:pt x="4689" y="2089"/>
                    </a:lnTo>
                    <a:lnTo>
                      <a:pt x="4679" y="2097"/>
                    </a:lnTo>
                    <a:lnTo>
                      <a:pt x="4668" y="2105"/>
                    </a:lnTo>
                    <a:lnTo>
                      <a:pt x="4656" y="2110"/>
                    </a:lnTo>
                    <a:lnTo>
                      <a:pt x="4644" y="2115"/>
                    </a:lnTo>
                    <a:lnTo>
                      <a:pt x="4631" y="2117"/>
                    </a:lnTo>
                    <a:lnTo>
                      <a:pt x="4618" y="2118"/>
                    </a:lnTo>
                    <a:lnTo>
                      <a:pt x="3532" y="2118"/>
                    </a:lnTo>
                    <a:lnTo>
                      <a:pt x="3535" y="2135"/>
                    </a:lnTo>
                    <a:lnTo>
                      <a:pt x="3654" y="2337"/>
                    </a:lnTo>
                    <a:lnTo>
                      <a:pt x="3861" y="2538"/>
                    </a:lnTo>
                    <a:lnTo>
                      <a:pt x="4152" y="2732"/>
                    </a:lnTo>
                    <a:lnTo>
                      <a:pt x="4509" y="2917"/>
                    </a:lnTo>
                    <a:lnTo>
                      <a:pt x="4912" y="3095"/>
                    </a:lnTo>
                    <a:lnTo>
                      <a:pt x="5342" y="3269"/>
                    </a:lnTo>
                    <a:lnTo>
                      <a:pt x="5776" y="3445"/>
                    </a:lnTo>
                    <a:lnTo>
                      <a:pt x="5784" y="3448"/>
                    </a:lnTo>
                    <a:lnTo>
                      <a:pt x="6201" y="3631"/>
                    </a:lnTo>
                    <a:lnTo>
                      <a:pt x="6218" y="3640"/>
                    </a:lnTo>
                    <a:lnTo>
                      <a:pt x="6598" y="3837"/>
                    </a:lnTo>
                    <a:lnTo>
                      <a:pt x="6627" y="3854"/>
                    </a:lnTo>
                    <a:lnTo>
                      <a:pt x="6954" y="4073"/>
                    </a:lnTo>
                    <a:lnTo>
                      <a:pt x="6996" y="4106"/>
                    </a:lnTo>
                    <a:lnTo>
                      <a:pt x="7144" y="4250"/>
                    </a:lnTo>
                    <a:lnTo>
                      <a:pt x="7144" y="4567"/>
                    </a:lnTo>
                    <a:lnTo>
                      <a:pt x="7145" y="4583"/>
                    </a:lnTo>
                    <a:lnTo>
                      <a:pt x="7148" y="4599"/>
                    </a:lnTo>
                    <a:lnTo>
                      <a:pt x="7154" y="4615"/>
                    </a:lnTo>
                    <a:lnTo>
                      <a:pt x="7161" y="4630"/>
                    </a:lnTo>
                    <a:lnTo>
                      <a:pt x="7170" y="4643"/>
                    </a:lnTo>
                    <a:lnTo>
                      <a:pt x="7181" y="4655"/>
                    </a:lnTo>
                    <a:lnTo>
                      <a:pt x="7193" y="4666"/>
                    </a:lnTo>
                    <a:lnTo>
                      <a:pt x="7206" y="4675"/>
                    </a:lnTo>
                    <a:lnTo>
                      <a:pt x="7221" y="4682"/>
                    </a:lnTo>
                    <a:lnTo>
                      <a:pt x="7237" y="4688"/>
                    </a:lnTo>
                    <a:lnTo>
                      <a:pt x="7253" y="4691"/>
                    </a:lnTo>
                    <a:lnTo>
                      <a:pt x="7269" y="4692"/>
                    </a:lnTo>
                    <a:lnTo>
                      <a:pt x="7285" y="4691"/>
                    </a:lnTo>
                    <a:lnTo>
                      <a:pt x="7301" y="4688"/>
                    </a:lnTo>
                    <a:lnTo>
                      <a:pt x="7317" y="4682"/>
                    </a:lnTo>
                    <a:lnTo>
                      <a:pt x="7332" y="4675"/>
                    </a:lnTo>
                    <a:lnTo>
                      <a:pt x="7345" y="4666"/>
                    </a:lnTo>
                    <a:lnTo>
                      <a:pt x="7357" y="4655"/>
                    </a:lnTo>
                    <a:lnTo>
                      <a:pt x="7368" y="4643"/>
                    </a:lnTo>
                    <a:lnTo>
                      <a:pt x="7377" y="4630"/>
                    </a:lnTo>
                    <a:lnTo>
                      <a:pt x="7384" y="4615"/>
                    </a:lnTo>
                    <a:lnTo>
                      <a:pt x="7390" y="4599"/>
                    </a:lnTo>
                    <a:lnTo>
                      <a:pt x="7393" y="4583"/>
                    </a:lnTo>
                    <a:lnTo>
                      <a:pt x="7394" y="4573"/>
                    </a:lnTo>
                    <a:lnTo>
                      <a:pt x="7468" y="4700"/>
                    </a:lnTo>
                    <a:lnTo>
                      <a:pt x="7484" y="4731"/>
                    </a:lnTo>
                    <a:lnTo>
                      <a:pt x="7496" y="4764"/>
                    </a:lnTo>
                    <a:lnTo>
                      <a:pt x="7505" y="4798"/>
                    </a:lnTo>
                    <a:lnTo>
                      <a:pt x="7564" y="5124"/>
                    </a:lnTo>
                    <a:lnTo>
                      <a:pt x="7568" y="5160"/>
                    </a:lnTo>
                    <a:lnTo>
                      <a:pt x="7568" y="5196"/>
                    </a:lnTo>
                    <a:lnTo>
                      <a:pt x="7564" y="5232"/>
                    </a:lnTo>
                    <a:lnTo>
                      <a:pt x="7505" y="5558"/>
                    </a:lnTo>
                    <a:lnTo>
                      <a:pt x="7496" y="5592"/>
                    </a:lnTo>
                    <a:lnTo>
                      <a:pt x="7484" y="5625"/>
                    </a:lnTo>
                    <a:lnTo>
                      <a:pt x="7468" y="5656"/>
                    </a:lnTo>
                    <a:lnTo>
                      <a:pt x="7302" y="5939"/>
                    </a:lnTo>
                    <a:lnTo>
                      <a:pt x="7279" y="5973"/>
                    </a:lnTo>
                    <a:lnTo>
                      <a:pt x="7252" y="6003"/>
                    </a:lnTo>
                    <a:lnTo>
                      <a:pt x="6996" y="6250"/>
                    </a:lnTo>
                    <a:lnTo>
                      <a:pt x="6954" y="6284"/>
                    </a:lnTo>
                    <a:lnTo>
                      <a:pt x="6627" y="6503"/>
                    </a:lnTo>
                    <a:lnTo>
                      <a:pt x="6598" y="6520"/>
                    </a:lnTo>
                    <a:lnTo>
                      <a:pt x="6218" y="6717"/>
                    </a:lnTo>
                    <a:lnTo>
                      <a:pt x="6201" y="6725"/>
                    </a:lnTo>
                    <a:lnTo>
                      <a:pt x="5784" y="6908"/>
                    </a:lnTo>
                    <a:lnTo>
                      <a:pt x="5776" y="6912"/>
                    </a:lnTo>
                    <a:lnTo>
                      <a:pt x="5581" y="6991"/>
                    </a:lnTo>
                    <a:lnTo>
                      <a:pt x="5433" y="6991"/>
                    </a:lnTo>
                    <a:lnTo>
                      <a:pt x="5417" y="6992"/>
                    </a:lnTo>
                    <a:lnTo>
                      <a:pt x="5401" y="6995"/>
                    </a:lnTo>
                    <a:lnTo>
                      <a:pt x="5385" y="7001"/>
                    </a:lnTo>
                    <a:lnTo>
                      <a:pt x="5370" y="7008"/>
                    </a:lnTo>
                    <a:lnTo>
                      <a:pt x="5357" y="7017"/>
                    </a:lnTo>
                    <a:lnTo>
                      <a:pt x="5345" y="7028"/>
                    </a:lnTo>
                    <a:lnTo>
                      <a:pt x="5334" y="7040"/>
                    </a:lnTo>
                    <a:lnTo>
                      <a:pt x="5325" y="7054"/>
                    </a:lnTo>
                    <a:lnTo>
                      <a:pt x="5318" y="7068"/>
                    </a:lnTo>
                    <a:lnTo>
                      <a:pt x="5312" y="7084"/>
                    </a:lnTo>
                    <a:lnTo>
                      <a:pt x="5309" y="7100"/>
                    </a:lnTo>
                    <a:lnTo>
                      <a:pt x="5309" y="7101"/>
                    </a:lnTo>
                    <a:lnTo>
                      <a:pt x="4912" y="7262"/>
                    </a:lnTo>
                    <a:lnTo>
                      <a:pt x="4509" y="7440"/>
                    </a:lnTo>
                    <a:lnTo>
                      <a:pt x="4152" y="7625"/>
                    </a:lnTo>
                    <a:lnTo>
                      <a:pt x="3861" y="7819"/>
                    </a:lnTo>
                    <a:lnTo>
                      <a:pt x="3654" y="8020"/>
                    </a:lnTo>
                    <a:lnTo>
                      <a:pt x="3563" y="8174"/>
                    </a:lnTo>
                    <a:lnTo>
                      <a:pt x="3569" y="8183"/>
                    </a:lnTo>
                    <a:lnTo>
                      <a:pt x="3579" y="8197"/>
                    </a:lnTo>
                    <a:lnTo>
                      <a:pt x="3588" y="8212"/>
                    </a:lnTo>
                    <a:lnTo>
                      <a:pt x="3596" y="8227"/>
                    </a:lnTo>
                    <a:lnTo>
                      <a:pt x="3604" y="8243"/>
                    </a:lnTo>
                    <a:lnTo>
                      <a:pt x="3611" y="8258"/>
                    </a:lnTo>
                    <a:lnTo>
                      <a:pt x="3618" y="8274"/>
                    </a:lnTo>
                    <a:lnTo>
                      <a:pt x="3623" y="8290"/>
                    </a:lnTo>
                    <a:lnTo>
                      <a:pt x="3629" y="8306"/>
                    </a:lnTo>
                    <a:lnTo>
                      <a:pt x="3634" y="8323"/>
                    </a:lnTo>
                    <a:lnTo>
                      <a:pt x="3638" y="8339"/>
                    </a:lnTo>
                    <a:lnTo>
                      <a:pt x="3641" y="8356"/>
                    </a:lnTo>
                    <a:lnTo>
                      <a:pt x="3644" y="8373"/>
                    </a:lnTo>
                    <a:lnTo>
                      <a:pt x="3646" y="8390"/>
                    </a:lnTo>
                    <a:lnTo>
                      <a:pt x="3648" y="8407"/>
                    </a:lnTo>
                    <a:lnTo>
                      <a:pt x="3649" y="8424"/>
                    </a:lnTo>
                    <a:lnTo>
                      <a:pt x="3649" y="8441"/>
                    </a:lnTo>
                    <a:lnTo>
                      <a:pt x="3649" y="8458"/>
                    </a:lnTo>
                    <a:lnTo>
                      <a:pt x="3648" y="8476"/>
                    </a:lnTo>
                    <a:lnTo>
                      <a:pt x="3646" y="8493"/>
                    </a:lnTo>
                    <a:lnTo>
                      <a:pt x="3644" y="8510"/>
                    </a:lnTo>
                    <a:lnTo>
                      <a:pt x="3641" y="8527"/>
                    </a:lnTo>
                    <a:lnTo>
                      <a:pt x="3638" y="8543"/>
                    </a:lnTo>
                    <a:lnTo>
                      <a:pt x="3634" y="8560"/>
                    </a:lnTo>
                    <a:lnTo>
                      <a:pt x="3629" y="8577"/>
                    </a:lnTo>
                    <a:lnTo>
                      <a:pt x="3623" y="8593"/>
                    </a:lnTo>
                    <a:lnTo>
                      <a:pt x="3618" y="8609"/>
                    </a:lnTo>
                    <a:lnTo>
                      <a:pt x="3611" y="8625"/>
                    </a:lnTo>
                    <a:lnTo>
                      <a:pt x="3604" y="8640"/>
                    </a:lnTo>
                    <a:lnTo>
                      <a:pt x="3596" y="8656"/>
                    </a:lnTo>
                    <a:lnTo>
                      <a:pt x="3588" y="8671"/>
                    </a:lnTo>
                    <a:lnTo>
                      <a:pt x="3579" y="8686"/>
                    </a:lnTo>
                    <a:lnTo>
                      <a:pt x="3569" y="8700"/>
                    </a:lnTo>
                    <a:lnTo>
                      <a:pt x="3559" y="8714"/>
                    </a:lnTo>
                    <a:lnTo>
                      <a:pt x="3549" y="8727"/>
                    </a:lnTo>
                    <a:lnTo>
                      <a:pt x="3538" y="8740"/>
                    </a:lnTo>
                    <a:lnTo>
                      <a:pt x="3526" y="8753"/>
                    </a:lnTo>
                    <a:lnTo>
                      <a:pt x="3514" y="8766"/>
                    </a:lnTo>
                    <a:lnTo>
                      <a:pt x="3502" y="8777"/>
                    </a:lnTo>
                    <a:lnTo>
                      <a:pt x="3489" y="8789"/>
                    </a:lnTo>
                    <a:lnTo>
                      <a:pt x="3476" y="8800"/>
                    </a:lnTo>
                    <a:lnTo>
                      <a:pt x="3463" y="8810"/>
                    </a:lnTo>
                    <a:lnTo>
                      <a:pt x="3449" y="8820"/>
                    </a:lnTo>
                    <a:lnTo>
                      <a:pt x="3435" y="8830"/>
                    </a:lnTo>
                    <a:lnTo>
                      <a:pt x="3420" y="8839"/>
                    </a:lnTo>
                    <a:lnTo>
                      <a:pt x="3405" y="8847"/>
                    </a:lnTo>
                    <a:lnTo>
                      <a:pt x="3389" y="8855"/>
                    </a:lnTo>
                    <a:lnTo>
                      <a:pt x="3374" y="8862"/>
                    </a:lnTo>
                    <a:lnTo>
                      <a:pt x="3358" y="8869"/>
                    </a:lnTo>
                    <a:lnTo>
                      <a:pt x="3342" y="8874"/>
                    </a:lnTo>
                    <a:lnTo>
                      <a:pt x="3326" y="8880"/>
                    </a:lnTo>
                    <a:lnTo>
                      <a:pt x="3309" y="8884"/>
                    </a:lnTo>
                    <a:lnTo>
                      <a:pt x="3292" y="8889"/>
                    </a:lnTo>
                    <a:lnTo>
                      <a:pt x="3276" y="8892"/>
                    </a:lnTo>
                    <a:lnTo>
                      <a:pt x="3259" y="8895"/>
                    </a:lnTo>
                    <a:lnTo>
                      <a:pt x="3242" y="8897"/>
                    </a:lnTo>
                    <a:lnTo>
                      <a:pt x="3225" y="8899"/>
                    </a:lnTo>
                    <a:lnTo>
                      <a:pt x="3207" y="8900"/>
                    </a:lnTo>
                    <a:lnTo>
                      <a:pt x="3190" y="8900"/>
                    </a:lnTo>
                    <a:lnTo>
                      <a:pt x="3173" y="8900"/>
                    </a:lnTo>
                    <a:lnTo>
                      <a:pt x="3156" y="8899"/>
                    </a:lnTo>
                    <a:lnTo>
                      <a:pt x="3139" y="8897"/>
                    </a:lnTo>
                    <a:lnTo>
                      <a:pt x="3122" y="8895"/>
                    </a:lnTo>
                    <a:lnTo>
                      <a:pt x="3105" y="8892"/>
                    </a:lnTo>
                    <a:lnTo>
                      <a:pt x="3088" y="8889"/>
                    </a:lnTo>
                    <a:lnTo>
                      <a:pt x="3072" y="8884"/>
                    </a:lnTo>
                    <a:lnTo>
                      <a:pt x="3055" y="8880"/>
                    </a:lnTo>
                    <a:lnTo>
                      <a:pt x="3039" y="8874"/>
                    </a:lnTo>
                    <a:lnTo>
                      <a:pt x="3023" y="8869"/>
                    </a:lnTo>
                    <a:lnTo>
                      <a:pt x="3007" y="8862"/>
                    </a:lnTo>
                    <a:lnTo>
                      <a:pt x="2992" y="8855"/>
                    </a:lnTo>
                    <a:lnTo>
                      <a:pt x="2976" y="8847"/>
                    </a:lnTo>
                    <a:lnTo>
                      <a:pt x="2961" y="8839"/>
                    </a:lnTo>
                    <a:lnTo>
                      <a:pt x="2946" y="8830"/>
                    </a:lnTo>
                    <a:lnTo>
                      <a:pt x="2932" y="8820"/>
                    </a:lnTo>
                    <a:lnTo>
                      <a:pt x="2918" y="8810"/>
                    </a:lnTo>
                    <a:lnTo>
                      <a:pt x="2904" y="8800"/>
                    </a:lnTo>
                    <a:lnTo>
                      <a:pt x="2891" y="8789"/>
                    </a:lnTo>
                    <a:lnTo>
                      <a:pt x="2878" y="8777"/>
                    </a:lnTo>
                    <a:lnTo>
                      <a:pt x="2866" y="8766"/>
                    </a:lnTo>
                    <a:lnTo>
                      <a:pt x="2854" y="8753"/>
                    </a:lnTo>
                    <a:lnTo>
                      <a:pt x="2842" y="8740"/>
                    </a:lnTo>
                    <a:lnTo>
                      <a:pt x="2832" y="8727"/>
                    </a:lnTo>
                    <a:lnTo>
                      <a:pt x="2821" y="8714"/>
                    </a:lnTo>
                    <a:lnTo>
                      <a:pt x="2811" y="8700"/>
                    </a:lnTo>
                    <a:lnTo>
                      <a:pt x="2802" y="8686"/>
                    </a:lnTo>
                    <a:lnTo>
                      <a:pt x="2793" y="8671"/>
                    </a:lnTo>
                    <a:lnTo>
                      <a:pt x="2785" y="8656"/>
                    </a:lnTo>
                    <a:lnTo>
                      <a:pt x="2777" y="8640"/>
                    </a:lnTo>
                    <a:lnTo>
                      <a:pt x="2770" y="8625"/>
                    </a:lnTo>
                    <a:lnTo>
                      <a:pt x="2763" y="8609"/>
                    </a:lnTo>
                    <a:lnTo>
                      <a:pt x="2757" y="8593"/>
                    </a:lnTo>
                    <a:lnTo>
                      <a:pt x="2752" y="8577"/>
                    </a:lnTo>
                    <a:lnTo>
                      <a:pt x="2747" y="8560"/>
                    </a:lnTo>
                    <a:lnTo>
                      <a:pt x="2743" y="8543"/>
                    </a:lnTo>
                    <a:lnTo>
                      <a:pt x="2739" y="8527"/>
                    </a:lnTo>
                    <a:lnTo>
                      <a:pt x="2736" y="8510"/>
                    </a:lnTo>
                    <a:lnTo>
                      <a:pt x="2734" y="8493"/>
                    </a:lnTo>
                    <a:lnTo>
                      <a:pt x="2732" y="8476"/>
                    </a:lnTo>
                    <a:lnTo>
                      <a:pt x="2731" y="8458"/>
                    </a:lnTo>
                    <a:lnTo>
                      <a:pt x="2731" y="8441"/>
                    </a:lnTo>
                    <a:lnTo>
                      <a:pt x="2731" y="8424"/>
                    </a:lnTo>
                    <a:lnTo>
                      <a:pt x="2732" y="8407"/>
                    </a:lnTo>
                    <a:lnTo>
                      <a:pt x="2734" y="8390"/>
                    </a:lnTo>
                    <a:lnTo>
                      <a:pt x="2736" y="8373"/>
                    </a:lnTo>
                    <a:lnTo>
                      <a:pt x="2739" y="8356"/>
                    </a:lnTo>
                    <a:lnTo>
                      <a:pt x="2743" y="8339"/>
                    </a:lnTo>
                    <a:lnTo>
                      <a:pt x="2747" y="8323"/>
                    </a:lnTo>
                    <a:lnTo>
                      <a:pt x="2752" y="8306"/>
                    </a:lnTo>
                    <a:lnTo>
                      <a:pt x="2757" y="8290"/>
                    </a:lnTo>
                    <a:lnTo>
                      <a:pt x="2763" y="8274"/>
                    </a:lnTo>
                    <a:lnTo>
                      <a:pt x="2770" y="8258"/>
                    </a:lnTo>
                    <a:lnTo>
                      <a:pt x="2777" y="8243"/>
                    </a:lnTo>
                    <a:lnTo>
                      <a:pt x="2785" y="8227"/>
                    </a:lnTo>
                    <a:lnTo>
                      <a:pt x="2793" y="8212"/>
                    </a:lnTo>
                    <a:lnTo>
                      <a:pt x="2802" y="8197"/>
                    </a:lnTo>
                    <a:lnTo>
                      <a:pt x="2811" y="8183"/>
                    </a:lnTo>
                    <a:lnTo>
                      <a:pt x="2821" y="8169"/>
                    </a:lnTo>
                    <a:lnTo>
                      <a:pt x="2832" y="8155"/>
                    </a:lnTo>
                    <a:lnTo>
                      <a:pt x="2842" y="8142"/>
                    </a:lnTo>
                    <a:lnTo>
                      <a:pt x="2854" y="8129"/>
                    </a:lnTo>
                    <a:lnTo>
                      <a:pt x="2866" y="8117"/>
                    </a:lnTo>
                    <a:lnTo>
                      <a:pt x="2878" y="8105"/>
                    </a:lnTo>
                    <a:lnTo>
                      <a:pt x="2891" y="8093"/>
                    </a:lnTo>
                    <a:lnTo>
                      <a:pt x="2904" y="8083"/>
                    </a:lnTo>
                    <a:lnTo>
                      <a:pt x="2918" y="8072"/>
                    </a:lnTo>
                    <a:lnTo>
                      <a:pt x="2932" y="8062"/>
                    </a:lnTo>
                    <a:lnTo>
                      <a:pt x="2946" y="8053"/>
                    </a:lnTo>
                    <a:lnTo>
                      <a:pt x="2958" y="8046"/>
                    </a:lnTo>
                    <a:lnTo>
                      <a:pt x="2963" y="8027"/>
                    </a:lnTo>
                    <a:lnTo>
                      <a:pt x="2975" y="7994"/>
                    </a:lnTo>
                    <a:lnTo>
                      <a:pt x="2991" y="7963"/>
                    </a:lnTo>
                    <a:lnTo>
                      <a:pt x="3065" y="7836"/>
                    </a:lnTo>
                    <a:lnTo>
                      <a:pt x="3066" y="7845"/>
                    </a:lnTo>
                    <a:lnTo>
                      <a:pt x="3069" y="7861"/>
                    </a:lnTo>
                    <a:lnTo>
                      <a:pt x="3075" y="7877"/>
                    </a:lnTo>
                    <a:lnTo>
                      <a:pt x="3082" y="7892"/>
                    </a:lnTo>
                    <a:lnTo>
                      <a:pt x="3091" y="7905"/>
                    </a:lnTo>
                    <a:lnTo>
                      <a:pt x="3102" y="7917"/>
                    </a:lnTo>
                    <a:lnTo>
                      <a:pt x="3114" y="7928"/>
                    </a:lnTo>
                    <a:lnTo>
                      <a:pt x="3128" y="7937"/>
                    </a:lnTo>
                    <a:lnTo>
                      <a:pt x="3142" y="7944"/>
                    </a:lnTo>
                    <a:lnTo>
                      <a:pt x="3158" y="7950"/>
                    </a:lnTo>
                    <a:lnTo>
                      <a:pt x="3174" y="7953"/>
                    </a:lnTo>
                    <a:lnTo>
                      <a:pt x="3190" y="7954"/>
                    </a:lnTo>
                    <a:lnTo>
                      <a:pt x="3206" y="7953"/>
                    </a:lnTo>
                    <a:lnTo>
                      <a:pt x="3222" y="7950"/>
                    </a:lnTo>
                    <a:lnTo>
                      <a:pt x="3238" y="7944"/>
                    </a:lnTo>
                    <a:lnTo>
                      <a:pt x="3252" y="7937"/>
                    </a:lnTo>
                    <a:lnTo>
                      <a:pt x="3266" y="7928"/>
                    </a:lnTo>
                    <a:lnTo>
                      <a:pt x="3278" y="7917"/>
                    </a:lnTo>
                    <a:lnTo>
                      <a:pt x="3289" y="7905"/>
                    </a:lnTo>
                    <a:lnTo>
                      <a:pt x="3298" y="7892"/>
                    </a:lnTo>
                    <a:lnTo>
                      <a:pt x="3305" y="7877"/>
                    </a:lnTo>
                    <a:lnTo>
                      <a:pt x="3311" y="7861"/>
                    </a:lnTo>
                    <a:lnTo>
                      <a:pt x="3314" y="7845"/>
                    </a:lnTo>
                    <a:lnTo>
                      <a:pt x="3315" y="7829"/>
                    </a:lnTo>
                    <a:lnTo>
                      <a:pt x="3315" y="7513"/>
                    </a:lnTo>
                    <a:lnTo>
                      <a:pt x="3463" y="7369"/>
                    </a:lnTo>
                    <a:lnTo>
                      <a:pt x="3505" y="7336"/>
                    </a:lnTo>
                    <a:lnTo>
                      <a:pt x="3832" y="7117"/>
                    </a:lnTo>
                    <a:lnTo>
                      <a:pt x="3861" y="7100"/>
                    </a:lnTo>
                    <a:lnTo>
                      <a:pt x="4241" y="6903"/>
                    </a:lnTo>
                    <a:lnTo>
                      <a:pt x="4258" y="6894"/>
                    </a:lnTo>
                    <a:lnTo>
                      <a:pt x="4675" y="6711"/>
                    </a:lnTo>
                    <a:lnTo>
                      <a:pt x="4683" y="6708"/>
                    </a:lnTo>
                    <a:lnTo>
                      <a:pt x="5117" y="6532"/>
                    </a:lnTo>
                    <a:lnTo>
                      <a:pt x="5547" y="6358"/>
                    </a:lnTo>
                    <a:lnTo>
                      <a:pt x="5950" y="6180"/>
                    </a:lnTo>
                    <a:lnTo>
                      <a:pt x="6307" y="5995"/>
                    </a:lnTo>
                    <a:lnTo>
                      <a:pt x="6598" y="5800"/>
                    </a:lnTo>
                    <a:lnTo>
                      <a:pt x="6805" y="5600"/>
                    </a:lnTo>
                    <a:lnTo>
                      <a:pt x="6924" y="5398"/>
                    </a:lnTo>
                    <a:lnTo>
                      <a:pt x="6964" y="5178"/>
                    </a:lnTo>
                    <a:lnTo>
                      <a:pt x="6924" y="4959"/>
                    </a:lnTo>
                    <a:lnTo>
                      <a:pt x="6805" y="4757"/>
                    </a:lnTo>
                    <a:lnTo>
                      <a:pt x="6598" y="4556"/>
                    </a:lnTo>
                    <a:lnTo>
                      <a:pt x="6307" y="4362"/>
                    </a:lnTo>
                    <a:lnTo>
                      <a:pt x="5950" y="4177"/>
                    </a:lnTo>
                    <a:lnTo>
                      <a:pt x="5547" y="3999"/>
                    </a:lnTo>
                    <a:lnTo>
                      <a:pt x="5117" y="3825"/>
                    </a:lnTo>
                    <a:lnTo>
                      <a:pt x="4683" y="3649"/>
                    </a:lnTo>
                    <a:lnTo>
                      <a:pt x="4675" y="3646"/>
                    </a:lnTo>
                    <a:lnTo>
                      <a:pt x="4258" y="3463"/>
                    </a:lnTo>
                    <a:lnTo>
                      <a:pt x="4241" y="3454"/>
                    </a:lnTo>
                    <a:lnTo>
                      <a:pt x="3861" y="3257"/>
                    </a:lnTo>
                    <a:lnTo>
                      <a:pt x="3832" y="3240"/>
                    </a:lnTo>
                    <a:lnTo>
                      <a:pt x="3505" y="3021"/>
                    </a:lnTo>
                    <a:lnTo>
                      <a:pt x="3463" y="2988"/>
                    </a:lnTo>
                    <a:lnTo>
                      <a:pt x="3283" y="2814"/>
                    </a:lnTo>
                    <a:lnTo>
                      <a:pt x="3289" y="2807"/>
                    </a:lnTo>
                    <a:lnTo>
                      <a:pt x="3298" y="2794"/>
                    </a:lnTo>
                    <a:lnTo>
                      <a:pt x="3305" y="2779"/>
                    </a:lnTo>
                    <a:lnTo>
                      <a:pt x="3311" y="2763"/>
                    </a:lnTo>
                    <a:lnTo>
                      <a:pt x="3314" y="2747"/>
                    </a:lnTo>
                    <a:lnTo>
                      <a:pt x="3315" y="2731"/>
                    </a:lnTo>
                    <a:lnTo>
                      <a:pt x="3315" y="2324"/>
                    </a:lnTo>
                    <a:lnTo>
                      <a:pt x="3314" y="2308"/>
                    </a:lnTo>
                    <a:lnTo>
                      <a:pt x="3311" y="2292"/>
                    </a:lnTo>
                    <a:lnTo>
                      <a:pt x="3305" y="2276"/>
                    </a:lnTo>
                    <a:lnTo>
                      <a:pt x="3298" y="2262"/>
                    </a:lnTo>
                    <a:lnTo>
                      <a:pt x="3289" y="2248"/>
                    </a:lnTo>
                    <a:lnTo>
                      <a:pt x="3278" y="2236"/>
                    </a:lnTo>
                    <a:lnTo>
                      <a:pt x="3266" y="2225"/>
                    </a:lnTo>
                    <a:lnTo>
                      <a:pt x="3252" y="2216"/>
                    </a:lnTo>
                    <a:lnTo>
                      <a:pt x="3238" y="2209"/>
                    </a:lnTo>
                    <a:lnTo>
                      <a:pt x="3222" y="2203"/>
                    </a:lnTo>
                    <a:lnTo>
                      <a:pt x="3206" y="2200"/>
                    </a:lnTo>
                    <a:lnTo>
                      <a:pt x="3190" y="2199"/>
                    </a:lnTo>
                    <a:lnTo>
                      <a:pt x="3174" y="2200"/>
                    </a:lnTo>
                    <a:lnTo>
                      <a:pt x="3158" y="2203"/>
                    </a:lnTo>
                    <a:lnTo>
                      <a:pt x="3142" y="2209"/>
                    </a:lnTo>
                    <a:lnTo>
                      <a:pt x="3128" y="2216"/>
                    </a:lnTo>
                    <a:lnTo>
                      <a:pt x="3114" y="2225"/>
                    </a:lnTo>
                    <a:lnTo>
                      <a:pt x="3102" y="2236"/>
                    </a:lnTo>
                    <a:lnTo>
                      <a:pt x="3091" y="2248"/>
                    </a:lnTo>
                    <a:lnTo>
                      <a:pt x="3082" y="2262"/>
                    </a:lnTo>
                    <a:lnTo>
                      <a:pt x="3075" y="2276"/>
                    </a:lnTo>
                    <a:lnTo>
                      <a:pt x="3069" y="2292"/>
                    </a:lnTo>
                    <a:lnTo>
                      <a:pt x="3066" y="2308"/>
                    </a:lnTo>
                    <a:lnTo>
                      <a:pt x="3065" y="2324"/>
                    </a:lnTo>
                    <a:lnTo>
                      <a:pt x="3065" y="2520"/>
                    </a:lnTo>
                    <a:lnTo>
                      <a:pt x="2991" y="2394"/>
                    </a:lnTo>
                    <a:lnTo>
                      <a:pt x="2975" y="2363"/>
                    </a:lnTo>
                    <a:lnTo>
                      <a:pt x="2963" y="2330"/>
                    </a:lnTo>
                    <a:lnTo>
                      <a:pt x="2954" y="2296"/>
                    </a:lnTo>
                    <a:lnTo>
                      <a:pt x="2895" y="1970"/>
                    </a:lnTo>
                    <a:lnTo>
                      <a:pt x="2890" y="1931"/>
                    </a:lnTo>
                    <a:lnTo>
                      <a:pt x="2891" y="1892"/>
                    </a:lnTo>
                    <a:lnTo>
                      <a:pt x="2897" y="1853"/>
                    </a:lnTo>
                    <a:lnTo>
                      <a:pt x="2907" y="1815"/>
                    </a:lnTo>
                    <a:lnTo>
                      <a:pt x="2923" y="1779"/>
                    </a:lnTo>
                    <a:lnTo>
                      <a:pt x="2943" y="1745"/>
                    </a:lnTo>
                    <a:lnTo>
                      <a:pt x="2968" y="1715"/>
                    </a:lnTo>
                    <a:lnTo>
                      <a:pt x="2996" y="1687"/>
                    </a:lnTo>
                    <a:lnTo>
                      <a:pt x="3027" y="1664"/>
                    </a:lnTo>
                    <a:lnTo>
                      <a:pt x="3062" y="1645"/>
                    </a:lnTo>
                    <a:lnTo>
                      <a:pt x="3090" y="1634"/>
                    </a:lnTo>
                    <a:lnTo>
                      <a:pt x="3090" y="1202"/>
                    </a:lnTo>
                    <a:lnTo>
                      <a:pt x="3090" y="1100"/>
                    </a:lnTo>
                    <a:lnTo>
                      <a:pt x="3091" y="1087"/>
                    </a:lnTo>
                    <a:lnTo>
                      <a:pt x="3093" y="1074"/>
                    </a:lnTo>
                    <a:lnTo>
                      <a:pt x="3098" y="1062"/>
                    </a:lnTo>
                    <a:lnTo>
                      <a:pt x="3103" y="1050"/>
                    </a:lnTo>
                    <a:lnTo>
                      <a:pt x="3111" y="1039"/>
                    </a:lnTo>
                    <a:lnTo>
                      <a:pt x="3119" y="1029"/>
                    </a:lnTo>
                    <a:lnTo>
                      <a:pt x="3129" y="1021"/>
                    </a:lnTo>
                    <a:lnTo>
                      <a:pt x="3140" y="1013"/>
                    </a:lnTo>
                    <a:lnTo>
                      <a:pt x="3152" y="1008"/>
                    </a:lnTo>
                    <a:lnTo>
                      <a:pt x="3164" y="1003"/>
                    </a:lnTo>
                    <a:lnTo>
                      <a:pt x="3177" y="1001"/>
                    </a:lnTo>
                    <a:lnTo>
                      <a:pt x="3190" y="1000"/>
                    </a:lnTo>
                    <a:lnTo>
                      <a:pt x="3203" y="1001"/>
                    </a:lnTo>
                    <a:lnTo>
                      <a:pt x="3216" y="1003"/>
                    </a:lnTo>
                    <a:lnTo>
                      <a:pt x="3228" y="1008"/>
                    </a:lnTo>
                    <a:lnTo>
                      <a:pt x="3240" y="1013"/>
                    </a:lnTo>
                    <a:lnTo>
                      <a:pt x="3251" y="1021"/>
                    </a:lnTo>
                    <a:lnTo>
                      <a:pt x="3261" y="1029"/>
                    </a:lnTo>
                    <a:lnTo>
                      <a:pt x="3269" y="1039"/>
                    </a:lnTo>
                    <a:lnTo>
                      <a:pt x="3277" y="1050"/>
                    </a:lnTo>
                    <a:lnTo>
                      <a:pt x="3282" y="1062"/>
                    </a:lnTo>
                    <a:close/>
                    <a:moveTo>
                      <a:pt x="4377" y="1302"/>
                    </a:moveTo>
                    <a:lnTo>
                      <a:pt x="3290" y="1302"/>
                    </a:lnTo>
                    <a:lnTo>
                      <a:pt x="3290" y="1633"/>
                    </a:lnTo>
                    <a:lnTo>
                      <a:pt x="3291" y="1633"/>
                    </a:lnTo>
                    <a:lnTo>
                      <a:pt x="3327" y="1649"/>
                    </a:lnTo>
                    <a:lnTo>
                      <a:pt x="3361" y="1669"/>
                    </a:lnTo>
                    <a:lnTo>
                      <a:pt x="3391" y="1694"/>
                    </a:lnTo>
                    <a:lnTo>
                      <a:pt x="3419" y="1722"/>
                    </a:lnTo>
                    <a:lnTo>
                      <a:pt x="3442" y="1753"/>
                    </a:lnTo>
                    <a:lnTo>
                      <a:pt x="3461" y="1788"/>
                    </a:lnTo>
                    <a:lnTo>
                      <a:pt x="3476" y="1824"/>
                    </a:lnTo>
                    <a:lnTo>
                      <a:pt x="3485" y="1862"/>
                    </a:lnTo>
                    <a:lnTo>
                      <a:pt x="3495" y="1918"/>
                    </a:lnTo>
                    <a:lnTo>
                      <a:pt x="4377" y="1918"/>
                    </a:lnTo>
                    <a:lnTo>
                      <a:pt x="4139" y="1681"/>
                    </a:lnTo>
                    <a:lnTo>
                      <a:pt x="4131" y="1671"/>
                    </a:lnTo>
                    <a:lnTo>
                      <a:pt x="4123" y="1660"/>
                    </a:lnTo>
                    <a:lnTo>
                      <a:pt x="4118" y="1648"/>
                    </a:lnTo>
                    <a:lnTo>
                      <a:pt x="4113" y="1636"/>
                    </a:lnTo>
                    <a:lnTo>
                      <a:pt x="4111" y="1623"/>
                    </a:lnTo>
                    <a:lnTo>
                      <a:pt x="4110" y="1610"/>
                    </a:lnTo>
                    <a:lnTo>
                      <a:pt x="4111" y="1597"/>
                    </a:lnTo>
                    <a:lnTo>
                      <a:pt x="4113" y="1584"/>
                    </a:lnTo>
                    <a:lnTo>
                      <a:pt x="4118" y="1572"/>
                    </a:lnTo>
                    <a:lnTo>
                      <a:pt x="4123" y="1560"/>
                    </a:lnTo>
                    <a:lnTo>
                      <a:pt x="4131" y="1549"/>
                    </a:lnTo>
                    <a:lnTo>
                      <a:pt x="4139" y="1539"/>
                    </a:lnTo>
                    <a:lnTo>
                      <a:pt x="4377" y="1302"/>
                    </a:lnTo>
                    <a:close/>
                    <a:moveTo>
                      <a:pt x="5481" y="3764"/>
                    </a:moveTo>
                    <a:lnTo>
                      <a:pt x="5496" y="3757"/>
                    </a:lnTo>
                    <a:lnTo>
                      <a:pt x="5509" y="3748"/>
                    </a:lnTo>
                    <a:lnTo>
                      <a:pt x="5521" y="3737"/>
                    </a:lnTo>
                    <a:lnTo>
                      <a:pt x="5532" y="3725"/>
                    </a:lnTo>
                    <a:lnTo>
                      <a:pt x="5541" y="3712"/>
                    </a:lnTo>
                    <a:lnTo>
                      <a:pt x="5548" y="3697"/>
                    </a:lnTo>
                    <a:lnTo>
                      <a:pt x="5554" y="3681"/>
                    </a:lnTo>
                    <a:lnTo>
                      <a:pt x="5557" y="3665"/>
                    </a:lnTo>
                    <a:lnTo>
                      <a:pt x="5558" y="3649"/>
                    </a:lnTo>
                    <a:lnTo>
                      <a:pt x="5557" y="3633"/>
                    </a:lnTo>
                    <a:lnTo>
                      <a:pt x="5554" y="3617"/>
                    </a:lnTo>
                    <a:lnTo>
                      <a:pt x="5548" y="3601"/>
                    </a:lnTo>
                    <a:lnTo>
                      <a:pt x="5541" y="3586"/>
                    </a:lnTo>
                    <a:lnTo>
                      <a:pt x="5532" y="3573"/>
                    </a:lnTo>
                    <a:lnTo>
                      <a:pt x="5521" y="3561"/>
                    </a:lnTo>
                    <a:lnTo>
                      <a:pt x="5509" y="3550"/>
                    </a:lnTo>
                    <a:lnTo>
                      <a:pt x="5496" y="3541"/>
                    </a:lnTo>
                    <a:lnTo>
                      <a:pt x="5481" y="3534"/>
                    </a:lnTo>
                    <a:lnTo>
                      <a:pt x="5465" y="3528"/>
                    </a:lnTo>
                    <a:lnTo>
                      <a:pt x="5449" y="3525"/>
                    </a:lnTo>
                    <a:lnTo>
                      <a:pt x="5433" y="3524"/>
                    </a:lnTo>
                    <a:lnTo>
                      <a:pt x="5025" y="3524"/>
                    </a:lnTo>
                    <a:lnTo>
                      <a:pt x="5009" y="3525"/>
                    </a:lnTo>
                    <a:lnTo>
                      <a:pt x="4993" y="3528"/>
                    </a:lnTo>
                    <a:lnTo>
                      <a:pt x="4977" y="3534"/>
                    </a:lnTo>
                    <a:lnTo>
                      <a:pt x="4962" y="3541"/>
                    </a:lnTo>
                    <a:lnTo>
                      <a:pt x="4949" y="3550"/>
                    </a:lnTo>
                    <a:lnTo>
                      <a:pt x="4937" y="3561"/>
                    </a:lnTo>
                    <a:lnTo>
                      <a:pt x="4926" y="3573"/>
                    </a:lnTo>
                    <a:lnTo>
                      <a:pt x="4917" y="3586"/>
                    </a:lnTo>
                    <a:lnTo>
                      <a:pt x="4910" y="3601"/>
                    </a:lnTo>
                    <a:lnTo>
                      <a:pt x="4904" y="3617"/>
                    </a:lnTo>
                    <a:lnTo>
                      <a:pt x="4901" y="3633"/>
                    </a:lnTo>
                    <a:lnTo>
                      <a:pt x="4900" y="3649"/>
                    </a:lnTo>
                    <a:lnTo>
                      <a:pt x="4901" y="3665"/>
                    </a:lnTo>
                    <a:lnTo>
                      <a:pt x="4904" y="3681"/>
                    </a:lnTo>
                    <a:lnTo>
                      <a:pt x="4910" y="3697"/>
                    </a:lnTo>
                    <a:lnTo>
                      <a:pt x="4917" y="3712"/>
                    </a:lnTo>
                    <a:lnTo>
                      <a:pt x="4926" y="3725"/>
                    </a:lnTo>
                    <a:lnTo>
                      <a:pt x="4937" y="3737"/>
                    </a:lnTo>
                    <a:lnTo>
                      <a:pt x="4949" y="3748"/>
                    </a:lnTo>
                    <a:lnTo>
                      <a:pt x="4962" y="3757"/>
                    </a:lnTo>
                    <a:lnTo>
                      <a:pt x="4977" y="3764"/>
                    </a:lnTo>
                    <a:lnTo>
                      <a:pt x="4993" y="3770"/>
                    </a:lnTo>
                    <a:lnTo>
                      <a:pt x="5009" y="3773"/>
                    </a:lnTo>
                    <a:lnTo>
                      <a:pt x="5025" y="3774"/>
                    </a:lnTo>
                    <a:lnTo>
                      <a:pt x="5433" y="3774"/>
                    </a:lnTo>
                    <a:lnTo>
                      <a:pt x="5449" y="3773"/>
                    </a:lnTo>
                    <a:lnTo>
                      <a:pt x="5465" y="3770"/>
                    </a:lnTo>
                    <a:lnTo>
                      <a:pt x="5481" y="3764"/>
                    </a:lnTo>
                    <a:close/>
                  </a:path>
                </a:pathLst>
              </a:custGeom>
              <a:solidFill>
                <a:srgbClr val="FFFFFF"/>
              </a:solidFill>
              <a:ln>
                <a:noFill/>
              </a:ln>
            </p:spPr>
            <p:txBody>
              <a:bodyPr/>
              <a:lstStyle/>
              <a:p>
                <a:endParaRPr/>
              </a:p>
            </p:txBody>
          </p:sp>
        </p:grpSp>
      </p:grpSp>
      <p:sp>
        <p:nvSpPr>
          <p:cNvPr id="53" name="Right Brace 52">
            <a:extLst>
              <a:ext uri="{FF2B5EF4-FFF2-40B4-BE49-F238E27FC236}">
                <a16:creationId xmlns:a16="http://schemas.microsoft.com/office/drawing/2014/main" id="{054D7700-F223-431D-BA6D-7151F809CA3F}"/>
              </a:ext>
            </a:extLst>
          </p:cNvPr>
          <p:cNvSpPr/>
          <p:nvPr/>
        </p:nvSpPr>
        <p:spPr>
          <a:xfrm>
            <a:off x="7370231" y="1724628"/>
            <a:ext cx="377587" cy="3980335"/>
          </a:xfrm>
          <a:prstGeom prst="righ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dirty="0"/>
          </a:p>
        </p:txBody>
      </p:sp>
      <p:sp>
        <p:nvSpPr>
          <p:cNvPr id="8" name="Slide Number Placeholder 7">
            <a:extLst>
              <a:ext uri="{FF2B5EF4-FFF2-40B4-BE49-F238E27FC236}">
                <a16:creationId xmlns:a16="http://schemas.microsoft.com/office/drawing/2014/main" id="{2B87A674-AA0D-4183-B020-84A899AF9717}"/>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20</a:t>
            </a:fld>
            <a:endParaRPr lang="en-PH" dirty="0"/>
          </a:p>
        </p:txBody>
      </p:sp>
    </p:spTree>
    <p:extLst>
      <p:ext uri="{BB962C8B-B14F-4D97-AF65-F5344CB8AC3E}">
        <p14:creationId xmlns:p14="http://schemas.microsoft.com/office/powerpoint/2010/main" val="15975543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49CD10-9F6C-469C-A76F-8C6B6C5C91D5}"/>
              </a:ext>
            </a:extLst>
          </p:cNvPr>
          <p:cNvSpPr>
            <a:spLocks noGrp="1"/>
          </p:cNvSpPr>
          <p:nvPr>
            <p:ph type="ctrTitle"/>
          </p:nvPr>
        </p:nvSpPr>
        <p:spPr/>
        <p:txBody>
          <a:bodyPr/>
          <a:lstStyle/>
          <a:p>
            <a:r>
              <a:rPr lang="en-PH" dirty="0"/>
              <a:t>Strategy</a:t>
            </a:r>
          </a:p>
        </p:txBody>
      </p:sp>
    </p:spTree>
    <p:extLst>
      <p:ext uri="{BB962C8B-B14F-4D97-AF65-F5344CB8AC3E}">
        <p14:creationId xmlns:p14="http://schemas.microsoft.com/office/powerpoint/2010/main" val="14804470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BD2FA-DE3D-4A39-A969-9FE947BA12C7}"/>
              </a:ext>
            </a:extLst>
          </p:cNvPr>
          <p:cNvSpPr>
            <a:spLocks noGrp="1"/>
          </p:cNvSpPr>
          <p:nvPr>
            <p:ph type="title"/>
          </p:nvPr>
        </p:nvSpPr>
        <p:spPr>
          <a:xfrm>
            <a:off x="363794" y="136526"/>
            <a:ext cx="11434668" cy="777874"/>
          </a:xfrm>
        </p:spPr>
        <p:txBody>
          <a:bodyPr/>
          <a:lstStyle/>
          <a:p>
            <a:r>
              <a:rPr lang="en-PH" dirty="0"/>
              <a:t>Five strategic pillars</a:t>
            </a:r>
          </a:p>
        </p:txBody>
      </p:sp>
      <p:sp>
        <p:nvSpPr>
          <p:cNvPr id="7" name="Arrow: Pentagon 6">
            <a:extLst>
              <a:ext uri="{FF2B5EF4-FFF2-40B4-BE49-F238E27FC236}">
                <a16:creationId xmlns:a16="http://schemas.microsoft.com/office/drawing/2014/main" id="{C8CC01D8-97CE-4954-AF74-4AC86524AF51}"/>
              </a:ext>
            </a:extLst>
          </p:cNvPr>
          <p:cNvSpPr/>
          <p:nvPr/>
        </p:nvSpPr>
        <p:spPr>
          <a:xfrm>
            <a:off x="363795" y="1597400"/>
            <a:ext cx="2255608" cy="666321"/>
          </a:xfrm>
          <a:prstGeom prst="homePlate">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b="1" dirty="0">
                <a:latin typeface="+mj-lt"/>
              </a:rPr>
              <a:t>Experience</a:t>
            </a:r>
          </a:p>
        </p:txBody>
      </p:sp>
      <p:sp>
        <p:nvSpPr>
          <p:cNvPr id="9" name="Text Placeholder 4">
            <a:extLst>
              <a:ext uri="{FF2B5EF4-FFF2-40B4-BE49-F238E27FC236}">
                <a16:creationId xmlns:a16="http://schemas.microsoft.com/office/drawing/2014/main" id="{5E087160-8E04-48A8-8DA7-6BB61AE65707}"/>
              </a:ext>
            </a:extLst>
          </p:cNvPr>
          <p:cNvSpPr txBox="1">
            <a:spLocks/>
          </p:cNvSpPr>
          <p:nvPr/>
        </p:nvSpPr>
        <p:spPr>
          <a:xfrm>
            <a:off x="363794" y="2419110"/>
            <a:ext cx="2129023" cy="3553428"/>
          </a:xfrm>
          <a:prstGeom prst="rect">
            <a:avLst/>
          </a:prstGeom>
          <a:solidFill>
            <a:schemeClr val="bg2"/>
          </a:solidFill>
        </p:spPr>
        <p:txBody>
          <a:bodyPr lIns="72000" tIns="72000" rIns="72000" bIns="7200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Rebuild the customer experience around journeys, not products — a single app, faster onboarding, and service that resolves in the channel of choice. This is where customers feel the change first and where retention is won or lost.</a:t>
            </a:r>
          </a:p>
        </p:txBody>
      </p:sp>
      <p:sp>
        <p:nvSpPr>
          <p:cNvPr id="8" name="Arrow: Chevron 7">
            <a:extLst>
              <a:ext uri="{FF2B5EF4-FFF2-40B4-BE49-F238E27FC236}">
                <a16:creationId xmlns:a16="http://schemas.microsoft.com/office/drawing/2014/main" id="{60950E74-B7CE-4DEF-B4C5-217A65C711CD}"/>
              </a:ext>
            </a:extLst>
          </p:cNvPr>
          <p:cNvSpPr/>
          <p:nvPr/>
        </p:nvSpPr>
        <p:spPr>
          <a:xfrm>
            <a:off x="2659334" y="1597306"/>
            <a:ext cx="2254834" cy="667329"/>
          </a:xfrm>
          <a:prstGeom prst="chevron">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b="1" dirty="0">
                <a:latin typeface="+mj-lt"/>
              </a:rPr>
              <a:t>Data &amp; AI</a:t>
            </a:r>
          </a:p>
        </p:txBody>
      </p:sp>
      <p:sp>
        <p:nvSpPr>
          <p:cNvPr id="10" name="Text Placeholder 5">
            <a:extLst>
              <a:ext uri="{FF2B5EF4-FFF2-40B4-BE49-F238E27FC236}">
                <a16:creationId xmlns:a16="http://schemas.microsoft.com/office/drawing/2014/main" id="{95D6FFDD-98DD-412C-8DA9-E7B1D1C757B8}"/>
              </a:ext>
            </a:extLst>
          </p:cNvPr>
          <p:cNvSpPr txBox="1">
            <a:spLocks/>
          </p:cNvSpPr>
          <p:nvPr/>
        </p:nvSpPr>
        <p:spPr>
          <a:xfrm>
            <a:off x="2659334" y="2419110"/>
            <a:ext cx="2129022" cy="3553428"/>
          </a:xfrm>
          <a:prstGeom prst="rect">
            <a:avLst/>
          </a:prstGeom>
          <a:solidFill>
            <a:schemeClr val="bg2"/>
          </a:solidFill>
        </p:spPr>
        <p:txBody>
          <a:bodyPr lIns="72000" tIns="72000" rIns="72000" bIns="7200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Unify data and scale AI across service, personalization and risk. Move from reporting to real-time decisions so we can anticipate needs, automate routine work, and price and protect more accurately at the moment of interaction.</a:t>
            </a:r>
          </a:p>
        </p:txBody>
      </p:sp>
      <p:sp>
        <p:nvSpPr>
          <p:cNvPr id="11" name="Arrow: Chevron 10">
            <a:extLst>
              <a:ext uri="{FF2B5EF4-FFF2-40B4-BE49-F238E27FC236}">
                <a16:creationId xmlns:a16="http://schemas.microsoft.com/office/drawing/2014/main" id="{5341D0BA-591C-4996-ADCD-DB524603E83A}"/>
              </a:ext>
            </a:extLst>
          </p:cNvPr>
          <p:cNvSpPr/>
          <p:nvPr/>
        </p:nvSpPr>
        <p:spPr>
          <a:xfrm>
            <a:off x="4954099" y="1597306"/>
            <a:ext cx="2254834" cy="667329"/>
          </a:xfrm>
          <a:prstGeom prst="chevron">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b="1" dirty="0">
                <a:latin typeface="+mj-lt"/>
              </a:rPr>
              <a:t>Core &amp; cloud</a:t>
            </a:r>
          </a:p>
        </p:txBody>
      </p:sp>
      <p:sp>
        <p:nvSpPr>
          <p:cNvPr id="12" name="Text Placeholder 5">
            <a:extLst>
              <a:ext uri="{FF2B5EF4-FFF2-40B4-BE49-F238E27FC236}">
                <a16:creationId xmlns:a16="http://schemas.microsoft.com/office/drawing/2014/main" id="{02105E72-2861-48C1-BD6B-93E11559837E}"/>
              </a:ext>
            </a:extLst>
          </p:cNvPr>
          <p:cNvSpPr txBox="1">
            <a:spLocks/>
          </p:cNvSpPr>
          <p:nvPr/>
        </p:nvSpPr>
        <p:spPr>
          <a:xfrm>
            <a:off x="4954099" y="2419110"/>
            <a:ext cx="2129022" cy="3553428"/>
          </a:xfrm>
          <a:prstGeom prst="rect">
            <a:avLst/>
          </a:prstGeom>
          <a:solidFill>
            <a:schemeClr val="bg2"/>
          </a:solidFill>
        </p:spPr>
        <p:txBody>
          <a:bodyPr lIns="72000" tIns="72000" rIns="72000" bIns="7200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Modernize the core and migrate to cloud so teams can ship safely and often. This is the foundation that turns every other ambition from a multi-month project into a routine, low-risk release.</a:t>
            </a:r>
          </a:p>
        </p:txBody>
      </p:sp>
      <p:sp>
        <p:nvSpPr>
          <p:cNvPr id="13" name="Arrow: Chevron 12">
            <a:extLst>
              <a:ext uri="{FF2B5EF4-FFF2-40B4-BE49-F238E27FC236}">
                <a16:creationId xmlns:a16="http://schemas.microsoft.com/office/drawing/2014/main" id="{7AC3FCC3-901B-47B3-9086-742DBDB51202}"/>
              </a:ext>
            </a:extLst>
          </p:cNvPr>
          <p:cNvSpPr/>
          <p:nvPr/>
        </p:nvSpPr>
        <p:spPr>
          <a:xfrm>
            <a:off x="7248864" y="1597306"/>
            <a:ext cx="2254834" cy="667329"/>
          </a:xfrm>
          <a:prstGeom prst="chevron">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b="1" dirty="0">
                <a:latin typeface="+mj-lt"/>
              </a:rPr>
              <a:t>Operating model</a:t>
            </a:r>
          </a:p>
        </p:txBody>
      </p:sp>
      <p:sp>
        <p:nvSpPr>
          <p:cNvPr id="14" name="Text Placeholder 5">
            <a:extLst>
              <a:ext uri="{FF2B5EF4-FFF2-40B4-BE49-F238E27FC236}">
                <a16:creationId xmlns:a16="http://schemas.microsoft.com/office/drawing/2014/main" id="{B5379A68-463E-4717-8176-3B49DA4439AF}"/>
              </a:ext>
            </a:extLst>
          </p:cNvPr>
          <p:cNvSpPr txBox="1">
            <a:spLocks/>
          </p:cNvSpPr>
          <p:nvPr/>
        </p:nvSpPr>
        <p:spPr>
          <a:xfrm>
            <a:off x="7248864" y="2419110"/>
            <a:ext cx="2129022" cy="3553428"/>
          </a:xfrm>
          <a:prstGeom prst="rect">
            <a:avLst/>
          </a:prstGeom>
          <a:solidFill>
            <a:schemeClr val="bg2"/>
          </a:solidFill>
        </p:spPr>
        <p:txBody>
          <a:bodyPr lIns="72000" tIns="72000" rIns="72000" bIns="7200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Adopt an agile, product-led operating model: small empowered pods funded to outcomes, with clear ownership and the autonomy to move at the pace the market now demands of us.</a:t>
            </a:r>
          </a:p>
        </p:txBody>
      </p:sp>
      <p:sp>
        <p:nvSpPr>
          <p:cNvPr id="15" name="Arrow: Chevron 14">
            <a:extLst>
              <a:ext uri="{FF2B5EF4-FFF2-40B4-BE49-F238E27FC236}">
                <a16:creationId xmlns:a16="http://schemas.microsoft.com/office/drawing/2014/main" id="{DD6C3398-D58E-4165-A28E-FC8AED472FCD}"/>
              </a:ext>
            </a:extLst>
          </p:cNvPr>
          <p:cNvSpPr/>
          <p:nvPr/>
        </p:nvSpPr>
        <p:spPr>
          <a:xfrm>
            <a:off x="9543628" y="1597306"/>
            <a:ext cx="2254834" cy="667329"/>
          </a:xfrm>
          <a:prstGeom prst="chevron">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b="1" dirty="0">
                <a:latin typeface="+mj-lt"/>
              </a:rPr>
              <a:t>People</a:t>
            </a:r>
          </a:p>
        </p:txBody>
      </p:sp>
      <p:sp>
        <p:nvSpPr>
          <p:cNvPr id="16" name="Text Placeholder 5">
            <a:extLst>
              <a:ext uri="{FF2B5EF4-FFF2-40B4-BE49-F238E27FC236}">
                <a16:creationId xmlns:a16="http://schemas.microsoft.com/office/drawing/2014/main" id="{EFC0E612-9C4D-4287-B3EB-EEBD9CFF4314}"/>
              </a:ext>
            </a:extLst>
          </p:cNvPr>
          <p:cNvSpPr txBox="1">
            <a:spLocks/>
          </p:cNvSpPr>
          <p:nvPr/>
        </p:nvSpPr>
        <p:spPr>
          <a:xfrm>
            <a:off x="9543628" y="2419110"/>
            <a:ext cx="2129022" cy="3553428"/>
          </a:xfrm>
          <a:prstGeom prst="rect">
            <a:avLst/>
          </a:prstGeom>
          <a:solidFill>
            <a:schemeClr val="bg2"/>
          </a:solidFill>
        </p:spPr>
        <p:txBody>
          <a:bodyPr lIns="72000" tIns="72000" rIns="72000" bIns="72000">
            <a:norm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Build the talent and culture to sustain it — hire and reskill in cloud, data and product so capability lives inside the bank rather than depending on external vendors over the long run.</a:t>
            </a:r>
          </a:p>
        </p:txBody>
      </p:sp>
      <p:sp>
        <p:nvSpPr>
          <p:cNvPr id="4" name="Slide Number Placeholder 3">
            <a:extLst>
              <a:ext uri="{FF2B5EF4-FFF2-40B4-BE49-F238E27FC236}">
                <a16:creationId xmlns:a16="http://schemas.microsoft.com/office/drawing/2014/main" id="{C82C8CC7-5AF0-47B0-A0E6-E301C5AF4C87}"/>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22</a:t>
            </a:fld>
            <a:endParaRPr lang="en-PH" dirty="0"/>
          </a:p>
        </p:txBody>
      </p:sp>
    </p:spTree>
    <p:extLst>
      <p:ext uri="{BB962C8B-B14F-4D97-AF65-F5344CB8AC3E}">
        <p14:creationId xmlns:p14="http://schemas.microsoft.com/office/powerpoint/2010/main" val="3137897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2F631-4A7B-4BFD-BD04-4685BFA50E10}"/>
              </a:ext>
            </a:extLst>
          </p:cNvPr>
          <p:cNvSpPr>
            <a:spLocks noGrp="1"/>
          </p:cNvSpPr>
          <p:nvPr>
            <p:ph type="title"/>
          </p:nvPr>
        </p:nvSpPr>
        <p:spPr/>
        <p:txBody>
          <a:bodyPr/>
          <a:lstStyle/>
          <a:p>
            <a:r>
              <a:rPr lang="en-PH" dirty="0"/>
              <a:t>Pillar 1 — Customer experience</a:t>
            </a:r>
          </a:p>
        </p:txBody>
      </p:sp>
      <p:sp>
        <p:nvSpPr>
          <p:cNvPr id="14" name="TextBox 13">
            <a:extLst>
              <a:ext uri="{FF2B5EF4-FFF2-40B4-BE49-F238E27FC236}">
                <a16:creationId xmlns:a16="http://schemas.microsoft.com/office/drawing/2014/main" id="{8390EA32-F803-409F-B0FA-2B8F661A068D}"/>
              </a:ext>
            </a:extLst>
          </p:cNvPr>
          <p:cNvSpPr txBox="1"/>
          <p:nvPr/>
        </p:nvSpPr>
        <p:spPr>
          <a:xfrm>
            <a:off x="351600" y="2225040"/>
            <a:ext cx="3856104" cy="481597"/>
          </a:xfrm>
          <a:prstGeom prst="rect">
            <a:avLst/>
          </a:prstGeom>
          <a:solidFill>
            <a:schemeClr val="tx2">
              <a:lumMod val="25000"/>
              <a:lumOff val="75000"/>
            </a:schemeClr>
          </a:solidFill>
        </p:spPr>
        <p:txBody>
          <a:bodyPr wrap="square" lIns="0" tIns="0" rIns="0" bIns="0" rtlCol="0" anchor="ctr">
            <a:normAutofit/>
          </a:bodyPr>
          <a:lstStyle/>
          <a:p>
            <a:pPr algn="ctr"/>
            <a:r>
              <a:rPr lang="en-US" sz="1600" b="1" dirty="0">
                <a:latin typeface="+mj-lt"/>
              </a:rPr>
              <a:t>What we will do</a:t>
            </a:r>
            <a:endParaRPr lang="en-PH" sz="1600" b="1" dirty="0">
              <a:latin typeface="+mj-lt"/>
            </a:endParaRPr>
          </a:p>
        </p:txBody>
      </p:sp>
      <p:sp>
        <p:nvSpPr>
          <p:cNvPr id="15" name="TextBox 14">
            <a:extLst>
              <a:ext uri="{FF2B5EF4-FFF2-40B4-BE49-F238E27FC236}">
                <a16:creationId xmlns:a16="http://schemas.microsoft.com/office/drawing/2014/main" id="{FBD3789A-DD00-4DA8-BF8C-849D604F471A}"/>
              </a:ext>
            </a:extLst>
          </p:cNvPr>
          <p:cNvSpPr txBox="1"/>
          <p:nvPr/>
        </p:nvSpPr>
        <p:spPr>
          <a:xfrm>
            <a:off x="360266" y="2837858"/>
            <a:ext cx="3856102" cy="3035901"/>
          </a:xfrm>
          <a:prstGeom prst="rect">
            <a:avLst/>
          </a:prstGeom>
          <a:noFill/>
        </p:spPr>
        <p:txBody>
          <a:bodyPr wrap="square" lIns="0" tIns="0" rIns="0" bIns="0" rtlCol="0">
            <a:normAutofit lnSpcReduction="10000"/>
          </a:bodyPr>
          <a:lstStyle/>
          <a:p>
            <a:r>
              <a:rPr lang="en-US" sz="1600" dirty="0"/>
              <a:t>Deliver one modern app for everyday banking, cut account opening to minutes, and let customers resolve most needs digitally — with seamless escalation to a person when it matters. Redesign the highest-volume journeys end to end so they are fast, simple and consistent across channels.</a:t>
            </a:r>
          </a:p>
          <a:p>
            <a:endParaRPr lang="en-US" sz="1600" dirty="0"/>
          </a:p>
          <a:p>
            <a:r>
              <a:rPr lang="en-US" sz="1600" dirty="0"/>
              <a:t>Experience is where customers first feel the change, and where loyalty is earned.</a:t>
            </a:r>
            <a:endParaRPr lang="en-PH" sz="1600" dirty="0"/>
          </a:p>
        </p:txBody>
      </p:sp>
      <p:sp>
        <p:nvSpPr>
          <p:cNvPr id="24" name="TextBox 23">
            <a:extLst>
              <a:ext uri="{FF2B5EF4-FFF2-40B4-BE49-F238E27FC236}">
                <a16:creationId xmlns:a16="http://schemas.microsoft.com/office/drawing/2014/main" id="{45D78A34-CDD4-45EE-A1E2-FB28DDE6D51A}"/>
              </a:ext>
            </a:extLst>
          </p:cNvPr>
          <p:cNvSpPr txBox="1"/>
          <p:nvPr/>
        </p:nvSpPr>
        <p:spPr>
          <a:xfrm>
            <a:off x="4592797" y="2225040"/>
            <a:ext cx="3847437" cy="481597"/>
          </a:xfrm>
          <a:prstGeom prst="rect">
            <a:avLst/>
          </a:prstGeom>
          <a:solidFill>
            <a:schemeClr val="tx2">
              <a:lumMod val="25000"/>
              <a:lumOff val="75000"/>
            </a:schemeClr>
          </a:solidFill>
        </p:spPr>
        <p:txBody>
          <a:bodyPr wrap="square" lIns="0" tIns="0" rIns="0" bIns="0" rtlCol="0" anchor="ctr">
            <a:normAutofit/>
          </a:bodyPr>
          <a:lstStyle/>
          <a:p>
            <a:pPr algn="ctr"/>
            <a:r>
              <a:rPr lang="en-US" sz="1600" b="1" dirty="0">
                <a:latin typeface="+mj-lt"/>
              </a:rPr>
              <a:t>Why it matters</a:t>
            </a:r>
            <a:endParaRPr lang="en-PH" sz="1600" b="1" dirty="0">
              <a:latin typeface="+mj-lt"/>
            </a:endParaRPr>
          </a:p>
        </p:txBody>
      </p:sp>
      <p:sp>
        <p:nvSpPr>
          <p:cNvPr id="25" name="TextBox 24">
            <a:extLst>
              <a:ext uri="{FF2B5EF4-FFF2-40B4-BE49-F238E27FC236}">
                <a16:creationId xmlns:a16="http://schemas.microsoft.com/office/drawing/2014/main" id="{177B74B4-5C95-42C4-AD48-4731C61DF3D0}"/>
              </a:ext>
            </a:extLst>
          </p:cNvPr>
          <p:cNvSpPr txBox="1"/>
          <p:nvPr/>
        </p:nvSpPr>
        <p:spPr>
          <a:xfrm>
            <a:off x="4592797" y="2837858"/>
            <a:ext cx="3856102" cy="3035901"/>
          </a:xfrm>
          <a:prstGeom prst="rect">
            <a:avLst/>
          </a:prstGeom>
          <a:noFill/>
        </p:spPr>
        <p:txBody>
          <a:bodyPr wrap="square" lIns="0" tIns="0" rIns="0" bIns="0" rtlCol="0">
            <a:normAutofit/>
          </a:bodyPr>
          <a:lstStyle/>
          <a:p>
            <a:r>
              <a:rPr lang="en-US" sz="1600" dirty="0"/>
              <a:t>Experience, not price, is now the main reason customers choose and stay with a bank. A markedly better everyday experience protects our deposit base, lifts digital sales, and improves NPS — the leading indicator of future growth and lower attrition across the franchise.</a:t>
            </a:r>
          </a:p>
          <a:p>
            <a:endParaRPr lang="en-US" sz="1600" dirty="0"/>
          </a:p>
          <a:p>
            <a:r>
              <a:rPr lang="en-US" sz="1600" dirty="0"/>
              <a:t>It is also the most visible proof point that the transformation is real.</a:t>
            </a:r>
            <a:endParaRPr lang="en-PH" sz="1600" dirty="0"/>
          </a:p>
        </p:txBody>
      </p:sp>
      <p:sp>
        <p:nvSpPr>
          <p:cNvPr id="19" name="TextBox 18">
            <a:extLst>
              <a:ext uri="{FF2B5EF4-FFF2-40B4-BE49-F238E27FC236}">
                <a16:creationId xmlns:a16="http://schemas.microsoft.com/office/drawing/2014/main" id="{94B26B3E-1641-4E00-89EF-4180395A5768}"/>
              </a:ext>
            </a:extLst>
          </p:cNvPr>
          <p:cNvSpPr txBox="1"/>
          <p:nvPr/>
        </p:nvSpPr>
        <p:spPr>
          <a:xfrm>
            <a:off x="9163746" y="1543668"/>
            <a:ext cx="2514219" cy="265133"/>
          </a:xfrm>
          <a:prstGeom prst="rect">
            <a:avLst/>
          </a:prstGeom>
          <a:noFill/>
        </p:spPr>
        <p:txBody>
          <a:bodyPr wrap="square" lIns="0" tIns="0" rIns="0" bIns="0" rtlCol="0" anchor="b">
            <a:noAutofit/>
          </a:bodyPr>
          <a:lstStyle/>
          <a:p>
            <a:r>
              <a:rPr lang="en-US" b="1" dirty="0">
                <a:solidFill>
                  <a:schemeClr val="accent3"/>
                </a:solidFill>
                <a:latin typeface="+mj-lt"/>
              </a:rPr>
              <a:t>Key insight</a:t>
            </a:r>
            <a:endParaRPr lang="en-PH" b="1" dirty="0">
              <a:solidFill>
                <a:schemeClr val="accent3"/>
              </a:solidFill>
              <a:latin typeface="+mj-lt"/>
            </a:endParaRPr>
          </a:p>
        </p:txBody>
      </p:sp>
      <p:sp>
        <p:nvSpPr>
          <p:cNvPr id="20" name="TextBox 19">
            <a:extLst>
              <a:ext uri="{FF2B5EF4-FFF2-40B4-BE49-F238E27FC236}">
                <a16:creationId xmlns:a16="http://schemas.microsoft.com/office/drawing/2014/main" id="{7A5C4471-6F1E-45CF-9E88-A38F457DD440}"/>
              </a:ext>
            </a:extLst>
          </p:cNvPr>
          <p:cNvSpPr txBox="1"/>
          <p:nvPr/>
        </p:nvSpPr>
        <p:spPr>
          <a:xfrm>
            <a:off x="9163744" y="1977737"/>
            <a:ext cx="2514221" cy="3896030"/>
          </a:xfrm>
          <a:prstGeom prst="rect">
            <a:avLst/>
          </a:prstGeom>
          <a:noFill/>
        </p:spPr>
        <p:txBody>
          <a:bodyPr wrap="square" lIns="0" tIns="0" rIns="0" bIns="0" rtlCol="0" anchor="t">
            <a:noAutofit/>
          </a:bodyPr>
          <a:lstStyle/>
          <a:p>
            <a:r>
              <a:rPr lang="en-US" sz="1200" dirty="0">
                <a:solidFill>
                  <a:schemeClr val="bg1"/>
                </a:solidFill>
              </a:rPr>
              <a:t>The banks winning today did not just digitize existing processes — they redesigned the journeys around the customer. We will do the same, starting with the few journeys that drive the most volume, value and frustration, and scaling from there.</a:t>
            </a:r>
          </a:p>
          <a:p>
            <a:r>
              <a:rPr lang="en-US" sz="1200" dirty="0">
                <a:solidFill>
                  <a:schemeClr val="bg1"/>
                </a:solidFill>
              </a:rPr>
              <a:t> </a:t>
            </a:r>
          </a:p>
          <a:p>
            <a:pPr marL="271463" indent="-171450">
              <a:buFont typeface="Arial" panose="020B0604020202020204" pitchFamily="34" charset="0"/>
              <a:buChar char="•"/>
            </a:pPr>
            <a:r>
              <a:rPr lang="en-US" sz="1200" dirty="0">
                <a:solidFill>
                  <a:schemeClr val="bg1"/>
                </a:solidFill>
              </a:rPr>
              <a:t>Onboarding in minutes, not days</a:t>
            </a:r>
          </a:p>
          <a:p>
            <a:pPr marL="271463" indent="-171450">
              <a:buFont typeface="Arial" panose="020B0604020202020204" pitchFamily="34" charset="0"/>
              <a:buChar char="•"/>
            </a:pPr>
            <a:r>
              <a:rPr lang="en-US" sz="1200" dirty="0">
                <a:solidFill>
                  <a:schemeClr val="bg1"/>
                </a:solidFill>
              </a:rPr>
              <a:t>Self-service for routine needs</a:t>
            </a:r>
          </a:p>
          <a:p>
            <a:pPr marL="271463" indent="-171450">
              <a:buFont typeface="Arial" panose="020B0604020202020204" pitchFamily="34" charset="0"/>
              <a:buChar char="•"/>
            </a:pPr>
            <a:r>
              <a:rPr lang="en-US" sz="1200" dirty="0">
                <a:solidFill>
                  <a:schemeClr val="bg1"/>
                </a:solidFill>
              </a:rPr>
              <a:t>One consistent app experience</a:t>
            </a:r>
          </a:p>
          <a:p>
            <a:pPr marL="271463" indent="-171450">
              <a:buFont typeface="Arial" panose="020B0604020202020204" pitchFamily="34" charset="0"/>
              <a:buChar char="•"/>
            </a:pPr>
            <a:r>
              <a:rPr lang="en-US" sz="1200" dirty="0">
                <a:solidFill>
                  <a:schemeClr val="bg1"/>
                </a:solidFill>
              </a:rPr>
              <a:t>Help from a person when it counts</a:t>
            </a:r>
          </a:p>
          <a:p>
            <a:pPr marL="271463" indent="-171450">
              <a:buFont typeface="Arial" panose="020B0604020202020204" pitchFamily="34" charset="0"/>
              <a:buChar char="•"/>
            </a:pPr>
            <a:endParaRPr lang="en-US" sz="1200" dirty="0">
              <a:solidFill>
                <a:schemeClr val="bg1"/>
              </a:solidFill>
            </a:endParaRPr>
          </a:p>
        </p:txBody>
      </p:sp>
      <p:cxnSp>
        <p:nvCxnSpPr>
          <p:cNvPr id="21" name="Straight Connector 20">
            <a:extLst>
              <a:ext uri="{FF2B5EF4-FFF2-40B4-BE49-F238E27FC236}">
                <a16:creationId xmlns:a16="http://schemas.microsoft.com/office/drawing/2014/main" id="{0E82E677-5626-4FD9-A414-A4FEC711369D}"/>
              </a:ext>
            </a:extLst>
          </p:cNvPr>
          <p:cNvCxnSpPr/>
          <p:nvPr/>
        </p:nvCxnSpPr>
        <p:spPr>
          <a:xfrm>
            <a:off x="9163744" y="1904996"/>
            <a:ext cx="26832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0040" name="Group 506">
            <a:extLst>
              <a:ext uri="{FF2B5EF4-FFF2-40B4-BE49-F238E27FC236}">
                <a16:creationId xmlns:a16="http://schemas.microsoft.com/office/drawing/2014/main" id="{8C645AE9-1ABA-4E6D-96DA-959CD4873645}"/>
              </a:ext>
            </a:extLst>
          </p:cNvPr>
          <p:cNvGrpSpPr/>
          <p:nvPr/>
        </p:nvGrpSpPr>
        <p:grpSpPr>
          <a:xfrm>
            <a:off x="9163744" y="942559"/>
            <a:ext cx="553012" cy="553012"/>
            <a:chOff x="9627603" y="1554480"/>
            <a:chExt cx="914400" cy="914400"/>
          </a:xfrm>
        </p:grpSpPr>
        <p:sp>
          <p:nvSpPr>
            <p:cNvPr id="90041" name="Accent">
              <a:extLst>
                <a:ext uri="{FF2B5EF4-FFF2-40B4-BE49-F238E27FC236}">
                  <a16:creationId xmlns:a16="http://schemas.microsoft.com/office/drawing/2014/main" id="{B6C636E7-C7C2-4141-A3FE-22E8D5645AFC}"/>
                </a:ext>
              </a:extLst>
            </p:cNvPr>
            <p:cNvSpPr/>
            <p:nvPr/>
          </p:nvSpPr>
          <p:spPr>
            <a:xfrm>
              <a:off x="9627603" y="1554480"/>
              <a:ext cx="914400" cy="914400"/>
            </a:xfrm>
            <a:custGeom>
              <a:avLst/>
              <a:gdLst/>
              <a:ahLst/>
              <a:cxnLst/>
              <a:rect l="0" t="0" r="10000" b="10000"/>
              <a:pathLst>
                <a:path w="10000" h="10000">
                  <a:moveTo>
                    <a:pt x="5000" y="3830"/>
                  </a:moveTo>
                  <a:lnTo>
                    <a:pt x="4449" y="4747"/>
                  </a:lnTo>
                  <a:lnTo>
                    <a:pt x="4431" y="4774"/>
                  </a:lnTo>
                  <a:lnTo>
                    <a:pt x="4409" y="4798"/>
                  </a:lnTo>
                  <a:lnTo>
                    <a:pt x="4384" y="4819"/>
                  </a:lnTo>
                  <a:lnTo>
                    <a:pt x="4356" y="4837"/>
                  </a:lnTo>
                  <a:lnTo>
                    <a:pt x="4327" y="4851"/>
                  </a:lnTo>
                  <a:lnTo>
                    <a:pt x="4296" y="4861"/>
                  </a:lnTo>
                  <a:lnTo>
                    <a:pt x="4263" y="4866"/>
                  </a:lnTo>
                  <a:lnTo>
                    <a:pt x="4231" y="4868"/>
                  </a:lnTo>
                  <a:lnTo>
                    <a:pt x="4198" y="4865"/>
                  </a:lnTo>
                  <a:lnTo>
                    <a:pt x="4166" y="4858"/>
                  </a:lnTo>
                  <a:lnTo>
                    <a:pt x="4135" y="4847"/>
                  </a:lnTo>
                  <a:lnTo>
                    <a:pt x="4106" y="4832"/>
                  </a:lnTo>
                  <a:lnTo>
                    <a:pt x="4079" y="4814"/>
                  </a:lnTo>
                  <a:lnTo>
                    <a:pt x="4055" y="4792"/>
                  </a:lnTo>
                  <a:lnTo>
                    <a:pt x="4034" y="4767"/>
                  </a:lnTo>
                  <a:lnTo>
                    <a:pt x="4016" y="4739"/>
                  </a:lnTo>
                  <a:lnTo>
                    <a:pt x="4002" y="4710"/>
                  </a:lnTo>
                  <a:lnTo>
                    <a:pt x="3992" y="4679"/>
                  </a:lnTo>
                  <a:lnTo>
                    <a:pt x="3987" y="4646"/>
                  </a:lnTo>
                  <a:lnTo>
                    <a:pt x="3985" y="4614"/>
                  </a:lnTo>
                  <a:lnTo>
                    <a:pt x="3988" y="4581"/>
                  </a:lnTo>
                  <a:lnTo>
                    <a:pt x="3995" y="4549"/>
                  </a:lnTo>
                  <a:lnTo>
                    <a:pt x="4006" y="4518"/>
                  </a:lnTo>
                  <a:lnTo>
                    <a:pt x="4021" y="4489"/>
                  </a:lnTo>
                  <a:lnTo>
                    <a:pt x="4786" y="3215"/>
                  </a:lnTo>
                  <a:lnTo>
                    <a:pt x="4804" y="3189"/>
                  </a:lnTo>
                  <a:lnTo>
                    <a:pt x="4826" y="3165"/>
                  </a:lnTo>
                  <a:lnTo>
                    <a:pt x="4850" y="3144"/>
                  </a:lnTo>
                  <a:lnTo>
                    <a:pt x="4877" y="3126"/>
                  </a:lnTo>
                  <a:lnTo>
                    <a:pt x="4906" y="3112"/>
                  </a:lnTo>
                  <a:lnTo>
                    <a:pt x="4936" y="3102"/>
                  </a:lnTo>
                  <a:lnTo>
                    <a:pt x="4968" y="3096"/>
                  </a:lnTo>
                  <a:lnTo>
                    <a:pt x="5000" y="3094"/>
                  </a:lnTo>
                  <a:lnTo>
                    <a:pt x="5032" y="3096"/>
                  </a:lnTo>
                  <a:lnTo>
                    <a:pt x="5064" y="3102"/>
                  </a:lnTo>
                  <a:lnTo>
                    <a:pt x="5094" y="3112"/>
                  </a:lnTo>
                  <a:lnTo>
                    <a:pt x="5123" y="3126"/>
                  </a:lnTo>
                  <a:lnTo>
                    <a:pt x="5150" y="3144"/>
                  </a:lnTo>
                  <a:lnTo>
                    <a:pt x="5174" y="3165"/>
                  </a:lnTo>
                  <a:lnTo>
                    <a:pt x="5196" y="3189"/>
                  </a:lnTo>
                  <a:lnTo>
                    <a:pt x="5214" y="3215"/>
                  </a:lnTo>
                  <a:lnTo>
                    <a:pt x="5979" y="4489"/>
                  </a:lnTo>
                  <a:lnTo>
                    <a:pt x="5994" y="4518"/>
                  </a:lnTo>
                  <a:lnTo>
                    <a:pt x="6005" y="4549"/>
                  </a:lnTo>
                  <a:lnTo>
                    <a:pt x="6012" y="4581"/>
                  </a:lnTo>
                  <a:lnTo>
                    <a:pt x="6015" y="4614"/>
                  </a:lnTo>
                  <a:lnTo>
                    <a:pt x="6013" y="4646"/>
                  </a:lnTo>
                  <a:lnTo>
                    <a:pt x="6008" y="4679"/>
                  </a:lnTo>
                  <a:lnTo>
                    <a:pt x="5998" y="4710"/>
                  </a:lnTo>
                  <a:lnTo>
                    <a:pt x="5984" y="4739"/>
                  </a:lnTo>
                  <a:lnTo>
                    <a:pt x="5966" y="4767"/>
                  </a:lnTo>
                  <a:lnTo>
                    <a:pt x="5945" y="4792"/>
                  </a:lnTo>
                  <a:lnTo>
                    <a:pt x="5921" y="4814"/>
                  </a:lnTo>
                  <a:lnTo>
                    <a:pt x="5894" y="4832"/>
                  </a:lnTo>
                  <a:lnTo>
                    <a:pt x="5865" y="4847"/>
                  </a:lnTo>
                  <a:lnTo>
                    <a:pt x="5834" y="4858"/>
                  </a:lnTo>
                  <a:lnTo>
                    <a:pt x="5802" y="4865"/>
                  </a:lnTo>
                  <a:lnTo>
                    <a:pt x="5769" y="4868"/>
                  </a:lnTo>
                  <a:lnTo>
                    <a:pt x="5737" y="4866"/>
                  </a:lnTo>
                  <a:lnTo>
                    <a:pt x="5704" y="4861"/>
                  </a:lnTo>
                  <a:lnTo>
                    <a:pt x="5673" y="4851"/>
                  </a:lnTo>
                  <a:lnTo>
                    <a:pt x="5644" y="4837"/>
                  </a:lnTo>
                  <a:lnTo>
                    <a:pt x="5616" y="4819"/>
                  </a:lnTo>
                  <a:lnTo>
                    <a:pt x="5591" y="4798"/>
                  </a:lnTo>
                  <a:lnTo>
                    <a:pt x="5569" y="4774"/>
                  </a:lnTo>
                  <a:lnTo>
                    <a:pt x="5551" y="4747"/>
                  </a:lnTo>
                  <a:lnTo>
                    <a:pt x="5000" y="3830"/>
                  </a:lnTo>
                  <a:close/>
                </a:path>
              </a:pathLst>
            </a:custGeom>
            <a:solidFill>
              <a:srgbClr val="FFFFFF"/>
            </a:solidFill>
            <a:ln>
              <a:noFill/>
            </a:ln>
          </p:spPr>
          <p:txBody>
            <a:bodyPr/>
            <a:lstStyle/>
            <a:p>
              <a:endParaRPr/>
            </a:p>
          </p:txBody>
        </p:sp>
        <p:sp>
          <p:nvSpPr>
            <p:cNvPr id="90042" name="Outline">
              <a:extLst>
                <a:ext uri="{FF2B5EF4-FFF2-40B4-BE49-F238E27FC236}">
                  <a16:creationId xmlns:a16="http://schemas.microsoft.com/office/drawing/2014/main" id="{F4D3E7DF-EEFF-4EEB-B978-28581E015838}"/>
                </a:ext>
              </a:extLst>
            </p:cNvPr>
            <p:cNvSpPr/>
            <p:nvPr/>
          </p:nvSpPr>
          <p:spPr>
            <a:xfrm>
              <a:off x="9627603" y="1554480"/>
              <a:ext cx="914400" cy="914400"/>
            </a:xfrm>
            <a:custGeom>
              <a:avLst/>
              <a:gdLst/>
              <a:ahLst/>
              <a:cxnLst/>
              <a:rect l="0" t="0" r="10000" b="10000"/>
              <a:pathLst>
                <a:path w="10000" h="10000">
                  <a:moveTo>
                    <a:pt x="4905" y="803"/>
                  </a:moveTo>
                  <a:lnTo>
                    <a:pt x="4993" y="800"/>
                  </a:lnTo>
                  <a:lnTo>
                    <a:pt x="5007" y="800"/>
                  </a:lnTo>
                  <a:lnTo>
                    <a:pt x="5095" y="803"/>
                  </a:lnTo>
                  <a:lnTo>
                    <a:pt x="5104" y="803"/>
                  </a:lnTo>
                  <a:lnTo>
                    <a:pt x="5192" y="809"/>
                  </a:lnTo>
                  <a:lnTo>
                    <a:pt x="5200" y="809"/>
                  </a:lnTo>
                  <a:lnTo>
                    <a:pt x="5287" y="818"/>
                  </a:lnTo>
                  <a:lnTo>
                    <a:pt x="5296" y="819"/>
                  </a:lnTo>
                  <a:lnTo>
                    <a:pt x="5383" y="831"/>
                  </a:lnTo>
                  <a:lnTo>
                    <a:pt x="5391" y="832"/>
                  </a:lnTo>
                  <a:lnTo>
                    <a:pt x="5478" y="846"/>
                  </a:lnTo>
                  <a:lnTo>
                    <a:pt x="5486" y="848"/>
                  </a:lnTo>
                  <a:lnTo>
                    <a:pt x="5572" y="865"/>
                  </a:lnTo>
                  <a:lnTo>
                    <a:pt x="5580" y="867"/>
                  </a:lnTo>
                  <a:lnTo>
                    <a:pt x="5665" y="887"/>
                  </a:lnTo>
                  <a:lnTo>
                    <a:pt x="5673" y="890"/>
                  </a:lnTo>
                  <a:lnTo>
                    <a:pt x="5758" y="913"/>
                  </a:lnTo>
                  <a:lnTo>
                    <a:pt x="5766" y="915"/>
                  </a:lnTo>
                  <a:lnTo>
                    <a:pt x="5849" y="941"/>
                  </a:lnTo>
                  <a:lnTo>
                    <a:pt x="5857" y="944"/>
                  </a:lnTo>
                  <a:lnTo>
                    <a:pt x="5940" y="973"/>
                  </a:lnTo>
                  <a:lnTo>
                    <a:pt x="5948" y="976"/>
                  </a:lnTo>
                  <a:lnTo>
                    <a:pt x="6030" y="1008"/>
                  </a:lnTo>
                  <a:lnTo>
                    <a:pt x="6038" y="1011"/>
                  </a:lnTo>
                  <a:lnTo>
                    <a:pt x="6118" y="1046"/>
                  </a:lnTo>
                  <a:lnTo>
                    <a:pt x="6126" y="1049"/>
                  </a:lnTo>
                  <a:lnTo>
                    <a:pt x="6205" y="1087"/>
                  </a:lnTo>
                  <a:lnTo>
                    <a:pt x="6213" y="1090"/>
                  </a:lnTo>
                  <a:lnTo>
                    <a:pt x="6291" y="1131"/>
                  </a:lnTo>
                  <a:lnTo>
                    <a:pt x="6299" y="1135"/>
                  </a:lnTo>
                  <a:lnTo>
                    <a:pt x="6376" y="1178"/>
                  </a:lnTo>
                  <a:lnTo>
                    <a:pt x="6383" y="1182"/>
                  </a:lnTo>
                  <a:lnTo>
                    <a:pt x="6459" y="1228"/>
                  </a:lnTo>
                  <a:lnTo>
                    <a:pt x="6466" y="1232"/>
                  </a:lnTo>
                  <a:lnTo>
                    <a:pt x="6539" y="1281"/>
                  </a:lnTo>
                  <a:lnTo>
                    <a:pt x="6546" y="1285"/>
                  </a:lnTo>
                  <a:lnTo>
                    <a:pt x="6618" y="1336"/>
                  </a:lnTo>
                  <a:lnTo>
                    <a:pt x="6625" y="1341"/>
                  </a:lnTo>
                  <a:lnTo>
                    <a:pt x="6695" y="1394"/>
                  </a:lnTo>
                  <a:lnTo>
                    <a:pt x="6701" y="1399"/>
                  </a:lnTo>
                  <a:lnTo>
                    <a:pt x="6769" y="1454"/>
                  </a:lnTo>
                  <a:lnTo>
                    <a:pt x="6776" y="1460"/>
                  </a:lnTo>
                  <a:lnTo>
                    <a:pt x="6842" y="1517"/>
                  </a:lnTo>
                  <a:lnTo>
                    <a:pt x="6848" y="1523"/>
                  </a:lnTo>
                  <a:lnTo>
                    <a:pt x="6912" y="1583"/>
                  </a:lnTo>
                  <a:lnTo>
                    <a:pt x="6918" y="1588"/>
                  </a:lnTo>
                  <a:lnTo>
                    <a:pt x="6980" y="1650"/>
                  </a:lnTo>
                  <a:lnTo>
                    <a:pt x="6986" y="1657"/>
                  </a:lnTo>
                  <a:lnTo>
                    <a:pt x="7046" y="1720"/>
                  </a:lnTo>
                  <a:lnTo>
                    <a:pt x="7051" y="1727"/>
                  </a:lnTo>
                  <a:lnTo>
                    <a:pt x="7109" y="1793"/>
                  </a:lnTo>
                  <a:lnTo>
                    <a:pt x="7115" y="1800"/>
                  </a:lnTo>
                  <a:lnTo>
                    <a:pt x="7170" y="1868"/>
                  </a:lnTo>
                  <a:lnTo>
                    <a:pt x="7175" y="1874"/>
                  </a:lnTo>
                  <a:lnTo>
                    <a:pt x="7228" y="1944"/>
                  </a:lnTo>
                  <a:lnTo>
                    <a:pt x="7233" y="1951"/>
                  </a:lnTo>
                  <a:lnTo>
                    <a:pt x="7284" y="2023"/>
                  </a:lnTo>
                  <a:lnTo>
                    <a:pt x="7288" y="2030"/>
                  </a:lnTo>
                  <a:lnTo>
                    <a:pt x="7336" y="2104"/>
                  </a:lnTo>
                  <a:lnTo>
                    <a:pt x="7341" y="2111"/>
                  </a:lnTo>
                  <a:lnTo>
                    <a:pt x="7387" y="2186"/>
                  </a:lnTo>
                  <a:lnTo>
                    <a:pt x="7391" y="2193"/>
                  </a:lnTo>
                  <a:lnTo>
                    <a:pt x="7434" y="2270"/>
                  </a:lnTo>
                  <a:lnTo>
                    <a:pt x="7438" y="2278"/>
                  </a:lnTo>
                  <a:lnTo>
                    <a:pt x="7478" y="2355"/>
                  </a:lnTo>
                  <a:lnTo>
                    <a:pt x="7482" y="2363"/>
                  </a:lnTo>
                  <a:lnTo>
                    <a:pt x="7519" y="2442"/>
                  </a:lnTo>
                  <a:lnTo>
                    <a:pt x="7523" y="2450"/>
                  </a:lnTo>
                  <a:lnTo>
                    <a:pt x="7558" y="2530"/>
                  </a:lnTo>
                  <a:lnTo>
                    <a:pt x="7561" y="2538"/>
                  </a:lnTo>
                  <a:lnTo>
                    <a:pt x="7593" y="2620"/>
                  </a:lnTo>
                  <a:lnTo>
                    <a:pt x="7596" y="2628"/>
                  </a:lnTo>
                  <a:lnTo>
                    <a:pt x="7625" y="2710"/>
                  </a:lnTo>
                  <a:lnTo>
                    <a:pt x="7628" y="2718"/>
                  </a:lnTo>
                  <a:lnTo>
                    <a:pt x="7654" y="2802"/>
                  </a:lnTo>
                  <a:lnTo>
                    <a:pt x="7656" y="2810"/>
                  </a:lnTo>
                  <a:lnTo>
                    <a:pt x="7680" y="2894"/>
                  </a:lnTo>
                  <a:lnTo>
                    <a:pt x="7682" y="2903"/>
                  </a:lnTo>
                  <a:lnTo>
                    <a:pt x="7702" y="2988"/>
                  </a:lnTo>
                  <a:lnTo>
                    <a:pt x="7704" y="2996"/>
                  </a:lnTo>
                  <a:lnTo>
                    <a:pt x="7722" y="3082"/>
                  </a:lnTo>
                  <a:lnTo>
                    <a:pt x="7723" y="3091"/>
                  </a:lnTo>
                  <a:lnTo>
                    <a:pt x="7738" y="3177"/>
                  </a:lnTo>
                  <a:lnTo>
                    <a:pt x="7739" y="3186"/>
                  </a:lnTo>
                  <a:lnTo>
                    <a:pt x="7751" y="3273"/>
                  </a:lnTo>
                  <a:lnTo>
                    <a:pt x="7752" y="3282"/>
                  </a:lnTo>
                  <a:lnTo>
                    <a:pt x="7760" y="3369"/>
                  </a:lnTo>
                  <a:lnTo>
                    <a:pt x="7761" y="3378"/>
                  </a:lnTo>
                  <a:lnTo>
                    <a:pt x="7767" y="3465"/>
                  </a:lnTo>
                  <a:lnTo>
                    <a:pt x="7767" y="3474"/>
                  </a:lnTo>
                  <a:lnTo>
                    <a:pt x="7769" y="3562"/>
                  </a:lnTo>
                  <a:lnTo>
                    <a:pt x="7769" y="3570"/>
                  </a:lnTo>
                  <a:lnTo>
                    <a:pt x="7769" y="3658"/>
                  </a:lnTo>
                  <a:lnTo>
                    <a:pt x="7769" y="3667"/>
                  </a:lnTo>
                  <a:lnTo>
                    <a:pt x="7765" y="3754"/>
                  </a:lnTo>
                  <a:lnTo>
                    <a:pt x="7765" y="3763"/>
                  </a:lnTo>
                  <a:lnTo>
                    <a:pt x="7758" y="3850"/>
                  </a:lnTo>
                  <a:lnTo>
                    <a:pt x="7757" y="3858"/>
                  </a:lnTo>
                  <a:lnTo>
                    <a:pt x="7748" y="3945"/>
                  </a:lnTo>
                  <a:lnTo>
                    <a:pt x="7747" y="3954"/>
                  </a:lnTo>
                  <a:lnTo>
                    <a:pt x="7734" y="4040"/>
                  </a:lnTo>
                  <a:lnTo>
                    <a:pt x="7733" y="4049"/>
                  </a:lnTo>
                  <a:lnTo>
                    <a:pt x="7717" y="4135"/>
                  </a:lnTo>
                  <a:lnTo>
                    <a:pt x="7716" y="4143"/>
                  </a:lnTo>
                  <a:lnTo>
                    <a:pt x="7697" y="4229"/>
                  </a:lnTo>
                  <a:lnTo>
                    <a:pt x="7695" y="4237"/>
                  </a:lnTo>
                  <a:lnTo>
                    <a:pt x="7674" y="4322"/>
                  </a:lnTo>
                  <a:lnTo>
                    <a:pt x="7672" y="4330"/>
                  </a:lnTo>
                  <a:lnTo>
                    <a:pt x="7647" y="4415"/>
                  </a:lnTo>
                  <a:lnTo>
                    <a:pt x="7645" y="4423"/>
                  </a:lnTo>
                  <a:lnTo>
                    <a:pt x="7618" y="4507"/>
                  </a:lnTo>
                  <a:lnTo>
                    <a:pt x="7615" y="4515"/>
                  </a:lnTo>
                  <a:lnTo>
                    <a:pt x="7585" y="4597"/>
                  </a:lnTo>
                  <a:lnTo>
                    <a:pt x="7582" y="4606"/>
                  </a:lnTo>
                  <a:lnTo>
                    <a:pt x="7549" y="4687"/>
                  </a:lnTo>
                  <a:lnTo>
                    <a:pt x="7546" y="4695"/>
                  </a:lnTo>
                  <a:lnTo>
                    <a:pt x="7510" y="4775"/>
                  </a:lnTo>
                  <a:lnTo>
                    <a:pt x="7506" y="4783"/>
                  </a:lnTo>
                  <a:lnTo>
                    <a:pt x="7468" y="4862"/>
                  </a:lnTo>
                  <a:lnTo>
                    <a:pt x="7464" y="4869"/>
                  </a:lnTo>
                  <a:lnTo>
                    <a:pt x="7423" y="4947"/>
                  </a:lnTo>
                  <a:lnTo>
                    <a:pt x="7419" y="4954"/>
                  </a:lnTo>
                  <a:lnTo>
                    <a:pt x="7375" y="5030"/>
                  </a:lnTo>
                  <a:lnTo>
                    <a:pt x="7371" y="5038"/>
                  </a:lnTo>
                  <a:lnTo>
                    <a:pt x="7325" y="5112"/>
                  </a:lnTo>
                  <a:lnTo>
                    <a:pt x="7320" y="5119"/>
                  </a:lnTo>
                  <a:lnTo>
                    <a:pt x="7271" y="5192"/>
                  </a:lnTo>
                  <a:lnTo>
                    <a:pt x="7267" y="5199"/>
                  </a:lnTo>
                  <a:lnTo>
                    <a:pt x="7215" y="5270"/>
                  </a:lnTo>
                  <a:lnTo>
                    <a:pt x="7210" y="5277"/>
                  </a:lnTo>
                  <a:lnTo>
                    <a:pt x="7157" y="5346"/>
                  </a:lnTo>
                  <a:lnTo>
                    <a:pt x="7151" y="5353"/>
                  </a:lnTo>
                  <a:lnTo>
                    <a:pt x="7095" y="5420"/>
                  </a:lnTo>
                  <a:lnTo>
                    <a:pt x="7090" y="5427"/>
                  </a:lnTo>
                  <a:lnTo>
                    <a:pt x="7031" y="5492"/>
                  </a:lnTo>
                  <a:lnTo>
                    <a:pt x="7025" y="5498"/>
                  </a:lnTo>
                  <a:lnTo>
                    <a:pt x="6965" y="5562"/>
                  </a:lnTo>
                  <a:lnTo>
                    <a:pt x="6959" y="5568"/>
                  </a:lnTo>
                  <a:lnTo>
                    <a:pt x="6896" y="5629"/>
                  </a:lnTo>
                  <a:lnTo>
                    <a:pt x="6890" y="5635"/>
                  </a:lnTo>
                  <a:lnTo>
                    <a:pt x="6824" y="5695"/>
                  </a:lnTo>
                  <a:lnTo>
                    <a:pt x="6801" y="5714"/>
                  </a:lnTo>
                  <a:lnTo>
                    <a:pt x="6727" y="5766"/>
                  </a:lnTo>
                  <a:lnTo>
                    <a:pt x="6662" y="5818"/>
                  </a:lnTo>
                  <a:lnTo>
                    <a:pt x="6603" y="5872"/>
                  </a:lnTo>
                  <a:lnTo>
                    <a:pt x="6547" y="5928"/>
                  </a:lnTo>
                  <a:lnTo>
                    <a:pt x="6497" y="5987"/>
                  </a:lnTo>
                  <a:lnTo>
                    <a:pt x="6451" y="6049"/>
                  </a:lnTo>
                  <a:lnTo>
                    <a:pt x="6410" y="6114"/>
                  </a:lnTo>
                  <a:lnTo>
                    <a:pt x="6374" y="6181"/>
                  </a:lnTo>
                  <a:lnTo>
                    <a:pt x="6343" y="6251"/>
                  </a:lnTo>
                  <a:lnTo>
                    <a:pt x="6317" y="6325"/>
                  </a:lnTo>
                  <a:lnTo>
                    <a:pt x="6297" y="6402"/>
                  </a:lnTo>
                  <a:lnTo>
                    <a:pt x="6282" y="6482"/>
                  </a:lnTo>
                  <a:lnTo>
                    <a:pt x="6272" y="6567"/>
                  </a:lnTo>
                  <a:lnTo>
                    <a:pt x="6269" y="6665"/>
                  </a:lnTo>
                  <a:lnTo>
                    <a:pt x="6266" y="6697"/>
                  </a:lnTo>
                  <a:lnTo>
                    <a:pt x="6258" y="6728"/>
                  </a:lnTo>
                  <a:lnTo>
                    <a:pt x="6247" y="6758"/>
                  </a:lnTo>
                  <a:lnTo>
                    <a:pt x="6232" y="6786"/>
                  </a:lnTo>
                  <a:lnTo>
                    <a:pt x="6214" y="6812"/>
                  </a:lnTo>
                  <a:lnTo>
                    <a:pt x="6193" y="6836"/>
                  </a:lnTo>
                  <a:lnTo>
                    <a:pt x="6168" y="6857"/>
                  </a:lnTo>
                  <a:lnTo>
                    <a:pt x="6141" y="6874"/>
                  </a:lnTo>
                  <a:lnTo>
                    <a:pt x="6113" y="6888"/>
                  </a:lnTo>
                  <a:lnTo>
                    <a:pt x="6082" y="6898"/>
                  </a:lnTo>
                  <a:lnTo>
                    <a:pt x="6051" y="6904"/>
                  </a:lnTo>
                  <a:lnTo>
                    <a:pt x="6019" y="6906"/>
                  </a:lnTo>
                  <a:lnTo>
                    <a:pt x="3981" y="6906"/>
                  </a:lnTo>
                  <a:lnTo>
                    <a:pt x="3949" y="6904"/>
                  </a:lnTo>
                  <a:lnTo>
                    <a:pt x="3918" y="6898"/>
                  </a:lnTo>
                  <a:lnTo>
                    <a:pt x="3887" y="6888"/>
                  </a:lnTo>
                  <a:lnTo>
                    <a:pt x="3859" y="6874"/>
                  </a:lnTo>
                  <a:lnTo>
                    <a:pt x="3832" y="6857"/>
                  </a:lnTo>
                  <a:lnTo>
                    <a:pt x="3807" y="6836"/>
                  </a:lnTo>
                  <a:lnTo>
                    <a:pt x="3786" y="6812"/>
                  </a:lnTo>
                  <a:lnTo>
                    <a:pt x="3768" y="6786"/>
                  </a:lnTo>
                  <a:lnTo>
                    <a:pt x="3753" y="6758"/>
                  </a:lnTo>
                  <a:lnTo>
                    <a:pt x="3742" y="6728"/>
                  </a:lnTo>
                  <a:lnTo>
                    <a:pt x="3734" y="6697"/>
                  </a:lnTo>
                  <a:lnTo>
                    <a:pt x="3731" y="6665"/>
                  </a:lnTo>
                  <a:lnTo>
                    <a:pt x="3728" y="6567"/>
                  </a:lnTo>
                  <a:lnTo>
                    <a:pt x="3718" y="6482"/>
                  </a:lnTo>
                  <a:lnTo>
                    <a:pt x="3703" y="6402"/>
                  </a:lnTo>
                  <a:lnTo>
                    <a:pt x="3683" y="6325"/>
                  </a:lnTo>
                  <a:lnTo>
                    <a:pt x="3657" y="6251"/>
                  </a:lnTo>
                  <a:lnTo>
                    <a:pt x="3626" y="6181"/>
                  </a:lnTo>
                  <a:lnTo>
                    <a:pt x="3590" y="6114"/>
                  </a:lnTo>
                  <a:lnTo>
                    <a:pt x="3549" y="6049"/>
                  </a:lnTo>
                  <a:lnTo>
                    <a:pt x="3503" y="5987"/>
                  </a:lnTo>
                  <a:lnTo>
                    <a:pt x="3453" y="5928"/>
                  </a:lnTo>
                  <a:lnTo>
                    <a:pt x="3397" y="5872"/>
                  </a:lnTo>
                  <a:lnTo>
                    <a:pt x="3338" y="5818"/>
                  </a:lnTo>
                  <a:lnTo>
                    <a:pt x="3273" y="5766"/>
                  </a:lnTo>
                  <a:lnTo>
                    <a:pt x="3199" y="5714"/>
                  </a:lnTo>
                  <a:lnTo>
                    <a:pt x="3176" y="5695"/>
                  </a:lnTo>
                  <a:lnTo>
                    <a:pt x="3110" y="5635"/>
                  </a:lnTo>
                  <a:lnTo>
                    <a:pt x="3104" y="5629"/>
                  </a:lnTo>
                  <a:lnTo>
                    <a:pt x="3041" y="5568"/>
                  </a:lnTo>
                  <a:lnTo>
                    <a:pt x="3035" y="5562"/>
                  </a:lnTo>
                  <a:lnTo>
                    <a:pt x="2975" y="5498"/>
                  </a:lnTo>
                  <a:lnTo>
                    <a:pt x="2969" y="5492"/>
                  </a:lnTo>
                  <a:lnTo>
                    <a:pt x="2910" y="5427"/>
                  </a:lnTo>
                  <a:lnTo>
                    <a:pt x="2905" y="5420"/>
                  </a:lnTo>
                  <a:lnTo>
                    <a:pt x="2849" y="5353"/>
                  </a:lnTo>
                  <a:lnTo>
                    <a:pt x="2843" y="5346"/>
                  </a:lnTo>
                  <a:lnTo>
                    <a:pt x="2790" y="5277"/>
                  </a:lnTo>
                  <a:lnTo>
                    <a:pt x="2785" y="5270"/>
                  </a:lnTo>
                  <a:lnTo>
                    <a:pt x="2733" y="5199"/>
                  </a:lnTo>
                  <a:lnTo>
                    <a:pt x="2729" y="5192"/>
                  </a:lnTo>
                  <a:lnTo>
                    <a:pt x="2680" y="5119"/>
                  </a:lnTo>
                  <a:lnTo>
                    <a:pt x="2675" y="5112"/>
                  </a:lnTo>
                  <a:lnTo>
                    <a:pt x="2629" y="5038"/>
                  </a:lnTo>
                  <a:lnTo>
                    <a:pt x="2625" y="5030"/>
                  </a:lnTo>
                  <a:lnTo>
                    <a:pt x="2581" y="4954"/>
                  </a:lnTo>
                  <a:lnTo>
                    <a:pt x="2577" y="4947"/>
                  </a:lnTo>
                  <a:lnTo>
                    <a:pt x="2536" y="4869"/>
                  </a:lnTo>
                  <a:lnTo>
                    <a:pt x="2532" y="4862"/>
                  </a:lnTo>
                  <a:lnTo>
                    <a:pt x="2494" y="4783"/>
                  </a:lnTo>
                  <a:lnTo>
                    <a:pt x="2490" y="4775"/>
                  </a:lnTo>
                  <a:lnTo>
                    <a:pt x="2454" y="4695"/>
                  </a:lnTo>
                  <a:lnTo>
                    <a:pt x="2451" y="4687"/>
                  </a:lnTo>
                  <a:lnTo>
                    <a:pt x="2418" y="4606"/>
                  </a:lnTo>
                  <a:lnTo>
                    <a:pt x="2415" y="4597"/>
                  </a:lnTo>
                  <a:lnTo>
                    <a:pt x="2385" y="4515"/>
                  </a:lnTo>
                  <a:lnTo>
                    <a:pt x="2382" y="4507"/>
                  </a:lnTo>
                  <a:lnTo>
                    <a:pt x="2355" y="4423"/>
                  </a:lnTo>
                  <a:lnTo>
                    <a:pt x="2353" y="4415"/>
                  </a:lnTo>
                  <a:lnTo>
                    <a:pt x="2328" y="4330"/>
                  </a:lnTo>
                  <a:lnTo>
                    <a:pt x="2326" y="4322"/>
                  </a:lnTo>
                  <a:lnTo>
                    <a:pt x="2305" y="4237"/>
                  </a:lnTo>
                  <a:lnTo>
                    <a:pt x="2303" y="4229"/>
                  </a:lnTo>
                  <a:lnTo>
                    <a:pt x="2284" y="4143"/>
                  </a:lnTo>
                  <a:lnTo>
                    <a:pt x="2283" y="4135"/>
                  </a:lnTo>
                  <a:lnTo>
                    <a:pt x="2267" y="4049"/>
                  </a:lnTo>
                  <a:lnTo>
                    <a:pt x="2266" y="4040"/>
                  </a:lnTo>
                  <a:lnTo>
                    <a:pt x="2253" y="3954"/>
                  </a:lnTo>
                  <a:lnTo>
                    <a:pt x="2252" y="3945"/>
                  </a:lnTo>
                  <a:lnTo>
                    <a:pt x="2243" y="3858"/>
                  </a:lnTo>
                  <a:lnTo>
                    <a:pt x="2242" y="3850"/>
                  </a:lnTo>
                  <a:lnTo>
                    <a:pt x="2235" y="3763"/>
                  </a:lnTo>
                  <a:lnTo>
                    <a:pt x="2235" y="3754"/>
                  </a:lnTo>
                  <a:lnTo>
                    <a:pt x="2231" y="3667"/>
                  </a:lnTo>
                  <a:lnTo>
                    <a:pt x="2231" y="3658"/>
                  </a:lnTo>
                  <a:lnTo>
                    <a:pt x="2231" y="3570"/>
                  </a:lnTo>
                  <a:lnTo>
                    <a:pt x="2231" y="3562"/>
                  </a:lnTo>
                  <a:lnTo>
                    <a:pt x="2233" y="3474"/>
                  </a:lnTo>
                  <a:lnTo>
                    <a:pt x="2233" y="3465"/>
                  </a:lnTo>
                  <a:lnTo>
                    <a:pt x="2239" y="3378"/>
                  </a:lnTo>
                  <a:lnTo>
                    <a:pt x="2240" y="3369"/>
                  </a:lnTo>
                  <a:lnTo>
                    <a:pt x="2248" y="3282"/>
                  </a:lnTo>
                  <a:lnTo>
                    <a:pt x="2249" y="3273"/>
                  </a:lnTo>
                  <a:lnTo>
                    <a:pt x="2261" y="3186"/>
                  </a:lnTo>
                  <a:lnTo>
                    <a:pt x="2262" y="3177"/>
                  </a:lnTo>
                  <a:lnTo>
                    <a:pt x="2277" y="3091"/>
                  </a:lnTo>
                  <a:lnTo>
                    <a:pt x="2278" y="3082"/>
                  </a:lnTo>
                  <a:lnTo>
                    <a:pt x="2296" y="2996"/>
                  </a:lnTo>
                  <a:lnTo>
                    <a:pt x="2298" y="2988"/>
                  </a:lnTo>
                  <a:lnTo>
                    <a:pt x="2318" y="2903"/>
                  </a:lnTo>
                  <a:lnTo>
                    <a:pt x="2320" y="2894"/>
                  </a:lnTo>
                  <a:lnTo>
                    <a:pt x="2344" y="2810"/>
                  </a:lnTo>
                  <a:lnTo>
                    <a:pt x="2346" y="2802"/>
                  </a:lnTo>
                  <a:lnTo>
                    <a:pt x="2372" y="2718"/>
                  </a:lnTo>
                  <a:lnTo>
                    <a:pt x="2375" y="2710"/>
                  </a:lnTo>
                  <a:lnTo>
                    <a:pt x="2404" y="2628"/>
                  </a:lnTo>
                  <a:lnTo>
                    <a:pt x="2407" y="2620"/>
                  </a:lnTo>
                  <a:lnTo>
                    <a:pt x="2439" y="2538"/>
                  </a:lnTo>
                  <a:lnTo>
                    <a:pt x="2442" y="2530"/>
                  </a:lnTo>
                  <a:lnTo>
                    <a:pt x="2477" y="2450"/>
                  </a:lnTo>
                  <a:lnTo>
                    <a:pt x="2481" y="2442"/>
                  </a:lnTo>
                  <a:lnTo>
                    <a:pt x="2518" y="2363"/>
                  </a:lnTo>
                  <a:lnTo>
                    <a:pt x="2522" y="2355"/>
                  </a:lnTo>
                  <a:lnTo>
                    <a:pt x="2562" y="2278"/>
                  </a:lnTo>
                  <a:lnTo>
                    <a:pt x="2566" y="2270"/>
                  </a:lnTo>
                  <a:lnTo>
                    <a:pt x="2609" y="2193"/>
                  </a:lnTo>
                  <a:lnTo>
                    <a:pt x="2613" y="2186"/>
                  </a:lnTo>
                  <a:lnTo>
                    <a:pt x="2659" y="2111"/>
                  </a:lnTo>
                  <a:lnTo>
                    <a:pt x="2664" y="2104"/>
                  </a:lnTo>
                  <a:lnTo>
                    <a:pt x="2712" y="2030"/>
                  </a:lnTo>
                  <a:lnTo>
                    <a:pt x="2716" y="2023"/>
                  </a:lnTo>
                  <a:lnTo>
                    <a:pt x="2767" y="1951"/>
                  </a:lnTo>
                  <a:lnTo>
                    <a:pt x="2772" y="1944"/>
                  </a:lnTo>
                  <a:lnTo>
                    <a:pt x="2825" y="1874"/>
                  </a:lnTo>
                  <a:lnTo>
                    <a:pt x="2830" y="1868"/>
                  </a:lnTo>
                  <a:lnTo>
                    <a:pt x="2885" y="1800"/>
                  </a:lnTo>
                  <a:lnTo>
                    <a:pt x="2891" y="1793"/>
                  </a:lnTo>
                  <a:lnTo>
                    <a:pt x="2949" y="1727"/>
                  </a:lnTo>
                  <a:lnTo>
                    <a:pt x="2954" y="1720"/>
                  </a:lnTo>
                  <a:lnTo>
                    <a:pt x="3014" y="1657"/>
                  </a:lnTo>
                  <a:lnTo>
                    <a:pt x="3020" y="1650"/>
                  </a:lnTo>
                  <a:lnTo>
                    <a:pt x="3082" y="1588"/>
                  </a:lnTo>
                  <a:lnTo>
                    <a:pt x="3088" y="1583"/>
                  </a:lnTo>
                  <a:lnTo>
                    <a:pt x="3152" y="1523"/>
                  </a:lnTo>
                  <a:lnTo>
                    <a:pt x="3158" y="1517"/>
                  </a:lnTo>
                  <a:lnTo>
                    <a:pt x="3224" y="1460"/>
                  </a:lnTo>
                  <a:lnTo>
                    <a:pt x="3231" y="1454"/>
                  </a:lnTo>
                  <a:lnTo>
                    <a:pt x="3299" y="1399"/>
                  </a:lnTo>
                  <a:lnTo>
                    <a:pt x="3305" y="1394"/>
                  </a:lnTo>
                  <a:lnTo>
                    <a:pt x="3375" y="1341"/>
                  </a:lnTo>
                  <a:lnTo>
                    <a:pt x="3382" y="1336"/>
                  </a:lnTo>
                  <a:lnTo>
                    <a:pt x="3454" y="1285"/>
                  </a:lnTo>
                  <a:lnTo>
                    <a:pt x="3461" y="1281"/>
                  </a:lnTo>
                  <a:lnTo>
                    <a:pt x="3534" y="1232"/>
                  </a:lnTo>
                  <a:lnTo>
                    <a:pt x="3541" y="1228"/>
                  </a:lnTo>
                  <a:lnTo>
                    <a:pt x="3617" y="1182"/>
                  </a:lnTo>
                  <a:lnTo>
                    <a:pt x="3624" y="1178"/>
                  </a:lnTo>
                  <a:lnTo>
                    <a:pt x="3701" y="1135"/>
                  </a:lnTo>
                  <a:lnTo>
                    <a:pt x="3709" y="1131"/>
                  </a:lnTo>
                  <a:lnTo>
                    <a:pt x="3787" y="1090"/>
                  </a:lnTo>
                  <a:lnTo>
                    <a:pt x="3795" y="1087"/>
                  </a:lnTo>
                  <a:lnTo>
                    <a:pt x="3874" y="1049"/>
                  </a:lnTo>
                  <a:lnTo>
                    <a:pt x="3882" y="1046"/>
                  </a:lnTo>
                  <a:lnTo>
                    <a:pt x="3962" y="1011"/>
                  </a:lnTo>
                  <a:lnTo>
                    <a:pt x="3970" y="1008"/>
                  </a:lnTo>
                  <a:lnTo>
                    <a:pt x="4052" y="976"/>
                  </a:lnTo>
                  <a:lnTo>
                    <a:pt x="4060" y="973"/>
                  </a:lnTo>
                  <a:lnTo>
                    <a:pt x="4143" y="944"/>
                  </a:lnTo>
                  <a:lnTo>
                    <a:pt x="4151" y="941"/>
                  </a:lnTo>
                  <a:lnTo>
                    <a:pt x="4234" y="915"/>
                  </a:lnTo>
                  <a:lnTo>
                    <a:pt x="4242" y="913"/>
                  </a:lnTo>
                  <a:lnTo>
                    <a:pt x="4327" y="890"/>
                  </a:lnTo>
                  <a:lnTo>
                    <a:pt x="4335" y="887"/>
                  </a:lnTo>
                  <a:lnTo>
                    <a:pt x="4420" y="867"/>
                  </a:lnTo>
                  <a:lnTo>
                    <a:pt x="4428" y="865"/>
                  </a:lnTo>
                  <a:lnTo>
                    <a:pt x="4514" y="848"/>
                  </a:lnTo>
                  <a:lnTo>
                    <a:pt x="4522" y="846"/>
                  </a:lnTo>
                  <a:lnTo>
                    <a:pt x="4609" y="832"/>
                  </a:lnTo>
                  <a:lnTo>
                    <a:pt x="4617" y="831"/>
                  </a:lnTo>
                  <a:lnTo>
                    <a:pt x="4704" y="819"/>
                  </a:lnTo>
                  <a:lnTo>
                    <a:pt x="4713" y="818"/>
                  </a:lnTo>
                  <a:lnTo>
                    <a:pt x="4800" y="809"/>
                  </a:lnTo>
                  <a:lnTo>
                    <a:pt x="4808" y="809"/>
                  </a:lnTo>
                  <a:lnTo>
                    <a:pt x="4896" y="803"/>
                  </a:lnTo>
                  <a:lnTo>
                    <a:pt x="4905" y="803"/>
                  </a:lnTo>
                  <a:close/>
                  <a:moveTo>
                    <a:pt x="4211" y="6400"/>
                  </a:moveTo>
                  <a:lnTo>
                    <a:pt x="4212" y="6406"/>
                  </a:lnTo>
                  <a:lnTo>
                    <a:pt x="5788" y="6406"/>
                  </a:lnTo>
                  <a:lnTo>
                    <a:pt x="5789" y="6400"/>
                  </a:lnTo>
                  <a:lnTo>
                    <a:pt x="5807" y="6300"/>
                  </a:lnTo>
                  <a:lnTo>
                    <a:pt x="5811" y="6282"/>
                  </a:lnTo>
                  <a:lnTo>
                    <a:pt x="5837" y="6186"/>
                  </a:lnTo>
                  <a:lnTo>
                    <a:pt x="5843" y="6168"/>
                  </a:lnTo>
                  <a:lnTo>
                    <a:pt x="5875" y="6076"/>
                  </a:lnTo>
                  <a:lnTo>
                    <a:pt x="5882" y="6058"/>
                  </a:lnTo>
                  <a:lnTo>
                    <a:pt x="5921" y="5971"/>
                  </a:lnTo>
                  <a:lnTo>
                    <a:pt x="5929" y="5954"/>
                  </a:lnTo>
                  <a:lnTo>
                    <a:pt x="5974" y="5870"/>
                  </a:lnTo>
                  <a:lnTo>
                    <a:pt x="5983" y="5854"/>
                  </a:lnTo>
                  <a:lnTo>
                    <a:pt x="6034" y="5774"/>
                  </a:lnTo>
                  <a:lnTo>
                    <a:pt x="6044" y="5759"/>
                  </a:lnTo>
                  <a:lnTo>
                    <a:pt x="6100" y="5683"/>
                  </a:lnTo>
                  <a:lnTo>
                    <a:pt x="6111" y="5670"/>
                  </a:lnTo>
                  <a:lnTo>
                    <a:pt x="6172" y="5597"/>
                  </a:lnTo>
                  <a:lnTo>
                    <a:pt x="6184" y="5585"/>
                  </a:lnTo>
                  <a:lnTo>
                    <a:pt x="6250" y="5517"/>
                  </a:lnTo>
                  <a:lnTo>
                    <a:pt x="6262" y="5506"/>
                  </a:lnTo>
                  <a:lnTo>
                    <a:pt x="6333" y="5442"/>
                  </a:lnTo>
                  <a:lnTo>
                    <a:pt x="6344" y="5432"/>
                  </a:lnTo>
                  <a:lnTo>
                    <a:pt x="6420" y="5371"/>
                  </a:lnTo>
                  <a:lnTo>
                    <a:pt x="6432" y="5363"/>
                  </a:lnTo>
                  <a:lnTo>
                    <a:pt x="6499" y="5315"/>
                  </a:lnTo>
                  <a:lnTo>
                    <a:pt x="6549" y="5269"/>
                  </a:lnTo>
                  <a:lnTo>
                    <a:pt x="6606" y="5213"/>
                  </a:lnTo>
                  <a:lnTo>
                    <a:pt x="6661" y="5156"/>
                  </a:lnTo>
                  <a:lnTo>
                    <a:pt x="6713" y="5097"/>
                  </a:lnTo>
                  <a:lnTo>
                    <a:pt x="6764" y="5036"/>
                  </a:lnTo>
                  <a:lnTo>
                    <a:pt x="6812" y="4974"/>
                  </a:lnTo>
                  <a:lnTo>
                    <a:pt x="6858" y="4910"/>
                  </a:lnTo>
                  <a:lnTo>
                    <a:pt x="6902" y="4844"/>
                  </a:lnTo>
                  <a:lnTo>
                    <a:pt x="6944" y="4777"/>
                  </a:lnTo>
                  <a:lnTo>
                    <a:pt x="6983" y="4709"/>
                  </a:lnTo>
                  <a:lnTo>
                    <a:pt x="7020" y="4639"/>
                  </a:lnTo>
                  <a:lnTo>
                    <a:pt x="7055" y="4568"/>
                  </a:lnTo>
                  <a:lnTo>
                    <a:pt x="7087" y="4496"/>
                  </a:lnTo>
                  <a:lnTo>
                    <a:pt x="7117" y="4422"/>
                  </a:lnTo>
                  <a:lnTo>
                    <a:pt x="7144" y="4348"/>
                  </a:lnTo>
                  <a:lnTo>
                    <a:pt x="7168" y="4272"/>
                  </a:lnTo>
                  <a:lnTo>
                    <a:pt x="7190" y="4196"/>
                  </a:lnTo>
                  <a:lnTo>
                    <a:pt x="7209" y="4120"/>
                  </a:lnTo>
                  <a:lnTo>
                    <a:pt x="7226" y="4042"/>
                  </a:lnTo>
                  <a:lnTo>
                    <a:pt x="7240" y="3965"/>
                  </a:lnTo>
                  <a:lnTo>
                    <a:pt x="7251" y="3886"/>
                  </a:lnTo>
                  <a:lnTo>
                    <a:pt x="7260" y="3808"/>
                  </a:lnTo>
                  <a:lnTo>
                    <a:pt x="7266" y="3729"/>
                  </a:lnTo>
                  <a:lnTo>
                    <a:pt x="7269" y="3650"/>
                  </a:lnTo>
                  <a:lnTo>
                    <a:pt x="7269" y="3571"/>
                  </a:lnTo>
                  <a:lnTo>
                    <a:pt x="7267" y="3492"/>
                  </a:lnTo>
                  <a:lnTo>
                    <a:pt x="7262" y="3413"/>
                  </a:lnTo>
                  <a:lnTo>
                    <a:pt x="7255" y="3335"/>
                  </a:lnTo>
                  <a:lnTo>
                    <a:pt x="7244" y="3256"/>
                  </a:lnTo>
                  <a:lnTo>
                    <a:pt x="7231" y="3178"/>
                  </a:lnTo>
                  <a:lnTo>
                    <a:pt x="7215" y="3101"/>
                  </a:lnTo>
                  <a:lnTo>
                    <a:pt x="7197" y="3024"/>
                  </a:lnTo>
                  <a:lnTo>
                    <a:pt x="7176" y="2948"/>
                  </a:lnTo>
                  <a:lnTo>
                    <a:pt x="7152" y="2873"/>
                  </a:lnTo>
                  <a:lnTo>
                    <a:pt x="7126" y="2798"/>
                  </a:lnTo>
                  <a:lnTo>
                    <a:pt x="7097" y="2725"/>
                  </a:lnTo>
                  <a:lnTo>
                    <a:pt x="7066" y="2652"/>
                  </a:lnTo>
                  <a:lnTo>
                    <a:pt x="7032" y="2581"/>
                  </a:lnTo>
                  <a:lnTo>
                    <a:pt x="6995" y="2511"/>
                  </a:lnTo>
                  <a:lnTo>
                    <a:pt x="6957" y="2442"/>
                  </a:lnTo>
                  <a:lnTo>
                    <a:pt x="6916" y="2374"/>
                  </a:lnTo>
                  <a:lnTo>
                    <a:pt x="6872" y="2307"/>
                  </a:lnTo>
                  <a:lnTo>
                    <a:pt x="6826" y="2242"/>
                  </a:lnTo>
                  <a:lnTo>
                    <a:pt x="6779" y="2179"/>
                  </a:lnTo>
                  <a:lnTo>
                    <a:pt x="6729" y="2118"/>
                  </a:lnTo>
                  <a:lnTo>
                    <a:pt x="6677" y="2058"/>
                  </a:lnTo>
                  <a:lnTo>
                    <a:pt x="6623" y="2001"/>
                  </a:lnTo>
                  <a:lnTo>
                    <a:pt x="6568" y="1945"/>
                  </a:lnTo>
                  <a:lnTo>
                    <a:pt x="6510" y="1891"/>
                  </a:lnTo>
                  <a:lnTo>
                    <a:pt x="6451" y="1840"/>
                  </a:lnTo>
                  <a:lnTo>
                    <a:pt x="6389" y="1790"/>
                  </a:lnTo>
                  <a:lnTo>
                    <a:pt x="6326" y="1742"/>
                  </a:lnTo>
                  <a:lnTo>
                    <a:pt x="6262" y="1697"/>
                  </a:lnTo>
                  <a:lnTo>
                    <a:pt x="6196" y="1653"/>
                  </a:lnTo>
                  <a:lnTo>
                    <a:pt x="6128" y="1612"/>
                  </a:lnTo>
                  <a:lnTo>
                    <a:pt x="6059" y="1573"/>
                  </a:lnTo>
                  <a:lnTo>
                    <a:pt x="5988" y="1537"/>
                  </a:lnTo>
                  <a:lnTo>
                    <a:pt x="5917" y="1503"/>
                  </a:lnTo>
                  <a:lnTo>
                    <a:pt x="5844" y="1472"/>
                  </a:lnTo>
                  <a:lnTo>
                    <a:pt x="5770" y="1443"/>
                  </a:lnTo>
                  <a:lnTo>
                    <a:pt x="5696" y="1417"/>
                  </a:lnTo>
                  <a:lnTo>
                    <a:pt x="5621" y="1394"/>
                  </a:lnTo>
                  <a:lnTo>
                    <a:pt x="5545" y="1373"/>
                  </a:lnTo>
                  <a:lnTo>
                    <a:pt x="5468" y="1354"/>
                  </a:lnTo>
                  <a:lnTo>
                    <a:pt x="5390" y="1339"/>
                  </a:lnTo>
                  <a:lnTo>
                    <a:pt x="5313" y="1326"/>
                  </a:lnTo>
                  <a:lnTo>
                    <a:pt x="5234" y="1315"/>
                  </a:lnTo>
                  <a:lnTo>
                    <a:pt x="5155" y="1307"/>
                  </a:lnTo>
                  <a:lnTo>
                    <a:pt x="5076" y="1302"/>
                  </a:lnTo>
                  <a:lnTo>
                    <a:pt x="5000" y="1300"/>
                  </a:lnTo>
                  <a:lnTo>
                    <a:pt x="4924" y="1302"/>
                  </a:lnTo>
                  <a:lnTo>
                    <a:pt x="4845" y="1307"/>
                  </a:lnTo>
                  <a:lnTo>
                    <a:pt x="4766" y="1315"/>
                  </a:lnTo>
                  <a:lnTo>
                    <a:pt x="4687" y="1326"/>
                  </a:lnTo>
                  <a:lnTo>
                    <a:pt x="4610" y="1339"/>
                  </a:lnTo>
                  <a:lnTo>
                    <a:pt x="4532" y="1354"/>
                  </a:lnTo>
                  <a:lnTo>
                    <a:pt x="4455" y="1373"/>
                  </a:lnTo>
                  <a:lnTo>
                    <a:pt x="4379" y="1394"/>
                  </a:lnTo>
                  <a:lnTo>
                    <a:pt x="4304" y="1417"/>
                  </a:lnTo>
                  <a:lnTo>
                    <a:pt x="4230" y="1443"/>
                  </a:lnTo>
                  <a:lnTo>
                    <a:pt x="4156" y="1472"/>
                  </a:lnTo>
                  <a:lnTo>
                    <a:pt x="4083" y="1503"/>
                  </a:lnTo>
                  <a:lnTo>
                    <a:pt x="4012" y="1537"/>
                  </a:lnTo>
                  <a:lnTo>
                    <a:pt x="3941" y="1573"/>
                  </a:lnTo>
                  <a:lnTo>
                    <a:pt x="3872" y="1612"/>
                  </a:lnTo>
                  <a:lnTo>
                    <a:pt x="3804" y="1653"/>
                  </a:lnTo>
                  <a:lnTo>
                    <a:pt x="3738" y="1697"/>
                  </a:lnTo>
                  <a:lnTo>
                    <a:pt x="3674" y="1742"/>
                  </a:lnTo>
                  <a:lnTo>
                    <a:pt x="3611" y="1790"/>
                  </a:lnTo>
                  <a:lnTo>
                    <a:pt x="3549" y="1840"/>
                  </a:lnTo>
                  <a:lnTo>
                    <a:pt x="3490" y="1891"/>
                  </a:lnTo>
                  <a:lnTo>
                    <a:pt x="3432" y="1945"/>
                  </a:lnTo>
                  <a:lnTo>
                    <a:pt x="3377" y="2001"/>
                  </a:lnTo>
                  <a:lnTo>
                    <a:pt x="3323" y="2058"/>
                  </a:lnTo>
                  <a:lnTo>
                    <a:pt x="3271" y="2118"/>
                  </a:lnTo>
                  <a:lnTo>
                    <a:pt x="3221" y="2179"/>
                  </a:lnTo>
                  <a:lnTo>
                    <a:pt x="3174" y="2242"/>
                  </a:lnTo>
                  <a:lnTo>
                    <a:pt x="3128" y="2307"/>
                  </a:lnTo>
                  <a:lnTo>
                    <a:pt x="3084" y="2374"/>
                  </a:lnTo>
                  <a:lnTo>
                    <a:pt x="3043" y="2442"/>
                  </a:lnTo>
                  <a:lnTo>
                    <a:pt x="3005" y="2511"/>
                  </a:lnTo>
                  <a:lnTo>
                    <a:pt x="2968" y="2581"/>
                  </a:lnTo>
                  <a:lnTo>
                    <a:pt x="2934" y="2652"/>
                  </a:lnTo>
                  <a:lnTo>
                    <a:pt x="2903" y="2725"/>
                  </a:lnTo>
                  <a:lnTo>
                    <a:pt x="2874" y="2798"/>
                  </a:lnTo>
                  <a:lnTo>
                    <a:pt x="2848" y="2873"/>
                  </a:lnTo>
                  <a:lnTo>
                    <a:pt x="2824" y="2948"/>
                  </a:lnTo>
                  <a:lnTo>
                    <a:pt x="2803" y="3024"/>
                  </a:lnTo>
                  <a:lnTo>
                    <a:pt x="2785" y="3101"/>
                  </a:lnTo>
                  <a:lnTo>
                    <a:pt x="2769" y="3178"/>
                  </a:lnTo>
                  <a:lnTo>
                    <a:pt x="2756" y="3256"/>
                  </a:lnTo>
                  <a:lnTo>
                    <a:pt x="2745" y="3335"/>
                  </a:lnTo>
                  <a:lnTo>
                    <a:pt x="2738" y="3413"/>
                  </a:lnTo>
                  <a:lnTo>
                    <a:pt x="2733" y="3492"/>
                  </a:lnTo>
                  <a:lnTo>
                    <a:pt x="2731" y="3571"/>
                  </a:lnTo>
                  <a:lnTo>
                    <a:pt x="2731" y="3650"/>
                  </a:lnTo>
                  <a:lnTo>
                    <a:pt x="2734" y="3729"/>
                  </a:lnTo>
                  <a:lnTo>
                    <a:pt x="2740" y="3808"/>
                  </a:lnTo>
                  <a:lnTo>
                    <a:pt x="2749" y="3886"/>
                  </a:lnTo>
                  <a:lnTo>
                    <a:pt x="2760" y="3965"/>
                  </a:lnTo>
                  <a:lnTo>
                    <a:pt x="2774" y="4042"/>
                  </a:lnTo>
                  <a:lnTo>
                    <a:pt x="2791" y="4120"/>
                  </a:lnTo>
                  <a:lnTo>
                    <a:pt x="2810" y="4196"/>
                  </a:lnTo>
                  <a:lnTo>
                    <a:pt x="2832" y="4272"/>
                  </a:lnTo>
                  <a:lnTo>
                    <a:pt x="2856" y="4348"/>
                  </a:lnTo>
                  <a:lnTo>
                    <a:pt x="2883" y="4422"/>
                  </a:lnTo>
                  <a:lnTo>
                    <a:pt x="2913" y="4496"/>
                  </a:lnTo>
                  <a:lnTo>
                    <a:pt x="2945" y="4568"/>
                  </a:lnTo>
                  <a:lnTo>
                    <a:pt x="2980" y="4639"/>
                  </a:lnTo>
                  <a:lnTo>
                    <a:pt x="3017" y="4709"/>
                  </a:lnTo>
                  <a:lnTo>
                    <a:pt x="3056" y="4777"/>
                  </a:lnTo>
                  <a:lnTo>
                    <a:pt x="3098" y="4844"/>
                  </a:lnTo>
                  <a:lnTo>
                    <a:pt x="3142" y="4910"/>
                  </a:lnTo>
                  <a:lnTo>
                    <a:pt x="3188" y="4974"/>
                  </a:lnTo>
                  <a:lnTo>
                    <a:pt x="3236" y="5036"/>
                  </a:lnTo>
                  <a:lnTo>
                    <a:pt x="3287" y="5097"/>
                  </a:lnTo>
                  <a:lnTo>
                    <a:pt x="3339" y="5156"/>
                  </a:lnTo>
                  <a:lnTo>
                    <a:pt x="3394" y="5213"/>
                  </a:lnTo>
                  <a:lnTo>
                    <a:pt x="3451" y="5269"/>
                  </a:lnTo>
                  <a:lnTo>
                    <a:pt x="3501" y="5315"/>
                  </a:lnTo>
                  <a:lnTo>
                    <a:pt x="3568" y="5363"/>
                  </a:lnTo>
                  <a:lnTo>
                    <a:pt x="3580" y="5371"/>
                  </a:lnTo>
                  <a:lnTo>
                    <a:pt x="3656" y="5432"/>
                  </a:lnTo>
                  <a:lnTo>
                    <a:pt x="3667" y="5442"/>
                  </a:lnTo>
                  <a:lnTo>
                    <a:pt x="3738" y="5506"/>
                  </a:lnTo>
                  <a:lnTo>
                    <a:pt x="3750" y="5517"/>
                  </a:lnTo>
                  <a:lnTo>
                    <a:pt x="3816" y="5585"/>
                  </a:lnTo>
                  <a:lnTo>
                    <a:pt x="3828" y="5597"/>
                  </a:lnTo>
                  <a:lnTo>
                    <a:pt x="3889" y="5670"/>
                  </a:lnTo>
                  <a:lnTo>
                    <a:pt x="3900" y="5683"/>
                  </a:lnTo>
                  <a:lnTo>
                    <a:pt x="3956" y="5759"/>
                  </a:lnTo>
                  <a:lnTo>
                    <a:pt x="3966" y="5774"/>
                  </a:lnTo>
                  <a:lnTo>
                    <a:pt x="4017" y="5854"/>
                  </a:lnTo>
                  <a:lnTo>
                    <a:pt x="4026" y="5870"/>
                  </a:lnTo>
                  <a:lnTo>
                    <a:pt x="4071" y="5954"/>
                  </a:lnTo>
                  <a:lnTo>
                    <a:pt x="4079" y="5971"/>
                  </a:lnTo>
                  <a:lnTo>
                    <a:pt x="4118" y="6058"/>
                  </a:lnTo>
                  <a:lnTo>
                    <a:pt x="4125" y="6076"/>
                  </a:lnTo>
                  <a:lnTo>
                    <a:pt x="4157" y="6168"/>
                  </a:lnTo>
                  <a:lnTo>
                    <a:pt x="4163" y="6186"/>
                  </a:lnTo>
                  <a:lnTo>
                    <a:pt x="4189" y="6282"/>
                  </a:lnTo>
                  <a:lnTo>
                    <a:pt x="4193" y="6300"/>
                  </a:lnTo>
                  <a:lnTo>
                    <a:pt x="4211" y="6400"/>
                  </a:lnTo>
                  <a:close/>
                  <a:moveTo>
                    <a:pt x="6084" y="8172"/>
                  </a:moveTo>
                  <a:lnTo>
                    <a:pt x="6052" y="8179"/>
                  </a:lnTo>
                  <a:lnTo>
                    <a:pt x="6019" y="8181"/>
                  </a:lnTo>
                  <a:lnTo>
                    <a:pt x="3981" y="8181"/>
                  </a:lnTo>
                  <a:lnTo>
                    <a:pt x="3948" y="8179"/>
                  </a:lnTo>
                  <a:lnTo>
                    <a:pt x="3916" y="8172"/>
                  </a:lnTo>
                  <a:lnTo>
                    <a:pt x="3885" y="8162"/>
                  </a:lnTo>
                  <a:lnTo>
                    <a:pt x="3856" y="8148"/>
                  </a:lnTo>
                  <a:lnTo>
                    <a:pt x="3829" y="8129"/>
                  </a:lnTo>
                  <a:lnTo>
                    <a:pt x="3804" y="8108"/>
                  </a:lnTo>
                  <a:lnTo>
                    <a:pt x="3783" y="8083"/>
                  </a:lnTo>
                  <a:lnTo>
                    <a:pt x="3764" y="8056"/>
                  </a:lnTo>
                  <a:lnTo>
                    <a:pt x="3750" y="8027"/>
                  </a:lnTo>
                  <a:lnTo>
                    <a:pt x="3740" y="7996"/>
                  </a:lnTo>
                  <a:lnTo>
                    <a:pt x="3733" y="7964"/>
                  </a:lnTo>
                  <a:lnTo>
                    <a:pt x="3731" y="7931"/>
                  </a:lnTo>
                  <a:lnTo>
                    <a:pt x="3733" y="7898"/>
                  </a:lnTo>
                  <a:lnTo>
                    <a:pt x="3740" y="7866"/>
                  </a:lnTo>
                  <a:lnTo>
                    <a:pt x="3750" y="7835"/>
                  </a:lnTo>
                  <a:lnTo>
                    <a:pt x="3764" y="7806"/>
                  </a:lnTo>
                  <a:lnTo>
                    <a:pt x="3783" y="7779"/>
                  </a:lnTo>
                  <a:lnTo>
                    <a:pt x="3804" y="7754"/>
                  </a:lnTo>
                  <a:lnTo>
                    <a:pt x="3829" y="7733"/>
                  </a:lnTo>
                  <a:lnTo>
                    <a:pt x="3856" y="7714"/>
                  </a:lnTo>
                  <a:lnTo>
                    <a:pt x="3885" y="7700"/>
                  </a:lnTo>
                  <a:lnTo>
                    <a:pt x="3916" y="7690"/>
                  </a:lnTo>
                  <a:lnTo>
                    <a:pt x="3948" y="7683"/>
                  </a:lnTo>
                  <a:lnTo>
                    <a:pt x="3981" y="7681"/>
                  </a:lnTo>
                  <a:lnTo>
                    <a:pt x="6019" y="7681"/>
                  </a:lnTo>
                  <a:lnTo>
                    <a:pt x="6052" y="7683"/>
                  </a:lnTo>
                  <a:lnTo>
                    <a:pt x="6084" y="7690"/>
                  </a:lnTo>
                  <a:lnTo>
                    <a:pt x="6115" y="7700"/>
                  </a:lnTo>
                  <a:lnTo>
                    <a:pt x="6144" y="7714"/>
                  </a:lnTo>
                  <a:lnTo>
                    <a:pt x="6171" y="7733"/>
                  </a:lnTo>
                  <a:lnTo>
                    <a:pt x="6196" y="7754"/>
                  </a:lnTo>
                  <a:lnTo>
                    <a:pt x="6217" y="7779"/>
                  </a:lnTo>
                  <a:lnTo>
                    <a:pt x="6236" y="7806"/>
                  </a:lnTo>
                  <a:lnTo>
                    <a:pt x="6250" y="7835"/>
                  </a:lnTo>
                  <a:lnTo>
                    <a:pt x="6260" y="7866"/>
                  </a:lnTo>
                  <a:lnTo>
                    <a:pt x="6267" y="7898"/>
                  </a:lnTo>
                  <a:lnTo>
                    <a:pt x="6269" y="7931"/>
                  </a:lnTo>
                  <a:lnTo>
                    <a:pt x="6267" y="7964"/>
                  </a:lnTo>
                  <a:lnTo>
                    <a:pt x="6260" y="7996"/>
                  </a:lnTo>
                  <a:lnTo>
                    <a:pt x="6250" y="8027"/>
                  </a:lnTo>
                  <a:lnTo>
                    <a:pt x="6236" y="8056"/>
                  </a:lnTo>
                  <a:lnTo>
                    <a:pt x="6217" y="8083"/>
                  </a:lnTo>
                  <a:lnTo>
                    <a:pt x="6196" y="8108"/>
                  </a:lnTo>
                  <a:lnTo>
                    <a:pt x="6171" y="8129"/>
                  </a:lnTo>
                  <a:lnTo>
                    <a:pt x="6144" y="8148"/>
                  </a:lnTo>
                  <a:lnTo>
                    <a:pt x="6115" y="8162"/>
                  </a:lnTo>
                  <a:lnTo>
                    <a:pt x="6084" y="8172"/>
                  </a:lnTo>
                  <a:close/>
                  <a:moveTo>
                    <a:pt x="5702" y="9191"/>
                  </a:moveTo>
                  <a:lnTo>
                    <a:pt x="5670" y="9198"/>
                  </a:lnTo>
                  <a:lnTo>
                    <a:pt x="5637" y="9200"/>
                  </a:lnTo>
                  <a:lnTo>
                    <a:pt x="4363" y="9200"/>
                  </a:lnTo>
                  <a:lnTo>
                    <a:pt x="4330" y="9198"/>
                  </a:lnTo>
                  <a:lnTo>
                    <a:pt x="4298" y="9191"/>
                  </a:lnTo>
                  <a:lnTo>
                    <a:pt x="4267" y="9181"/>
                  </a:lnTo>
                  <a:lnTo>
                    <a:pt x="4238" y="9167"/>
                  </a:lnTo>
                  <a:lnTo>
                    <a:pt x="4211" y="9148"/>
                  </a:lnTo>
                  <a:lnTo>
                    <a:pt x="4186" y="9127"/>
                  </a:lnTo>
                  <a:lnTo>
                    <a:pt x="4165" y="9102"/>
                  </a:lnTo>
                  <a:lnTo>
                    <a:pt x="4146" y="9075"/>
                  </a:lnTo>
                  <a:lnTo>
                    <a:pt x="4132" y="9046"/>
                  </a:lnTo>
                  <a:lnTo>
                    <a:pt x="4122" y="9015"/>
                  </a:lnTo>
                  <a:lnTo>
                    <a:pt x="4115" y="8983"/>
                  </a:lnTo>
                  <a:lnTo>
                    <a:pt x="4113" y="8950"/>
                  </a:lnTo>
                  <a:lnTo>
                    <a:pt x="4115" y="8917"/>
                  </a:lnTo>
                  <a:lnTo>
                    <a:pt x="4122" y="8885"/>
                  </a:lnTo>
                  <a:lnTo>
                    <a:pt x="4132" y="8854"/>
                  </a:lnTo>
                  <a:lnTo>
                    <a:pt x="4146" y="8825"/>
                  </a:lnTo>
                  <a:lnTo>
                    <a:pt x="4165" y="8798"/>
                  </a:lnTo>
                  <a:lnTo>
                    <a:pt x="4186" y="8773"/>
                  </a:lnTo>
                  <a:lnTo>
                    <a:pt x="4211" y="8752"/>
                  </a:lnTo>
                  <a:lnTo>
                    <a:pt x="4238" y="8733"/>
                  </a:lnTo>
                  <a:lnTo>
                    <a:pt x="4267" y="8719"/>
                  </a:lnTo>
                  <a:lnTo>
                    <a:pt x="4298" y="8709"/>
                  </a:lnTo>
                  <a:lnTo>
                    <a:pt x="4330" y="8702"/>
                  </a:lnTo>
                  <a:lnTo>
                    <a:pt x="4363" y="8700"/>
                  </a:lnTo>
                  <a:lnTo>
                    <a:pt x="5637" y="8700"/>
                  </a:lnTo>
                  <a:lnTo>
                    <a:pt x="5670" y="8702"/>
                  </a:lnTo>
                  <a:lnTo>
                    <a:pt x="5702" y="8709"/>
                  </a:lnTo>
                  <a:lnTo>
                    <a:pt x="5733" y="8719"/>
                  </a:lnTo>
                  <a:lnTo>
                    <a:pt x="5762" y="8733"/>
                  </a:lnTo>
                  <a:lnTo>
                    <a:pt x="5789" y="8752"/>
                  </a:lnTo>
                  <a:lnTo>
                    <a:pt x="5814" y="8773"/>
                  </a:lnTo>
                  <a:lnTo>
                    <a:pt x="5835" y="8798"/>
                  </a:lnTo>
                  <a:lnTo>
                    <a:pt x="5854" y="8825"/>
                  </a:lnTo>
                  <a:lnTo>
                    <a:pt x="5868" y="8854"/>
                  </a:lnTo>
                  <a:lnTo>
                    <a:pt x="5878" y="8885"/>
                  </a:lnTo>
                  <a:lnTo>
                    <a:pt x="5885" y="8917"/>
                  </a:lnTo>
                  <a:lnTo>
                    <a:pt x="5887" y="8950"/>
                  </a:lnTo>
                  <a:lnTo>
                    <a:pt x="5885" y="8983"/>
                  </a:lnTo>
                  <a:lnTo>
                    <a:pt x="5878" y="9015"/>
                  </a:lnTo>
                  <a:lnTo>
                    <a:pt x="5868" y="9046"/>
                  </a:lnTo>
                  <a:lnTo>
                    <a:pt x="5854" y="9075"/>
                  </a:lnTo>
                  <a:lnTo>
                    <a:pt x="5835" y="9102"/>
                  </a:lnTo>
                  <a:lnTo>
                    <a:pt x="5814" y="9127"/>
                  </a:lnTo>
                  <a:lnTo>
                    <a:pt x="5789" y="9148"/>
                  </a:lnTo>
                  <a:lnTo>
                    <a:pt x="5762" y="9167"/>
                  </a:lnTo>
                  <a:lnTo>
                    <a:pt x="5733" y="9181"/>
                  </a:lnTo>
                  <a:lnTo>
                    <a:pt x="5702" y="9191"/>
                  </a:lnTo>
                  <a:close/>
                </a:path>
              </a:pathLst>
            </a:custGeom>
            <a:solidFill>
              <a:srgbClr val="FFFFFF"/>
            </a:solidFill>
            <a:ln>
              <a:noFill/>
            </a:ln>
          </p:spPr>
          <p:txBody>
            <a:bodyPr/>
            <a:lstStyle/>
            <a:p>
              <a:endParaRPr/>
            </a:p>
          </p:txBody>
        </p:sp>
      </p:grpSp>
      <p:sp>
        <p:nvSpPr>
          <p:cNvPr id="28" name="TextBox 27">
            <a:extLst>
              <a:ext uri="{FF2B5EF4-FFF2-40B4-BE49-F238E27FC236}">
                <a16:creationId xmlns:a16="http://schemas.microsoft.com/office/drawing/2014/main" id="{B29FB417-3F62-4E6A-860B-75FBFF6248BF}"/>
              </a:ext>
            </a:extLst>
          </p:cNvPr>
          <p:cNvSpPr txBox="1"/>
          <p:nvPr/>
        </p:nvSpPr>
        <p:spPr>
          <a:xfrm>
            <a:off x="813485" y="1500757"/>
            <a:ext cx="7647609" cy="418966"/>
          </a:xfrm>
          <a:prstGeom prst="rect">
            <a:avLst/>
          </a:prstGeom>
          <a:noFill/>
        </p:spPr>
        <p:txBody>
          <a:bodyPr wrap="square" lIns="0" tIns="0" rIns="0" bIns="0" rtlCol="0" anchor="ctr">
            <a:normAutofit/>
          </a:bodyPr>
          <a:lstStyle/>
          <a:p>
            <a:r>
              <a:rPr lang="en-US" b="1" dirty="0">
                <a:solidFill>
                  <a:schemeClr val="accent1"/>
                </a:solidFill>
                <a:latin typeface="+mj-lt"/>
              </a:rPr>
              <a:t>Tracked via NPS</a:t>
            </a:r>
            <a:endParaRPr lang="en-PH" b="1" dirty="0">
              <a:solidFill>
                <a:schemeClr val="accent1"/>
              </a:solidFill>
              <a:latin typeface="+mj-lt"/>
            </a:endParaRPr>
          </a:p>
        </p:txBody>
      </p:sp>
      <p:cxnSp>
        <p:nvCxnSpPr>
          <p:cNvPr id="29" name="Straight Connector 28">
            <a:extLst>
              <a:ext uri="{FF2B5EF4-FFF2-40B4-BE49-F238E27FC236}">
                <a16:creationId xmlns:a16="http://schemas.microsoft.com/office/drawing/2014/main" id="{A25F531D-452B-4650-8351-292AEAF69BAA}"/>
              </a:ext>
            </a:extLst>
          </p:cNvPr>
          <p:cNvCxnSpPr>
            <a:cxnSpLocks/>
          </p:cNvCxnSpPr>
          <p:nvPr/>
        </p:nvCxnSpPr>
        <p:spPr>
          <a:xfrm>
            <a:off x="351601" y="1954448"/>
            <a:ext cx="8109493" cy="0"/>
          </a:xfrm>
          <a:prstGeom prst="line">
            <a:avLst/>
          </a:prstGeom>
          <a:ln>
            <a:solidFill>
              <a:schemeClr val="tx1"/>
            </a:solidFill>
            <a:tailEnd type="diamond"/>
          </a:ln>
        </p:spPr>
        <p:style>
          <a:lnRef idx="1">
            <a:schemeClr val="accent1"/>
          </a:lnRef>
          <a:fillRef idx="0">
            <a:schemeClr val="accent1"/>
          </a:fillRef>
          <a:effectRef idx="0">
            <a:schemeClr val="accent1"/>
          </a:effectRef>
          <a:fontRef idx="minor">
            <a:schemeClr val="tx1"/>
          </a:fontRef>
        </p:style>
      </p:cxnSp>
      <p:grpSp>
        <p:nvGrpSpPr>
          <p:cNvPr id="90043" name="Group 598">
            <a:extLst>
              <a:ext uri="{FF2B5EF4-FFF2-40B4-BE49-F238E27FC236}">
                <a16:creationId xmlns:a16="http://schemas.microsoft.com/office/drawing/2014/main" id="{D0165C10-0DC6-4674-92D0-2AC1326E24A7}"/>
              </a:ext>
            </a:extLst>
          </p:cNvPr>
          <p:cNvGrpSpPr/>
          <p:nvPr/>
        </p:nvGrpSpPr>
        <p:grpSpPr>
          <a:xfrm>
            <a:off x="363176" y="1499085"/>
            <a:ext cx="422311" cy="422311"/>
            <a:chOff x="4308995" y="3235960"/>
            <a:chExt cx="914400" cy="914400"/>
          </a:xfrm>
        </p:grpSpPr>
        <p:sp>
          <p:nvSpPr>
            <p:cNvPr id="90044" name="Accent">
              <a:extLst>
                <a:ext uri="{FF2B5EF4-FFF2-40B4-BE49-F238E27FC236}">
                  <a16:creationId xmlns:a16="http://schemas.microsoft.com/office/drawing/2014/main" id="{5BE2B05C-C76D-4A0F-ACE4-C41EBC2CE98F}"/>
                </a:ext>
              </a:extLst>
            </p:cNvPr>
            <p:cNvSpPr/>
            <p:nvPr/>
          </p:nvSpPr>
          <p:spPr>
            <a:xfrm>
              <a:off x="4308995" y="3235960"/>
              <a:ext cx="914400" cy="914400"/>
            </a:xfrm>
            <a:custGeom>
              <a:avLst/>
              <a:gdLst/>
              <a:ahLst/>
              <a:cxnLst/>
              <a:rect l="0" t="0" r="10000" b="10000"/>
              <a:pathLst>
                <a:path w="10000" h="1000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0070FF"/>
            </a:solidFill>
            <a:ln>
              <a:noFill/>
            </a:ln>
          </p:spPr>
          <p:txBody>
            <a:bodyPr/>
            <a:lstStyle/>
            <a:p>
              <a:endParaRPr/>
            </a:p>
          </p:txBody>
        </p:sp>
        <p:sp>
          <p:nvSpPr>
            <p:cNvPr id="90045" name="Outline">
              <a:extLst>
                <a:ext uri="{FF2B5EF4-FFF2-40B4-BE49-F238E27FC236}">
                  <a16:creationId xmlns:a16="http://schemas.microsoft.com/office/drawing/2014/main" id="{7740977D-7B71-430E-B9D9-8A7DA27D0D38}"/>
                </a:ext>
              </a:extLst>
            </p:cNvPr>
            <p:cNvSpPr/>
            <p:nvPr/>
          </p:nvSpPr>
          <p:spPr>
            <a:xfrm>
              <a:off x="4308995" y="3235960"/>
              <a:ext cx="914400" cy="914400"/>
            </a:xfrm>
            <a:custGeom>
              <a:avLst/>
              <a:gdLst/>
              <a:ahLst/>
              <a:cxnLst/>
              <a:rect l="0" t="0" r="10000" b="10000"/>
              <a:pathLst>
                <a:path w="10000" h="1000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0B1E2D"/>
            </a:solidFill>
            <a:ln>
              <a:noFill/>
            </a:ln>
          </p:spPr>
          <p:txBody>
            <a:bodyPr/>
            <a:lstStyle/>
            <a:p>
              <a:endParaRPr/>
            </a:p>
          </p:txBody>
        </p:sp>
      </p:grpSp>
      <p:sp>
        <p:nvSpPr>
          <p:cNvPr id="4" name="Slide Number Placeholder 3">
            <a:extLst>
              <a:ext uri="{FF2B5EF4-FFF2-40B4-BE49-F238E27FC236}">
                <a16:creationId xmlns:a16="http://schemas.microsoft.com/office/drawing/2014/main" id="{105F4EF5-4FD2-4278-8CA7-CE88BADB6626}"/>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23</a:t>
            </a:fld>
            <a:endParaRPr lang="en-PH" dirty="0"/>
          </a:p>
        </p:txBody>
      </p:sp>
    </p:spTree>
    <p:extLst>
      <p:ext uri="{BB962C8B-B14F-4D97-AF65-F5344CB8AC3E}">
        <p14:creationId xmlns:p14="http://schemas.microsoft.com/office/powerpoint/2010/main" val="14814802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11B9DF-5467-42A7-A5D8-8E101E2001BD}"/>
              </a:ext>
            </a:extLst>
          </p:cNvPr>
          <p:cNvSpPr>
            <a:spLocks noGrp="1"/>
          </p:cNvSpPr>
          <p:nvPr>
            <p:ph type="title"/>
          </p:nvPr>
        </p:nvSpPr>
        <p:spPr/>
        <p:txBody>
          <a:bodyPr/>
          <a:lstStyle/>
          <a:p>
            <a:r>
              <a:rPr lang="en-US" b="1" dirty="0"/>
              <a:t>Pillar 2 — Data &amp; AI at scale</a:t>
            </a:r>
          </a:p>
        </p:txBody>
      </p:sp>
      <p:sp>
        <p:nvSpPr>
          <p:cNvPr id="5" name="TextBox 4">
            <a:extLst>
              <a:ext uri="{FF2B5EF4-FFF2-40B4-BE49-F238E27FC236}">
                <a16:creationId xmlns:a16="http://schemas.microsoft.com/office/drawing/2014/main" id="{936DEBE1-E570-48B5-A237-25F21B502AB3}"/>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Value $M</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925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Projected value from AI use-case families, 2026-2035</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359704" y="2334478"/>
          <a:ext cx="8097300" cy="3853986"/>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Group 2">
            <a:extLst>
              <a:ext uri="{FF2B5EF4-FFF2-40B4-BE49-F238E27FC236}">
                <a16:creationId xmlns:a16="http://schemas.microsoft.com/office/drawing/2014/main" id="{FA577E32-4298-4F76-A365-AB440A57D37B}"/>
              </a:ext>
            </a:extLst>
          </p:cNvPr>
          <p:cNvGrpSpPr/>
          <p:nvPr/>
        </p:nvGrpSpPr>
        <p:grpSpPr>
          <a:xfrm>
            <a:off x="9227219" y="5100827"/>
            <a:ext cx="2599943" cy="1087637"/>
            <a:chOff x="9227219" y="5100827"/>
            <a:chExt cx="2599943" cy="1087637"/>
          </a:xfrm>
        </p:grpSpPr>
        <p:sp>
          <p:nvSpPr>
            <p:cNvPr id="19" name="TextBox 18">
              <a:extLst>
                <a:ext uri="{FF2B5EF4-FFF2-40B4-BE49-F238E27FC236}">
                  <a16:creationId xmlns:a16="http://schemas.microsoft.com/office/drawing/2014/main" id="{FB86A14E-C13B-4182-B1B6-C5ED669985C2}"/>
                </a:ext>
              </a:extLst>
            </p:cNvPr>
            <p:cNvSpPr txBox="1"/>
            <p:nvPr/>
          </p:nvSpPr>
          <p:spPr>
            <a:xfrm>
              <a:off x="9227219" y="5644645"/>
              <a:ext cx="2599943" cy="543819"/>
            </a:xfrm>
            <a:prstGeom prst="rect">
              <a:avLst/>
            </a:prstGeom>
            <a:noFill/>
          </p:spPr>
          <p:txBody>
            <a:bodyPr wrap="square" lIns="0" tIns="0" rIns="0" bIns="0" rtlCol="0">
              <a:normAutofit fontScale="92500"/>
            </a:bodyPr>
            <a:lstStyle/>
            <a:p>
              <a:r>
                <a:rPr lang="en-US" sz="1400" dirty="0">
                  <a:solidFill>
                    <a:schemeClr val="bg1"/>
                  </a:solidFill>
                </a:rPr>
                <a:t>Value compounds as use cases move from pilot to production</a:t>
              </a:r>
              <a:endParaRPr lang="en-PH" sz="1400" dirty="0">
                <a:solidFill>
                  <a:schemeClr val="bg1"/>
                </a:solidFill>
              </a:endParaRPr>
            </a:p>
          </p:txBody>
        </p:sp>
        <p:sp>
          <p:nvSpPr>
            <p:cNvPr id="20" name="TextBox 19">
              <a:extLst>
                <a:ext uri="{FF2B5EF4-FFF2-40B4-BE49-F238E27FC236}">
                  <a16:creationId xmlns:a16="http://schemas.microsoft.com/office/drawing/2014/main" id="{7E5A1562-7539-4342-8BAA-04D177DE4F5C}"/>
                </a:ext>
              </a:extLst>
            </p:cNvPr>
            <p:cNvSpPr txBox="1"/>
            <p:nvPr/>
          </p:nvSpPr>
          <p:spPr>
            <a:xfrm>
              <a:off x="9227219" y="5100827"/>
              <a:ext cx="2599943" cy="543818"/>
            </a:xfrm>
            <a:prstGeom prst="rect">
              <a:avLst/>
            </a:prstGeom>
            <a:noFill/>
          </p:spPr>
          <p:txBody>
            <a:bodyPr wrap="square" lIns="0" tIns="0" rIns="0" bIns="0" rtlCol="0" anchor="ctr">
              <a:normAutofit/>
            </a:bodyPr>
            <a:lstStyle/>
            <a:p>
              <a:r>
                <a:rPr lang="en-US" sz="3200" b="1" dirty="0">
                  <a:solidFill>
                    <a:schemeClr val="accent3"/>
                  </a:solidFill>
                  <a:latin typeface="+mj-lt"/>
                </a:rPr>
                <a:t>$840M</a:t>
              </a:r>
              <a:endParaRPr lang="en-PH" sz="3200" b="1" dirty="0">
                <a:solidFill>
                  <a:schemeClr val="accent3"/>
                </a:solidFill>
                <a:latin typeface="+mj-lt"/>
              </a:endParaRPr>
            </a:p>
          </p:txBody>
        </p:sp>
      </p:grpSp>
      <p:grpSp>
        <p:nvGrpSpPr>
          <p:cNvPr id="2" name="Group 1">
            <a:extLst>
              <a:ext uri="{FF2B5EF4-FFF2-40B4-BE49-F238E27FC236}">
                <a16:creationId xmlns:a16="http://schemas.microsoft.com/office/drawing/2014/main" id="{4B1D37E6-E415-4E1F-978B-72EAB492DDBB}"/>
              </a:ext>
            </a:extLst>
          </p:cNvPr>
          <p:cNvGrpSpPr/>
          <p:nvPr/>
        </p:nvGrpSpPr>
        <p:grpSpPr>
          <a:xfrm>
            <a:off x="9227219" y="3661417"/>
            <a:ext cx="2599943" cy="1087637"/>
            <a:chOff x="9227219" y="3688716"/>
            <a:chExt cx="2599943" cy="1087637"/>
          </a:xfrm>
        </p:grpSpPr>
        <p:sp>
          <p:nvSpPr>
            <p:cNvPr id="25" name="TextBox 24">
              <a:extLst>
                <a:ext uri="{FF2B5EF4-FFF2-40B4-BE49-F238E27FC236}">
                  <a16:creationId xmlns:a16="http://schemas.microsoft.com/office/drawing/2014/main" id="{A48BE7BC-3840-4C97-B321-9D5AA47088B8}"/>
                </a:ext>
              </a:extLst>
            </p:cNvPr>
            <p:cNvSpPr txBox="1"/>
            <p:nvPr/>
          </p:nvSpPr>
          <p:spPr>
            <a:xfrm>
              <a:off x="9227219" y="4232534"/>
              <a:ext cx="2599943" cy="543819"/>
            </a:xfrm>
            <a:prstGeom prst="rect">
              <a:avLst/>
            </a:prstGeom>
            <a:noFill/>
          </p:spPr>
          <p:txBody>
            <a:bodyPr wrap="square" lIns="0" tIns="0" rIns="0" bIns="0" rtlCol="0">
              <a:normAutofit/>
            </a:bodyPr>
            <a:lstStyle/>
            <a:p>
              <a:r>
                <a:rPr lang="en-US" sz="1400" dirty="0">
                  <a:solidFill>
                    <a:schemeClr val="bg1"/>
                  </a:solidFill>
                </a:rPr>
                <a:t>cumulative value from data and AI by 2035</a:t>
              </a:r>
              <a:endParaRPr lang="en-PH" sz="1400" dirty="0">
                <a:solidFill>
                  <a:schemeClr val="bg1"/>
                </a:solidFill>
              </a:endParaRPr>
            </a:p>
          </p:txBody>
        </p:sp>
        <p:sp>
          <p:nvSpPr>
            <p:cNvPr id="26" name="TextBox 25">
              <a:extLst>
                <a:ext uri="{FF2B5EF4-FFF2-40B4-BE49-F238E27FC236}">
                  <a16:creationId xmlns:a16="http://schemas.microsoft.com/office/drawing/2014/main" id="{350744AC-D0BB-45F8-961B-D152F2FBF9A9}"/>
                </a:ext>
              </a:extLst>
            </p:cNvPr>
            <p:cNvSpPr txBox="1"/>
            <p:nvPr/>
          </p:nvSpPr>
          <p:spPr>
            <a:xfrm>
              <a:off x="9227219" y="3688716"/>
              <a:ext cx="2599943" cy="543818"/>
            </a:xfrm>
            <a:prstGeom prst="rect">
              <a:avLst/>
            </a:prstGeom>
            <a:noFill/>
          </p:spPr>
          <p:txBody>
            <a:bodyPr wrap="square" lIns="0" tIns="0" rIns="0" bIns="0" rtlCol="0" anchor="ctr">
              <a:normAutofit/>
            </a:bodyPr>
            <a:lstStyle/>
            <a:p>
              <a:r>
                <a:rPr lang="en-US" sz="3200" b="1" dirty="0">
                  <a:solidFill>
                    <a:schemeClr val="accent3"/>
                  </a:solidFill>
                  <a:latin typeface="+mj-lt"/>
                </a:rPr>
                <a:t>$325M</a:t>
              </a:r>
              <a:endParaRPr lang="en-PH" sz="3200" b="1" dirty="0">
                <a:solidFill>
                  <a:schemeClr val="accent3"/>
                </a:solidFill>
                <a:latin typeface="+mj-lt"/>
              </a:endParaRPr>
            </a:p>
          </p:txBody>
        </p:sp>
      </p:grpSp>
      <p:grpSp>
        <p:nvGrpSpPr>
          <p:cNvPr id="27" name="Group 26">
            <a:extLst>
              <a:ext uri="{FF2B5EF4-FFF2-40B4-BE49-F238E27FC236}">
                <a16:creationId xmlns:a16="http://schemas.microsoft.com/office/drawing/2014/main" id="{24568BFF-54D0-4641-8EA3-7A56F72C3479}"/>
              </a:ext>
            </a:extLst>
          </p:cNvPr>
          <p:cNvGrpSpPr/>
          <p:nvPr/>
        </p:nvGrpSpPr>
        <p:grpSpPr>
          <a:xfrm>
            <a:off x="9227219" y="2222004"/>
            <a:ext cx="2599943" cy="1087637"/>
            <a:chOff x="9227219" y="3688716"/>
            <a:chExt cx="2599943" cy="1087637"/>
          </a:xfrm>
        </p:grpSpPr>
        <p:sp>
          <p:nvSpPr>
            <p:cNvPr id="28" name="TextBox 27">
              <a:extLst>
                <a:ext uri="{FF2B5EF4-FFF2-40B4-BE49-F238E27FC236}">
                  <a16:creationId xmlns:a16="http://schemas.microsoft.com/office/drawing/2014/main" id="{75DA8827-87B3-47C0-9E59-A1EE15E12BB5}"/>
                </a:ext>
              </a:extLst>
            </p:cNvPr>
            <p:cNvSpPr txBox="1"/>
            <p:nvPr/>
          </p:nvSpPr>
          <p:spPr>
            <a:xfrm>
              <a:off x="9227219" y="4232534"/>
              <a:ext cx="2599943" cy="543819"/>
            </a:xfrm>
            <a:prstGeom prst="rect">
              <a:avLst/>
            </a:prstGeom>
            <a:noFill/>
          </p:spPr>
          <p:txBody>
            <a:bodyPr wrap="square" lIns="0" tIns="0" rIns="0" bIns="0" rtlCol="0">
              <a:normAutofit/>
            </a:bodyPr>
            <a:lstStyle/>
            <a:p>
              <a:r>
                <a:rPr lang="en-US" sz="1400" dirty="0">
                  <a:solidFill>
                    <a:schemeClr val="bg1"/>
                  </a:solidFill>
                </a:rPr>
                <a:t>annual run-rate from service automation alone</a:t>
              </a:r>
              <a:endParaRPr lang="en-PH" sz="1400" dirty="0">
                <a:solidFill>
                  <a:schemeClr val="bg1"/>
                </a:solidFill>
              </a:endParaRPr>
            </a:p>
          </p:txBody>
        </p:sp>
        <p:sp>
          <p:nvSpPr>
            <p:cNvPr id="29" name="TextBox 28">
              <a:extLst>
                <a:ext uri="{FF2B5EF4-FFF2-40B4-BE49-F238E27FC236}">
                  <a16:creationId xmlns:a16="http://schemas.microsoft.com/office/drawing/2014/main" id="{F5CD94C1-E466-48F5-A7E2-0ED1F19E17D5}"/>
                </a:ext>
              </a:extLst>
            </p:cNvPr>
            <p:cNvSpPr txBox="1"/>
            <p:nvPr/>
          </p:nvSpPr>
          <p:spPr>
            <a:xfrm>
              <a:off x="9227219" y="3688716"/>
              <a:ext cx="2599943" cy="543818"/>
            </a:xfrm>
            <a:prstGeom prst="rect">
              <a:avLst/>
            </a:prstGeom>
            <a:noFill/>
          </p:spPr>
          <p:txBody>
            <a:bodyPr wrap="square" lIns="0" tIns="0" rIns="0" bIns="0" rtlCol="0" anchor="ctr">
              <a:normAutofit/>
            </a:bodyPr>
            <a:lstStyle/>
            <a:p>
              <a:r>
                <a:rPr lang="en-US" sz="3200" b="1" dirty="0">
                  <a:solidFill>
                    <a:schemeClr val="accent3"/>
                  </a:solidFill>
                  <a:latin typeface="+mj-lt"/>
                </a:rPr>
                <a:t>60%</a:t>
              </a:r>
              <a:endParaRPr lang="en-PH" sz="3200" b="1" dirty="0">
                <a:solidFill>
                  <a:schemeClr val="accent3"/>
                </a:solidFill>
                <a:latin typeface="+mj-lt"/>
              </a:endParaRPr>
            </a:p>
          </p:txBody>
        </p:sp>
      </p:grpSp>
      <p:grpSp>
        <p:nvGrpSpPr>
          <p:cNvPr id="30" name="Group 29">
            <a:extLst>
              <a:ext uri="{FF2B5EF4-FFF2-40B4-BE49-F238E27FC236}">
                <a16:creationId xmlns:a16="http://schemas.microsoft.com/office/drawing/2014/main" id="{61828EDC-F7B7-4C9C-8C15-D99AA5DD0326}"/>
              </a:ext>
            </a:extLst>
          </p:cNvPr>
          <p:cNvGrpSpPr/>
          <p:nvPr/>
        </p:nvGrpSpPr>
        <p:grpSpPr>
          <a:xfrm>
            <a:off x="9227219" y="782591"/>
            <a:ext cx="2599943" cy="1087637"/>
            <a:chOff x="9227219" y="3688716"/>
            <a:chExt cx="2599943" cy="1087637"/>
          </a:xfrm>
        </p:grpSpPr>
        <p:sp>
          <p:nvSpPr>
            <p:cNvPr id="31" name="TextBox 30">
              <a:extLst>
                <a:ext uri="{FF2B5EF4-FFF2-40B4-BE49-F238E27FC236}">
                  <a16:creationId xmlns:a16="http://schemas.microsoft.com/office/drawing/2014/main" id="{E4EA1F9D-3AA6-4A96-8A31-394AA1613E87}"/>
                </a:ext>
              </a:extLst>
            </p:cNvPr>
            <p:cNvSpPr txBox="1"/>
            <p:nvPr/>
          </p:nvSpPr>
          <p:spPr>
            <a:xfrm>
              <a:off x="9227219" y="4232534"/>
              <a:ext cx="2599943" cy="543819"/>
            </a:xfrm>
            <a:prstGeom prst="rect">
              <a:avLst/>
            </a:prstGeom>
            <a:noFill/>
          </p:spPr>
          <p:txBody>
            <a:bodyPr wrap="square" lIns="0" tIns="0" rIns="0" bIns="0" rtlCol="0">
              <a:normAutofit/>
            </a:bodyPr>
            <a:lstStyle/>
            <a:p>
              <a:r>
                <a:rPr lang="en-US" sz="1400" dirty="0">
                  <a:solidFill>
                    <a:schemeClr val="bg1"/>
                  </a:solidFill>
                </a:rPr>
                <a:t>of service contacts deflected or assisted by AI</a:t>
              </a:r>
              <a:endParaRPr lang="en-PH" sz="1400" dirty="0">
                <a:solidFill>
                  <a:schemeClr val="bg1"/>
                </a:solidFill>
              </a:endParaRPr>
            </a:p>
          </p:txBody>
        </p:sp>
        <p:sp>
          <p:nvSpPr>
            <p:cNvPr id="32" name="TextBox 31">
              <a:extLst>
                <a:ext uri="{FF2B5EF4-FFF2-40B4-BE49-F238E27FC236}">
                  <a16:creationId xmlns:a16="http://schemas.microsoft.com/office/drawing/2014/main" id="{BD005FDF-B80B-4967-AAA7-4358110781A8}"/>
                </a:ext>
              </a:extLst>
            </p:cNvPr>
            <p:cNvSpPr txBox="1"/>
            <p:nvPr/>
          </p:nvSpPr>
          <p:spPr>
            <a:xfrm>
              <a:off x="9227219" y="3688716"/>
              <a:ext cx="2599943" cy="543818"/>
            </a:xfrm>
            <a:prstGeom prst="rect">
              <a:avLst/>
            </a:prstGeom>
            <a:noFill/>
          </p:spPr>
          <p:txBody>
            <a:bodyPr wrap="square" lIns="0" tIns="0" rIns="0" bIns="0" rtlCol="0" anchor="ctr">
              <a:normAutofit/>
            </a:bodyPr>
            <a:lstStyle/>
            <a:p>
              <a:r>
                <a:rPr lang="en-US" sz="3200" b="1" dirty="0">
                  <a:solidFill>
                    <a:schemeClr val="accent3"/>
                  </a:solidFill>
                  <a:latin typeface="+mj-lt"/>
                </a:rPr>
                <a:t>3x</a:t>
              </a:r>
              <a:endParaRPr lang="en-PH" sz="3200" b="1" dirty="0">
                <a:solidFill>
                  <a:schemeClr val="accent3"/>
                </a:solidFill>
                <a:latin typeface="+mj-lt"/>
              </a:endParaRPr>
            </a:p>
          </p:txBody>
        </p:sp>
      </p:grpSp>
      <p:cxnSp>
        <p:nvCxnSpPr>
          <p:cNvPr id="33" name="Straight Connector 32">
            <a:extLst>
              <a:ext uri="{FF2B5EF4-FFF2-40B4-BE49-F238E27FC236}">
                <a16:creationId xmlns:a16="http://schemas.microsoft.com/office/drawing/2014/main" id="{055C55D5-1920-4909-A294-9CC7DA400CBA}"/>
              </a:ext>
            </a:extLst>
          </p:cNvPr>
          <p:cNvCxnSpPr/>
          <p:nvPr/>
        </p:nvCxnSpPr>
        <p:spPr>
          <a:xfrm>
            <a:off x="9190299" y="2046116"/>
            <a:ext cx="27316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ED9977F-9BF1-4955-B5A7-95AD30CCF16E}"/>
              </a:ext>
            </a:extLst>
          </p:cNvPr>
          <p:cNvCxnSpPr/>
          <p:nvPr/>
        </p:nvCxnSpPr>
        <p:spPr>
          <a:xfrm>
            <a:off x="9190299" y="3485529"/>
            <a:ext cx="27316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DD531EE-AF1D-496B-8DA2-AB41931E7034}"/>
              </a:ext>
            </a:extLst>
          </p:cNvPr>
          <p:cNvCxnSpPr/>
          <p:nvPr/>
        </p:nvCxnSpPr>
        <p:spPr>
          <a:xfrm>
            <a:off x="9190299" y="4924942"/>
            <a:ext cx="27316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E4AF47A5-7AED-42ED-946C-D71368718320}"/>
              </a:ext>
            </a:extLst>
          </p:cNvPr>
          <p:cNvSpPr txBox="1"/>
          <p:nvPr/>
        </p:nvSpPr>
        <p:spPr>
          <a:xfrm>
            <a:off x="5687825" y="1716402"/>
            <a:ext cx="1450813" cy="659428"/>
          </a:xfrm>
          <a:prstGeom prst="rect">
            <a:avLst/>
          </a:prstGeom>
          <a:solidFill>
            <a:schemeClr val="bg2"/>
          </a:solidFill>
          <a:ln>
            <a:solidFill>
              <a:schemeClr val="accent1"/>
            </a:solidFill>
          </a:ln>
        </p:spPr>
        <p:txBody>
          <a:bodyPr wrap="square" lIns="72000" tIns="72000" rIns="72000" bIns="36000" rtlCol="0" anchor="ctr">
            <a:normAutofit/>
          </a:bodyPr>
          <a:lstStyle/>
          <a:p>
            <a:r>
              <a:rPr lang="en-US" sz="1400" b="1" dirty="0">
                <a:solidFill>
                  <a:schemeClr val="tx2"/>
                </a:solidFill>
                <a:latin typeface="+mj-lt"/>
              </a:rPr>
              <a:t>6x</a:t>
            </a:r>
          </a:p>
          <a:p>
            <a:r>
              <a:rPr lang="en-US" sz="1000" dirty="0"/>
              <a:t>From pilots to production at scale</a:t>
            </a:r>
            <a:endParaRPr lang="en-PH" sz="1100" dirty="0"/>
          </a:p>
        </p:txBody>
      </p:sp>
      <p:cxnSp>
        <p:nvCxnSpPr>
          <p:cNvPr id="37" name="Straight Connector 36">
            <a:extLst>
              <a:ext uri="{FF2B5EF4-FFF2-40B4-BE49-F238E27FC236}">
                <a16:creationId xmlns:a16="http://schemas.microsoft.com/office/drawing/2014/main" id="{7E8069A6-2A3C-462F-9FD1-8E9A69071AF1}"/>
              </a:ext>
            </a:extLst>
          </p:cNvPr>
          <p:cNvCxnSpPr>
            <a:cxnSpLocks/>
          </p:cNvCxnSpPr>
          <p:nvPr/>
        </p:nvCxnSpPr>
        <p:spPr>
          <a:xfrm>
            <a:off x="6413231" y="2375830"/>
            <a:ext cx="0" cy="450552"/>
          </a:xfrm>
          <a:prstGeom prst="line">
            <a:avLst/>
          </a:prstGeom>
          <a:gradFill flip="none" rotWithShape="1">
            <a:gsLst>
              <a:gs pos="0">
                <a:schemeClr val="bg1">
                  <a:lumMod val="75000"/>
                </a:schemeClr>
              </a:gs>
              <a:gs pos="95000">
                <a:schemeClr val="accent5"/>
              </a:gs>
            </a:gsLst>
            <a:lin ang="13500000" scaled="1"/>
            <a:tileRect/>
          </a:gradFill>
          <a:ln>
            <a:solidFill>
              <a:schemeClr val="tx1">
                <a:lumMod val="50000"/>
                <a:lumOff val="50000"/>
              </a:schemeClr>
            </a:solidFill>
            <a:prstDash val="sysDash"/>
            <a:tailEnd type="diamond"/>
          </a:ln>
        </p:spPr>
        <p:style>
          <a:lnRef idx="2">
            <a:schemeClr val="accent1">
              <a:shade val="50000"/>
            </a:schemeClr>
          </a:lnRef>
          <a:fillRef idx="1">
            <a:schemeClr val="accent1"/>
          </a:fillRef>
          <a:effectRef idx="0">
            <a:schemeClr val="accent1"/>
          </a:effectRef>
          <a:fontRef idx="minor">
            <a:schemeClr val="lt1"/>
          </a:fontRef>
        </p:style>
      </p:cxnSp>
      <p:sp>
        <p:nvSpPr>
          <p:cNvPr id="8" name="Slide Number Placeholder 7">
            <a:extLst>
              <a:ext uri="{FF2B5EF4-FFF2-40B4-BE49-F238E27FC236}">
                <a16:creationId xmlns:a16="http://schemas.microsoft.com/office/drawing/2014/main" id="{F9BAEF2D-47DD-4DA7-8C0C-0D5455E17EBC}"/>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24</a:t>
            </a:fld>
            <a:endParaRPr lang="en-PH" dirty="0"/>
          </a:p>
        </p:txBody>
      </p:sp>
    </p:spTree>
    <p:extLst>
      <p:ext uri="{BB962C8B-B14F-4D97-AF65-F5344CB8AC3E}">
        <p14:creationId xmlns:p14="http://schemas.microsoft.com/office/powerpoint/2010/main" val="3673807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3EBDE94-70DA-4FD3-9607-5E7DD3B10B65}"/>
              </a:ext>
            </a:extLst>
          </p:cNvPr>
          <p:cNvSpPr>
            <a:spLocks noGrp="1"/>
          </p:cNvSpPr>
          <p:nvPr>
            <p:ph type="title"/>
          </p:nvPr>
        </p:nvSpPr>
        <p:spPr/>
        <p:txBody>
          <a:bodyPr/>
          <a:lstStyle/>
          <a:p>
            <a:r>
              <a:rPr lang="en-PH" dirty="0"/>
              <a:t>Pillar 3 — Core &amp; cloud</a:t>
            </a:r>
          </a:p>
        </p:txBody>
      </p:sp>
      <p:sp>
        <p:nvSpPr>
          <p:cNvPr id="14" name="TextBox 13">
            <a:extLst>
              <a:ext uri="{FF2B5EF4-FFF2-40B4-BE49-F238E27FC236}">
                <a16:creationId xmlns:a16="http://schemas.microsoft.com/office/drawing/2014/main" id="{8390EA32-F803-409F-B0FA-2B8F661A068D}"/>
              </a:ext>
            </a:extLst>
          </p:cNvPr>
          <p:cNvSpPr txBox="1"/>
          <p:nvPr/>
        </p:nvSpPr>
        <p:spPr>
          <a:xfrm>
            <a:off x="995423" y="1661711"/>
            <a:ext cx="4781354" cy="507767"/>
          </a:xfrm>
          <a:prstGeom prst="rect">
            <a:avLst/>
          </a:prstGeom>
          <a:noFill/>
        </p:spPr>
        <p:txBody>
          <a:bodyPr wrap="square" lIns="0" tIns="0" rIns="0" bIns="0" rtlCol="0" anchor="ctr">
            <a:normAutofit/>
          </a:bodyPr>
          <a:lstStyle/>
          <a:p>
            <a:r>
              <a:rPr lang="en-US" sz="2000" b="1" dirty="0">
                <a:solidFill>
                  <a:schemeClr val="accent1"/>
                </a:solidFill>
                <a:latin typeface="+mj-lt"/>
              </a:rPr>
              <a:t>The approach</a:t>
            </a:r>
            <a:endParaRPr lang="en-PH" sz="2000" b="1" dirty="0">
              <a:solidFill>
                <a:schemeClr val="accent1"/>
              </a:solidFill>
              <a:latin typeface="+mj-lt"/>
            </a:endParaRPr>
          </a:p>
        </p:txBody>
      </p:sp>
      <p:sp>
        <p:nvSpPr>
          <p:cNvPr id="15" name="TextBox 14">
            <a:extLst>
              <a:ext uri="{FF2B5EF4-FFF2-40B4-BE49-F238E27FC236}">
                <a16:creationId xmlns:a16="http://schemas.microsoft.com/office/drawing/2014/main" id="{FBD3789A-DD00-4DA8-BF8C-849D604F471A}"/>
              </a:ext>
            </a:extLst>
          </p:cNvPr>
          <p:cNvSpPr txBox="1"/>
          <p:nvPr/>
        </p:nvSpPr>
        <p:spPr>
          <a:xfrm>
            <a:off x="363794" y="2372103"/>
            <a:ext cx="5425176" cy="3200876"/>
          </a:xfrm>
          <a:prstGeom prst="rect">
            <a:avLst/>
          </a:prstGeom>
          <a:noFill/>
        </p:spPr>
        <p:txBody>
          <a:bodyPr wrap="square" lIns="0" tIns="0" rIns="0" bIns="0" rtlCol="0">
            <a:normAutofit/>
          </a:bodyPr>
          <a:lstStyle/>
          <a:p>
            <a:r>
              <a:rPr lang="en-US" sz="1600" dirty="0"/>
              <a:t>We modernize the core progressively rather than in a single high-risk replacement. New capabilities are built on a cloud-native platform and connected to the legacy core through APIs, so we can deliver customer value early while steadily migrating workloads behind the scenes. High-value, lower-risk domains move first; the most complex are sequenced later, once patterns, tooling and confidence are established. At each step we decommission legacy components to stop paying twice.</a:t>
            </a:r>
            <a:endParaRPr lang="en-PH" sz="1600" dirty="0"/>
          </a:p>
        </p:txBody>
      </p:sp>
      <p:cxnSp>
        <p:nvCxnSpPr>
          <p:cNvPr id="16" name="Straight Connector 15">
            <a:extLst>
              <a:ext uri="{FF2B5EF4-FFF2-40B4-BE49-F238E27FC236}">
                <a16:creationId xmlns:a16="http://schemas.microsoft.com/office/drawing/2014/main" id="{D34BC10B-9BCC-49B1-9A4E-BD7526A83F95}"/>
              </a:ext>
            </a:extLst>
          </p:cNvPr>
          <p:cNvCxnSpPr>
            <a:cxnSpLocks/>
          </p:cNvCxnSpPr>
          <p:nvPr/>
        </p:nvCxnSpPr>
        <p:spPr>
          <a:xfrm>
            <a:off x="351601" y="2226390"/>
            <a:ext cx="54251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0046" name="Group 110">
            <a:extLst>
              <a:ext uri="{FF2B5EF4-FFF2-40B4-BE49-F238E27FC236}">
                <a16:creationId xmlns:a16="http://schemas.microsoft.com/office/drawing/2014/main" id="{4AB47FF9-CD6F-4A13-BE8D-503054B2C9B7}"/>
              </a:ext>
            </a:extLst>
          </p:cNvPr>
          <p:cNvGrpSpPr/>
          <p:nvPr/>
        </p:nvGrpSpPr>
        <p:grpSpPr>
          <a:xfrm>
            <a:off x="351601" y="1637983"/>
            <a:ext cx="559951" cy="559951"/>
            <a:chOff x="1649691" y="4876800"/>
            <a:chExt cx="914400" cy="914400"/>
          </a:xfrm>
        </p:grpSpPr>
        <p:sp>
          <p:nvSpPr>
            <p:cNvPr id="90047" name="Accent">
              <a:extLst>
                <a:ext uri="{FF2B5EF4-FFF2-40B4-BE49-F238E27FC236}">
                  <a16:creationId xmlns:a16="http://schemas.microsoft.com/office/drawing/2014/main" id="{A1D4D9A2-C41F-498F-B71D-D79EA844C51B}"/>
                </a:ext>
              </a:extLst>
            </p:cNvPr>
            <p:cNvSpPr/>
            <p:nvPr/>
          </p:nvSpPr>
          <p:spPr>
            <a:xfrm>
              <a:off x="1649691" y="4876800"/>
              <a:ext cx="914400" cy="914400"/>
            </a:xfrm>
            <a:custGeom>
              <a:avLst/>
              <a:gdLst/>
              <a:ahLst/>
              <a:cxnLst/>
              <a:rect l="0" t="0" r="10000" b="10000"/>
              <a:pathLst>
                <a:path w="10000" h="10000">
                  <a:moveTo>
                    <a:pt x="7361" y="4056"/>
                  </a:moveTo>
                  <a:lnTo>
                    <a:pt x="9250" y="4056"/>
                  </a:lnTo>
                  <a:lnTo>
                    <a:pt x="9250" y="5944"/>
                  </a:lnTo>
                  <a:lnTo>
                    <a:pt x="7361" y="5944"/>
                  </a:lnTo>
                  <a:lnTo>
                    <a:pt x="7361" y="4056"/>
                  </a:lnTo>
                  <a:close/>
                </a:path>
              </a:pathLst>
            </a:custGeom>
            <a:solidFill>
              <a:srgbClr val="0070FF"/>
            </a:solidFill>
            <a:ln>
              <a:noFill/>
            </a:ln>
          </p:spPr>
          <p:txBody>
            <a:bodyPr/>
            <a:lstStyle/>
            <a:p>
              <a:endParaRPr/>
            </a:p>
          </p:txBody>
        </p:sp>
        <p:sp>
          <p:nvSpPr>
            <p:cNvPr id="90048" name="Outline">
              <a:extLst>
                <a:ext uri="{FF2B5EF4-FFF2-40B4-BE49-F238E27FC236}">
                  <a16:creationId xmlns:a16="http://schemas.microsoft.com/office/drawing/2014/main" id="{A5AC659D-1522-48A3-9F86-996155ED2F7C}"/>
                </a:ext>
              </a:extLst>
            </p:cNvPr>
            <p:cNvSpPr/>
            <p:nvPr/>
          </p:nvSpPr>
          <p:spPr>
            <a:xfrm>
              <a:off x="1649691" y="4876800"/>
              <a:ext cx="914400" cy="914400"/>
            </a:xfrm>
            <a:custGeom>
              <a:avLst/>
              <a:gdLst/>
              <a:ahLst/>
              <a:cxnLst/>
              <a:rect l="0" t="0" r="10000" b="10000"/>
              <a:pathLst>
                <a:path w="10000" h="10000">
                  <a:moveTo>
                    <a:pt x="502" y="5977"/>
                  </a:moveTo>
                  <a:lnTo>
                    <a:pt x="500" y="5944"/>
                  </a:lnTo>
                  <a:lnTo>
                    <a:pt x="500" y="4056"/>
                  </a:lnTo>
                  <a:lnTo>
                    <a:pt x="502" y="4023"/>
                  </a:lnTo>
                  <a:lnTo>
                    <a:pt x="509" y="3991"/>
                  </a:lnTo>
                  <a:lnTo>
                    <a:pt x="519" y="3960"/>
                  </a:lnTo>
                  <a:lnTo>
                    <a:pt x="533" y="3931"/>
                  </a:lnTo>
                  <a:lnTo>
                    <a:pt x="552" y="3904"/>
                  </a:lnTo>
                  <a:lnTo>
                    <a:pt x="573" y="3879"/>
                  </a:lnTo>
                  <a:lnTo>
                    <a:pt x="598" y="3858"/>
                  </a:lnTo>
                  <a:lnTo>
                    <a:pt x="625" y="3839"/>
                  </a:lnTo>
                  <a:lnTo>
                    <a:pt x="654" y="3825"/>
                  </a:lnTo>
                  <a:lnTo>
                    <a:pt x="685" y="3815"/>
                  </a:lnTo>
                  <a:lnTo>
                    <a:pt x="717" y="3808"/>
                  </a:lnTo>
                  <a:lnTo>
                    <a:pt x="750" y="3806"/>
                  </a:lnTo>
                  <a:lnTo>
                    <a:pt x="2639" y="3806"/>
                  </a:lnTo>
                  <a:lnTo>
                    <a:pt x="2672" y="3808"/>
                  </a:lnTo>
                  <a:lnTo>
                    <a:pt x="2704" y="3815"/>
                  </a:lnTo>
                  <a:lnTo>
                    <a:pt x="2735" y="3825"/>
                  </a:lnTo>
                  <a:lnTo>
                    <a:pt x="2764" y="3839"/>
                  </a:lnTo>
                  <a:lnTo>
                    <a:pt x="2791" y="3858"/>
                  </a:lnTo>
                  <a:lnTo>
                    <a:pt x="2816" y="3879"/>
                  </a:lnTo>
                  <a:lnTo>
                    <a:pt x="2837" y="3904"/>
                  </a:lnTo>
                  <a:lnTo>
                    <a:pt x="2856" y="3931"/>
                  </a:lnTo>
                  <a:lnTo>
                    <a:pt x="2870" y="3960"/>
                  </a:lnTo>
                  <a:lnTo>
                    <a:pt x="2880" y="3991"/>
                  </a:lnTo>
                  <a:lnTo>
                    <a:pt x="2887" y="4023"/>
                  </a:lnTo>
                  <a:lnTo>
                    <a:pt x="2889" y="4056"/>
                  </a:lnTo>
                  <a:lnTo>
                    <a:pt x="2889" y="4850"/>
                  </a:lnTo>
                  <a:lnTo>
                    <a:pt x="3628" y="4850"/>
                  </a:lnTo>
                  <a:lnTo>
                    <a:pt x="3371" y="4645"/>
                  </a:lnTo>
                  <a:lnTo>
                    <a:pt x="3357" y="4632"/>
                  </a:lnTo>
                  <a:lnTo>
                    <a:pt x="3344" y="4617"/>
                  </a:lnTo>
                  <a:lnTo>
                    <a:pt x="3334" y="4600"/>
                  </a:lnTo>
                  <a:lnTo>
                    <a:pt x="3325" y="4583"/>
                  </a:lnTo>
                  <a:lnTo>
                    <a:pt x="3319" y="4564"/>
                  </a:lnTo>
                  <a:lnTo>
                    <a:pt x="3316" y="4545"/>
                  </a:lnTo>
                  <a:lnTo>
                    <a:pt x="3315" y="4525"/>
                  </a:lnTo>
                  <a:lnTo>
                    <a:pt x="3317" y="4506"/>
                  </a:lnTo>
                  <a:lnTo>
                    <a:pt x="3321" y="4486"/>
                  </a:lnTo>
                  <a:lnTo>
                    <a:pt x="3328" y="4468"/>
                  </a:lnTo>
                  <a:lnTo>
                    <a:pt x="3337" y="4450"/>
                  </a:lnTo>
                  <a:lnTo>
                    <a:pt x="3348" y="4434"/>
                  </a:lnTo>
                  <a:lnTo>
                    <a:pt x="3361" y="4420"/>
                  </a:lnTo>
                  <a:lnTo>
                    <a:pt x="3376" y="4407"/>
                  </a:lnTo>
                  <a:lnTo>
                    <a:pt x="3393" y="4397"/>
                  </a:lnTo>
                  <a:lnTo>
                    <a:pt x="3410" y="4388"/>
                  </a:lnTo>
                  <a:lnTo>
                    <a:pt x="3429" y="4382"/>
                  </a:lnTo>
                  <a:lnTo>
                    <a:pt x="3448" y="4379"/>
                  </a:lnTo>
                  <a:lnTo>
                    <a:pt x="3468" y="4378"/>
                  </a:lnTo>
                  <a:lnTo>
                    <a:pt x="3487" y="4380"/>
                  </a:lnTo>
                  <a:lnTo>
                    <a:pt x="3507" y="4384"/>
                  </a:lnTo>
                  <a:lnTo>
                    <a:pt x="3525" y="4391"/>
                  </a:lnTo>
                  <a:lnTo>
                    <a:pt x="3543" y="4400"/>
                  </a:lnTo>
                  <a:lnTo>
                    <a:pt x="3559" y="4411"/>
                  </a:lnTo>
                  <a:lnTo>
                    <a:pt x="3806" y="4608"/>
                  </a:lnTo>
                  <a:lnTo>
                    <a:pt x="3806" y="4056"/>
                  </a:lnTo>
                  <a:lnTo>
                    <a:pt x="3808" y="4023"/>
                  </a:lnTo>
                  <a:lnTo>
                    <a:pt x="3815" y="3991"/>
                  </a:lnTo>
                  <a:lnTo>
                    <a:pt x="3825" y="3960"/>
                  </a:lnTo>
                  <a:lnTo>
                    <a:pt x="3839" y="3931"/>
                  </a:lnTo>
                  <a:lnTo>
                    <a:pt x="3858" y="3904"/>
                  </a:lnTo>
                  <a:lnTo>
                    <a:pt x="3879" y="3879"/>
                  </a:lnTo>
                  <a:lnTo>
                    <a:pt x="3904" y="3858"/>
                  </a:lnTo>
                  <a:lnTo>
                    <a:pt x="3931" y="3839"/>
                  </a:lnTo>
                  <a:lnTo>
                    <a:pt x="3960" y="3825"/>
                  </a:lnTo>
                  <a:lnTo>
                    <a:pt x="3991" y="3815"/>
                  </a:lnTo>
                  <a:lnTo>
                    <a:pt x="4023" y="3808"/>
                  </a:lnTo>
                  <a:lnTo>
                    <a:pt x="4056" y="3806"/>
                  </a:lnTo>
                  <a:lnTo>
                    <a:pt x="5944" y="3806"/>
                  </a:lnTo>
                  <a:lnTo>
                    <a:pt x="5977" y="3808"/>
                  </a:lnTo>
                  <a:lnTo>
                    <a:pt x="6009" y="3815"/>
                  </a:lnTo>
                  <a:lnTo>
                    <a:pt x="6040" y="3825"/>
                  </a:lnTo>
                  <a:lnTo>
                    <a:pt x="6069" y="3839"/>
                  </a:lnTo>
                  <a:lnTo>
                    <a:pt x="6096" y="3858"/>
                  </a:lnTo>
                  <a:lnTo>
                    <a:pt x="6121" y="3879"/>
                  </a:lnTo>
                  <a:lnTo>
                    <a:pt x="6142" y="3904"/>
                  </a:lnTo>
                  <a:lnTo>
                    <a:pt x="6161" y="3931"/>
                  </a:lnTo>
                  <a:lnTo>
                    <a:pt x="6175" y="3960"/>
                  </a:lnTo>
                  <a:lnTo>
                    <a:pt x="6185" y="3991"/>
                  </a:lnTo>
                  <a:lnTo>
                    <a:pt x="6192" y="4023"/>
                  </a:lnTo>
                  <a:lnTo>
                    <a:pt x="6194" y="4056"/>
                  </a:lnTo>
                  <a:lnTo>
                    <a:pt x="6194" y="4850"/>
                  </a:lnTo>
                  <a:lnTo>
                    <a:pt x="6933" y="4850"/>
                  </a:lnTo>
                  <a:lnTo>
                    <a:pt x="6677" y="4645"/>
                  </a:lnTo>
                  <a:lnTo>
                    <a:pt x="6663" y="4632"/>
                  </a:lnTo>
                  <a:lnTo>
                    <a:pt x="6650" y="4617"/>
                  </a:lnTo>
                  <a:lnTo>
                    <a:pt x="6640" y="4600"/>
                  </a:lnTo>
                  <a:lnTo>
                    <a:pt x="6631" y="4583"/>
                  </a:lnTo>
                  <a:lnTo>
                    <a:pt x="6625" y="4564"/>
                  </a:lnTo>
                  <a:lnTo>
                    <a:pt x="6622" y="4545"/>
                  </a:lnTo>
                  <a:lnTo>
                    <a:pt x="6621" y="4525"/>
                  </a:lnTo>
                  <a:lnTo>
                    <a:pt x="6623" y="4505"/>
                  </a:lnTo>
                  <a:lnTo>
                    <a:pt x="6627" y="4486"/>
                  </a:lnTo>
                  <a:lnTo>
                    <a:pt x="6634" y="4468"/>
                  </a:lnTo>
                  <a:lnTo>
                    <a:pt x="6643" y="4450"/>
                  </a:lnTo>
                  <a:lnTo>
                    <a:pt x="6654" y="4434"/>
                  </a:lnTo>
                  <a:lnTo>
                    <a:pt x="6667" y="4420"/>
                  </a:lnTo>
                  <a:lnTo>
                    <a:pt x="6682" y="4407"/>
                  </a:lnTo>
                  <a:lnTo>
                    <a:pt x="6699" y="4397"/>
                  </a:lnTo>
                  <a:lnTo>
                    <a:pt x="6716" y="4388"/>
                  </a:lnTo>
                  <a:lnTo>
                    <a:pt x="6735" y="4382"/>
                  </a:lnTo>
                  <a:lnTo>
                    <a:pt x="6754" y="4379"/>
                  </a:lnTo>
                  <a:lnTo>
                    <a:pt x="6774" y="4378"/>
                  </a:lnTo>
                  <a:lnTo>
                    <a:pt x="6794" y="4380"/>
                  </a:lnTo>
                  <a:lnTo>
                    <a:pt x="6813" y="4384"/>
                  </a:lnTo>
                  <a:lnTo>
                    <a:pt x="6831" y="4391"/>
                  </a:lnTo>
                  <a:lnTo>
                    <a:pt x="6849" y="4400"/>
                  </a:lnTo>
                  <a:lnTo>
                    <a:pt x="6865" y="4411"/>
                  </a:lnTo>
                  <a:lnTo>
                    <a:pt x="7455" y="4883"/>
                  </a:lnTo>
                  <a:lnTo>
                    <a:pt x="7461" y="4889"/>
                  </a:lnTo>
                  <a:lnTo>
                    <a:pt x="7467" y="4894"/>
                  </a:lnTo>
                  <a:lnTo>
                    <a:pt x="7468" y="4895"/>
                  </a:lnTo>
                  <a:lnTo>
                    <a:pt x="7469" y="4896"/>
                  </a:lnTo>
                  <a:lnTo>
                    <a:pt x="7475" y="4903"/>
                  </a:lnTo>
                  <a:lnTo>
                    <a:pt x="7480" y="4909"/>
                  </a:lnTo>
                  <a:lnTo>
                    <a:pt x="7481" y="4910"/>
                  </a:lnTo>
                  <a:lnTo>
                    <a:pt x="7481" y="4910"/>
                  </a:lnTo>
                  <a:lnTo>
                    <a:pt x="7487" y="4919"/>
                  </a:lnTo>
                  <a:lnTo>
                    <a:pt x="7491" y="4925"/>
                  </a:lnTo>
                  <a:lnTo>
                    <a:pt x="7491" y="4926"/>
                  </a:lnTo>
                  <a:lnTo>
                    <a:pt x="7492" y="4927"/>
                  </a:lnTo>
                  <a:lnTo>
                    <a:pt x="7496" y="4936"/>
                  </a:lnTo>
                  <a:lnTo>
                    <a:pt x="7500" y="4943"/>
                  </a:lnTo>
                  <a:lnTo>
                    <a:pt x="7500" y="4943"/>
                  </a:lnTo>
                  <a:lnTo>
                    <a:pt x="7500" y="4944"/>
                  </a:lnTo>
                  <a:lnTo>
                    <a:pt x="7504" y="4954"/>
                  </a:lnTo>
                  <a:lnTo>
                    <a:pt x="7506" y="4961"/>
                  </a:lnTo>
                  <a:lnTo>
                    <a:pt x="7506" y="4962"/>
                  </a:lnTo>
                  <a:lnTo>
                    <a:pt x="7506" y="4962"/>
                  </a:lnTo>
                  <a:lnTo>
                    <a:pt x="7508" y="4974"/>
                  </a:lnTo>
                  <a:lnTo>
                    <a:pt x="7510" y="4980"/>
                  </a:lnTo>
                  <a:lnTo>
                    <a:pt x="7510" y="4981"/>
                  </a:lnTo>
                  <a:lnTo>
                    <a:pt x="7510" y="4981"/>
                  </a:lnTo>
                  <a:lnTo>
                    <a:pt x="7511" y="5000"/>
                  </a:lnTo>
                  <a:lnTo>
                    <a:pt x="7510" y="5019"/>
                  </a:lnTo>
                  <a:lnTo>
                    <a:pt x="7510" y="5019"/>
                  </a:lnTo>
                  <a:lnTo>
                    <a:pt x="7510" y="5020"/>
                  </a:lnTo>
                  <a:lnTo>
                    <a:pt x="7508" y="5026"/>
                  </a:lnTo>
                  <a:lnTo>
                    <a:pt x="7506" y="5038"/>
                  </a:lnTo>
                  <a:lnTo>
                    <a:pt x="7506" y="5038"/>
                  </a:lnTo>
                  <a:lnTo>
                    <a:pt x="7506" y="5039"/>
                  </a:lnTo>
                  <a:lnTo>
                    <a:pt x="7504" y="5046"/>
                  </a:lnTo>
                  <a:lnTo>
                    <a:pt x="7500" y="5056"/>
                  </a:lnTo>
                  <a:lnTo>
                    <a:pt x="7500" y="5057"/>
                  </a:lnTo>
                  <a:lnTo>
                    <a:pt x="7500" y="5057"/>
                  </a:lnTo>
                  <a:lnTo>
                    <a:pt x="7496" y="5064"/>
                  </a:lnTo>
                  <a:lnTo>
                    <a:pt x="7492" y="5073"/>
                  </a:lnTo>
                  <a:lnTo>
                    <a:pt x="7491" y="5074"/>
                  </a:lnTo>
                  <a:lnTo>
                    <a:pt x="7491" y="5075"/>
                  </a:lnTo>
                  <a:lnTo>
                    <a:pt x="7487" y="5081"/>
                  </a:lnTo>
                  <a:lnTo>
                    <a:pt x="7481" y="5090"/>
                  </a:lnTo>
                  <a:lnTo>
                    <a:pt x="7481" y="5090"/>
                  </a:lnTo>
                  <a:lnTo>
                    <a:pt x="7480" y="5091"/>
                  </a:lnTo>
                  <a:lnTo>
                    <a:pt x="7475" y="5097"/>
                  </a:lnTo>
                  <a:lnTo>
                    <a:pt x="7469" y="5104"/>
                  </a:lnTo>
                  <a:lnTo>
                    <a:pt x="7468" y="5105"/>
                  </a:lnTo>
                  <a:lnTo>
                    <a:pt x="7467" y="5106"/>
                  </a:lnTo>
                  <a:lnTo>
                    <a:pt x="7461" y="5111"/>
                  </a:lnTo>
                  <a:lnTo>
                    <a:pt x="7455" y="5117"/>
                  </a:lnTo>
                  <a:lnTo>
                    <a:pt x="6865" y="5589"/>
                  </a:lnTo>
                  <a:lnTo>
                    <a:pt x="6849" y="5600"/>
                  </a:lnTo>
                  <a:lnTo>
                    <a:pt x="6831" y="5609"/>
                  </a:lnTo>
                  <a:lnTo>
                    <a:pt x="6813" y="5616"/>
                  </a:lnTo>
                  <a:lnTo>
                    <a:pt x="6794" y="5620"/>
                  </a:lnTo>
                  <a:lnTo>
                    <a:pt x="6774" y="5622"/>
                  </a:lnTo>
                  <a:lnTo>
                    <a:pt x="6754" y="5621"/>
                  </a:lnTo>
                  <a:lnTo>
                    <a:pt x="6735" y="5618"/>
                  </a:lnTo>
                  <a:lnTo>
                    <a:pt x="6716" y="5612"/>
                  </a:lnTo>
                  <a:lnTo>
                    <a:pt x="6699" y="5603"/>
                  </a:lnTo>
                  <a:lnTo>
                    <a:pt x="6682" y="5593"/>
                  </a:lnTo>
                  <a:lnTo>
                    <a:pt x="6667" y="5580"/>
                  </a:lnTo>
                  <a:lnTo>
                    <a:pt x="6654" y="5566"/>
                  </a:lnTo>
                  <a:lnTo>
                    <a:pt x="6643" y="5550"/>
                  </a:lnTo>
                  <a:lnTo>
                    <a:pt x="6634" y="5532"/>
                  </a:lnTo>
                  <a:lnTo>
                    <a:pt x="6627" y="5514"/>
                  </a:lnTo>
                  <a:lnTo>
                    <a:pt x="6623" y="5495"/>
                  </a:lnTo>
                  <a:lnTo>
                    <a:pt x="6621" y="5475"/>
                  </a:lnTo>
                  <a:lnTo>
                    <a:pt x="6622" y="5455"/>
                  </a:lnTo>
                  <a:lnTo>
                    <a:pt x="6625" y="5436"/>
                  </a:lnTo>
                  <a:lnTo>
                    <a:pt x="6631" y="5417"/>
                  </a:lnTo>
                  <a:lnTo>
                    <a:pt x="6640" y="5400"/>
                  </a:lnTo>
                  <a:lnTo>
                    <a:pt x="6650" y="5383"/>
                  </a:lnTo>
                  <a:lnTo>
                    <a:pt x="6663" y="5368"/>
                  </a:lnTo>
                  <a:lnTo>
                    <a:pt x="6677" y="5355"/>
                  </a:lnTo>
                  <a:lnTo>
                    <a:pt x="6933" y="5150"/>
                  </a:lnTo>
                  <a:lnTo>
                    <a:pt x="6194" y="5150"/>
                  </a:lnTo>
                  <a:lnTo>
                    <a:pt x="6194" y="5944"/>
                  </a:lnTo>
                  <a:lnTo>
                    <a:pt x="6192" y="5977"/>
                  </a:lnTo>
                  <a:lnTo>
                    <a:pt x="6185" y="6009"/>
                  </a:lnTo>
                  <a:lnTo>
                    <a:pt x="6175" y="6040"/>
                  </a:lnTo>
                  <a:lnTo>
                    <a:pt x="6161" y="6069"/>
                  </a:lnTo>
                  <a:lnTo>
                    <a:pt x="6142" y="6096"/>
                  </a:lnTo>
                  <a:lnTo>
                    <a:pt x="6121" y="6121"/>
                  </a:lnTo>
                  <a:lnTo>
                    <a:pt x="6096" y="6142"/>
                  </a:lnTo>
                  <a:lnTo>
                    <a:pt x="6069" y="6161"/>
                  </a:lnTo>
                  <a:lnTo>
                    <a:pt x="6040" y="6175"/>
                  </a:lnTo>
                  <a:lnTo>
                    <a:pt x="6009" y="6185"/>
                  </a:lnTo>
                  <a:lnTo>
                    <a:pt x="5977" y="6192"/>
                  </a:lnTo>
                  <a:lnTo>
                    <a:pt x="5944" y="6194"/>
                  </a:lnTo>
                  <a:lnTo>
                    <a:pt x="4056" y="6194"/>
                  </a:lnTo>
                  <a:lnTo>
                    <a:pt x="4023" y="6192"/>
                  </a:lnTo>
                  <a:lnTo>
                    <a:pt x="3991" y="6185"/>
                  </a:lnTo>
                  <a:lnTo>
                    <a:pt x="3960" y="6175"/>
                  </a:lnTo>
                  <a:lnTo>
                    <a:pt x="3931" y="6161"/>
                  </a:lnTo>
                  <a:lnTo>
                    <a:pt x="3904" y="6142"/>
                  </a:lnTo>
                  <a:lnTo>
                    <a:pt x="3879" y="6121"/>
                  </a:lnTo>
                  <a:lnTo>
                    <a:pt x="3858" y="6096"/>
                  </a:lnTo>
                  <a:lnTo>
                    <a:pt x="3839" y="6069"/>
                  </a:lnTo>
                  <a:lnTo>
                    <a:pt x="3825" y="6040"/>
                  </a:lnTo>
                  <a:lnTo>
                    <a:pt x="3815" y="6009"/>
                  </a:lnTo>
                  <a:lnTo>
                    <a:pt x="3808" y="5977"/>
                  </a:lnTo>
                  <a:lnTo>
                    <a:pt x="3806" y="5944"/>
                  </a:lnTo>
                  <a:lnTo>
                    <a:pt x="3806" y="5392"/>
                  </a:lnTo>
                  <a:lnTo>
                    <a:pt x="3559" y="5589"/>
                  </a:lnTo>
                  <a:lnTo>
                    <a:pt x="3543" y="5600"/>
                  </a:lnTo>
                  <a:lnTo>
                    <a:pt x="3525" y="5609"/>
                  </a:lnTo>
                  <a:lnTo>
                    <a:pt x="3507" y="5616"/>
                  </a:lnTo>
                  <a:lnTo>
                    <a:pt x="3487" y="5620"/>
                  </a:lnTo>
                  <a:lnTo>
                    <a:pt x="3468" y="5622"/>
                  </a:lnTo>
                  <a:lnTo>
                    <a:pt x="3448" y="5621"/>
                  </a:lnTo>
                  <a:lnTo>
                    <a:pt x="3429" y="5618"/>
                  </a:lnTo>
                  <a:lnTo>
                    <a:pt x="3410" y="5612"/>
                  </a:lnTo>
                  <a:lnTo>
                    <a:pt x="3393" y="5603"/>
                  </a:lnTo>
                  <a:lnTo>
                    <a:pt x="3376" y="5593"/>
                  </a:lnTo>
                  <a:lnTo>
                    <a:pt x="3361" y="5580"/>
                  </a:lnTo>
                  <a:lnTo>
                    <a:pt x="3348" y="5566"/>
                  </a:lnTo>
                  <a:lnTo>
                    <a:pt x="3337" y="5550"/>
                  </a:lnTo>
                  <a:lnTo>
                    <a:pt x="3328" y="5532"/>
                  </a:lnTo>
                  <a:lnTo>
                    <a:pt x="3321" y="5514"/>
                  </a:lnTo>
                  <a:lnTo>
                    <a:pt x="3317" y="5494"/>
                  </a:lnTo>
                  <a:lnTo>
                    <a:pt x="3315" y="5475"/>
                  </a:lnTo>
                  <a:lnTo>
                    <a:pt x="3316" y="5455"/>
                  </a:lnTo>
                  <a:lnTo>
                    <a:pt x="3319" y="5436"/>
                  </a:lnTo>
                  <a:lnTo>
                    <a:pt x="3325" y="5417"/>
                  </a:lnTo>
                  <a:lnTo>
                    <a:pt x="3334" y="5400"/>
                  </a:lnTo>
                  <a:lnTo>
                    <a:pt x="3344" y="5383"/>
                  </a:lnTo>
                  <a:lnTo>
                    <a:pt x="3357" y="5368"/>
                  </a:lnTo>
                  <a:lnTo>
                    <a:pt x="3371" y="5355"/>
                  </a:lnTo>
                  <a:lnTo>
                    <a:pt x="3628" y="5150"/>
                  </a:lnTo>
                  <a:lnTo>
                    <a:pt x="2889" y="5150"/>
                  </a:lnTo>
                  <a:lnTo>
                    <a:pt x="2889" y="5944"/>
                  </a:lnTo>
                  <a:lnTo>
                    <a:pt x="2887" y="5977"/>
                  </a:lnTo>
                  <a:lnTo>
                    <a:pt x="2880" y="6009"/>
                  </a:lnTo>
                  <a:lnTo>
                    <a:pt x="2870" y="6040"/>
                  </a:lnTo>
                  <a:lnTo>
                    <a:pt x="2856" y="6069"/>
                  </a:lnTo>
                  <a:lnTo>
                    <a:pt x="2837" y="6096"/>
                  </a:lnTo>
                  <a:lnTo>
                    <a:pt x="2816" y="6121"/>
                  </a:lnTo>
                  <a:lnTo>
                    <a:pt x="2791" y="6142"/>
                  </a:lnTo>
                  <a:lnTo>
                    <a:pt x="2764" y="6161"/>
                  </a:lnTo>
                  <a:lnTo>
                    <a:pt x="2735" y="6175"/>
                  </a:lnTo>
                  <a:lnTo>
                    <a:pt x="2704" y="6185"/>
                  </a:lnTo>
                  <a:lnTo>
                    <a:pt x="2672" y="6192"/>
                  </a:lnTo>
                  <a:lnTo>
                    <a:pt x="2639" y="6194"/>
                  </a:lnTo>
                  <a:lnTo>
                    <a:pt x="750" y="6194"/>
                  </a:lnTo>
                  <a:lnTo>
                    <a:pt x="717" y="6192"/>
                  </a:lnTo>
                  <a:lnTo>
                    <a:pt x="685" y="6185"/>
                  </a:lnTo>
                  <a:lnTo>
                    <a:pt x="654" y="6175"/>
                  </a:lnTo>
                  <a:lnTo>
                    <a:pt x="625" y="6161"/>
                  </a:lnTo>
                  <a:lnTo>
                    <a:pt x="598" y="6142"/>
                  </a:lnTo>
                  <a:lnTo>
                    <a:pt x="573" y="6121"/>
                  </a:lnTo>
                  <a:lnTo>
                    <a:pt x="552" y="6096"/>
                  </a:lnTo>
                  <a:lnTo>
                    <a:pt x="533" y="6069"/>
                  </a:lnTo>
                  <a:lnTo>
                    <a:pt x="519" y="6040"/>
                  </a:lnTo>
                  <a:lnTo>
                    <a:pt x="509" y="6009"/>
                  </a:lnTo>
                  <a:lnTo>
                    <a:pt x="502" y="5977"/>
                  </a:lnTo>
                  <a:close/>
                  <a:moveTo>
                    <a:pt x="5694" y="5694"/>
                  </a:moveTo>
                  <a:lnTo>
                    <a:pt x="5694" y="4306"/>
                  </a:lnTo>
                  <a:lnTo>
                    <a:pt x="4306" y="4306"/>
                  </a:lnTo>
                  <a:lnTo>
                    <a:pt x="4306" y="5694"/>
                  </a:lnTo>
                  <a:lnTo>
                    <a:pt x="5694" y="5694"/>
                  </a:lnTo>
                  <a:close/>
                  <a:moveTo>
                    <a:pt x="2389" y="5694"/>
                  </a:moveTo>
                  <a:lnTo>
                    <a:pt x="2389" y="4306"/>
                  </a:lnTo>
                  <a:lnTo>
                    <a:pt x="1000" y="4306"/>
                  </a:lnTo>
                  <a:lnTo>
                    <a:pt x="1000" y="5694"/>
                  </a:lnTo>
                  <a:lnTo>
                    <a:pt x="2389" y="5694"/>
                  </a:lnTo>
                  <a:close/>
                </a:path>
              </a:pathLst>
            </a:custGeom>
            <a:solidFill>
              <a:srgbClr val="0B1E2D"/>
            </a:solidFill>
            <a:ln>
              <a:noFill/>
            </a:ln>
          </p:spPr>
          <p:txBody>
            <a:bodyPr/>
            <a:lstStyle/>
            <a:p>
              <a:endParaRPr/>
            </a:p>
          </p:txBody>
        </p:sp>
      </p:grpSp>
      <p:sp>
        <p:nvSpPr>
          <p:cNvPr id="24" name="TextBox 23">
            <a:extLst>
              <a:ext uri="{FF2B5EF4-FFF2-40B4-BE49-F238E27FC236}">
                <a16:creationId xmlns:a16="http://schemas.microsoft.com/office/drawing/2014/main" id="{45D78A34-CDD4-45EE-A1E2-FB28DDE6D51A}"/>
              </a:ext>
            </a:extLst>
          </p:cNvPr>
          <p:cNvSpPr txBox="1"/>
          <p:nvPr/>
        </p:nvSpPr>
        <p:spPr>
          <a:xfrm>
            <a:off x="7004915" y="1661711"/>
            <a:ext cx="4781354" cy="507767"/>
          </a:xfrm>
          <a:prstGeom prst="rect">
            <a:avLst/>
          </a:prstGeom>
          <a:noFill/>
        </p:spPr>
        <p:txBody>
          <a:bodyPr wrap="square" lIns="0" tIns="0" rIns="0" bIns="0" rtlCol="0" anchor="ctr">
            <a:normAutofit/>
          </a:bodyPr>
          <a:lstStyle/>
          <a:p>
            <a:r>
              <a:rPr lang="en-US" sz="2000" b="1" dirty="0">
                <a:solidFill>
                  <a:schemeClr val="accent1"/>
                </a:solidFill>
                <a:latin typeface="+mj-lt"/>
              </a:rPr>
              <a:t>Why it matters</a:t>
            </a:r>
            <a:endParaRPr lang="en-PH" sz="2000" b="1" dirty="0">
              <a:solidFill>
                <a:schemeClr val="accent1"/>
              </a:solidFill>
              <a:latin typeface="+mj-lt"/>
            </a:endParaRPr>
          </a:p>
        </p:txBody>
      </p:sp>
      <p:sp>
        <p:nvSpPr>
          <p:cNvPr id="25" name="TextBox 24">
            <a:extLst>
              <a:ext uri="{FF2B5EF4-FFF2-40B4-BE49-F238E27FC236}">
                <a16:creationId xmlns:a16="http://schemas.microsoft.com/office/drawing/2014/main" id="{177B74B4-5C95-42C4-AD48-4731C61DF3D0}"/>
              </a:ext>
            </a:extLst>
          </p:cNvPr>
          <p:cNvSpPr txBox="1"/>
          <p:nvPr/>
        </p:nvSpPr>
        <p:spPr>
          <a:xfrm>
            <a:off x="6373286" y="2372103"/>
            <a:ext cx="5425176" cy="3200876"/>
          </a:xfrm>
          <a:prstGeom prst="rect">
            <a:avLst/>
          </a:prstGeom>
          <a:noFill/>
        </p:spPr>
        <p:txBody>
          <a:bodyPr wrap="square" lIns="0" tIns="0" rIns="0" bIns="0" rtlCol="0">
            <a:normAutofit/>
          </a:bodyPr>
          <a:lstStyle/>
          <a:p>
            <a:r>
              <a:rPr lang="en-US" sz="1600" dirty="0"/>
              <a:t>The core is the binding constraint on everything else. Until teams can ship safely and often, every customer-facing ambition stays slow and expensive. Cloud also turns large fixed technology costs into scalable, usage-based ones, improves resilience and security, and frees engineering effort from maintenance toward building new value. This is the least visible pillar to customers but the one that determines whether the rest of the plan is achievable at all.</a:t>
            </a:r>
            <a:endParaRPr lang="en-PH" sz="1600" dirty="0"/>
          </a:p>
        </p:txBody>
      </p:sp>
      <p:cxnSp>
        <p:nvCxnSpPr>
          <p:cNvPr id="26" name="Straight Connector 25">
            <a:extLst>
              <a:ext uri="{FF2B5EF4-FFF2-40B4-BE49-F238E27FC236}">
                <a16:creationId xmlns:a16="http://schemas.microsoft.com/office/drawing/2014/main" id="{CB8D18F2-B306-4EC4-8987-3267B05EFA4D}"/>
              </a:ext>
            </a:extLst>
          </p:cNvPr>
          <p:cNvCxnSpPr>
            <a:cxnSpLocks/>
          </p:cNvCxnSpPr>
          <p:nvPr/>
        </p:nvCxnSpPr>
        <p:spPr>
          <a:xfrm>
            <a:off x="6361093" y="2226390"/>
            <a:ext cx="54251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0049" name="Group 506">
            <a:extLst>
              <a:ext uri="{FF2B5EF4-FFF2-40B4-BE49-F238E27FC236}">
                <a16:creationId xmlns:a16="http://schemas.microsoft.com/office/drawing/2014/main" id="{8C645AE9-1ABA-4E6D-96DA-959CD4873645}"/>
              </a:ext>
            </a:extLst>
          </p:cNvPr>
          <p:cNvGrpSpPr/>
          <p:nvPr/>
        </p:nvGrpSpPr>
        <p:grpSpPr>
          <a:xfrm>
            <a:off x="6361093" y="1637983"/>
            <a:ext cx="559951" cy="559951"/>
            <a:chOff x="9627603" y="1554480"/>
            <a:chExt cx="914400" cy="914400"/>
          </a:xfrm>
        </p:grpSpPr>
        <p:sp>
          <p:nvSpPr>
            <p:cNvPr id="90050" name="Accent">
              <a:extLst>
                <a:ext uri="{FF2B5EF4-FFF2-40B4-BE49-F238E27FC236}">
                  <a16:creationId xmlns:a16="http://schemas.microsoft.com/office/drawing/2014/main" id="{B6C636E7-C7C2-4141-A3FE-22E8D5645AFC}"/>
                </a:ext>
              </a:extLst>
            </p:cNvPr>
            <p:cNvSpPr/>
            <p:nvPr/>
          </p:nvSpPr>
          <p:spPr>
            <a:xfrm>
              <a:off x="9627603" y="1554480"/>
              <a:ext cx="914400" cy="914400"/>
            </a:xfrm>
            <a:custGeom>
              <a:avLst/>
              <a:gdLst/>
              <a:ahLst/>
              <a:cxnLst/>
              <a:rect l="0" t="0" r="10000" b="10000"/>
              <a:pathLst>
                <a:path w="10000" h="10000">
                  <a:moveTo>
                    <a:pt x="5000" y="3830"/>
                  </a:moveTo>
                  <a:lnTo>
                    <a:pt x="4449" y="4747"/>
                  </a:lnTo>
                  <a:lnTo>
                    <a:pt x="4431" y="4774"/>
                  </a:lnTo>
                  <a:lnTo>
                    <a:pt x="4409" y="4798"/>
                  </a:lnTo>
                  <a:lnTo>
                    <a:pt x="4384" y="4819"/>
                  </a:lnTo>
                  <a:lnTo>
                    <a:pt x="4356" y="4837"/>
                  </a:lnTo>
                  <a:lnTo>
                    <a:pt x="4327" y="4851"/>
                  </a:lnTo>
                  <a:lnTo>
                    <a:pt x="4296" y="4861"/>
                  </a:lnTo>
                  <a:lnTo>
                    <a:pt x="4263" y="4866"/>
                  </a:lnTo>
                  <a:lnTo>
                    <a:pt x="4231" y="4868"/>
                  </a:lnTo>
                  <a:lnTo>
                    <a:pt x="4198" y="4865"/>
                  </a:lnTo>
                  <a:lnTo>
                    <a:pt x="4166" y="4858"/>
                  </a:lnTo>
                  <a:lnTo>
                    <a:pt x="4135" y="4847"/>
                  </a:lnTo>
                  <a:lnTo>
                    <a:pt x="4106" y="4832"/>
                  </a:lnTo>
                  <a:lnTo>
                    <a:pt x="4079" y="4814"/>
                  </a:lnTo>
                  <a:lnTo>
                    <a:pt x="4055" y="4792"/>
                  </a:lnTo>
                  <a:lnTo>
                    <a:pt x="4034" y="4767"/>
                  </a:lnTo>
                  <a:lnTo>
                    <a:pt x="4016" y="4739"/>
                  </a:lnTo>
                  <a:lnTo>
                    <a:pt x="4002" y="4710"/>
                  </a:lnTo>
                  <a:lnTo>
                    <a:pt x="3992" y="4679"/>
                  </a:lnTo>
                  <a:lnTo>
                    <a:pt x="3987" y="4646"/>
                  </a:lnTo>
                  <a:lnTo>
                    <a:pt x="3985" y="4614"/>
                  </a:lnTo>
                  <a:lnTo>
                    <a:pt x="3988" y="4581"/>
                  </a:lnTo>
                  <a:lnTo>
                    <a:pt x="3995" y="4549"/>
                  </a:lnTo>
                  <a:lnTo>
                    <a:pt x="4006" y="4518"/>
                  </a:lnTo>
                  <a:lnTo>
                    <a:pt x="4021" y="4489"/>
                  </a:lnTo>
                  <a:lnTo>
                    <a:pt x="4786" y="3215"/>
                  </a:lnTo>
                  <a:lnTo>
                    <a:pt x="4804" y="3189"/>
                  </a:lnTo>
                  <a:lnTo>
                    <a:pt x="4826" y="3165"/>
                  </a:lnTo>
                  <a:lnTo>
                    <a:pt x="4850" y="3144"/>
                  </a:lnTo>
                  <a:lnTo>
                    <a:pt x="4877" y="3126"/>
                  </a:lnTo>
                  <a:lnTo>
                    <a:pt x="4906" y="3112"/>
                  </a:lnTo>
                  <a:lnTo>
                    <a:pt x="4936" y="3102"/>
                  </a:lnTo>
                  <a:lnTo>
                    <a:pt x="4968" y="3096"/>
                  </a:lnTo>
                  <a:lnTo>
                    <a:pt x="5000" y="3094"/>
                  </a:lnTo>
                  <a:lnTo>
                    <a:pt x="5032" y="3096"/>
                  </a:lnTo>
                  <a:lnTo>
                    <a:pt x="5064" y="3102"/>
                  </a:lnTo>
                  <a:lnTo>
                    <a:pt x="5094" y="3112"/>
                  </a:lnTo>
                  <a:lnTo>
                    <a:pt x="5123" y="3126"/>
                  </a:lnTo>
                  <a:lnTo>
                    <a:pt x="5150" y="3144"/>
                  </a:lnTo>
                  <a:lnTo>
                    <a:pt x="5174" y="3165"/>
                  </a:lnTo>
                  <a:lnTo>
                    <a:pt x="5196" y="3189"/>
                  </a:lnTo>
                  <a:lnTo>
                    <a:pt x="5214" y="3215"/>
                  </a:lnTo>
                  <a:lnTo>
                    <a:pt x="5979" y="4489"/>
                  </a:lnTo>
                  <a:lnTo>
                    <a:pt x="5994" y="4518"/>
                  </a:lnTo>
                  <a:lnTo>
                    <a:pt x="6005" y="4549"/>
                  </a:lnTo>
                  <a:lnTo>
                    <a:pt x="6012" y="4581"/>
                  </a:lnTo>
                  <a:lnTo>
                    <a:pt x="6015" y="4614"/>
                  </a:lnTo>
                  <a:lnTo>
                    <a:pt x="6013" y="4646"/>
                  </a:lnTo>
                  <a:lnTo>
                    <a:pt x="6008" y="4679"/>
                  </a:lnTo>
                  <a:lnTo>
                    <a:pt x="5998" y="4710"/>
                  </a:lnTo>
                  <a:lnTo>
                    <a:pt x="5984" y="4739"/>
                  </a:lnTo>
                  <a:lnTo>
                    <a:pt x="5966" y="4767"/>
                  </a:lnTo>
                  <a:lnTo>
                    <a:pt x="5945" y="4792"/>
                  </a:lnTo>
                  <a:lnTo>
                    <a:pt x="5921" y="4814"/>
                  </a:lnTo>
                  <a:lnTo>
                    <a:pt x="5894" y="4832"/>
                  </a:lnTo>
                  <a:lnTo>
                    <a:pt x="5865" y="4847"/>
                  </a:lnTo>
                  <a:lnTo>
                    <a:pt x="5834" y="4858"/>
                  </a:lnTo>
                  <a:lnTo>
                    <a:pt x="5802" y="4865"/>
                  </a:lnTo>
                  <a:lnTo>
                    <a:pt x="5769" y="4868"/>
                  </a:lnTo>
                  <a:lnTo>
                    <a:pt x="5737" y="4866"/>
                  </a:lnTo>
                  <a:lnTo>
                    <a:pt x="5704" y="4861"/>
                  </a:lnTo>
                  <a:lnTo>
                    <a:pt x="5673" y="4851"/>
                  </a:lnTo>
                  <a:lnTo>
                    <a:pt x="5644" y="4837"/>
                  </a:lnTo>
                  <a:lnTo>
                    <a:pt x="5616" y="4819"/>
                  </a:lnTo>
                  <a:lnTo>
                    <a:pt x="5591" y="4798"/>
                  </a:lnTo>
                  <a:lnTo>
                    <a:pt x="5569" y="4774"/>
                  </a:lnTo>
                  <a:lnTo>
                    <a:pt x="5551" y="4747"/>
                  </a:lnTo>
                  <a:lnTo>
                    <a:pt x="5000" y="3830"/>
                  </a:lnTo>
                  <a:close/>
                </a:path>
              </a:pathLst>
            </a:custGeom>
            <a:solidFill>
              <a:srgbClr val="0070FF"/>
            </a:solidFill>
            <a:ln>
              <a:noFill/>
            </a:ln>
          </p:spPr>
          <p:txBody>
            <a:bodyPr/>
            <a:lstStyle/>
            <a:p>
              <a:endParaRPr/>
            </a:p>
          </p:txBody>
        </p:sp>
        <p:sp>
          <p:nvSpPr>
            <p:cNvPr id="90051" name="Outline">
              <a:extLst>
                <a:ext uri="{FF2B5EF4-FFF2-40B4-BE49-F238E27FC236}">
                  <a16:creationId xmlns:a16="http://schemas.microsoft.com/office/drawing/2014/main" id="{F4D3E7DF-EEFF-4EEB-B978-28581E015838}"/>
                </a:ext>
              </a:extLst>
            </p:cNvPr>
            <p:cNvSpPr/>
            <p:nvPr/>
          </p:nvSpPr>
          <p:spPr>
            <a:xfrm>
              <a:off x="9627603" y="1554480"/>
              <a:ext cx="914400" cy="914400"/>
            </a:xfrm>
            <a:custGeom>
              <a:avLst/>
              <a:gdLst/>
              <a:ahLst/>
              <a:cxnLst/>
              <a:rect l="0" t="0" r="10000" b="10000"/>
              <a:pathLst>
                <a:path w="10000" h="10000">
                  <a:moveTo>
                    <a:pt x="4905" y="803"/>
                  </a:moveTo>
                  <a:lnTo>
                    <a:pt x="4993" y="800"/>
                  </a:lnTo>
                  <a:lnTo>
                    <a:pt x="5007" y="800"/>
                  </a:lnTo>
                  <a:lnTo>
                    <a:pt x="5095" y="803"/>
                  </a:lnTo>
                  <a:lnTo>
                    <a:pt x="5104" y="803"/>
                  </a:lnTo>
                  <a:lnTo>
                    <a:pt x="5192" y="809"/>
                  </a:lnTo>
                  <a:lnTo>
                    <a:pt x="5200" y="809"/>
                  </a:lnTo>
                  <a:lnTo>
                    <a:pt x="5287" y="818"/>
                  </a:lnTo>
                  <a:lnTo>
                    <a:pt x="5296" y="819"/>
                  </a:lnTo>
                  <a:lnTo>
                    <a:pt x="5383" y="831"/>
                  </a:lnTo>
                  <a:lnTo>
                    <a:pt x="5391" y="832"/>
                  </a:lnTo>
                  <a:lnTo>
                    <a:pt x="5478" y="846"/>
                  </a:lnTo>
                  <a:lnTo>
                    <a:pt x="5486" y="848"/>
                  </a:lnTo>
                  <a:lnTo>
                    <a:pt x="5572" y="865"/>
                  </a:lnTo>
                  <a:lnTo>
                    <a:pt x="5580" y="867"/>
                  </a:lnTo>
                  <a:lnTo>
                    <a:pt x="5665" y="887"/>
                  </a:lnTo>
                  <a:lnTo>
                    <a:pt x="5673" y="890"/>
                  </a:lnTo>
                  <a:lnTo>
                    <a:pt x="5758" y="913"/>
                  </a:lnTo>
                  <a:lnTo>
                    <a:pt x="5766" y="915"/>
                  </a:lnTo>
                  <a:lnTo>
                    <a:pt x="5849" y="941"/>
                  </a:lnTo>
                  <a:lnTo>
                    <a:pt x="5857" y="944"/>
                  </a:lnTo>
                  <a:lnTo>
                    <a:pt x="5940" y="973"/>
                  </a:lnTo>
                  <a:lnTo>
                    <a:pt x="5948" y="976"/>
                  </a:lnTo>
                  <a:lnTo>
                    <a:pt x="6030" y="1008"/>
                  </a:lnTo>
                  <a:lnTo>
                    <a:pt x="6038" y="1011"/>
                  </a:lnTo>
                  <a:lnTo>
                    <a:pt x="6118" y="1046"/>
                  </a:lnTo>
                  <a:lnTo>
                    <a:pt x="6126" y="1049"/>
                  </a:lnTo>
                  <a:lnTo>
                    <a:pt x="6205" y="1087"/>
                  </a:lnTo>
                  <a:lnTo>
                    <a:pt x="6213" y="1090"/>
                  </a:lnTo>
                  <a:lnTo>
                    <a:pt x="6291" y="1131"/>
                  </a:lnTo>
                  <a:lnTo>
                    <a:pt x="6299" y="1135"/>
                  </a:lnTo>
                  <a:lnTo>
                    <a:pt x="6376" y="1178"/>
                  </a:lnTo>
                  <a:lnTo>
                    <a:pt x="6383" y="1182"/>
                  </a:lnTo>
                  <a:lnTo>
                    <a:pt x="6459" y="1228"/>
                  </a:lnTo>
                  <a:lnTo>
                    <a:pt x="6466" y="1232"/>
                  </a:lnTo>
                  <a:lnTo>
                    <a:pt x="6539" y="1281"/>
                  </a:lnTo>
                  <a:lnTo>
                    <a:pt x="6546" y="1285"/>
                  </a:lnTo>
                  <a:lnTo>
                    <a:pt x="6618" y="1336"/>
                  </a:lnTo>
                  <a:lnTo>
                    <a:pt x="6625" y="1341"/>
                  </a:lnTo>
                  <a:lnTo>
                    <a:pt x="6695" y="1394"/>
                  </a:lnTo>
                  <a:lnTo>
                    <a:pt x="6701" y="1399"/>
                  </a:lnTo>
                  <a:lnTo>
                    <a:pt x="6769" y="1454"/>
                  </a:lnTo>
                  <a:lnTo>
                    <a:pt x="6776" y="1460"/>
                  </a:lnTo>
                  <a:lnTo>
                    <a:pt x="6842" y="1517"/>
                  </a:lnTo>
                  <a:lnTo>
                    <a:pt x="6848" y="1523"/>
                  </a:lnTo>
                  <a:lnTo>
                    <a:pt x="6912" y="1583"/>
                  </a:lnTo>
                  <a:lnTo>
                    <a:pt x="6918" y="1588"/>
                  </a:lnTo>
                  <a:lnTo>
                    <a:pt x="6980" y="1650"/>
                  </a:lnTo>
                  <a:lnTo>
                    <a:pt x="6986" y="1657"/>
                  </a:lnTo>
                  <a:lnTo>
                    <a:pt x="7046" y="1720"/>
                  </a:lnTo>
                  <a:lnTo>
                    <a:pt x="7051" y="1727"/>
                  </a:lnTo>
                  <a:lnTo>
                    <a:pt x="7109" y="1793"/>
                  </a:lnTo>
                  <a:lnTo>
                    <a:pt x="7115" y="1800"/>
                  </a:lnTo>
                  <a:lnTo>
                    <a:pt x="7170" y="1868"/>
                  </a:lnTo>
                  <a:lnTo>
                    <a:pt x="7175" y="1874"/>
                  </a:lnTo>
                  <a:lnTo>
                    <a:pt x="7228" y="1944"/>
                  </a:lnTo>
                  <a:lnTo>
                    <a:pt x="7233" y="1951"/>
                  </a:lnTo>
                  <a:lnTo>
                    <a:pt x="7284" y="2023"/>
                  </a:lnTo>
                  <a:lnTo>
                    <a:pt x="7288" y="2030"/>
                  </a:lnTo>
                  <a:lnTo>
                    <a:pt x="7336" y="2104"/>
                  </a:lnTo>
                  <a:lnTo>
                    <a:pt x="7341" y="2111"/>
                  </a:lnTo>
                  <a:lnTo>
                    <a:pt x="7387" y="2186"/>
                  </a:lnTo>
                  <a:lnTo>
                    <a:pt x="7391" y="2193"/>
                  </a:lnTo>
                  <a:lnTo>
                    <a:pt x="7434" y="2270"/>
                  </a:lnTo>
                  <a:lnTo>
                    <a:pt x="7438" y="2278"/>
                  </a:lnTo>
                  <a:lnTo>
                    <a:pt x="7478" y="2355"/>
                  </a:lnTo>
                  <a:lnTo>
                    <a:pt x="7482" y="2363"/>
                  </a:lnTo>
                  <a:lnTo>
                    <a:pt x="7519" y="2442"/>
                  </a:lnTo>
                  <a:lnTo>
                    <a:pt x="7523" y="2450"/>
                  </a:lnTo>
                  <a:lnTo>
                    <a:pt x="7558" y="2530"/>
                  </a:lnTo>
                  <a:lnTo>
                    <a:pt x="7561" y="2538"/>
                  </a:lnTo>
                  <a:lnTo>
                    <a:pt x="7593" y="2620"/>
                  </a:lnTo>
                  <a:lnTo>
                    <a:pt x="7596" y="2628"/>
                  </a:lnTo>
                  <a:lnTo>
                    <a:pt x="7625" y="2710"/>
                  </a:lnTo>
                  <a:lnTo>
                    <a:pt x="7628" y="2718"/>
                  </a:lnTo>
                  <a:lnTo>
                    <a:pt x="7654" y="2802"/>
                  </a:lnTo>
                  <a:lnTo>
                    <a:pt x="7656" y="2810"/>
                  </a:lnTo>
                  <a:lnTo>
                    <a:pt x="7680" y="2894"/>
                  </a:lnTo>
                  <a:lnTo>
                    <a:pt x="7682" y="2903"/>
                  </a:lnTo>
                  <a:lnTo>
                    <a:pt x="7702" y="2988"/>
                  </a:lnTo>
                  <a:lnTo>
                    <a:pt x="7704" y="2996"/>
                  </a:lnTo>
                  <a:lnTo>
                    <a:pt x="7722" y="3082"/>
                  </a:lnTo>
                  <a:lnTo>
                    <a:pt x="7723" y="3091"/>
                  </a:lnTo>
                  <a:lnTo>
                    <a:pt x="7738" y="3177"/>
                  </a:lnTo>
                  <a:lnTo>
                    <a:pt x="7739" y="3186"/>
                  </a:lnTo>
                  <a:lnTo>
                    <a:pt x="7751" y="3273"/>
                  </a:lnTo>
                  <a:lnTo>
                    <a:pt x="7752" y="3282"/>
                  </a:lnTo>
                  <a:lnTo>
                    <a:pt x="7760" y="3369"/>
                  </a:lnTo>
                  <a:lnTo>
                    <a:pt x="7761" y="3378"/>
                  </a:lnTo>
                  <a:lnTo>
                    <a:pt x="7767" y="3465"/>
                  </a:lnTo>
                  <a:lnTo>
                    <a:pt x="7767" y="3474"/>
                  </a:lnTo>
                  <a:lnTo>
                    <a:pt x="7769" y="3562"/>
                  </a:lnTo>
                  <a:lnTo>
                    <a:pt x="7769" y="3570"/>
                  </a:lnTo>
                  <a:lnTo>
                    <a:pt x="7769" y="3658"/>
                  </a:lnTo>
                  <a:lnTo>
                    <a:pt x="7769" y="3667"/>
                  </a:lnTo>
                  <a:lnTo>
                    <a:pt x="7765" y="3754"/>
                  </a:lnTo>
                  <a:lnTo>
                    <a:pt x="7765" y="3763"/>
                  </a:lnTo>
                  <a:lnTo>
                    <a:pt x="7758" y="3850"/>
                  </a:lnTo>
                  <a:lnTo>
                    <a:pt x="7757" y="3858"/>
                  </a:lnTo>
                  <a:lnTo>
                    <a:pt x="7748" y="3945"/>
                  </a:lnTo>
                  <a:lnTo>
                    <a:pt x="7747" y="3954"/>
                  </a:lnTo>
                  <a:lnTo>
                    <a:pt x="7734" y="4040"/>
                  </a:lnTo>
                  <a:lnTo>
                    <a:pt x="7733" y="4049"/>
                  </a:lnTo>
                  <a:lnTo>
                    <a:pt x="7717" y="4135"/>
                  </a:lnTo>
                  <a:lnTo>
                    <a:pt x="7716" y="4143"/>
                  </a:lnTo>
                  <a:lnTo>
                    <a:pt x="7697" y="4229"/>
                  </a:lnTo>
                  <a:lnTo>
                    <a:pt x="7695" y="4237"/>
                  </a:lnTo>
                  <a:lnTo>
                    <a:pt x="7674" y="4322"/>
                  </a:lnTo>
                  <a:lnTo>
                    <a:pt x="7672" y="4330"/>
                  </a:lnTo>
                  <a:lnTo>
                    <a:pt x="7647" y="4415"/>
                  </a:lnTo>
                  <a:lnTo>
                    <a:pt x="7645" y="4423"/>
                  </a:lnTo>
                  <a:lnTo>
                    <a:pt x="7618" y="4507"/>
                  </a:lnTo>
                  <a:lnTo>
                    <a:pt x="7615" y="4515"/>
                  </a:lnTo>
                  <a:lnTo>
                    <a:pt x="7585" y="4597"/>
                  </a:lnTo>
                  <a:lnTo>
                    <a:pt x="7582" y="4606"/>
                  </a:lnTo>
                  <a:lnTo>
                    <a:pt x="7549" y="4687"/>
                  </a:lnTo>
                  <a:lnTo>
                    <a:pt x="7546" y="4695"/>
                  </a:lnTo>
                  <a:lnTo>
                    <a:pt x="7510" y="4775"/>
                  </a:lnTo>
                  <a:lnTo>
                    <a:pt x="7506" y="4783"/>
                  </a:lnTo>
                  <a:lnTo>
                    <a:pt x="7468" y="4862"/>
                  </a:lnTo>
                  <a:lnTo>
                    <a:pt x="7464" y="4869"/>
                  </a:lnTo>
                  <a:lnTo>
                    <a:pt x="7423" y="4947"/>
                  </a:lnTo>
                  <a:lnTo>
                    <a:pt x="7419" y="4954"/>
                  </a:lnTo>
                  <a:lnTo>
                    <a:pt x="7375" y="5030"/>
                  </a:lnTo>
                  <a:lnTo>
                    <a:pt x="7371" y="5038"/>
                  </a:lnTo>
                  <a:lnTo>
                    <a:pt x="7325" y="5112"/>
                  </a:lnTo>
                  <a:lnTo>
                    <a:pt x="7320" y="5119"/>
                  </a:lnTo>
                  <a:lnTo>
                    <a:pt x="7271" y="5192"/>
                  </a:lnTo>
                  <a:lnTo>
                    <a:pt x="7267" y="5199"/>
                  </a:lnTo>
                  <a:lnTo>
                    <a:pt x="7215" y="5270"/>
                  </a:lnTo>
                  <a:lnTo>
                    <a:pt x="7210" y="5277"/>
                  </a:lnTo>
                  <a:lnTo>
                    <a:pt x="7157" y="5346"/>
                  </a:lnTo>
                  <a:lnTo>
                    <a:pt x="7151" y="5353"/>
                  </a:lnTo>
                  <a:lnTo>
                    <a:pt x="7095" y="5420"/>
                  </a:lnTo>
                  <a:lnTo>
                    <a:pt x="7090" y="5427"/>
                  </a:lnTo>
                  <a:lnTo>
                    <a:pt x="7031" y="5492"/>
                  </a:lnTo>
                  <a:lnTo>
                    <a:pt x="7025" y="5498"/>
                  </a:lnTo>
                  <a:lnTo>
                    <a:pt x="6965" y="5562"/>
                  </a:lnTo>
                  <a:lnTo>
                    <a:pt x="6959" y="5568"/>
                  </a:lnTo>
                  <a:lnTo>
                    <a:pt x="6896" y="5629"/>
                  </a:lnTo>
                  <a:lnTo>
                    <a:pt x="6890" y="5635"/>
                  </a:lnTo>
                  <a:lnTo>
                    <a:pt x="6824" y="5695"/>
                  </a:lnTo>
                  <a:lnTo>
                    <a:pt x="6801" y="5714"/>
                  </a:lnTo>
                  <a:lnTo>
                    <a:pt x="6727" y="5766"/>
                  </a:lnTo>
                  <a:lnTo>
                    <a:pt x="6662" y="5818"/>
                  </a:lnTo>
                  <a:lnTo>
                    <a:pt x="6603" y="5872"/>
                  </a:lnTo>
                  <a:lnTo>
                    <a:pt x="6547" y="5928"/>
                  </a:lnTo>
                  <a:lnTo>
                    <a:pt x="6497" y="5987"/>
                  </a:lnTo>
                  <a:lnTo>
                    <a:pt x="6451" y="6049"/>
                  </a:lnTo>
                  <a:lnTo>
                    <a:pt x="6410" y="6114"/>
                  </a:lnTo>
                  <a:lnTo>
                    <a:pt x="6374" y="6181"/>
                  </a:lnTo>
                  <a:lnTo>
                    <a:pt x="6343" y="6251"/>
                  </a:lnTo>
                  <a:lnTo>
                    <a:pt x="6317" y="6325"/>
                  </a:lnTo>
                  <a:lnTo>
                    <a:pt x="6297" y="6402"/>
                  </a:lnTo>
                  <a:lnTo>
                    <a:pt x="6282" y="6482"/>
                  </a:lnTo>
                  <a:lnTo>
                    <a:pt x="6272" y="6567"/>
                  </a:lnTo>
                  <a:lnTo>
                    <a:pt x="6269" y="6665"/>
                  </a:lnTo>
                  <a:lnTo>
                    <a:pt x="6266" y="6697"/>
                  </a:lnTo>
                  <a:lnTo>
                    <a:pt x="6258" y="6728"/>
                  </a:lnTo>
                  <a:lnTo>
                    <a:pt x="6247" y="6758"/>
                  </a:lnTo>
                  <a:lnTo>
                    <a:pt x="6232" y="6786"/>
                  </a:lnTo>
                  <a:lnTo>
                    <a:pt x="6214" y="6812"/>
                  </a:lnTo>
                  <a:lnTo>
                    <a:pt x="6193" y="6836"/>
                  </a:lnTo>
                  <a:lnTo>
                    <a:pt x="6168" y="6857"/>
                  </a:lnTo>
                  <a:lnTo>
                    <a:pt x="6141" y="6874"/>
                  </a:lnTo>
                  <a:lnTo>
                    <a:pt x="6113" y="6888"/>
                  </a:lnTo>
                  <a:lnTo>
                    <a:pt x="6082" y="6898"/>
                  </a:lnTo>
                  <a:lnTo>
                    <a:pt x="6051" y="6904"/>
                  </a:lnTo>
                  <a:lnTo>
                    <a:pt x="6019" y="6906"/>
                  </a:lnTo>
                  <a:lnTo>
                    <a:pt x="3981" y="6906"/>
                  </a:lnTo>
                  <a:lnTo>
                    <a:pt x="3949" y="6904"/>
                  </a:lnTo>
                  <a:lnTo>
                    <a:pt x="3918" y="6898"/>
                  </a:lnTo>
                  <a:lnTo>
                    <a:pt x="3887" y="6888"/>
                  </a:lnTo>
                  <a:lnTo>
                    <a:pt x="3859" y="6874"/>
                  </a:lnTo>
                  <a:lnTo>
                    <a:pt x="3832" y="6857"/>
                  </a:lnTo>
                  <a:lnTo>
                    <a:pt x="3807" y="6836"/>
                  </a:lnTo>
                  <a:lnTo>
                    <a:pt x="3786" y="6812"/>
                  </a:lnTo>
                  <a:lnTo>
                    <a:pt x="3768" y="6786"/>
                  </a:lnTo>
                  <a:lnTo>
                    <a:pt x="3753" y="6758"/>
                  </a:lnTo>
                  <a:lnTo>
                    <a:pt x="3742" y="6728"/>
                  </a:lnTo>
                  <a:lnTo>
                    <a:pt x="3734" y="6697"/>
                  </a:lnTo>
                  <a:lnTo>
                    <a:pt x="3731" y="6665"/>
                  </a:lnTo>
                  <a:lnTo>
                    <a:pt x="3728" y="6567"/>
                  </a:lnTo>
                  <a:lnTo>
                    <a:pt x="3718" y="6482"/>
                  </a:lnTo>
                  <a:lnTo>
                    <a:pt x="3703" y="6402"/>
                  </a:lnTo>
                  <a:lnTo>
                    <a:pt x="3683" y="6325"/>
                  </a:lnTo>
                  <a:lnTo>
                    <a:pt x="3657" y="6251"/>
                  </a:lnTo>
                  <a:lnTo>
                    <a:pt x="3626" y="6181"/>
                  </a:lnTo>
                  <a:lnTo>
                    <a:pt x="3590" y="6114"/>
                  </a:lnTo>
                  <a:lnTo>
                    <a:pt x="3549" y="6049"/>
                  </a:lnTo>
                  <a:lnTo>
                    <a:pt x="3503" y="5987"/>
                  </a:lnTo>
                  <a:lnTo>
                    <a:pt x="3453" y="5928"/>
                  </a:lnTo>
                  <a:lnTo>
                    <a:pt x="3397" y="5872"/>
                  </a:lnTo>
                  <a:lnTo>
                    <a:pt x="3338" y="5818"/>
                  </a:lnTo>
                  <a:lnTo>
                    <a:pt x="3273" y="5766"/>
                  </a:lnTo>
                  <a:lnTo>
                    <a:pt x="3199" y="5714"/>
                  </a:lnTo>
                  <a:lnTo>
                    <a:pt x="3176" y="5695"/>
                  </a:lnTo>
                  <a:lnTo>
                    <a:pt x="3110" y="5635"/>
                  </a:lnTo>
                  <a:lnTo>
                    <a:pt x="3104" y="5629"/>
                  </a:lnTo>
                  <a:lnTo>
                    <a:pt x="3041" y="5568"/>
                  </a:lnTo>
                  <a:lnTo>
                    <a:pt x="3035" y="5562"/>
                  </a:lnTo>
                  <a:lnTo>
                    <a:pt x="2975" y="5498"/>
                  </a:lnTo>
                  <a:lnTo>
                    <a:pt x="2969" y="5492"/>
                  </a:lnTo>
                  <a:lnTo>
                    <a:pt x="2910" y="5427"/>
                  </a:lnTo>
                  <a:lnTo>
                    <a:pt x="2905" y="5420"/>
                  </a:lnTo>
                  <a:lnTo>
                    <a:pt x="2849" y="5353"/>
                  </a:lnTo>
                  <a:lnTo>
                    <a:pt x="2843" y="5346"/>
                  </a:lnTo>
                  <a:lnTo>
                    <a:pt x="2790" y="5277"/>
                  </a:lnTo>
                  <a:lnTo>
                    <a:pt x="2785" y="5270"/>
                  </a:lnTo>
                  <a:lnTo>
                    <a:pt x="2733" y="5199"/>
                  </a:lnTo>
                  <a:lnTo>
                    <a:pt x="2729" y="5192"/>
                  </a:lnTo>
                  <a:lnTo>
                    <a:pt x="2680" y="5119"/>
                  </a:lnTo>
                  <a:lnTo>
                    <a:pt x="2675" y="5112"/>
                  </a:lnTo>
                  <a:lnTo>
                    <a:pt x="2629" y="5038"/>
                  </a:lnTo>
                  <a:lnTo>
                    <a:pt x="2625" y="5030"/>
                  </a:lnTo>
                  <a:lnTo>
                    <a:pt x="2581" y="4954"/>
                  </a:lnTo>
                  <a:lnTo>
                    <a:pt x="2577" y="4947"/>
                  </a:lnTo>
                  <a:lnTo>
                    <a:pt x="2536" y="4869"/>
                  </a:lnTo>
                  <a:lnTo>
                    <a:pt x="2532" y="4862"/>
                  </a:lnTo>
                  <a:lnTo>
                    <a:pt x="2494" y="4783"/>
                  </a:lnTo>
                  <a:lnTo>
                    <a:pt x="2490" y="4775"/>
                  </a:lnTo>
                  <a:lnTo>
                    <a:pt x="2454" y="4695"/>
                  </a:lnTo>
                  <a:lnTo>
                    <a:pt x="2451" y="4687"/>
                  </a:lnTo>
                  <a:lnTo>
                    <a:pt x="2418" y="4606"/>
                  </a:lnTo>
                  <a:lnTo>
                    <a:pt x="2415" y="4597"/>
                  </a:lnTo>
                  <a:lnTo>
                    <a:pt x="2385" y="4515"/>
                  </a:lnTo>
                  <a:lnTo>
                    <a:pt x="2382" y="4507"/>
                  </a:lnTo>
                  <a:lnTo>
                    <a:pt x="2355" y="4423"/>
                  </a:lnTo>
                  <a:lnTo>
                    <a:pt x="2353" y="4415"/>
                  </a:lnTo>
                  <a:lnTo>
                    <a:pt x="2328" y="4330"/>
                  </a:lnTo>
                  <a:lnTo>
                    <a:pt x="2326" y="4322"/>
                  </a:lnTo>
                  <a:lnTo>
                    <a:pt x="2305" y="4237"/>
                  </a:lnTo>
                  <a:lnTo>
                    <a:pt x="2303" y="4229"/>
                  </a:lnTo>
                  <a:lnTo>
                    <a:pt x="2284" y="4143"/>
                  </a:lnTo>
                  <a:lnTo>
                    <a:pt x="2283" y="4135"/>
                  </a:lnTo>
                  <a:lnTo>
                    <a:pt x="2267" y="4049"/>
                  </a:lnTo>
                  <a:lnTo>
                    <a:pt x="2266" y="4040"/>
                  </a:lnTo>
                  <a:lnTo>
                    <a:pt x="2253" y="3954"/>
                  </a:lnTo>
                  <a:lnTo>
                    <a:pt x="2252" y="3945"/>
                  </a:lnTo>
                  <a:lnTo>
                    <a:pt x="2243" y="3858"/>
                  </a:lnTo>
                  <a:lnTo>
                    <a:pt x="2242" y="3850"/>
                  </a:lnTo>
                  <a:lnTo>
                    <a:pt x="2235" y="3763"/>
                  </a:lnTo>
                  <a:lnTo>
                    <a:pt x="2235" y="3754"/>
                  </a:lnTo>
                  <a:lnTo>
                    <a:pt x="2231" y="3667"/>
                  </a:lnTo>
                  <a:lnTo>
                    <a:pt x="2231" y="3658"/>
                  </a:lnTo>
                  <a:lnTo>
                    <a:pt x="2231" y="3570"/>
                  </a:lnTo>
                  <a:lnTo>
                    <a:pt x="2231" y="3562"/>
                  </a:lnTo>
                  <a:lnTo>
                    <a:pt x="2233" y="3474"/>
                  </a:lnTo>
                  <a:lnTo>
                    <a:pt x="2233" y="3465"/>
                  </a:lnTo>
                  <a:lnTo>
                    <a:pt x="2239" y="3378"/>
                  </a:lnTo>
                  <a:lnTo>
                    <a:pt x="2240" y="3369"/>
                  </a:lnTo>
                  <a:lnTo>
                    <a:pt x="2248" y="3282"/>
                  </a:lnTo>
                  <a:lnTo>
                    <a:pt x="2249" y="3273"/>
                  </a:lnTo>
                  <a:lnTo>
                    <a:pt x="2261" y="3186"/>
                  </a:lnTo>
                  <a:lnTo>
                    <a:pt x="2262" y="3177"/>
                  </a:lnTo>
                  <a:lnTo>
                    <a:pt x="2277" y="3091"/>
                  </a:lnTo>
                  <a:lnTo>
                    <a:pt x="2278" y="3082"/>
                  </a:lnTo>
                  <a:lnTo>
                    <a:pt x="2296" y="2996"/>
                  </a:lnTo>
                  <a:lnTo>
                    <a:pt x="2298" y="2988"/>
                  </a:lnTo>
                  <a:lnTo>
                    <a:pt x="2318" y="2903"/>
                  </a:lnTo>
                  <a:lnTo>
                    <a:pt x="2320" y="2894"/>
                  </a:lnTo>
                  <a:lnTo>
                    <a:pt x="2344" y="2810"/>
                  </a:lnTo>
                  <a:lnTo>
                    <a:pt x="2346" y="2802"/>
                  </a:lnTo>
                  <a:lnTo>
                    <a:pt x="2372" y="2718"/>
                  </a:lnTo>
                  <a:lnTo>
                    <a:pt x="2375" y="2710"/>
                  </a:lnTo>
                  <a:lnTo>
                    <a:pt x="2404" y="2628"/>
                  </a:lnTo>
                  <a:lnTo>
                    <a:pt x="2407" y="2620"/>
                  </a:lnTo>
                  <a:lnTo>
                    <a:pt x="2439" y="2538"/>
                  </a:lnTo>
                  <a:lnTo>
                    <a:pt x="2442" y="2530"/>
                  </a:lnTo>
                  <a:lnTo>
                    <a:pt x="2477" y="2450"/>
                  </a:lnTo>
                  <a:lnTo>
                    <a:pt x="2481" y="2442"/>
                  </a:lnTo>
                  <a:lnTo>
                    <a:pt x="2518" y="2363"/>
                  </a:lnTo>
                  <a:lnTo>
                    <a:pt x="2522" y="2355"/>
                  </a:lnTo>
                  <a:lnTo>
                    <a:pt x="2562" y="2278"/>
                  </a:lnTo>
                  <a:lnTo>
                    <a:pt x="2566" y="2270"/>
                  </a:lnTo>
                  <a:lnTo>
                    <a:pt x="2609" y="2193"/>
                  </a:lnTo>
                  <a:lnTo>
                    <a:pt x="2613" y="2186"/>
                  </a:lnTo>
                  <a:lnTo>
                    <a:pt x="2659" y="2111"/>
                  </a:lnTo>
                  <a:lnTo>
                    <a:pt x="2664" y="2104"/>
                  </a:lnTo>
                  <a:lnTo>
                    <a:pt x="2712" y="2030"/>
                  </a:lnTo>
                  <a:lnTo>
                    <a:pt x="2716" y="2023"/>
                  </a:lnTo>
                  <a:lnTo>
                    <a:pt x="2767" y="1951"/>
                  </a:lnTo>
                  <a:lnTo>
                    <a:pt x="2772" y="1944"/>
                  </a:lnTo>
                  <a:lnTo>
                    <a:pt x="2825" y="1874"/>
                  </a:lnTo>
                  <a:lnTo>
                    <a:pt x="2830" y="1868"/>
                  </a:lnTo>
                  <a:lnTo>
                    <a:pt x="2885" y="1800"/>
                  </a:lnTo>
                  <a:lnTo>
                    <a:pt x="2891" y="1793"/>
                  </a:lnTo>
                  <a:lnTo>
                    <a:pt x="2949" y="1727"/>
                  </a:lnTo>
                  <a:lnTo>
                    <a:pt x="2954" y="1720"/>
                  </a:lnTo>
                  <a:lnTo>
                    <a:pt x="3014" y="1657"/>
                  </a:lnTo>
                  <a:lnTo>
                    <a:pt x="3020" y="1650"/>
                  </a:lnTo>
                  <a:lnTo>
                    <a:pt x="3082" y="1588"/>
                  </a:lnTo>
                  <a:lnTo>
                    <a:pt x="3088" y="1583"/>
                  </a:lnTo>
                  <a:lnTo>
                    <a:pt x="3152" y="1523"/>
                  </a:lnTo>
                  <a:lnTo>
                    <a:pt x="3158" y="1517"/>
                  </a:lnTo>
                  <a:lnTo>
                    <a:pt x="3224" y="1460"/>
                  </a:lnTo>
                  <a:lnTo>
                    <a:pt x="3231" y="1454"/>
                  </a:lnTo>
                  <a:lnTo>
                    <a:pt x="3299" y="1399"/>
                  </a:lnTo>
                  <a:lnTo>
                    <a:pt x="3305" y="1394"/>
                  </a:lnTo>
                  <a:lnTo>
                    <a:pt x="3375" y="1341"/>
                  </a:lnTo>
                  <a:lnTo>
                    <a:pt x="3382" y="1336"/>
                  </a:lnTo>
                  <a:lnTo>
                    <a:pt x="3454" y="1285"/>
                  </a:lnTo>
                  <a:lnTo>
                    <a:pt x="3461" y="1281"/>
                  </a:lnTo>
                  <a:lnTo>
                    <a:pt x="3534" y="1232"/>
                  </a:lnTo>
                  <a:lnTo>
                    <a:pt x="3541" y="1228"/>
                  </a:lnTo>
                  <a:lnTo>
                    <a:pt x="3617" y="1182"/>
                  </a:lnTo>
                  <a:lnTo>
                    <a:pt x="3624" y="1178"/>
                  </a:lnTo>
                  <a:lnTo>
                    <a:pt x="3701" y="1135"/>
                  </a:lnTo>
                  <a:lnTo>
                    <a:pt x="3709" y="1131"/>
                  </a:lnTo>
                  <a:lnTo>
                    <a:pt x="3787" y="1090"/>
                  </a:lnTo>
                  <a:lnTo>
                    <a:pt x="3795" y="1087"/>
                  </a:lnTo>
                  <a:lnTo>
                    <a:pt x="3874" y="1049"/>
                  </a:lnTo>
                  <a:lnTo>
                    <a:pt x="3882" y="1046"/>
                  </a:lnTo>
                  <a:lnTo>
                    <a:pt x="3962" y="1011"/>
                  </a:lnTo>
                  <a:lnTo>
                    <a:pt x="3970" y="1008"/>
                  </a:lnTo>
                  <a:lnTo>
                    <a:pt x="4052" y="976"/>
                  </a:lnTo>
                  <a:lnTo>
                    <a:pt x="4060" y="973"/>
                  </a:lnTo>
                  <a:lnTo>
                    <a:pt x="4143" y="944"/>
                  </a:lnTo>
                  <a:lnTo>
                    <a:pt x="4151" y="941"/>
                  </a:lnTo>
                  <a:lnTo>
                    <a:pt x="4234" y="915"/>
                  </a:lnTo>
                  <a:lnTo>
                    <a:pt x="4242" y="913"/>
                  </a:lnTo>
                  <a:lnTo>
                    <a:pt x="4327" y="890"/>
                  </a:lnTo>
                  <a:lnTo>
                    <a:pt x="4335" y="887"/>
                  </a:lnTo>
                  <a:lnTo>
                    <a:pt x="4420" y="867"/>
                  </a:lnTo>
                  <a:lnTo>
                    <a:pt x="4428" y="865"/>
                  </a:lnTo>
                  <a:lnTo>
                    <a:pt x="4514" y="848"/>
                  </a:lnTo>
                  <a:lnTo>
                    <a:pt x="4522" y="846"/>
                  </a:lnTo>
                  <a:lnTo>
                    <a:pt x="4609" y="832"/>
                  </a:lnTo>
                  <a:lnTo>
                    <a:pt x="4617" y="831"/>
                  </a:lnTo>
                  <a:lnTo>
                    <a:pt x="4704" y="819"/>
                  </a:lnTo>
                  <a:lnTo>
                    <a:pt x="4713" y="818"/>
                  </a:lnTo>
                  <a:lnTo>
                    <a:pt x="4800" y="809"/>
                  </a:lnTo>
                  <a:lnTo>
                    <a:pt x="4808" y="809"/>
                  </a:lnTo>
                  <a:lnTo>
                    <a:pt x="4896" y="803"/>
                  </a:lnTo>
                  <a:lnTo>
                    <a:pt x="4905" y="803"/>
                  </a:lnTo>
                  <a:close/>
                  <a:moveTo>
                    <a:pt x="4211" y="6400"/>
                  </a:moveTo>
                  <a:lnTo>
                    <a:pt x="4212" y="6406"/>
                  </a:lnTo>
                  <a:lnTo>
                    <a:pt x="5788" y="6406"/>
                  </a:lnTo>
                  <a:lnTo>
                    <a:pt x="5789" y="6400"/>
                  </a:lnTo>
                  <a:lnTo>
                    <a:pt x="5807" y="6300"/>
                  </a:lnTo>
                  <a:lnTo>
                    <a:pt x="5811" y="6282"/>
                  </a:lnTo>
                  <a:lnTo>
                    <a:pt x="5837" y="6186"/>
                  </a:lnTo>
                  <a:lnTo>
                    <a:pt x="5843" y="6168"/>
                  </a:lnTo>
                  <a:lnTo>
                    <a:pt x="5875" y="6076"/>
                  </a:lnTo>
                  <a:lnTo>
                    <a:pt x="5882" y="6058"/>
                  </a:lnTo>
                  <a:lnTo>
                    <a:pt x="5921" y="5971"/>
                  </a:lnTo>
                  <a:lnTo>
                    <a:pt x="5929" y="5954"/>
                  </a:lnTo>
                  <a:lnTo>
                    <a:pt x="5974" y="5870"/>
                  </a:lnTo>
                  <a:lnTo>
                    <a:pt x="5983" y="5854"/>
                  </a:lnTo>
                  <a:lnTo>
                    <a:pt x="6034" y="5774"/>
                  </a:lnTo>
                  <a:lnTo>
                    <a:pt x="6044" y="5759"/>
                  </a:lnTo>
                  <a:lnTo>
                    <a:pt x="6100" y="5683"/>
                  </a:lnTo>
                  <a:lnTo>
                    <a:pt x="6111" y="5670"/>
                  </a:lnTo>
                  <a:lnTo>
                    <a:pt x="6172" y="5597"/>
                  </a:lnTo>
                  <a:lnTo>
                    <a:pt x="6184" y="5585"/>
                  </a:lnTo>
                  <a:lnTo>
                    <a:pt x="6250" y="5517"/>
                  </a:lnTo>
                  <a:lnTo>
                    <a:pt x="6262" y="5506"/>
                  </a:lnTo>
                  <a:lnTo>
                    <a:pt x="6333" y="5442"/>
                  </a:lnTo>
                  <a:lnTo>
                    <a:pt x="6344" y="5432"/>
                  </a:lnTo>
                  <a:lnTo>
                    <a:pt x="6420" y="5371"/>
                  </a:lnTo>
                  <a:lnTo>
                    <a:pt x="6432" y="5363"/>
                  </a:lnTo>
                  <a:lnTo>
                    <a:pt x="6499" y="5315"/>
                  </a:lnTo>
                  <a:lnTo>
                    <a:pt x="6549" y="5269"/>
                  </a:lnTo>
                  <a:lnTo>
                    <a:pt x="6606" y="5213"/>
                  </a:lnTo>
                  <a:lnTo>
                    <a:pt x="6661" y="5156"/>
                  </a:lnTo>
                  <a:lnTo>
                    <a:pt x="6713" y="5097"/>
                  </a:lnTo>
                  <a:lnTo>
                    <a:pt x="6764" y="5036"/>
                  </a:lnTo>
                  <a:lnTo>
                    <a:pt x="6812" y="4974"/>
                  </a:lnTo>
                  <a:lnTo>
                    <a:pt x="6858" y="4910"/>
                  </a:lnTo>
                  <a:lnTo>
                    <a:pt x="6902" y="4844"/>
                  </a:lnTo>
                  <a:lnTo>
                    <a:pt x="6944" y="4777"/>
                  </a:lnTo>
                  <a:lnTo>
                    <a:pt x="6983" y="4709"/>
                  </a:lnTo>
                  <a:lnTo>
                    <a:pt x="7020" y="4639"/>
                  </a:lnTo>
                  <a:lnTo>
                    <a:pt x="7055" y="4568"/>
                  </a:lnTo>
                  <a:lnTo>
                    <a:pt x="7087" y="4496"/>
                  </a:lnTo>
                  <a:lnTo>
                    <a:pt x="7117" y="4422"/>
                  </a:lnTo>
                  <a:lnTo>
                    <a:pt x="7144" y="4348"/>
                  </a:lnTo>
                  <a:lnTo>
                    <a:pt x="7168" y="4272"/>
                  </a:lnTo>
                  <a:lnTo>
                    <a:pt x="7190" y="4196"/>
                  </a:lnTo>
                  <a:lnTo>
                    <a:pt x="7209" y="4120"/>
                  </a:lnTo>
                  <a:lnTo>
                    <a:pt x="7226" y="4042"/>
                  </a:lnTo>
                  <a:lnTo>
                    <a:pt x="7240" y="3965"/>
                  </a:lnTo>
                  <a:lnTo>
                    <a:pt x="7251" y="3886"/>
                  </a:lnTo>
                  <a:lnTo>
                    <a:pt x="7260" y="3808"/>
                  </a:lnTo>
                  <a:lnTo>
                    <a:pt x="7266" y="3729"/>
                  </a:lnTo>
                  <a:lnTo>
                    <a:pt x="7269" y="3650"/>
                  </a:lnTo>
                  <a:lnTo>
                    <a:pt x="7269" y="3571"/>
                  </a:lnTo>
                  <a:lnTo>
                    <a:pt x="7267" y="3492"/>
                  </a:lnTo>
                  <a:lnTo>
                    <a:pt x="7262" y="3413"/>
                  </a:lnTo>
                  <a:lnTo>
                    <a:pt x="7255" y="3335"/>
                  </a:lnTo>
                  <a:lnTo>
                    <a:pt x="7244" y="3256"/>
                  </a:lnTo>
                  <a:lnTo>
                    <a:pt x="7231" y="3178"/>
                  </a:lnTo>
                  <a:lnTo>
                    <a:pt x="7215" y="3101"/>
                  </a:lnTo>
                  <a:lnTo>
                    <a:pt x="7197" y="3024"/>
                  </a:lnTo>
                  <a:lnTo>
                    <a:pt x="7176" y="2948"/>
                  </a:lnTo>
                  <a:lnTo>
                    <a:pt x="7152" y="2873"/>
                  </a:lnTo>
                  <a:lnTo>
                    <a:pt x="7126" y="2798"/>
                  </a:lnTo>
                  <a:lnTo>
                    <a:pt x="7097" y="2725"/>
                  </a:lnTo>
                  <a:lnTo>
                    <a:pt x="7066" y="2652"/>
                  </a:lnTo>
                  <a:lnTo>
                    <a:pt x="7032" y="2581"/>
                  </a:lnTo>
                  <a:lnTo>
                    <a:pt x="6995" y="2511"/>
                  </a:lnTo>
                  <a:lnTo>
                    <a:pt x="6957" y="2442"/>
                  </a:lnTo>
                  <a:lnTo>
                    <a:pt x="6916" y="2374"/>
                  </a:lnTo>
                  <a:lnTo>
                    <a:pt x="6872" y="2307"/>
                  </a:lnTo>
                  <a:lnTo>
                    <a:pt x="6826" y="2242"/>
                  </a:lnTo>
                  <a:lnTo>
                    <a:pt x="6779" y="2179"/>
                  </a:lnTo>
                  <a:lnTo>
                    <a:pt x="6729" y="2118"/>
                  </a:lnTo>
                  <a:lnTo>
                    <a:pt x="6677" y="2058"/>
                  </a:lnTo>
                  <a:lnTo>
                    <a:pt x="6623" y="2001"/>
                  </a:lnTo>
                  <a:lnTo>
                    <a:pt x="6568" y="1945"/>
                  </a:lnTo>
                  <a:lnTo>
                    <a:pt x="6510" y="1891"/>
                  </a:lnTo>
                  <a:lnTo>
                    <a:pt x="6451" y="1840"/>
                  </a:lnTo>
                  <a:lnTo>
                    <a:pt x="6389" y="1790"/>
                  </a:lnTo>
                  <a:lnTo>
                    <a:pt x="6326" y="1742"/>
                  </a:lnTo>
                  <a:lnTo>
                    <a:pt x="6262" y="1697"/>
                  </a:lnTo>
                  <a:lnTo>
                    <a:pt x="6196" y="1653"/>
                  </a:lnTo>
                  <a:lnTo>
                    <a:pt x="6128" y="1612"/>
                  </a:lnTo>
                  <a:lnTo>
                    <a:pt x="6059" y="1573"/>
                  </a:lnTo>
                  <a:lnTo>
                    <a:pt x="5988" y="1537"/>
                  </a:lnTo>
                  <a:lnTo>
                    <a:pt x="5917" y="1503"/>
                  </a:lnTo>
                  <a:lnTo>
                    <a:pt x="5844" y="1472"/>
                  </a:lnTo>
                  <a:lnTo>
                    <a:pt x="5770" y="1443"/>
                  </a:lnTo>
                  <a:lnTo>
                    <a:pt x="5696" y="1417"/>
                  </a:lnTo>
                  <a:lnTo>
                    <a:pt x="5621" y="1394"/>
                  </a:lnTo>
                  <a:lnTo>
                    <a:pt x="5545" y="1373"/>
                  </a:lnTo>
                  <a:lnTo>
                    <a:pt x="5468" y="1354"/>
                  </a:lnTo>
                  <a:lnTo>
                    <a:pt x="5390" y="1339"/>
                  </a:lnTo>
                  <a:lnTo>
                    <a:pt x="5313" y="1326"/>
                  </a:lnTo>
                  <a:lnTo>
                    <a:pt x="5234" y="1315"/>
                  </a:lnTo>
                  <a:lnTo>
                    <a:pt x="5155" y="1307"/>
                  </a:lnTo>
                  <a:lnTo>
                    <a:pt x="5076" y="1302"/>
                  </a:lnTo>
                  <a:lnTo>
                    <a:pt x="5000" y="1300"/>
                  </a:lnTo>
                  <a:lnTo>
                    <a:pt x="4924" y="1302"/>
                  </a:lnTo>
                  <a:lnTo>
                    <a:pt x="4845" y="1307"/>
                  </a:lnTo>
                  <a:lnTo>
                    <a:pt x="4766" y="1315"/>
                  </a:lnTo>
                  <a:lnTo>
                    <a:pt x="4687" y="1326"/>
                  </a:lnTo>
                  <a:lnTo>
                    <a:pt x="4610" y="1339"/>
                  </a:lnTo>
                  <a:lnTo>
                    <a:pt x="4532" y="1354"/>
                  </a:lnTo>
                  <a:lnTo>
                    <a:pt x="4455" y="1373"/>
                  </a:lnTo>
                  <a:lnTo>
                    <a:pt x="4379" y="1394"/>
                  </a:lnTo>
                  <a:lnTo>
                    <a:pt x="4304" y="1417"/>
                  </a:lnTo>
                  <a:lnTo>
                    <a:pt x="4230" y="1443"/>
                  </a:lnTo>
                  <a:lnTo>
                    <a:pt x="4156" y="1472"/>
                  </a:lnTo>
                  <a:lnTo>
                    <a:pt x="4083" y="1503"/>
                  </a:lnTo>
                  <a:lnTo>
                    <a:pt x="4012" y="1537"/>
                  </a:lnTo>
                  <a:lnTo>
                    <a:pt x="3941" y="1573"/>
                  </a:lnTo>
                  <a:lnTo>
                    <a:pt x="3872" y="1612"/>
                  </a:lnTo>
                  <a:lnTo>
                    <a:pt x="3804" y="1653"/>
                  </a:lnTo>
                  <a:lnTo>
                    <a:pt x="3738" y="1697"/>
                  </a:lnTo>
                  <a:lnTo>
                    <a:pt x="3674" y="1742"/>
                  </a:lnTo>
                  <a:lnTo>
                    <a:pt x="3611" y="1790"/>
                  </a:lnTo>
                  <a:lnTo>
                    <a:pt x="3549" y="1840"/>
                  </a:lnTo>
                  <a:lnTo>
                    <a:pt x="3490" y="1891"/>
                  </a:lnTo>
                  <a:lnTo>
                    <a:pt x="3432" y="1945"/>
                  </a:lnTo>
                  <a:lnTo>
                    <a:pt x="3377" y="2001"/>
                  </a:lnTo>
                  <a:lnTo>
                    <a:pt x="3323" y="2058"/>
                  </a:lnTo>
                  <a:lnTo>
                    <a:pt x="3271" y="2118"/>
                  </a:lnTo>
                  <a:lnTo>
                    <a:pt x="3221" y="2179"/>
                  </a:lnTo>
                  <a:lnTo>
                    <a:pt x="3174" y="2242"/>
                  </a:lnTo>
                  <a:lnTo>
                    <a:pt x="3128" y="2307"/>
                  </a:lnTo>
                  <a:lnTo>
                    <a:pt x="3084" y="2374"/>
                  </a:lnTo>
                  <a:lnTo>
                    <a:pt x="3043" y="2442"/>
                  </a:lnTo>
                  <a:lnTo>
                    <a:pt x="3005" y="2511"/>
                  </a:lnTo>
                  <a:lnTo>
                    <a:pt x="2968" y="2581"/>
                  </a:lnTo>
                  <a:lnTo>
                    <a:pt x="2934" y="2652"/>
                  </a:lnTo>
                  <a:lnTo>
                    <a:pt x="2903" y="2725"/>
                  </a:lnTo>
                  <a:lnTo>
                    <a:pt x="2874" y="2798"/>
                  </a:lnTo>
                  <a:lnTo>
                    <a:pt x="2848" y="2873"/>
                  </a:lnTo>
                  <a:lnTo>
                    <a:pt x="2824" y="2948"/>
                  </a:lnTo>
                  <a:lnTo>
                    <a:pt x="2803" y="3024"/>
                  </a:lnTo>
                  <a:lnTo>
                    <a:pt x="2785" y="3101"/>
                  </a:lnTo>
                  <a:lnTo>
                    <a:pt x="2769" y="3178"/>
                  </a:lnTo>
                  <a:lnTo>
                    <a:pt x="2756" y="3256"/>
                  </a:lnTo>
                  <a:lnTo>
                    <a:pt x="2745" y="3335"/>
                  </a:lnTo>
                  <a:lnTo>
                    <a:pt x="2738" y="3413"/>
                  </a:lnTo>
                  <a:lnTo>
                    <a:pt x="2733" y="3492"/>
                  </a:lnTo>
                  <a:lnTo>
                    <a:pt x="2731" y="3571"/>
                  </a:lnTo>
                  <a:lnTo>
                    <a:pt x="2731" y="3650"/>
                  </a:lnTo>
                  <a:lnTo>
                    <a:pt x="2734" y="3729"/>
                  </a:lnTo>
                  <a:lnTo>
                    <a:pt x="2740" y="3808"/>
                  </a:lnTo>
                  <a:lnTo>
                    <a:pt x="2749" y="3886"/>
                  </a:lnTo>
                  <a:lnTo>
                    <a:pt x="2760" y="3965"/>
                  </a:lnTo>
                  <a:lnTo>
                    <a:pt x="2774" y="4042"/>
                  </a:lnTo>
                  <a:lnTo>
                    <a:pt x="2791" y="4120"/>
                  </a:lnTo>
                  <a:lnTo>
                    <a:pt x="2810" y="4196"/>
                  </a:lnTo>
                  <a:lnTo>
                    <a:pt x="2832" y="4272"/>
                  </a:lnTo>
                  <a:lnTo>
                    <a:pt x="2856" y="4348"/>
                  </a:lnTo>
                  <a:lnTo>
                    <a:pt x="2883" y="4422"/>
                  </a:lnTo>
                  <a:lnTo>
                    <a:pt x="2913" y="4496"/>
                  </a:lnTo>
                  <a:lnTo>
                    <a:pt x="2945" y="4568"/>
                  </a:lnTo>
                  <a:lnTo>
                    <a:pt x="2980" y="4639"/>
                  </a:lnTo>
                  <a:lnTo>
                    <a:pt x="3017" y="4709"/>
                  </a:lnTo>
                  <a:lnTo>
                    <a:pt x="3056" y="4777"/>
                  </a:lnTo>
                  <a:lnTo>
                    <a:pt x="3098" y="4844"/>
                  </a:lnTo>
                  <a:lnTo>
                    <a:pt x="3142" y="4910"/>
                  </a:lnTo>
                  <a:lnTo>
                    <a:pt x="3188" y="4974"/>
                  </a:lnTo>
                  <a:lnTo>
                    <a:pt x="3236" y="5036"/>
                  </a:lnTo>
                  <a:lnTo>
                    <a:pt x="3287" y="5097"/>
                  </a:lnTo>
                  <a:lnTo>
                    <a:pt x="3339" y="5156"/>
                  </a:lnTo>
                  <a:lnTo>
                    <a:pt x="3394" y="5213"/>
                  </a:lnTo>
                  <a:lnTo>
                    <a:pt x="3451" y="5269"/>
                  </a:lnTo>
                  <a:lnTo>
                    <a:pt x="3501" y="5315"/>
                  </a:lnTo>
                  <a:lnTo>
                    <a:pt x="3568" y="5363"/>
                  </a:lnTo>
                  <a:lnTo>
                    <a:pt x="3580" y="5371"/>
                  </a:lnTo>
                  <a:lnTo>
                    <a:pt x="3656" y="5432"/>
                  </a:lnTo>
                  <a:lnTo>
                    <a:pt x="3667" y="5442"/>
                  </a:lnTo>
                  <a:lnTo>
                    <a:pt x="3738" y="5506"/>
                  </a:lnTo>
                  <a:lnTo>
                    <a:pt x="3750" y="5517"/>
                  </a:lnTo>
                  <a:lnTo>
                    <a:pt x="3816" y="5585"/>
                  </a:lnTo>
                  <a:lnTo>
                    <a:pt x="3828" y="5597"/>
                  </a:lnTo>
                  <a:lnTo>
                    <a:pt x="3889" y="5670"/>
                  </a:lnTo>
                  <a:lnTo>
                    <a:pt x="3900" y="5683"/>
                  </a:lnTo>
                  <a:lnTo>
                    <a:pt x="3956" y="5759"/>
                  </a:lnTo>
                  <a:lnTo>
                    <a:pt x="3966" y="5774"/>
                  </a:lnTo>
                  <a:lnTo>
                    <a:pt x="4017" y="5854"/>
                  </a:lnTo>
                  <a:lnTo>
                    <a:pt x="4026" y="5870"/>
                  </a:lnTo>
                  <a:lnTo>
                    <a:pt x="4071" y="5954"/>
                  </a:lnTo>
                  <a:lnTo>
                    <a:pt x="4079" y="5971"/>
                  </a:lnTo>
                  <a:lnTo>
                    <a:pt x="4118" y="6058"/>
                  </a:lnTo>
                  <a:lnTo>
                    <a:pt x="4125" y="6076"/>
                  </a:lnTo>
                  <a:lnTo>
                    <a:pt x="4157" y="6168"/>
                  </a:lnTo>
                  <a:lnTo>
                    <a:pt x="4163" y="6186"/>
                  </a:lnTo>
                  <a:lnTo>
                    <a:pt x="4189" y="6282"/>
                  </a:lnTo>
                  <a:lnTo>
                    <a:pt x="4193" y="6300"/>
                  </a:lnTo>
                  <a:lnTo>
                    <a:pt x="4211" y="6400"/>
                  </a:lnTo>
                  <a:close/>
                  <a:moveTo>
                    <a:pt x="6084" y="8172"/>
                  </a:moveTo>
                  <a:lnTo>
                    <a:pt x="6052" y="8179"/>
                  </a:lnTo>
                  <a:lnTo>
                    <a:pt x="6019" y="8181"/>
                  </a:lnTo>
                  <a:lnTo>
                    <a:pt x="3981" y="8181"/>
                  </a:lnTo>
                  <a:lnTo>
                    <a:pt x="3948" y="8179"/>
                  </a:lnTo>
                  <a:lnTo>
                    <a:pt x="3916" y="8172"/>
                  </a:lnTo>
                  <a:lnTo>
                    <a:pt x="3885" y="8162"/>
                  </a:lnTo>
                  <a:lnTo>
                    <a:pt x="3856" y="8148"/>
                  </a:lnTo>
                  <a:lnTo>
                    <a:pt x="3829" y="8129"/>
                  </a:lnTo>
                  <a:lnTo>
                    <a:pt x="3804" y="8108"/>
                  </a:lnTo>
                  <a:lnTo>
                    <a:pt x="3783" y="8083"/>
                  </a:lnTo>
                  <a:lnTo>
                    <a:pt x="3764" y="8056"/>
                  </a:lnTo>
                  <a:lnTo>
                    <a:pt x="3750" y="8027"/>
                  </a:lnTo>
                  <a:lnTo>
                    <a:pt x="3740" y="7996"/>
                  </a:lnTo>
                  <a:lnTo>
                    <a:pt x="3733" y="7964"/>
                  </a:lnTo>
                  <a:lnTo>
                    <a:pt x="3731" y="7931"/>
                  </a:lnTo>
                  <a:lnTo>
                    <a:pt x="3733" y="7898"/>
                  </a:lnTo>
                  <a:lnTo>
                    <a:pt x="3740" y="7866"/>
                  </a:lnTo>
                  <a:lnTo>
                    <a:pt x="3750" y="7835"/>
                  </a:lnTo>
                  <a:lnTo>
                    <a:pt x="3764" y="7806"/>
                  </a:lnTo>
                  <a:lnTo>
                    <a:pt x="3783" y="7779"/>
                  </a:lnTo>
                  <a:lnTo>
                    <a:pt x="3804" y="7754"/>
                  </a:lnTo>
                  <a:lnTo>
                    <a:pt x="3829" y="7733"/>
                  </a:lnTo>
                  <a:lnTo>
                    <a:pt x="3856" y="7714"/>
                  </a:lnTo>
                  <a:lnTo>
                    <a:pt x="3885" y="7700"/>
                  </a:lnTo>
                  <a:lnTo>
                    <a:pt x="3916" y="7690"/>
                  </a:lnTo>
                  <a:lnTo>
                    <a:pt x="3948" y="7683"/>
                  </a:lnTo>
                  <a:lnTo>
                    <a:pt x="3981" y="7681"/>
                  </a:lnTo>
                  <a:lnTo>
                    <a:pt x="6019" y="7681"/>
                  </a:lnTo>
                  <a:lnTo>
                    <a:pt x="6052" y="7683"/>
                  </a:lnTo>
                  <a:lnTo>
                    <a:pt x="6084" y="7690"/>
                  </a:lnTo>
                  <a:lnTo>
                    <a:pt x="6115" y="7700"/>
                  </a:lnTo>
                  <a:lnTo>
                    <a:pt x="6144" y="7714"/>
                  </a:lnTo>
                  <a:lnTo>
                    <a:pt x="6171" y="7733"/>
                  </a:lnTo>
                  <a:lnTo>
                    <a:pt x="6196" y="7754"/>
                  </a:lnTo>
                  <a:lnTo>
                    <a:pt x="6217" y="7779"/>
                  </a:lnTo>
                  <a:lnTo>
                    <a:pt x="6236" y="7806"/>
                  </a:lnTo>
                  <a:lnTo>
                    <a:pt x="6250" y="7835"/>
                  </a:lnTo>
                  <a:lnTo>
                    <a:pt x="6260" y="7866"/>
                  </a:lnTo>
                  <a:lnTo>
                    <a:pt x="6267" y="7898"/>
                  </a:lnTo>
                  <a:lnTo>
                    <a:pt x="6269" y="7931"/>
                  </a:lnTo>
                  <a:lnTo>
                    <a:pt x="6267" y="7964"/>
                  </a:lnTo>
                  <a:lnTo>
                    <a:pt x="6260" y="7996"/>
                  </a:lnTo>
                  <a:lnTo>
                    <a:pt x="6250" y="8027"/>
                  </a:lnTo>
                  <a:lnTo>
                    <a:pt x="6236" y="8056"/>
                  </a:lnTo>
                  <a:lnTo>
                    <a:pt x="6217" y="8083"/>
                  </a:lnTo>
                  <a:lnTo>
                    <a:pt x="6196" y="8108"/>
                  </a:lnTo>
                  <a:lnTo>
                    <a:pt x="6171" y="8129"/>
                  </a:lnTo>
                  <a:lnTo>
                    <a:pt x="6144" y="8148"/>
                  </a:lnTo>
                  <a:lnTo>
                    <a:pt x="6115" y="8162"/>
                  </a:lnTo>
                  <a:lnTo>
                    <a:pt x="6084" y="8172"/>
                  </a:lnTo>
                  <a:close/>
                  <a:moveTo>
                    <a:pt x="5702" y="9191"/>
                  </a:moveTo>
                  <a:lnTo>
                    <a:pt x="5670" y="9198"/>
                  </a:lnTo>
                  <a:lnTo>
                    <a:pt x="5637" y="9200"/>
                  </a:lnTo>
                  <a:lnTo>
                    <a:pt x="4363" y="9200"/>
                  </a:lnTo>
                  <a:lnTo>
                    <a:pt x="4330" y="9198"/>
                  </a:lnTo>
                  <a:lnTo>
                    <a:pt x="4298" y="9191"/>
                  </a:lnTo>
                  <a:lnTo>
                    <a:pt x="4267" y="9181"/>
                  </a:lnTo>
                  <a:lnTo>
                    <a:pt x="4238" y="9167"/>
                  </a:lnTo>
                  <a:lnTo>
                    <a:pt x="4211" y="9148"/>
                  </a:lnTo>
                  <a:lnTo>
                    <a:pt x="4186" y="9127"/>
                  </a:lnTo>
                  <a:lnTo>
                    <a:pt x="4165" y="9102"/>
                  </a:lnTo>
                  <a:lnTo>
                    <a:pt x="4146" y="9075"/>
                  </a:lnTo>
                  <a:lnTo>
                    <a:pt x="4132" y="9046"/>
                  </a:lnTo>
                  <a:lnTo>
                    <a:pt x="4122" y="9015"/>
                  </a:lnTo>
                  <a:lnTo>
                    <a:pt x="4115" y="8983"/>
                  </a:lnTo>
                  <a:lnTo>
                    <a:pt x="4113" y="8950"/>
                  </a:lnTo>
                  <a:lnTo>
                    <a:pt x="4115" y="8917"/>
                  </a:lnTo>
                  <a:lnTo>
                    <a:pt x="4122" y="8885"/>
                  </a:lnTo>
                  <a:lnTo>
                    <a:pt x="4132" y="8854"/>
                  </a:lnTo>
                  <a:lnTo>
                    <a:pt x="4146" y="8825"/>
                  </a:lnTo>
                  <a:lnTo>
                    <a:pt x="4165" y="8798"/>
                  </a:lnTo>
                  <a:lnTo>
                    <a:pt x="4186" y="8773"/>
                  </a:lnTo>
                  <a:lnTo>
                    <a:pt x="4211" y="8752"/>
                  </a:lnTo>
                  <a:lnTo>
                    <a:pt x="4238" y="8733"/>
                  </a:lnTo>
                  <a:lnTo>
                    <a:pt x="4267" y="8719"/>
                  </a:lnTo>
                  <a:lnTo>
                    <a:pt x="4298" y="8709"/>
                  </a:lnTo>
                  <a:lnTo>
                    <a:pt x="4330" y="8702"/>
                  </a:lnTo>
                  <a:lnTo>
                    <a:pt x="4363" y="8700"/>
                  </a:lnTo>
                  <a:lnTo>
                    <a:pt x="5637" y="8700"/>
                  </a:lnTo>
                  <a:lnTo>
                    <a:pt x="5670" y="8702"/>
                  </a:lnTo>
                  <a:lnTo>
                    <a:pt x="5702" y="8709"/>
                  </a:lnTo>
                  <a:lnTo>
                    <a:pt x="5733" y="8719"/>
                  </a:lnTo>
                  <a:lnTo>
                    <a:pt x="5762" y="8733"/>
                  </a:lnTo>
                  <a:lnTo>
                    <a:pt x="5789" y="8752"/>
                  </a:lnTo>
                  <a:lnTo>
                    <a:pt x="5814" y="8773"/>
                  </a:lnTo>
                  <a:lnTo>
                    <a:pt x="5835" y="8798"/>
                  </a:lnTo>
                  <a:lnTo>
                    <a:pt x="5854" y="8825"/>
                  </a:lnTo>
                  <a:lnTo>
                    <a:pt x="5868" y="8854"/>
                  </a:lnTo>
                  <a:lnTo>
                    <a:pt x="5878" y="8885"/>
                  </a:lnTo>
                  <a:lnTo>
                    <a:pt x="5885" y="8917"/>
                  </a:lnTo>
                  <a:lnTo>
                    <a:pt x="5887" y="8950"/>
                  </a:lnTo>
                  <a:lnTo>
                    <a:pt x="5885" y="8983"/>
                  </a:lnTo>
                  <a:lnTo>
                    <a:pt x="5878" y="9015"/>
                  </a:lnTo>
                  <a:lnTo>
                    <a:pt x="5868" y="9046"/>
                  </a:lnTo>
                  <a:lnTo>
                    <a:pt x="5854" y="9075"/>
                  </a:lnTo>
                  <a:lnTo>
                    <a:pt x="5835" y="9102"/>
                  </a:lnTo>
                  <a:lnTo>
                    <a:pt x="5814" y="9127"/>
                  </a:lnTo>
                  <a:lnTo>
                    <a:pt x="5789" y="9148"/>
                  </a:lnTo>
                  <a:lnTo>
                    <a:pt x="5762" y="9167"/>
                  </a:lnTo>
                  <a:lnTo>
                    <a:pt x="5733" y="9181"/>
                  </a:lnTo>
                  <a:lnTo>
                    <a:pt x="5702" y="9191"/>
                  </a:lnTo>
                  <a:close/>
                </a:path>
              </a:pathLst>
            </a:custGeom>
            <a:solidFill>
              <a:srgbClr val="0B1E2D"/>
            </a:solidFill>
            <a:ln>
              <a:noFill/>
            </a:ln>
          </p:spPr>
          <p:txBody>
            <a:bodyPr/>
            <a:lstStyle/>
            <a:p>
              <a:endParaRPr/>
            </a:p>
          </p:txBody>
        </p:sp>
      </p:grpSp>
      <p:sp>
        <p:nvSpPr>
          <p:cNvPr id="3" name="Slide Number Placeholder 2">
            <a:extLst>
              <a:ext uri="{FF2B5EF4-FFF2-40B4-BE49-F238E27FC236}">
                <a16:creationId xmlns:a16="http://schemas.microsoft.com/office/drawing/2014/main" id="{CB1CA341-8405-48FE-A062-6F32B077AB5F}"/>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25</a:t>
            </a:fld>
            <a:endParaRPr lang="en-PH" dirty="0"/>
          </a:p>
        </p:txBody>
      </p:sp>
    </p:spTree>
    <p:extLst>
      <p:ext uri="{BB962C8B-B14F-4D97-AF65-F5344CB8AC3E}">
        <p14:creationId xmlns:p14="http://schemas.microsoft.com/office/powerpoint/2010/main" val="3531398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5EA1847-CC9F-43B2-93D7-9CE2CD729C85}"/>
              </a:ext>
            </a:extLst>
          </p:cNvPr>
          <p:cNvSpPr>
            <a:spLocks noGrp="1"/>
          </p:cNvSpPr>
          <p:nvPr>
            <p:ph type="title"/>
          </p:nvPr>
        </p:nvSpPr>
        <p:spPr>
          <a:xfrm>
            <a:off x="363794" y="136526"/>
            <a:ext cx="11434668" cy="777874"/>
          </a:xfrm>
        </p:spPr>
        <p:txBody>
          <a:bodyPr/>
          <a:lstStyle/>
          <a:p>
            <a:r>
              <a:rPr lang="en-US" b="1" dirty="0"/>
              <a:t>Pillar 4 — Operating model</a:t>
            </a:r>
          </a:p>
        </p:txBody>
      </p:sp>
      <p:sp>
        <p:nvSpPr>
          <p:cNvPr id="6" name="Oval 5">
            <a:extLst>
              <a:ext uri="{FF2B5EF4-FFF2-40B4-BE49-F238E27FC236}">
                <a16:creationId xmlns:a16="http://schemas.microsoft.com/office/drawing/2014/main" id="{73C5FA1C-847F-42F1-996E-F7BAA64EED71}"/>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0" name="Group 9">
            <a:extLst>
              <a:ext uri="{FF2B5EF4-FFF2-40B4-BE49-F238E27FC236}">
                <a16:creationId xmlns:a16="http://schemas.microsoft.com/office/drawing/2014/main" id="{E7D4E30B-DE9A-43BF-9FEF-4A36572C1C01}"/>
              </a:ext>
            </a:extLst>
          </p:cNvPr>
          <p:cNvGrpSpPr/>
          <p:nvPr/>
        </p:nvGrpSpPr>
        <p:grpSpPr>
          <a:xfrm>
            <a:off x="363794" y="2994785"/>
            <a:ext cx="3547482" cy="1638175"/>
            <a:chOff x="363795" y="3460475"/>
            <a:chExt cx="4010086" cy="2025015"/>
          </a:xfrm>
        </p:grpSpPr>
        <p:sp>
          <p:nvSpPr>
            <p:cNvPr id="7" name="TextBox 6">
              <a:extLst>
                <a:ext uri="{FF2B5EF4-FFF2-40B4-BE49-F238E27FC236}">
                  <a16:creationId xmlns:a16="http://schemas.microsoft.com/office/drawing/2014/main" id="{2E78C9FA-B594-4977-8B42-B32C2052029A}"/>
                </a:ext>
              </a:extLst>
            </p:cNvPr>
            <p:cNvSpPr txBox="1"/>
            <p:nvPr/>
          </p:nvSpPr>
          <p:spPr>
            <a:xfrm>
              <a:off x="363797" y="3460475"/>
              <a:ext cx="4010084" cy="476353"/>
            </a:xfrm>
            <a:prstGeom prst="rect">
              <a:avLst/>
            </a:prstGeom>
            <a:noFill/>
          </p:spPr>
          <p:txBody>
            <a:bodyPr wrap="square" lIns="0" tIns="0" rIns="0" bIns="0" rtlCol="0" anchor="ctr">
              <a:normAutofit/>
            </a:bodyPr>
            <a:lstStyle/>
            <a:p>
              <a:pPr algn="ctr"/>
              <a:r>
                <a:rPr lang="en-US" b="1" dirty="0">
                  <a:latin typeface="+mj-lt"/>
                </a:rPr>
                <a:t>Outcome-funded pods</a:t>
              </a:r>
              <a:endParaRPr lang="en-PH" b="1" dirty="0">
                <a:latin typeface="+mj-lt"/>
              </a:endParaRPr>
            </a:p>
          </p:txBody>
        </p:sp>
        <p:sp>
          <p:nvSpPr>
            <p:cNvPr id="8" name="TextBox 7">
              <a:extLst>
                <a:ext uri="{FF2B5EF4-FFF2-40B4-BE49-F238E27FC236}">
                  <a16:creationId xmlns:a16="http://schemas.microsoft.com/office/drawing/2014/main" id="{2115B80A-7546-4586-A46D-AAE6C46A5130}"/>
                </a:ext>
              </a:extLst>
            </p:cNvPr>
            <p:cNvSpPr txBox="1"/>
            <p:nvPr/>
          </p:nvSpPr>
          <p:spPr>
            <a:xfrm>
              <a:off x="363795" y="3936828"/>
              <a:ext cx="4010085" cy="1548662"/>
            </a:xfrm>
            <a:prstGeom prst="rect">
              <a:avLst/>
            </a:prstGeom>
            <a:noFill/>
          </p:spPr>
          <p:txBody>
            <a:bodyPr wrap="square" lIns="0" tIns="0" rIns="0" bIns="0" rtlCol="0" anchor="t">
              <a:noAutofit/>
            </a:bodyPr>
            <a:lstStyle/>
            <a:p>
              <a:pPr algn="ctr"/>
              <a:r>
                <a:rPr lang="en-US" sz="1600" dirty="0"/>
                <a:t>Fund small, cross-functional teams to outcomes rather than projects, with the autonomy and accountability to deliver end to end.</a:t>
              </a:r>
            </a:p>
          </p:txBody>
        </p:sp>
      </p:grpSp>
      <p:grpSp>
        <p:nvGrpSpPr>
          <p:cNvPr id="11" name="Group 10">
            <a:extLst>
              <a:ext uri="{FF2B5EF4-FFF2-40B4-BE49-F238E27FC236}">
                <a16:creationId xmlns:a16="http://schemas.microsoft.com/office/drawing/2014/main" id="{B5469B95-84E5-4BD5-9773-776EBA079411}"/>
              </a:ext>
            </a:extLst>
          </p:cNvPr>
          <p:cNvGrpSpPr/>
          <p:nvPr/>
        </p:nvGrpSpPr>
        <p:grpSpPr>
          <a:xfrm>
            <a:off x="4307387" y="2994785"/>
            <a:ext cx="3547482" cy="1638175"/>
            <a:chOff x="363795" y="3460475"/>
            <a:chExt cx="4010086" cy="2025015"/>
          </a:xfrm>
        </p:grpSpPr>
        <p:sp>
          <p:nvSpPr>
            <p:cNvPr id="12" name="TextBox 11">
              <a:extLst>
                <a:ext uri="{FF2B5EF4-FFF2-40B4-BE49-F238E27FC236}">
                  <a16:creationId xmlns:a16="http://schemas.microsoft.com/office/drawing/2014/main" id="{48C2F008-5E4B-4C49-B28F-F466ACD81A11}"/>
                </a:ext>
              </a:extLst>
            </p:cNvPr>
            <p:cNvSpPr txBox="1"/>
            <p:nvPr/>
          </p:nvSpPr>
          <p:spPr>
            <a:xfrm>
              <a:off x="363797" y="3460475"/>
              <a:ext cx="4010084" cy="476353"/>
            </a:xfrm>
            <a:prstGeom prst="rect">
              <a:avLst/>
            </a:prstGeom>
            <a:noFill/>
          </p:spPr>
          <p:txBody>
            <a:bodyPr wrap="square" lIns="0" tIns="0" rIns="0" bIns="0" rtlCol="0" anchor="ctr">
              <a:normAutofit/>
            </a:bodyPr>
            <a:lstStyle/>
            <a:p>
              <a:pPr algn="ctr"/>
              <a:r>
                <a:rPr lang="en-US" b="1" dirty="0">
                  <a:latin typeface="+mj-lt"/>
                </a:rPr>
                <a:t>Clear ownership</a:t>
              </a:r>
              <a:endParaRPr lang="en-PH" b="1" dirty="0">
                <a:latin typeface="+mj-lt"/>
              </a:endParaRPr>
            </a:p>
          </p:txBody>
        </p:sp>
        <p:sp>
          <p:nvSpPr>
            <p:cNvPr id="13" name="TextBox 12">
              <a:extLst>
                <a:ext uri="{FF2B5EF4-FFF2-40B4-BE49-F238E27FC236}">
                  <a16:creationId xmlns:a16="http://schemas.microsoft.com/office/drawing/2014/main" id="{EBFD3AFF-4E58-4A70-B76B-EDF59F3BF21C}"/>
                </a:ext>
              </a:extLst>
            </p:cNvPr>
            <p:cNvSpPr txBox="1"/>
            <p:nvPr/>
          </p:nvSpPr>
          <p:spPr>
            <a:xfrm>
              <a:off x="363795" y="3936828"/>
              <a:ext cx="4010085" cy="1548662"/>
            </a:xfrm>
            <a:prstGeom prst="rect">
              <a:avLst/>
            </a:prstGeom>
            <a:noFill/>
          </p:spPr>
          <p:txBody>
            <a:bodyPr wrap="square" lIns="0" tIns="0" rIns="0" bIns="0" rtlCol="0" anchor="t">
              <a:noAutofit/>
            </a:bodyPr>
            <a:lstStyle/>
            <a:p>
              <a:pPr algn="ctr"/>
              <a:r>
                <a:rPr lang="en-US" sz="1600" dirty="0"/>
                <a:t>Each journey and platform has a single accountable owner with authority over budget, priorities and delivery — no more diffuse accountability.</a:t>
              </a:r>
            </a:p>
          </p:txBody>
        </p:sp>
      </p:grpSp>
      <p:grpSp>
        <p:nvGrpSpPr>
          <p:cNvPr id="14" name="Group 13">
            <a:extLst>
              <a:ext uri="{FF2B5EF4-FFF2-40B4-BE49-F238E27FC236}">
                <a16:creationId xmlns:a16="http://schemas.microsoft.com/office/drawing/2014/main" id="{8DB9F9E3-0A3B-4E9C-9759-755BB50692E3}"/>
              </a:ext>
            </a:extLst>
          </p:cNvPr>
          <p:cNvGrpSpPr/>
          <p:nvPr/>
        </p:nvGrpSpPr>
        <p:grpSpPr>
          <a:xfrm>
            <a:off x="8250980" y="2994785"/>
            <a:ext cx="3547482" cy="1638175"/>
            <a:chOff x="363795" y="3460475"/>
            <a:chExt cx="4010086" cy="2025015"/>
          </a:xfrm>
        </p:grpSpPr>
        <p:sp>
          <p:nvSpPr>
            <p:cNvPr id="15" name="TextBox 14">
              <a:extLst>
                <a:ext uri="{FF2B5EF4-FFF2-40B4-BE49-F238E27FC236}">
                  <a16:creationId xmlns:a16="http://schemas.microsoft.com/office/drawing/2014/main" id="{A9B3AE94-CE61-4125-8368-7955F90BC4F0}"/>
                </a:ext>
              </a:extLst>
            </p:cNvPr>
            <p:cNvSpPr txBox="1"/>
            <p:nvPr/>
          </p:nvSpPr>
          <p:spPr>
            <a:xfrm>
              <a:off x="363797" y="3460475"/>
              <a:ext cx="4010084" cy="476353"/>
            </a:xfrm>
            <a:prstGeom prst="rect">
              <a:avLst/>
            </a:prstGeom>
            <a:noFill/>
          </p:spPr>
          <p:txBody>
            <a:bodyPr wrap="square" lIns="0" tIns="0" rIns="0" bIns="0" rtlCol="0" anchor="ctr">
              <a:normAutofit/>
            </a:bodyPr>
            <a:lstStyle/>
            <a:p>
              <a:pPr algn="ctr"/>
              <a:r>
                <a:rPr lang="en-US" b="1" dirty="0">
                  <a:latin typeface="+mj-lt"/>
                </a:rPr>
                <a:t>Continuous delivery</a:t>
              </a:r>
              <a:endParaRPr lang="en-PH" b="1" dirty="0">
                <a:latin typeface="+mj-lt"/>
              </a:endParaRPr>
            </a:p>
          </p:txBody>
        </p:sp>
        <p:sp>
          <p:nvSpPr>
            <p:cNvPr id="16" name="TextBox 15">
              <a:extLst>
                <a:ext uri="{FF2B5EF4-FFF2-40B4-BE49-F238E27FC236}">
                  <a16:creationId xmlns:a16="http://schemas.microsoft.com/office/drawing/2014/main" id="{B29824BC-3256-4E70-91C4-14449DD6866B}"/>
                </a:ext>
              </a:extLst>
            </p:cNvPr>
            <p:cNvSpPr txBox="1"/>
            <p:nvPr/>
          </p:nvSpPr>
          <p:spPr>
            <a:xfrm>
              <a:off x="363795" y="3936828"/>
              <a:ext cx="4010085" cy="1548662"/>
            </a:xfrm>
            <a:prstGeom prst="rect">
              <a:avLst/>
            </a:prstGeom>
            <a:noFill/>
          </p:spPr>
          <p:txBody>
            <a:bodyPr wrap="square" lIns="0" tIns="0" rIns="0" bIns="0" rtlCol="0" anchor="t">
              <a:noAutofit/>
            </a:bodyPr>
            <a:lstStyle/>
            <a:p>
              <a:pPr algn="ctr"/>
              <a:r>
                <a:rPr lang="en-US" sz="1600" dirty="0"/>
                <a:t>Replace big-bang releases with frequent, low-risk ones, reprioritizing quarterly as we learn what creates value.</a:t>
              </a:r>
            </a:p>
          </p:txBody>
        </p:sp>
      </p:grpSp>
      <p:sp>
        <p:nvSpPr>
          <p:cNvPr id="19" name="Right Brace 18">
            <a:extLst>
              <a:ext uri="{FF2B5EF4-FFF2-40B4-BE49-F238E27FC236}">
                <a16:creationId xmlns:a16="http://schemas.microsoft.com/office/drawing/2014/main" id="{D3D7128D-4ACB-4374-9AE4-2F51639F6D73}"/>
              </a:ext>
            </a:extLst>
          </p:cNvPr>
          <p:cNvSpPr/>
          <p:nvPr/>
        </p:nvSpPr>
        <p:spPr>
          <a:xfrm rot="5400000">
            <a:off x="5866208" y="-494114"/>
            <a:ext cx="429963" cy="10917543"/>
          </a:xfrm>
          <a:prstGeom prst="righ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dirty="0"/>
          </a:p>
        </p:txBody>
      </p:sp>
      <p:sp>
        <p:nvSpPr>
          <p:cNvPr id="20" name="TextBox 19">
            <a:extLst>
              <a:ext uri="{FF2B5EF4-FFF2-40B4-BE49-F238E27FC236}">
                <a16:creationId xmlns:a16="http://schemas.microsoft.com/office/drawing/2014/main" id="{D623DFC9-82F4-417B-8408-15F80D0DA85B}"/>
              </a:ext>
            </a:extLst>
          </p:cNvPr>
          <p:cNvSpPr txBox="1"/>
          <p:nvPr/>
        </p:nvSpPr>
        <p:spPr>
          <a:xfrm>
            <a:off x="622418" y="5296356"/>
            <a:ext cx="10917543" cy="643994"/>
          </a:xfrm>
          <a:prstGeom prst="rect">
            <a:avLst/>
          </a:prstGeom>
          <a:solidFill>
            <a:schemeClr val="tx1">
              <a:lumMod val="10000"/>
              <a:lumOff val="90000"/>
            </a:schemeClr>
          </a:solidFill>
        </p:spPr>
        <p:txBody>
          <a:bodyPr wrap="square" lIns="0" tIns="0" rIns="0" bIns="0" rtlCol="0" anchor="ctr">
            <a:normAutofit/>
          </a:bodyPr>
          <a:lstStyle/>
          <a:p>
            <a:pPr algn="ctr"/>
            <a:r>
              <a:rPr lang="en-US" sz="1600" b="1" dirty="0"/>
              <a:t>The operating model is what makes speed repeatable rather than a one-off heroic effort, and it is the hardest pillar to copy.</a:t>
            </a:r>
          </a:p>
        </p:txBody>
      </p:sp>
      <p:grpSp>
        <p:nvGrpSpPr>
          <p:cNvPr id="90052" name="Group 140">
            <a:extLst>
              <a:ext uri="{FF2B5EF4-FFF2-40B4-BE49-F238E27FC236}">
                <a16:creationId xmlns:a16="http://schemas.microsoft.com/office/drawing/2014/main" id="{B058CB96-25C4-486E-B862-2B38EA2A3716}"/>
              </a:ext>
            </a:extLst>
          </p:cNvPr>
          <p:cNvGrpSpPr/>
          <p:nvPr/>
        </p:nvGrpSpPr>
        <p:grpSpPr>
          <a:xfrm>
            <a:off x="1720068" y="1720046"/>
            <a:ext cx="834934" cy="834934"/>
            <a:chOff x="6968299" y="3230880"/>
            <a:chExt cx="914400" cy="914400"/>
          </a:xfrm>
        </p:grpSpPr>
        <p:sp>
          <p:nvSpPr>
            <p:cNvPr id="90053" name="Accent">
              <a:extLst>
                <a:ext uri="{FF2B5EF4-FFF2-40B4-BE49-F238E27FC236}">
                  <a16:creationId xmlns:a16="http://schemas.microsoft.com/office/drawing/2014/main" id="{70D40C25-B9E9-4AAA-8242-D9CB88F6B27F}"/>
                </a:ext>
              </a:extLst>
            </p:cNvPr>
            <p:cNvSpPr/>
            <p:nvPr/>
          </p:nvSpPr>
          <p:spPr>
            <a:xfrm>
              <a:off x="6968299" y="3230880"/>
              <a:ext cx="914400" cy="914400"/>
            </a:xfrm>
            <a:custGeom>
              <a:avLst/>
              <a:gdLst/>
              <a:ahLst/>
              <a:cxnLst/>
              <a:rect l="0" t="0" r="10000" b="10000"/>
              <a:pathLst>
                <a:path w="10000" h="10000">
                  <a:moveTo>
                    <a:pt x="7091" y="7788"/>
                  </a:moveTo>
                  <a:lnTo>
                    <a:pt x="2909" y="7788"/>
                  </a:lnTo>
                  <a:lnTo>
                    <a:pt x="2970" y="7418"/>
                  </a:lnTo>
                  <a:lnTo>
                    <a:pt x="3141" y="7105"/>
                  </a:lnTo>
                  <a:lnTo>
                    <a:pt x="3403" y="6849"/>
                  </a:lnTo>
                  <a:lnTo>
                    <a:pt x="3738" y="6650"/>
                  </a:lnTo>
                  <a:lnTo>
                    <a:pt x="4128" y="6508"/>
                  </a:lnTo>
                  <a:lnTo>
                    <a:pt x="4555" y="6422"/>
                  </a:lnTo>
                  <a:lnTo>
                    <a:pt x="5000" y="6394"/>
                  </a:lnTo>
                  <a:lnTo>
                    <a:pt x="5445" y="6422"/>
                  </a:lnTo>
                  <a:lnTo>
                    <a:pt x="5872" y="6508"/>
                  </a:lnTo>
                  <a:lnTo>
                    <a:pt x="6262" y="6650"/>
                  </a:lnTo>
                  <a:lnTo>
                    <a:pt x="6597" y="6849"/>
                  </a:lnTo>
                  <a:lnTo>
                    <a:pt x="6859" y="7105"/>
                  </a:lnTo>
                  <a:lnTo>
                    <a:pt x="7030" y="7418"/>
                  </a:lnTo>
                  <a:lnTo>
                    <a:pt x="7091" y="7788"/>
                  </a:lnTo>
                  <a:close/>
                  <a:moveTo>
                    <a:pt x="6161" y="3330"/>
                  </a:moveTo>
                  <a:lnTo>
                    <a:pt x="6162" y="3374"/>
                  </a:lnTo>
                  <a:lnTo>
                    <a:pt x="6161" y="3417"/>
                  </a:lnTo>
                  <a:lnTo>
                    <a:pt x="6159" y="3461"/>
                  </a:lnTo>
                  <a:lnTo>
                    <a:pt x="6155" y="3504"/>
                  </a:lnTo>
                  <a:lnTo>
                    <a:pt x="6149" y="3547"/>
                  </a:lnTo>
                  <a:lnTo>
                    <a:pt x="6142" y="3590"/>
                  </a:lnTo>
                  <a:lnTo>
                    <a:pt x="6133" y="3632"/>
                  </a:lnTo>
                  <a:lnTo>
                    <a:pt x="6122" y="3674"/>
                  </a:lnTo>
                  <a:lnTo>
                    <a:pt x="6110" y="3716"/>
                  </a:lnTo>
                  <a:lnTo>
                    <a:pt x="6097" y="3757"/>
                  </a:lnTo>
                  <a:lnTo>
                    <a:pt x="6082" y="3798"/>
                  </a:lnTo>
                  <a:lnTo>
                    <a:pt x="6065" y="3838"/>
                  </a:lnTo>
                  <a:lnTo>
                    <a:pt x="6047" y="3877"/>
                  </a:lnTo>
                  <a:lnTo>
                    <a:pt x="6027" y="3916"/>
                  </a:lnTo>
                  <a:lnTo>
                    <a:pt x="6006" y="3954"/>
                  </a:lnTo>
                  <a:lnTo>
                    <a:pt x="5983" y="3991"/>
                  </a:lnTo>
                  <a:lnTo>
                    <a:pt x="5960" y="4028"/>
                  </a:lnTo>
                  <a:lnTo>
                    <a:pt x="5934" y="4064"/>
                  </a:lnTo>
                  <a:lnTo>
                    <a:pt x="5908" y="4098"/>
                  </a:lnTo>
                  <a:lnTo>
                    <a:pt x="5880" y="4131"/>
                  </a:lnTo>
                  <a:lnTo>
                    <a:pt x="5851" y="4164"/>
                  </a:lnTo>
                  <a:lnTo>
                    <a:pt x="5821" y="4195"/>
                  </a:lnTo>
                  <a:lnTo>
                    <a:pt x="5790" y="4225"/>
                  </a:lnTo>
                  <a:lnTo>
                    <a:pt x="5758" y="4254"/>
                  </a:lnTo>
                  <a:lnTo>
                    <a:pt x="5724" y="4282"/>
                  </a:lnTo>
                  <a:lnTo>
                    <a:pt x="5690" y="4308"/>
                  </a:lnTo>
                  <a:lnTo>
                    <a:pt x="5655" y="4334"/>
                  </a:lnTo>
                  <a:lnTo>
                    <a:pt x="5618" y="4357"/>
                  </a:lnTo>
                  <a:lnTo>
                    <a:pt x="5581" y="4380"/>
                  </a:lnTo>
                  <a:lnTo>
                    <a:pt x="5543" y="4401"/>
                  </a:lnTo>
                  <a:lnTo>
                    <a:pt x="5504" y="4421"/>
                  </a:lnTo>
                  <a:lnTo>
                    <a:pt x="5464" y="4439"/>
                  </a:lnTo>
                  <a:lnTo>
                    <a:pt x="5424" y="4455"/>
                  </a:lnTo>
                  <a:lnTo>
                    <a:pt x="5383" y="4470"/>
                  </a:lnTo>
                  <a:lnTo>
                    <a:pt x="5342" y="4484"/>
                  </a:lnTo>
                  <a:lnTo>
                    <a:pt x="5301" y="4496"/>
                  </a:lnTo>
                  <a:lnTo>
                    <a:pt x="5259" y="4506"/>
                  </a:lnTo>
                  <a:lnTo>
                    <a:pt x="5216" y="4515"/>
                  </a:lnTo>
                  <a:lnTo>
                    <a:pt x="5173" y="4522"/>
                  </a:lnTo>
                  <a:lnTo>
                    <a:pt x="5130" y="4528"/>
                  </a:lnTo>
                  <a:lnTo>
                    <a:pt x="5087" y="4532"/>
                  </a:lnTo>
                  <a:lnTo>
                    <a:pt x="5044" y="4534"/>
                  </a:lnTo>
                  <a:lnTo>
                    <a:pt x="5000" y="4535"/>
                  </a:lnTo>
                  <a:lnTo>
                    <a:pt x="4956" y="4534"/>
                  </a:lnTo>
                  <a:lnTo>
                    <a:pt x="4913" y="4532"/>
                  </a:lnTo>
                  <a:lnTo>
                    <a:pt x="4870" y="4528"/>
                  </a:lnTo>
                  <a:lnTo>
                    <a:pt x="4827" y="4522"/>
                  </a:lnTo>
                  <a:lnTo>
                    <a:pt x="4784" y="4515"/>
                  </a:lnTo>
                  <a:lnTo>
                    <a:pt x="4741" y="4506"/>
                  </a:lnTo>
                  <a:lnTo>
                    <a:pt x="4699" y="4496"/>
                  </a:lnTo>
                  <a:lnTo>
                    <a:pt x="4658" y="4484"/>
                  </a:lnTo>
                  <a:lnTo>
                    <a:pt x="4617" y="4470"/>
                  </a:lnTo>
                  <a:lnTo>
                    <a:pt x="4576" y="4455"/>
                  </a:lnTo>
                  <a:lnTo>
                    <a:pt x="4536" y="4439"/>
                  </a:lnTo>
                  <a:lnTo>
                    <a:pt x="4496" y="4421"/>
                  </a:lnTo>
                  <a:lnTo>
                    <a:pt x="4457" y="4401"/>
                  </a:lnTo>
                  <a:lnTo>
                    <a:pt x="4419" y="4380"/>
                  </a:lnTo>
                  <a:lnTo>
                    <a:pt x="4382" y="4357"/>
                  </a:lnTo>
                  <a:lnTo>
                    <a:pt x="4345" y="4334"/>
                  </a:lnTo>
                  <a:lnTo>
                    <a:pt x="4310" y="4308"/>
                  </a:lnTo>
                  <a:lnTo>
                    <a:pt x="4276" y="4282"/>
                  </a:lnTo>
                  <a:lnTo>
                    <a:pt x="4242" y="4254"/>
                  </a:lnTo>
                  <a:lnTo>
                    <a:pt x="4210" y="4225"/>
                  </a:lnTo>
                  <a:lnTo>
                    <a:pt x="4179" y="4195"/>
                  </a:lnTo>
                  <a:lnTo>
                    <a:pt x="4149" y="4164"/>
                  </a:lnTo>
                  <a:lnTo>
                    <a:pt x="4120" y="4131"/>
                  </a:lnTo>
                  <a:lnTo>
                    <a:pt x="4092" y="4098"/>
                  </a:lnTo>
                  <a:lnTo>
                    <a:pt x="4066" y="4064"/>
                  </a:lnTo>
                  <a:lnTo>
                    <a:pt x="4040" y="4028"/>
                  </a:lnTo>
                  <a:lnTo>
                    <a:pt x="4017" y="3991"/>
                  </a:lnTo>
                  <a:lnTo>
                    <a:pt x="3994" y="3954"/>
                  </a:lnTo>
                  <a:lnTo>
                    <a:pt x="3973" y="3916"/>
                  </a:lnTo>
                  <a:lnTo>
                    <a:pt x="3953" y="3877"/>
                  </a:lnTo>
                  <a:lnTo>
                    <a:pt x="3935" y="3838"/>
                  </a:lnTo>
                  <a:lnTo>
                    <a:pt x="3918" y="3798"/>
                  </a:lnTo>
                  <a:lnTo>
                    <a:pt x="3903" y="3757"/>
                  </a:lnTo>
                  <a:lnTo>
                    <a:pt x="3890" y="3716"/>
                  </a:lnTo>
                  <a:lnTo>
                    <a:pt x="3878" y="3674"/>
                  </a:lnTo>
                  <a:lnTo>
                    <a:pt x="3867" y="3632"/>
                  </a:lnTo>
                  <a:lnTo>
                    <a:pt x="3858" y="3590"/>
                  </a:lnTo>
                  <a:lnTo>
                    <a:pt x="3851" y="3547"/>
                  </a:lnTo>
                  <a:lnTo>
                    <a:pt x="3845" y="3504"/>
                  </a:lnTo>
                  <a:lnTo>
                    <a:pt x="3841" y="3461"/>
                  </a:lnTo>
                  <a:lnTo>
                    <a:pt x="3839" y="3417"/>
                  </a:lnTo>
                  <a:lnTo>
                    <a:pt x="3838" y="3374"/>
                  </a:lnTo>
                  <a:lnTo>
                    <a:pt x="3839" y="3330"/>
                  </a:lnTo>
                  <a:lnTo>
                    <a:pt x="3841" y="3287"/>
                  </a:lnTo>
                  <a:lnTo>
                    <a:pt x="3845" y="3243"/>
                  </a:lnTo>
                  <a:lnTo>
                    <a:pt x="3851" y="3200"/>
                  </a:lnTo>
                  <a:lnTo>
                    <a:pt x="3858" y="3158"/>
                  </a:lnTo>
                  <a:lnTo>
                    <a:pt x="3867" y="3115"/>
                  </a:lnTo>
                  <a:lnTo>
                    <a:pt x="3878" y="3073"/>
                  </a:lnTo>
                  <a:lnTo>
                    <a:pt x="3890" y="3031"/>
                  </a:lnTo>
                  <a:lnTo>
                    <a:pt x="3903" y="2990"/>
                  </a:lnTo>
                  <a:lnTo>
                    <a:pt x="3918" y="2949"/>
                  </a:lnTo>
                  <a:lnTo>
                    <a:pt x="3935" y="2909"/>
                  </a:lnTo>
                  <a:lnTo>
                    <a:pt x="3953" y="2870"/>
                  </a:lnTo>
                  <a:lnTo>
                    <a:pt x="3973" y="2831"/>
                  </a:lnTo>
                  <a:lnTo>
                    <a:pt x="3994" y="2793"/>
                  </a:lnTo>
                  <a:lnTo>
                    <a:pt x="4017" y="2756"/>
                  </a:lnTo>
                  <a:lnTo>
                    <a:pt x="4040" y="2719"/>
                  </a:lnTo>
                  <a:lnTo>
                    <a:pt x="4066" y="2683"/>
                  </a:lnTo>
                  <a:lnTo>
                    <a:pt x="4092" y="2649"/>
                  </a:lnTo>
                  <a:lnTo>
                    <a:pt x="4120" y="2616"/>
                  </a:lnTo>
                  <a:lnTo>
                    <a:pt x="4149" y="2583"/>
                  </a:lnTo>
                  <a:lnTo>
                    <a:pt x="4179" y="2552"/>
                  </a:lnTo>
                  <a:lnTo>
                    <a:pt x="4210" y="2522"/>
                  </a:lnTo>
                  <a:lnTo>
                    <a:pt x="4242" y="2493"/>
                  </a:lnTo>
                  <a:lnTo>
                    <a:pt x="4276" y="2465"/>
                  </a:lnTo>
                  <a:lnTo>
                    <a:pt x="4310" y="2439"/>
                  </a:lnTo>
                  <a:lnTo>
                    <a:pt x="4345" y="2413"/>
                  </a:lnTo>
                  <a:lnTo>
                    <a:pt x="4382" y="2390"/>
                  </a:lnTo>
                  <a:lnTo>
                    <a:pt x="4419" y="2367"/>
                  </a:lnTo>
                  <a:lnTo>
                    <a:pt x="4457" y="2346"/>
                  </a:lnTo>
                  <a:lnTo>
                    <a:pt x="4496" y="2326"/>
                  </a:lnTo>
                  <a:lnTo>
                    <a:pt x="4536" y="2308"/>
                  </a:lnTo>
                  <a:lnTo>
                    <a:pt x="4576" y="2292"/>
                  </a:lnTo>
                  <a:lnTo>
                    <a:pt x="4617" y="2277"/>
                  </a:lnTo>
                  <a:lnTo>
                    <a:pt x="4658" y="2263"/>
                  </a:lnTo>
                  <a:lnTo>
                    <a:pt x="4699" y="2251"/>
                  </a:lnTo>
                  <a:lnTo>
                    <a:pt x="4741" y="2241"/>
                  </a:lnTo>
                  <a:lnTo>
                    <a:pt x="4784" y="2232"/>
                  </a:lnTo>
                  <a:lnTo>
                    <a:pt x="4827" y="2225"/>
                  </a:lnTo>
                  <a:lnTo>
                    <a:pt x="4870" y="2219"/>
                  </a:lnTo>
                  <a:lnTo>
                    <a:pt x="4913" y="2215"/>
                  </a:lnTo>
                  <a:lnTo>
                    <a:pt x="4956" y="2213"/>
                  </a:lnTo>
                  <a:lnTo>
                    <a:pt x="5000" y="2212"/>
                  </a:lnTo>
                  <a:lnTo>
                    <a:pt x="5044" y="2213"/>
                  </a:lnTo>
                  <a:lnTo>
                    <a:pt x="5087" y="2215"/>
                  </a:lnTo>
                  <a:lnTo>
                    <a:pt x="5130" y="2219"/>
                  </a:lnTo>
                  <a:lnTo>
                    <a:pt x="5173" y="2225"/>
                  </a:lnTo>
                  <a:lnTo>
                    <a:pt x="5216" y="2232"/>
                  </a:lnTo>
                  <a:lnTo>
                    <a:pt x="5259" y="2241"/>
                  </a:lnTo>
                  <a:lnTo>
                    <a:pt x="5301" y="2251"/>
                  </a:lnTo>
                  <a:lnTo>
                    <a:pt x="5342" y="2263"/>
                  </a:lnTo>
                  <a:lnTo>
                    <a:pt x="5383" y="2277"/>
                  </a:lnTo>
                  <a:lnTo>
                    <a:pt x="5424" y="2292"/>
                  </a:lnTo>
                  <a:lnTo>
                    <a:pt x="5464" y="2308"/>
                  </a:lnTo>
                  <a:lnTo>
                    <a:pt x="5504" y="2326"/>
                  </a:lnTo>
                  <a:lnTo>
                    <a:pt x="5543" y="2346"/>
                  </a:lnTo>
                  <a:lnTo>
                    <a:pt x="5581" y="2367"/>
                  </a:lnTo>
                  <a:lnTo>
                    <a:pt x="5618" y="2390"/>
                  </a:lnTo>
                  <a:lnTo>
                    <a:pt x="5655" y="2413"/>
                  </a:lnTo>
                  <a:lnTo>
                    <a:pt x="5690" y="2439"/>
                  </a:lnTo>
                  <a:lnTo>
                    <a:pt x="5724" y="2465"/>
                  </a:lnTo>
                  <a:lnTo>
                    <a:pt x="5758" y="2493"/>
                  </a:lnTo>
                  <a:lnTo>
                    <a:pt x="5790" y="2522"/>
                  </a:lnTo>
                  <a:lnTo>
                    <a:pt x="5821" y="2552"/>
                  </a:lnTo>
                  <a:lnTo>
                    <a:pt x="5851" y="2583"/>
                  </a:lnTo>
                  <a:lnTo>
                    <a:pt x="5880" y="2616"/>
                  </a:lnTo>
                  <a:lnTo>
                    <a:pt x="5908" y="2649"/>
                  </a:lnTo>
                  <a:lnTo>
                    <a:pt x="5934" y="2683"/>
                  </a:lnTo>
                  <a:lnTo>
                    <a:pt x="5960" y="2719"/>
                  </a:lnTo>
                  <a:lnTo>
                    <a:pt x="5983" y="2756"/>
                  </a:lnTo>
                  <a:lnTo>
                    <a:pt x="6006" y="2793"/>
                  </a:lnTo>
                  <a:lnTo>
                    <a:pt x="6027" y="2831"/>
                  </a:lnTo>
                  <a:lnTo>
                    <a:pt x="6047" y="2870"/>
                  </a:lnTo>
                  <a:lnTo>
                    <a:pt x="6065" y="2909"/>
                  </a:lnTo>
                  <a:lnTo>
                    <a:pt x="6082" y="2949"/>
                  </a:lnTo>
                  <a:lnTo>
                    <a:pt x="6097" y="2990"/>
                  </a:lnTo>
                  <a:lnTo>
                    <a:pt x="6110" y="3031"/>
                  </a:lnTo>
                  <a:lnTo>
                    <a:pt x="6122" y="3073"/>
                  </a:lnTo>
                  <a:lnTo>
                    <a:pt x="6133" y="3115"/>
                  </a:lnTo>
                  <a:lnTo>
                    <a:pt x="6142" y="3158"/>
                  </a:lnTo>
                  <a:lnTo>
                    <a:pt x="6149" y="3200"/>
                  </a:lnTo>
                  <a:lnTo>
                    <a:pt x="6155" y="3243"/>
                  </a:lnTo>
                  <a:lnTo>
                    <a:pt x="6159" y="3287"/>
                  </a:lnTo>
                  <a:lnTo>
                    <a:pt x="6161" y="3330"/>
                  </a:lnTo>
                  <a:close/>
                </a:path>
              </a:pathLst>
            </a:custGeom>
            <a:solidFill>
              <a:srgbClr val="FFFFFF"/>
            </a:solidFill>
            <a:ln>
              <a:noFill/>
            </a:ln>
          </p:spPr>
          <p:txBody>
            <a:bodyPr/>
            <a:lstStyle/>
            <a:p>
              <a:endParaRPr/>
            </a:p>
          </p:txBody>
        </p:sp>
        <p:sp>
          <p:nvSpPr>
            <p:cNvPr id="90054" name="Outline">
              <a:extLst>
                <a:ext uri="{FF2B5EF4-FFF2-40B4-BE49-F238E27FC236}">
                  <a16:creationId xmlns:a16="http://schemas.microsoft.com/office/drawing/2014/main" id="{052EB8B8-FC93-457D-8958-7715BA721CBC}"/>
                </a:ext>
              </a:extLst>
            </p:cNvPr>
            <p:cNvSpPr/>
            <p:nvPr/>
          </p:nvSpPr>
          <p:spPr>
            <a:xfrm>
              <a:off x="6968299" y="3230880"/>
              <a:ext cx="914400" cy="914400"/>
            </a:xfrm>
            <a:custGeom>
              <a:avLst/>
              <a:gdLst/>
              <a:ahLst/>
              <a:cxnLst/>
              <a:rect l="0" t="0" r="10000" b="10000"/>
              <a:pathLst>
                <a:path w="10000" h="10000">
                  <a:moveTo>
                    <a:pt x="6231" y="6357"/>
                  </a:moveTo>
                  <a:lnTo>
                    <a:pt x="6076" y="6503"/>
                  </a:lnTo>
                  <a:lnTo>
                    <a:pt x="5983" y="6667"/>
                  </a:lnTo>
                  <a:lnTo>
                    <a:pt x="5943" y="6901"/>
                  </a:lnTo>
                  <a:lnTo>
                    <a:pt x="5936" y="6933"/>
                  </a:lnTo>
                  <a:lnTo>
                    <a:pt x="5924" y="6963"/>
                  </a:lnTo>
                  <a:lnTo>
                    <a:pt x="5909" y="6992"/>
                  </a:lnTo>
                  <a:lnTo>
                    <a:pt x="5889" y="7019"/>
                  </a:lnTo>
                  <a:lnTo>
                    <a:pt x="5867" y="7042"/>
                  </a:lnTo>
                  <a:lnTo>
                    <a:pt x="5841" y="7063"/>
                  </a:lnTo>
                  <a:lnTo>
                    <a:pt x="5814" y="7080"/>
                  </a:lnTo>
                  <a:lnTo>
                    <a:pt x="5784" y="7093"/>
                  </a:lnTo>
                  <a:lnTo>
                    <a:pt x="5752" y="7103"/>
                  </a:lnTo>
                  <a:lnTo>
                    <a:pt x="5720" y="7108"/>
                  </a:lnTo>
                  <a:lnTo>
                    <a:pt x="5687" y="7109"/>
                  </a:lnTo>
                  <a:lnTo>
                    <a:pt x="5655" y="7105"/>
                  </a:lnTo>
                  <a:lnTo>
                    <a:pt x="5623" y="7098"/>
                  </a:lnTo>
                  <a:lnTo>
                    <a:pt x="5593" y="7086"/>
                  </a:lnTo>
                  <a:lnTo>
                    <a:pt x="5564" y="7071"/>
                  </a:lnTo>
                  <a:lnTo>
                    <a:pt x="5537" y="7051"/>
                  </a:lnTo>
                  <a:lnTo>
                    <a:pt x="5514" y="7029"/>
                  </a:lnTo>
                  <a:lnTo>
                    <a:pt x="5493" y="7003"/>
                  </a:lnTo>
                  <a:lnTo>
                    <a:pt x="5476" y="6976"/>
                  </a:lnTo>
                  <a:lnTo>
                    <a:pt x="5463" y="6946"/>
                  </a:lnTo>
                  <a:lnTo>
                    <a:pt x="5453" y="6914"/>
                  </a:lnTo>
                  <a:lnTo>
                    <a:pt x="5448" y="6882"/>
                  </a:lnTo>
                  <a:lnTo>
                    <a:pt x="5447" y="6849"/>
                  </a:lnTo>
                  <a:lnTo>
                    <a:pt x="5451" y="6817"/>
                  </a:lnTo>
                  <a:lnTo>
                    <a:pt x="5498" y="6539"/>
                  </a:lnTo>
                  <a:lnTo>
                    <a:pt x="5504" y="6511"/>
                  </a:lnTo>
                  <a:lnTo>
                    <a:pt x="5514" y="6484"/>
                  </a:lnTo>
                  <a:lnTo>
                    <a:pt x="5527" y="6459"/>
                  </a:lnTo>
                  <a:lnTo>
                    <a:pt x="5660" y="6224"/>
                  </a:lnTo>
                  <a:lnTo>
                    <a:pt x="5680" y="6193"/>
                  </a:lnTo>
                  <a:lnTo>
                    <a:pt x="5706" y="6165"/>
                  </a:lnTo>
                  <a:lnTo>
                    <a:pt x="5910" y="5973"/>
                  </a:lnTo>
                  <a:lnTo>
                    <a:pt x="5932" y="5954"/>
                  </a:lnTo>
                  <a:lnTo>
                    <a:pt x="5957" y="5938"/>
                  </a:lnTo>
                  <a:lnTo>
                    <a:pt x="6218" y="5789"/>
                  </a:lnTo>
                  <a:lnTo>
                    <a:pt x="6259" y="5770"/>
                  </a:lnTo>
                  <a:lnTo>
                    <a:pt x="6562" y="5663"/>
                  </a:lnTo>
                  <a:lnTo>
                    <a:pt x="6598" y="5653"/>
                  </a:lnTo>
                  <a:lnTo>
                    <a:pt x="6930" y="5589"/>
                  </a:lnTo>
                  <a:lnTo>
                    <a:pt x="6962" y="5585"/>
                  </a:lnTo>
                  <a:lnTo>
                    <a:pt x="7308" y="5564"/>
                  </a:lnTo>
                  <a:lnTo>
                    <a:pt x="7339" y="5564"/>
                  </a:lnTo>
                  <a:lnTo>
                    <a:pt x="7685" y="5585"/>
                  </a:lnTo>
                  <a:lnTo>
                    <a:pt x="7717" y="5589"/>
                  </a:lnTo>
                  <a:lnTo>
                    <a:pt x="8049" y="5653"/>
                  </a:lnTo>
                  <a:lnTo>
                    <a:pt x="8085" y="5663"/>
                  </a:lnTo>
                  <a:lnTo>
                    <a:pt x="8388" y="5770"/>
                  </a:lnTo>
                  <a:lnTo>
                    <a:pt x="8429" y="5789"/>
                  </a:lnTo>
                  <a:lnTo>
                    <a:pt x="8690" y="5938"/>
                  </a:lnTo>
                  <a:lnTo>
                    <a:pt x="8715" y="5954"/>
                  </a:lnTo>
                  <a:lnTo>
                    <a:pt x="8737" y="5973"/>
                  </a:lnTo>
                  <a:lnTo>
                    <a:pt x="8941" y="6165"/>
                  </a:lnTo>
                  <a:lnTo>
                    <a:pt x="8967" y="6193"/>
                  </a:lnTo>
                  <a:lnTo>
                    <a:pt x="8987" y="6224"/>
                  </a:lnTo>
                  <a:lnTo>
                    <a:pt x="9120" y="6459"/>
                  </a:lnTo>
                  <a:lnTo>
                    <a:pt x="9133" y="6484"/>
                  </a:lnTo>
                  <a:lnTo>
                    <a:pt x="9143" y="6511"/>
                  </a:lnTo>
                  <a:lnTo>
                    <a:pt x="9149" y="6539"/>
                  </a:lnTo>
                  <a:lnTo>
                    <a:pt x="9196" y="6817"/>
                  </a:lnTo>
                  <a:lnTo>
                    <a:pt x="9200" y="6849"/>
                  </a:lnTo>
                  <a:lnTo>
                    <a:pt x="9199" y="6882"/>
                  </a:lnTo>
                  <a:lnTo>
                    <a:pt x="9194" y="6914"/>
                  </a:lnTo>
                  <a:lnTo>
                    <a:pt x="9184" y="6946"/>
                  </a:lnTo>
                  <a:lnTo>
                    <a:pt x="9171" y="6976"/>
                  </a:lnTo>
                  <a:lnTo>
                    <a:pt x="9154" y="7003"/>
                  </a:lnTo>
                  <a:lnTo>
                    <a:pt x="9133" y="7029"/>
                  </a:lnTo>
                  <a:lnTo>
                    <a:pt x="9110" y="7051"/>
                  </a:lnTo>
                  <a:lnTo>
                    <a:pt x="9083" y="7071"/>
                  </a:lnTo>
                  <a:lnTo>
                    <a:pt x="9054" y="7086"/>
                  </a:lnTo>
                  <a:lnTo>
                    <a:pt x="9024" y="7098"/>
                  </a:lnTo>
                  <a:lnTo>
                    <a:pt x="8992" y="7105"/>
                  </a:lnTo>
                  <a:lnTo>
                    <a:pt x="8960" y="7109"/>
                  </a:lnTo>
                  <a:lnTo>
                    <a:pt x="8927" y="7108"/>
                  </a:lnTo>
                  <a:lnTo>
                    <a:pt x="8895" y="7103"/>
                  </a:lnTo>
                  <a:lnTo>
                    <a:pt x="8863" y="7093"/>
                  </a:lnTo>
                  <a:lnTo>
                    <a:pt x="8833" y="7080"/>
                  </a:lnTo>
                  <a:lnTo>
                    <a:pt x="8806" y="7063"/>
                  </a:lnTo>
                  <a:lnTo>
                    <a:pt x="8780" y="7042"/>
                  </a:lnTo>
                  <a:lnTo>
                    <a:pt x="8758" y="7019"/>
                  </a:lnTo>
                  <a:lnTo>
                    <a:pt x="8738" y="6992"/>
                  </a:lnTo>
                  <a:lnTo>
                    <a:pt x="8723" y="6963"/>
                  </a:lnTo>
                  <a:lnTo>
                    <a:pt x="8711" y="6933"/>
                  </a:lnTo>
                  <a:lnTo>
                    <a:pt x="8704" y="6901"/>
                  </a:lnTo>
                  <a:lnTo>
                    <a:pt x="8664" y="6667"/>
                  </a:lnTo>
                  <a:lnTo>
                    <a:pt x="8571" y="6503"/>
                  </a:lnTo>
                  <a:lnTo>
                    <a:pt x="8416" y="6357"/>
                  </a:lnTo>
                  <a:lnTo>
                    <a:pt x="8201" y="6234"/>
                  </a:lnTo>
                  <a:lnTo>
                    <a:pt x="7936" y="6141"/>
                  </a:lnTo>
                  <a:lnTo>
                    <a:pt x="7638" y="6083"/>
                  </a:lnTo>
                  <a:lnTo>
                    <a:pt x="7323" y="6064"/>
                  </a:lnTo>
                  <a:lnTo>
                    <a:pt x="7009" y="6083"/>
                  </a:lnTo>
                  <a:lnTo>
                    <a:pt x="6711" y="6141"/>
                  </a:lnTo>
                  <a:lnTo>
                    <a:pt x="6446" y="6234"/>
                  </a:lnTo>
                  <a:lnTo>
                    <a:pt x="6231" y="6357"/>
                  </a:lnTo>
                  <a:close/>
                  <a:moveTo>
                    <a:pt x="8502" y="4022"/>
                  </a:moveTo>
                  <a:lnTo>
                    <a:pt x="8502" y="4031"/>
                  </a:lnTo>
                  <a:lnTo>
                    <a:pt x="8503" y="4066"/>
                  </a:lnTo>
                  <a:lnTo>
                    <a:pt x="8503" y="4076"/>
                  </a:lnTo>
                  <a:lnTo>
                    <a:pt x="8502" y="4111"/>
                  </a:lnTo>
                  <a:lnTo>
                    <a:pt x="8502" y="4120"/>
                  </a:lnTo>
                  <a:lnTo>
                    <a:pt x="8500" y="4155"/>
                  </a:lnTo>
                  <a:lnTo>
                    <a:pt x="8499" y="4164"/>
                  </a:lnTo>
                  <a:lnTo>
                    <a:pt x="8496" y="4199"/>
                  </a:lnTo>
                  <a:lnTo>
                    <a:pt x="8495" y="4208"/>
                  </a:lnTo>
                  <a:lnTo>
                    <a:pt x="8490" y="4242"/>
                  </a:lnTo>
                  <a:lnTo>
                    <a:pt x="8489" y="4252"/>
                  </a:lnTo>
                  <a:lnTo>
                    <a:pt x="8483" y="4286"/>
                  </a:lnTo>
                  <a:lnTo>
                    <a:pt x="8481" y="4295"/>
                  </a:lnTo>
                  <a:lnTo>
                    <a:pt x="8474" y="4329"/>
                  </a:lnTo>
                  <a:lnTo>
                    <a:pt x="8472" y="4338"/>
                  </a:lnTo>
                  <a:lnTo>
                    <a:pt x="8464" y="4372"/>
                  </a:lnTo>
                  <a:lnTo>
                    <a:pt x="8461" y="4381"/>
                  </a:lnTo>
                  <a:lnTo>
                    <a:pt x="8452" y="4414"/>
                  </a:lnTo>
                  <a:lnTo>
                    <a:pt x="8449" y="4423"/>
                  </a:lnTo>
                  <a:lnTo>
                    <a:pt x="8438" y="4456"/>
                  </a:lnTo>
                  <a:lnTo>
                    <a:pt x="8435" y="4465"/>
                  </a:lnTo>
                  <a:lnTo>
                    <a:pt x="8423" y="4497"/>
                  </a:lnTo>
                  <a:lnTo>
                    <a:pt x="8419" y="4506"/>
                  </a:lnTo>
                  <a:lnTo>
                    <a:pt x="8406" y="4538"/>
                  </a:lnTo>
                  <a:lnTo>
                    <a:pt x="8402" y="4547"/>
                  </a:lnTo>
                  <a:lnTo>
                    <a:pt x="8388" y="4578"/>
                  </a:lnTo>
                  <a:lnTo>
                    <a:pt x="8384" y="4587"/>
                  </a:lnTo>
                  <a:lnTo>
                    <a:pt x="8368" y="4618"/>
                  </a:lnTo>
                  <a:lnTo>
                    <a:pt x="8363" y="4626"/>
                  </a:lnTo>
                  <a:lnTo>
                    <a:pt x="8346" y="4657"/>
                  </a:lnTo>
                  <a:lnTo>
                    <a:pt x="8343" y="4663"/>
                  </a:lnTo>
                  <a:lnTo>
                    <a:pt x="8325" y="4693"/>
                  </a:lnTo>
                  <a:lnTo>
                    <a:pt x="8320" y="4701"/>
                  </a:lnTo>
                  <a:lnTo>
                    <a:pt x="8301" y="4730"/>
                  </a:lnTo>
                  <a:lnTo>
                    <a:pt x="8295" y="4738"/>
                  </a:lnTo>
                  <a:lnTo>
                    <a:pt x="8275" y="4767"/>
                  </a:lnTo>
                  <a:lnTo>
                    <a:pt x="8270" y="4774"/>
                  </a:lnTo>
                  <a:lnTo>
                    <a:pt x="8249" y="4802"/>
                  </a:lnTo>
                  <a:lnTo>
                    <a:pt x="8243" y="4809"/>
                  </a:lnTo>
                  <a:lnTo>
                    <a:pt x="8221" y="4836"/>
                  </a:lnTo>
                  <a:lnTo>
                    <a:pt x="8215" y="4843"/>
                  </a:lnTo>
                  <a:lnTo>
                    <a:pt x="8191" y="4869"/>
                  </a:lnTo>
                  <a:lnTo>
                    <a:pt x="8185" y="4876"/>
                  </a:lnTo>
                  <a:lnTo>
                    <a:pt x="8161" y="4901"/>
                  </a:lnTo>
                  <a:lnTo>
                    <a:pt x="8154" y="4908"/>
                  </a:lnTo>
                  <a:lnTo>
                    <a:pt x="8129" y="4932"/>
                  </a:lnTo>
                  <a:lnTo>
                    <a:pt x="8122" y="4938"/>
                  </a:lnTo>
                  <a:lnTo>
                    <a:pt x="8096" y="4962"/>
                  </a:lnTo>
                  <a:lnTo>
                    <a:pt x="8089" y="4968"/>
                  </a:lnTo>
                  <a:lnTo>
                    <a:pt x="8062" y="4990"/>
                  </a:lnTo>
                  <a:lnTo>
                    <a:pt x="8055" y="4996"/>
                  </a:lnTo>
                  <a:lnTo>
                    <a:pt x="8027" y="5017"/>
                  </a:lnTo>
                  <a:lnTo>
                    <a:pt x="8020" y="5022"/>
                  </a:lnTo>
                  <a:lnTo>
                    <a:pt x="7991" y="5042"/>
                  </a:lnTo>
                  <a:lnTo>
                    <a:pt x="7983" y="5048"/>
                  </a:lnTo>
                  <a:lnTo>
                    <a:pt x="7954" y="5067"/>
                  </a:lnTo>
                  <a:lnTo>
                    <a:pt x="7946" y="5072"/>
                  </a:lnTo>
                  <a:lnTo>
                    <a:pt x="7916" y="5090"/>
                  </a:lnTo>
                  <a:lnTo>
                    <a:pt x="7910" y="5093"/>
                  </a:lnTo>
                  <a:lnTo>
                    <a:pt x="7879" y="5110"/>
                  </a:lnTo>
                  <a:lnTo>
                    <a:pt x="7871" y="5115"/>
                  </a:lnTo>
                  <a:lnTo>
                    <a:pt x="7840" y="5131"/>
                  </a:lnTo>
                  <a:lnTo>
                    <a:pt x="7831" y="5135"/>
                  </a:lnTo>
                  <a:lnTo>
                    <a:pt x="7800" y="5149"/>
                  </a:lnTo>
                  <a:lnTo>
                    <a:pt x="7791" y="5153"/>
                  </a:lnTo>
                  <a:lnTo>
                    <a:pt x="7759" y="5166"/>
                  </a:lnTo>
                  <a:lnTo>
                    <a:pt x="7750" y="5170"/>
                  </a:lnTo>
                  <a:lnTo>
                    <a:pt x="7718" y="5182"/>
                  </a:lnTo>
                  <a:lnTo>
                    <a:pt x="7709" y="5185"/>
                  </a:lnTo>
                  <a:lnTo>
                    <a:pt x="7676" y="5196"/>
                  </a:lnTo>
                  <a:lnTo>
                    <a:pt x="7667" y="5199"/>
                  </a:lnTo>
                  <a:lnTo>
                    <a:pt x="7634" y="5208"/>
                  </a:lnTo>
                  <a:lnTo>
                    <a:pt x="7625" y="5211"/>
                  </a:lnTo>
                  <a:lnTo>
                    <a:pt x="7591" y="5219"/>
                  </a:lnTo>
                  <a:lnTo>
                    <a:pt x="7582" y="5221"/>
                  </a:lnTo>
                  <a:lnTo>
                    <a:pt x="7548" y="5228"/>
                  </a:lnTo>
                  <a:lnTo>
                    <a:pt x="7539" y="5230"/>
                  </a:lnTo>
                  <a:lnTo>
                    <a:pt x="7505" y="5236"/>
                  </a:lnTo>
                  <a:lnTo>
                    <a:pt x="7495" y="5237"/>
                  </a:lnTo>
                  <a:lnTo>
                    <a:pt x="7461" y="5242"/>
                  </a:lnTo>
                  <a:lnTo>
                    <a:pt x="7452" y="5243"/>
                  </a:lnTo>
                  <a:lnTo>
                    <a:pt x="7417" y="5246"/>
                  </a:lnTo>
                  <a:lnTo>
                    <a:pt x="7408" y="5247"/>
                  </a:lnTo>
                  <a:lnTo>
                    <a:pt x="7373" y="5249"/>
                  </a:lnTo>
                  <a:lnTo>
                    <a:pt x="7364" y="5249"/>
                  </a:lnTo>
                  <a:lnTo>
                    <a:pt x="7329" y="5250"/>
                  </a:lnTo>
                  <a:lnTo>
                    <a:pt x="7319" y="5250"/>
                  </a:lnTo>
                  <a:lnTo>
                    <a:pt x="7284" y="5249"/>
                  </a:lnTo>
                  <a:lnTo>
                    <a:pt x="7275" y="5249"/>
                  </a:lnTo>
                  <a:lnTo>
                    <a:pt x="7240" y="5247"/>
                  </a:lnTo>
                  <a:lnTo>
                    <a:pt x="7231" y="5246"/>
                  </a:lnTo>
                  <a:lnTo>
                    <a:pt x="7196" y="5243"/>
                  </a:lnTo>
                  <a:lnTo>
                    <a:pt x="7187" y="5242"/>
                  </a:lnTo>
                  <a:lnTo>
                    <a:pt x="7152" y="5237"/>
                  </a:lnTo>
                  <a:lnTo>
                    <a:pt x="7143" y="5236"/>
                  </a:lnTo>
                  <a:lnTo>
                    <a:pt x="7109" y="5230"/>
                  </a:lnTo>
                  <a:lnTo>
                    <a:pt x="7099" y="5228"/>
                  </a:lnTo>
                  <a:lnTo>
                    <a:pt x="7065" y="5221"/>
                  </a:lnTo>
                  <a:lnTo>
                    <a:pt x="7056" y="5219"/>
                  </a:lnTo>
                  <a:lnTo>
                    <a:pt x="7023" y="5211"/>
                  </a:lnTo>
                  <a:lnTo>
                    <a:pt x="7013" y="5208"/>
                  </a:lnTo>
                  <a:lnTo>
                    <a:pt x="6980" y="5199"/>
                  </a:lnTo>
                  <a:lnTo>
                    <a:pt x="6971" y="5196"/>
                  </a:lnTo>
                  <a:lnTo>
                    <a:pt x="6938" y="5185"/>
                  </a:lnTo>
                  <a:lnTo>
                    <a:pt x="6929" y="5182"/>
                  </a:lnTo>
                  <a:lnTo>
                    <a:pt x="6897" y="5170"/>
                  </a:lnTo>
                  <a:lnTo>
                    <a:pt x="6888" y="5166"/>
                  </a:lnTo>
                  <a:lnTo>
                    <a:pt x="6856" y="5153"/>
                  </a:lnTo>
                  <a:lnTo>
                    <a:pt x="6847" y="5149"/>
                  </a:lnTo>
                  <a:lnTo>
                    <a:pt x="6816" y="5135"/>
                  </a:lnTo>
                  <a:lnTo>
                    <a:pt x="6807" y="5131"/>
                  </a:lnTo>
                  <a:lnTo>
                    <a:pt x="6776" y="5115"/>
                  </a:lnTo>
                  <a:lnTo>
                    <a:pt x="6768" y="5110"/>
                  </a:lnTo>
                  <a:lnTo>
                    <a:pt x="6737" y="5093"/>
                  </a:lnTo>
                  <a:lnTo>
                    <a:pt x="6730" y="5089"/>
                  </a:lnTo>
                  <a:lnTo>
                    <a:pt x="6701" y="5072"/>
                  </a:lnTo>
                  <a:lnTo>
                    <a:pt x="6693" y="5067"/>
                  </a:lnTo>
                  <a:lnTo>
                    <a:pt x="6664" y="5048"/>
                  </a:lnTo>
                  <a:lnTo>
                    <a:pt x="6656" y="5042"/>
                  </a:lnTo>
                  <a:lnTo>
                    <a:pt x="6627" y="5022"/>
                  </a:lnTo>
                  <a:lnTo>
                    <a:pt x="6620" y="5017"/>
                  </a:lnTo>
                  <a:lnTo>
                    <a:pt x="6592" y="4996"/>
                  </a:lnTo>
                  <a:lnTo>
                    <a:pt x="6585" y="4990"/>
                  </a:lnTo>
                  <a:lnTo>
                    <a:pt x="6558" y="4968"/>
                  </a:lnTo>
                  <a:lnTo>
                    <a:pt x="6551" y="4962"/>
                  </a:lnTo>
                  <a:lnTo>
                    <a:pt x="6525" y="4939"/>
                  </a:lnTo>
                  <a:lnTo>
                    <a:pt x="6518" y="4932"/>
                  </a:lnTo>
                  <a:lnTo>
                    <a:pt x="6493" y="4908"/>
                  </a:lnTo>
                  <a:lnTo>
                    <a:pt x="6487" y="4901"/>
                  </a:lnTo>
                  <a:lnTo>
                    <a:pt x="6463" y="4877"/>
                  </a:lnTo>
                  <a:lnTo>
                    <a:pt x="6456" y="4870"/>
                  </a:lnTo>
                  <a:lnTo>
                    <a:pt x="6433" y="4844"/>
                  </a:lnTo>
                  <a:lnTo>
                    <a:pt x="6427" y="4837"/>
                  </a:lnTo>
                  <a:lnTo>
                    <a:pt x="6405" y="4810"/>
                  </a:lnTo>
                  <a:lnTo>
                    <a:pt x="6399" y="4802"/>
                  </a:lnTo>
                  <a:lnTo>
                    <a:pt x="6378" y="4775"/>
                  </a:lnTo>
                  <a:lnTo>
                    <a:pt x="6372" y="4767"/>
                  </a:lnTo>
                  <a:lnTo>
                    <a:pt x="6352" y="4739"/>
                  </a:lnTo>
                  <a:lnTo>
                    <a:pt x="6346" y="4731"/>
                  </a:lnTo>
                  <a:lnTo>
                    <a:pt x="6327" y="4701"/>
                  </a:lnTo>
                  <a:lnTo>
                    <a:pt x="6322" y="4693"/>
                  </a:lnTo>
                  <a:lnTo>
                    <a:pt x="6304" y="4663"/>
                  </a:lnTo>
                  <a:lnTo>
                    <a:pt x="6301" y="4657"/>
                  </a:lnTo>
                  <a:lnTo>
                    <a:pt x="6284" y="4626"/>
                  </a:lnTo>
                  <a:lnTo>
                    <a:pt x="6279" y="4618"/>
                  </a:lnTo>
                  <a:lnTo>
                    <a:pt x="6263" y="4587"/>
                  </a:lnTo>
                  <a:lnTo>
                    <a:pt x="6259" y="4578"/>
                  </a:lnTo>
                  <a:lnTo>
                    <a:pt x="6245" y="4547"/>
                  </a:lnTo>
                  <a:lnTo>
                    <a:pt x="6241" y="4538"/>
                  </a:lnTo>
                  <a:lnTo>
                    <a:pt x="6228" y="4506"/>
                  </a:lnTo>
                  <a:lnTo>
                    <a:pt x="6224" y="4497"/>
                  </a:lnTo>
                  <a:lnTo>
                    <a:pt x="6212" y="4465"/>
                  </a:lnTo>
                  <a:lnTo>
                    <a:pt x="6209" y="4456"/>
                  </a:lnTo>
                  <a:lnTo>
                    <a:pt x="6198" y="4423"/>
                  </a:lnTo>
                  <a:lnTo>
                    <a:pt x="6195" y="4414"/>
                  </a:lnTo>
                  <a:lnTo>
                    <a:pt x="6186" y="4381"/>
                  </a:lnTo>
                  <a:lnTo>
                    <a:pt x="6183" y="4372"/>
                  </a:lnTo>
                  <a:lnTo>
                    <a:pt x="6175" y="4338"/>
                  </a:lnTo>
                  <a:lnTo>
                    <a:pt x="6173" y="4329"/>
                  </a:lnTo>
                  <a:lnTo>
                    <a:pt x="6166" y="4295"/>
                  </a:lnTo>
                  <a:lnTo>
                    <a:pt x="6164" y="4286"/>
                  </a:lnTo>
                  <a:lnTo>
                    <a:pt x="6158" y="4252"/>
                  </a:lnTo>
                  <a:lnTo>
                    <a:pt x="6157" y="4242"/>
                  </a:lnTo>
                  <a:lnTo>
                    <a:pt x="6152" y="4208"/>
                  </a:lnTo>
                  <a:lnTo>
                    <a:pt x="6151" y="4199"/>
                  </a:lnTo>
                  <a:lnTo>
                    <a:pt x="6148" y="4164"/>
                  </a:lnTo>
                  <a:lnTo>
                    <a:pt x="6147" y="4155"/>
                  </a:lnTo>
                  <a:lnTo>
                    <a:pt x="6145" y="4120"/>
                  </a:lnTo>
                  <a:lnTo>
                    <a:pt x="6145" y="4111"/>
                  </a:lnTo>
                  <a:lnTo>
                    <a:pt x="6144" y="4076"/>
                  </a:lnTo>
                  <a:lnTo>
                    <a:pt x="6144" y="4066"/>
                  </a:lnTo>
                  <a:lnTo>
                    <a:pt x="6145" y="4031"/>
                  </a:lnTo>
                  <a:lnTo>
                    <a:pt x="6145" y="4022"/>
                  </a:lnTo>
                  <a:lnTo>
                    <a:pt x="6147" y="3987"/>
                  </a:lnTo>
                  <a:lnTo>
                    <a:pt x="6148" y="3978"/>
                  </a:lnTo>
                  <a:lnTo>
                    <a:pt x="6151" y="3943"/>
                  </a:lnTo>
                  <a:lnTo>
                    <a:pt x="6152" y="3934"/>
                  </a:lnTo>
                  <a:lnTo>
                    <a:pt x="6157" y="3899"/>
                  </a:lnTo>
                  <a:lnTo>
                    <a:pt x="6158" y="3890"/>
                  </a:lnTo>
                  <a:lnTo>
                    <a:pt x="6164" y="3856"/>
                  </a:lnTo>
                  <a:lnTo>
                    <a:pt x="6166" y="3846"/>
                  </a:lnTo>
                  <a:lnTo>
                    <a:pt x="6173" y="3812"/>
                  </a:lnTo>
                  <a:lnTo>
                    <a:pt x="6175" y="3803"/>
                  </a:lnTo>
                  <a:lnTo>
                    <a:pt x="6183" y="3770"/>
                  </a:lnTo>
                  <a:lnTo>
                    <a:pt x="6186" y="3760"/>
                  </a:lnTo>
                  <a:lnTo>
                    <a:pt x="6195" y="3727"/>
                  </a:lnTo>
                  <a:lnTo>
                    <a:pt x="6198" y="3718"/>
                  </a:lnTo>
                  <a:lnTo>
                    <a:pt x="6209" y="3685"/>
                  </a:lnTo>
                  <a:lnTo>
                    <a:pt x="6212" y="3676"/>
                  </a:lnTo>
                  <a:lnTo>
                    <a:pt x="6224" y="3644"/>
                  </a:lnTo>
                  <a:lnTo>
                    <a:pt x="6228" y="3635"/>
                  </a:lnTo>
                  <a:lnTo>
                    <a:pt x="6241" y="3603"/>
                  </a:lnTo>
                  <a:lnTo>
                    <a:pt x="6245" y="3594"/>
                  </a:lnTo>
                  <a:lnTo>
                    <a:pt x="6259" y="3563"/>
                  </a:lnTo>
                  <a:lnTo>
                    <a:pt x="6263" y="3554"/>
                  </a:lnTo>
                  <a:lnTo>
                    <a:pt x="6279" y="3523"/>
                  </a:lnTo>
                  <a:lnTo>
                    <a:pt x="6284" y="3515"/>
                  </a:lnTo>
                  <a:lnTo>
                    <a:pt x="6301" y="3484"/>
                  </a:lnTo>
                  <a:lnTo>
                    <a:pt x="6305" y="3477"/>
                  </a:lnTo>
                  <a:lnTo>
                    <a:pt x="6323" y="3447"/>
                  </a:lnTo>
                  <a:lnTo>
                    <a:pt x="6328" y="3439"/>
                  </a:lnTo>
                  <a:lnTo>
                    <a:pt x="6347" y="3410"/>
                  </a:lnTo>
                  <a:lnTo>
                    <a:pt x="6352" y="3402"/>
                  </a:lnTo>
                  <a:lnTo>
                    <a:pt x="6372" y="3374"/>
                  </a:lnTo>
                  <a:lnTo>
                    <a:pt x="6378" y="3367"/>
                  </a:lnTo>
                  <a:lnTo>
                    <a:pt x="6399" y="3339"/>
                  </a:lnTo>
                  <a:lnTo>
                    <a:pt x="6405" y="3332"/>
                  </a:lnTo>
                  <a:lnTo>
                    <a:pt x="6427" y="3305"/>
                  </a:lnTo>
                  <a:lnTo>
                    <a:pt x="6433" y="3298"/>
                  </a:lnTo>
                  <a:lnTo>
                    <a:pt x="6456" y="3272"/>
                  </a:lnTo>
                  <a:lnTo>
                    <a:pt x="6462" y="3265"/>
                  </a:lnTo>
                  <a:lnTo>
                    <a:pt x="6486" y="3240"/>
                  </a:lnTo>
                  <a:lnTo>
                    <a:pt x="6493" y="3233"/>
                  </a:lnTo>
                  <a:lnTo>
                    <a:pt x="6518" y="3209"/>
                  </a:lnTo>
                  <a:lnTo>
                    <a:pt x="6525" y="3203"/>
                  </a:lnTo>
                  <a:lnTo>
                    <a:pt x="6551" y="3180"/>
                  </a:lnTo>
                  <a:lnTo>
                    <a:pt x="6558" y="3174"/>
                  </a:lnTo>
                  <a:lnTo>
                    <a:pt x="6585" y="3152"/>
                  </a:lnTo>
                  <a:lnTo>
                    <a:pt x="6592" y="3146"/>
                  </a:lnTo>
                  <a:lnTo>
                    <a:pt x="6620" y="3125"/>
                  </a:lnTo>
                  <a:lnTo>
                    <a:pt x="6627" y="3119"/>
                  </a:lnTo>
                  <a:lnTo>
                    <a:pt x="6655" y="3099"/>
                  </a:lnTo>
                  <a:lnTo>
                    <a:pt x="6663" y="3094"/>
                  </a:lnTo>
                  <a:lnTo>
                    <a:pt x="6692" y="3075"/>
                  </a:lnTo>
                  <a:lnTo>
                    <a:pt x="6700" y="3070"/>
                  </a:lnTo>
                  <a:lnTo>
                    <a:pt x="6730" y="3052"/>
                  </a:lnTo>
                  <a:lnTo>
                    <a:pt x="6737" y="3048"/>
                  </a:lnTo>
                  <a:lnTo>
                    <a:pt x="6768" y="3031"/>
                  </a:lnTo>
                  <a:lnTo>
                    <a:pt x="6776" y="3026"/>
                  </a:lnTo>
                  <a:lnTo>
                    <a:pt x="6807" y="3010"/>
                  </a:lnTo>
                  <a:lnTo>
                    <a:pt x="6816" y="3006"/>
                  </a:lnTo>
                  <a:lnTo>
                    <a:pt x="6847" y="2992"/>
                  </a:lnTo>
                  <a:lnTo>
                    <a:pt x="6856" y="2988"/>
                  </a:lnTo>
                  <a:lnTo>
                    <a:pt x="6888" y="2975"/>
                  </a:lnTo>
                  <a:lnTo>
                    <a:pt x="6897" y="2971"/>
                  </a:lnTo>
                  <a:lnTo>
                    <a:pt x="6929" y="2959"/>
                  </a:lnTo>
                  <a:lnTo>
                    <a:pt x="6938" y="2956"/>
                  </a:lnTo>
                  <a:lnTo>
                    <a:pt x="6971" y="2945"/>
                  </a:lnTo>
                  <a:lnTo>
                    <a:pt x="6980" y="2942"/>
                  </a:lnTo>
                  <a:lnTo>
                    <a:pt x="7013" y="2933"/>
                  </a:lnTo>
                  <a:lnTo>
                    <a:pt x="7023" y="2930"/>
                  </a:lnTo>
                  <a:lnTo>
                    <a:pt x="7056" y="2922"/>
                  </a:lnTo>
                  <a:lnTo>
                    <a:pt x="7065" y="2920"/>
                  </a:lnTo>
                  <a:lnTo>
                    <a:pt x="7099" y="2913"/>
                  </a:lnTo>
                  <a:lnTo>
                    <a:pt x="7109" y="2911"/>
                  </a:lnTo>
                  <a:lnTo>
                    <a:pt x="7143" y="2905"/>
                  </a:lnTo>
                  <a:lnTo>
                    <a:pt x="7152" y="2904"/>
                  </a:lnTo>
                  <a:lnTo>
                    <a:pt x="7187" y="2899"/>
                  </a:lnTo>
                  <a:lnTo>
                    <a:pt x="7196" y="2898"/>
                  </a:lnTo>
                  <a:lnTo>
                    <a:pt x="7231" y="2895"/>
                  </a:lnTo>
                  <a:lnTo>
                    <a:pt x="7240" y="2894"/>
                  </a:lnTo>
                  <a:lnTo>
                    <a:pt x="7275" y="2892"/>
                  </a:lnTo>
                  <a:lnTo>
                    <a:pt x="7284" y="2892"/>
                  </a:lnTo>
                  <a:lnTo>
                    <a:pt x="7319" y="2891"/>
                  </a:lnTo>
                  <a:lnTo>
                    <a:pt x="7329" y="2891"/>
                  </a:lnTo>
                  <a:lnTo>
                    <a:pt x="7364" y="2892"/>
                  </a:lnTo>
                  <a:lnTo>
                    <a:pt x="7373" y="2892"/>
                  </a:lnTo>
                  <a:lnTo>
                    <a:pt x="7408" y="2894"/>
                  </a:lnTo>
                  <a:lnTo>
                    <a:pt x="7417" y="2895"/>
                  </a:lnTo>
                  <a:lnTo>
                    <a:pt x="7452" y="2898"/>
                  </a:lnTo>
                  <a:lnTo>
                    <a:pt x="7461" y="2899"/>
                  </a:lnTo>
                  <a:lnTo>
                    <a:pt x="7495" y="2904"/>
                  </a:lnTo>
                  <a:lnTo>
                    <a:pt x="7505" y="2905"/>
                  </a:lnTo>
                  <a:lnTo>
                    <a:pt x="7539" y="2911"/>
                  </a:lnTo>
                  <a:lnTo>
                    <a:pt x="7548" y="2913"/>
                  </a:lnTo>
                  <a:lnTo>
                    <a:pt x="7582" y="2920"/>
                  </a:lnTo>
                  <a:lnTo>
                    <a:pt x="7591" y="2922"/>
                  </a:lnTo>
                  <a:lnTo>
                    <a:pt x="7625" y="2930"/>
                  </a:lnTo>
                  <a:lnTo>
                    <a:pt x="7634" y="2933"/>
                  </a:lnTo>
                  <a:lnTo>
                    <a:pt x="7667" y="2942"/>
                  </a:lnTo>
                  <a:lnTo>
                    <a:pt x="7676" y="2945"/>
                  </a:lnTo>
                  <a:lnTo>
                    <a:pt x="7709" y="2956"/>
                  </a:lnTo>
                  <a:lnTo>
                    <a:pt x="7718" y="2959"/>
                  </a:lnTo>
                  <a:lnTo>
                    <a:pt x="7750" y="2971"/>
                  </a:lnTo>
                  <a:lnTo>
                    <a:pt x="7759" y="2975"/>
                  </a:lnTo>
                  <a:lnTo>
                    <a:pt x="7791" y="2988"/>
                  </a:lnTo>
                  <a:lnTo>
                    <a:pt x="7800" y="2992"/>
                  </a:lnTo>
                  <a:lnTo>
                    <a:pt x="7831" y="3006"/>
                  </a:lnTo>
                  <a:lnTo>
                    <a:pt x="7840" y="3010"/>
                  </a:lnTo>
                  <a:lnTo>
                    <a:pt x="7871" y="3026"/>
                  </a:lnTo>
                  <a:lnTo>
                    <a:pt x="7879" y="3031"/>
                  </a:lnTo>
                  <a:lnTo>
                    <a:pt x="7910" y="3048"/>
                  </a:lnTo>
                  <a:lnTo>
                    <a:pt x="7916" y="3051"/>
                  </a:lnTo>
                  <a:lnTo>
                    <a:pt x="7946" y="3069"/>
                  </a:lnTo>
                  <a:lnTo>
                    <a:pt x="7954" y="3074"/>
                  </a:lnTo>
                  <a:lnTo>
                    <a:pt x="7984" y="3093"/>
                  </a:lnTo>
                  <a:lnTo>
                    <a:pt x="7992" y="3099"/>
                  </a:lnTo>
                  <a:lnTo>
                    <a:pt x="8020" y="3119"/>
                  </a:lnTo>
                  <a:lnTo>
                    <a:pt x="8028" y="3125"/>
                  </a:lnTo>
                  <a:lnTo>
                    <a:pt x="8055" y="3146"/>
                  </a:lnTo>
                  <a:lnTo>
                    <a:pt x="8063" y="3152"/>
                  </a:lnTo>
                  <a:lnTo>
                    <a:pt x="8090" y="3174"/>
                  </a:lnTo>
                  <a:lnTo>
                    <a:pt x="8097" y="3180"/>
                  </a:lnTo>
                  <a:lnTo>
                    <a:pt x="8123" y="3203"/>
                  </a:lnTo>
                  <a:lnTo>
                    <a:pt x="8130" y="3210"/>
                  </a:lnTo>
                  <a:lnTo>
                    <a:pt x="8154" y="3234"/>
                  </a:lnTo>
                  <a:lnTo>
                    <a:pt x="8161" y="3240"/>
                  </a:lnTo>
                  <a:lnTo>
                    <a:pt x="8185" y="3265"/>
                  </a:lnTo>
                  <a:lnTo>
                    <a:pt x="8192" y="3272"/>
                  </a:lnTo>
                  <a:lnTo>
                    <a:pt x="8215" y="3298"/>
                  </a:lnTo>
                  <a:lnTo>
                    <a:pt x="8221" y="3305"/>
                  </a:lnTo>
                  <a:lnTo>
                    <a:pt x="8243" y="3332"/>
                  </a:lnTo>
                  <a:lnTo>
                    <a:pt x="8249" y="3339"/>
                  </a:lnTo>
                  <a:lnTo>
                    <a:pt x="8270" y="3367"/>
                  </a:lnTo>
                  <a:lnTo>
                    <a:pt x="8275" y="3374"/>
                  </a:lnTo>
                  <a:lnTo>
                    <a:pt x="8295" y="3403"/>
                  </a:lnTo>
                  <a:lnTo>
                    <a:pt x="8301" y="3411"/>
                  </a:lnTo>
                  <a:lnTo>
                    <a:pt x="8320" y="3440"/>
                  </a:lnTo>
                  <a:lnTo>
                    <a:pt x="8325" y="3448"/>
                  </a:lnTo>
                  <a:lnTo>
                    <a:pt x="8342" y="3477"/>
                  </a:lnTo>
                  <a:lnTo>
                    <a:pt x="8346" y="3484"/>
                  </a:lnTo>
                  <a:lnTo>
                    <a:pt x="8363" y="3515"/>
                  </a:lnTo>
                  <a:lnTo>
                    <a:pt x="8368" y="3523"/>
                  </a:lnTo>
                  <a:lnTo>
                    <a:pt x="8384" y="3554"/>
                  </a:lnTo>
                  <a:lnTo>
                    <a:pt x="8388" y="3563"/>
                  </a:lnTo>
                  <a:lnTo>
                    <a:pt x="8402" y="3594"/>
                  </a:lnTo>
                  <a:lnTo>
                    <a:pt x="8406" y="3603"/>
                  </a:lnTo>
                  <a:lnTo>
                    <a:pt x="8419" y="3635"/>
                  </a:lnTo>
                  <a:lnTo>
                    <a:pt x="8423" y="3644"/>
                  </a:lnTo>
                  <a:lnTo>
                    <a:pt x="8435" y="3676"/>
                  </a:lnTo>
                  <a:lnTo>
                    <a:pt x="8438" y="3685"/>
                  </a:lnTo>
                  <a:lnTo>
                    <a:pt x="8449" y="3718"/>
                  </a:lnTo>
                  <a:lnTo>
                    <a:pt x="8452" y="3727"/>
                  </a:lnTo>
                  <a:lnTo>
                    <a:pt x="8461" y="3760"/>
                  </a:lnTo>
                  <a:lnTo>
                    <a:pt x="8464" y="3770"/>
                  </a:lnTo>
                  <a:lnTo>
                    <a:pt x="8472" y="3803"/>
                  </a:lnTo>
                  <a:lnTo>
                    <a:pt x="8474" y="3812"/>
                  </a:lnTo>
                  <a:lnTo>
                    <a:pt x="8481" y="3846"/>
                  </a:lnTo>
                  <a:lnTo>
                    <a:pt x="8483" y="3856"/>
                  </a:lnTo>
                  <a:lnTo>
                    <a:pt x="8489" y="3890"/>
                  </a:lnTo>
                  <a:lnTo>
                    <a:pt x="8490" y="3899"/>
                  </a:lnTo>
                  <a:lnTo>
                    <a:pt x="8495" y="3934"/>
                  </a:lnTo>
                  <a:lnTo>
                    <a:pt x="8496" y="3943"/>
                  </a:lnTo>
                  <a:lnTo>
                    <a:pt x="8499" y="3978"/>
                  </a:lnTo>
                  <a:lnTo>
                    <a:pt x="8500" y="3987"/>
                  </a:lnTo>
                  <a:lnTo>
                    <a:pt x="8502" y="4022"/>
                  </a:lnTo>
                  <a:close/>
                  <a:moveTo>
                    <a:pt x="8001" y="4122"/>
                  </a:moveTo>
                  <a:lnTo>
                    <a:pt x="8002" y="4096"/>
                  </a:lnTo>
                  <a:lnTo>
                    <a:pt x="8003" y="4071"/>
                  </a:lnTo>
                  <a:lnTo>
                    <a:pt x="8002" y="4045"/>
                  </a:lnTo>
                  <a:lnTo>
                    <a:pt x="8001" y="4020"/>
                  </a:lnTo>
                  <a:lnTo>
                    <a:pt x="7999" y="3994"/>
                  </a:lnTo>
                  <a:lnTo>
                    <a:pt x="7995" y="3969"/>
                  </a:lnTo>
                  <a:lnTo>
                    <a:pt x="7991" y="3944"/>
                  </a:lnTo>
                  <a:lnTo>
                    <a:pt x="7986" y="3919"/>
                  </a:lnTo>
                  <a:lnTo>
                    <a:pt x="7980" y="3895"/>
                  </a:lnTo>
                  <a:lnTo>
                    <a:pt x="7973" y="3871"/>
                  </a:lnTo>
                  <a:lnTo>
                    <a:pt x="7965" y="3847"/>
                  </a:lnTo>
                  <a:lnTo>
                    <a:pt x="7956" y="3823"/>
                  </a:lnTo>
                  <a:lnTo>
                    <a:pt x="7946" y="3800"/>
                  </a:lnTo>
                  <a:lnTo>
                    <a:pt x="7936" y="3777"/>
                  </a:lnTo>
                  <a:lnTo>
                    <a:pt x="7924" y="3754"/>
                  </a:lnTo>
                  <a:lnTo>
                    <a:pt x="7912" y="3731"/>
                  </a:lnTo>
                  <a:lnTo>
                    <a:pt x="7898" y="3709"/>
                  </a:lnTo>
                  <a:lnTo>
                    <a:pt x="7884" y="3687"/>
                  </a:lnTo>
                  <a:lnTo>
                    <a:pt x="7870" y="3667"/>
                  </a:lnTo>
                  <a:lnTo>
                    <a:pt x="7854" y="3647"/>
                  </a:lnTo>
                  <a:lnTo>
                    <a:pt x="7838" y="3627"/>
                  </a:lnTo>
                  <a:lnTo>
                    <a:pt x="7821" y="3608"/>
                  </a:lnTo>
                  <a:lnTo>
                    <a:pt x="7804" y="3590"/>
                  </a:lnTo>
                  <a:lnTo>
                    <a:pt x="7786" y="3573"/>
                  </a:lnTo>
                  <a:lnTo>
                    <a:pt x="7767" y="3556"/>
                  </a:lnTo>
                  <a:lnTo>
                    <a:pt x="7748" y="3540"/>
                  </a:lnTo>
                  <a:lnTo>
                    <a:pt x="7728" y="3524"/>
                  </a:lnTo>
                  <a:lnTo>
                    <a:pt x="7707" y="3510"/>
                  </a:lnTo>
                  <a:lnTo>
                    <a:pt x="7686" y="3496"/>
                  </a:lnTo>
                  <a:lnTo>
                    <a:pt x="7663" y="3483"/>
                  </a:lnTo>
                  <a:lnTo>
                    <a:pt x="7640" y="3470"/>
                  </a:lnTo>
                  <a:lnTo>
                    <a:pt x="7617" y="3458"/>
                  </a:lnTo>
                  <a:lnTo>
                    <a:pt x="7594" y="3448"/>
                  </a:lnTo>
                  <a:lnTo>
                    <a:pt x="7571" y="3438"/>
                  </a:lnTo>
                  <a:lnTo>
                    <a:pt x="7547" y="3429"/>
                  </a:lnTo>
                  <a:lnTo>
                    <a:pt x="7523" y="3421"/>
                  </a:lnTo>
                  <a:lnTo>
                    <a:pt x="7499" y="3414"/>
                  </a:lnTo>
                  <a:lnTo>
                    <a:pt x="7475" y="3408"/>
                  </a:lnTo>
                  <a:lnTo>
                    <a:pt x="7450" y="3403"/>
                  </a:lnTo>
                  <a:lnTo>
                    <a:pt x="7425" y="3399"/>
                  </a:lnTo>
                  <a:lnTo>
                    <a:pt x="7400" y="3395"/>
                  </a:lnTo>
                  <a:lnTo>
                    <a:pt x="7375" y="3393"/>
                  </a:lnTo>
                  <a:lnTo>
                    <a:pt x="7349" y="3392"/>
                  </a:lnTo>
                  <a:lnTo>
                    <a:pt x="7324" y="3391"/>
                  </a:lnTo>
                  <a:lnTo>
                    <a:pt x="7298" y="3392"/>
                  </a:lnTo>
                  <a:lnTo>
                    <a:pt x="7273" y="3393"/>
                  </a:lnTo>
                  <a:lnTo>
                    <a:pt x="7247" y="3395"/>
                  </a:lnTo>
                  <a:lnTo>
                    <a:pt x="7222" y="3399"/>
                  </a:lnTo>
                  <a:lnTo>
                    <a:pt x="7197" y="3403"/>
                  </a:lnTo>
                  <a:lnTo>
                    <a:pt x="7172" y="3408"/>
                  </a:lnTo>
                  <a:lnTo>
                    <a:pt x="7148" y="3414"/>
                  </a:lnTo>
                  <a:lnTo>
                    <a:pt x="7124" y="3421"/>
                  </a:lnTo>
                  <a:lnTo>
                    <a:pt x="7100" y="3429"/>
                  </a:lnTo>
                  <a:lnTo>
                    <a:pt x="7076" y="3438"/>
                  </a:lnTo>
                  <a:lnTo>
                    <a:pt x="7053" y="3448"/>
                  </a:lnTo>
                  <a:lnTo>
                    <a:pt x="7030" y="3458"/>
                  </a:lnTo>
                  <a:lnTo>
                    <a:pt x="7007" y="3470"/>
                  </a:lnTo>
                  <a:lnTo>
                    <a:pt x="6984" y="3482"/>
                  </a:lnTo>
                  <a:lnTo>
                    <a:pt x="6962" y="3496"/>
                  </a:lnTo>
                  <a:lnTo>
                    <a:pt x="6941" y="3510"/>
                  </a:lnTo>
                  <a:lnTo>
                    <a:pt x="6920" y="3524"/>
                  </a:lnTo>
                  <a:lnTo>
                    <a:pt x="6900" y="3540"/>
                  </a:lnTo>
                  <a:lnTo>
                    <a:pt x="6880" y="3556"/>
                  </a:lnTo>
                  <a:lnTo>
                    <a:pt x="6862" y="3573"/>
                  </a:lnTo>
                  <a:lnTo>
                    <a:pt x="6843" y="3590"/>
                  </a:lnTo>
                  <a:lnTo>
                    <a:pt x="6826" y="3609"/>
                  </a:lnTo>
                  <a:lnTo>
                    <a:pt x="6809" y="3627"/>
                  </a:lnTo>
                  <a:lnTo>
                    <a:pt x="6793" y="3647"/>
                  </a:lnTo>
                  <a:lnTo>
                    <a:pt x="6777" y="3667"/>
                  </a:lnTo>
                  <a:lnTo>
                    <a:pt x="6763" y="3688"/>
                  </a:lnTo>
                  <a:lnTo>
                    <a:pt x="6749" y="3709"/>
                  </a:lnTo>
                  <a:lnTo>
                    <a:pt x="6735" y="3731"/>
                  </a:lnTo>
                  <a:lnTo>
                    <a:pt x="6723" y="3754"/>
                  </a:lnTo>
                  <a:lnTo>
                    <a:pt x="6711" y="3777"/>
                  </a:lnTo>
                  <a:lnTo>
                    <a:pt x="6701" y="3800"/>
                  </a:lnTo>
                  <a:lnTo>
                    <a:pt x="6691" y="3823"/>
                  </a:lnTo>
                  <a:lnTo>
                    <a:pt x="6682" y="3847"/>
                  </a:lnTo>
                  <a:lnTo>
                    <a:pt x="6674" y="3871"/>
                  </a:lnTo>
                  <a:lnTo>
                    <a:pt x="6667" y="3895"/>
                  </a:lnTo>
                  <a:lnTo>
                    <a:pt x="6661" y="3919"/>
                  </a:lnTo>
                  <a:lnTo>
                    <a:pt x="6656" y="3944"/>
                  </a:lnTo>
                  <a:lnTo>
                    <a:pt x="6652" y="3969"/>
                  </a:lnTo>
                  <a:lnTo>
                    <a:pt x="6648" y="3994"/>
                  </a:lnTo>
                  <a:lnTo>
                    <a:pt x="6646" y="4020"/>
                  </a:lnTo>
                  <a:lnTo>
                    <a:pt x="6645" y="4045"/>
                  </a:lnTo>
                  <a:lnTo>
                    <a:pt x="6644" y="4071"/>
                  </a:lnTo>
                  <a:lnTo>
                    <a:pt x="6645" y="4096"/>
                  </a:lnTo>
                  <a:lnTo>
                    <a:pt x="6646" y="4122"/>
                  </a:lnTo>
                  <a:lnTo>
                    <a:pt x="6648" y="4147"/>
                  </a:lnTo>
                  <a:lnTo>
                    <a:pt x="6652" y="4172"/>
                  </a:lnTo>
                  <a:lnTo>
                    <a:pt x="6656" y="4197"/>
                  </a:lnTo>
                  <a:lnTo>
                    <a:pt x="6661" y="4222"/>
                  </a:lnTo>
                  <a:lnTo>
                    <a:pt x="6667" y="4246"/>
                  </a:lnTo>
                  <a:lnTo>
                    <a:pt x="6674" y="4270"/>
                  </a:lnTo>
                  <a:lnTo>
                    <a:pt x="6682" y="4294"/>
                  </a:lnTo>
                  <a:lnTo>
                    <a:pt x="6691" y="4318"/>
                  </a:lnTo>
                  <a:lnTo>
                    <a:pt x="6701" y="4341"/>
                  </a:lnTo>
                  <a:lnTo>
                    <a:pt x="6711" y="4364"/>
                  </a:lnTo>
                  <a:lnTo>
                    <a:pt x="6723" y="4387"/>
                  </a:lnTo>
                  <a:lnTo>
                    <a:pt x="6736" y="4410"/>
                  </a:lnTo>
                  <a:lnTo>
                    <a:pt x="6749" y="4433"/>
                  </a:lnTo>
                  <a:lnTo>
                    <a:pt x="6763" y="4454"/>
                  </a:lnTo>
                  <a:lnTo>
                    <a:pt x="6777" y="4475"/>
                  </a:lnTo>
                  <a:lnTo>
                    <a:pt x="6793" y="4495"/>
                  </a:lnTo>
                  <a:lnTo>
                    <a:pt x="6809" y="4514"/>
                  </a:lnTo>
                  <a:lnTo>
                    <a:pt x="6826" y="4533"/>
                  </a:lnTo>
                  <a:lnTo>
                    <a:pt x="6843" y="4551"/>
                  </a:lnTo>
                  <a:lnTo>
                    <a:pt x="6861" y="4568"/>
                  </a:lnTo>
                  <a:lnTo>
                    <a:pt x="6880" y="4585"/>
                  </a:lnTo>
                  <a:lnTo>
                    <a:pt x="6900" y="4601"/>
                  </a:lnTo>
                  <a:lnTo>
                    <a:pt x="6920" y="4617"/>
                  </a:lnTo>
                  <a:lnTo>
                    <a:pt x="6940" y="4631"/>
                  </a:lnTo>
                  <a:lnTo>
                    <a:pt x="6962" y="4645"/>
                  </a:lnTo>
                  <a:lnTo>
                    <a:pt x="6984" y="4659"/>
                  </a:lnTo>
                  <a:lnTo>
                    <a:pt x="7007" y="4671"/>
                  </a:lnTo>
                  <a:lnTo>
                    <a:pt x="7030" y="4683"/>
                  </a:lnTo>
                  <a:lnTo>
                    <a:pt x="7053" y="4693"/>
                  </a:lnTo>
                  <a:lnTo>
                    <a:pt x="7076" y="4703"/>
                  </a:lnTo>
                  <a:lnTo>
                    <a:pt x="7100" y="4712"/>
                  </a:lnTo>
                  <a:lnTo>
                    <a:pt x="7124" y="4720"/>
                  </a:lnTo>
                  <a:lnTo>
                    <a:pt x="7148" y="4727"/>
                  </a:lnTo>
                  <a:lnTo>
                    <a:pt x="7172" y="4733"/>
                  </a:lnTo>
                  <a:lnTo>
                    <a:pt x="7197" y="4738"/>
                  </a:lnTo>
                  <a:lnTo>
                    <a:pt x="7222" y="4742"/>
                  </a:lnTo>
                  <a:lnTo>
                    <a:pt x="7247" y="4746"/>
                  </a:lnTo>
                  <a:lnTo>
                    <a:pt x="7273" y="4748"/>
                  </a:lnTo>
                  <a:lnTo>
                    <a:pt x="7298" y="4749"/>
                  </a:lnTo>
                  <a:lnTo>
                    <a:pt x="7324" y="4750"/>
                  </a:lnTo>
                  <a:lnTo>
                    <a:pt x="7349" y="4749"/>
                  </a:lnTo>
                  <a:lnTo>
                    <a:pt x="7375" y="4748"/>
                  </a:lnTo>
                  <a:lnTo>
                    <a:pt x="7400" y="4746"/>
                  </a:lnTo>
                  <a:lnTo>
                    <a:pt x="7425" y="4742"/>
                  </a:lnTo>
                  <a:lnTo>
                    <a:pt x="7450" y="4738"/>
                  </a:lnTo>
                  <a:lnTo>
                    <a:pt x="7475" y="4733"/>
                  </a:lnTo>
                  <a:lnTo>
                    <a:pt x="7499" y="4727"/>
                  </a:lnTo>
                  <a:lnTo>
                    <a:pt x="7523" y="4720"/>
                  </a:lnTo>
                  <a:lnTo>
                    <a:pt x="7547" y="4712"/>
                  </a:lnTo>
                  <a:lnTo>
                    <a:pt x="7571" y="4703"/>
                  </a:lnTo>
                  <a:lnTo>
                    <a:pt x="7594" y="4693"/>
                  </a:lnTo>
                  <a:lnTo>
                    <a:pt x="7617" y="4683"/>
                  </a:lnTo>
                  <a:lnTo>
                    <a:pt x="7640" y="4671"/>
                  </a:lnTo>
                  <a:lnTo>
                    <a:pt x="7663" y="4658"/>
                  </a:lnTo>
                  <a:lnTo>
                    <a:pt x="7686" y="4645"/>
                  </a:lnTo>
                  <a:lnTo>
                    <a:pt x="7707" y="4631"/>
                  </a:lnTo>
                  <a:lnTo>
                    <a:pt x="7728" y="4616"/>
                  </a:lnTo>
                  <a:lnTo>
                    <a:pt x="7748" y="4601"/>
                  </a:lnTo>
                  <a:lnTo>
                    <a:pt x="7767" y="4585"/>
                  </a:lnTo>
                  <a:lnTo>
                    <a:pt x="7786" y="4568"/>
                  </a:lnTo>
                  <a:lnTo>
                    <a:pt x="7804" y="4551"/>
                  </a:lnTo>
                  <a:lnTo>
                    <a:pt x="7821" y="4533"/>
                  </a:lnTo>
                  <a:lnTo>
                    <a:pt x="7838" y="4514"/>
                  </a:lnTo>
                  <a:lnTo>
                    <a:pt x="7854" y="4495"/>
                  </a:lnTo>
                  <a:lnTo>
                    <a:pt x="7869" y="4475"/>
                  </a:lnTo>
                  <a:lnTo>
                    <a:pt x="7884" y="4454"/>
                  </a:lnTo>
                  <a:lnTo>
                    <a:pt x="7898" y="4433"/>
                  </a:lnTo>
                  <a:lnTo>
                    <a:pt x="7911" y="4410"/>
                  </a:lnTo>
                  <a:lnTo>
                    <a:pt x="7924" y="4387"/>
                  </a:lnTo>
                  <a:lnTo>
                    <a:pt x="7936" y="4364"/>
                  </a:lnTo>
                  <a:lnTo>
                    <a:pt x="7946" y="4341"/>
                  </a:lnTo>
                  <a:lnTo>
                    <a:pt x="7956" y="4318"/>
                  </a:lnTo>
                  <a:lnTo>
                    <a:pt x="7965" y="4294"/>
                  </a:lnTo>
                  <a:lnTo>
                    <a:pt x="7973" y="4270"/>
                  </a:lnTo>
                  <a:lnTo>
                    <a:pt x="7980" y="4246"/>
                  </a:lnTo>
                  <a:lnTo>
                    <a:pt x="7986" y="4222"/>
                  </a:lnTo>
                  <a:lnTo>
                    <a:pt x="7991" y="4197"/>
                  </a:lnTo>
                  <a:lnTo>
                    <a:pt x="7995" y="4172"/>
                  </a:lnTo>
                  <a:lnTo>
                    <a:pt x="7999" y="4147"/>
                  </a:lnTo>
                  <a:lnTo>
                    <a:pt x="8001" y="4122"/>
                  </a:lnTo>
                  <a:close/>
                  <a:moveTo>
                    <a:pt x="1584" y="6357"/>
                  </a:moveTo>
                  <a:lnTo>
                    <a:pt x="1429" y="6503"/>
                  </a:lnTo>
                  <a:lnTo>
                    <a:pt x="1336" y="6667"/>
                  </a:lnTo>
                  <a:lnTo>
                    <a:pt x="1296" y="6901"/>
                  </a:lnTo>
                  <a:lnTo>
                    <a:pt x="1289" y="6933"/>
                  </a:lnTo>
                  <a:lnTo>
                    <a:pt x="1277" y="6963"/>
                  </a:lnTo>
                  <a:lnTo>
                    <a:pt x="1262" y="6992"/>
                  </a:lnTo>
                  <a:lnTo>
                    <a:pt x="1242" y="7019"/>
                  </a:lnTo>
                  <a:lnTo>
                    <a:pt x="1220" y="7042"/>
                  </a:lnTo>
                  <a:lnTo>
                    <a:pt x="1194" y="7063"/>
                  </a:lnTo>
                  <a:lnTo>
                    <a:pt x="1167" y="7080"/>
                  </a:lnTo>
                  <a:lnTo>
                    <a:pt x="1137" y="7093"/>
                  </a:lnTo>
                  <a:lnTo>
                    <a:pt x="1105" y="7103"/>
                  </a:lnTo>
                  <a:lnTo>
                    <a:pt x="1073" y="7108"/>
                  </a:lnTo>
                  <a:lnTo>
                    <a:pt x="1040" y="7109"/>
                  </a:lnTo>
                  <a:lnTo>
                    <a:pt x="1008" y="7105"/>
                  </a:lnTo>
                  <a:lnTo>
                    <a:pt x="976" y="7098"/>
                  </a:lnTo>
                  <a:lnTo>
                    <a:pt x="946" y="7086"/>
                  </a:lnTo>
                  <a:lnTo>
                    <a:pt x="917" y="7071"/>
                  </a:lnTo>
                  <a:lnTo>
                    <a:pt x="890" y="7051"/>
                  </a:lnTo>
                  <a:lnTo>
                    <a:pt x="867" y="7029"/>
                  </a:lnTo>
                  <a:lnTo>
                    <a:pt x="846" y="7003"/>
                  </a:lnTo>
                  <a:lnTo>
                    <a:pt x="829" y="6976"/>
                  </a:lnTo>
                  <a:lnTo>
                    <a:pt x="816" y="6946"/>
                  </a:lnTo>
                  <a:lnTo>
                    <a:pt x="806" y="6914"/>
                  </a:lnTo>
                  <a:lnTo>
                    <a:pt x="801" y="6882"/>
                  </a:lnTo>
                  <a:lnTo>
                    <a:pt x="800" y="6849"/>
                  </a:lnTo>
                  <a:lnTo>
                    <a:pt x="804" y="6817"/>
                  </a:lnTo>
                  <a:lnTo>
                    <a:pt x="851" y="6539"/>
                  </a:lnTo>
                  <a:lnTo>
                    <a:pt x="857" y="6511"/>
                  </a:lnTo>
                  <a:lnTo>
                    <a:pt x="867" y="6484"/>
                  </a:lnTo>
                  <a:lnTo>
                    <a:pt x="880" y="6459"/>
                  </a:lnTo>
                  <a:lnTo>
                    <a:pt x="1013" y="6224"/>
                  </a:lnTo>
                  <a:lnTo>
                    <a:pt x="1033" y="6193"/>
                  </a:lnTo>
                  <a:lnTo>
                    <a:pt x="1059" y="6165"/>
                  </a:lnTo>
                  <a:lnTo>
                    <a:pt x="1263" y="5973"/>
                  </a:lnTo>
                  <a:lnTo>
                    <a:pt x="1285" y="5954"/>
                  </a:lnTo>
                  <a:lnTo>
                    <a:pt x="1310" y="5938"/>
                  </a:lnTo>
                  <a:lnTo>
                    <a:pt x="1571" y="5789"/>
                  </a:lnTo>
                  <a:lnTo>
                    <a:pt x="1612" y="5770"/>
                  </a:lnTo>
                  <a:lnTo>
                    <a:pt x="1915" y="5663"/>
                  </a:lnTo>
                  <a:lnTo>
                    <a:pt x="1951" y="5653"/>
                  </a:lnTo>
                  <a:lnTo>
                    <a:pt x="2283" y="5589"/>
                  </a:lnTo>
                  <a:lnTo>
                    <a:pt x="2315" y="5585"/>
                  </a:lnTo>
                  <a:lnTo>
                    <a:pt x="2661" y="5564"/>
                  </a:lnTo>
                  <a:lnTo>
                    <a:pt x="2692" y="5564"/>
                  </a:lnTo>
                  <a:lnTo>
                    <a:pt x="3038" y="5585"/>
                  </a:lnTo>
                  <a:lnTo>
                    <a:pt x="3070" y="5589"/>
                  </a:lnTo>
                  <a:lnTo>
                    <a:pt x="3402" y="5653"/>
                  </a:lnTo>
                  <a:lnTo>
                    <a:pt x="3438" y="5663"/>
                  </a:lnTo>
                  <a:lnTo>
                    <a:pt x="3741" y="5770"/>
                  </a:lnTo>
                  <a:lnTo>
                    <a:pt x="3782" y="5789"/>
                  </a:lnTo>
                  <a:lnTo>
                    <a:pt x="4043" y="5938"/>
                  </a:lnTo>
                  <a:lnTo>
                    <a:pt x="4068" y="5954"/>
                  </a:lnTo>
                  <a:lnTo>
                    <a:pt x="4090" y="5973"/>
                  </a:lnTo>
                  <a:lnTo>
                    <a:pt x="4294" y="6165"/>
                  </a:lnTo>
                  <a:lnTo>
                    <a:pt x="4320" y="6193"/>
                  </a:lnTo>
                  <a:lnTo>
                    <a:pt x="4340" y="6224"/>
                  </a:lnTo>
                  <a:lnTo>
                    <a:pt x="4473" y="6459"/>
                  </a:lnTo>
                  <a:lnTo>
                    <a:pt x="4486" y="6484"/>
                  </a:lnTo>
                  <a:lnTo>
                    <a:pt x="4496" y="6511"/>
                  </a:lnTo>
                  <a:lnTo>
                    <a:pt x="4502" y="6539"/>
                  </a:lnTo>
                  <a:lnTo>
                    <a:pt x="4549" y="6817"/>
                  </a:lnTo>
                  <a:lnTo>
                    <a:pt x="4553" y="6849"/>
                  </a:lnTo>
                  <a:lnTo>
                    <a:pt x="4552" y="6882"/>
                  </a:lnTo>
                  <a:lnTo>
                    <a:pt x="4547" y="6914"/>
                  </a:lnTo>
                  <a:lnTo>
                    <a:pt x="4537" y="6946"/>
                  </a:lnTo>
                  <a:lnTo>
                    <a:pt x="4524" y="6976"/>
                  </a:lnTo>
                  <a:lnTo>
                    <a:pt x="4507" y="7003"/>
                  </a:lnTo>
                  <a:lnTo>
                    <a:pt x="4486" y="7029"/>
                  </a:lnTo>
                  <a:lnTo>
                    <a:pt x="4463" y="7051"/>
                  </a:lnTo>
                  <a:lnTo>
                    <a:pt x="4436" y="7071"/>
                  </a:lnTo>
                  <a:lnTo>
                    <a:pt x="4407" y="7086"/>
                  </a:lnTo>
                  <a:lnTo>
                    <a:pt x="4377" y="7098"/>
                  </a:lnTo>
                  <a:lnTo>
                    <a:pt x="4345" y="7105"/>
                  </a:lnTo>
                  <a:lnTo>
                    <a:pt x="4313" y="7109"/>
                  </a:lnTo>
                  <a:lnTo>
                    <a:pt x="4280" y="7108"/>
                  </a:lnTo>
                  <a:lnTo>
                    <a:pt x="4248" y="7103"/>
                  </a:lnTo>
                  <a:lnTo>
                    <a:pt x="4216" y="7093"/>
                  </a:lnTo>
                  <a:lnTo>
                    <a:pt x="4186" y="7080"/>
                  </a:lnTo>
                  <a:lnTo>
                    <a:pt x="4159" y="7063"/>
                  </a:lnTo>
                  <a:lnTo>
                    <a:pt x="4133" y="7042"/>
                  </a:lnTo>
                  <a:lnTo>
                    <a:pt x="4111" y="7019"/>
                  </a:lnTo>
                  <a:lnTo>
                    <a:pt x="4091" y="6992"/>
                  </a:lnTo>
                  <a:lnTo>
                    <a:pt x="4076" y="6963"/>
                  </a:lnTo>
                  <a:lnTo>
                    <a:pt x="4064" y="6933"/>
                  </a:lnTo>
                  <a:lnTo>
                    <a:pt x="4057" y="6901"/>
                  </a:lnTo>
                  <a:lnTo>
                    <a:pt x="4017" y="6667"/>
                  </a:lnTo>
                  <a:lnTo>
                    <a:pt x="3924" y="6503"/>
                  </a:lnTo>
                  <a:lnTo>
                    <a:pt x="3769" y="6357"/>
                  </a:lnTo>
                  <a:lnTo>
                    <a:pt x="3554" y="6234"/>
                  </a:lnTo>
                  <a:lnTo>
                    <a:pt x="3289" y="6141"/>
                  </a:lnTo>
                  <a:lnTo>
                    <a:pt x="2991" y="6083"/>
                  </a:lnTo>
                  <a:lnTo>
                    <a:pt x="2676" y="6064"/>
                  </a:lnTo>
                  <a:lnTo>
                    <a:pt x="2362" y="6083"/>
                  </a:lnTo>
                  <a:lnTo>
                    <a:pt x="2064" y="6141"/>
                  </a:lnTo>
                  <a:lnTo>
                    <a:pt x="1799" y="6234"/>
                  </a:lnTo>
                  <a:lnTo>
                    <a:pt x="1584" y="6357"/>
                  </a:lnTo>
                  <a:close/>
                  <a:moveTo>
                    <a:pt x="3855" y="4022"/>
                  </a:moveTo>
                  <a:lnTo>
                    <a:pt x="3855" y="4031"/>
                  </a:lnTo>
                  <a:lnTo>
                    <a:pt x="3856" y="4066"/>
                  </a:lnTo>
                  <a:lnTo>
                    <a:pt x="3856" y="4076"/>
                  </a:lnTo>
                  <a:lnTo>
                    <a:pt x="3855" y="4111"/>
                  </a:lnTo>
                  <a:lnTo>
                    <a:pt x="3855" y="4120"/>
                  </a:lnTo>
                  <a:lnTo>
                    <a:pt x="3853" y="4155"/>
                  </a:lnTo>
                  <a:lnTo>
                    <a:pt x="3852" y="4164"/>
                  </a:lnTo>
                  <a:lnTo>
                    <a:pt x="3849" y="4199"/>
                  </a:lnTo>
                  <a:lnTo>
                    <a:pt x="3848" y="4208"/>
                  </a:lnTo>
                  <a:lnTo>
                    <a:pt x="3843" y="4242"/>
                  </a:lnTo>
                  <a:lnTo>
                    <a:pt x="3842" y="4252"/>
                  </a:lnTo>
                  <a:lnTo>
                    <a:pt x="3836" y="4286"/>
                  </a:lnTo>
                  <a:lnTo>
                    <a:pt x="3834" y="4295"/>
                  </a:lnTo>
                  <a:lnTo>
                    <a:pt x="3827" y="4329"/>
                  </a:lnTo>
                  <a:lnTo>
                    <a:pt x="3825" y="4338"/>
                  </a:lnTo>
                  <a:lnTo>
                    <a:pt x="3817" y="4372"/>
                  </a:lnTo>
                  <a:lnTo>
                    <a:pt x="3814" y="4381"/>
                  </a:lnTo>
                  <a:lnTo>
                    <a:pt x="3805" y="4414"/>
                  </a:lnTo>
                  <a:lnTo>
                    <a:pt x="3802" y="4423"/>
                  </a:lnTo>
                  <a:lnTo>
                    <a:pt x="3791" y="4456"/>
                  </a:lnTo>
                  <a:lnTo>
                    <a:pt x="3788" y="4465"/>
                  </a:lnTo>
                  <a:lnTo>
                    <a:pt x="3776" y="4497"/>
                  </a:lnTo>
                  <a:lnTo>
                    <a:pt x="3772" y="4506"/>
                  </a:lnTo>
                  <a:lnTo>
                    <a:pt x="3759" y="4538"/>
                  </a:lnTo>
                  <a:lnTo>
                    <a:pt x="3755" y="4547"/>
                  </a:lnTo>
                  <a:lnTo>
                    <a:pt x="3741" y="4578"/>
                  </a:lnTo>
                  <a:lnTo>
                    <a:pt x="3737" y="4587"/>
                  </a:lnTo>
                  <a:lnTo>
                    <a:pt x="3721" y="4618"/>
                  </a:lnTo>
                  <a:lnTo>
                    <a:pt x="3716" y="4626"/>
                  </a:lnTo>
                  <a:lnTo>
                    <a:pt x="3699" y="4657"/>
                  </a:lnTo>
                  <a:lnTo>
                    <a:pt x="3696" y="4663"/>
                  </a:lnTo>
                  <a:lnTo>
                    <a:pt x="3678" y="4693"/>
                  </a:lnTo>
                  <a:lnTo>
                    <a:pt x="3673" y="4701"/>
                  </a:lnTo>
                  <a:lnTo>
                    <a:pt x="3654" y="4731"/>
                  </a:lnTo>
                  <a:lnTo>
                    <a:pt x="3648" y="4739"/>
                  </a:lnTo>
                  <a:lnTo>
                    <a:pt x="3628" y="4767"/>
                  </a:lnTo>
                  <a:lnTo>
                    <a:pt x="3622" y="4775"/>
                  </a:lnTo>
                  <a:lnTo>
                    <a:pt x="3601" y="4802"/>
                  </a:lnTo>
                  <a:lnTo>
                    <a:pt x="3595" y="4810"/>
                  </a:lnTo>
                  <a:lnTo>
                    <a:pt x="3573" y="4837"/>
                  </a:lnTo>
                  <a:lnTo>
                    <a:pt x="3567" y="4844"/>
                  </a:lnTo>
                  <a:lnTo>
                    <a:pt x="3544" y="4870"/>
                  </a:lnTo>
                  <a:lnTo>
                    <a:pt x="3537" y="4877"/>
                  </a:lnTo>
                  <a:lnTo>
                    <a:pt x="3513" y="4901"/>
                  </a:lnTo>
                  <a:lnTo>
                    <a:pt x="3507" y="4908"/>
                  </a:lnTo>
                  <a:lnTo>
                    <a:pt x="3482" y="4932"/>
                  </a:lnTo>
                  <a:lnTo>
                    <a:pt x="3475" y="4939"/>
                  </a:lnTo>
                  <a:lnTo>
                    <a:pt x="3449" y="4962"/>
                  </a:lnTo>
                  <a:lnTo>
                    <a:pt x="3442" y="4968"/>
                  </a:lnTo>
                  <a:lnTo>
                    <a:pt x="3415" y="4990"/>
                  </a:lnTo>
                  <a:lnTo>
                    <a:pt x="3408" y="4996"/>
                  </a:lnTo>
                  <a:lnTo>
                    <a:pt x="3380" y="5017"/>
                  </a:lnTo>
                  <a:lnTo>
                    <a:pt x="3373" y="5022"/>
                  </a:lnTo>
                  <a:lnTo>
                    <a:pt x="3344" y="5042"/>
                  </a:lnTo>
                  <a:lnTo>
                    <a:pt x="3336" y="5048"/>
                  </a:lnTo>
                  <a:lnTo>
                    <a:pt x="3307" y="5067"/>
                  </a:lnTo>
                  <a:lnTo>
                    <a:pt x="3299" y="5072"/>
                  </a:lnTo>
                  <a:lnTo>
                    <a:pt x="3270" y="5089"/>
                  </a:lnTo>
                  <a:lnTo>
                    <a:pt x="3263" y="5093"/>
                  </a:lnTo>
                  <a:lnTo>
                    <a:pt x="3232" y="5110"/>
                  </a:lnTo>
                  <a:lnTo>
                    <a:pt x="3224" y="5115"/>
                  </a:lnTo>
                  <a:lnTo>
                    <a:pt x="3193" y="5131"/>
                  </a:lnTo>
                  <a:lnTo>
                    <a:pt x="3184" y="5135"/>
                  </a:lnTo>
                  <a:lnTo>
                    <a:pt x="3153" y="5149"/>
                  </a:lnTo>
                  <a:lnTo>
                    <a:pt x="3144" y="5153"/>
                  </a:lnTo>
                  <a:lnTo>
                    <a:pt x="3112" y="5166"/>
                  </a:lnTo>
                  <a:lnTo>
                    <a:pt x="3103" y="5170"/>
                  </a:lnTo>
                  <a:lnTo>
                    <a:pt x="3071" y="5182"/>
                  </a:lnTo>
                  <a:lnTo>
                    <a:pt x="3062" y="5185"/>
                  </a:lnTo>
                  <a:lnTo>
                    <a:pt x="3029" y="5196"/>
                  </a:lnTo>
                  <a:lnTo>
                    <a:pt x="3020" y="5199"/>
                  </a:lnTo>
                  <a:lnTo>
                    <a:pt x="2987" y="5208"/>
                  </a:lnTo>
                  <a:lnTo>
                    <a:pt x="2977" y="5211"/>
                  </a:lnTo>
                  <a:lnTo>
                    <a:pt x="2944" y="5219"/>
                  </a:lnTo>
                  <a:lnTo>
                    <a:pt x="2935" y="5221"/>
                  </a:lnTo>
                  <a:lnTo>
                    <a:pt x="2901" y="5228"/>
                  </a:lnTo>
                  <a:lnTo>
                    <a:pt x="2891" y="5230"/>
                  </a:lnTo>
                  <a:lnTo>
                    <a:pt x="2857" y="5236"/>
                  </a:lnTo>
                  <a:lnTo>
                    <a:pt x="2848" y="5237"/>
                  </a:lnTo>
                  <a:lnTo>
                    <a:pt x="2813" y="5242"/>
                  </a:lnTo>
                  <a:lnTo>
                    <a:pt x="2804" y="5243"/>
                  </a:lnTo>
                  <a:lnTo>
                    <a:pt x="2769" y="5246"/>
                  </a:lnTo>
                  <a:lnTo>
                    <a:pt x="2760" y="5247"/>
                  </a:lnTo>
                  <a:lnTo>
                    <a:pt x="2725" y="5249"/>
                  </a:lnTo>
                  <a:lnTo>
                    <a:pt x="2716" y="5249"/>
                  </a:lnTo>
                  <a:lnTo>
                    <a:pt x="2681" y="5250"/>
                  </a:lnTo>
                  <a:lnTo>
                    <a:pt x="2671" y="5250"/>
                  </a:lnTo>
                  <a:lnTo>
                    <a:pt x="2636" y="5249"/>
                  </a:lnTo>
                  <a:lnTo>
                    <a:pt x="2627" y="5249"/>
                  </a:lnTo>
                  <a:lnTo>
                    <a:pt x="2592" y="5247"/>
                  </a:lnTo>
                  <a:lnTo>
                    <a:pt x="2583" y="5246"/>
                  </a:lnTo>
                  <a:lnTo>
                    <a:pt x="2548" y="5243"/>
                  </a:lnTo>
                  <a:lnTo>
                    <a:pt x="2539" y="5242"/>
                  </a:lnTo>
                  <a:lnTo>
                    <a:pt x="2505" y="5237"/>
                  </a:lnTo>
                  <a:lnTo>
                    <a:pt x="2495" y="5236"/>
                  </a:lnTo>
                  <a:lnTo>
                    <a:pt x="2461" y="5230"/>
                  </a:lnTo>
                  <a:lnTo>
                    <a:pt x="2452" y="5228"/>
                  </a:lnTo>
                  <a:lnTo>
                    <a:pt x="2418" y="5221"/>
                  </a:lnTo>
                  <a:lnTo>
                    <a:pt x="2409" y="5219"/>
                  </a:lnTo>
                  <a:lnTo>
                    <a:pt x="2375" y="5211"/>
                  </a:lnTo>
                  <a:lnTo>
                    <a:pt x="2366" y="5208"/>
                  </a:lnTo>
                  <a:lnTo>
                    <a:pt x="2333" y="5199"/>
                  </a:lnTo>
                  <a:lnTo>
                    <a:pt x="2324" y="5196"/>
                  </a:lnTo>
                  <a:lnTo>
                    <a:pt x="2291" y="5185"/>
                  </a:lnTo>
                  <a:lnTo>
                    <a:pt x="2282" y="5182"/>
                  </a:lnTo>
                  <a:lnTo>
                    <a:pt x="2250" y="5170"/>
                  </a:lnTo>
                  <a:lnTo>
                    <a:pt x="2241" y="5166"/>
                  </a:lnTo>
                  <a:lnTo>
                    <a:pt x="2209" y="5153"/>
                  </a:lnTo>
                  <a:lnTo>
                    <a:pt x="2200" y="5149"/>
                  </a:lnTo>
                  <a:lnTo>
                    <a:pt x="2169" y="5135"/>
                  </a:lnTo>
                  <a:lnTo>
                    <a:pt x="2160" y="5131"/>
                  </a:lnTo>
                  <a:lnTo>
                    <a:pt x="2129" y="5115"/>
                  </a:lnTo>
                  <a:lnTo>
                    <a:pt x="2121" y="5110"/>
                  </a:lnTo>
                  <a:lnTo>
                    <a:pt x="2090" y="5093"/>
                  </a:lnTo>
                  <a:lnTo>
                    <a:pt x="2084" y="5090"/>
                  </a:lnTo>
                  <a:lnTo>
                    <a:pt x="2054" y="5072"/>
                  </a:lnTo>
                  <a:lnTo>
                    <a:pt x="2046" y="5067"/>
                  </a:lnTo>
                  <a:lnTo>
                    <a:pt x="2017" y="5048"/>
                  </a:lnTo>
                  <a:lnTo>
                    <a:pt x="2009" y="5042"/>
                  </a:lnTo>
                  <a:lnTo>
                    <a:pt x="1980" y="5022"/>
                  </a:lnTo>
                  <a:lnTo>
                    <a:pt x="1973" y="5017"/>
                  </a:lnTo>
                  <a:lnTo>
                    <a:pt x="1945" y="4996"/>
                  </a:lnTo>
                  <a:lnTo>
                    <a:pt x="1938" y="4990"/>
                  </a:lnTo>
                  <a:lnTo>
                    <a:pt x="1911" y="4968"/>
                  </a:lnTo>
                  <a:lnTo>
                    <a:pt x="1904" y="4962"/>
                  </a:lnTo>
                  <a:lnTo>
                    <a:pt x="1878" y="4938"/>
                  </a:lnTo>
                  <a:lnTo>
                    <a:pt x="1871" y="4932"/>
                  </a:lnTo>
                  <a:lnTo>
                    <a:pt x="1846" y="4908"/>
                  </a:lnTo>
                  <a:lnTo>
                    <a:pt x="1839" y="4901"/>
                  </a:lnTo>
                  <a:lnTo>
                    <a:pt x="1815" y="4876"/>
                  </a:lnTo>
                  <a:lnTo>
                    <a:pt x="1809" y="4869"/>
                  </a:lnTo>
                  <a:lnTo>
                    <a:pt x="1785" y="4843"/>
                  </a:lnTo>
                  <a:lnTo>
                    <a:pt x="1779" y="4836"/>
                  </a:lnTo>
                  <a:lnTo>
                    <a:pt x="1757" y="4809"/>
                  </a:lnTo>
                  <a:lnTo>
                    <a:pt x="1751" y="4802"/>
                  </a:lnTo>
                  <a:lnTo>
                    <a:pt x="1730" y="4774"/>
                  </a:lnTo>
                  <a:lnTo>
                    <a:pt x="1725" y="4767"/>
                  </a:lnTo>
                  <a:lnTo>
                    <a:pt x="1705" y="4738"/>
                  </a:lnTo>
                  <a:lnTo>
                    <a:pt x="1699" y="4730"/>
                  </a:lnTo>
                  <a:lnTo>
                    <a:pt x="1680" y="4701"/>
                  </a:lnTo>
                  <a:lnTo>
                    <a:pt x="1675" y="4693"/>
                  </a:lnTo>
                  <a:lnTo>
                    <a:pt x="1657" y="4663"/>
                  </a:lnTo>
                  <a:lnTo>
                    <a:pt x="1654" y="4657"/>
                  </a:lnTo>
                  <a:lnTo>
                    <a:pt x="1637" y="4626"/>
                  </a:lnTo>
                  <a:lnTo>
                    <a:pt x="1632" y="4618"/>
                  </a:lnTo>
                  <a:lnTo>
                    <a:pt x="1616" y="4587"/>
                  </a:lnTo>
                  <a:lnTo>
                    <a:pt x="1612" y="4578"/>
                  </a:lnTo>
                  <a:lnTo>
                    <a:pt x="1598" y="4547"/>
                  </a:lnTo>
                  <a:lnTo>
                    <a:pt x="1594" y="4538"/>
                  </a:lnTo>
                  <a:lnTo>
                    <a:pt x="1581" y="4506"/>
                  </a:lnTo>
                  <a:lnTo>
                    <a:pt x="1577" y="4497"/>
                  </a:lnTo>
                  <a:lnTo>
                    <a:pt x="1565" y="4465"/>
                  </a:lnTo>
                  <a:lnTo>
                    <a:pt x="1562" y="4456"/>
                  </a:lnTo>
                  <a:lnTo>
                    <a:pt x="1551" y="4423"/>
                  </a:lnTo>
                  <a:lnTo>
                    <a:pt x="1548" y="4414"/>
                  </a:lnTo>
                  <a:lnTo>
                    <a:pt x="1539" y="4381"/>
                  </a:lnTo>
                  <a:lnTo>
                    <a:pt x="1536" y="4372"/>
                  </a:lnTo>
                  <a:lnTo>
                    <a:pt x="1528" y="4338"/>
                  </a:lnTo>
                  <a:lnTo>
                    <a:pt x="1526" y="4329"/>
                  </a:lnTo>
                  <a:lnTo>
                    <a:pt x="1519" y="4295"/>
                  </a:lnTo>
                  <a:lnTo>
                    <a:pt x="1517" y="4286"/>
                  </a:lnTo>
                  <a:lnTo>
                    <a:pt x="1511" y="4252"/>
                  </a:lnTo>
                  <a:lnTo>
                    <a:pt x="1510" y="4242"/>
                  </a:lnTo>
                  <a:lnTo>
                    <a:pt x="1505" y="4208"/>
                  </a:lnTo>
                  <a:lnTo>
                    <a:pt x="1504" y="4199"/>
                  </a:lnTo>
                  <a:lnTo>
                    <a:pt x="1501" y="4164"/>
                  </a:lnTo>
                  <a:lnTo>
                    <a:pt x="1500" y="4155"/>
                  </a:lnTo>
                  <a:lnTo>
                    <a:pt x="1498" y="4120"/>
                  </a:lnTo>
                  <a:lnTo>
                    <a:pt x="1498" y="4111"/>
                  </a:lnTo>
                  <a:lnTo>
                    <a:pt x="1497" y="4076"/>
                  </a:lnTo>
                  <a:lnTo>
                    <a:pt x="1497" y="4066"/>
                  </a:lnTo>
                  <a:lnTo>
                    <a:pt x="1498" y="4031"/>
                  </a:lnTo>
                  <a:lnTo>
                    <a:pt x="1498" y="4022"/>
                  </a:lnTo>
                  <a:lnTo>
                    <a:pt x="1500" y="3987"/>
                  </a:lnTo>
                  <a:lnTo>
                    <a:pt x="1501" y="3978"/>
                  </a:lnTo>
                  <a:lnTo>
                    <a:pt x="1504" y="3943"/>
                  </a:lnTo>
                  <a:lnTo>
                    <a:pt x="1505" y="3934"/>
                  </a:lnTo>
                  <a:lnTo>
                    <a:pt x="1510" y="3899"/>
                  </a:lnTo>
                  <a:lnTo>
                    <a:pt x="1511" y="3890"/>
                  </a:lnTo>
                  <a:lnTo>
                    <a:pt x="1517" y="3856"/>
                  </a:lnTo>
                  <a:lnTo>
                    <a:pt x="1519" y="3846"/>
                  </a:lnTo>
                  <a:lnTo>
                    <a:pt x="1526" y="3812"/>
                  </a:lnTo>
                  <a:lnTo>
                    <a:pt x="1528" y="3803"/>
                  </a:lnTo>
                  <a:lnTo>
                    <a:pt x="1536" y="3770"/>
                  </a:lnTo>
                  <a:lnTo>
                    <a:pt x="1539" y="3760"/>
                  </a:lnTo>
                  <a:lnTo>
                    <a:pt x="1548" y="3727"/>
                  </a:lnTo>
                  <a:lnTo>
                    <a:pt x="1551" y="3718"/>
                  </a:lnTo>
                  <a:lnTo>
                    <a:pt x="1562" y="3685"/>
                  </a:lnTo>
                  <a:lnTo>
                    <a:pt x="1565" y="3676"/>
                  </a:lnTo>
                  <a:lnTo>
                    <a:pt x="1577" y="3644"/>
                  </a:lnTo>
                  <a:lnTo>
                    <a:pt x="1581" y="3635"/>
                  </a:lnTo>
                  <a:lnTo>
                    <a:pt x="1594" y="3603"/>
                  </a:lnTo>
                  <a:lnTo>
                    <a:pt x="1598" y="3594"/>
                  </a:lnTo>
                  <a:lnTo>
                    <a:pt x="1612" y="3563"/>
                  </a:lnTo>
                  <a:lnTo>
                    <a:pt x="1616" y="3554"/>
                  </a:lnTo>
                  <a:lnTo>
                    <a:pt x="1632" y="3523"/>
                  </a:lnTo>
                  <a:lnTo>
                    <a:pt x="1637" y="3515"/>
                  </a:lnTo>
                  <a:lnTo>
                    <a:pt x="1654" y="3484"/>
                  </a:lnTo>
                  <a:lnTo>
                    <a:pt x="1658" y="3477"/>
                  </a:lnTo>
                  <a:lnTo>
                    <a:pt x="1675" y="3448"/>
                  </a:lnTo>
                  <a:lnTo>
                    <a:pt x="1680" y="3440"/>
                  </a:lnTo>
                  <a:lnTo>
                    <a:pt x="1699" y="3411"/>
                  </a:lnTo>
                  <a:lnTo>
                    <a:pt x="1705" y="3403"/>
                  </a:lnTo>
                  <a:lnTo>
                    <a:pt x="1725" y="3374"/>
                  </a:lnTo>
                  <a:lnTo>
                    <a:pt x="1730" y="3367"/>
                  </a:lnTo>
                  <a:lnTo>
                    <a:pt x="1751" y="3339"/>
                  </a:lnTo>
                  <a:lnTo>
                    <a:pt x="1757" y="3332"/>
                  </a:lnTo>
                  <a:lnTo>
                    <a:pt x="1779" y="3305"/>
                  </a:lnTo>
                  <a:lnTo>
                    <a:pt x="1785" y="3298"/>
                  </a:lnTo>
                  <a:lnTo>
                    <a:pt x="1808" y="3272"/>
                  </a:lnTo>
                  <a:lnTo>
                    <a:pt x="1815" y="3265"/>
                  </a:lnTo>
                  <a:lnTo>
                    <a:pt x="1839" y="3240"/>
                  </a:lnTo>
                  <a:lnTo>
                    <a:pt x="1846" y="3234"/>
                  </a:lnTo>
                  <a:lnTo>
                    <a:pt x="1870" y="3210"/>
                  </a:lnTo>
                  <a:lnTo>
                    <a:pt x="1877" y="3203"/>
                  </a:lnTo>
                  <a:lnTo>
                    <a:pt x="1903" y="3180"/>
                  </a:lnTo>
                  <a:lnTo>
                    <a:pt x="1910" y="3174"/>
                  </a:lnTo>
                  <a:lnTo>
                    <a:pt x="1937" y="3152"/>
                  </a:lnTo>
                  <a:lnTo>
                    <a:pt x="1945" y="3146"/>
                  </a:lnTo>
                  <a:lnTo>
                    <a:pt x="1972" y="3125"/>
                  </a:lnTo>
                  <a:lnTo>
                    <a:pt x="1980" y="3119"/>
                  </a:lnTo>
                  <a:lnTo>
                    <a:pt x="2008" y="3099"/>
                  </a:lnTo>
                  <a:lnTo>
                    <a:pt x="2016" y="3093"/>
                  </a:lnTo>
                  <a:lnTo>
                    <a:pt x="2046" y="3074"/>
                  </a:lnTo>
                  <a:lnTo>
                    <a:pt x="2054" y="3069"/>
                  </a:lnTo>
                  <a:lnTo>
                    <a:pt x="2084" y="3051"/>
                  </a:lnTo>
                  <a:lnTo>
                    <a:pt x="2090" y="3048"/>
                  </a:lnTo>
                  <a:lnTo>
                    <a:pt x="2121" y="3031"/>
                  </a:lnTo>
                  <a:lnTo>
                    <a:pt x="2129" y="3026"/>
                  </a:lnTo>
                  <a:lnTo>
                    <a:pt x="2160" y="3010"/>
                  </a:lnTo>
                  <a:lnTo>
                    <a:pt x="2169" y="3006"/>
                  </a:lnTo>
                  <a:lnTo>
                    <a:pt x="2200" y="2992"/>
                  </a:lnTo>
                  <a:lnTo>
                    <a:pt x="2209" y="2988"/>
                  </a:lnTo>
                  <a:lnTo>
                    <a:pt x="2241" y="2975"/>
                  </a:lnTo>
                  <a:lnTo>
                    <a:pt x="2250" y="2971"/>
                  </a:lnTo>
                  <a:lnTo>
                    <a:pt x="2282" y="2959"/>
                  </a:lnTo>
                  <a:lnTo>
                    <a:pt x="2291" y="2956"/>
                  </a:lnTo>
                  <a:lnTo>
                    <a:pt x="2324" y="2945"/>
                  </a:lnTo>
                  <a:lnTo>
                    <a:pt x="2333" y="2942"/>
                  </a:lnTo>
                  <a:lnTo>
                    <a:pt x="2366" y="2933"/>
                  </a:lnTo>
                  <a:lnTo>
                    <a:pt x="2375" y="2930"/>
                  </a:lnTo>
                  <a:lnTo>
                    <a:pt x="2409" y="2922"/>
                  </a:lnTo>
                  <a:lnTo>
                    <a:pt x="2418" y="2920"/>
                  </a:lnTo>
                  <a:lnTo>
                    <a:pt x="2452" y="2913"/>
                  </a:lnTo>
                  <a:lnTo>
                    <a:pt x="2461" y="2911"/>
                  </a:lnTo>
                  <a:lnTo>
                    <a:pt x="2495" y="2905"/>
                  </a:lnTo>
                  <a:lnTo>
                    <a:pt x="2505" y="2904"/>
                  </a:lnTo>
                  <a:lnTo>
                    <a:pt x="2539" y="2899"/>
                  </a:lnTo>
                  <a:lnTo>
                    <a:pt x="2548" y="2898"/>
                  </a:lnTo>
                  <a:lnTo>
                    <a:pt x="2583" y="2895"/>
                  </a:lnTo>
                  <a:lnTo>
                    <a:pt x="2592" y="2894"/>
                  </a:lnTo>
                  <a:lnTo>
                    <a:pt x="2627" y="2892"/>
                  </a:lnTo>
                  <a:lnTo>
                    <a:pt x="2636" y="2892"/>
                  </a:lnTo>
                  <a:lnTo>
                    <a:pt x="2671" y="2891"/>
                  </a:lnTo>
                  <a:lnTo>
                    <a:pt x="2681" y="2891"/>
                  </a:lnTo>
                  <a:lnTo>
                    <a:pt x="2716" y="2892"/>
                  </a:lnTo>
                  <a:lnTo>
                    <a:pt x="2725" y="2892"/>
                  </a:lnTo>
                  <a:lnTo>
                    <a:pt x="2760" y="2894"/>
                  </a:lnTo>
                  <a:lnTo>
                    <a:pt x="2769" y="2895"/>
                  </a:lnTo>
                  <a:lnTo>
                    <a:pt x="2804" y="2898"/>
                  </a:lnTo>
                  <a:lnTo>
                    <a:pt x="2813" y="2899"/>
                  </a:lnTo>
                  <a:lnTo>
                    <a:pt x="2848" y="2904"/>
                  </a:lnTo>
                  <a:lnTo>
                    <a:pt x="2857" y="2905"/>
                  </a:lnTo>
                  <a:lnTo>
                    <a:pt x="2891" y="2911"/>
                  </a:lnTo>
                  <a:lnTo>
                    <a:pt x="2901" y="2913"/>
                  </a:lnTo>
                  <a:lnTo>
                    <a:pt x="2935" y="2920"/>
                  </a:lnTo>
                  <a:lnTo>
                    <a:pt x="2944" y="2922"/>
                  </a:lnTo>
                  <a:lnTo>
                    <a:pt x="2977" y="2930"/>
                  </a:lnTo>
                  <a:lnTo>
                    <a:pt x="2987" y="2933"/>
                  </a:lnTo>
                  <a:lnTo>
                    <a:pt x="3020" y="2942"/>
                  </a:lnTo>
                  <a:lnTo>
                    <a:pt x="3029" y="2945"/>
                  </a:lnTo>
                  <a:lnTo>
                    <a:pt x="3062" y="2956"/>
                  </a:lnTo>
                  <a:lnTo>
                    <a:pt x="3071" y="2959"/>
                  </a:lnTo>
                  <a:lnTo>
                    <a:pt x="3103" y="2971"/>
                  </a:lnTo>
                  <a:lnTo>
                    <a:pt x="3112" y="2975"/>
                  </a:lnTo>
                  <a:lnTo>
                    <a:pt x="3144" y="2988"/>
                  </a:lnTo>
                  <a:lnTo>
                    <a:pt x="3153" y="2992"/>
                  </a:lnTo>
                  <a:lnTo>
                    <a:pt x="3184" y="3006"/>
                  </a:lnTo>
                  <a:lnTo>
                    <a:pt x="3193" y="3010"/>
                  </a:lnTo>
                  <a:lnTo>
                    <a:pt x="3224" y="3026"/>
                  </a:lnTo>
                  <a:lnTo>
                    <a:pt x="3232" y="3031"/>
                  </a:lnTo>
                  <a:lnTo>
                    <a:pt x="3263" y="3048"/>
                  </a:lnTo>
                  <a:lnTo>
                    <a:pt x="3270" y="3052"/>
                  </a:lnTo>
                  <a:lnTo>
                    <a:pt x="3300" y="3070"/>
                  </a:lnTo>
                  <a:lnTo>
                    <a:pt x="3308" y="3075"/>
                  </a:lnTo>
                  <a:lnTo>
                    <a:pt x="3337" y="3094"/>
                  </a:lnTo>
                  <a:lnTo>
                    <a:pt x="3345" y="3099"/>
                  </a:lnTo>
                  <a:lnTo>
                    <a:pt x="3373" y="3119"/>
                  </a:lnTo>
                  <a:lnTo>
                    <a:pt x="3380" y="3125"/>
                  </a:lnTo>
                  <a:lnTo>
                    <a:pt x="3408" y="3146"/>
                  </a:lnTo>
                  <a:lnTo>
                    <a:pt x="3415" y="3152"/>
                  </a:lnTo>
                  <a:lnTo>
                    <a:pt x="3442" y="3174"/>
                  </a:lnTo>
                  <a:lnTo>
                    <a:pt x="3449" y="3180"/>
                  </a:lnTo>
                  <a:lnTo>
                    <a:pt x="3475" y="3203"/>
                  </a:lnTo>
                  <a:lnTo>
                    <a:pt x="3482" y="3209"/>
                  </a:lnTo>
                  <a:lnTo>
                    <a:pt x="3507" y="3233"/>
                  </a:lnTo>
                  <a:lnTo>
                    <a:pt x="3514" y="3240"/>
                  </a:lnTo>
                  <a:lnTo>
                    <a:pt x="3538" y="3265"/>
                  </a:lnTo>
                  <a:lnTo>
                    <a:pt x="3544" y="3272"/>
                  </a:lnTo>
                  <a:lnTo>
                    <a:pt x="3567" y="3298"/>
                  </a:lnTo>
                  <a:lnTo>
                    <a:pt x="3573" y="3305"/>
                  </a:lnTo>
                  <a:lnTo>
                    <a:pt x="3595" y="3332"/>
                  </a:lnTo>
                  <a:lnTo>
                    <a:pt x="3601" y="3339"/>
                  </a:lnTo>
                  <a:lnTo>
                    <a:pt x="3622" y="3367"/>
                  </a:lnTo>
                  <a:lnTo>
                    <a:pt x="3628" y="3374"/>
                  </a:lnTo>
                  <a:lnTo>
                    <a:pt x="3648" y="3402"/>
                  </a:lnTo>
                  <a:lnTo>
                    <a:pt x="3653" y="3410"/>
                  </a:lnTo>
                  <a:lnTo>
                    <a:pt x="3672" y="3439"/>
                  </a:lnTo>
                  <a:lnTo>
                    <a:pt x="3677" y="3447"/>
                  </a:lnTo>
                  <a:lnTo>
                    <a:pt x="3695" y="3477"/>
                  </a:lnTo>
                  <a:lnTo>
                    <a:pt x="3699" y="3484"/>
                  </a:lnTo>
                  <a:lnTo>
                    <a:pt x="3716" y="3515"/>
                  </a:lnTo>
                  <a:lnTo>
                    <a:pt x="3721" y="3523"/>
                  </a:lnTo>
                  <a:lnTo>
                    <a:pt x="3737" y="3554"/>
                  </a:lnTo>
                  <a:lnTo>
                    <a:pt x="3741" y="3563"/>
                  </a:lnTo>
                  <a:lnTo>
                    <a:pt x="3755" y="3594"/>
                  </a:lnTo>
                  <a:lnTo>
                    <a:pt x="3759" y="3603"/>
                  </a:lnTo>
                  <a:lnTo>
                    <a:pt x="3772" y="3635"/>
                  </a:lnTo>
                  <a:lnTo>
                    <a:pt x="3776" y="3644"/>
                  </a:lnTo>
                  <a:lnTo>
                    <a:pt x="3788" y="3676"/>
                  </a:lnTo>
                  <a:lnTo>
                    <a:pt x="3791" y="3685"/>
                  </a:lnTo>
                  <a:lnTo>
                    <a:pt x="3802" y="3718"/>
                  </a:lnTo>
                  <a:lnTo>
                    <a:pt x="3805" y="3727"/>
                  </a:lnTo>
                  <a:lnTo>
                    <a:pt x="3814" y="3760"/>
                  </a:lnTo>
                  <a:lnTo>
                    <a:pt x="3817" y="3770"/>
                  </a:lnTo>
                  <a:lnTo>
                    <a:pt x="3825" y="3803"/>
                  </a:lnTo>
                  <a:lnTo>
                    <a:pt x="3827" y="3812"/>
                  </a:lnTo>
                  <a:lnTo>
                    <a:pt x="3834" y="3846"/>
                  </a:lnTo>
                  <a:lnTo>
                    <a:pt x="3836" y="3856"/>
                  </a:lnTo>
                  <a:lnTo>
                    <a:pt x="3842" y="3890"/>
                  </a:lnTo>
                  <a:lnTo>
                    <a:pt x="3843" y="3899"/>
                  </a:lnTo>
                  <a:lnTo>
                    <a:pt x="3848" y="3934"/>
                  </a:lnTo>
                  <a:lnTo>
                    <a:pt x="3849" y="3943"/>
                  </a:lnTo>
                  <a:lnTo>
                    <a:pt x="3852" y="3978"/>
                  </a:lnTo>
                  <a:lnTo>
                    <a:pt x="3853" y="3987"/>
                  </a:lnTo>
                  <a:lnTo>
                    <a:pt x="3855" y="4022"/>
                  </a:lnTo>
                  <a:close/>
                  <a:moveTo>
                    <a:pt x="3354" y="4122"/>
                  </a:moveTo>
                  <a:lnTo>
                    <a:pt x="3355" y="4096"/>
                  </a:lnTo>
                  <a:lnTo>
                    <a:pt x="3356" y="4071"/>
                  </a:lnTo>
                  <a:lnTo>
                    <a:pt x="3355" y="4045"/>
                  </a:lnTo>
                  <a:lnTo>
                    <a:pt x="3354" y="4020"/>
                  </a:lnTo>
                  <a:lnTo>
                    <a:pt x="3352" y="3994"/>
                  </a:lnTo>
                  <a:lnTo>
                    <a:pt x="3348" y="3969"/>
                  </a:lnTo>
                  <a:lnTo>
                    <a:pt x="3344" y="3944"/>
                  </a:lnTo>
                  <a:lnTo>
                    <a:pt x="3339" y="3919"/>
                  </a:lnTo>
                  <a:lnTo>
                    <a:pt x="3333" y="3895"/>
                  </a:lnTo>
                  <a:lnTo>
                    <a:pt x="3326" y="3871"/>
                  </a:lnTo>
                  <a:lnTo>
                    <a:pt x="3318" y="3847"/>
                  </a:lnTo>
                  <a:lnTo>
                    <a:pt x="3309" y="3823"/>
                  </a:lnTo>
                  <a:lnTo>
                    <a:pt x="3299" y="3800"/>
                  </a:lnTo>
                  <a:lnTo>
                    <a:pt x="3289" y="3777"/>
                  </a:lnTo>
                  <a:lnTo>
                    <a:pt x="3277" y="3754"/>
                  </a:lnTo>
                  <a:lnTo>
                    <a:pt x="3265" y="3731"/>
                  </a:lnTo>
                  <a:lnTo>
                    <a:pt x="3251" y="3709"/>
                  </a:lnTo>
                  <a:lnTo>
                    <a:pt x="3237" y="3688"/>
                  </a:lnTo>
                  <a:lnTo>
                    <a:pt x="3223" y="3667"/>
                  </a:lnTo>
                  <a:lnTo>
                    <a:pt x="3207" y="3647"/>
                  </a:lnTo>
                  <a:lnTo>
                    <a:pt x="3191" y="3627"/>
                  </a:lnTo>
                  <a:lnTo>
                    <a:pt x="3174" y="3609"/>
                  </a:lnTo>
                  <a:lnTo>
                    <a:pt x="3157" y="3590"/>
                  </a:lnTo>
                  <a:lnTo>
                    <a:pt x="3138" y="3573"/>
                  </a:lnTo>
                  <a:lnTo>
                    <a:pt x="3120" y="3556"/>
                  </a:lnTo>
                  <a:lnTo>
                    <a:pt x="3100" y="3540"/>
                  </a:lnTo>
                  <a:lnTo>
                    <a:pt x="3080" y="3524"/>
                  </a:lnTo>
                  <a:lnTo>
                    <a:pt x="3059" y="3510"/>
                  </a:lnTo>
                  <a:lnTo>
                    <a:pt x="3038" y="3496"/>
                  </a:lnTo>
                  <a:lnTo>
                    <a:pt x="3016" y="3482"/>
                  </a:lnTo>
                  <a:lnTo>
                    <a:pt x="2993" y="3470"/>
                  </a:lnTo>
                  <a:lnTo>
                    <a:pt x="2970" y="3458"/>
                  </a:lnTo>
                  <a:lnTo>
                    <a:pt x="2947" y="3448"/>
                  </a:lnTo>
                  <a:lnTo>
                    <a:pt x="2924" y="3438"/>
                  </a:lnTo>
                  <a:lnTo>
                    <a:pt x="2900" y="3429"/>
                  </a:lnTo>
                  <a:lnTo>
                    <a:pt x="2876" y="3421"/>
                  </a:lnTo>
                  <a:lnTo>
                    <a:pt x="2852" y="3414"/>
                  </a:lnTo>
                  <a:lnTo>
                    <a:pt x="2828" y="3408"/>
                  </a:lnTo>
                  <a:lnTo>
                    <a:pt x="2803" y="3403"/>
                  </a:lnTo>
                  <a:lnTo>
                    <a:pt x="2778" y="3399"/>
                  </a:lnTo>
                  <a:lnTo>
                    <a:pt x="2753" y="3395"/>
                  </a:lnTo>
                  <a:lnTo>
                    <a:pt x="2727" y="3393"/>
                  </a:lnTo>
                  <a:lnTo>
                    <a:pt x="2702" y="3392"/>
                  </a:lnTo>
                  <a:lnTo>
                    <a:pt x="2676" y="3391"/>
                  </a:lnTo>
                  <a:lnTo>
                    <a:pt x="2651" y="3392"/>
                  </a:lnTo>
                  <a:lnTo>
                    <a:pt x="2625" y="3393"/>
                  </a:lnTo>
                  <a:lnTo>
                    <a:pt x="2600" y="3395"/>
                  </a:lnTo>
                  <a:lnTo>
                    <a:pt x="2575" y="3399"/>
                  </a:lnTo>
                  <a:lnTo>
                    <a:pt x="2550" y="3403"/>
                  </a:lnTo>
                  <a:lnTo>
                    <a:pt x="2525" y="3408"/>
                  </a:lnTo>
                  <a:lnTo>
                    <a:pt x="2501" y="3414"/>
                  </a:lnTo>
                  <a:lnTo>
                    <a:pt x="2477" y="3421"/>
                  </a:lnTo>
                  <a:lnTo>
                    <a:pt x="2453" y="3429"/>
                  </a:lnTo>
                  <a:lnTo>
                    <a:pt x="2429" y="3438"/>
                  </a:lnTo>
                  <a:lnTo>
                    <a:pt x="2406" y="3448"/>
                  </a:lnTo>
                  <a:lnTo>
                    <a:pt x="2383" y="3458"/>
                  </a:lnTo>
                  <a:lnTo>
                    <a:pt x="2360" y="3470"/>
                  </a:lnTo>
                  <a:lnTo>
                    <a:pt x="2337" y="3483"/>
                  </a:lnTo>
                  <a:lnTo>
                    <a:pt x="2314" y="3496"/>
                  </a:lnTo>
                  <a:lnTo>
                    <a:pt x="2293" y="3510"/>
                  </a:lnTo>
                  <a:lnTo>
                    <a:pt x="2272" y="3524"/>
                  </a:lnTo>
                  <a:lnTo>
                    <a:pt x="2252" y="3540"/>
                  </a:lnTo>
                  <a:lnTo>
                    <a:pt x="2233" y="3556"/>
                  </a:lnTo>
                  <a:lnTo>
                    <a:pt x="2214" y="3573"/>
                  </a:lnTo>
                  <a:lnTo>
                    <a:pt x="2196" y="3590"/>
                  </a:lnTo>
                  <a:lnTo>
                    <a:pt x="2179" y="3608"/>
                  </a:lnTo>
                  <a:lnTo>
                    <a:pt x="2162" y="3627"/>
                  </a:lnTo>
                  <a:lnTo>
                    <a:pt x="2146" y="3647"/>
                  </a:lnTo>
                  <a:lnTo>
                    <a:pt x="2130" y="3667"/>
                  </a:lnTo>
                  <a:lnTo>
                    <a:pt x="2116" y="3687"/>
                  </a:lnTo>
                  <a:lnTo>
                    <a:pt x="2102" y="3709"/>
                  </a:lnTo>
                  <a:lnTo>
                    <a:pt x="2088" y="3731"/>
                  </a:lnTo>
                  <a:lnTo>
                    <a:pt x="2076" y="3754"/>
                  </a:lnTo>
                  <a:lnTo>
                    <a:pt x="2064" y="3777"/>
                  </a:lnTo>
                  <a:lnTo>
                    <a:pt x="2054" y="3800"/>
                  </a:lnTo>
                  <a:lnTo>
                    <a:pt x="2044" y="3823"/>
                  </a:lnTo>
                  <a:lnTo>
                    <a:pt x="2035" y="3847"/>
                  </a:lnTo>
                  <a:lnTo>
                    <a:pt x="2027" y="3871"/>
                  </a:lnTo>
                  <a:lnTo>
                    <a:pt x="2020" y="3895"/>
                  </a:lnTo>
                  <a:lnTo>
                    <a:pt x="2014" y="3919"/>
                  </a:lnTo>
                  <a:lnTo>
                    <a:pt x="2009" y="3944"/>
                  </a:lnTo>
                  <a:lnTo>
                    <a:pt x="2005" y="3969"/>
                  </a:lnTo>
                  <a:lnTo>
                    <a:pt x="2001" y="3994"/>
                  </a:lnTo>
                  <a:lnTo>
                    <a:pt x="1999" y="4020"/>
                  </a:lnTo>
                  <a:lnTo>
                    <a:pt x="1998" y="4045"/>
                  </a:lnTo>
                  <a:lnTo>
                    <a:pt x="1997" y="4071"/>
                  </a:lnTo>
                  <a:lnTo>
                    <a:pt x="1998" y="4096"/>
                  </a:lnTo>
                  <a:lnTo>
                    <a:pt x="1999" y="4122"/>
                  </a:lnTo>
                  <a:lnTo>
                    <a:pt x="2001" y="4147"/>
                  </a:lnTo>
                  <a:lnTo>
                    <a:pt x="2005" y="4172"/>
                  </a:lnTo>
                  <a:lnTo>
                    <a:pt x="2009" y="4197"/>
                  </a:lnTo>
                  <a:lnTo>
                    <a:pt x="2014" y="4222"/>
                  </a:lnTo>
                  <a:lnTo>
                    <a:pt x="2020" y="4246"/>
                  </a:lnTo>
                  <a:lnTo>
                    <a:pt x="2027" y="4270"/>
                  </a:lnTo>
                  <a:lnTo>
                    <a:pt x="2035" y="4294"/>
                  </a:lnTo>
                  <a:lnTo>
                    <a:pt x="2044" y="4318"/>
                  </a:lnTo>
                  <a:lnTo>
                    <a:pt x="2054" y="4341"/>
                  </a:lnTo>
                  <a:lnTo>
                    <a:pt x="2064" y="4364"/>
                  </a:lnTo>
                  <a:lnTo>
                    <a:pt x="2076" y="4387"/>
                  </a:lnTo>
                  <a:lnTo>
                    <a:pt x="2089" y="4410"/>
                  </a:lnTo>
                  <a:lnTo>
                    <a:pt x="2102" y="4433"/>
                  </a:lnTo>
                  <a:lnTo>
                    <a:pt x="2116" y="4454"/>
                  </a:lnTo>
                  <a:lnTo>
                    <a:pt x="2131" y="4475"/>
                  </a:lnTo>
                  <a:lnTo>
                    <a:pt x="2146" y="4495"/>
                  </a:lnTo>
                  <a:lnTo>
                    <a:pt x="2162" y="4514"/>
                  </a:lnTo>
                  <a:lnTo>
                    <a:pt x="2179" y="4533"/>
                  </a:lnTo>
                  <a:lnTo>
                    <a:pt x="2196" y="4551"/>
                  </a:lnTo>
                  <a:lnTo>
                    <a:pt x="2214" y="4568"/>
                  </a:lnTo>
                  <a:lnTo>
                    <a:pt x="2233" y="4585"/>
                  </a:lnTo>
                  <a:lnTo>
                    <a:pt x="2252" y="4601"/>
                  </a:lnTo>
                  <a:lnTo>
                    <a:pt x="2272" y="4616"/>
                  </a:lnTo>
                  <a:lnTo>
                    <a:pt x="2293" y="4631"/>
                  </a:lnTo>
                  <a:lnTo>
                    <a:pt x="2314" y="4645"/>
                  </a:lnTo>
                  <a:lnTo>
                    <a:pt x="2337" y="4658"/>
                  </a:lnTo>
                  <a:lnTo>
                    <a:pt x="2360" y="4671"/>
                  </a:lnTo>
                  <a:lnTo>
                    <a:pt x="2383" y="4683"/>
                  </a:lnTo>
                  <a:lnTo>
                    <a:pt x="2406" y="4693"/>
                  </a:lnTo>
                  <a:lnTo>
                    <a:pt x="2429" y="4703"/>
                  </a:lnTo>
                  <a:lnTo>
                    <a:pt x="2453" y="4712"/>
                  </a:lnTo>
                  <a:lnTo>
                    <a:pt x="2477" y="4720"/>
                  </a:lnTo>
                  <a:lnTo>
                    <a:pt x="2501" y="4727"/>
                  </a:lnTo>
                  <a:lnTo>
                    <a:pt x="2525" y="4733"/>
                  </a:lnTo>
                  <a:lnTo>
                    <a:pt x="2550" y="4738"/>
                  </a:lnTo>
                  <a:lnTo>
                    <a:pt x="2575" y="4742"/>
                  </a:lnTo>
                  <a:lnTo>
                    <a:pt x="2600" y="4746"/>
                  </a:lnTo>
                  <a:lnTo>
                    <a:pt x="2625" y="4748"/>
                  </a:lnTo>
                  <a:lnTo>
                    <a:pt x="2651" y="4749"/>
                  </a:lnTo>
                  <a:lnTo>
                    <a:pt x="2676" y="4750"/>
                  </a:lnTo>
                  <a:lnTo>
                    <a:pt x="2702" y="4749"/>
                  </a:lnTo>
                  <a:lnTo>
                    <a:pt x="2727" y="4748"/>
                  </a:lnTo>
                  <a:lnTo>
                    <a:pt x="2753" y="4746"/>
                  </a:lnTo>
                  <a:lnTo>
                    <a:pt x="2778" y="4742"/>
                  </a:lnTo>
                  <a:lnTo>
                    <a:pt x="2803" y="4738"/>
                  </a:lnTo>
                  <a:lnTo>
                    <a:pt x="2828" y="4733"/>
                  </a:lnTo>
                  <a:lnTo>
                    <a:pt x="2852" y="4727"/>
                  </a:lnTo>
                  <a:lnTo>
                    <a:pt x="2876" y="4720"/>
                  </a:lnTo>
                  <a:lnTo>
                    <a:pt x="2900" y="4712"/>
                  </a:lnTo>
                  <a:lnTo>
                    <a:pt x="2924" y="4703"/>
                  </a:lnTo>
                  <a:lnTo>
                    <a:pt x="2947" y="4693"/>
                  </a:lnTo>
                  <a:lnTo>
                    <a:pt x="2970" y="4683"/>
                  </a:lnTo>
                  <a:lnTo>
                    <a:pt x="2993" y="4671"/>
                  </a:lnTo>
                  <a:lnTo>
                    <a:pt x="3016" y="4659"/>
                  </a:lnTo>
                  <a:lnTo>
                    <a:pt x="3038" y="4645"/>
                  </a:lnTo>
                  <a:lnTo>
                    <a:pt x="3060" y="4631"/>
                  </a:lnTo>
                  <a:lnTo>
                    <a:pt x="3080" y="4617"/>
                  </a:lnTo>
                  <a:lnTo>
                    <a:pt x="3100" y="4601"/>
                  </a:lnTo>
                  <a:lnTo>
                    <a:pt x="3120" y="4585"/>
                  </a:lnTo>
                  <a:lnTo>
                    <a:pt x="3139" y="4568"/>
                  </a:lnTo>
                  <a:lnTo>
                    <a:pt x="3157" y="4551"/>
                  </a:lnTo>
                  <a:lnTo>
                    <a:pt x="3174" y="4533"/>
                  </a:lnTo>
                  <a:lnTo>
                    <a:pt x="3191" y="4514"/>
                  </a:lnTo>
                  <a:lnTo>
                    <a:pt x="3207" y="4495"/>
                  </a:lnTo>
                  <a:lnTo>
                    <a:pt x="3223" y="4475"/>
                  </a:lnTo>
                  <a:lnTo>
                    <a:pt x="3237" y="4454"/>
                  </a:lnTo>
                  <a:lnTo>
                    <a:pt x="3251" y="4433"/>
                  </a:lnTo>
                  <a:lnTo>
                    <a:pt x="3264" y="4410"/>
                  </a:lnTo>
                  <a:lnTo>
                    <a:pt x="3277" y="4387"/>
                  </a:lnTo>
                  <a:lnTo>
                    <a:pt x="3289" y="4364"/>
                  </a:lnTo>
                  <a:lnTo>
                    <a:pt x="3299" y="4341"/>
                  </a:lnTo>
                  <a:lnTo>
                    <a:pt x="3309" y="4318"/>
                  </a:lnTo>
                  <a:lnTo>
                    <a:pt x="3318" y="4294"/>
                  </a:lnTo>
                  <a:lnTo>
                    <a:pt x="3326" y="4270"/>
                  </a:lnTo>
                  <a:lnTo>
                    <a:pt x="3333" y="4246"/>
                  </a:lnTo>
                  <a:lnTo>
                    <a:pt x="3339" y="4222"/>
                  </a:lnTo>
                  <a:lnTo>
                    <a:pt x="3344" y="4197"/>
                  </a:lnTo>
                  <a:lnTo>
                    <a:pt x="3348" y="4172"/>
                  </a:lnTo>
                  <a:lnTo>
                    <a:pt x="3352" y="4147"/>
                  </a:lnTo>
                  <a:lnTo>
                    <a:pt x="3354" y="4122"/>
                  </a:lnTo>
                  <a:close/>
                </a:path>
              </a:pathLst>
            </a:custGeom>
            <a:solidFill>
              <a:srgbClr val="FFFFFF"/>
            </a:solidFill>
            <a:ln>
              <a:noFill/>
            </a:ln>
          </p:spPr>
          <p:txBody>
            <a:bodyPr/>
            <a:lstStyle/>
            <a:p>
              <a:endParaRPr/>
            </a:p>
          </p:txBody>
        </p:sp>
      </p:grpSp>
      <p:sp>
        <p:nvSpPr>
          <p:cNvPr id="22" name="Oval 21">
            <a:extLst>
              <a:ext uri="{FF2B5EF4-FFF2-40B4-BE49-F238E27FC236}">
                <a16:creationId xmlns:a16="http://schemas.microsoft.com/office/drawing/2014/main" id="{5D5DF0D9-7490-49B5-B544-67408FFADE31}"/>
              </a:ext>
            </a:extLst>
          </p:cNvPr>
          <p:cNvSpPr/>
          <p:nvPr/>
        </p:nvSpPr>
        <p:spPr>
          <a:xfrm>
            <a:off x="5334368"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55" name="Group 652">
            <a:extLst>
              <a:ext uri="{FF2B5EF4-FFF2-40B4-BE49-F238E27FC236}">
                <a16:creationId xmlns:a16="http://schemas.microsoft.com/office/drawing/2014/main" id="{FE7FA444-25DE-4684-AB29-971110BB7B68}"/>
              </a:ext>
            </a:extLst>
          </p:cNvPr>
          <p:cNvGrpSpPr/>
          <p:nvPr/>
        </p:nvGrpSpPr>
        <p:grpSpPr>
          <a:xfrm>
            <a:off x="5663661" y="1720046"/>
            <a:ext cx="834934" cy="834934"/>
            <a:chOff x="9627603" y="4956472"/>
            <a:chExt cx="914400" cy="914400"/>
          </a:xfrm>
        </p:grpSpPr>
        <p:sp>
          <p:nvSpPr>
            <p:cNvPr id="90056" name="Accent">
              <a:extLst>
                <a:ext uri="{FF2B5EF4-FFF2-40B4-BE49-F238E27FC236}">
                  <a16:creationId xmlns:a16="http://schemas.microsoft.com/office/drawing/2014/main" id="{937CE413-10C6-41AD-BB4D-173C0220A3B5}"/>
                </a:ext>
              </a:extLst>
            </p:cNvPr>
            <p:cNvSpPr/>
            <p:nvPr/>
          </p:nvSpPr>
          <p:spPr>
            <a:xfrm>
              <a:off x="9627603" y="4956472"/>
              <a:ext cx="914400" cy="914400"/>
            </a:xfrm>
            <a:custGeom>
              <a:avLst/>
              <a:gdLst/>
              <a:ahLst/>
              <a:cxnLst/>
              <a:rect l="0" t="0" r="10000" b="10000"/>
              <a:pathLst>
                <a:path w="10000" h="10000">
                  <a:moveTo>
                    <a:pt x="6195" y="8269"/>
                  </a:moveTo>
                  <a:lnTo>
                    <a:pt x="6162" y="8271"/>
                  </a:lnTo>
                  <a:lnTo>
                    <a:pt x="3838" y="8271"/>
                  </a:lnTo>
                  <a:lnTo>
                    <a:pt x="3805" y="8269"/>
                  </a:lnTo>
                  <a:lnTo>
                    <a:pt x="3773" y="8262"/>
                  </a:lnTo>
                  <a:lnTo>
                    <a:pt x="3742" y="8252"/>
                  </a:lnTo>
                  <a:lnTo>
                    <a:pt x="3713" y="8238"/>
                  </a:lnTo>
                  <a:lnTo>
                    <a:pt x="3686" y="8219"/>
                  </a:lnTo>
                  <a:lnTo>
                    <a:pt x="3661" y="8198"/>
                  </a:lnTo>
                  <a:lnTo>
                    <a:pt x="3640" y="8173"/>
                  </a:lnTo>
                  <a:lnTo>
                    <a:pt x="3621" y="8146"/>
                  </a:lnTo>
                  <a:lnTo>
                    <a:pt x="3607" y="8117"/>
                  </a:lnTo>
                  <a:lnTo>
                    <a:pt x="3597" y="8086"/>
                  </a:lnTo>
                  <a:lnTo>
                    <a:pt x="3590" y="8054"/>
                  </a:lnTo>
                  <a:lnTo>
                    <a:pt x="3588" y="8021"/>
                  </a:lnTo>
                  <a:lnTo>
                    <a:pt x="3590" y="7988"/>
                  </a:lnTo>
                  <a:lnTo>
                    <a:pt x="3597" y="7956"/>
                  </a:lnTo>
                  <a:lnTo>
                    <a:pt x="3607" y="7925"/>
                  </a:lnTo>
                  <a:lnTo>
                    <a:pt x="3621" y="7896"/>
                  </a:lnTo>
                  <a:lnTo>
                    <a:pt x="3640" y="7869"/>
                  </a:lnTo>
                  <a:lnTo>
                    <a:pt x="3661" y="7844"/>
                  </a:lnTo>
                  <a:lnTo>
                    <a:pt x="3686" y="7823"/>
                  </a:lnTo>
                  <a:lnTo>
                    <a:pt x="3713" y="7804"/>
                  </a:lnTo>
                  <a:lnTo>
                    <a:pt x="3742" y="7790"/>
                  </a:lnTo>
                  <a:lnTo>
                    <a:pt x="3773" y="7780"/>
                  </a:lnTo>
                  <a:lnTo>
                    <a:pt x="3805" y="7773"/>
                  </a:lnTo>
                  <a:lnTo>
                    <a:pt x="3838" y="7771"/>
                  </a:lnTo>
                  <a:lnTo>
                    <a:pt x="6162" y="7771"/>
                  </a:lnTo>
                  <a:lnTo>
                    <a:pt x="6195" y="7773"/>
                  </a:lnTo>
                  <a:lnTo>
                    <a:pt x="6227" y="7780"/>
                  </a:lnTo>
                  <a:lnTo>
                    <a:pt x="6258" y="7790"/>
                  </a:lnTo>
                  <a:lnTo>
                    <a:pt x="6287" y="7804"/>
                  </a:lnTo>
                  <a:lnTo>
                    <a:pt x="6314" y="7823"/>
                  </a:lnTo>
                  <a:lnTo>
                    <a:pt x="6339" y="7844"/>
                  </a:lnTo>
                  <a:lnTo>
                    <a:pt x="6360" y="7869"/>
                  </a:lnTo>
                  <a:lnTo>
                    <a:pt x="6379" y="7896"/>
                  </a:lnTo>
                  <a:lnTo>
                    <a:pt x="6393" y="7925"/>
                  </a:lnTo>
                  <a:lnTo>
                    <a:pt x="6403" y="7956"/>
                  </a:lnTo>
                  <a:lnTo>
                    <a:pt x="6410" y="7988"/>
                  </a:lnTo>
                  <a:lnTo>
                    <a:pt x="6412" y="8021"/>
                  </a:lnTo>
                  <a:lnTo>
                    <a:pt x="6410" y="8054"/>
                  </a:lnTo>
                  <a:lnTo>
                    <a:pt x="6403" y="8086"/>
                  </a:lnTo>
                  <a:lnTo>
                    <a:pt x="6393" y="8117"/>
                  </a:lnTo>
                  <a:lnTo>
                    <a:pt x="6379" y="8146"/>
                  </a:lnTo>
                  <a:lnTo>
                    <a:pt x="6360" y="8173"/>
                  </a:lnTo>
                  <a:lnTo>
                    <a:pt x="6339" y="8198"/>
                  </a:lnTo>
                  <a:lnTo>
                    <a:pt x="6314" y="8219"/>
                  </a:lnTo>
                  <a:lnTo>
                    <a:pt x="6287" y="8238"/>
                  </a:lnTo>
                  <a:lnTo>
                    <a:pt x="6258" y="8252"/>
                  </a:lnTo>
                  <a:lnTo>
                    <a:pt x="6227" y="8262"/>
                  </a:lnTo>
                  <a:lnTo>
                    <a:pt x="6195" y="8269"/>
                  </a:lnTo>
                  <a:close/>
                  <a:moveTo>
                    <a:pt x="4406" y="1050"/>
                  </a:moveTo>
                  <a:lnTo>
                    <a:pt x="4419" y="1050"/>
                  </a:lnTo>
                  <a:lnTo>
                    <a:pt x="5581" y="1050"/>
                  </a:lnTo>
                  <a:lnTo>
                    <a:pt x="5594" y="1050"/>
                  </a:lnTo>
                  <a:lnTo>
                    <a:pt x="5607" y="1051"/>
                  </a:lnTo>
                  <a:lnTo>
                    <a:pt x="5620" y="1052"/>
                  </a:lnTo>
                  <a:lnTo>
                    <a:pt x="5633" y="1054"/>
                  </a:lnTo>
                  <a:lnTo>
                    <a:pt x="5646" y="1056"/>
                  </a:lnTo>
                  <a:lnTo>
                    <a:pt x="5658" y="1059"/>
                  </a:lnTo>
                  <a:lnTo>
                    <a:pt x="5671" y="1062"/>
                  </a:lnTo>
                  <a:lnTo>
                    <a:pt x="5683" y="1065"/>
                  </a:lnTo>
                  <a:lnTo>
                    <a:pt x="5696" y="1070"/>
                  </a:lnTo>
                  <a:lnTo>
                    <a:pt x="5708" y="1074"/>
                  </a:lnTo>
                  <a:lnTo>
                    <a:pt x="5720" y="1079"/>
                  </a:lnTo>
                  <a:lnTo>
                    <a:pt x="5732" y="1085"/>
                  </a:lnTo>
                  <a:lnTo>
                    <a:pt x="5744" y="1091"/>
                  </a:lnTo>
                  <a:lnTo>
                    <a:pt x="5755" y="1097"/>
                  </a:lnTo>
                  <a:lnTo>
                    <a:pt x="5766" y="1104"/>
                  </a:lnTo>
                  <a:lnTo>
                    <a:pt x="5777" y="1111"/>
                  </a:lnTo>
                  <a:lnTo>
                    <a:pt x="5788" y="1118"/>
                  </a:lnTo>
                  <a:lnTo>
                    <a:pt x="5798" y="1126"/>
                  </a:lnTo>
                  <a:lnTo>
                    <a:pt x="5808" y="1134"/>
                  </a:lnTo>
                  <a:lnTo>
                    <a:pt x="5818" y="1143"/>
                  </a:lnTo>
                  <a:lnTo>
                    <a:pt x="5827" y="1152"/>
                  </a:lnTo>
                  <a:lnTo>
                    <a:pt x="5836" y="1161"/>
                  </a:lnTo>
                  <a:lnTo>
                    <a:pt x="5845" y="1171"/>
                  </a:lnTo>
                  <a:lnTo>
                    <a:pt x="5853" y="1181"/>
                  </a:lnTo>
                  <a:lnTo>
                    <a:pt x="5861" y="1191"/>
                  </a:lnTo>
                  <a:lnTo>
                    <a:pt x="5869" y="1202"/>
                  </a:lnTo>
                  <a:lnTo>
                    <a:pt x="5876" y="1213"/>
                  </a:lnTo>
                  <a:lnTo>
                    <a:pt x="5883" y="1224"/>
                  </a:lnTo>
                  <a:lnTo>
                    <a:pt x="5889" y="1235"/>
                  </a:lnTo>
                  <a:lnTo>
                    <a:pt x="5895" y="1247"/>
                  </a:lnTo>
                  <a:lnTo>
                    <a:pt x="5900" y="1259"/>
                  </a:lnTo>
                  <a:lnTo>
                    <a:pt x="5905" y="1271"/>
                  </a:lnTo>
                  <a:lnTo>
                    <a:pt x="5910" y="1283"/>
                  </a:lnTo>
                  <a:lnTo>
                    <a:pt x="5914" y="1296"/>
                  </a:lnTo>
                  <a:lnTo>
                    <a:pt x="5917" y="1308"/>
                  </a:lnTo>
                  <a:lnTo>
                    <a:pt x="5920" y="1321"/>
                  </a:lnTo>
                  <a:lnTo>
                    <a:pt x="5923" y="1334"/>
                  </a:lnTo>
                  <a:lnTo>
                    <a:pt x="5925" y="1346"/>
                  </a:lnTo>
                  <a:lnTo>
                    <a:pt x="5927" y="1359"/>
                  </a:lnTo>
                  <a:lnTo>
                    <a:pt x="5928" y="1373"/>
                  </a:lnTo>
                  <a:lnTo>
                    <a:pt x="5929" y="1386"/>
                  </a:lnTo>
                  <a:lnTo>
                    <a:pt x="5929" y="1399"/>
                  </a:lnTo>
                  <a:lnTo>
                    <a:pt x="5929" y="2212"/>
                  </a:lnTo>
                  <a:lnTo>
                    <a:pt x="5929" y="2225"/>
                  </a:lnTo>
                  <a:lnTo>
                    <a:pt x="5928" y="2238"/>
                  </a:lnTo>
                  <a:lnTo>
                    <a:pt x="5927" y="2251"/>
                  </a:lnTo>
                  <a:lnTo>
                    <a:pt x="5925" y="2264"/>
                  </a:lnTo>
                  <a:lnTo>
                    <a:pt x="5923" y="2277"/>
                  </a:lnTo>
                  <a:lnTo>
                    <a:pt x="5920" y="2289"/>
                  </a:lnTo>
                  <a:lnTo>
                    <a:pt x="5917" y="2302"/>
                  </a:lnTo>
                  <a:lnTo>
                    <a:pt x="5914" y="2314"/>
                  </a:lnTo>
                  <a:lnTo>
                    <a:pt x="5910" y="2327"/>
                  </a:lnTo>
                  <a:lnTo>
                    <a:pt x="5905" y="2339"/>
                  </a:lnTo>
                  <a:lnTo>
                    <a:pt x="5900" y="2351"/>
                  </a:lnTo>
                  <a:lnTo>
                    <a:pt x="5895" y="2363"/>
                  </a:lnTo>
                  <a:lnTo>
                    <a:pt x="5889" y="2375"/>
                  </a:lnTo>
                  <a:lnTo>
                    <a:pt x="5883" y="2386"/>
                  </a:lnTo>
                  <a:lnTo>
                    <a:pt x="5876" y="2397"/>
                  </a:lnTo>
                  <a:lnTo>
                    <a:pt x="5869" y="2408"/>
                  </a:lnTo>
                  <a:lnTo>
                    <a:pt x="5861" y="2419"/>
                  </a:lnTo>
                  <a:lnTo>
                    <a:pt x="5853" y="2429"/>
                  </a:lnTo>
                  <a:lnTo>
                    <a:pt x="5845" y="2439"/>
                  </a:lnTo>
                  <a:lnTo>
                    <a:pt x="5836" y="2449"/>
                  </a:lnTo>
                  <a:lnTo>
                    <a:pt x="5827" y="2458"/>
                  </a:lnTo>
                  <a:lnTo>
                    <a:pt x="5818" y="2467"/>
                  </a:lnTo>
                  <a:lnTo>
                    <a:pt x="5808" y="2476"/>
                  </a:lnTo>
                  <a:lnTo>
                    <a:pt x="5798" y="2484"/>
                  </a:lnTo>
                  <a:lnTo>
                    <a:pt x="5788" y="2492"/>
                  </a:lnTo>
                  <a:lnTo>
                    <a:pt x="5777" y="2500"/>
                  </a:lnTo>
                  <a:lnTo>
                    <a:pt x="5766" y="2507"/>
                  </a:lnTo>
                  <a:lnTo>
                    <a:pt x="5755" y="2514"/>
                  </a:lnTo>
                  <a:lnTo>
                    <a:pt x="5744" y="2520"/>
                  </a:lnTo>
                  <a:lnTo>
                    <a:pt x="5732" y="2526"/>
                  </a:lnTo>
                  <a:lnTo>
                    <a:pt x="5720" y="2531"/>
                  </a:lnTo>
                  <a:lnTo>
                    <a:pt x="5708" y="2536"/>
                  </a:lnTo>
                  <a:lnTo>
                    <a:pt x="5696" y="2541"/>
                  </a:lnTo>
                  <a:lnTo>
                    <a:pt x="5683" y="2545"/>
                  </a:lnTo>
                  <a:lnTo>
                    <a:pt x="5671" y="2548"/>
                  </a:lnTo>
                  <a:lnTo>
                    <a:pt x="5658" y="2551"/>
                  </a:lnTo>
                  <a:lnTo>
                    <a:pt x="5646" y="2554"/>
                  </a:lnTo>
                  <a:lnTo>
                    <a:pt x="5633" y="2556"/>
                  </a:lnTo>
                  <a:lnTo>
                    <a:pt x="5620" y="2558"/>
                  </a:lnTo>
                  <a:lnTo>
                    <a:pt x="5607" y="2559"/>
                  </a:lnTo>
                  <a:lnTo>
                    <a:pt x="5594" y="2560"/>
                  </a:lnTo>
                  <a:lnTo>
                    <a:pt x="5581" y="2560"/>
                  </a:lnTo>
                  <a:lnTo>
                    <a:pt x="4419" y="2560"/>
                  </a:lnTo>
                  <a:lnTo>
                    <a:pt x="4406" y="2560"/>
                  </a:lnTo>
                  <a:lnTo>
                    <a:pt x="4393" y="2559"/>
                  </a:lnTo>
                  <a:lnTo>
                    <a:pt x="4380" y="2558"/>
                  </a:lnTo>
                  <a:lnTo>
                    <a:pt x="4367" y="2556"/>
                  </a:lnTo>
                  <a:lnTo>
                    <a:pt x="4354" y="2554"/>
                  </a:lnTo>
                  <a:lnTo>
                    <a:pt x="4342" y="2551"/>
                  </a:lnTo>
                  <a:lnTo>
                    <a:pt x="4329" y="2548"/>
                  </a:lnTo>
                  <a:lnTo>
                    <a:pt x="4317" y="2545"/>
                  </a:lnTo>
                  <a:lnTo>
                    <a:pt x="4304" y="2541"/>
                  </a:lnTo>
                  <a:lnTo>
                    <a:pt x="4292" y="2536"/>
                  </a:lnTo>
                  <a:lnTo>
                    <a:pt x="4280" y="2531"/>
                  </a:lnTo>
                  <a:lnTo>
                    <a:pt x="4268" y="2526"/>
                  </a:lnTo>
                  <a:lnTo>
                    <a:pt x="4256" y="2520"/>
                  </a:lnTo>
                  <a:lnTo>
                    <a:pt x="4245" y="2514"/>
                  </a:lnTo>
                  <a:lnTo>
                    <a:pt x="4234" y="2507"/>
                  </a:lnTo>
                  <a:lnTo>
                    <a:pt x="4223" y="2500"/>
                  </a:lnTo>
                  <a:lnTo>
                    <a:pt x="4212" y="2492"/>
                  </a:lnTo>
                  <a:lnTo>
                    <a:pt x="4202" y="2484"/>
                  </a:lnTo>
                  <a:lnTo>
                    <a:pt x="4192" y="2476"/>
                  </a:lnTo>
                  <a:lnTo>
                    <a:pt x="4182" y="2467"/>
                  </a:lnTo>
                  <a:lnTo>
                    <a:pt x="4173" y="2458"/>
                  </a:lnTo>
                  <a:lnTo>
                    <a:pt x="4164" y="2449"/>
                  </a:lnTo>
                  <a:lnTo>
                    <a:pt x="4155" y="2439"/>
                  </a:lnTo>
                  <a:lnTo>
                    <a:pt x="4147" y="2429"/>
                  </a:lnTo>
                  <a:lnTo>
                    <a:pt x="4139" y="2419"/>
                  </a:lnTo>
                  <a:lnTo>
                    <a:pt x="4131" y="2408"/>
                  </a:lnTo>
                  <a:lnTo>
                    <a:pt x="4124" y="2397"/>
                  </a:lnTo>
                  <a:lnTo>
                    <a:pt x="4117" y="2386"/>
                  </a:lnTo>
                  <a:lnTo>
                    <a:pt x="4111" y="2375"/>
                  </a:lnTo>
                  <a:lnTo>
                    <a:pt x="4105" y="2363"/>
                  </a:lnTo>
                  <a:lnTo>
                    <a:pt x="4100" y="2351"/>
                  </a:lnTo>
                  <a:lnTo>
                    <a:pt x="4095" y="2339"/>
                  </a:lnTo>
                  <a:lnTo>
                    <a:pt x="4090" y="2327"/>
                  </a:lnTo>
                  <a:lnTo>
                    <a:pt x="4086" y="2314"/>
                  </a:lnTo>
                  <a:lnTo>
                    <a:pt x="4083" y="2302"/>
                  </a:lnTo>
                  <a:lnTo>
                    <a:pt x="4080" y="2289"/>
                  </a:lnTo>
                  <a:lnTo>
                    <a:pt x="4077" y="2277"/>
                  </a:lnTo>
                  <a:lnTo>
                    <a:pt x="4075" y="2264"/>
                  </a:lnTo>
                  <a:lnTo>
                    <a:pt x="4073" y="2251"/>
                  </a:lnTo>
                  <a:lnTo>
                    <a:pt x="4072" y="2238"/>
                  </a:lnTo>
                  <a:lnTo>
                    <a:pt x="4071" y="2225"/>
                  </a:lnTo>
                  <a:lnTo>
                    <a:pt x="4071" y="2212"/>
                  </a:lnTo>
                  <a:lnTo>
                    <a:pt x="4071" y="1399"/>
                  </a:lnTo>
                  <a:lnTo>
                    <a:pt x="4071" y="1386"/>
                  </a:lnTo>
                  <a:lnTo>
                    <a:pt x="4072" y="1373"/>
                  </a:lnTo>
                  <a:lnTo>
                    <a:pt x="4073" y="1359"/>
                  </a:lnTo>
                  <a:lnTo>
                    <a:pt x="4075" y="1346"/>
                  </a:lnTo>
                  <a:lnTo>
                    <a:pt x="4077" y="1334"/>
                  </a:lnTo>
                  <a:lnTo>
                    <a:pt x="4080" y="1321"/>
                  </a:lnTo>
                  <a:lnTo>
                    <a:pt x="4083" y="1308"/>
                  </a:lnTo>
                  <a:lnTo>
                    <a:pt x="4086" y="1296"/>
                  </a:lnTo>
                  <a:lnTo>
                    <a:pt x="4090" y="1283"/>
                  </a:lnTo>
                  <a:lnTo>
                    <a:pt x="4095" y="1271"/>
                  </a:lnTo>
                  <a:lnTo>
                    <a:pt x="4100" y="1259"/>
                  </a:lnTo>
                  <a:lnTo>
                    <a:pt x="4105" y="1247"/>
                  </a:lnTo>
                  <a:lnTo>
                    <a:pt x="4111" y="1235"/>
                  </a:lnTo>
                  <a:lnTo>
                    <a:pt x="4117" y="1224"/>
                  </a:lnTo>
                  <a:lnTo>
                    <a:pt x="4124" y="1213"/>
                  </a:lnTo>
                  <a:lnTo>
                    <a:pt x="4131" y="1202"/>
                  </a:lnTo>
                  <a:lnTo>
                    <a:pt x="4139" y="1191"/>
                  </a:lnTo>
                  <a:lnTo>
                    <a:pt x="4147" y="1181"/>
                  </a:lnTo>
                  <a:lnTo>
                    <a:pt x="4155" y="1171"/>
                  </a:lnTo>
                  <a:lnTo>
                    <a:pt x="4164" y="1161"/>
                  </a:lnTo>
                  <a:lnTo>
                    <a:pt x="4173" y="1152"/>
                  </a:lnTo>
                  <a:lnTo>
                    <a:pt x="4182" y="1143"/>
                  </a:lnTo>
                  <a:lnTo>
                    <a:pt x="4192" y="1134"/>
                  </a:lnTo>
                  <a:lnTo>
                    <a:pt x="4202" y="1126"/>
                  </a:lnTo>
                  <a:lnTo>
                    <a:pt x="4212" y="1118"/>
                  </a:lnTo>
                  <a:lnTo>
                    <a:pt x="4223" y="1111"/>
                  </a:lnTo>
                  <a:lnTo>
                    <a:pt x="4234" y="1104"/>
                  </a:lnTo>
                  <a:lnTo>
                    <a:pt x="4245" y="1097"/>
                  </a:lnTo>
                  <a:lnTo>
                    <a:pt x="4256" y="1091"/>
                  </a:lnTo>
                  <a:lnTo>
                    <a:pt x="4268" y="1085"/>
                  </a:lnTo>
                  <a:lnTo>
                    <a:pt x="4280" y="1079"/>
                  </a:lnTo>
                  <a:lnTo>
                    <a:pt x="4292" y="1074"/>
                  </a:lnTo>
                  <a:lnTo>
                    <a:pt x="4304" y="1070"/>
                  </a:lnTo>
                  <a:lnTo>
                    <a:pt x="4317" y="1065"/>
                  </a:lnTo>
                  <a:lnTo>
                    <a:pt x="4329" y="1062"/>
                  </a:lnTo>
                  <a:lnTo>
                    <a:pt x="4342" y="1059"/>
                  </a:lnTo>
                  <a:lnTo>
                    <a:pt x="4354" y="1056"/>
                  </a:lnTo>
                  <a:lnTo>
                    <a:pt x="4367" y="1054"/>
                  </a:lnTo>
                  <a:lnTo>
                    <a:pt x="4380" y="1052"/>
                  </a:lnTo>
                  <a:lnTo>
                    <a:pt x="4393" y="1051"/>
                  </a:lnTo>
                  <a:lnTo>
                    <a:pt x="4406" y="1050"/>
                  </a:lnTo>
                  <a:close/>
                </a:path>
              </a:pathLst>
            </a:custGeom>
            <a:solidFill>
              <a:srgbClr val="FFFFFF"/>
            </a:solidFill>
            <a:ln>
              <a:noFill/>
            </a:ln>
          </p:spPr>
          <p:txBody>
            <a:bodyPr/>
            <a:lstStyle/>
            <a:p>
              <a:endParaRPr/>
            </a:p>
          </p:txBody>
        </p:sp>
        <p:sp>
          <p:nvSpPr>
            <p:cNvPr id="90057" name="Outline">
              <a:extLst>
                <a:ext uri="{FF2B5EF4-FFF2-40B4-BE49-F238E27FC236}">
                  <a16:creationId xmlns:a16="http://schemas.microsoft.com/office/drawing/2014/main" id="{D9829329-AF0A-4B8E-A99A-4C93F6A63589}"/>
                </a:ext>
              </a:extLst>
            </p:cNvPr>
            <p:cNvSpPr/>
            <p:nvPr/>
          </p:nvSpPr>
          <p:spPr>
            <a:xfrm>
              <a:off x="9627603" y="4956472"/>
              <a:ext cx="914400" cy="914400"/>
            </a:xfrm>
            <a:custGeom>
              <a:avLst/>
              <a:gdLst/>
              <a:ahLst/>
              <a:cxnLst/>
              <a:rect l="0" t="0" r="10000" b="10000"/>
              <a:pathLst>
                <a:path w="10000" h="10000">
                  <a:moveTo>
                    <a:pt x="4392" y="801"/>
                  </a:moveTo>
                  <a:lnTo>
                    <a:pt x="4401" y="800"/>
                  </a:lnTo>
                  <a:lnTo>
                    <a:pt x="4414" y="800"/>
                  </a:lnTo>
                  <a:lnTo>
                    <a:pt x="4419" y="800"/>
                  </a:lnTo>
                  <a:lnTo>
                    <a:pt x="5581" y="800"/>
                  </a:lnTo>
                  <a:lnTo>
                    <a:pt x="5586" y="800"/>
                  </a:lnTo>
                  <a:lnTo>
                    <a:pt x="5599" y="800"/>
                  </a:lnTo>
                  <a:lnTo>
                    <a:pt x="5608" y="801"/>
                  </a:lnTo>
                  <a:lnTo>
                    <a:pt x="5621" y="801"/>
                  </a:lnTo>
                  <a:lnTo>
                    <a:pt x="5630" y="802"/>
                  </a:lnTo>
                  <a:lnTo>
                    <a:pt x="5643" y="803"/>
                  </a:lnTo>
                  <a:lnTo>
                    <a:pt x="5653" y="804"/>
                  </a:lnTo>
                  <a:lnTo>
                    <a:pt x="5666" y="806"/>
                  </a:lnTo>
                  <a:lnTo>
                    <a:pt x="5675" y="807"/>
                  </a:lnTo>
                  <a:lnTo>
                    <a:pt x="5688" y="810"/>
                  </a:lnTo>
                  <a:lnTo>
                    <a:pt x="5697" y="811"/>
                  </a:lnTo>
                  <a:lnTo>
                    <a:pt x="5710" y="814"/>
                  </a:lnTo>
                  <a:lnTo>
                    <a:pt x="5719" y="816"/>
                  </a:lnTo>
                  <a:lnTo>
                    <a:pt x="5731" y="819"/>
                  </a:lnTo>
                  <a:lnTo>
                    <a:pt x="5741" y="822"/>
                  </a:lnTo>
                  <a:lnTo>
                    <a:pt x="5753" y="825"/>
                  </a:lnTo>
                  <a:lnTo>
                    <a:pt x="5762" y="828"/>
                  </a:lnTo>
                  <a:lnTo>
                    <a:pt x="5774" y="832"/>
                  </a:lnTo>
                  <a:lnTo>
                    <a:pt x="5783" y="835"/>
                  </a:lnTo>
                  <a:lnTo>
                    <a:pt x="5796" y="840"/>
                  </a:lnTo>
                  <a:lnTo>
                    <a:pt x="5804" y="843"/>
                  </a:lnTo>
                  <a:lnTo>
                    <a:pt x="5816" y="848"/>
                  </a:lnTo>
                  <a:lnTo>
                    <a:pt x="5825" y="852"/>
                  </a:lnTo>
                  <a:lnTo>
                    <a:pt x="5837" y="858"/>
                  </a:lnTo>
                  <a:lnTo>
                    <a:pt x="5846" y="862"/>
                  </a:lnTo>
                  <a:lnTo>
                    <a:pt x="5857" y="868"/>
                  </a:lnTo>
                  <a:lnTo>
                    <a:pt x="5866" y="872"/>
                  </a:lnTo>
                  <a:lnTo>
                    <a:pt x="5877" y="879"/>
                  </a:lnTo>
                  <a:lnTo>
                    <a:pt x="5882" y="882"/>
                  </a:lnTo>
                  <a:lnTo>
                    <a:pt x="5894" y="889"/>
                  </a:lnTo>
                  <a:lnTo>
                    <a:pt x="5902" y="894"/>
                  </a:lnTo>
                  <a:lnTo>
                    <a:pt x="5913" y="901"/>
                  </a:lnTo>
                  <a:lnTo>
                    <a:pt x="5921" y="906"/>
                  </a:lnTo>
                  <a:lnTo>
                    <a:pt x="5931" y="914"/>
                  </a:lnTo>
                  <a:lnTo>
                    <a:pt x="5939" y="919"/>
                  </a:lnTo>
                  <a:lnTo>
                    <a:pt x="5949" y="927"/>
                  </a:lnTo>
                  <a:lnTo>
                    <a:pt x="5957" y="933"/>
                  </a:lnTo>
                  <a:lnTo>
                    <a:pt x="5967" y="941"/>
                  </a:lnTo>
                  <a:lnTo>
                    <a:pt x="5974" y="947"/>
                  </a:lnTo>
                  <a:lnTo>
                    <a:pt x="5984" y="956"/>
                  </a:lnTo>
                  <a:lnTo>
                    <a:pt x="5991" y="962"/>
                  </a:lnTo>
                  <a:lnTo>
                    <a:pt x="6000" y="971"/>
                  </a:lnTo>
                  <a:lnTo>
                    <a:pt x="6007" y="978"/>
                  </a:lnTo>
                  <a:lnTo>
                    <a:pt x="6016" y="987"/>
                  </a:lnTo>
                  <a:lnTo>
                    <a:pt x="6022" y="994"/>
                  </a:lnTo>
                  <a:lnTo>
                    <a:pt x="6031" y="1004"/>
                  </a:lnTo>
                  <a:lnTo>
                    <a:pt x="6037" y="1011"/>
                  </a:lnTo>
                  <a:lnTo>
                    <a:pt x="6045" y="1021"/>
                  </a:lnTo>
                  <a:lnTo>
                    <a:pt x="6051" y="1028"/>
                  </a:lnTo>
                  <a:lnTo>
                    <a:pt x="6059" y="1038"/>
                  </a:lnTo>
                  <a:lnTo>
                    <a:pt x="6065" y="1046"/>
                  </a:lnTo>
                  <a:lnTo>
                    <a:pt x="6072" y="1056"/>
                  </a:lnTo>
                  <a:lnTo>
                    <a:pt x="6077" y="1064"/>
                  </a:lnTo>
                  <a:lnTo>
                    <a:pt x="6085" y="1075"/>
                  </a:lnTo>
                  <a:lnTo>
                    <a:pt x="6090" y="1083"/>
                  </a:lnTo>
                  <a:lnTo>
                    <a:pt x="6096" y="1094"/>
                  </a:lnTo>
                  <a:lnTo>
                    <a:pt x="6103" y="1105"/>
                  </a:lnTo>
                  <a:lnTo>
                    <a:pt x="6109" y="1116"/>
                  </a:lnTo>
                  <a:lnTo>
                    <a:pt x="6113" y="1124"/>
                  </a:lnTo>
                  <a:lnTo>
                    <a:pt x="6119" y="1136"/>
                  </a:lnTo>
                  <a:lnTo>
                    <a:pt x="6123" y="1144"/>
                  </a:lnTo>
                  <a:lnTo>
                    <a:pt x="6128" y="1156"/>
                  </a:lnTo>
                  <a:lnTo>
                    <a:pt x="6132" y="1165"/>
                  </a:lnTo>
                  <a:lnTo>
                    <a:pt x="6137" y="1177"/>
                  </a:lnTo>
                  <a:lnTo>
                    <a:pt x="6140" y="1185"/>
                  </a:lnTo>
                  <a:lnTo>
                    <a:pt x="6145" y="1198"/>
                  </a:lnTo>
                  <a:lnTo>
                    <a:pt x="6148" y="1206"/>
                  </a:lnTo>
                  <a:lnTo>
                    <a:pt x="6152" y="1219"/>
                  </a:lnTo>
                  <a:lnTo>
                    <a:pt x="6154" y="1227"/>
                  </a:lnTo>
                  <a:lnTo>
                    <a:pt x="6158" y="1240"/>
                  </a:lnTo>
                  <a:lnTo>
                    <a:pt x="6160" y="1249"/>
                  </a:lnTo>
                  <a:lnTo>
                    <a:pt x="6163" y="1261"/>
                  </a:lnTo>
                  <a:lnTo>
                    <a:pt x="6165" y="1270"/>
                  </a:lnTo>
                  <a:lnTo>
                    <a:pt x="6168" y="1283"/>
                  </a:lnTo>
                  <a:lnTo>
                    <a:pt x="6170" y="1292"/>
                  </a:lnTo>
                  <a:lnTo>
                    <a:pt x="6172" y="1305"/>
                  </a:lnTo>
                  <a:lnTo>
                    <a:pt x="6173" y="1314"/>
                  </a:lnTo>
                  <a:lnTo>
                    <a:pt x="6175" y="1327"/>
                  </a:lnTo>
                  <a:lnTo>
                    <a:pt x="6176" y="1336"/>
                  </a:lnTo>
                  <a:lnTo>
                    <a:pt x="6177" y="1350"/>
                  </a:lnTo>
                  <a:lnTo>
                    <a:pt x="6178" y="1359"/>
                  </a:lnTo>
                  <a:lnTo>
                    <a:pt x="6178" y="1372"/>
                  </a:lnTo>
                  <a:lnTo>
                    <a:pt x="6179" y="1381"/>
                  </a:lnTo>
                  <a:lnTo>
                    <a:pt x="6179" y="1394"/>
                  </a:lnTo>
                  <a:lnTo>
                    <a:pt x="6179" y="1399"/>
                  </a:lnTo>
                  <a:lnTo>
                    <a:pt x="6179" y="1729"/>
                  </a:lnTo>
                  <a:lnTo>
                    <a:pt x="7091" y="1729"/>
                  </a:lnTo>
                  <a:lnTo>
                    <a:pt x="7096" y="1729"/>
                  </a:lnTo>
                  <a:lnTo>
                    <a:pt x="7131" y="1730"/>
                  </a:lnTo>
                  <a:lnTo>
                    <a:pt x="7140" y="1730"/>
                  </a:lnTo>
                  <a:lnTo>
                    <a:pt x="7175" y="1732"/>
                  </a:lnTo>
                  <a:lnTo>
                    <a:pt x="7184" y="1733"/>
                  </a:lnTo>
                  <a:lnTo>
                    <a:pt x="7219" y="1736"/>
                  </a:lnTo>
                  <a:lnTo>
                    <a:pt x="7228" y="1737"/>
                  </a:lnTo>
                  <a:lnTo>
                    <a:pt x="7263" y="1742"/>
                  </a:lnTo>
                  <a:lnTo>
                    <a:pt x="7272" y="1743"/>
                  </a:lnTo>
                  <a:lnTo>
                    <a:pt x="7306" y="1749"/>
                  </a:lnTo>
                  <a:lnTo>
                    <a:pt x="7315" y="1751"/>
                  </a:lnTo>
                  <a:lnTo>
                    <a:pt x="7349" y="1758"/>
                  </a:lnTo>
                  <a:lnTo>
                    <a:pt x="7358" y="1760"/>
                  </a:lnTo>
                  <a:lnTo>
                    <a:pt x="7392" y="1768"/>
                  </a:lnTo>
                  <a:lnTo>
                    <a:pt x="7401" y="1771"/>
                  </a:lnTo>
                  <a:lnTo>
                    <a:pt x="7434" y="1780"/>
                  </a:lnTo>
                  <a:lnTo>
                    <a:pt x="7443" y="1783"/>
                  </a:lnTo>
                  <a:lnTo>
                    <a:pt x="7476" y="1794"/>
                  </a:lnTo>
                  <a:lnTo>
                    <a:pt x="7485" y="1797"/>
                  </a:lnTo>
                  <a:lnTo>
                    <a:pt x="7518" y="1809"/>
                  </a:lnTo>
                  <a:lnTo>
                    <a:pt x="7527" y="1812"/>
                  </a:lnTo>
                  <a:lnTo>
                    <a:pt x="7559" y="1826"/>
                  </a:lnTo>
                  <a:lnTo>
                    <a:pt x="7567" y="1830"/>
                  </a:lnTo>
                  <a:lnTo>
                    <a:pt x="7599" y="1844"/>
                  </a:lnTo>
                  <a:lnTo>
                    <a:pt x="7608" y="1848"/>
                  </a:lnTo>
                  <a:lnTo>
                    <a:pt x="7639" y="1864"/>
                  </a:lnTo>
                  <a:lnTo>
                    <a:pt x="7647" y="1869"/>
                  </a:lnTo>
                  <a:lnTo>
                    <a:pt x="7678" y="1886"/>
                  </a:lnTo>
                  <a:lnTo>
                    <a:pt x="7685" y="1890"/>
                  </a:lnTo>
                  <a:lnTo>
                    <a:pt x="7715" y="1908"/>
                  </a:lnTo>
                  <a:lnTo>
                    <a:pt x="7723" y="1913"/>
                  </a:lnTo>
                  <a:lnTo>
                    <a:pt x="7752" y="1932"/>
                  </a:lnTo>
                  <a:lnTo>
                    <a:pt x="7760" y="1937"/>
                  </a:lnTo>
                  <a:lnTo>
                    <a:pt x="7788" y="1957"/>
                  </a:lnTo>
                  <a:lnTo>
                    <a:pt x="7795" y="1963"/>
                  </a:lnTo>
                  <a:lnTo>
                    <a:pt x="7823" y="1984"/>
                  </a:lnTo>
                  <a:lnTo>
                    <a:pt x="7830" y="1990"/>
                  </a:lnTo>
                  <a:lnTo>
                    <a:pt x="7857" y="2012"/>
                  </a:lnTo>
                  <a:lnTo>
                    <a:pt x="7864" y="2018"/>
                  </a:lnTo>
                  <a:lnTo>
                    <a:pt x="7890" y="2041"/>
                  </a:lnTo>
                  <a:lnTo>
                    <a:pt x="7897" y="2047"/>
                  </a:lnTo>
                  <a:lnTo>
                    <a:pt x="7922" y="2071"/>
                  </a:lnTo>
                  <a:lnTo>
                    <a:pt x="7929" y="2078"/>
                  </a:lnTo>
                  <a:lnTo>
                    <a:pt x="7953" y="2103"/>
                  </a:lnTo>
                  <a:lnTo>
                    <a:pt x="7959" y="2110"/>
                  </a:lnTo>
                  <a:lnTo>
                    <a:pt x="7982" y="2136"/>
                  </a:lnTo>
                  <a:lnTo>
                    <a:pt x="7988" y="2143"/>
                  </a:lnTo>
                  <a:lnTo>
                    <a:pt x="8010" y="2170"/>
                  </a:lnTo>
                  <a:lnTo>
                    <a:pt x="8016" y="2177"/>
                  </a:lnTo>
                  <a:lnTo>
                    <a:pt x="8037" y="2205"/>
                  </a:lnTo>
                  <a:lnTo>
                    <a:pt x="8043" y="2212"/>
                  </a:lnTo>
                  <a:lnTo>
                    <a:pt x="8063" y="2240"/>
                  </a:lnTo>
                  <a:lnTo>
                    <a:pt x="8068" y="2248"/>
                  </a:lnTo>
                  <a:lnTo>
                    <a:pt x="8087" y="2277"/>
                  </a:lnTo>
                  <a:lnTo>
                    <a:pt x="8092" y="2285"/>
                  </a:lnTo>
                  <a:lnTo>
                    <a:pt x="8110" y="2315"/>
                  </a:lnTo>
                  <a:lnTo>
                    <a:pt x="8114" y="2322"/>
                  </a:lnTo>
                  <a:lnTo>
                    <a:pt x="8131" y="2353"/>
                  </a:lnTo>
                  <a:lnTo>
                    <a:pt x="8136" y="2361"/>
                  </a:lnTo>
                  <a:lnTo>
                    <a:pt x="8152" y="2392"/>
                  </a:lnTo>
                  <a:lnTo>
                    <a:pt x="8156" y="2401"/>
                  </a:lnTo>
                  <a:lnTo>
                    <a:pt x="8170" y="2433"/>
                  </a:lnTo>
                  <a:lnTo>
                    <a:pt x="8174" y="2441"/>
                  </a:lnTo>
                  <a:lnTo>
                    <a:pt x="8188" y="2473"/>
                  </a:lnTo>
                  <a:lnTo>
                    <a:pt x="8191" y="2482"/>
                  </a:lnTo>
                  <a:lnTo>
                    <a:pt x="8203" y="2515"/>
                  </a:lnTo>
                  <a:lnTo>
                    <a:pt x="8206" y="2524"/>
                  </a:lnTo>
                  <a:lnTo>
                    <a:pt x="8217" y="2557"/>
                  </a:lnTo>
                  <a:lnTo>
                    <a:pt x="8220" y="2566"/>
                  </a:lnTo>
                  <a:lnTo>
                    <a:pt x="8229" y="2599"/>
                  </a:lnTo>
                  <a:lnTo>
                    <a:pt x="8232" y="2608"/>
                  </a:lnTo>
                  <a:lnTo>
                    <a:pt x="8240" y="2642"/>
                  </a:lnTo>
                  <a:lnTo>
                    <a:pt x="8242" y="2651"/>
                  </a:lnTo>
                  <a:lnTo>
                    <a:pt x="8249" y="2685"/>
                  </a:lnTo>
                  <a:lnTo>
                    <a:pt x="8251" y="2694"/>
                  </a:lnTo>
                  <a:lnTo>
                    <a:pt x="8257" y="2728"/>
                  </a:lnTo>
                  <a:lnTo>
                    <a:pt x="8258" y="2737"/>
                  </a:lnTo>
                  <a:lnTo>
                    <a:pt x="8263" y="2772"/>
                  </a:lnTo>
                  <a:lnTo>
                    <a:pt x="8264" y="2781"/>
                  </a:lnTo>
                  <a:lnTo>
                    <a:pt x="8267" y="2816"/>
                  </a:lnTo>
                  <a:lnTo>
                    <a:pt x="8268" y="2825"/>
                  </a:lnTo>
                  <a:lnTo>
                    <a:pt x="8270" y="2860"/>
                  </a:lnTo>
                  <a:lnTo>
                    <a:pt x="8270" y="2869"/>
                  </a:lnTo>
                  <a:lnTo>
                    <a:pt x="8271" y="2904"/>
                  </a:lnTo>
                  <a:lnTo>
                    <a:pt x="8271" y="2909"/>
                  </a:lnTo>
                  <a:lnTo>
                    <a:pt x="8271" y="8021"/>
                  </a:lnTo>
                  <a:lnTo>
                    <a:pt x="8271" y="8026"/>
                  </a:lnTo>
                  <a:lnTo>
                    <a:pt x="8270" y="8061"/>
                  </a:lnTo>
                  <a:lnTo>
                    <a:pt x="8270" y="8070"/>
                  </a:lnTo>
                  <a:lnTo>
                    <a:pt x="8268" y="8105"/>
                  </a:lnTo>
                  <a:lnTo>
                    <a:pt x="8267" y="8114"/>
                  </a:lnTo>
                  <a:lnTo>
                    <a:pt x="8264" y="8149"/>
                  </a:lnTo>
                  <a:lnTo>
                    <a:pt x="8263" y="8158"/>
                  </a:lnTo>
                  <a:lnTo>
                    <a:pt x="8258" y="8192"/>
                  </a:lnTo>
                  <a:lnTo>
                    <a:pt x="8257" y="8202"/>
                  </a:lnTo>
                  <a:lnTo>
                    <a:pt x="8251" y="8236"/>
                  </a:lnTo>
                  <a:lnTo>
                    <a:pt x="8249" y="8245"/>
                  </a:lnTo>
                  <a:lnTo>
                    <a:pt x="8242" y="8279"/>
                  </a:lnTo>
                  <a:lnTo>
                    <a:pt x="8240" y="8288"/>
                  </a:lnTo>
                  <a:lnTo>
                    <a:pt x="8232" y="8322"/>
                  </a:lnTo>
                  <a:lnTo>
                    <a:pt x="8229" y="8331"/>
                  </a:lnTo>
                  <a:lnTo>
                    <a:pt x="8220" y="8364"/>
                  </a:lnTo>
                  <a:lnTo>
                    <a:pt x="8217" y="8373"/>
                  </a:lnTo>
                  <a:lnTo>
                    <a:pt x="8206" y="8406"/>
                  </a:lnTo>
                  <a:lnTo>
                    <a:pt x="8203" y="8415"/>
                  </a:lnTo>
                  <a:lnTo>
                    <a:pt x="8191" y="8447"/>
                  </a:lnTo>
                  <a:lnTo>
                    <a:pt x="8187" y="8456"/>
                  </a:lnTo>
                  <a:lnTo>
                    <a:pt x="8174" y="8488"/>
                  </a:lnTo>
                  <a:lnTo>
                    <a:pt x="8170" y="8497"/>
                  </a:lnTo>
                  <a:lnTo>
                    <a:pt x="8156" y="8528"/>
                  </a:lnTo>
                  <a:lnTo>
                    <a:pt x="8152" y="8537"/>
                  </a:lnTo>
                  <a:lnTo>
                    <a:pt x="8136" y="8568"/>
                  </a:lnTo>
                  <a:lnTo>
                    <a:pt x="8131" y="8576"/>
                  </a:lnTo>
                  <a:lnTo>
                    <a:pt x="8114" y="8607"/>
                  </a:lnTo>
                  <a:lnTo>
                    <a:pt x="8111" y="8613"/>
                  </a:lnTo>
                  <a:lnTo>
                    <a:pt x="8093" y="8643"/>
                  </a:lnTo>
                  <a:lnTo>
                    <a:pt x="8088" y="8651"/>
                  </a:lnTo>
                  <a:lnTo>
                    <a:pt x="8069" y="8681"/>
                  </a:lnTo>
                  <a:lnTo>
                    <a:pt x="8063" y="8689"/>
                  </a:lnTo>
                  <a:lnTo>
                    <a:pt x="8043" y="8717"/>
                  </a:lnTo>
                  <a:lnTo>
                    <a:pt x="8037" y="8725"/>
                  </a:lnTo>
                  <a:lnTo>
                    <a:pt x="8016" y="8752"/>
                  </a:lnTo>
                  <a:lnTo>
                    <a:pt x="8010" y="8760"/>
                  </a:lnTo>
                  <a:lnTo>
                    <a:pt x="7988" y="8787"/>
                  </a:lnTo>
                  <a:lnTo>
                    <a:pt x="7982" y="8794"/>
                  </a:lnTo>
                  <a:lnTo>
                    <a:pt x="7959" y="8820"/>
                  </a:lnTo>
                  <a:lnTo>
                    <a:pt x="7952" y="8827"/>
                  </a:lnTo>
                  <a:lnTo>
                    <a:pt x="7928" y="8851"/>
                  </a:lnTo>
                  <a:lnTo>
                    <a:pt x="7922" y="8858"/>
                  </a:lnTo>
                  <a:lnTo>
                    <a:pt x="7897" y="8882"/>
                  </a:lnTo>
                  <a:lnTo>
                    <a:pt x="7890" y="8889"/>
                  </a:lnTo>
                  <a:lnTo>
                    <a:pt x="7864" y="8912"/>
                  </a:lnTo>
                  <a:lnTo>
                    <a:pt x="7857" y="8918"/>
                  </a:lnTo>
                  <a:lnTo>
                    <a:pt x="7830" y="8940"/>
                  </a:lnTo>
                  <a:lnTo>
                    <a:pt x="7823" y="8946"/>
                  </a:lnTo>
                  <a:lnTo>
                    <a:pt x="7795" y="8967"/>
                  </a:lnTo>
                  <a:lnTo>
                    <a:pt x="7788" y="8972"/>
                  </a:lnTo>
                  <a:lnTo>
                    <a:pt x="7759" y="8992"/>
                  </a:lnTo>
                  <a:lnTo>
                    <a:pt x="7751" y="8998"/>
                  </a:lnTo>
                  <a:lnTo>
                    <a:pt x="7722" y="9017"/>
                  </a:lnTo>
                  <a:lnTo>
                    <a:pt x="7714" y="9022"/>
                  </a:lnTo>
                  <a:lnTo>
                    <a:pt x="7685" y="9039"/>
                  </a:lnTo>
                  <a:lnTo>
                    <a:pt x="7678" y="9043"/>
                  </a:lnTo>
                  <a:lnTo>
                    <a:pt x="7647" y="9060"/>
                  </a:lnTo>
                  <a:lnTo>
                    <a:pt x="7639" y="9065"/>
                  </a:lnTo>
                  <a:lnTo>
                    <a:pt x="7608" y="9081"/>
                  </a:lnTo>
                  <a:lnTo>
                    <a:pt x="7599" y="9085"/>
                  </a:lnTo>
                  <a:lnTo>
                    <a:pt x="7567" y="9099"/>
                  </a:lnTo>
                  <a:lnTo>
                    <a:pt x="7559" y="9103"/>
                  </a:lnTo>
                  <a:lnTo>
                    <a:pt x="7527" y="9117"/>
                  </a:lnTo>
                  <a:lnTo>
                    <a:pt x="7518" y="9120"/>
                  </a:lnTo>
                  <a:lnTo>
                    <a:pt x="7485" y="9132"/>
                  </a:lnTo>
                  <a:lnTo>
                    <a:pt x="7476" y="9135"/>
                  </a:lnTo>
                  <a:lnTo>
                    <a:pt x="7443" y="9146"/>
                  </a:lnTo>
                  <a:lnTo>
                    <a:pt x="7434" y="9149"/>
                  </a:lnTo>
                  <a:lnTo>
                    <a:pt x="7401" y="9158"/>
                  </a:lnTo>
                  <a:lnTo>
                    <a:pt x="7392" y="9161"/>
                  </a:lnTo>
                  <a:lnTo>
                    <a:pt x="7358" y="9169"/>
                  </a:lnTo>
                  <a:lnTo>
                    <a:pt x="7349" y="9171"/>
                  </a:lnTo>
                  <a:lnTo>
                    <a:pt x="7315" y="9178"/>
                  </a:lnTo>
                  <a:lnTo>
                    <a:pt x="7306" y="9180"/>
                  </a:lnTo>
                  <a:lnTo>
                    <a:pt x="7272" y="9186"/>
                  </a:lnTo>
                  <a:lnTo>
                    <a:pt x="7263" y="9187"/>
                  </a:lnTo>
                  <a:lnTo>
                    <a:pt x="7228" y="9192"/>
                  </a:lnTo>
                  <a:lnTo>
                    <a:pt x="7219" y="9193"/>
                  </a:lnTo>
                  <a:lnTo>
                    <a:pt x="7184" y="9196"/>
                  </a:lnTo>
                  <a:lnTo>
                    <a:pt x="7175" y="9197"/>
                  </a:lnTo>
                  <a:lnTo>
                    <a:pt x="7140" y="9199"/>
                  </a:lnTo>
                  <a:lnTo>
                    <a:pt x="7131" y="9199"/>
                  </a:lnTo>
                  <a:lnTo>
                    <a:pt x="7096" y="9200"/>
                  </a:lnTo>
                  <a:lnTo>
                    <a:pt x="7091" y="9200"/>
                  </a:lnTo>
                  <a:lnTo>
                    <a:pt x="2909" y="9200"/>
                  </a:lnTo>
                  <a:lnTo>
                    <a:pt x="2904" y="9200"/>
                  </a:lnTo>
                  <a:lnTo>
                    <a:pt x="2869" y="9199"/>
                  </a:lnTo>
                  <a:lnTo>
                    <a:pt x="2860" y="9199"/>
                  </a:lnTo>
                  <a:lnTo>
                    <a:pt x="2825" y="9197"/>
                  </a:lnTo>
                  <a:lnTo>
                    <a:pt x="2816" y="9196"/>
                  </a:lnTo>
                  <a:lnTo>
                    <a:pt x="2781" y="9193"/>
                  </a:lnTo>
                  <a:lnTo>
                    <a:pt x="2772" y="9192"/>
                  </a:lnTo>
                  <a:lnTo>
                    <a:pt x="2737" y="9187"/>
                  </a:lnTo>
                  <a:lnTo>
                    <a:pt x="2728" y="9186"/>
                  </a:lnTo>
                  <a:lnTo>
                    <a:pt x="2694" y="9180"/>
                  </a:lnTo>
                  <a:lnTo>
                    <a:pt x="2685" y="9178"/>
                  </a:lnTo>
                  <a:lnTo>
                    <a:pt x="2651" y="9171"/>
                  </a:lnTo>
                  <a:lnTo>
                    <a:pt x="2642" y="9169"/>
                  </a:lnTo>
                  <a:lnTo>
                    <a:pt x="2608" y="9161"/>
                  </a:lnTo>
                  <a:lnTo>
                    <a:pt x="2599" y="9158"/>
                  </a:lnTo>
                  <a:lnTo>
                    <a:pt x="2566" y="9149"/>
                  </a:lnTo>
                  <a:lnTo>
                    <a:pt x="2557" y="9146"/>
                  </a:lnTo>
                  <a:lnTo>
                    <a:pt x="2524" y="9135"/>
                  </a:lnTo>
                  <a:lnTo>
                    <a:pt x="2515" y="9132"/>
                  </a:lnTo>
                  <a:lnTo>
                    <a:pt x="2482" y="9120"/>
                  </a:lnTo>
                  <a:lnTo>
                    <a:pt x="2473" y="9117"/>
                  </a:lnTo>
                  <a:lnTo>
                    <a:pt x="2441" y="9103"/>
                  </a:lnTo>
                  <a:lnTo>
                    <a:pt x="2433" y="9099"/>
                  </a:lnTo>
                  <a:lnTo>
                    <a:pt x="2401" y="9085"/>
                  </a:lnTo>
                  <a:lnTo>
                    <a:pt x="2392" y="9081"/>
                  </a:lnTo>
                  <a:lnTo>
                    <a:pt x="2361" y="9065"/>
                  </a:lnTo>
                  <a:lnTo>
                    <a:pt x="2353" y="9060"/>
                  </a:lnTo>
                  <a:lnTo>
                    <a:pt x="2322" y="9043"/>
                  </a:lnTo>
                  <a:lnTo>
                    <a:pt x="2315" y="9039"/>
                  </a:lnTo>
                  <a:lnTo>
                    <a:pt x="2286" y="9022"/>
                  </a:lnTo>
                  <a:lnTo>
                    <a:pt x="2278" y="9017"/>
                  </a:lnTo>
                  <a:lnTo>
                    <a:pt x="2249" y="8998"/>
                  </a:lnTo>
                  <a:lnTo>
                    <a:pt x="2241" y="8992"/>
                  </a:lnTo>
                  <a:lnTo>
                    <a:pt x="2212" y="8972"/>
                  </a:lnTo>
                  <a:lnTo>
                    <a:pt x="2205" y="8967"/>
                  </a:lnTo>
                  <a:lnTo>
                    <a:pt x="2177" y="8946"/>
                  </a:lnTo>
                  <a:lnTo>
                    <a:pt x="2170" y="8940"/>
                  </a:lnTo>
                  <a:lnTo>
                    <a:pt x="2143" y="8918"/>
                  </a:lnTo>
                  <a:lnTo>
                    <a:pt x="2136" y="8912"/>
                  </a:lnTo>
                  <a:lnTo>
                    <a:pt x="2110" y="8889"/>
                  </a:lnTo>
                  <a:lnTo>
                    <a:pt x="2103" y="8882"/>
                  </a:lnTo>
                  <a:lnTo>
                    <a:pt x="2078" y="8858"/>
                  </a:lnTo>
                  <a:lnTo>
                    <a:pt x="2072" y="8851"/>
                  </a:lnTo>
                  <a:lnTo>
                    <a:pt x="2048" y="8827"/>
                  </a:lnTo>
                  <a:lnTo>
                    <a:pt x="2041" y="8820"/>
                  </a:lnTo>
                  <a:lnTo>
                    <a:pt x="2018" y="8794"/>
                  </a:lnTo>
                  <a:lnTo>
                    <a:pt x="2012" y="8787"/>
                  </a:lnTo>
                  <a:lnTo>
                    <a:pt x="1990" y="8760"/>
                  </a:lnTo>
                  <a:lnTo>
                    <a:pt x="1984" y="8752"/>
                  </a:lnTo>
                  <a:lnTo>
                    <a:pt x="1963" y="8725"/>
                  </a:lnTo>
                  <a:lnTo>
                    <a:pt x="1957" y="8717"/>
                  </a:lnTo>
                  <a:lnTo>
                    <a:pt x="1937" y="8689"/>
                  </a:lnTo>
                  <a:lnTo>
                    <a:pt x="1931" y="8681"/>
                  </a:lnTo>
                  <a:lnTo>
                    <a:pt x="1912" y="8651"/>
                  </a:lnTo>
                  <a:lnTo>
                    <a:pt x="1907" y="8643"/>
                  </a:lnTo>
                  <a:lnTo>
                    <a:pt x="1889" y="8613"/>
                  </a:lnTo>
                  <a:lnTo>
                    <a:pt x="1886" y="8607"/>
                  </a:lnTo>
                  <a:lnTo>
                    <a:pt x="1869" y="8576"/>
                  </a:lnTo>
                  <a:lnTo>
                    <a:pt x="1864" y="8568"/>
                  </a:lnTo>
                  <a:lnTo>
                    <a:pt x="1848" y="8537"/>
                  </a:lnTo>
                  <a:lnTo>
                    <a:pt x="1844" y="8528"/>
                  </a:lnTo>
                  <a:lnTo>
                    <a:pt x="1830" y="8497"/>
                  </a:lnTo>
                  <a:lnTo>
                    <a:pt x="1826" y="8488"/>
                  </a:lnTo>
                  <a:lnTo>
                    <a:pt x="1813" y="8456"/>
                  </a:lnTo>
                  <a:lnTo>
                    <a:pt x="1809" y="8447"/>
                  </a:lnTo>
                  <a:lnTo>
                    <a:pt x="1797" y="8415"/>
                  </a:lnTo>
                  <a:lnTo>
                    <a:pt x="1794" y="8406"/>
                  </a:lnTo>
                  <a:lnTo>
                    <a:pt x="1783" y="8373"/>
                  </a:lnTo>
                  <a:lnTo>
                    <a:pt x="1780" y="8364"/>
                  </a:lnTo>
                  <a:lnTo>
                    <a:pt x="1771" y="8331"/>
                  </a:lnTo>
                  <a:lnTo>
                    <a:pt x="1768" y="8322"/>
                  </a:lnTo>
                  <a:lnTo>
                    <a:pt x="1760" y="8288"/>
                  </a:lnTo>
                  <a:lnTo>
                    <a:pt x="1758" y="8279"/>
                  </a:lnTo>
                  <a:lnTo>
                    <a:pt x="1751" y="8245"/>
                  </a:lnTo>
                  <a:lnTo>
                    <a:pt x="1749" y="8236"/>
                  </a:lnTo>
                  <a:lnTo>
                    <a:pt x="1743" y="8202"/>
                  </a:lnTo>
                  <a:lnTo>
                    <a:pt x="1742" y="8192"/>
                  </a:lnTo>
                  <a:lnTo>
                    <a:pt x="1737" y="8158"/>
                  </a:lnTo>
                  <a:lnTo>
                    <a:pt x="1736" y="8149"/>
                  </a:lnTo>
                  <a:lnTo>
                    <a:pt x="1733" y="8114"/>
                  </a:lnTo>
                  <a:lnTo>
                    <a:pt x="1732" y="8105"/>
                  </a:lnTo>
                  <a:lnTo>
                    <a:pt x="1730" y="8070"/>
                  </a:lnTo>
                  <a:lnTo>
                    <a:pt x="1730" y="8061"/>
                  </a:lnTo>
                  <a:lnTo>
                    <a:pt x="1729" y="8026"/>
                  </a:lnTo>
                  <a:lnTo>
                    <a:pt x="1729" y="8021"/>
                  </a:lnTo>
                  <a:lnTo>
                    <a:pt x="1729" y="2909"/>
                  </a:lnTo>
                  <a:lnTo>
                    <a:pt x="1729" y="2904"/>
                  </a:lnTo>
                  <a:lnTo>
                    <a:pt x="1730" y="2869"/>
                  </a:lnTo>
                  <a:lnTo>
                    <a:pt x="1730" y="2860"/>
                  </a:lnTo>
                  <a:lnTo>
                    <a:pt x="1732" y="2825"/>
                  </a:lnTo>
                  <a:lnTo>
                    <a:pt x="1733" y="2816"/>
                  </a:lnTo>
                  <a:lnTo>
                    <a:pt x="1736" y="2781"/>
                  </a:lnTo>
                  <a:lnTo>
                    <a:pt x="1737" y="2772"/>
                  </a:lnTo>
                  <a:lnTo>
                    <a:pt x="1742" y="2737"/>
                  </a:lnTo>
                  <a:lnTo>
                    <a:pt x="1743" y="2728"/>
                  </a:lnTo>
                  <a:lnTo>
                    <a:pt x="1749" y="2694"/>
                  </a:lnTo>
                  <a:lnTo>
                    <a:pt x="1751" y="2685"/>
                  </a:lnTo>
                  <a:lnTo>
                    <a:pt x="1758" y="2651"/>
                  </a:lnTo>
                  <a:lnTo>
                    <a:pt x="1760" y="2642"/>
                  </a:lnTo>
                  <a:lnTo>
                    <a:pt x="1768" y="2608"/>
                  </a:lnTo>
                  <a:lnTo>
                    <a:pt x="1771" y="2599"/>
                  </a:lnTo>
                  <a:lnTo>
                    <a:pt x="1780" y="2566"/>
                  </a:lnTo>
                  <a:lnTo>
                    <a:pt x="1783" y="2557"/>
                  </a:lnTo>
                  <a:lnTo>
                    <a:pt x="1794" y="2524"/>
                  </a:lnTo>
                  <a:lnTo>
                    <a:pt x="1797" y="2515"/>
                  </a:lnTo>
                  <a:lnTo>
                    <a:pt x="1809" y="2482"/>
                  </a:lnTo>
                  <a:lnTo>
                    <a:pt x="1812" y="2473"/>
                  </a:lnTo>
                  <a:lnTo>
                    <a:pt x="1826" y="2441"/>
                  </a:lnTo>
                  <a:lnTo>
                    <a:pt x="1830" y="2433"/>
                  </a:lnTo>
                  <a:lnTo>
                    <a:pt x="1844" y="2401"/>
                  </a:lnTo>
                  <a:lnTo>
                    <a:pt x="1848" y="2392"/>
                  </a:lnTo>
                  <a:lnTo>
                    <a:pt x="1864" y="2361"/>
                  </a:lnTo>
                  <a:lnTo>
                    <a:pt x="1869" y="2353"/>
                  </a:lnTo>
                  <a:lnTo>
                    <a:pt x="1886" y="2322"/>
                  </a:lnTo>
                  <a:lnTo>
                    <a:pt x="1890" y="2315"/>
                  </a:lnTo>
                  <a:lnTo>
                    <a:pt x="1908" y="2285"/>
                  </a:lnTo>
                  <a:lnTo>
                    <a:pt x="1913" y="2277"/>
                  </a:lnTo>
                  <a:lnTo>
                    <a:pt x="1932" y="2248"/>
                  </a:lnTo>
                  <a:lnTo>
                    <a:pt x="1937" y="2240"/>
                  </a:lnTo>
                  <a:lnTo>
                    <a:pt x="1957" y="2212"/>
                  </a:lnTo>
                  <a:lnTo>
                    <a:pt x="1963" y="2205"/>
                  </a:lnTo>
                  <a:lnTo>
                    <a:pt x="1984" y="2177"/>
                  </a:lnTo>
                  <a:lnTo>
                    <a:pt x="1990" y="2170"/>
                  </a:lnTo>
                  <a:lnTo>
                    <a:pt x="2012" y="2143"/>
                  </a:lnTo>
                  <a:lnTo>
                    <a:pt x="2018" y="2136"/>
                  </a:lnTo>
                  <a:lnTo>
                    <a:pt x="2041" y="2110"/>
                  </a:lnTo>
                  <a:lnTo>
                    <a:pt x="2047" y="2103"/>
                  </a:lnTo>
                  <a:lnTo>
                    <a:pt x="2071" y="2078"/>
                  </a:lnTo>
                  <a:lnTo>
                    <a:pt x="2078" y="2071"/>
                  </a:lnTo>
                  <a:lnTo>
                    <a:pt x="2103" y="2047"/>
                  </a:lnTo>
                  <a:lnTo>
                    <a:pt x="2110" y="2041"/>
                  </a:lnTo>
                  <a:lnTo>
                    <a:pt x="2136" y="2018"/>
                  </a:lnTo>
                  <a:lnTo>
                    <a:pt x="2143" y="2012"/>
                  </a:lnTo>
                  <a:lnTo>
                    <a:pt x="2170" y="1990"/>
                  </a:lnTo>
                  <a:lnTo>
                    <a:pt x="2177" y="1984"/>
                  </a:lnTo>
                  <a:lnTo>
                    <a:pt x="2205" y="1963"/>
                  </a:lnTo>
                  <a:lnTo>
                    <a:pt x="2212" y="1957"/>
                  </a:lnTo>
                  <a:lnTo>
                    <a:pt x="2240" y="1937"/>
                  </a:lnTo>
                  <a:lnTo>
                    <a:pt x="2248" y="1932"/>
                  </a:lnTo>
                  <a:lnTo>
                    <a:pt x="2277" y="1913"/>
                  </a:lnTo>
                  <a:lnTo>
                    <a:pt x="2285" y="1908"/>
                  </a:lnTo>
                  <a:lnTo>
                    <a:pt x="2315" y="1890"/>
                  </a:lnTo>
                  <a:lnTo>
                    <a:pt x="2322" y="1886"/>
                  </a:lnTo>
                  <a:lnTo>
                    <a:pt x="2353" y="1869"/>
                  </a:lnTo>
                  <a:lnTo>
                    <a:pt x="2361" y="1864"/>
                  </a:lnTo>
                  <a:lnTo>
                    <a:pt x="2392" y="1848"/>
                  </a:lnTo>
                  <a:lnTo>
                    <a:pt x="2401" y="1844"/>
                  </a:lnTo>
                  <a:lnTo>
                    <a:pt x="2433" y="1830"/>
                  </a:lnTo>
                  <a:lnTo>
                    <a:pt x="2441" y="1826"/>
                  </a:lnTo>
                  <a:lnTo>
                    <a:pt x="2473" y="1812"/>
                  </a:lnTo>
                  <a:lnTo>
                    <a:pt x="2482" y="1809"/>
                  </a:lnTo>
                  <a:lnTo>
                    <a:pt x="2515" y="1797"/>
                  </a:lnTo>
                  <a:lnTo>
                    <a:pt x="2524" y="1794"/>
                  </a:lnTo>
                  <a:lnTo>
                    <a:pt x="2557" y="1783"/>
                  </a:lnTo>
                  <a:lnTo>
                    <a:pt x="2566" y="1780"/>
                  </a:lnTo>
                  <a:lnTo>
                    <a:pt x="2599" y="1771"/>
                  </a:lnTo>
                  <a:lnTo>
                    <a:pt x="2608" y="1768"/>
                  </a:lnTo>
                  <a:lnTo>
                    <a:pt x="2642" y="1760"/>
                  </a:lnTo>
                  <a:lnTo>
                    <a:pt x="2651" y="1758"/>
                  </a:lnTo>
                  <a:lnTo>
                    <a:pt x="2685" y="1751"/>
                  </a:lnTo>
                  <a:lnTo>
                    <a:pt x="2694" y="1749"/>
                  </a:lnTo>
                  <a:lnTo>
                    <a:pt x="2728" y="1743"/>
                  </a:lnTo>
                  <a:lnTo>
                    <a:pt x="2737" y="1742"/>
                  </a:lnTo>
                  <a:lnTo>
                    <a:pt x="2772" y="1737"/>
                  </a:lnTo>
                  <a:lnTo>
                    <a:pt x="2781" y="1736"/>
                  </a:lnTo>
                  <a:lnTo>
                    <a:pt x="2816" y="1733"/>
                  </a:lnTo>
                  <a:lnTo>
                    <a:pt x="2825" y="1732"/>
                  </a:lnTo>
                  <a:lnTo>
                    <a:pt x="2860" y="1730"/>
                  </a:lnTo>
                  <a:lnTo>
                    <a:pt x="2869" y="1730"/>
                  </a:lnTo>
                  <a:lnTo>
                    <a:pt x="2904" y="1729"/>
                  </a:lnTo>
                  <a:lnTo>
                    <a:pt x="2909" y="1729"/>
                  </a:lnTo>
                  <a:lnTo>
                    <a:pt x="3821" y="1729"/>
                  </a:lnTo>
                  <a:lnTo>
                    <a:pt x="3821" y="1399"/>
                  </a:lnTo>
                  <a:lnTo>
                    <a:pt x="3821" y="1394"/>
                  </a:lnTo>
                  <a:lnTo>
                    <a:pt x="3821" y="1381"/>
                  </a:lnTo>
                  <a:lnTo>
                    <a:pt x="3822" y="1372"/>
                  </a:lnTo>
                  <a:lnTo>
                    <a:pt x="3822" y="1359"/>
                  </a:lnTo>
                  <a:lnTo>
                    <a:pt x="3823" y="1350"/>
                  </a:lnTo>
                  <a:lnTo>
                    <a:pt x="3824" y="1336"/>
                  </a:lnTo>
                  <a:lnTo>
                    <a:pt x="3825" y="1327"/>
                  </a:lnTo>
                  <a:lnTo>
                    <a:pt x="3827" y="1314"/>
                  </a:lnTo>
                  <a:lnTo>
                    <a:pt x="3828" y="1305"/>
                  </a:lnTo>
                  <a:lnTo>
                    <a:pt x="3830" y="1292"/>
                  </a:lnTo>
                  <a:lnTo>
                    <a:pt x="3832" y="1283"/>
                  </a:lnTo>
                  <a:lnTo>
                    <a:pt x="3835" y="1270"/>
                  </a:lnTo>
                  <a:lnTo>
                    <a:pt x="3837" y="1261"/>
                  </a:lnTo>
                  <a:lnTo>
                    <a:pt x="3840" y="1249"/>
                  </a:lnTo>
                  <a:lnTo>
                    <a:pt x="3842" y="1240"/>
                  </a:lnTo>
                  <a:lnTo>
                    <a:pt x="3846" y="1227"/>
                  </a:lnTo>
                  <a:lnTo>
                    <a:pt x="3848" y="1219"/>
                  </a:lnTo>
                  <a:lnTo>
                    <a:pt x="3852" y="1206"/>
                  </a:lnTo>
                  <a:lnTo>
                    <a:pt x="3855" y="1198"/>
                  </a:lnTo>
                  <a:lnTo>
                    <a:pt x="3860" y="1185"/>
                  </a:lnTo>
                  <a:lnTo>
                    <a:pt x="3863" y="1177"/>
                  </a:lnTo>
                  <a:lnTo>
                    <a:pt x="3868" y="1165"/>
                  </a:lnTo>
                  <a:lnTo>
                    <a:pt x="3872" y="1156"/>
                  </a:lnTo>
                  <a:lnTo>
                    <a:pt x="3877" y="1144"/>
                  </a:lnTo>
                  <a:lnTo>
                    <a:pt x="3881" y="1136"/>
                  </a:lnTo>
                  <a:lnTo>
                    <a:pt x="3887" y="1124"/>
                  </a:lnTo>
                  <a:lnTo>
                    <a:pt x="3891" y="1116"/>
                  </a:lnTo>
                  <a:lnTo>
                    <a:pt x="3897" y="1105"/>
                  </a:lnTo>
                  <a:lnTo>
                    <a:pt x="3904" y="1094"/>
                  </a:lnTo>
                  <a:lnTo>
                    <a:pt x="3910" y="1083"/>
                  </a:lnTo>
                  <a:lnTo>
                    <a:pt x="3915" y="1075"/>
                  </a:lnTo>
                  <a:lnTo>
                    <a:pt x="3923" y="1064"/>
                  </a:lnTo>
                  <a:lnTo>
                    <a:pt x="3928" y="1056"/>
                  </a:lnTo>
                  <a:lnTo>
                    <a:pt x="3935" y="1046"/>
                  </a:lnTo>
                  <a:lnTo>
                    <a:pt x="3941" y="1038"/>
                  </a:lnTo>
                  <a:lnTo>
                    <a:pt x="3949" y="1028"/>
                  </a:lnTo>
                  <a:lnTo>
                    <a:pt x="3955" y="1021"/>
                  </a:lnTo>
                  <a:lnTo>
                    <a:pt x="3963" y="1011"/>
                  </a:lnTo>
                  <a:lnTo>
                    <a:pt x="3969" y="1004"/>
                  </a:lnTo>
                  <a:lnTo>
                    <a:pt x="3978" y="994"/>
                  </a:lnTo>
                  <a:lnTo>
                    <a:pt x="3984" y="987"/>
                  </a:lnTo>
                  <a:lnTo>
                    <a:pt x="3993" y="978"/>
                  </a:lnTo>
                  <a:lnTo>
                    <a:pt x="4000" y="971"/>
                  </a:lnTo>
                  <a:lnTo>
                    <a:pt x="4009" y="962"/>
                  </a:lnTo>
                  <a:lnTo>
                    <a:pt x="4016" y="956"/>
                  </a:lnTo>
                  <a:lnTo>
                    <a:pt x="4026" y="947"/>
                  </a:lnTo>
                  <a:lnTo>
                    <a:pt x="4033" y="941"/>
                  </a:lnTo>
                  <a:lnTo>
                    <a:pt x="4043" y="933"/>
                  </a:lnTo>
                  <a:lnTo>
                    <a:pt x="4051" y="927"/>
                  </a:lnTo>
                  <a:lnTo>
                    <a:pt x="4061" y="919"/>
                  </a:lnTo>
                  <a:lnTo>
                    <a:pt x="4069" y="914"/>
                  </a:lnTo>
                  <a:lnTo>
                    <a:pt x="4079" y="906"/>
                  </a:lnTo>
                  <a:lnTo>
                    <a:pt x="4087" y="901"/>
                  </a:lnTo>
                  <a:lnTo>
                    <a:pt x="4098" y="894"/>
                  </a:lnTo>
                  <a:lnTo>
                    <a:pt x="4106" y="889"/>
                  </a:lnTo>
                  <a:lnTo>
                    <a:pt x="4118" y="882"/>
                  </a:lnTo>
                  <a:lnTo>
                    <a:pt x="4123" y="879"/>
                  </a:lnTo>
                  <a:lnTo>
                    <a:pt x="4134" y="872"/>
                  </a:lnTo>
                  <a:lnTo>
                    <a:pt x="4143" y="868"/>
                  </a:lnTo>
                  <a:lnTo>
                    <a:pt x="4154" y="862"/>
                  </a:lnTo>
                  <a:lnTo>
                    <a:pt x="4163" y="858"/>
                  </a:lnTo>
                  <a:lnTo>
                    <a:pt x="4175" y="852"/>
                  </a:lnTo>
                  <a:lnTo>
                    <a:pt x="4184" y="848"/>
                  </a:lnTo>
                  <a:lnTo>
                    <a:pt x="4196" y="843"/>
                  </a:lnTo>
                  <a:lnTo>
                    <a:pt x="4204" y="840"/>
                  </a:lnTo>
                  <a:lnTo>
                    <a:pt x="4217" y="835"/>
                  </a:lnTo>
                  <a:lnTo>
                    <a:pt x="4226" y="832"/>
                  </a:lnTo>
                  <a:lnTo>
                    <a:pt x="4238" y="828"/>
                  </a:lnTo>
                  <a:lnTo>
                    <a:pt x="4247" y="825"/>
                  </a:lnTo>
                  <a:lnTo>
                    <a:pt x="4259" y="822"/>
                  </a:lnTo>
                  <a:lnTo>
                    <a:pt x="4269" y="819"/>
                  </a:lnTo>
                  <a:lnTo>
                    <a:pt x="4281" y="816"/>
                  </a:lnTo>
                  <a:lnTo>
                    <a:pt x="4290" y="814"/>
                  </a:lnTo>
                  <a:lnTo>
                    <a:pt x="4303" y="811"/>
                  </a:lnTo>
                  <a:lnTo>
                    <a:pt x="4312" y="810"/>
                  </a:lnTo>
                  <a:lnTo>
                    <a:pt x="4325" y="807"/>
                  </a:lnTo>
                  <a:lnTo>
                    <a:pt x="4334" y="806"/>
                  </a:lnTo>
                  <a:lnTo>
                    <a:pt x="4347" y="804"/>
                  </a:lnTo>
                  <a:lnTo>
                    <a:pt x="4357" y="803"/>
                  </a:lnTo>
                  <a:lnTo>
                    <a:pt x="4370" y="802"/>
                  </a:lnTo>
                  <a:lnTo>
                    <a:pt x="4379" y="801"/>
                  </a:lnTo>
                  <a:lnTo>
                    <a:pt x="4392" y="801"/>
                  </a:lnTo>
                  <a:close/>
                  <a:moveTo>
                    <a:pt x="3821" y="2230"/>
                  </a:moveTo>
                  <a:lnTo>
                    <a:pt x="3821" y="2229"/>
                  </a:lnTo>
                  <a:lnTo>
                    <a:pt x="2911" y="2229"/>
                  </a:lnTo>
                  <a:lnTo>
                    <a:pt x="2884" y="2230"/>
                  </a:lnTo>
                  <a:lnTo>
                    <a:pt x="2858" y="2231"/>
                  </a:lnTo>
                  <a:lnTo>
                    <a:pt x="2833" y="2233"/>
                  </a:lnTo>
                  <a:lnTo>
                    <a:pt x="2808" y="2237"/>
                  </a:lnTo>
                  <a:lnTo>
                    <a:pt x="2783" y="2241"/>
                  </a:lnTo>
                  <a:lnTo>
                    <a:pt x="2758" y="2246"/>
                  </a:lnTo>
                  <a:lnTo>
                    <a:pt x="2733" y="2252"/>
                  </a:lnTo>
                  <a:lnTo>
                    <a:pt x="2709" y="2259"/>
                  </a:lnTo>
                  <a:lnTo>
                    <a:pt x="2685" y="2267"/>
                  </a:lnTo>
                  <a:lnTo>
                    <a:pt x="2661" y="2276"/>
                  </a:lnTo>
                  <a:lnTo>
                    <a:pt x="2637" y="2286"/>
                  </a:lnTo>
                  <a:lnTo>
                    <a:pt x="2614" y="2296"/>
                  </a:lnTo>
                  <a:lnTo>
                    <a:pt x="2592" y="2308"/>
                  </a:lnTo>
                  <a:lnTo>
                    <a:pt x="2569" y="2320"/>
                  </a:lnTo>
                  <a:lnTo>
                    <a:pt x="2547" y="2334"/>
                  </a:lnTo>
                  <a:lnTo>
                    <a:pt x="2526" y="2348"/>
                  </a:lnTo>
                  <a:lnTo>
                    <a:pt x="2505" y="2362"/>
                  </a:lnTo>
                  <a:lnTo>
                    <a:pt x="2485" y="2378"/>
                  </a:lnTo>
                  <a:lnTo>
                    <a:pt x="2465" y="2394"/>
                  </a:lnTo>
                  <a:lnTo>
                    <a:pt x="2447" y="2411"/>
                  </a:lnTo>
                  <a:lnTo>
                    <a:pt x="2428" y="2428"/>
                  </a:lnTo>
                  <a:lnTo>
                    <a:pt x="2411" y="2447"/>
                  </a:lnTo>
                  <a:lnTo>
                    <a:pt x="2394" y="2465"/>
                  </a:lnTo>
                  <a:lnTo>
                    <a:pt x="2378" y="2485"/>
                  </a:lnTo>
                  <a:lnTo>
                    <a:pt x="2362" y="2505"/>
                  </a:lnTo>
                  <a:lnTo>
                    <a:pt x="2348" y="2526"/>
                  </a:lnTo>
                  <a:lnTo>
                    <a:pt x="2334" y="2547"/>
                  </a:lnTo>
                  <a:lnTo>
                    <a:pt x="2320" y="2569"/>
                  </a:lnTo>
                  <a:lnTo>
                    <a:pt x="2308" y="2592"/>
                  </a:lnTo>
                  <a:lnTo>
                    <a:pt x="2296" y="2614"/>
                  </a:lnTo>
                  <a:lnTo>
                    <a:pt x="2286" y="2637"/>
                  </a:lnTo>
                  <a:lnTo>
                    <a:pt x="2276" y="2661"/>
                  </a:lnTo>
                  <a:lnTo>
                    <a:pt x="2267" y="2685"/>
                  </a:lnTo>
                  <a:lnTo>
                    <a:pt x="2259" y="2709"/>
                  </a:lnTo>
                  <a:lnTo>
                    <a:pt x="2252" y="2733"/>
                  </a:lnTo>
                  <a:lnTo>
                    <a:pt x="2246" y="2758"/>
                  </a:lnTo>
                  <a:lnTo>
                    <a:pt x="2241" y="2783"/>
                  </a:lnTo>
                  <a:lnTo>
                    <a:pt x="2237" y="2808"/>
                  </a:lnTo>
                  <a:lnTo>
                    <a:pt x="2233" y="2833"/>
                  </a:lnTo>
                  <a:lnTo>
                    <a:pt x="2231" y="2858"/>
                  </a:lnTo>
                  <a:lnTo>
                    <a:pt x="2230" y="2884"/>
                  </a:lnTo>
                  <a:lnTo>
                    <a:pt x="2229" y="2911"/>
                  </a:lnTo>
                  <a:lnTo>
                    <a:pt x="2229" y="8019"/>
                  </a:lnTo>
                  <a:lnTo>
                    <a:pt x="2230" y="8046"/>
                  </a:lnTo>
                  <a:lnTo>
                    <a:pt x="2231" y="8072"/>
                  </a:lnTo>
                  <a:lnTo>
                    <a:pt x="2233" y="8097"/>
                  </a:lnTo>
                  <a:lnTo>
                    <a:pt x="2237" y="8122"/>
                  </a:lnTo>
                  <a:lnTo>
                    <a:pt x="2241" y="8147"/>
                  </a:lnTo>
                  <a:lnTo>
                    <a:pt x="2246" y="8172"/>
                  </a:lnTo>
                  <a:lnTo>
                    <a:pt x="2252" y="8196"/>
                  </a:lnTo>
                  <a:lnTo>
                    <a:pt x="2259" y="8220"/>
                  </a:lnTo>
                  <a:lnTo>
                    <a:pt x="2267" y="8244"/>
                  </a:lnTo>
                  <a:lnTo>
                    <a:pt x="2276" y="8268"/>
                  </a:lnTo>
                  <a:lnTo>
                    <a:pt x="2286" y="8291"/>
                  </a:lnTo>
                  <a:lnTo>
                    <a:pt x="2296" y="8314"/>
                  </a:lnTo>
                  <a:lnTo>
                    <a:pt x="2308" y="8337"/>
                  </a:lnTo>
                  <a:lnTo>
                    <a:pt x="2321" y="8360"/>
                  </a:lnTo>
                  <a:lnTo>
                    <a:pt x="2334" y="8383"/>
                  </a:lnTo>
                  <a:lnTo>
                    <a:pt x="2348" y="8404"/>
                  </a:lnTo>
                  <a:lnTo>
                    <a:pt x="2362" y="8425"/>
                  </a:lnTo>
                  <a:lnTo>
                    <a:pt x="2378" y="8445"/>
                  </a:lnTo>
                  <a:lnTo>
                    <a:pt x="2394" y="8464"/>
                  </a:lnTo>
                  <a:lnTo>
                    <a:pt x="2411" y="8483"/>
                  </a:lnTo>
                  <a:lnTo>
                    <a:pt x="2428" y="8501"/>
                  </a:lnTo>
                  <a:lnTo>
                    <a:pt x="2446" y="8518"/>
                  </a:lnTo>
                  <a:lnTo>
                    <a:pt x="2465" y="8535"/>
                  </a:lnTo>
                  <a:lnTo>
                    <a:pt x="2485" y="8551"/>
                  </a:lnTo>
                  <a:lnTo>
                    <a:pt x="2505" y="8567"/>
                  </a:lnTo>
                  <a:lnTo>
                    <a:pt x="2525" y="8581"/>
                  </a:lnTo>
                  <a:lnTo>
                    <a:pt x="2547" y="8595"/>
                  </a:lnTo>
                  <a:lnTo>
                    <a:pt x="2569" y="8609"/>
                  </a:lnTo>
                  <a:lnTo>
                    <a:pt x="2592" y="8621"/>
                  </a:lnTo>
                  <a:lnTo>
                    <a:pt x="2614" y="8633"/>
                  </a:lnTo>
                  <a:lnTo>
                    <a:pt x="2637" y="8643"/>
                  </a:lnTo>
                  <a:lnTo>
                    <a:pt x="2661" y="8653"/>
                  </a:lnTo>
                  <a:lnTo>
                    <a:pt x="2685" y="8662"/>
                  </a:lnTo>
                  <a:lnTo>
                    <a:pt x="2709" y="8670"/>
                  </a:lnTo>
                  <a:lnTo>
                    <a:pt x="2733" y="8677"/>
                  </a:lnTo>
                  <a:lnTo>
                    <a:pt x="2758" y="8683"/>
                  </a:lnTo>
                  <a:lnTo>
                    <a:pt x="2783" y="8688"/>
                  </a:lnTo>
                  <a:lnTo>
                    <a:pt x="2808" y="8692"/>
                  </a:lnTo>
                  <a:lnTo>
                    <a:pt x="2833" y="8696"/>
                  </a:lnTo>
                  <a:lnTo>
                    <a:pt x="2858" y="8698"/>
                  </a:lnTo>
                  <a:lnTo>
                    <a:pt x="2884" y="8699"/>
                  </a:lnTo>
                  <a:lnTo>
                    <a:pt x="2911" y="8700"/>
                  </a:lnTo>
                  <a:lnTo>
                    <a:pt x="7089" y="8700"/>
                  </a:lnTo>
                  <a:lnTo>
                    <a:pt x="7116" y="8699"/>
                  </a:lnTo>
                  <a:lnTo>
                    <a:pt x="7142" y="8698"/>
                  </a:lnTo>
                  <a:lnTo>
                    <a:pt x="7167" y="8696"/>
                  </a:lnTo>
                  <a:lnTo>
                    <a:pt x="7192" y="8692"/>
                  </a:lnTo>
                  <a:lnTo>
                    <a:pt x="7217" y="8688"/>
                  </a:lnTo>
                  <a:lnTo>
                    <a:pt x="7242" y="8683"/>
                  </a:lnTo>
                  <a:lnTo>
                    <a:pt x="7267" y="8677"/>
                  </a:lnTo>
                  <a:lnTo>
                    <a:pt x="7291" y="8670"/>
                  </a:lnTo>
                  <a:lnTo>
                    <a:pt x="7315" y="8662"/>
                  </a:lnTo>
                  <a:lnTo>
                    <a:pt x="7339" y="8653"/>
                  </a:lnTo>
                  <a:lnTo>
                    <a:pt x="7363" y="8643"/>
                  </a:lnTo>
                  <a:lnTo>
                    <a:pt x="7386" y="8633"/>
                  </a:lnTo>
                  <a:lnTo>
                    <a:pt x="7408" y="8621"/>
                  </a:lnTo>
                  <a:lnTo>
                    <a:pt x="7431" y="8609"/>
                  </a:lnTo>
                  <a:lnTo>
                    <a:pt x="7453" y="8595"/>
                  </a:lnTo>
                  <a:lnTo>
                    <a:pt x="7475" y="8581"/>
                  </a:lnTo>
                  <a:lnTo>
                    <a:pt x="7495" y="8567"/>
                  </a:lnTo>
                  <a:lnTo>
                    <a:pt x="7515" y="8551"/>
                  </a:lnTo>
                  <a:lnTo>
                    <a:pt x="7535" y="8535"/>
                  </a:lnTo>
                  <a:lnTo>
                    <a:pt x="7554" y="8518"/>
                  </a:lnTo>
                  <a:lnTo>
                    <a:pt x="7572" y="8501"/>
                  </a:lnTo>
                  <a:lnTo>
                    <a:pt x="7589" y="8483"/>
                  </a:lnTo>
                  <a:lnTo>
                    <a:pt x="7606" y="8464"/>
                  </a:lnTo>
                  <a:lnTo>
                    <a:pt x="7622" y="8445"/>
                  </a:lnTo>
                  <a:lnTo>
                    <a:pt x="7638" y="8425"/>
                  </a:lnTo>
                  <a:lnTo>
                    <a:pt x="7652" y="8404"/>
                  </a:lnTo>
                  <a:lnTo>
                    <a:pt x="7666" y="8383"/>
                  </a:lnTo>
                  <a:lnTo>
                    <a:pt x="7679" y="8360"/>
                  </a:lnTo>
                  <a:lnTo>
                    <a:pt x="7692" y="8337"/>
                  </a:lnTo>
                  <a:lnTo>
                    <a:pt x="7704" y="8314"/>
                  </a:lnTo>
                  <a:lnTo>
                    <a:pt x="7714" y="8291"/>
                  </a:lnTo>
                  <a:lnTo>
                    <a:pt x="7724" y="8268"/>
                  </a:lnTo>
                  <a:lnTo>
                    <a:pt x="7733" y="8244"/>
                  </a:lnTo>
                  <a:lnTo>
                    <a:pt x="7741" y="8220"/>
                  </a:lnTo>
                  <a:lnTo>
                    <a:pt x="7748" y="8196"/>
                  </a:lnTo>
                  <a:lnTo>
                    <a:pt x="7754" y="8172"/>
                  </a:lnTo>
                  <a:lnTo>
                    <a:pt x="7759" y="8147"/>
                  </a:lnTo>
                  <a:lnTo>
                    <a:pt x="7763" y="8122"/>
                  </a:lnTo>
                  <a:lnTo>
                    <a:pt x="7767" y="8097"/>
                  </a:lnTo>
                  <a:lnTo>
                    <a:pt x="7769" y="8072"/>
                  </a:lnTo>
                  <a:lnTo>
                    <a:pt x="7770" y="8046"/>
                  </a:lnTo>
                  <a:lnTo>
                    <a:pt x="7771" y="8019"/>
                  </a:lnTo>
                  <a:lnTo>
                    <a:pt x="7771" y="2911"/>
                  </a:lnTo>
                  <a:lnTo>
                    <a:pt x="7770" y="2884"/>
                  </a:lnTo>
                  <a:lnTo>
                    <a:pt x="7769" y="2858"/>
                  </a:lnTo>
                  <a:lnTo>
                    <a:pt x="7767" y="2833"/>
                  </a:lnTo>
                  <a:lnTo>
                    <a:pt x="7763" y="2808"/>
                  </a:lnTo>
                  <a:lnTo>
                    <a:pt x="7759" y="2783"/>
                  </a:lnTo>
                  <a:lnTo>
                    <a:pt x="7754" y="2758"/>
                  </a:lnTo>
                  <a:lnTo>
                    <a:pt x="7748" y="2733"/>
                  </a:lnTo>
                  <a:lnTo>
                    <a:pt x="7741" y="2709"/>
                  </a:lnTo>
                  <a:lnTo>
                    <a:pt x="7733" y="2685"/>
                  </a:lnTo>
                  <a:lnTo>
                    <a:pt x="7724" y="2661"/>
                  </a:lnTo>
                  <a:lnTo>
                    <a:pt x="7714" y="2637"/>
                  </a:lnTo>
                  <a:lnTo>
                    <a:pt x="7704" y="2614"/>
                  </a:lnTo>
                  <a:lnTo>
                    <a:pt x="7692" y="2592"/>
                  </a:lnTo>
                  <a:lnTo>
                    <a:pt x="7680" y="2569"/>
                  </a:lnTo>
                  <a:lnTo>
                    <a:pt x="7666" y="2547"/>
                  </a:lnTo>
                  <a:lnTo>
                    <a:pt x="7652" y="2526"/>
                  </a:lnTo>
                  <a:lnTo>
                    <a:pt x="7638" y="2505"/>
                  </a:lnTo>
                  <a:lnTo>
                    <a:pt x="7622" y="2485"/>
                  </a:lnTo>
                  <a:lnTo>
                    <a:pt x="7606" y="2465"/>
                  </a:lnTo>
                  <a:lnTo>
                    <a:pt x="7589" y="2447"/>
                  </a:lnTo>
                  <a:lnTo>
                    <a:pt x="7572" y="2428"/>
                  </a:lnTo>
                  <a:lnTo>
                    <a:pt x="7553" y="2411"/>
                  </a:lnTo>
                  <a:lnTo>
                    <a:pt x="7535" y="2394"/>
                  </a:lnTo>
                  <a:lnTo>
                    <a:pt x="7515" y="2378"/>
                  </a:lnTo>
                  <a:lnTo>
                    <a:pt x="7495" y="2362"/>
                  </a:lnTo>
                  <a:lnTo>
                    <a:pt x="7474" y="2348"/>
                  </a:lnTo>
                  <a:lnTo>
                    <a:pt x="7453" y="2334"/>
                  </a:lnTo>
                  <a:lnTo>
                    <a:pt x="7431" y="2320"/>
                  </a:lnTo>
                  <a:lnTo>
                    <a:pt x="7408" y="2308"/>
                  </a:lnTo>
                  <a:lnTo>
                    <a:pt x="7386" y="2296"/>
                  </a:lnTo>
                  <a:lnTo>
                    <a:pt x="7363" y="2286"/>
                  </a:lnTo>
                  <a:lnTo>
                    <a:pt x="7339" y="2276"/>
                  </a:lnTo>
                  <a:lnTo>
                    <a:pt x="7315" y="2267"/>
                  </a:lnTo>
                  <a:lnTo>
                    <a:pt x="7291" y="2259"/>
                  </a:lnTo>
                  <a:lnTo>
                    <a:pt x="7267" y="2252"/>
                  </a:lnTo>
                  <a:lnTo>
                    <a:pt x="7242" y="2246"/>
                  </a:lnTo>
                  <a:lnTo>
                    <a:pt x="7217" y="2241"/>
                  </a:lnTo>
                  <a:lnTo>
                    <a:pt x="7192" y="2237"/>
                  </a:lnTo>
                  <a:lnTo>
                    <a:pt x="7167" y="2233"/>
                  </a:lnTo>
                  <a:lnTo>
                    <a:pt x="7142" y="2231"/>
                  </a:lnTo>
                  <a:lnTo>
                    <a:pt x="7116" y="2230"/>
                  </a:lnTo>
                  <a:lnTo>
                    <a:pt x="7089" y="2229"/>
                  </a:lnTo>
                  <a:lnTo>
                    <a:pt x="6179" y="2229"/>
                  </a:lnTo>
                  <a:lnTo>
                    <a:pt x="6179" y="2230"/>
                  </a:lnTo>
                  <a:lnTo>
                    <a:pt x="6178" y="2239"/>
                  </a:lnTo>
                  <a:lnTo>
                    <a:pt x="6178" y="2252"/>
                  </a:lnTo>
                  <a:lnTo>
                    <a:pt x="6177" y="2261"/>
                  </a:lnTo>
                  <a:lnTo>
                    <a:pt x="6176" y="2274"/>
                  </a:lnTo>
                  <a:lnTo>
                    <a:pt x="6175" y="2283"/>
                  </a:lnTo>
                  <a:lnTo>
                    <a:pt x="6173" y="2296"/>
                  </a:lnTo>
                  <a:lnTo>
                    <a:pt x="6172" y="2305"/>
                  </a:lnTo>
                  <a:lnTo>
                    <a:pt x="6169" y="2318"/>
                  </a:lnTo>
                  <a:lnTo>
                    <a:pt x="6168" y="2327"/>
                  </a:lnTo>
                  <a:lnTo>
                    <a:pt x="6165" y="2340"/>
                  </a:lnTo>
                  <a:lnTo>
                    <a:pt x="6163" y="2349"/>
                  </a:lnTo>
                  <a:lnTo>
                    <a:pt x="6160" y="2362"/>
                  </a:lnTo>
                  <a:lnTo>
                    <a:pt x="6158" y="2370"/>
                  </a:lnTo>
                  <a:lnTo>
                    <a:pt x="6154" y="2383"/>
                  </a:lnTo>
                  <a:lnTo>
                    <a:pt x="6151" y="2392"/>
                  </a:lnTo>
                  <a:lnTo>
                    <a:pt x="6147" y="2404"/>
                  </a:lnTo>
                  <a:lnTo>
                    <a:pt x="6144" y="2413"/>
                  </a:lnTo>
                  <a:lnTo>
                    <a:pt x="6140" y="2425"/>
                  </a:lnTo>
                  <a:lnTo>
                    <a:pt x="6137" y="2433"/>
                  </a:lnTo>
                  <a:lnTo>
                    <a:pt x="6132" y="2445"/>
                  </a:lnTo>
                  <a:lnTo>
                    <a:pt x="6128" y="2454"/>
                  </a:lnTo>
                  <a:lnTo>
                    <a:pt x="6123" y="2466"/>
                  </a:lnTo>
                  <a:lnTo>
                    <a:pt x="6119" y="2474"/>
                  </a:lnTo>
                  <a:lnTo>
                    <a:pt x="6113" y="2486"/>
                  </a:lnTo>
                  <a:lnTo>
                    <a:pt x="6109" y="2494"/>
                  </a:lnTo>
                  <a:lnTo>
                    <a:pt x="6103" y="2505"/>
                  </a:lnTo>
                  <a:lnTo>
                    <a:pt x="6096" y="2516"/>
                  </a:lnTo>
                  <a:lnTo>
                    <a:pt x="6090" y="2527"/>
                  </a:lnTo>
                  <a:lnTo>
                    <a:pt x="6085" y="2535"/>
                  </a:lnTo>
                  <a:lnTo>
                    <a:pt x="6077" y="2546"/>
                  </a:lnTo>
                  <a:lnTo>
                    <a:pt x="6072" y="2554"/>
                  </a:lnTo>
                  <a:lnTo>
                    <a:pt x="6065" y="2564"/>
                  </a:lnTo>
                  <a:lnTo>
                    <a:pt x="6059" y="2572"/>
                  </a:lnTo>
                  <a:lnTo>
                    <a:pt x="6051" y="2582"/>
                  </a:lnTo>
                  <a:lnTo>
                    <a:pt x="6046" y="2589"/>
                  </a:lnTo>
                  <a:lnTo>
                    <a:pt x="6037" y="2599"/>
                  </a:lnTo>
                  <a:lnTo>
                    <a:pt x="6031" y="2606"/>
                  </a:lnTo>
                  <a:lnTo>
                    <a:pt x="6022" y="2616"/>
                  </a:lnTo>
                  <a:lnTo>
                    <a:pt x="6016" y="2622"/>
                  </a:lnTo>
                  <a:lnTo>
                    <a:pt x="6007" y="2632"/>
                  </a:lnTo>
                  <a:lnTo>
                    <a:pt x="6001" y="2638"/>
                  </a:lnTo>
                  <a:lnTo>
                    <a:pt x="5991" y="2647"/>
                  </a:lnTo>
                  <a:lnTo>
                    <a:pt x="5985" y="2653"/>
                  </a:lnTo>
                  <a:lnTo>
                    <a:pt x="5975" y="2662"/>
                  </a:lnTo>
                  <a:lnTo>
                    <a:pt x="5968" y="2668"/>
                  </a:lnTo>
                  <a:lnTo>
                    <a:pt x="5958" y="2677"/>
                  </a:lnTo>
                  <a:lnTo>
                    <a:pt x="5951" y="2682"/>
                  </a:lnTo>
                  <a:lnTo>
                    <a:pt x="5941" y="2690"/>
                  </a:lnTo>
                  <a:lnTo>
                    <a:pt x="5933" y="2696"/>
                  </a:lnTo>
                  <a:lnTo>
                    <a:pt x="5923" y="2703"/>
                  </a:lnTo>
                  <a:lnTo>
                    <a:pt x="5915" y="2708"/>
                  </a:lnTo>
                  <a:lnTo>
                    <a:pt x="5904" y="2716"/>
                  </a:lnTo>
                  <a:lnTo>
                    <a:pt x="5896" y="2721"/>
                  </a:lnTo>
                  <a:lnTo>
                    <a:pt x="5885" y="2727"/>
                  </a:lnTo>
                  <a:lnTo>
                    <a:pt x="5874" y="2734"/>
                  </a:lnTo>
                  <a:lnTo>
                    <a:pt x="5863" y="2740"/>
                  </a:lnTo>
                  <a:lnTo>
                    <a:pt x="5855" y="2744"/>
                  </a:lnTo>
                  <a:lnTo>
                    <a:pt x="5843" y="2750"/>
                  </a:lnTo>
                  <a:lnTo>
                    <a:pt x="5835" y="2754"/>
                  </a:lnTo>
                  <a:lnTo>
                    <a:pt x="5823" y="2759"/>
                  </a:lnTo>
                  <a:lnTo>
                    <a:pt x="5814" y="2763"/>
                  </a:lnTo>
                  <a:lnTo>
                    <a:pt x="5802" y="2768"/>
                  </a:lnTo>
                  <a:lnTo>
                    <a:pt x="5794" y="2771"/>
                  </a:lnTo>
                  <a:lnTo>
                    <a:pt x="5782" y="2775"/>
                  </a:lnTo>
                  <a:lnTo>
                    <a:pt x="5773" y="2778"/>
                  </a:lnTo>
                  <a:lnTo>
                    <a:pt x="5761" y="2782"/>
                  </a:lnTo>
                  <a:lnTo>
                    <a:pt x="5752" y="2785"/>
                  </a:lnTo>
                  <a:lnTo>
                    <a:pt x="5739" y="2789"/>
                  </a:lnTo>
                  <a:lnTo>
                    <a:pt x="5731" y="2791"/>
                  </a:lnTo>
                  <a:lnTo>
                    <a:pt x="5718" y="2794"/>
                  </a:lnTo>
                  <a:lnTo>
                    <a:pt x="5709" y="2796"/>
                  </a:lnTo>
                  <a:lnTo>
                    <a:pt x="5696" y="2799"/>
                  </a:lnTo>
                  <a:lnTo>
                    <a:pt x="5687" y="2800"/>
                  </a:lnTo>
                  <a:lnTo>
                    <a:pt x="5674" y="2803"/>
                  </a:lnTo>
                  <a:lnTo>
                    <a:pt x="5665" y="2804"/>
                  </a:lnTo>
                  <a:lnTo>
                    <a:pt x="5652" y="2806"/>
                  </a:lnTo>
                  <a:lnTo>
                    <a:pt x="5643" y="2807"/>
                  </a:lnTo>
                  <a:lnTo>
                    <a:pt x="5630" y="2808"/>
                  </a:lnTo>
                  <a:lnTo>
                    <a:pt x="5621" y="2809"/>
                  </a:lnTo>
                  <a:lnTo>
                    <a:pt x="5608" y="2809"/>
                  </a:lnTo>
                  <a:lnTo>
                    <a:pt x="5599" y="2810"/>
                  </a:lnTo>
                  <a:lnTo>
                    <a:pt x="5586" y="2810"/>
                  </a:lnTo>
                  <a:lnTo>
                    <a:pt x="5581" y="2810"/>
                  </a:lnTo>
                  <a:lnTo>
                    <a:pt x="4419" y="2810"/>
                  </a:lnTo>
                  <a:lnTo>
                    <a:pt x="4414" y="2810"/>
                  </a:lnTo>
                  <a:lnTo>
                    <a:pt x="4401" y="2810"/>
                  </a:lnTo>
                  <a:lnTo>
                    <a:pt x="4392" y="2809"/>
                  </a:lnTo>
                  <a:lnTo>
                    <a:pt x="4379" y="2809"/>
                  </a:lnTo>
                  <a:lnTo>
                    <a:pt x="4370" y="2808"/>
                  </a:lnTo>
                  <a:lnTo>
                    <a:pt x="4357" y="2807"/>
                  </a:lnTo>
                  <a:lnTo>
                    <a:pt x="4348" y="2806"/>
                  </a:lnTo>
                  <a:lnTo>
                    <a:pt x="4335" y="2804"/>
                  </a:lnTo>
                  <a:lnTo>
                    <a:pt x="4326" y="2803"/>
                  </a:lnTo>
                  <a:lnTo>
                    <a:pt x="4313" y="2800"/>
                  </a:lnTo>
                  <a:lnTo>
                    <a:pt x="4304" y="2799"/>
                  </a:lnTo>
                  <a:lnTo>
                    <a:pt x="4291" y="2796"/>
                  </a:lnTo>
                  <a:lnTo>
                    <a:pt x="4282" y="2794"/>
                  </a:lnTo>
                  <a:lnTo>
                    <a:pt x="4269" y="2791"/>
                  </a:lnTo>
                  <a:lnTo>
                    <a:pt x="4261" y="2789"/>
                  </a:lnTo>
                  <a:lnTo>
                    <a:pt x="4248" y="2785"/>
                  </a:lnTo>
                  <a:lnTo>
                    <a:pt x="4239" y="2782"/>
                  </a:lnTo>
                  <a:lnTo>
                    <a:pt x="4227" y="2778"/>
                  </a:lnTo>
                  <a:lnTo>
                    <a:pt x="4218" y="2775"/>
                  </a:lnTo>
                  <a:lnTo>
                    <a:pt x="4206" y="2771"/>
                  </a:lnTo>
                  <a:lnTo>
                    <a:pt x="4198" y="2768"/>
                  </a:lnTo>
                  <a:lnTo>
                    <a:pt x="4186" y="2763"/>
                  </a:lnTo>
                  <a:lnTo>
                    <a:pt x="4177" y="2759"/>
                  </a:lnTo>
                  <a:lnTo>
                    <a:pt x="4165" y="2754"/>
                  </a:lnTo>
                  <a:lnTo>
                    <a:pt x="4157" y="2750"/>
                  </a:lnTo>
                  <a:lnTo>
                    <a:pt x="4145" y="2744"/>
                  </a:lnTo>
                  <a:lnTo>
                    <a:pt x="4137" y="2740"/>
                  </a:lnTo>
                  <a:lnTo>
                    <a:pt x="4126" y="2734"/>
                  </a:lnTo>
                  <a:lnTo>
                    <a:pt x="4115" y="2727"/>
                  </a:lnTo>
                  <a:lnTo>
                    <a:pt x="4104" y="2721"/>
                  </a:lnTo>
                  <a:lnTo>
                    <a:pt x="4096" y="2716"/>
                  </a:lnTo>
                  <a:lnTo>
                    <a:pt x="4085" y="2708"/>
                  </a:lnTo>
                  <a:lnTo>
                    <a:pt x="4077" y="2703"/>
                  </a:lnTo>
                  <a:lnTo>
                    <a:pt x="4067" y="2696"/>
                  </a:lnTo>
                  <a:lnTo>
                    <a:pt x="4059" y="2690"/>
                  </a:lnTo>
                  <a:lnTo>
                    <a:pt x="4049" y="2682"/>
                  </a:lnTo>
                  <a:lnTo>
                    <a:pt x="4042" y="2677"/>
                  </a:lnTo>
                  <a:lnTo>
                    <a:pt x="4032" y="2668"/>
                  </a:lnTo>
                  <a:lnTo>
                    <a:pt x="4025" y="2662"/>
                  </a:lnTo>
                  <a:lnTo>
                    <a:pt x="4015" y="2653"/>
                  </a:lnTo>
                  <a:lnTo>
                    <a:pt x="4009" y="2647"/>
                  </a:lnTo>
                  <a:lnTo>
                    <a:pt x="3999" y="2638"/>
                  </a:lnTo>
                  <a:lnTo>
                    <a:pt x="3993" y="2632"/>
                  </a:lnTo>
                  <a:lnTo>
                    <a:pt x="3984" y="2622"/>
                  </a:lnTo>
                  <a:lnTo>
                    <a:pt x="3978" y="2616"/>
                  </a:lnTo>
                  <a:lnTo>
                    <a:pt x="3969" y="2606"/>
                  </a:lnTo>
                  <a:lnTo>
                    <a:pt x="3963" y="2599"/>
                  </a:lnTo>
                  <a:lnTo>
                    <a:pt x="3954" y="2589"/>
                  </a:lnTo>
                  <a:lnTo>
                    <a:pt x="3949" y="2582"/>
                  </a:lnTo>
                  <a:lnTo>
                    <a:pt x="3941" y="2572"/>
                  </a:lnTo>
                  <a:lnTo>
                    <a:pt x="3935" y="2564"/>
                  </a:lnTo>
                  <a:lnTo>
                    <a:pt x="3928" y="2554"/>
                  </a:lnTo>
                  <a:lnTo>
                    <a:pt x="3923" y="2546"/>
                  </a:lnTo>
                  <a:lnTo>
                    <a:pt x="3915" y="2535"/>
                  </a:lnTo>
                  <a:lnTo>
                    <a:pt x="3910" y="2527"/>
                  </a:lnTo>
                  <a:lnTo>
                    <a:pt x="3904" y="2516"/>
                  </a:lnTo>
                  <a:lnTo>
                    <a:pt x="3897" y="2505"/>
                  </a:lnTo>
                  <a:lnTo>
                    <a:pt x="3891" y="2494"/>
                  </a:lnTo>
                  <a:lnTo>
                    <a:pt x="3887" y="2486"/>
                  </a:lnTo>
                  <a:lnTo>
                    <a:pt x="3881" y="2474"/>
                  </a:lnTo>
                  <a:lnTo>
                    <a:pt x="3877" y="2466"/>
                  </a:lnTo>
                  <a:lnTo>
                    <a:pt x="3872" y="2454"/>
                  </a:lnTo>
                  <a:lnTo>
                    <a:pt x="3868" y="2445"/>
                  </a:lnTo>
                  <a:lnTo>
                    <a:pt x="3863" y="2433"/>
                  </a:lnTo>
                  <a:lnTo>
                    <a:pt x="3860" y="2425"/>
                  </a:lnTo>
                  <a:lnTo>
                    <a:pt x="3856" y="2413"/>
                  </a:lnTo>
                  <a:lnTo>
                    <a:pt x="3853" y="2404"/>
                  </a:lnTo>
                  <a:lnTo>
                    <a:pt x="3849" y="2392"/>
                  </a:lnTo>
                  <a:lnTo>
                    <a:pt x="3846" y="2383"/>
                  </a:lnTo>
                  <a:lnTo>
                    <a:pt x="3842" y="2370"/>
                  </a:lnTo>
                  <a:lnTo>
                    <a:pt x="3840" y="2362"/>
                  </a:lnTo>
                  <a:lnTo>
                    <a:pt x="3837" y="2349"/>
                  </a:lnTo>
                  <a:lnTo>
                    <a:pt x="3835" y="2340"/>
                  </a:lnTo>
                  <a:lnTo>
                    <a:pt x="3832" y="2327"/>
                  </a:lnTo>
                  <a:lnTo>
                    <a:pt x="3831" y="2318"/>
                  </a:lnTo>
                  <a:lnTo>
                    <a:pt x="3828" y="2305"/>
                  </a:lnTo>
                  <a:lnTo>
                    <a:pt x="3827" y="2296"/>
                  </a:lnTo>
                  <a:lnTo>
                    <a:pt x="3825" y="2283"/>
                  </a:lnTo>
                  <a:lnTo>
                    <a:pt x="3824" y="2274"/>
                  </a:lnTo>
                  <a:lnTo>
                    <a:pt x="3823" y="2261"/>
                  </a:lnTo>
                  <a:lnTo>
                    <a:pt x="3822" y="2252"/>
                  </a:lnTo>
                  <a:lnTo>
                    <a:pt x="3822" y="2239"/>
                  </a:lnTo>
                  <a:lnTo>
                    <a:pt x="3821" y="2230"/>
                  </a:lnTo>
                  <a:close/>
                  <a:moveTo>
                    <a:pt x="5585" y="1300"/>
                  </a:moveTo>
                  <a:lnTo>
                    <a:pt x="5579" y="1300"/>
                  </a:lnTo>
                  <a:lnTo>
                    <a:pt x="4421" y="1300"/>
                  </a:lnTo>
                  <a:lnTo>
                    <a:pt x="4415" y="1300"/>
                  </a:lnTo>
                  <a:lnTo>
                    <a:pt x="4412" y="1300"/>
                  </a:lnTo>
                  <a:lnTo>
                    <a:pt x="4408" y="1301"/>
                  </a:lnTo>
                  <a:lnTo>
                    <a:pt x="4404" y="1301"/>
                  </a:lnTo>
                  <a:lnTo>
                    <a:pt x="4401" y="1302"/>
                  </a:lnTo>
                  <a:lnTo>
                    <a:pt x="4397" y="1302"/>
                  </a:lnTo>
                  <a:lnTo>
                    <a:pt x="4394" y="1303"/>
                  </a:lnTo>
                  <a:lnTo>
                    <a:pt x="4391" y="1304"/>
                  </a:lnTo>
                  <a:lnTo>
                    <a:pt x="4387" y="1305"/>
                  </a:lnTo>
                  <a:lnTo>
                    <a:pt x="4384" y="1307"/>
                  </a:lnTo>
                  <a:lnTo>
                    <a:pt x="4381" y="1308"/>
                  </a:lnTo>
                  <a:lnTo>
                    <a:pt x="4378" y="1309"/>
                  </a:lnTo>
                  <a:lnTo>
                    <a:pt x="4374" y="1311"/>
                  </a:lnTo>
                  <a:lnTo>
                    <a:pt x="4370" y="1314"/>
                  </a:lnTo>
                  <a:lnTo>
                    <a:pt x="4365" y="1316"/>
                  </a:lnTo>
                  <a:lnTo>
                    <a:pt x="4362" y="1318"/>
                  </a:lnTo>
                  <a:lnTo>
                    <a:pt x="4360" y="1320"/>
                  </a:lnTo>
                  <a:lnTo>
                    <a:pt x="4357" y="1322"/>
                  </a:lnTo>
                  <a:lnTo>
                    <a:pt x="4354" y="1324"/>
                  </a:lnTo>
                  <a:lnTo>
                    <a:pt x="4352" y="1327"/>
                  </a:lnTo>
                  <a:lnTo>
                    <a:pt x="4349" y="1329"/>
                  </a:lnTo>
                  <a:lnTo>
                    <a:pt x="4346" y="1332"/>
                  </a:lnTo>
                  <a:lnTo>
                    <a:pt x="4344" y="1335"/>
                  </a:lnTo>
                  <a:lnTo>
                    <a:pt x="4342" y="1337"/>
                  </a:lnTo>
                  <a:lnTo>
                    <a:pt x="4339" y="1340"/>
                  </a:lnTo>
                  <a:lnTo>
                    <a:pt x="4337" y="1344"/>
                  </a:lnTo>
                  <a:lnTo>
                    <a:pt x="4335" y="1347"/>
                  </a:lnTo>
                  <a:lnTo>
                    <a:pt x="4334" y="1349"/>
                  </a:lnTo>
                  <a:lnTo>
                    <a:pt x="4333" y="1351"/>
                  </a:lnTo>
                  <a:lnTo>
                    <a:pt x="4331" y="1354"/>
                  </a:lnTo>
                  <a:lnTo>
                    <a:pt x="4329" y="1358"/>
                  </a:lnTo>
                  <a:lnTo>
                    <a:pt x="4328" y="1361"/>
                  </a:lnTo>
                  <a:lnTo>
                    <a:pt x="4327" y="1365"/>
                  </a:lnTo>
                  <a:lnTo>
                    <a:pt x="4326" y="1368"/>
                  </a:lnTo>
                  <a:lnTo>
                    <a:pt x="4325" y="1372"/>
                  </a:lnTo>
                  <a:lnTo>
                    <a:pt x="4324" y="1376"/>
                  </a:lnTo>
                  <a:lnTo>
                    <a:pt x="4323" y="1379"/>
                  </a:lnTo>
                  <a:lnTo>
                    <a:pt x="4322" y="1383"/>
                  </a:lnTo>
                  <a:lnTo>
                    <a:pt x="4322" y="1387"/>
                  </a:lnTo>
                  <a:lnTo>
                    <a:pt x="4321" y="1391"/>
                  </a:lnTo>
                  <a:lnTo>
                    <a:pt x="4321" y="1395"/>
                  </a:lnTo>
                  <a:lnTo>
                    <a:pt x="4321" y="1401"/>
                  </a:lnTo>
                  <a:lnTo>
                    <a:pt x="4321" y="1729"/>
                  </a:lnTo>
                  <a:lnTo>
                    <a:pt x="5679" y="1729"/>
                  </a:lnTo>
                  <a:lnTo>
                    <a:pt x="5679" y="1401"/>
                  </a:lnTo>
                  <a:lnTo>
                    <a:pt x="5679" y="1395"/>
                  </a:lnTo>
                  <a:lnTo>
                    <a:pt x="5679" y="1391"/>
                  </a:lnTo>
                  <a:lnTo>
                    <a:pt x="5678" y="1387"/>
                  </a:lnTo>
                  <a:lnTo>
                    <a:pt x="5678" y="1383"/>
                  </a:lnTo>
                  <a:lnTo>
                    <a:pt x="5677" y="1379"/>
                  </a:lnTo>
                  <a:lnTo>
                    <a:pt x="5676" y="1376"/>
                  </a:lnTo>
                  <a:lnTo>
                    <a:pt x="5675" y="1372"/>
                  </a:lnTo>
                  <a:lnTo>
                    <a:pt x="5674" y="1368"/>
                  </a:lnTo>
                  <a:lnTo>
                    <a:pt x="5673" y="1365"/>
                  </a:lnTo>
                  <a:lnTo>
                    <a:pt x="5672" y="1361"/>
                  </a:lnTo>
                  <a:lnTo>
                    <a:pt x="5671" y="1358"/>
                  </a:lnTo>
                  <a:lnTo>
                    <a:pt x="5669" y="1354"/>
                  </a:lnTo>
                  <a:lnTo>
                    <a:pt x="5667" y="1351"/>
                  </a:lnTo>
                  <a:lnTo>
                    <a:pt x="5666" y="1349"/>
                  </a:lnTo>
                  <a:lnTo>
                    <a:pt x="5665" y="1347"/>
                  </a:lnTo>
                  <a:lnTo>
                    <a:pt x="5663" y="1344"/>
                  </a:lnTo>
                  <a:lnTo>
                    <a:pt x="5661" y="1340"/>
                  </a:lnTo>
                  <a:lnTo>
                    <a:pt x="5658" y="1337"/>
                  </a:lnTo>
                  <a:lnTo>
                    <a:pt x="5656" y="1335"/>
                  </a:lnTo>
                  <a:lnTo>
                    <a:pt x="5654" y="1332"/>
                  </a:lnTo>
                  <a:lnTo>
                    <a:pt x="5651" y="1329"/>
                  </a:lnTo>
                  <a:lnTo>
                    <a:pt x="5648" y="1327"/>
                  </a:lnTo>
                  <a:lnTo>
                    <a:pt x="5646" y="1324"/>
                  </a:lnTo>
                  <a:lnTo>
                    <a:pt x="5643" y="1322"/>
                  </a:lnTo>
                  <a:lnTo>
                    <a:pt x="5640" y="1320"/>
                  </a:lnTo>
                  <a:lnTo>
                    <a:pt x="5638" y="1318"/>
                  </a:lnTo>
                  <a:lnTo>
                    <a:pt x="5635" y="1316"/>
                  </a:lnTo>
                  <a:lnTo>
                    <a:pt x="5630" y="1314"/>
                  </a:lnTo>
                  <a:lnTo>
                    <a:pt x="5626" y="1311"/>
                  </a:lnTo>
                  <a:lnTo>
                    <a:pt x="5622" y="1309"/>
                  </a:lnTo>
                  <a:lnTo>
                    <a:pt x="5619" y="1308"/>
                  </a:lnTo>
                  <a:lnTo>
                    <a:pt x="5616" y="1307"/>
                  </a:lnTo>
                  <a:lnTo>
                    <a:pt x="5613" y="1305"/>
                  </a:lnTo>
                  <a:lnTo>
                    <a:pt x="5609" y="1304"/>
                  </a:lnTo>
                  <a:lnTo>
                    <a:pt x="5606" y="1303"/>
                  </a:lnTo>
                  <a:lnTo>
                    <a:pt x="5603" y="1302"/>
                  </a:lnTo>
                  <a:lnTo>
                    <a:pt x="5599" y="1302"/>
                  </a:lnTo>
                  <a:lnTo>
                    <a:pt x="5596" y="1301"/>
                  </a:lnTo>
                  <a:lnTo>
                    <a:pt x="5592" y="1301"/>
                  </a:lnTo>
                  <a:lnTo>
                    <a:pt x="5588" y="1300"/>
                  </a:lnTo>
                  <a:lnTo>
                    <a:pt x="5585" y="1300"/>
                  </a:lnTo>
                  <a:close/>
                  <a:moveTo>
                    <a:pt x="5677" y="2231"/>
                  </a:moveTo>
                  <a:lnTo>
                    <a:pt x="5677" y="2229"/>
                  </a:lnTo>
                  <a:lnTo>
                    <a:pt x="4323" y="2229"/>
                  </a:lnTo>
                  <a:lnTo>
                    <a:pt x="4323" y="2231"/>
                  </a:lnTo>
                  <a:lnTo>
                    <a:pt x="4324" y="2234"/>
                  </a:lnTo>
                  <a:lnTo>
                    <a:pt x="4324" y="2238"/>
                  </a:lnTo>
                  <a:lnTo>
                    <a:pt x="4325" y="2242"/>
                  </a:lnTo>
                  <a:lnTo>
                    <a:pt x="4327" y="2245"/>
                  </a:lnTo>
                  <a:lnTo>
                    <a:pt x="4328" y="2249"/>
                  </a:lnTo>
                  <a:lnTo>
                    <a:pt x="4329" y="2252"/>
                  </a:lnTo>
                  <a:lnTo>
                    <a:pt x="4331" y="2256"/>
                  </a:lnTo>
                  <a:lnTo>
                    <a:pt x="4333" y="2259"/>
                  </a:lnTo>
                  <a:lnTo>
                    <a:pt x="4334" y="2261"/>
                  </a:lnTo>
                  <a:lnTo>
                    <a:pt x="4335" y="2263"/>
                  </a:lnTo>
                  <a:lnTo>
                    <a:pt x="4337" y="2266"/>
                  </a:lnTo>
                  <a:lnTo>
                    <a:pt x="4339" y="2270"/>
                  </a:lnTo>
                  <a:lnTo>
                    <a:pt x="4342" y="2273"/>
                  </a:lnTo>
                  <a:lnTo>
                    <a:pt x="4344" y="2276"/>
                  </a:lnTo>
                  <a:lnTo>
                    <a:pt x="4347" y="2279"/>
                  </a:lnTo>
                  <a:lnTo>
                    <a:pt x="4350" y="2281"/>
                  </a:lnTo>
                  <a:lnTo>
                    <a:pt x="4352" y="2284"/>
                  </a:lnTo>
                  <a:lnTo>
                    <a:pt x="4355" y="2287"/>
                  </a:lnTo>
                  <a:lnTo>
                    <a:pt x="4358" y="2289"/>
                  </a:lnTo>
                  <a:lnTo>
                    <a:pt x="4361" y="2292"/>
                  </a:lnTo>
                  <a:lnTo>
                    <a:pt x="4365" y="2294"/>
                  </a:lnTo>
                  <a:lnTo>
                    <a:pt x="4368" y="2296"/>
                  </a:lnTo>
                  <a:lnTo>
                    <a:pt x="4370" y="2297"/>
                  </a:lnTo>
                  <a:lnTo>
                    <a:pt x="4372" y="2298"/>
                  </a:lnTo>
                  <a:lnTo>
                    <a:pt x="4375" y="2300"/>
                  </a:lnTo>
                  <a:lnTo>
                    <a:pt x="4379" y="2302"/>
                  </a:lnTo>
                  <a:lnTo>
                    <a:pt x="4382" y="2303"/>
                  </a:lnTo>
                  <a:lnTo>
                    <a:pt x="4386" y="2304"/>
                  </a:lnTo>
                  <a:lnTo>
                    <a:pt x="4389" y="2306"/>
                  </a:lnTo>
                  <a:lnTo>
                    <a:pt x="4393" y="2307"/>
                  </a:lnTo>
                  <a:lnTo>
                    <a:pt x="4397" y="2307"/>
                  </a:lnTo>
                  <a:lnTo>
                    <a:pt x="4400" y="2308"/>
                  </a:lnTo>
                  <a:lnTo>
                    <a:pt x="4404" y="2309"/>
                  </a:lnTo>
                  <a:lnTo>
                    <a:pt x="4408" y="2309"/>
                  </a:lnTo>
                  <a:lnTo>
                    <a:pt x="4412" y="2310"/>
                  </a:lnTo>
                  <a:lnTo>
                    <a:pt x="4415" y="2310"/>
                  </a:lnTo>
                  <a:lnTo>
                    <a:pt x="4421" y="2310"/>
                  </a:lnTo>
                  <a:lnTo>
                    <a:pt x="5579" y="2310"/>
                  </a:lnTo>
                  <a:lnTo>
                    <a:pt x="5585" y="2310"/>
                  </a:lnTo>
                  <a:lnTo>
                    <a:pt x="5588" y="2310"/>
                  </a:lnTo>
                  <a:lnTo>
                    <a:pt x="5592" y="2309"/>
                  </a:lnTo>
                  <a:lnTo>
                    <a:pt x="5596" y="2309"/>
                  </a:lnTo>
                  <a:lnTo>
                    <a:pt x="5600" y="2308"/>
                  </a:lnTo>
                  <a:lnTo>
                    <a:pt x="5603" y="2307"/>
                  </a:lnTo>
                  <a:lnTo>
                    <a:pt x="5607" y="2307"/>
                  </a:lnTo>
                  <a:lnTo>
                    <a:pt x="5611" y="2306"/>
                  </a:lnTo>
                  <a:lnTo>
                    <a:pt x="5614" y="2304"/>
                  </a:lnTo>
                  <a:lnTo>
                    <a:pt x="5618" y="2303"/>
                  </a:lnTo>
                  <a:lnTo>
                    <a:pt x="5621" y="2302"/>
                  </a:lnTo>
                  <a:lnTo>
                    <a:pt x="5625" y="2300"/>
                  </a:lnTo>
                  <a:lnTo>
                    <a:pt x="5628" y="2298"/>
                  </a:lnTo>
                  <a:lnTo>
                    <a:pt x="5630" y="2297"/>
                  </a:lnTo>
                  <a:lnTo>
                    <a:pt x="5632" y="2296"/>
                  </a:lnTo>
                  <a:lnTo>
                    <a:pt x="5635" y="2294"/>
                  </a:lnTo>
                  <a:lnTo>
                    <a:pt x="5639" y="2292"/>
                  </a:lnTo>
                  <a:lnTo>
                    <a:pt x="5642" y="2289"/>
                  </a:lnTo>
                  <a:lnTo>
                    <a:pt x="5645" y="2287"/>
                  </a:lnTo>
                  <a:lnTo>
                    <a:pt x="5648" y="2284"/>
                  </a:lnTo>
                  <a:lnTo>
                    <a:pt x="5650" y="2281"/>
                  </a:lnTo>
                  <a:lnTo>
                    <a:pt x="5653" y="2279"/>
                  </a:lnTo>
                  <a:lnTo>
                    <a:pt x="5656" y="2276"/>
                  </a:lnTo>
                  <a:lnTo>
                    <a:pt x="5658" y="2273"/>
                  </a:lnTo>
                  <a:lnTo>
                    <a:pt x="5661" y="2270"/>
                  </a:lnTo>
                  <a:lnTo>
                    <a:pt x="5663" y="2266"/>
                  </a:lnTo>
                  <a:lnTo>
                    <a:pt x="5665" y="2263"/>
                  </a:lnTo>
                  <a:lnTo>
                    <a:pt x="5666" y="2261"/>
                  </a:lnTo>
                  <a:lnTo>
                    <a:pt x="5667" y="2259"/>
                  </a:lnTo>
                  <a:lnTo>
                    <a:pt x="5669" y="2256"/>
                  </a:lnTo>
                  <a:lnTo>
                    <a:pt x="5671" y="2252"/>
                  </a:lnTo>
                  <a:lnTo>
                    <a:pt x="5672" y="2249"/>
                  </a:lnTo>
                  <a:lnTo>
                    <a:pt x="5673" y="2245"/>
                  </a:lnTo>
                  <a:lnTo>
                    <a:pt x="5675" y="2242"/>
                  </a:lnTo>
                  <a:lnTo>
                    <a:pt x="5676" y="2238"/>
                  </a:lnTo>
                  <a:lnTo>
                    <a:pt x="5676" y="2234"/>
                  </a:lnTo>
                  <a:lnTo>
                    <a:pt x="5677" y="2231"/>
                  </a:lnTo>
                  <a:close/>
                  <a:moveTo>
                    <a:pt x="4091" y="6876"/>
                  </a:moveTo>
                  <a:lnTo>
                    <a:pt x="3964" y="7004"/>
                  </a:lnTo>
                  <a:lnTo>
                    <a:pt x="3887" y="7150"/>
                  </a:lnTo>
                  <a:lnTo>
                    <a:pt x="3853" y="7363"/>
                  </a:lnTo>
                  <a:lnTo>
                    <a:pt x="3846" y="7395"/>
                  </a:lnTo>
                  <a:lnTo>
                    <a:pt x="3834" y="7426"/>
                  </a:lnTo>
                  <a:lnTo>
                    <a:pt x="3819" y="7455"/>
                  </a:lnTo>
                  <a:lnTo>
                    <a:pt x="3800" y="7482"/>
                  </a:lnTo>
                  <a:lnTo>
                    <a:pt x="3778" y="7506"/>
                  </a:lnTo>
                  <a:lnTo>
                    <a:pt x="3753" y="7526"/>
                  </a:lnTo>
                  <a:lnTo>
                    <a:pt x="3725" y="7544"/>
                  </a:lnTo>
                  <a:lnTo>
                    <a:pt x="3695" y="7558"/>
                  </a:lnTo>
                  <a:lnTo>
                    <a:pt x="3664" y="7567"/>
                  </a:lnTo>
                  <a:lnTo>
                    <a:pt x="3632" y="7573"/>
                  </a:lnTo>
                  <a:lnTo>
                    <a:pt x="3599" y="7574"/>
                  </a:lnTo>
                  <a:lnTo>
                    <a:pt x="3567" y="7571"/>
                  </a:lnTo>
                  <a:lnTo>
                    <a:pt x="3535" y="7564"/>
                  </a:lnTo>
                  <a:lnTo>
                    <a:pt x="3504" y="7552"/>
                  </a:lnTo>
                  <a:lnTo>
                    <a:pt x="3475" y="7537"/>
                  </a:lnTo>
                  <a:lnTo>
                    <a:pt x="3448" y="7518"/>
                  </a:lnTo>
                  <a:lnTo>
                    <a:pt x="3424" y="7496"/>
                  </a:lnTo>
                  <a:lnTo>
                    <a:pt x="3404" y="7471"/>
                  </a:lnTo>
                  <a:lnTo>
                    <a:pt x="3386" y="7443"/>
                  </a:lnTo>
                  <a:lnTo>
                    <a:pt x="3372" y="7413"/>
                  </a:lnTo>
                  <a:lnTo>
                    <a:pt x="3363" y="7382"/>
                  </a:lnTo>
                  <a:lnTo>
                    <a:pt x="3357" y="7350"/>
                  </a:lnTo>
                  <a:lnTo>
                    <a:pt x="3356" y="7317"/>
                  </a:lnTo>
                  <a:lnTo>
                    <a:pt x="3359" y="7285"/>
                  </a:lnTo>
                  <a:lnTo>
                    <a:pt x="3400" y="7030"/>
                  </a:lnTo>
                  <a:lnTo>
                    <a:pt x="3406" y="7004"/>
                  </a:lnTo>
                  <a:lnTo>
                    <a:pt x="3414" y="6978"/>
                  </a:lnTo>
                  <a:lnTo>
                    <a:pt x="3426" y="6953"/>
                  </a:lnTo>
                  <a:lnTo>
                    <a:pt x="3539" y="6738"/>
                  </a:lnTo>
                  <a:lnTo>
                    <a:pt x="3559" y="6706"/>
                  </a:lnTo>
                  <a:lnTo>
                    <a:pt x="3583" y="6678"/>
                  </a:lnTo>
                  <a:lnTo>
                    <a:pt x="3758" y="6502"/>
                  </a:lnTo>
                  <a:lnTo>
                    <a:pt x="3780" y="6482"/>
                  </a:lnTo>
                  <a:lnTo>
                    <a:pt x="3805" y="6465"/>
                  </a:lnTo>
                  <a:lnTo>
                    <a:pt x="4028" y="6328"/>
                  </a:lnTo>
                  <a:lnTo>
                    <a:pt x="4071" y="6308"/>
                  </a:lnTo>
                  <a:lnTo>
                    <a:pt x="4331" y="6210"/>
                  </a:lnTo>
                  <a:lnTo>
                    <a:pt x="4368" y="6199"/>
                  </a:lnTo>
                  <a:lnTo>
                    <a:pt x="4653" y="6140"/>
                  </a:lnTo>
                  <a:lnTo>
                    <a:pt x="4687" y="6136"/>
                  </a:lnTo>
                  <a:lnTo>
                    <a:pt x="4984" y="6116"/>
                  </a:lnTo>
                  <a:lnTo>
                    <a:pt x="5016" y="6116"/>
                  </a:lnTo>
                  <a:lnTo>
                    <a:pt x="5313" y="6136"/>
                  </a:lnTo>
                  <a:lnTo>
                    <a:pt x="5347" y="6140"/>
                  </a:lnTo>
                  <a:lnTo>
                    <a:pt x="5632" y="6199"/>
                  </a:lnTo>
                  <a:lnTo>
                    <a:pt x="5669" y="6210"/>
                  </a:lnTo>
                  <a:lnTo>
                    <a:pt x="5929" y="6308"/>
                  </a:lnTo>
                  <a:lnTo>
                    <a:pt x="5972" y="6328"/>
                  </a:lnTo>
                  <a:lnTo>
                    <a:pt x="6195" y="6465"/>
                  </a:lnTo>
                  <a:lnTo>
                    <a:pt x="6220" y="6482"/>
                  </a:lnTo>
                  <a:lnTo>
                    <a:pt x="6242" y="6502"/>
                  </a:lnTo>
                  <a:lnTo>
                    <a:pt x="6417" y="6678"/>
                  </a:lnTo>
                  <a:lnTo>
                    <a:pt x="6441" y="6706"/>
                  </a:lnTo>
                  <a:lnTo>
                    <a:pt x="6461" y="6738"/>
                  </a:lnTo>
                  <a:lnTo>
                    <a:pt x="6574" y="6953"/>
                  </a:lnTo>
                  <a:lnTo>
                    <a:pt x="6586" y="6978"/>
                  </a:lnTo>
                  <a:lnTo>
                    <a:pt x="6594" y="7004"/>
                  </a:lnTo>
                  <a:lnTo>
                    <a:pt x="6600" y="7030"/>
                  </a:lnTo>
                  <a:lnTo>
                    <a:pt x="6641" y="7285"/>
                  </a:lnTo>
                  <a:lnTo>
                    <a:pt x="6644" y="7317"/>
                  </a:lnTo>
                  <a:lnTo>
                    <a:pt x="6643" y="7350"/>
                  </a:lnTo>
                  <a:lnTo>
                    <a:pt x="6637" y="7382"/>
                  </a:lnTo>
                  <a:lnTo>
                    <a:pt x="6628" y="7413"/>
                  </a:lnTo>
                  <a:lnTo>
                    <a:pt x="6614" y="7443"/>
                  </a:lnTo>
                  <a:lnTo>
                    <a:pt x="6596" y="7471"/>
                  </a:lnTo>
                  <a:lnTo>
                    <a:pt x="6576" y="7496"/>
                  </a:lnTo>
                  <a:lnTo>
                    <a:pt x="6552" y="7518"/>
                  </a:lnTo>
                  <a:lnTo>
                    <a:pt x="6525" y="7537"/>
                  </a:lnTo>
                  <a:lnTo>
                    <a:pt x="6496" y="7552"/>
                  </a:lnTo>
                  <a:lnTo>
                    <a:pt x="6465" y="7564"/>
                  </a:lnTo>
                  <a:lnTo>
                    <a:pt x="6433" y="7571"/>
                  </a:lnTo>
                  <a:lnTo>
                    <a:pt x="6401" y="7574"/>
                  </a:lnTo>
                  <a:lnTo>
                    <a:pt x="6368" y="7573"/>
                  </a:lnTo>
                  <a:lnTo>
                    <a:pt x="6336" y="7567"/>
                  </a:lnTo>
                  <a:lnTo>
                    <a:pt x="6305" y="7558"/>
                  </a:lnTo>
                  <a:lnTo>
                    <a:pt x="6275" y="7544"/>
                  </a:lnTo>
                  <a:lnTo>
                    <a:pt x="6247" y="7526"/>
                  </a:lnTo>
                  <a:lnTo>
                    <a:pt x="6222" y="7506"/>
                  </a:lnTo>
                  <a:lnTo>
                    <a:pt x="6200" y="7482"/>
                  </a:lnTo>
                  <a:lnTo>
                    <a:pt x="6181" y="7455"/>
                  </a:lnTo>
                  <a:lnTo>
                    <a:pt x="6166" y="7426"/>
                  </a:lnTo>
                  <a:lnTo>
                    <a:pt x="6154" y="7395"/>
                  </a:lnTo>
                  <a:lnTo>
                    <a:pt x="6147" y="7363"/>
                  </a:lnTo>
                  <a:lnTo>
                    <a:pt x="6113" y="7150"/>
                  </a:lnTo>
                  <a:lnTo>
                    <a:pt x="6036" y="7004"/>
                  </a:lnTo>
                  <a:lnTo>
                    <a:pt x="5909" y="6876"/>
                  </a:lnTo>
                  <a:lnTo>
                    <a:pt x="5731" y="6767"/>
                  </a:lnTo>
                  <a:lnTo>
                    <a:pt x="5511" y="6685"/>
                  </a:lnTo>
                  <a:lnTo>
                    <a:pt x="5263" y="6633"/>
                  </a:lnTo>
                  <a:lnTo>
                    <a:pt x="5000" y="6616"/>
                  </a:lnTo>
                  <a:lnTo>
                    <a:pt x="4737" y="6633"/>
                  </a:lnTo>
                  <a:lnTo>
                    <a:pt x="4489" y="6685"/>
                  </a:lnTo>
                  <a:lnTo>
                    <a:pt x="4269" y="6767"/>
                  </a:lnTo>
                  <a:lnTo>
                    <a:pt x="4091" y="6876"/>
                  </a:lnTo>
                  <a:close/>
                  <a:moveTo>
                    <a:pt x="6295" y="4482"/>
                  </a:moveTo>
                  <a:lnTo>
                    <a:pt x="6295" y="4491"/>
                  </a:lnTo>
                  <a:lnTo>
                    <a:pt x="6296" y="4530"/>
                  </a:lnTo>
                  <a:lnTo>
                    <a:pt x="6296" y="4540"/>
                  </a:lnTo>
                  <a:lnTo>
                    <a:pt x="6295" y="4579"/>
                  </a:lnTo>
                  <a:lnTo>
                    <a:pt x="6295" y="4589"/>
                  </a:lnTo>
                  <a:lnTo>
                    <a:pt x="6293" y="4628"/>
                  </a:lnTo>
                  <a:lnTo>
                    <a:pt x="6292" y="4637"/>
                  </a:lnTo>
                  <a:lnTo>
                    <a:pt x="6288" y="4676"/>
                  </a:lnTo>
                  <a:lnTo>
                    <a:pt x="6287" y="4686"/>
                  </a:lnTo>
                  <a:lnTo>
                    <a:pt x="6282" y="4724"/>
                  </a:lnTo>
                  <a:lnTo>
                    <a:pt x="6281" y="4734"/>
                  </a:lnTo>
                  <a:lnTo>
                    <a:pt x="6274" y="4772"/>
                  </a:lnTo>
                  <a:lnTo>
                    <a:pt x="6272" y="4781"/>
                  </a:lnTo>
                  <a:lnTo>
                    <a:pt x="6264" y="4819"/>
                  </a:lnTo>
                  <a:lnTo>
                    <a:pt x="6262" y="4828"/>
                  </a:lnTo>
                  <a:lnTo>
                    <a:pt x="6253" y="4866"/>
                  </a:lnTo>
                  <a:lnTo>
                    <a:pt x="6250" y="4875"/>
                  </a:lnTo>
                  <a:lnTo>
                    <a:pt x="6239" y="4913"/>
                  </a:lnTo>
                  <a:lnTo>
                    <a:pt x="6237" y="4922"/>
                  </a:lnTo>
                  <a:lnTo>
                    <a:pt x="6225" y="4959"/>
                  </a:lnTo>
                  <a:lnTo>
                    <a:pt x="6222" y="4967"/>
                  </a:lnTo>
                  <a:lnTo>
                    <a:pt x="6208" y="5004"/>
                  </a:lnTo>
                  <a:lnTo>
                    <a:pt x="6205" y="5012"/>
                  </a:lnTo>
                  <a:lnTo>
                    <a:pt x="6190" y="5048"/>
                  </a:lnTo>
                  <a:lnTo>
                    <a:pt x="6186" y="5057"/>
                  </a:lnTo>
                  <a:lnTo>
                    <a:pt x="6170" y="5092"/>
                  </a:lnTo>
                  <a:lnTo>
                    <a:pt x="6166" y="5101"/>
                  </a:lnTo>
                  <a:lnTo>
                    <a:pt x="6148" y="5136"/>
                  </a:lnTo>
                  <a:lnTo>
                    <a:pt x="6144" y="5144"/>
                  </a:lnTo>
                  <a:lnTo>
                    <a:pt x="6125" y="5178"/>
                  </a:lnTo>
                  <a:lnTo>
                    <a:pt x="6120" y="5187"/>
                  </a:lnTo>
                  <a:lnTo>
                    <a:pt x="6100" y="5221"/>
                  </a:lnTo>
                  <a:lnTo>
                    <a:pt x="6095" y="5229"/>
                  </a:lnTo>
                  <a:lnTo>
                    <a:pt x="6073" y="5262"/>
                  </a:lnTo>
                  <a:lnTo>
                    <a:pt x="6068" y="5269"/>
                  </a:lnTo>
                  <a:lnTo>
                    <a:pt x="6045" y="5301"/>
                  </a:lnTo>
                  <a:lnTo>
                    <a:pt x="6040" y="5309"/>
                  </a:lnTo>
                  <a:lnTo>
                    <a:pt x="6016" y="5340"/>
                  </a:lnTo>
                  <a:lnTo>
                    <a:pt x="6010" y="5347"/>
                  </a:lnTo>
                  <a:lnTo>
                    <a:pt x="5985" y="5377"/>
                  </a:lnTo>
                  <a:lnTo>
                    <a:pt x="5979" y="5384"/>
                  </a:lnTo>
                  <a:lnTo>
                    <a:pt x="5953" y="5413"/>
                  </a:lnTo>
                  <a:lnTo>
                    <a:pt x="5947" y="5420"/>
                  </a:lnTo>
                  <a:lnTo>
                    <a:pt x="5920" y="5448"/>
                  </a:lnTo>
                  <a:lnTo>
                    <a:pt x="5913" y="5455"/>
                  </a:lnTo>
                  <a:lnTo>
                    <a:pt x="5885" y="5482"/>
                  </a:lnTo>
                  <a:lnTo>
                    <a:pt x="5878" y="5488"/>
                  </a:lnTo>
                  <a:lnTo>
                    <a:pt x="5849" y="5514"/>
                  </a:lnTo>
                  <a:lnTo>
                    <a:pt x="5842" y="5520"/>
                  </a:lnTo>
                  <a:lnTo>
                    <a:pt x="5812" y="5545"/>
                  </a:lnTo>
                  <a:lnTo>
                    <a:pt x="5805" y="5551"/>
                  </a:lnTo>
                  <a:lnTo>
                    <a:pt x="5774" y="5575"/>
                  </a:lnTo>
                  <a:lnTo>
                    <a:pt x="5766" y="5580"/>
                  </a:lnTo>
                  <a:lnTo>
                    <a:pt x="5734" y="5603"/>
                  </a:lnTo>
                  <a:lnTo>
                    <a:pt x="5727" y="5608"/>
                  </a:lnTo>
                  <a:lnTo>
                    <a:pt x="5694" y="5630"/>
                  </a:lnTo>
                  <a:lnTo>
                    <a:pt x="5686" y="5635"/>
                  </a:lnTo>
                  <a:lnTo>
                    <a:pt x="5652" y="5655"/>
                  </a:lnTo>
                  <a:lnTo>
                    <a:pt x="5644" y="5660"/>
                  </a:lnTo>
                  <a:lnTo>
                    <a:pt x="5610" y="5679"/>
                  </a:lnTo>
                  <a:lnTo>
                    <a:pt x="5601" y="5683"/>
                  </a:lnTo>
                  <a:lnTo>
                    <a:pt x="5566" y="5701"/>
                  </a:lnTo>
                  <a:lnTo>
                    <a:pt x="5558" y="5705"/>
                  </a:lnTo>
                  <a:lnTo>
                    <a:pt x="5522" y="5721"/>
                  </a:lnTo>
                  <a:lnTo>
                    <a:pt x="5514" y="5725"/>
                  </a:lnTo>
                  <a:lnTo>
                    <a:pt x="5478" y="5740"/>
                  </a:lnTo>
                  <a:lnTo>
                    <a:pt x="5469" y="5743"/>
                  </a:lnTo>
                  <a:lnTo>
                    <a:pt x="5432" y="5757"/>
                  </a:lnTo>
                  <a:lnTo>
                    <a:pt x="5423" y="5760"/>
                  </a:lnTo>
                  <a:lnTo>
                    <a:pt x="5386" y="5772"/>
                  </a:lnTo>
                  <a:lnTo>
                    <a:pt x="5377" y="5775"/>
                  </a:lnTo>
                  <a:lnTo>
                    <a:pt x="5340" y="5786"/>
                  </a:lnTo>
                  <a:lnTo>
                    <a:pt x="5331" y="5788"/>
                  </a:lnTo>
                  <a:lnTo>
                    <a:pt x="5293" y="5798"/>
                  </a:lnTo>
                  <a:lnTo>
                    <a:pt x="5284" y="5800"/>
                  </a:lnTo>
                  <a:lnTo>
                    <a:pt x="5246" y="5808"/>
                  </a:lnTo>
                  <a:lnTo>
                    <a:pt x="5237" y="5809"/>
                  </a:lnTo>
                  <a:lnTo>
                    <a:pt x="5198" y="5816"/>
                  </a:lnTo>
                  <a:lnTo>
                    <a:pt x="5189" y="5817"/>
                  </a:lnTo>
                  <a:lnTo>
                    <a:pt x="5150" y="5822"/>
                  </a:lnTo>
                  <a:lnTo>
                    <a:pt x="5141" y="5823"/>
                  </a:lnTo>
                  <a:lnTo>
                    <a:pt x="5102" y="5827"/>
                  </a:lnTo>
                  <a:lnTo>
                    <a:pt x="5093" y="5828"/>
                  </a:lnTo>
                  <a:lnTo>
                    <a:pt x="5053" y="5830"/>
                  </a:lnTo>
                  <a:lnTo>
                    <a:pt x="5044" y="5830"/>
                  </a:lnTo>
                  <a:lnTo>
                    <a:pt x="5005" y="5831"/>
                  </a:lnTo>
                  <a:lnTo>
                    <a:pt x="4995" y="5831"/>
                  </a:lnTo>
                  <a:lnTo>
                    <a:pt x="4956" y="5830"/>
                  </a:lnTo>
                  <a:lnTo>
                    <a:pt x="4947" y="5830"/>
                  </a:lnTo>
                  <a:lnTo>
                    <a:pt x="4907" y="5828"/>
                  </a:lnTo>
                  <a:lnTo>
                    <a:pt x="4898" y="5827"/>
                  </a:lnTo>
                  <a:lnTo>
                    <a:pt x="4859" y="5823"/>
                  </a:lnTo>
                  <a:lnTo>
                    <a:pt x="4850" y="5822"/>
                  </a:lnTo>
                  <a:lnTo>
                    <a:pt x="4811" y="5817"/>
                  </a:lnTo>
                  <a:lnTo>
                    <a:pt x="4802" y="5816"/>
                  </a:lnTo>
                  <a:lnTo>
                    <a:pt x="4763" y="5809"/>
                  </a:lnTo>
                  <a:lnTo>
                    <a:pt x="4754" y="5808"/>
                  </a:lnTo>
                  <a:lnTo>
                    <a:pt x="4716" y="5800"/>
                  </a:lnTo>
                  <a:lnTo>
                    <a:pt x="4707" y="5798"/>
                  </a:lnTo>
                  <a:lnTo>
                    <a:pt x="4669" y="5788"/>
                  </a:lnTo>
                  <a:lnTo>
                    <a:pt x="4660" y="5786"/>
                  </a:lnTo>
                  <a:lnTo>
                    <a:pt x="4623" y="5775"/>
                  </a:lnTo>
                  <a:lnTo>
                    <a:pt x="4614" y="5772"/>
                  </a:lnTo>
                  <a:lnTo>
                    <a:pt x="4577" y="5760"/>
                  </a:lnTo>
                  <a:lnTo>
                    <a:pt x="4568" y="5757"/>
                  </a:lnTo>
                  <a:lnTo>
                    <a:pt x="4531" y="5743"/>
                  </a:lnTo>
                  <a:lnTo>
                    <a:pt x="4522" y="5740"/>
                  </a:lnTo>
                  <a:lnTo>
                    <a:pt x="4486" y="5725"/>
                  </a:lnTo>
                  <a:lnTo>
                    <a:pt x="4478" y="5721"/>
                  </a:lnTo>
                  <a:lnTo>
                    <a:pt x="4442" y="5705"/>
                  </a:lnTo>
                  <a:lnTo>
                    <a:pt x="4434" y="5701"/>
                  </a:lnTo>
                  <a:lnTo>
                    <a:pt x="4399" y="5683"/>
                  </a:lnTo>
                  <a:lnTo>
                    <a:pt x="4390" y="5679"/>
                  </a:lnTo>
                  <a:lnTo>
                    <a:pt x="4356" y="5660"/>
                  </a:lnTo>
                  <a:lnTo>
                    <a:pt x="4348" y="5655"/>
                  </a:lnTo>
                  <a:lnTo>
                    <a:pt x="4314" y="5635"/>
                  </a:lnTo>
                  <a:lnTo>
                    <a:pt x="4306" y="5630"/>
                  </a:lnTo>
                  <a:lnTo>
                    <a:pt x="4273" y="5608"/>
                  </a:lnTo>
                  <a:lnTo>
                    <a:pt x="4266" y="5603"/>
                  </a:lnTo>
                  <a:lnTo>
                    <a:pt x="4234" y="5580"/>
                  </a:lnTo>
                  <a:lnTo>
                    <a:pt x="4226" y="5575"/>
                  </a:lnTo>
                  <a:lnTo>
                    <a:pt x="4195" y="5551"/>
                  </a:lnTo>
                  <a:lnTo>
                    <a:pt x="4188" y="5545"/>
                  </a:lnTo>
                  <a:lnTo>
                    <a:pt x="4158" y="5520"/>
                  </a:lnTo>
                  <a:lnTo>
                    <a:pt x="4151" y="5514"/>
                  </a:lnTo>
                  <a:lnTo>
                    <a:pt x="4122" y="5488"/>
                  </a:lnTo>
                  <a:lnTo>
                    <a:pt x="4115" y="5482"/>
                  </a:lnTo>
                  <a:lnTo>
                    <a:pt x="4087" y="5455"/>
                  </a:lnTo>
                  <a:lnTo>
                    <a:pt x="4080" y="5448"/>
                  </a:lnTo>
                  <a:lnTo>
                    <a:pt x="4053" y="5420"/>
                  </a:lnTo>
                  <a:lnTo>
                    <a:pt x="4047" y="5413"/>
                  </a:lnTo>
                  <a:lnTo>
                    <a:pt x="4021" y="5384"/>
                  </a:lnTo>
                  <a:lnTo>
                    <a:pt x="4015" y="5377"/>
                  </a:lnTo>
                  <a:lnTo>
                    <a:pt x="3990" y="5347"/>
                  </a:lnTo>
                  <a:lnTo>
                    <a:pt x="3984" y="5340"/>
                  </a:lnTo>
                  <a:lnTo>
                    <a:pt x="3960" y="5309"/>
                  </a:lnTo>
                  <a:lnTo>
                    <a:pt x="3955" y="5301"/>
                  </a:lnTo>
                  <a:lnTo>
                    <a:pt x="3932" y="5269"/>
                  </a:lnTo>
                  <a:lnTo>
                    <a:pt x="3927" y="5262"/>
                  </a:lnTo>
                  <a:lnTo>
                    <a:pt x="3905" y="5229"/>
                  </a:lnTo>
                  <a:lnTo>
                    <a:pt x="3900" y="5221"/>
                  </a:lnTo>
                  <a:lnTo>
                    <a:pt x="3880" y="5187"/>
                  </a:lnTo>
                  <a:lnTo>
                    <a:pt x="3875" y="5178"/>
                  </a:lnTo>
                  <a:lnTo>
                    <a:pt x="3856" y="5144"/>
                  </a:lnTo>
                  <a:lnTo>
                    <a:pt x="3852" y="5136"/>
                  </a:lnTo>
                  <a:lnTo>
                    <a:pt x="3834" y="5101"/>
                  </a:lnTo>
                  <a:lnTo>
                    <a:pt x="3830" y="5092"/>
                  </a:lnTo>
                  <a:lnTo>
                    <a:pt x="3814" y="5057"/>
                  </a:lnTo>
                  <a:lnTo>
                    <a:pt x="3810" y="5048"/>
                  </a:lnTo>
                  <a:lnTo>
                    <a:pt x="3795" y="5012"/>
                  </a:lnTo>
                  <a:lnTo>
                    <a:pt x="3792" y="5004"/>
                  </a:lnTo>
                  <a:lnTo>
                    <a:pt x="3778" y="4967"/>
                  </a:lnTo>
                  <a:lnTo>
                    <a:pt x="3775" y="4959"/>
                  </a:lnTo>
                  <a:lnTo>
                    <a:pt x="3763" y="4922"/>
                  </a:lnTo>
                  <a:lnTo>
                    <a:pt x="3761" y="4913"/>
                  </a:lnTo>
                  <a:lnTo>
                    <a:pt x="3750" y="4875"/>
                  </a:lnTo>
                  <a:lnTo>
                    <a:pt x="3747" y="4866"/>
                  </a:lnTo>
                  <a:lnTo>
                    <a:pt x="3738" y="4828"/>
                  </a:lnTo>
                  <a:lnTo>
                    <a:pt x="3736" y="4819"/>
                  </a:lnTo>
                  <a:lnTo>
                    <a:pt x="3728" y="4781"/>
                  </a:lnTo>
                  <a:lnTo>
                    <a:pt x="3726" y="4772"/>
                  </a:lnTo>
                  <a:lnTo>
                    <a:pt x="3719" y="4734"/>
                  </a:lnTo>
                  <a:lnTo>
                    <a:pt x="3718" y="4724"/>
                  </a:lnTo>
                  <a:lnTo>
                    <a:pt x="3713" y="4686"/>
                  </a:lnTo>
                  <a:lnTo>
                    <a:pt x="3712" y="4676"/>
                  </a:lnTo>
                  <a:lnTo>
                    <a:pt x="3708" y="4637"/>
                  </a:lnTo>
                  <a:lnTo>
                    <a:pt x="3707" y="4628"/>
                  </a:lnTo>
                  <a:lnTo>
                    <a:pt x="3705" y="4589"/>
                  </a:lnTo>
                  <a:lnTo>
                    <a:pt x="3705" y="4579"/>
                  </a:lnTo>
                  <a:lnTo>
                    <a:pt x="3704" y="4540"/>
                  </a:lnTo>
                  <a:lnTo>
                    <a:pt x="3704" y="4530"/>
                  </a:lnTo>
                  <a:lnTo>
                    <a:pt x="3705" y="4491"/>
                  </a:lnTo>
                  <a:lnTo>
                    <a:pt x="3705" y="4482"/>
                  </a:lnTo>
                  <a:lnTo>
                    <a:pt x="3707" y="4442"/>
                  </a:lnTo>
                  <a:lnTo>
                    <a:pt x="3708" y="4433"/>
                  </a:lnTo>
                  <a:lnTo>
                    <a:pt x="3712" y="4394"/>
                  </a:lnTo>
                  <a:lnTo>
                    <a:pt x="3713" y="4385"/>
                  </a:lnTo>
                  <a:lnTo>
                    <a:pt x="3718" y="4346"/>
                  </a:lnTo>
                  <a:lnTo>
                    <a:pt x="3719" y="4337"/>
                  </a:lnTo>
                  <a:lnTo>
                    <a:pt x="3726" y="4298"/>
                  </a:lnTo>
                  <a:lnTo>
                    <a:pt x="3728" y="4289"/>
                  </a:lnTo>
                  <a:lnTo>
                    <a:pt x="3736" y="4251"/>
                  </a:lnTo>
                  <a:lnTo>
                    <a:pt x="3738" y="4242"/>
                  </a:lnTo>
                  <a:lnTo>
                    <a:pt x="3747" y="4204"/>
                  </a:lnTo>
                  <a:lnTo>
                    <a:pt x="3750" y="4195"/>
                  </a:lnTo>
                  <a:lnTo>
                    <a:pt x="3760" y="4158"/>
                  </a:lnTo>
                  <a:lnTo>
                    <a:pt x="3763" y="4149"/>
                  </a:lnTo>
                  <a:lnTo>
                    <a:pt x="3775" y="4112"/>
                  </a:lnTo>
                  <a:lnTo>
                    <a:pt x="3778" y="4103"/>
                  </a:lnTo>
                  <a:lnTo>
                    <a:pt x="3792" y="4066"/>
                  </a:lnTo>
                  <a:lnTo>
                    <a:pt x="3795" y="4058"/>
                  </a:lnTo>
                  <a:lnTo>
                    <a:pt x="3810" y="4022"/>
                  </a:lnTo>
                  <a:lnTo>
                    <a:pt x="3814" y="4013"/>
                  </a:lnTo>
                  <a:lnTo>
                    <a:pt x="3830" y="3978"/>
                  </a:lnTo>
                  <a:lnTo>
                    <a:pt x="3834" y="3969"/>
                  </a:lnTo>
                  <a:lnTo>
                    <a:pt x="3852" y="3934"/>
                  </a:lnTo>
                  <a:lnTo>
                    <a:pt x="3856" y="3926"/>
                  </a:lnTo>
                  <a:lnTo>
                    <a:pt x="3875" y="3892"/>
                  </a:lnTo>
                  <a:lnTo>
                    <a:pt x="3880" y="3882"/>
                  </a:lnTo>
                  <a:lnTo>
                    <a:pt x="3901" y="3849"/>
                  </a:lnTo>
                  <a:lnTo>
                    <a:pt x="3906" y="3841"/>
                  </a:lnTo>
                  <a:lnTo>
                    <a:pt x="3927" y="3808"/>
                  </a:lnTo>
                  <a:lnTo>
                    <a:pt x="3932" y="3801"/>
                  </a:lnTo>
                  <a:lnTo>
                    <a:pt x="3955" y="3769"/>
                  </a:lnTo>
                  <a:lnTo>
                    <a:pt x="3961" y="3761"/>
                  </a:lnTo>
                  <a:lnTo>
                    <a:pt x="3984" y="3731"/>
                  </a:lnTo>
                  <a:lnTo>
                    <a:pt x="3990" y="3723"/>
                  </a:lnTo>
                  <a:lnTo>
                    <a:pt x="4015" y="3693"/>
                  </a:lnTo>
                  <a:lnTo>
                    <a:pt x="4021" y="3686"/>
                  </a:lnTo>
                  <a:lnTo>
                    <a:pt x="4047" y="3657"/>
                  </a:lnTo>
                  <a:lnTo>
                    <a:pt x="4053" y="3651"/>
                  </a:lnTo>
                  <a:lnTo>
                    <a:pt x="4081" y="3623"/>
                  </a:lnTo>
                  <a:lnTo>
                    <a:pt x="4087" y="3616"/>
                  </a:lnTo>
                  <a:lnTo>
                    <a:pt x="4115" y="3589"/>
                  </a:lnTo>
                  <a:lnTo>
                    <a:pt x="4122" y="3583"/>
                  </a:lnTo>
                  <a:lnTo>
                    <a:pt x="4151" y="3557"/>
                  </a:lnTo>
                  <a:lnTo>
                    <a:pt x="4158" y="3551"/>
                  </a:lnTo>
                  <a:lnTo>
                    <a:pt x="4188" y="3526"/>
                  </a:lnTo>
                  <a:lnTo>
                    <a:pt x="4195" y="3520"/>
                  </a:lnTo>
                  <a:lnTo>
                    <a:pt x="4226" y="3496"/>
                  </a:lnTo>
                  <a:lnTo>
                    <a:pt x="4234" y="3491"/>
                  </a:lnTo>
                  <a:lnTo>
                    <a:pt x="4266" y="3468"/>
                  </a:lnTo>
                  <a:lnTo>
                    <a:pt x="4273" y="3463"/>
                  </a:lnTo>
                  <a:lnTo>
                    <a:pt x="4306" y="3441"/>
                  </a:lnTo>
                  <a:lnTo>
                    <a:pt x="4314" y="3436"/>
                  </a:lnTo>
                  <a:lnTo>
                    <a:pt x="4348" y="3416"/>
                  </a:lnTo>
                  <a:lnTo>
                    <a:pt x="4356" y="3411"/>
                  </a:lnTo>
                  <a:lnTo>
                    <a:pt x="4390" y="3392"/>
                  </a:lnTo>
                  <a:lnTo>
                    <a:pt x="4399" y="3388"/>
                  </a:lnTo>
                  <a:lnTo>
                    <a:pt x="4434" y="3370"/>
                  </a:lnTo>
                  <a:lnTo>
                    <a:pt x="4442" y="3366"/>
                  </a:lnTo>
                  <a:lnTo>
                    <a:pt x="4478" y="3350"/>
                  </a:lnTo>
                  <a:lnTo>
                    <a:pt x="4486" y="3346"/>
                  </a:lnTo>
                  <a:lnTo>
                    <a:pt x="4522" y="3331"/>
                  </a:lnTo>
                  <a:lnTo>
                    <a:pt x="4531" y="3328"/>
                  </a:lnTo>
                  <a:lnTo>
                    <a:pt x="4568" y="3314"/>
                  </a:lnTo>
                  <a:lnTo>
                    <a:pt x="4577" y="3311"/>
                  </a:lnTo>
                  <a:lnTo>
                    <a:pt x="4614" y="3299"/>
                  </a:lnTo>
                  <a:lnTo>
                    <a:pt x="4623" y="3296"/>
                  </a:lnTo>
                  <a:lnTo>
                    <a:pt x="4660" y="3285"/>
                  </a:lnTo>
                  <a:lnTo>
                    <a:pt x="4669" y="3283"/>
                  </a:lnTo>
                  <a:lnTo>
                    <a:pt x="4707" y="3273"/>
                  </a:lnTo>
                  <a:lnTo>
                    <a:pt x="4716" y="3271"/>
                  </a:lnTo>
                  <a:lnTo>
                    <a:pt x="4754" y="3263"/>
                  </a:lnTo>
                  <a:lnTo>
                    <a:pt x="4763" y="3262"/>
                  </a:lnTo>
                  <a:lnTo>
                    <a:pt x="4802" y="3255"/>
                  </a:lnTo>
                  <a:lnTo>
                    <a:pt x="4811" y="3254"/>
                  </a:lnTo>
                  <a:lnTo>
                    <a:pt x="4850" y="3249"/>
                  </a:lnTo>
                  <a:lnTo>
                    <a:pt x="4859" y="3248"/>
                  </a:lnTo>
                  <a:lnTo>
                    <a:pt x="4898" y="3244"/>
                  </a:lnTo>
                  <a:lnTo>
                    <a:pt x="4907" y="3243"/>
                  </a:lnTo>
                  <a:lnTo>
                    <a:pt x="4947" y="3241"/>
                  </a:lnTo>
                  <a:lnTo>
                    <a:pt x="4956" y="3241"/>
                  </a:lnTo>
                  <a:lnTo>
                    <a:pt x="4995" y="3240"/>
                  </a:lnTo>
                  <a:lnTo>
                    <a:pt x="5005" y="3240"/>
                  </a:lnTo>
                  <a:lnTo>
                    <a:pt x="5044" y="3241"/>
                  </a:lnTo>
                  <a:lnTo>
                    <a:pt x="5053" y="3241"/>
                  </a:lnTo>
                  <a:lnTo>
                    <a:pt x="5093" y="3243"/>
                  </a:lnTo>
                  <a:lnTo>
                    <a:pt x="5102" y="3244"/>
                  </a:lnTo>
                  <a:lnTo>
                    <a:pt x="5141" y="3248"/>
                  </a:lnTo>
                  <a:lnTo>
                    <a:pt x="5150" y="3249"/>
                  </a:lnTo>
                  <a:lnTo>
                    <a:pt x="5189" y="3254"/>
                  </a:lnTo>
                  <a:lnTo>
                    <a:pt x="5198" y="3255"/>
                  </a:lnTo>
                  <a:lnTo>
                    <a:pt x="5237" y="3262"/>
                  </a:lnTo>
                  <a:lnTo>
                    <a:pt x="5246" y="3263"/>
                  </a:lnTo>
                  <a:lnTo>
                    <a:pt x="5284" y="3271"/>
                  </a:lnTo>
                  <a:lnTo>
                    <a:pt x="5293" y="3273"/>
                  </a:lnTo>
                  <a:lnTo>
                    <a:pt x="5331" y="3283"/>
                  </a:lnTo>
                  <a:lnTo>
                    <a:pt x="5340" y="3285"/>
                  </a:lnTo>
                  <a:lnTo>
                    <a:pt x="5377" y="3296"/>
                  </a:lnTo>
                  <a:lnTo>
                    <a:pt x="5386" y="3299"/>
                  </a:lnTo>
                  <a:lnTo>
                    <a:pt x="5423" y="3311"/>
                  </a:lnTo>
                  <a:lnTo>
                    <a:pt x="5432" y="3314"/>
                  </a:lnTo>
                  <a:lnTo>
                    <a:pt x="5469" y="3328"/>
                  </a:lnTo>
                  <a:lnTo>
                    <a:pt x="5478" y="3331"/>
                  </a:lnTo>
                  <a:lnTo>
                    <a:pt x="5514" y="3346"/>
                  </a:lnTo>
                  <a:lnTo>
                    <a:pt x="5522" y="3350"/>
                  </a:lnTo>
                  <a:lnTo>
                    <a:pt x="5558" y="3366"/>
                  </a:lnTo>
                  <a:lnTo>
                    <a:pt x="5566" y="3370"/>
                  </a:lnTo>
                  <a:lnTo>
                    <a:pt x="5601" y="3388"/>
                  </a:lnTo>
                  <a:lnTo>
                    <a:pt x="5610" y="3392"/>
                  </a:lnTo>
                  <a:lnTo>
                    <a:pt x="5644" y="3411"/>
                  </a:lnTo>
                  <a:lnTo>
                    <a:pt x="5652" y="3416"/>
                  </a:lnTo>
                  <a:lnTo>
                    <a:pt x="5686" y="3436"/>
                  </a:lnTo>
                  <a:lnTo>
                    <a:pt x="5694" y="3441"/>
                  </a:lnTo>
                  <a:lnTo>
                    <a:pt x="5727" y="3463"/>
                  </a:lnTo>
                  <a:lnTo>
                    <a:pt x="5734" y="3468"/>
                  </a:lnTo>
                  <a:lnTo>
                    <a:pt x="5766" y="3491"/>
                  </a:lnTo>
                  <a:lnTo>
                    <a:pt x="5774" y="3496"/>
                  </a:lnTo>
                  <a:lnTo>
                    <a:pt x="5805" y="3520"/>
                  </a:lnTo>
                  <a:lnTo>
                    <a:pt x="5812" y="3526"/>
                  </a:lnTo>
                  <a:lnTo>
                    <a:pt x="5842" y="3551"/>
                  </a:lnTo>
                  <a:lnTo>
                    <a:pt x="5849" y="3557"/>
                  </a:lnTo>
                  <a:lnTo>
                    <a:pt x="5878" y="3583"/>
                  </a:lnTo>
                  <a:lnTo>
                    <a:pt x="5885" y="3589"/>
                  </a:lnTo>
                  <a:lnTo>
                    <a:pt x="5913" y="3616"/>
                  </a:lnTo>
                  <a:lnTo>
                    <a:pt x="5919" y="3623"/>
                  </a:lnTo>
                  <a:lnTo>
                    <a:pt x="5947" y="3651"/>
                  </a:lnTo>
                  <a:lnTo>
                    <a:pt x="5953" y="3657"/>
                  </a:lnTo>
                  <a:lnTo>
                    <a:pt x="5979" y="3686"/>
                  </a:lnTo>
                  <a:lnTo>
                    <a:pt x="5985" y="3693"/>
                  </a:lnTo>
                  <a:lnTo>
                    <a:pt x="6010" y="3723"/>
                  </a:lnTo>
                  <a:lnTo>
                    <a:pt x="6016" y="3731"/>
                  </a:lnTo>
                  <a:lnTo>
                    <a:pt x="6039" y="3761"/>
                  </a:lnTo>
                  <a:lnTo>
                    <a:pt x="6045" y="3769"/>
                  </a:lnTo>
                  <a:lnTo>
                    <a:pt x="6068" y="3801"/>
                  </a:lnTo>
                  <a:lnTo>
                    <a:pt x="6073" y="3808"/>
                  </a:lnTo>
                  <a:lnTo>
                    <a:pt x="6094" y="3841"/>
                  </a:lnTo>
                  <a:lnTo>
                    <a:pt x="6099" y="3849"/>
                  </a:lnTo>
                  <a:lnTo>
                    <a:pt x="6120" y="3882"/>
                  </a:lnTo>
                  <a:lnTo>
                    <a:pt x="6125" y="3892"/>
                  </a:lnTo>
                  <a:lnTo>
                    <a:pt x="6144" y="3926"/>
                  </a:lnTo>
                  <a:lnTo>
                    <a:pt x="6148" y="3934"/>
                  </a:lnTo>
                  <a:lnTo>
                    <a:pt x="6166" y="3969"/>
                  </a:lnTo>
                  <a:lnTo>
                    <a:pt x="6170" y="3978"/>
                  </a:lnTo>
                  <a:lnTo>
                    <a:pt x="6186" y="4013"/>
                  </a:lnTo>
                  <a:lnTo>
                    <a:pt x="6190" y="4022"/>
                  </a:lnTo>
                  <a:lnTo>
                    <a:pt x="6205" y="4058"/>
                  </a:lnTo>
                  <a:lnTo>
                    <a:pt x="6208" y="4066"/>
                  </a:lnTo>
                  <a:lnTo>
                    <a:pt x="6222" y="4103"/>
                  </a:lnTo>
                  <a:lnTo>
                    <a:pt x="6225" y="4112"/>
                  </a:lnTo>
                  <a:lnTo>
                    <a:pt x="6237" y="4149"/>
                  </a:lnTo>
                  <a:lnTo>
                    <a:pt x="6240" y="4158"/>
                  </a:lnTo>
                  <a:lnTo>
                    <a:pt x="6250" y="4195"/>
                  </a:lnTo>
                  <a:lnTo>
                    <a:pt x="6253" y="4204"/>
                  </a:lnTo>
                  <a:lnTo>
                    <a:pt x="6262" y="4242"/>
                  </a:lnTo>
                  <a:lnTo>
                    <a:pt x="6264" y="4251"/>
                  </a:lnTo>
                  <a:lnTo>
                    <a:pt x="6272" y="4289"/>
                  </a:lnTo>
                  <a:lnTo>
                    <a:pt x="6274" y="4298"/>
                  </a:lnTo>
                  <a:lnTo>
                    <a:pt x="6281" y="4337"/>
                  </a:lnTo>
                  <a:lnTo>
                    <a:pt x="6282" y="4346"/>
                  </a:lnTo>
                  <a:lnTo>
                    <a:pt x="6287" y="4385"/>
                  </a:lnTo>
                  <a:lnTo>
                    <a:pt x="6288" y="4394"/>
                  </a:lnTo>
                  <a:lnTo>
                    <a:pt x="6292" y="4433"/>
                  </a:lnTo>
                  <a:lnTo>
                    <a:pt x="6293" y="4442"/>
                  </a:lnTo>
                  <a:lnTo>
                    <a:pt x="6295" y="4482"/>
                  </a:lnTo>
                  <a:close/>
                  <a:moveTo>
                    <a:pt x="5794" y="4595"/>
                  </a:moveTo>
                  <a:lnTo>
                    <a:pt x="5795" y="4565"/>
                  </a:lnTo>
                  <a:lnTo>
                    <a:pt x="5796" y="4535"/>
                  </a:lnTo>
                  <a:lnTo>
                    <a:pt x="5795" y="4505"/>
                  </a:lnTo>
                  <a:lnTo>
                    <a:pt x="5794" y="4476"/>
                  </a:lnTo>
                  <a:lnTo>
                    <a:pt x="5791" y="4446"/>
                  </a:lnTo>
                  <a:lnTo>
                    <a:pt x="5787" y="4417"/>
                  </a:lnTo>
                  <a:lnTo>
                    <a:pt x="5782" y="4387"/>
                  </a:lnTo>
                  <a:lnTo>
                    <a:pt x="5776" y="4358"/>
                  </a:lnTo>
                  <a:lnTo>
                    <a:pt x="5769" y="4329"/>
                  </a:lnTo>
                  <a:lnTo>
                    <a:pt x="5760" y="4301"/>
                  </a:lnTo>
                  <a:lnTo>
                    <a:pt x="5751" y="4272"/>
                  </a:lnTo>
                  <a:lnTo>
                    <a:pt x="5741" y="4244"/>
                  </a:lnTo>
                  <a:lnTo>
                    <a:pt x="5729" y="4217"/>
                  </a:lnTo>
                  <a:lnTo>
                    <a:pt x="5717" y="4189"/>
                  </a:lnTo>
                  <a:lnTo>
                    <a:pt x="5703" y="4163"/>
                  </a:lnTo>
                  <a:lnTo>
                    <a:pt x="5689" y="4137"/>
                  </a:lnTo>
                  <a:lnTo>
                    <a:pt x="5674" y="4112"/>
                  </a:lnTo>
                  <a:lnTo>
                    <a:pt x="5658" y="4087"/>
                  </a:lnTo>
                  <a:lnTo>
                    <a:pt x="5641" y="4063"/>
                  </a:lnTo>
                  <a:lnTo>
                    <a:pt x="5623" y="4040"/>
                  </a:lnTo>
                  <a:lnTo>
                    <a:pt x="5604" y="4017"/>
                  </a:lnTo>
                  <a:lnTo>
                    <a:pt x="5584" y="3995"/>
                  </a:lnTo>
                  <a:lnTo>
                    <a:pt x="5563" y="3973"/>
                  </a:lnTo>
                  <a:lnTo>
                    <a:pt x="5542" y="3953"/>
                  </a:lnTo>
                  <a:lnTo>
                    <a:pt x="5519" y="3933"/>
                  </a:lnTo>
                  <a:lnTo>
                    <a:pt x="5496" y="3914"/>
                  </a:lnTo>
                  <a:lnTo>
                    <a:pt x="5473" y="3896"/>
                  </a:lnTo>
                  <a:lnTo>
                    <a:pt x="5448" y="3878"/>
                  </a:lnTo>
                  <a:lnTo>
                    <a:pt x="5423" y="3862"/>
                  </a:lnTo>
                  <a:lnTo>
                    <a:pt x="5398" y="3846"/>
                  </a:lnTo>
                  <a:lnTo>
                    <a:pt x="5372" y="3832"/>
                  </a:lnTo>
                  <a:lnTo>
                    <a:pt x="5345" y="3819"/>
                  </a:lnTo>
                  <a:lnTo>
                    <a:pt x="5318" y="3806"/>
                  </a:lnTo>
                  <a:lnTo>
                    <a:pt x="5291" y="3795"/>
                  </a:lnTo>
                  <a:lnTo>
                    <a:pt x="5263" y="3784"/>
                  </a:lnTo>
                  <a:lnTo>
                    <a:pt x="5235" y="3775"/>
                  </a:lnTo>
                  <a:lnTo>
                    <a:pt x="5206" y="3767"/>
                  </a:lnTo>
                  <a:lnTo>
                    <a:pt x="5178" y="3760"/>
                  </a:lnTo>
                  <a:lnTo>
                    <a:pt x="5148" y="3754"/>
                  </a:lnTo>
                  <a:lnTo>
                    <a:pt x="5119" y="3749"/>
                  </a:lnTo>
                  <a:lnTo>
                    <a:pt x="5090" y="3745"/>
                  </a:lnTo>
                  <a:lnTo>
                    <a:pt x="5060" y="3742"/>
                  </a:lnTo>
                  <a:lnTo>
                    <a:pt x="5030" y="3741"/>
                  </a:lnTo>
                  <a:lnTo>
                    <a:pt x="5000" y="3740"/>
                  </a:lnTo>
                  <a:lnTo>
                    <a:pt x="4970" y="3741"/>
                  </a:lnTo>
                  <a:lnTo>
                    <a:pt x="4940" y="3742"/>
                  </a:lnTo>
                  <a:lnTo>
                    <a:pt x="4910" y="3745"/>
                  </a:lnTo>
                  <a:lnTo>
                    <a:pt x="4881" y="3749"/>
                  </a:lnTo>
                  <a:lnTo>
                    <a:pt x="4852" y="3754"/>
                  </a:lnTo>
                  <a:lnTo>
                    <a:pt x="4822" y="3760"/>
                  </a:lnTo>
                  <a:lnTo>
                    <a:pt x="4794" y="3767"/>
                  </a:lnTo>
                  <a:lnTo>
                    <a:pt x="4765" y="3775"/>
                  </a:lnTo>
                  <a:lnTo>
                    <a:pt x="4737" y="3784"/>
                  </a:lnTo>
                  <a:lnTo>
                    <a:pt x="4709" y="3795"/>
                  </a:lnTo>
                  <a:lnTo>
                    <a:pt x="4682" y="3806"/>
                  </a:lnTo>
                  <a:lnTo>
                    <a:pt x="4655" y="3819"/>
                  </a:lnTo>
                  <a:lnTo>
                    <a:pt x="4628" y="3832"/>
                  </a:lnTo>
                  <a:lnTo>
                    <a:pt x="4602" y="3846"/>
                  </a:lnTo>
                  <a:lnTo>
                    <a:pt x="4577" y="3862"/>
                  </a:lnTo>
                  <a:lnTo>
                    <a:pt x="4552" y="3878"/>
                  </a:lnTo>
                  <a:lnTo>
                    <a:pt x="4527" y="3896"/>
                  </a:lnTo>
                  <a:lnTo>
                    <a:pt x="4504" y="3914"/>
                  </a:lnTo>
                  <a:lnTo>
                    <a:pt x="4481" y="3933"/>
                  </a:lnTo>
                  <a:lnTo>
                    <a:pt x="4458" y="3953"/>
                  </a:lnTo>
                  <a:lnTo>
                    <a:pt x="4437" y="3973"/>
                  </a:lnTo>
                  <a:lnTo>
                    <a:pt x="4416" y="3995"/>
                  </a:lnTo>
                  <a:lnTo>
                    <a:pt x="4396" y="4017"/>
                  </a:lnTo>
                  <a:lnTo>
                    <a:pt x="4377" y="4040"/>
                  </a:lnTo>
                  <a:lnTo>
                    <a:pt x="4359" y="4063"/>
                  </a:lnTo>
                  <a:lnTo>
                    <a:pt x="4342" y="4087"/>
                  </a:lnTo>
                  <a:lnTo>
                    <a:pt x="4326" y="4112"/>
                  </a:lnTo>
                  <a:lnTo>
                    <a:pt x="4311" y="4137"/>
                  </a:lnTo>
                  <a:lnTo>
                    <a:pt x="4297" y="4163"/>
                  </a:lnTo>
                  <a:lnTo>
                    <a:pt x="4283" y="4189"/>
                  </a:lnTo>
                  <a:lnTo>
                    <a:pt x="4271" y="4217"/>
                  </a:lnTo>
                  <a:lnTo>
                    <a:pt x="4259" y="4244"/>
                  </a:lnTo>
                  <a:lnTo>
                    <a:pt x="4249" y="4272"/>
                  </a:lnTo>
                  <a:lnTo>
                    <a:pt x="4240" y="4301"/>
                  </a:lnTo>
                  <a:lnTo>
                    <a:pt x="4231" y="4329"/>
                  </a:lnTo>
                  <a:lnTo>
                    <a:pt x="4224" y="4358"/>
                  </a:lnTo>
                  <a:lnTo>
                    <a:pt x="4218" y="4387"/>
                  </a:lnTo>
                  <a:lnTo>
                    <a:pt x="4213" y="4417"/>
                  </a:lnTo>
                  <a:lnTo>
                    <a:pt x="4209" y="4446"/>
                  </a:lnTo>
                  <a:lnTo>
                    <a:pt x="4206" y="4476"/>
                  </a:lnTo>
                  <a:lnTo>
                    <a:pt x="4205" y="4505"/>
                  </a:lnTo>
                  <a:lnTo>
                    <a:pt x="4204" y="4535"/>
                  </a:lnTo>
                  <a:lnTo>
                    <a:pt x="4205" y="4565"/>
                  </a:lnTo>
                  <a:lnTo>
                    <a:pt x="4206" y="4595"/>
                  </a:lnTo>
                  <a:lnTo>
                    <a:pt x="4209" y="4624"/>
                  </a:lnTo>
                  <a:lnTo>
                    <a:pt x="4213" y="4654"/>
                  </a:lnTo>
                  <a:lnTo>
                    <a:pt x="4218" y="4683"/>
                  </a:lnTo>
                  <a:lnTo>
                    <a:pt x="4224" y="4712"/>
                  </a:lnTo>
                  <a:lnTo>
                    <a:pt x="4231" y="4741"/>
                  </a:lnTo>
                  <a:lnTo>
                    <a:pt x="4240" y="4770"/>
                  </a:lnTo>
                  <a:lnTo>
                    <a:pt x="4249" y="4798"/>
                  </a:lnTo>
                  <a:lnTo>
                    <a:pt x="4259" y="4826"/>
                  </a:lnTo>
                  <a:lnTo>
                    <a:pt x="4271" y="4853"/>
                  </a:lnTo>
                  <a:lnTo>
                    <a:pt x="4283" y="4881"/>
                  </a:lnTo>
                  <a:lnTo>
                    <a:pt x="4297" y="4907"/>
                  </a:lnTo>
                  <a:lnTo>
                    <a:pt x="4311" y="4933"/>
                  </a:lnTo>
                  <a:lnTo>
                    <a:pt x="4326" y="4958"/>
                  </a:lnTo>
                  <a:lnTo>
                    <a:pt x="4342" y="4983"/>
                  </a:lnTo>
                  <a:lnTo>
                    <a:pt x="4360" y="5008"/>
                  </a:lnTo>
                  <a:lnTo>
                    <a:pt x="4378" y="5031"/>
                  </a:lnTo>
                  <a:lnTo>
                    <a:pt x="4397" y="5054"/>
                  </a:lnTo>
                  <a:lnTo>
                    <a:pt x="4417" y="5076"/>
                  </a:lnTo>
                  <a:lnTo>
                    <a:pt x="4437" y="5098"/>
                  </a:lnTo>
                  <a:lnTo>
                    <a:pt x="4459" y="5118"/>
                  </a:lnTo>
                  <a:lnTo>
                    <a:pt x="4481" y="5138"/>
                  </a:lnTo>
                  <a:lnTo>
                    <a:pt x="4504" y="5157"/>
                  </a:lnTo>
                  <a:lnTo>
                    <a:pt x="4527" y="5175"/>
                  </a:lnTo>
                  <a:lnTo>
                    <a:pt x="4552" y="5193"/>
                  </a:lnTo>
                  <a:lnTo>
                    <a:pt x="4577" y="5209"/>
                  </a:lnTo>
                  <a:lnTo>
                    <a:pt x="4602" y="5225"/>
                  </a:lnTo>
                  <a:lnTo>
                    <a:pt x="4628" y="5239"/>
                  </a:lnTo>
                  <a:lnTo>
                    <a:pt x="4655" y="5252"/>
                  </a:lnTo>
                  <a:lnTo>
                    <a:pt x="4682" y="5265"/>
                  </a:lnTo>
                  <a:lnTo>
                    <a:pt x="4709" y="5276"/>
                  </a:lnTo>
                  <a:lnTo>
                    <a:pt x="4737" y="5287"/>
                  </a:lnTo>
                  <a:lnTo>
                    <a:pt x="4765" y="5296"/>
                  </a:lnTo>
                  <a:lnTo>
                    <a:pt x="4794" y="5304"/>
                  </a:lnTo>
                  <a:lnTo>
                    <a:pt x="4822" y="5311"/>
                  </a:lnTo>
                  <a:lnTo>
                    <a:pt x="4852" y="5317"/>
                  </a:lnTo>
                  <a:lnTo>
                    <a:pt x="4881" y="5322"/>
                  </a:lnTo>
                  <a:lnTo>
                    <a:pt x="4910" y="5326"/>
                  </a:lnTo>
                  <a:lnTo>
                    <a:pt x="4940" y="5329"/>
                  </a:lnTo>
                  <a:lnTo>
                    <a:pt x="4970" y="5330"/>
                  </a:lnTo>
                  <a:lnTo>
                    <a:pt x="5000" y="5331"/>
                  </a:lnTo>
                  <a:lnTo>
                    <a:pt x="5030" y="5330"/>
                  </a:lnTo>
                  <a:lnTo>
                    <a:pt x="5060" y="5329"/>
                  </a:lnTo>
                  <a:lnTo>
                    <a:pt x="5090" y="5326"/>
                  </a:lnTo>
                  <a:lnTo>
                    <a:pt x="5119" y="5322"/>
                  </a:lnTo>
                  <a:lnTo>
                    <a:pt x="5148" y="5317"/>
                  </a:lnTo>
                  <a:lnTo>
                    <a:pt x="5178" y="5311"/>
                  </a:lnTo>
                  <a:lnTo>
                    <a:pt x="5206" y="5304"/>
                  </a:lnTo>
                  <a:lnTo>
                    <a:pt x="5235" y="5296"/>
                  </a:lnTo>
                  <a:lnTo>
                    <a:pt x="5263" y="5287"/>
                  </a:lnTo>
                  <a:lnTo>
                    <a:pt x="5291" y="5276"/>
                  </a:lnTo>
                  <a:lnTo>
                    <a:pt x="5318" y="5265"/>
                  </a:lnTo>
                  <a:lnTo>
                    <a:pt x="5345" y="5252"/>
                  </a:lnTo>
                  <a:lnTo>
                    <a:pt x="5372" y="5239"/>
                  </a:lnTo>
                  <a:lnTo>
                    <a:pt x="5398" y="5225"/>
                  </a:lnTo>
                  <a:lnTo>
                    <a:pt x="5423" y="5209"/>
                  </a:lnTo>
                  <a:lnTo>
                    <a:pt x="5448" y="5193"/>
                  </a:lnTo>
                  <a:lnTo>
                    <a:pt x="5473" y="5175"/>
                  </a:lnTo>
                  <a:lnTo>
                    <a:pt x="5496" y="5157"/>
                  </a:lnTo>
                  <a:lnTo>
                    <a:pt x="5519" y="5138"/>
                  </a:lnTo>
                  <a:lnTo>
                    <a:pt x="5541" y="5118"/>
                  </a:lnTo>
                  <a:lnTo>
                    <a:pt x="5563" y="5098"/>
                  </a:lnTo>
                  <a:lnTo>
                    <a:pt x="5583" y="5076"/>
                  </a:lnTo>
                  <a:lnTo>
                    <a:pt x="5603" y="5054"/>
                  </a:lnTo>
                  <a:lnTo>
                    <a:pt x="5622" y="5031"/>
                  </a:lnTo>
                  <a:lnTo>
                    <a:pt x="5640" y="5008"/>
                  </a:lnTo>
                  <a:lnTo>
                    <a:pt x="5658" y="4983"/>
                  </a:lnTo>
                  <a:lnTo>
                    <a:pt x="5674" y="4958"/>
                  </a:lnTo>
                  <a:lnTo>
                    <a:pt x="5689" y="4933"/>
                  </a:lnTo>
                  <a:lnTo>
                    <a:pt x="5703" y="4907"/>
                  </a:lnTo>
                  <a:lnTo>
                    <a:pt x="5717" y="4881"/>
                  </a:lnTo>
                  <a:lnTo>
                    <a:pt x="5729" y="4853"/>
                  </a:lnTo>
                  <a:lnTo>
                    <a:pt x="5741" y="4826"/>
                  </a:lnTo>
                  <a:lnTo>
                    <a:pt x="5751" y="4798"/>
                  </a:lnTo>
                  <a:lnTo>
                    <a:pt x="5760" y="4770"/>
                  </a:lnTo>
                  <a:lnTo>
                    <a:pt x="5769" y="4741"/>
                  </a:lnTo>
                  <a:lnTo>
                    <a:pt x="5776" y="4712"/>
                  </a:lnTo>
                  <a:lnTo>
                    <a:pt x="5782" y="4683"/>
                  </a:lnTo>
                  <a:lnTo>
                    <a:pt x="5787" y="4654"/>
                  </a:lnTo>
                  <a:lnTo>
                    <a:pt x="5791" y="4624"/>
                  </a:lnTo>
                  <a:lnTo>
                    <a:pt x="5794" y="4595"/>
                  </a:lnTo>
                  <a:close/>
                </a:path>
              </a:pathLst>
            </a:custGeom>
            <a:solidFill>
              <a:srgbClr val="FFFFFF"/>
            </a:solidFill>
            <a:ln>
              <a:noFill/>
            </a:ln>
          </p:spPr>
          <p:txBody>
            <a:bodyPr/>
            <a:lstStyle/>
            <a:p>
              <a:endParaRPr/>
            </a:p>
          </p:txBody>
        </p:sp>
      </p:grpSp>
      <p:sp>
        <p:nvSpPr>
          <p:cNvPr id="24" name="Oval 23">
            <a:extLst>
              <a:ext uri="{FF2B5EF4-FFF2-40B4-BE49-F238E27FC236}">
                <a16:creationId xmlns:a16="http://schemas.microsoft.com/office/drawing/2014/main" id="{3DDEEF6D-4EA7-440A-A85B-A7B5A8562DE5}"/>
              </a:ext>
            </a:extLst>
          </p:cNvPr>
          <p:cNvSpPr/>
          <p:nvPr/>
        </p:nvSpPr>
        <p:spPr>
          <a:xfrm>
            <a:off x="9277961"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58" name="Group 131">
            <a:extLst>
              <a:ext uri="{FF2B5EF4-FFF2-40B4-BE49-F238E27FC236}">
                <a16:creationId xmlns:a16="http://schemas.microsoft.com/office/drawing/2014/main" id="{99FD882D-7DA9-4FAF-81C9-E4C68DD5C6F6}"/>
              </a:ext>
            </a:extLst>
          </p:cNvPr>
          <p:cNvGrpSpPr/>
          <p:nvPr/>
        </p:nvGrpSpPr>
        <p:grpSpPr>
          <a:xfrm>
            <a:off x="9607254" y="1720046"/>
            <a:ext cx="834934" cy="834934"/>
            <a:chOff x="9627603" y="1554480"/>
            <a:chExt cx="914400" cy="914400"/>
          </a:xfrm>
        </p:grpSpPr>
        <p:sp>
          <p:nvSpPr>
            <p:cNvPr id="90059" name="Accent">
              <a:extLst>
                <a:ext uri="{FF2B5EF4-FFF2-40B4-BE49-F238E27FC236}">
                  <a16:creationId xmlns:a16="http://schemas.microsoft.com/office/drawing/2014/main" id="{3C44D255-ED59-45E3-94FD-0186FF5A6E30}"/>
                </a:ext>
              </a:extLst>
            </p:cNvPr>
            <p:cNvSpPr/>
            <p:nvPr/>
          </p:nvSpPr>
          <p:spPr>
            <a:xfrm>
              <a:off x="9627603" y="1554480"/>
              <a:ext cx="914400" cy="914400"/>
            </a:xfrm>
            <a:custGeom>
              <a:avLst/>
              <a:gdLst/>
              <a:ahLst/>
              <a:cxnLst/>
              <a:rect l="0" t="0" r="10000" b="10000"/>
              <a:pathLst>
                <a:path w="10000" h="10000">
                  <a:moveTo>
                    <a:pt x="5079" y="1739"/>
                  </a:moveTo>
                  <a:lnTo>
                    <a:pt x="4978" y="1736"/>
                  </a:lnTo>
                  <a:lnTo>
                    <a:pt x="4873" y="1735"/>
                  </a:lnTo>
                  <a:lnTo>
                    <a:pt x="4840" y="1733"/>
                  </a:lnTo>
                  <a:lnTo>
                    <a:pt x="4808" y="1726"/>
                  </a:lnTo>
                  <a:lnTo>
                    <a:pt x="4777" y="1715"/>
                  </a:lnTo>
                  <a:lnTo>
                    <a:pt x="4748" y="1701"/>
                  </a:lnTo>
                  <a:lnTo>
                    <a:pt x="4721" y="1682"/>
                  </a:lnTo>
                  <a:lnTo>
                    <a:pt x="4696" y="1661"/>
                  </a:lnTo>
                  <a:lnTo>
                    <a:pt x="4675" y="1636"/>
                  </a:lnTo>
                  <a:lnTo>
                    <a:pt x="4657" y="1609"/>
                  </a:lnTo>
                  <a:lnTo>
                    <a:pt x="4642" y="1579"/>
                  </a:lnTo>
                  <a:lnTo>
                    <a:pt x="4632" y="1548"/>
                  </a:lnTo>
                  <a:lnTo>
                    <a:pt x="4626" y="1516"/>
                  </a:lnTo>
                  <a:lnTo>
                    <a:pt x="4624" y="1484"/>
                  </a:lnTo>
                  <a:lnTo>
                    <a:pt x="4626" y="1451"/>
                  </a:lnTo>
                  <a:lnTo>
                    <a:pt x="4633" y="1419"/>
                  </a:lnTo>
                  <a:lnTo>
                    <a:pt x="4644" y="1388"/>
                  </a:lnTo>
                  <a:lnTo>
                    <a:pt x="4658" y="1359"/>
                  </a:lnTo>
                  <a:lnTo>
                    <a:pt x="4677" y="1332"/>
                  </a:lnTo>
                  <a:lnTo>
                    <a:pt x="4698" y="1307"/>
                  </a:lnTo>
                  <a:lnTo>
                    <a:pt x="4723" y="1286"/>
                  </a:lnTo>
                  <a:lnTo>
                    <a:pt x="4750" y="1268"/>
                  </a:lnTo>
                  <a:lnTo>
                    <a:pt x="4780" y="1253"/>
                  </a:lnTo>
                  <a:lnTo>
                    <a:pt x="4811" y="1243"/>
                  </a:lnTo>
                  <a:lnTo>
                    <a:pt x="4843" y="1237"/>
                  </a:lnTo>
                  <a:lnTo>
                    <a:pt x="4875" y="1235"/>
                  </a:lnTo>
                  <a:lnTo>
                    <a:pt x="4984" y="1236"/>
                  </a:lnTo>
                  <a:lnTo>
                    <a:pt x="4992" y="1236"/>
                  </a:lnTo>
                  <a:lnTo>
                    <a:pt x="5101" y="1240"/>
                  </a:lnTo>
                  <a:lnTo>
                    <a:pt x="5108" y="1240"/>
                  </a:lnTo>
                  <a:lnTo>
                    <a:pt x="5217" y="1247"/>
                  </a:lnTo>
                  <a:lnTo>
                    <a:pt x="5225" y="1248"/>
                  </a:lnTo>
                  <a:lnTo>
                    <a:pt x="5332" y="1259"/>
                  </a:lnTo>
                  <a:lnTo>
                    <a:pt x="5340" y="1260"/>
                  </a:lnTo>
                  <a:lnTo>
                    <a:pt x="5448" y="1273"/>
                  </a:lnTo>
                  <a:lnTo>
                    <a:pt x="5455" y="1275"/>
                  </a:lnTo>
                  <a:lnTo>
                    <a:pt x="5562" y="1292"/>
                  </a:lnTo>
                  <a:lnTo>
                    <a:pt x="5570" y="1293"/>
                  </a:lnTo>
                  <a:lnTo>
                    <a:pt x="5676" y="1313"/>
                  </a:lnTo>
                  <a:lnTo>
                    <a:pt x="5684" y="1315"/>
                  </a:lnTo>
                  <a:lnTo>
                    <a:pt x="5789" y="1339"/>
                  </a:lnTo>
                  <a:lnTo>
                    <a:pt x="5797" y="1341"/>
                  </a:lnTo>
                  <a:lnTo>
                    <a:pt x="5902" y="1367"/>
                  </a:lnTo>
                  <a:lnTo>
                    <a:pt x="5909" y="1369"/>
                  </a:lnTo>
                  <a:lnTo>
                    <a:pt x="6013" y="1400"/>
                  </a:lnTo>
                  <a:lnTo>
                    <a:pt x="6020" y="1402"/>
                  </a:lnTo>
                  <a:lnTo>
                    <a:pt x="6124" y="1435"/>
                  </a:lnTo>
                  <a:lnTo>
                    <a:pt x="6131" y="1438"/>
                  </a:lnTo>
                  <a:lnTo>
                    <a:pt x="6233" y="1474"/>
                  </a:lnTo>
                  <a:lnTo>
                    <a:pt x="6240" y="1477"/>
                  </a:lnTo>
                  <a:lnTo>
                    <a:pt x="6341" y="1516"/>
                  </a:lnTo>
                  <a:lnTo>
                    <a:pt x="6348" y="1519"/>
                  </a:lnTo>
                  <a:lnTo>
                    <a:pt x="6448" y="1562"/>
                  </a:lnTo>
                  <a:lnTo>
                    <a:pt x="6456" y="1565"/>
                  </a:lnTo>
                  <a:lnTo>
                    <a:pt x="6554" y="1612"/>
                  </a:lnTo>
                  <a:lnTo>
                    <a:pt x="6561" y="1615"/>
                  </a:lnTo>
                  <a:lnTo>
                    <a:pt x="6658" y="1664"/>
                  </a:lnTo>
                  <a:lnTo>
                    <a:pt x="6665" y="1667"/>
                  </a:lnTo>
                  <a:lnTo>
                    <a:pt x="6761" y="1719"/>
                  </a:lnTo>
                  <a:lnTo>
                    <a:pt x="6767" y="1723"/>
                  </a:lnTo>
                  <a:lnTo>
                    <a:pt x="6861" y="1778"/>
                  </a:lnTo>
                  <a:lnTo>
                    <a:pt x="6868" y="1782"/>
                  </a:lnTo>
                  <a:lnTo>
                    <a:pt x="6959" y="1840"/>
                  </a:lnTo>
                  <a:lnTo>
                    <a:pt x="6966" y="1844"/>
                  </a:lnTo>
                  <a:lnTo>
                    <a:pt x="7056" y="1904"/>
                  </a:lnTo>
                  <a:lnTo>
                    <a:pt x="7062" y="1908"/>
                  </a:lnTo>
                  <a:lnTo>
                    <a:pt x="7150" y="1971"/>
                  </a:lnTo>
                  <a:lnTo>
                    <a:pt x="7156" y="1976"/>
                  </a:lnTo>
                  <a:lnTo>
                    <a:pt x="7243" y="2042"/>
                  </a:lnTo>
                  <a:lnTo>
                    <a:pt x="7249" y="2046"/>
                  </a:lnTo>
                  <a:lnTo>
                    <a:pt x="7333" y="2115"/>
                  </a:lnTo>
                  <a:lnTo>
                    <a:pt x="7338" y="2120"/>
                  </a:lnTo>
                  <a:lnTo>
                    <a:pt x="7420" y="2191"/>
                  </a:lnTo>
                  <a:lnTo>
                    <a:pt x="7426" y="2196"/>
                  </a:lnTo>
                  <a:lnTo>
                    <a:pt x="7506" y="2269"/>
                  </a:lnTo>
                  <a:lnTo>
                    <a:pt x="7511" y="2275"/>
                  </a:lnTo>
                  <a:lnTo>
                    <a:pt x="7589" y="2350"/>
                  </a:lnTo>
                  <a:lnTo>
                    <a:pt x="7594" y="2356"/>
                  </a:lnTo>
                  <a:lnTo>
                    <a:pt x="7670" y="2434"/>
                  </a:lnTo>
                  <a:lnTo>
                    <a:pt x="7675" y="2440"/>
                  </a:lnTo>
                  <a:lnTo>
                    <a:pt x="7748" y="2521"/>
                  </a:lnTo>
                  <a:lnTo>
                    <a:pt x="7753" y="2526"/>
                  </a:lnTo>
                  <a:lnTo>
                    <a:pt x="7823" y="2609"/>
                  </a:lnTo>
                  <a:lnTo>
                    <a:pt x="7828" y="2615"/>
                  </a:lnTo>
                  <a:lnTo>
                    <a:pt x="7896" y="2700"/>
                  </a:lnTo>
                  <a:lnTo>
                    <a:pt x="7900" y="2707"/>
                  </a:lnTo>
                  <a:lnTo>
                    <a:pt x="7965" y="2794"/>
                  </a:lnTo>
                  <a:lnTo>
                    <a:pt x="7970" y="2800"/>
                  </a:lnTo>
                  <a:lnTo>
                    <a:pt x="8032" y="2889"/>
                  </a:lnTo>
                  <a:lnTo>
                    <a:pt x="8037" y="2895"/>
                  </a:lnTo>
                  <a:lnTo>
                    <a:pt x="8096" y="2986"/>
                  </a:lnTo>
                  <a:lnTo>
                    <a:pt x="8100" y="2992"/>
                  </a:lnTo>
                  <a:lnTo>
                    <a:pt x="8157" y="3084"/>
                  </a:lnTo>
                  <a:lnTo>
                    <a:pt x="8161" y="3091"/>
                  </a:lnTo>
                  <a:lnTo>
                    <a:pt x="8214" y="3185"/>
                  </a:lnTo>
                  <a:lnTo>
                    <a:pt x="8218" y="3192"/>
                  </a:lnTo>
                  <a:lnTo>
                    <a:pt x="8269" y="3288"/>
                  </a:lnTo>
                  <a:lnTo>
                    <a:pt x="8272" y="3294"/>
                  </a:lnTo>
                  <a:lnTo>
                    <a:pt x="8320" y="3392"/>
                  </a:lnTo>
                  <a:lnTo>
                    <a:pt x="8324" y="3398"/>
                  </a:lnTo>
                  <a:lnTo>
                    <a:pt x="8368" y="3497"/>
                  </a:lnTo>
                  <a:lnTo>
                    <a:pt x="8371" y="3504"/>
                  </a:lnTo>
                  <a:lnTo>
                    <a:pt x="8413" y="3604"/>
                  </a:lnTo>
                  <a:lnTo>
                    <a:pt x="8416" y="3611"/>
                  </a:lnTo>
                  <a:lnTo>
                    <a:pt x="8455" y="3713"/>
                  </a:lnTo>
                  <a:lnTo>
                    <a:pt x="8458" y="3720"/>
                  </a:lnTo>
                  <a:lnTo>
                    <a:pt x="8493" y="3823"/>
                  </a:lnTo>
                  <a:lnTo>
                    <a:pt x="8496" y="3830"/>
                  </a:lnTo>
                  <a:lnTo>
                    <a:pt x="8529" y="3934"/>
                  </a:lnTo>
                  <a:lnTo>
                    <a:pt x="8531" y="3942"/>
                  </a:lnTo>
                  <a:lnTo>
                    <a:pt x="8560" y="4047"/>
                  </a:lnTo>
                  <a:lnTo>
                    <a:pt x="8562" y="4054"/>
                  </a:lnTo>
                  <a:lnTo>
                    <a:pt x="8588" y="4160"/>
                  </a:lnTo>
                  <a:lnTo>
                    <a:pt x="8590" y="4167"/>
                  </a:lnTo>
                  <a:lnTo>
                    <a:pt x="8609" y="4259"/>
                  </a:lnTo>
                  <a:lnTo>
                    <a:pt x="8639" y="4256"/>
                  </a:lnTo>
                  <a:lnTo>
                    <a:pt x="8672" y="4257"/>
                  </a:lnTo>
                  <a:lnTo>
                    <a:pt x="8704" y="4262"/>
                  </a:lnTo>
                  <a:lnTo>
                    <a:pt x="8736" y="4271"/>
                  </a:lnTo>
                  <a:lnTo>
                    <a:pt x="8766" y="4284"/>
                  </a:lnTo>
                  <a:lnTo>
                    <a:pt x="8794" y="4301"/>
                  </a:lnTo>
                  <a:lnTo>
                    <a:pt x="8819" y="4322"/>
                  </a:lnTo>
                  <a:lnTo>
                    <a:pt x="8842" y="4345"/>
                  </a:lnTo>
                  <a:lnTo>
                    <a:pt x="8861" y="4372"/>
                  </a:lnTo>
                  <a:lnTo>
                    <a:pt x="8877" y="4401"/>
                  </a:lnTo>
                  <a:lnTo>
                    <a:pt x="8888" y="4431"/>
                  </a:lnTo>
                  <a:lnTo>
                    <a:pt x="8896" y="4463"/>
                  </a:lnTo>
                  <a:lnTo>
                    <a:pt x="8900" y="4495"/>
                  </a:lnTo>
                  <a:lnTo>
                    <a:pt x="8899" y="4528"/>
                  </a:lnTo>
                  <a:lnTo>
                    <a:pt x="8894" y="4560"/>
                  </a:lnTo>
                  <a:lnTo>
                    <a:pt x="8642" y="5692"/>
                  </a:lnTo>
                  <a:lnTo>
                    <a:pt x="8633" y="5723"/>
                  </a:lnTo>
                  <a:lnTo>
                    <a:pt x="8620" y="5752"/>
                  </a:lnTo>
                  <a:lnTo>
                    <a:pt x="8604" y="5779"/>
                  </a:lnTo>
                  <a:lnTo>
                    <a:pt x="8585" y="5804"/>
                  </a:lnTo>
                  <a:lnTo>
                    <a:pt x="8562" y="5827"/>
                  </a:lnTo>
                  <a:lnTo>
                    <a:pt x="8537" y="5846"/>
                  </a:lnTo>
                  <a:lnTo>
                    <a:pt x="8509" y="5862"/>
                  </a:lnTo>
                  <a:lnTo>
                    <a:pt x="8480" y="5874"/>
                  </a:lnTo>
                  <a:lnTo>
                    <a:pt x="8449" y="5883"/>
                  </a:lnTo>
                  <a:lnTo>
                    <a:pt x="8418" y="5887"/>
                  </a:lnTo>
                  <a:lnTo>
                    <a:pt x="8386" y="5888"/>
                  </a:lnTo>
                  <a:lnTo>
                    <a:pt x="8354" y="5884"/>
                  </a:lnTo>
                  <a:lnTo>
                    <a:pt x="8323" y="5877"/>
                  </a:lnTo>
                  <a:lnTo>
                    <a:pt x="8294" y="5865"/>
                  </a:lnTo>
                  <a:lnTo>
                    <a:pt x="8266" y="5850"/>
                  </a:lnTo>
                  <a:lnTo>
                    <a:pt x="7259" y="5221"/>
                  </a:lnTo>
                  <a:lnTo>
                    <a:pt x="7232" y="5202"/>
                  </a:lnTo>
                  <a:lnTo>
                    <a:pt x="7208" y="5180"/>
                  </a:lnTo>
                  <a:lnTo>
                    <a:pt x="7187" y="5154"/>
                  </a:lnTo>
                  <a:lnTo>
                    <a:pt x="7170" y="5126"/>
                  </a:lnTo>
                  <a:lnTo>
                    <a:pt x="7157" y="5097"/>
                  </a:lnTo>
                  <a:lnTo>
                    <a:pt x="7147" y="5065"/>
                  </a:lnTo>
                  <a:lnTo>
                    <a:pt x="7142" y="5033"/>
                  </a:lnTo>
                  <a:lnTo>
                    <a:pt x="7141" y="5000"/>
                  </a:lnTo>
                  <a:lnTo>
                    <a:pt x="7144" y="4968"/>
                  </a:lnTo>
                  <a:lnTo>
                    <a:pt x="7152" y="4936"/>
                  </a:lnTo>
                  <a:lnTo>
                    <a:pt x="7163" y="4905"/>
                  </a:lnTo>
                  <a:lnTo>
                    <a:pt x="7179" y="4877"/>
                  </a:lnTo>
                  <a:lnTo>
                    <a:pt x="7198" y="4850"/>
                  </a:lnTo>
                  <a:lnTo>
                    <a:pt x="7220" y="4826"/>
                  </a:lnTo>
                  <a:lnTo>
                    <a:pt x="7246" y="4805"/>
                  </a:lnTo>
                  <a:lnTo>
                    <a:pt x="7274" y="4788"/>
                  </a:lnTo>
                  <a:lnTo>
                    <a:pt x="7303" y="4775"/>
                  </a:lnTo>
                  <a:lnTo>
                    <a:pt x="7335" y="4765"/>
                  </a:lnTo>
                  <a:lnTo>
                    <a:pt x="7367" y="4760"/>
                  </a:lnTo>
                  <a:lnTo>
                    <a:pt x="7400" y="4759"/>
                  </a:lnTo>
                  <a:lnTo>
                    <a:pt x="7432" y="4762"/>
                  </a:lnTo>
                  <a:lnTo>
                    <a:pt x="7464" y="4770"/>
                  </a:lnTo>
                  <a:lnTo>
                    <a:pt x="7495" y="4781"/>
                  </a:lnTo>
                  <a:lnTo>
                    <a:pt x="7523" y="4797"/>
                  </a:lnTo>
                  <a:lnTo>
                    <a:pt x="8178" y="5206"/>
                  </a:lnTo>
                  <a:lnTo>
                    <a:pt x="8180" y="5175"/>
                  </a:lnTo>
                  <a:lnTo>
                    <a:pt x="8184" y="5074"/>
                  </a:lnTo>
                  <a:lnTo>
                    <a:pt x="8184" y="4974"/>
                  </a:lnTo>
                  <a:lnTo>
                    <a:pt x="8182" y="4873"/>
                  </a:lnTo>
                  <a:lnTo>
                    <a:pt x="8176" y="4773"/>
                  </a:lnTo>
                  <a:lnTo>
                    <a:pt x="8167" y="4672"/>
                  </a:lnTo>
                  <a:lnTo>
                    <a:pt x="8155" y="4572"/>
                  </a:lnTo>
                  <a:lnTo>
                    <a:pt x="8140" y="4473"/>
                  </a:lnTo>
                  <a:lnTo>
                    <a:pt x="8123" y="4374"/>
                  </a:lnTo>
                  <a:lnTo>
                    <a:pt x="8101" y="4275"/>
                  </a:lnTo>
                  <a:lnTo>
                    <a:pt x="8077" y="4177"/>
                  </a:lnTo>
                  <a:lnTo>
                    <a:pt x="8050" y="4080"/>
                  </a:lnTo>
                  <a:lnTo>
                    <a:pt x="8020" y="3984"/>
                  </a:lnTo>
                  <a:lnTo>
                    <a:pt x="7987" y="3888"/>
                  </a:lnTo>
                  <a:lnTo>
                    <a:pt x="7951" y="3794"/>
                  </a:lnTo>
                  <a:lnTo>
                    <a:pt x="7912" y="3701"/>
                  </a:lnTo>
                  <a:lnTo>
                    <a:pt x="7870" y="3609"/>
                  </a:lnTo>
                  <a:lnTo>
                    <a:pt x="7825" y="3519"/>
                  </a:lnTo>
                  <a:lnTo>
                    <a:pt x="7778" y="3430"/>
                  </a:lnTo>
                  <a:lnTo>
                    <a:pt x="7728" y="3342"/>
                  </a:lnTo>
                  <a:lnTo>
                    <a:pt x="7676" y="3257"/>
                  </a:lnTo>
                  <a:lnTo>
                    <a:pt x="7621" y="3172"/>
                  </a:lnTo>
                  <a:lnTo>
                    <a:pt x="7563" y="3090"/>
                  </a:lnTo>
                  <a:lnTo>
                    <a:pt x="7502" y="3009"/>
                  </a:lnTo>
                  <a:lnTo>
                    <a:pt x="7439" y="2930"/>
                  </a:lnTo>
                  <a:lnTo>
                    <a:pt x="7374" y="2853"/>
                  </a:lnTo>
                  <a:lnTo>
                    <a:pt x="7306" y="2778"/>
                  </a:lnTo>
                  <a:lnTo>
                    <a:pt x="7236" y="2705"/>
                  </a:lnTo>
                  <a:lnTo>
                    <a:pt x="7164" y="2634"/>
                  </a:lnTo>
                  <a:lnTo>
                    <a:pt x="7090" y="2566"/>
                  </a:lnTo>
                  <a:lnTo>
                    <a:pt x="7014" y="2500"/>
                  </a:lnTo>
                  <a:lnTo>
                    <a:pt x="6936" y="2437"/>
                  </a:lnTo>
                  <a:lnTo>
                    <a:pt x="6856" y="2376"/>
                  </a:lnTo>
                  <a:lnTo>
                    <a:pt x="6774" y="2317"/>
                  </a:lnTo>
                  <a:lnTo>
                    <a:pt x="6691" y="2261"/>
                  </a:lnTo>
                  <a:lnTo>
                    <a:pt x="6605" y="2208"/>
                  </a:lnTo>
                  <a:lnTo>
                    <a:pt x="6518" y="2157"/>
                  </a:lnTo>
                  <a:lnTo>
                    <a:pt x="6430" y="2109"/>
                  </a:lnTo>
                  <a:lnTo>
                    <a:pt x="6339" y="2063"/>
                  </a:lnTo>
                  <a:lnTo>
                    <a:pt x="6248" y="2020"/>
                  </a:lnTo>
                  <a:lnTo>
                    <a:pt x="6155" y="1981"/>
                  </a:lnTo>
                  <a:lnTo>
                    <a:pt x="6061" y="1944"/>
                  </a:lnTo>
                  <a:lnTo>
                    <a:pt x="5966" y="1910"/>
                  </a:lnTo>
                  <a:lnTo>
                    <a:pt x="5870" y="1879"/>
                  </a:lnTo>
                  <a:lnTo>
                    <a:pt x="5774" y="1851"/>
                  </a:lnTo>
                  <a:lnTo>
                    <a:pt x="5676" y="1826"/>
                  </a:lnTo>
                  <a:lnTo>
                    <a:pt x="5578" y="1804"/>
                  </a:lnTo>
                  <a:lnTo>
                    <a:pt x="5479" y="1785"/>
                  </a:lnTo>
                  <a:lnTo>
                    <a:pt x="5380" y="1769"/>
                  </a:lnTo>
                  <a:lnTo>
                    <a:pt x="5280" y="1756"/>
                  </a:lnTo>
                  <a:lnTo>
                    <a:pt x="5179" y="1746"/>
                  </a:lnTo>
                  <a:lnTo>
                    <a:pt x="5079" y="1739"/>
                  </a:lnTo>
                  <a:close/>
                  <a:moveTo>
                    <a:pt x="5627" y="4953"/>
                  </a:moveTo>
                  <a:lnTo>
                    <a:pt x="5628" y="4981"/>
                  </a:lnTo>
                  <a:lnTo>
                    <a:pt x="5629" y="5009"/>
                  </a:lnTo>
                  <a:lnTo>
                    <a:pt x="5628" y="5037"/>
                  </a:lnTo>
                  <a:lnTo>
                    <a:pt x="5627" y="5066"/>
                  </a:lnTo>
                  <a:lnTo>
                    <a:pt x="5624" y="5094"/>
                  </a:lnTo>
                  <a:lnTo>
                    <a:pt x="5621" y="5122"/>
                  </a:lnTo>
                  <a:lnTo>
                    <a:pt x="5616" y="5150"/>
                  </a:lnTo>
                  <a:lnTo>
                    <a:pt x="5610" y="5177"/>
                  </a:lnTo>
                  <a:lnTo>
                    <a:pt x="5603" y="5205"/>
                  </a:lnTo>
                  <a:lnTo>
                    <a:pt x="5595" y="5232"/>
                  </a:lnTo>
                  <a:lnTo>
                    <a:pt x="5587" y="5259"/>
                  </a:lnTo>
                  <a:lnTo>
                    <a:pt x="5577" y="5285"/>
                  </a:lnTo>
                  <a:lnTo>
                    <a:pt x="5566" y="5311"/>
                  </a:lnTo>
                  <a:lnTo>
                    <a:pt x="5554" y="5337"/>
                  </a:lnTo>
                  <a:lnTo>
                    <a:pt x="5542" y="5362"/>
                  </a:lnTo>
                  <a:lnTo>
                    <a:pt x="5528" y="5387"/>
                  </a:lnTo>
                  <a:lnTo>
                    <a:pt x="5513" y="5411"/>
                  </a:lnTo>
                  <a:lnTo>
                    <a:pt x="5498" y="5435"/>
                  </a:lnTo>
                  <a:lnTo>
                    <a:pt x="5482" y="5458"/>
                  </a:lnTo>
                  <a:lnTo>
                    <a:pt x="5465" y="5480"/>
                  </a:lnTo>
                  <a:lnTo>
                    <a:pt x="5447" y="5502"/>
                  </a:lnTo>
                  <a:lnTo>
                    <a:pt x="5428" y="5523"/>
                  </a:lnTo>
                  <a:lnTo>
                    <a:pt x="5408" y="5543"/>
                  </a:lnTo>
                  <a:lnTo>
                    <a:pt x="5388" y="5563"/>
                  </a:lnTo>
                  <a:lnTo>
                    <a:pt x="5367" y="5581"/>
                  </a:lnTo>
                  <a:lnTo>
                    <a:pt x="5345" y="5599"/>
                  </a:lnTo>
                  <a:lnTo>
                    <a:pt x="5323" y="5617"/>
                  </a:lnTo>
                  <a:lnTo>
                    <a:pt x="5300" y="5633"/>
                  </a:lnTo>
                  <a:lnTo>
                    <a:pt x="5276" y="5648"/>
                  </a:lnTo>
                  <a:lnTo>
                    <a:pt x="5252" y="5663"/>
                  </a:lnTo>
                  <a:lnTo>
                    <a:pt x="5227" y="5677"/>
                  </a:lnTo>
                  <a:lnTo>
                    <a:pt x="5202" y="5689"/>
                  </a:lnTo>
                  <a:lnTo>
                    <a:pt x="5176" y="5701"/>
                  </a:lnTo>
                  <a:lnTo>
                    <a:pt x="5150" y="5712"/>
                  </a:lnTo>
                  <a:lnTo>
                    <a:pt x="5124" y="5722"/>
                  </a:lnTo>
                  <a:lnTo>
                    <a:pt x="5097" y="5730"/>
                  </a:lnTo>
                  <a:lnTo>
                    <a:pt x="5070" y="5738"/>
                  </a:lnTo>
                  <a:lnTo>
                    <a:pt x="5042" y="5745"/>
                  </a:lnTo>
                  <a:lnTo>
                    <a:pt x="5015" y="5751"/>
                  </a:lnTo>
                  <a:lnTo>
                    <a:pt x="4987" y="5756"/>
                  </a:lnTo>
                  <a:lnTo>
                    <a:pt x="4959" y="5759"/>
                  </a:lnTo>
                  <a:lnTo>
                    <a:pt x="4931" y="5762"/>
                  </a:lnTo>
                  <a:lnTo>
                    <a:pt x="4902" y="5763"/>
                  </a:lnTo>
                  <a:lnTo>
                    <a:pt x="4874" y="5764"/>
                  </a:lnTo>
                  <a:lnTo>
                    <a:pt x="4846" y="5763"/>
                  </a:lnTo>
                  <a:lnTo>
                    <a:pt x="4818" y="5762"/>
                  </a:lnTo>
                  <a:lnTo>
                    <a:pt x="4789" y="5759"/>
                  </a:lnTo>
                  <a:lnTo>
                    <a:pt x="4761" y="5756"/>
                  </a:lnTo>
                  <a:lnTo>
                    <a:pt x="4734" y="5751"/>
                  </a:lnTo>
                  <a:lnTo>
                    <a:pt x="4706" y="5745"/>
                  </a:lnTo>
                  <a:lnTo>
                    <a:pt x="4679" y="5738"/>
                  </a:lnTo>
                  <a:lnTo>
                    <a:pt x="4652" y="5730"/>
                  </a:lnTo>
                  <a:lnTo>
                    <a:pt x="4625" y="5722"/>
                  </a:lnTo>
                  <a:lnTo>
                    <a:pt x="4599" y="5712"/>
                  </a:lnTo>
                  <a:lnTo>
                    <a:pt x="4572" y="5701"/>
                  </a:lnTo>
                  <a:lnTo>
                    <a:pt x="4547" y="5689"/>
                  </a:lnTo>
                  <a:lnTo>
                    <a:pt x="4522" y="5677"/>
                  </a:lnTo>
                  <a:lnTo>
                    <a:pt x="4497" y="5663"/>
                  </a:lnTo>
                  <a:lnTo>
                    <a:pt x="4473" y="5648"/>
                  </a:lnTo>
                  <a:lnTo>
                    <a:pt x="4449" y="5633"/>
                  </a:lnTo>
                  <a:lnTo>
                    <a:pt x="4426" y="5617"/>
                  </a:lnTo>
                  <a:lnTo>
                    <a:pt x="4403" y="5599"/>
                  </a:lnTo>
                  <a:lnTo>
                    <a:pt x="4382" y="5581"/>
                  </a:lnTo>
                  <a:lnTo>
                    <a:pt x="4360" y="5563"/>
                  </a:lnTo>
                  <a:lnTo>
                    <a:pt x="4340" y="5543"/>
                  </a:lnTo>
                  <a:lnTo>
                    <a:pt x="4321" y="5523"/>
                  </a:lnTo>
                  <a:lnTo>
                    <a:pt x="4302" y="5502"/>
                  </a:lnTo>
                  <a:lnTo>
                    <a:pt x="4284" y="5480"/>
                  </a:lnTo>
                  <a:lnTo>
                    <a:pt x="4266" y="5458"/>
                  </a:lnTo>
                  <a:lnTo>
                    <a:pt x="4250" y="5435"/>
                  </a:lnTo>
                  <a:lnTo>
                    <a:pt x="4235" y="5411"/>
                  </a:lnTo>
                  <a:lnTo>
                    <a:pt x="4220" y="5387"/>
                  </a:lnTo>
                  <a:lnTo>
                    <a:pt x="4206" y="5362"/>
                  </a:lnTo>
                  <a:lnTo>
                    <a:pt x="4194" y="5337"/>
                  </a:lnTo>
                  <a:lnTo>
                    <a:pt x="4182" y="5311"/>
                  </a:lnTo>
                  <a:lnTo>
                    <a:pt x="4171" y="5285"/>
                  </a:lnTo>
                  <a:lnTo>
                    <a:pt x="4161" y="5259"/>
                  </a:lnTo>
                  <a:lnTo>
                    <a:pt x="4153" y="5232"/>
                  </a:lnTo>
                  <a:lnTo>
                    <a:pt x="4145" y="5205"/>
                  </a:lnTo>
                  <a:lnTo>
                    <a:pt x="4138" y="5177"/>
                  </a:lnTo>
                  <a:lnTo>
                    <a:pt x="4132" y="5150"/>
                  </a:lnTo>
                  <a:lnTo>
                    <a:pt x="4127" y="5122"/>
                  </a:lnTo>
                  <a:lnTo>
                    <a:pt x="4124" y="5094"/>
                  </a:lnTo>
                  <a:lnTo>
                    <a:pt x="4121" y="5066"/>
                  </a:lnTo>
                  <a:lnTo>
                    <a:pt x="4120" y="5037"/>
                  </a:lnTo>
                  <a:lnTo>
                    <a:pt x="4119" y="5009"/>
                  </a:lnTo>
                  <a:lnTo>
                    <a:pt x="4120" y="4981"/>
                  </a:lnTo>
                  <a:lnTo>
                    <a:pt x="4121" y="4953"/>
                  </a:lnTo>
                  <a:lnTo>
                    <a:pt x="4124" y="4924"/>
                  </a:lnTo>
                  <a:lnTo>
                    <a:pt x="4127" y="4896"/>
                  </a:lnTo>
                  <a:lnTo>
                    <a:pt x="4132" y="4869"/>
                  </a:lnTo>
                  <a:lnTo>
                    <a:pt x="4138" y="4841"/>
                  </a:lnTo>
                  <a:lnTo>
                    <a:pt x="4145" y="4814"/>
                  </a:lnTo>
                  <a:lnTo>
                    <a:pt x="4153" y="4787"/>
                  </a:lnTo>
                  <a:lnTo>
                    <a:pt x="4161" y="4760"/>
                  </a:lnTo>
                  <a:lnTo>
                    <a:pt x="4171" y="4734"/>
                  </a:lnTo>
                  <a:lnTo>
                    <a:pt x="4182" y="4707"/>
                  </a:lnTo>
                  <a:lnTo>
                    <a:pt x="4194" y="4682"/>
                  </a:lnTo>
                  <a:lnTo>
                    <a:pt x="4206" y="4657"/>
                  </a:lnTo>
                  <a:lnTo>
                    <a:pt x="4220" y="4632"/>
                  </a:lnTo>
                  <a:lnTo>
                    <a:pt x="4235" y="4608"/>
                  </a:lnTo>
                  <a:lnTo>
                    <a:pt x="4250" y="4584"/>
                  </a:lnTo>
                  <a:lnTo>
                    <a:pt x="4266" y="4561"/>
                  </a:lnTo>
                  <a:lnTo>
                    <a:pt x="4284" y="4538"/>
                  </a:lnTo>
                  <a:lnTo>
                    <a:pt x="4302" y="4517"/>
                  </a:lnTo>
                  <a:lnTo>
                    <a:pt x="4321" y="4495"/>
                  </a:lnTo>
                  <a:lnTo>
                    <a:pt x="4340" y="4475"/>
                  </a:lnTo>
                  <a:lnTo>
                    <a:pt x="4360" y="4456"/>
                  </a:lnTo>
                  <a:lnTo>
                    <a:pt x="4382" y="4437"/>
                  </a:lnTo>
                  <a:lnTo>
                    <a:pt x="4403" y="4419"/>
                  </a:lnTo>
                  <a:lnTo>
                    <a:pt x="4426" y="4401"/>
                  </a:lnTo>
                  <a:lnTo>
                    <a:pt x="4449" y="4385"/>
                  </a:lnTo>
                  <a:lnTo>
                    <a:pt x="4473" y="4370"/>
                  </a:lnTo>
                  <a:lnTo>
                    <a:pt x="4497" y="4355"/>
                  </a:lnTo>
                  <a:lnTo>
                    <a:pt x="4522" y="4341"/>
                  </a:lnTo>
                  <a:lnTo>
                    <a:pt x="4547" y="4329"/>
                  </a:lnTo>
                  <a:lnTo>
                    <a:pt x="4572" y="4317"/>
                  </a:lnTo>
                  <a:lnTo>
                    <a:pt x="4599" y="4306"/>
                  </a:lnTo>
                  <a:lnTo>
                    <a:pt x="4625" y="4296"/>
                  </a:lnTo>
                  <a:lnTo>
                    <a:pt x="4652" y="4288"/>
                  </a:lnTo>
                  <a:lnTo>
                    <a:pt x="4679" y="4280"/>
                  </a:lnTo>
                  <a:lnTo>
                    <a:pt x="4706" y="4273"/>
                  </a:lnTo>
                  <a:lnTo>
                    <a:pt x="4734" y="4267"/>
                  </a:lnTo>
                  <a:lnTo>
                    <a:pt x="4761" y="4262"/>
                  </a:lnTo>
                  <a:lnTo>
                    <a:pt x="4789" y="4259"/>
                  </a:lnTo>
                  <a:lnTo>
                    <a:pt x="4818" y="4256"/>
                  </a:lnTo>
                  <a:lnTo>
                    <a:pt x="4846" y="4255"/>
                  </a:lnTo>
                  <a:lnTo>
                    <a:pt x="4874" y="4254"/>
                  </a:lnTo>
                  <a:lnTo>
                    <a:pt x="4902" y="4255"/>
                  </a:lnTo>
                  <a:lnTo>
                    <a:pt x="4931" y="4256"/>
                  </a:lnTo>
                  <a:lnTo>
                    <a:pt x="4959" y="4259"/>
                  </a:lnTo>
                  <a:lnTo>
                    <a:pt x="4987" y="4262"/>
                  </a:lnTo>
                  <a:lnTo>
                    <a:pt x="5015" y="4267"/>
                  </a:lnTo>
                  <a:lnTo>
                    <a:pt x="5042" y="4273"/>
                  </a:lnTo>
                  <a:lnTo>
                    <a:pt x="5070" y="4280"/>
                  </a:lnTo>
                  <a:lnTo>
                    <a:pt x="5097" y="4288"/>
                  </a:lnTo>
                  <a:lnTo>
                    <a:pt x="5124" y="4296"/>
                  </a:lnTo>
                  <a:lnTo>
                    <a:pt x="5150" y="4306"/>
                  </a:lnTo>
                  <a:lnTo>
                    <a:pt x="5176" y="4317"/>
                  </a:lnTo>
                  <a:lnTo>
                    <a:pt x="5202" y="4329"/>
                  </a:lnTo>
                  <a:lnTo>
                    <a:pt x="5227" y="4341"/>
                  </a:lnTo>
                  <a:lnTo>
                    <a:pt x="5252" y="4355"/>
                  </a:lnTo>
                  <a:lnTo>
                    <a:pt x="5276" y="4370"/>
                  </a:lnTo>
                  <a:lnTo>
                    <a:pt x="5300" y="4385"/>
                  </a:lnTo>
                  <a:lnTo>
                    <a:pt x="5323" y="4401"/>
                  </a:lnTo>
                  <a:lnTo>
                    <a:pt x="5345" y="4419"/>
                  </a:lnTo>
                  <a:lnTo>
                    <a:pt x="5367" y="4437"/>
                  </a:lnTo>
                  <a:lnTo>
                    <a:pt x="5388" y="4456"/>
                  </a:lnTo>
                  <a:lnTo>
                    <a:pt x="5408" y="4475"/>
                  </a:lnTo>
                  <a:lnTo>
                    <a:pt x="5428" y="4495"/>
                  </a:lnTo>
                  <a:lnTo>
                    <a:pt x="5447" y="4517"/>
                  </a:lnTo>
                  <a:lnTo>
                    <a:pt x="5465" y="4538"/>
                  </a:lnTo>
                  <a:lnTo>
                    <a:pt x="5482" y="4561"/>
                  </a:lnTo>
                  <a:lnTo>
                    <a:pt x="5498" y="4584"/>
                  </a:lnTo>
                  <a:lnTo>
                    <a:pt x="5513" y="4608"/>
                  </a:lnTo>
                  <a:lnTo>
                    <a:pt x="5528" y="4632"/>
                  </a:lnTo>
                  <a:lnTo>
                    <a:pt x="5542" y="4657"/>
                  </a:lnTo>
                  <a:lnTo>
                    <a:pt x="5554" y="4682"/>
                  </a:lnTo>
                  <a:lnTo>
                    <a:pt x="5566" y="4707"/>
                  </a:lnTo>
                  <a:lnTo>
                    <a:pt x="5577" y="4734"/>
                  </a:lnTo>
                  <a:lnTo>
                    <a:pt x="5587" y="4760"/>
                  </a:lnTo>
                  <a:lnTo>
                    <a:pt x="5595" y="4787"/>
                  </a:lnTo>
                  <a:lnTo>
                    <a:pt x="5603" y="4814"/>
                  </a:lnTo>
                  <a:lnTo>
                    <a:pt x="5610" y="4841"/>
                  </a:lnTo>
                  <a:lnTo>
                    <a:pt x="5616" y="4869"/>
                  </a:lnTo>
                  <a:lnTo>
                    <a:pt x="5621" y="4896"/>
                  </a:lnTo>
                  <a:lnTo>
                    <a:pt x="5624" y="4924"/>
                  </a:lnTo>
                  <a:lnTo>
                    <a:pt x="5627" y="4953"/>
                  </a:lnTo>
                  <a:close/>
                </a:path>
              </a:pathLst>
            </a:custGeom>
            <a:solidFill>
              <a:srgbClr val="FFFFFF"/>
            </a:solidFill>
            <a:ln>
              <a:noFill/>
            </a:ln>
          </p:spPr>
          <p:txBody>
            <a:bodyPr/>
            <a:lstStyle/>
            <a:p>
              <a:endParaRPr/>
            </a:p>
          </p:txBody>
        </p:sp>
        <p:sp>
          <p:nvSpPr>
            <p:cNvPr id="90060" name="Outline">
              <a:extLst>
                <a:ext uri="{FF2B5EF4-FFF2-40B4-BE49-F238E27FC236}">
                  <a16:creationId xmlns:a16="http://schemas.microsoft.com/office/drawing/2014/main" id="{2124C180-9979-4CFD-9710-CD70018866E0}"/>
                </a:ext>
              </a:extLst>
            </p:cNvPr>
            <p:cNvSpPr/>
            <p:nvPr/>
          </p:nvSpPr>
          <p:spPr>
            <a:xfrm>
              <a:off x="9627603" y="1554480"/>
              <a:ext cx="914400" cy="914400"/>
            </a:xfrm>
            <a:custGeom>
              <a:avLst/>
              <a:gdLst/>
              <a:ahLst/>
              <a:cxnLst/>
              <a:rect l="0" t="0" r="10000" b="10000"/>
              <a:pathLst>
                <a:path w="10000" h="10000">
                  <a:moveTo>
                    <a:pt x="8083" y="6366"/>
                  </a:moveTo>
                  <a:lnTo>
                    <a:pt x="8126" y="6271"/>
                  </a:lnTo>
                  <a:lnTo>
                    <a:pt x="8167" y="6172"/>
                  </a:lnTo>
                  <a:lnTo>
                    <a:pt x="8182" y="6142"/>
                  </a:lnTo>
                  <a:lnTo>
                    <a:pt x="8200" y="6115"/>
                  </a:lnTo>
                  <a:lnTo>
                    <a:pt x="8222" y="6091"/>
                  </a:lnTo>
                  <a:lnTo>
                    <a:pt x="8246" y="6069"/>
                  </a:lnTo>
                  <a:lnTo>
                    <a:pt x="8274" y="6051"/>
                  </a:lnTo>
                  <a:lnTo>
                    <a:pt x="8303" y="6037"/>
                  </a:lnTo>
                  <a:lnTo>
                    <a:pt x="8334" y="6026"/>
                  </a:lnTo>
                  <a:lnTo>
                    <a:pt x="8366" y="6020"/>
                  </a:lnTo>
                  <a:lnTo>
                    <a:pt x="8399" y="6018"/>
                  </a:lnTo>
                  <a:lnTo>
                    <a:pt x="8431" y="6020"/>
                  </a:lnTo>
                  <a:lnTo>
                    <a:pt x="8463" y="6027"/>
                  </a:lnTo>
                  <a:lnTo>
                    <a:pt x="8494" y="6037"/>
                  </a:lnTo>
                  <a:lnTo>
                    <a:pt x="8524" y="6052"/>
                  </a:lnTo>
                  <a:lnTo>
                    <a:pt x="8551" y="6070"/>
                  </a:lnTo>
                  <a:lnTo>
                    <a:pt x="8575" y="6092"/>
                  </a:lnTo>
                  <a:lnTo>
                    <a:pt x="8597" y="6116"/>
                  </a:lnTo>
                  <a:lnTo>
                    <a:pt x="8615" y="6144"/>
                  </a:lnTo>
                  <a:lnTo>
                    <a:pt x="8629" y="6173"/>
                  </a:lnTo>
                  <a:lnTo>
                    <a:pt x="8640" y="6204"/>
                  </a:lnTo>
                  <a:lnTo>
                    <a:pt x="8646" y="6236"/>
                  </a:lnTo>
                  <a:lnTo>
                    <a:pt x="8648" y="6269"/>
                  </a:lnTo>
                  <a:lnTo>
                    <a:pt x="8646" y="6301"/>
                  </a:lnTo>
                  <a:lnTo>
                    <a:pt x="8639" y="6333"/>
                  </a:lnTo>
                  <a:lnTo>
                    <a:pt x="8629" y="6364"/>
                  </a:lnTo>
                  <a:lnTo>
                    <a:pt x="8585" y="6468"/>
                  </a:lnTo>
                  <a:lnTo>
                    <a:pt x="8582" y="6475"/>
                  </a:lnTo>
                  <a:lnTo>
                    <a:pt x="8536" y="6577"/>
                  </a:lnTo>
                  <a:lnTo>
                    <a:pt x="8532" y="6584"/>
                  </a:lnTo>
                  <a:lnTo>
                    <a:pt x="8483" y="6684"/>
                  </a:lnTo>
                  <a:lnTo>
                    <a:pt x="8479" y="6691"/>
                  </a:lnTo>
                  <a:lnTo>
                    <a:pt x="8426" y="6790"/>
                  </a:lnTo>
                  <a:lnTo>
                    <a:pt x="8423" y="6797"/>
                  </a:lnTo>
                  <a:lnTo>
                    <a:pt x="8367" y="6893"/>
                  </a:lnTo>
                  <a:lnTo>
                    <a:pt x="8363" y="6900"/>
                  </a:lnTo>
                  <a:lnTo>
                    <a:pt x="8304" y="6995"/>
                  </a:lnTo>
                  <a:lnTo>
                    <a:pt x="8300" y="7002"/>
                  </a:lnTo>
                  <a:lnTo>
                    <a:pt x="8238" y="7095"/>
                  </a:lnTo>
                  <a:lnTo>
                    <a:pt x="8233" y="7101"/>
                  </a:lnTo>
                  <a:lnTo>
                    <a:pt x="8169" y="7192"/>
                  </a:lnTo>
                  <a:lnTo>
                    <a:pt x="8164" y="7198"/>
                  </a:lnTo>
                  <a:lnTo>
                    <a:pt x="8096" y="7287"/>
                  </a:lnTo>
                  <a:lnTo>
                    <a:pt x="8091" y="7293"/>
                  </a:lnTo>
                  <a:lnTo>
                    <a:pt x="8021" y="7380"/>
                  </a:lnTo>
                  <a:lnTo>
                    <a:pt x="8016" y="7386"/>
                  </a:lnTo>
                  <a:lnTo>
                    <a:pt x="7943" y="7471"/>
                  </a:lnTo>
                  <a:lnTo>
                    <a:pt x="7937" y="7477"/>
                  </a:lnTo>
                  <a:lnTo>
                    <a:pt x="7861" y="7559"/>
                  </a:lnTo>
                  <a:lnTo>
                    <a:pt x="7856" y="7564"/>
                  </a:lnTo>
                  <a:lnTo>
                    <a:pt x="7777" y="7644"/>
                  </a:lnTo>
                  <a:lnTo>
                    <a:pt x="7772" y="7650"/>
                  </a:lnTo>
                  <a:lnTo>
                    <a:pt x="7690" y="7727"/>
                  </a:lnTo>
                  <a:lnTo>
                    <a:pt x="7685" y="7732"/>
                  </a:lnTo>
                  <a:lnTo>
                    <a:pt x="7601" y="7807"/>
                  </a:lnTo>
                  <a:lnTo>
                    <a:pt x="7595" y="7812"/>
                  </a:lnTo>
                  <a:lnTo>
                    <a:pt x="7510" y="7884"/>
                  </a:lnTo>
                  <a:lnTo>
                    <a:pt x="7503" y="7889"/>
                  </a:lnTo>
                  <a:lnTo>
                    <a:pt x="7416" y="7958"/>
                  </a:lnTo>
                  <a:lnTo>
                    <a:pt x="7409" y="7963"/>
                  </a:lnTo>
                  <a:lnTo>
                    <a:pt x="7319" y="8029"/>
                  </a:lnTo>
                  <a:lnTo>
                    <a:pt x="7313" y="8034"/>
                  </a:lnTo>
                  <a:lnTo>
                    <a:pt x="7221" y="8097"/>
                  </a:lnTo>
                  <a:lnTo>
                    <a:pt x="7214" y="8102"/>
                  </a:lnTo>
                  <a:lnTo>
                    <a:pt x="7120" y="8162"/>
                  </a:lnTo>
                  <a:lnTo>
                    <a:pt x="7114" y="8166"/>
                  </a:lnTo>
                  <a:lnTo>
                    <a:pt x="7018" y="8223"/>
                  </a:lnTo>
                  <a:lnTo>
                    <a:pt x="7011" y="8227"/>
                  </a:lnTo>
                  <a:lnTo>
                    <a:pt x="6914" y="8282"/>
                  </a:lnTo>
                  <a:lnTo>
                    <a:pt x="6907" y="8285"/>
                  </a:lnTo>
                  <a:lnTo>
                    <a:pt x="6807" y="8337"/>
                  </a:lnTo>
                  <a:lnTo>
                    <a:pt x="6800" y="8340"/>
                  </a:lnTo>
                  <a:lnTo>
                    <a:pt x="6699" y="8388"/>
                  </a:lnTo>
                  <a:lnTo>
                    <a:pt x="6692" y="8391"/>
                  </a:lnTo>
                  <a:lnTo>
                    <a:pt x="6590" y="8436"/>
                  </a:lnTo>
                  <a:lnTo>
                    <a:pt x="6582" y="8439"/>
                  </a:lnTo>
                  <a:lnTo>
                    <a:pt x="6479" y="8481"/>
                  </a:lnTo>
                  <a:lnTo>
                    <a:pt x="6471" y="8484"/>
                  </a:lnTo>
                  <a:lnTo>
                    <a:pt x="6366" y="8522"/>
                  </a:lnTo>
                  <a:lnTo>
                    <a:pt x="6358" y="8525"/>
                  </a:lnTo>
                  <a:lnTo>
                    <a:pt x="6252" y="8560"/>
                  </a:lnTo>
                  <a:lnTo>
                    <a:pt x="6245" y="8562"/>
                  </a:lnTo>
                  <a:lnTo>
                    <a:pt x="6137" y="8593"/>
                  </a:lnTo>
                  <a:lnTo>
                    <a:pt x="6129" y="8596"/>
                  </a:lnTo>
                  <a:lnTo>
                    <a:pt x="6021" y="8624"/>
                  </a:lnTo>
                  <a:lnTo>
                    <a:pt x="6013" y="8626"/>
                  </a:lnTo>
                  <a:lnTo>
                    <a:pt x="5904" y="8650"/>
                  </a:lnTo>
                  <a:lnTo>
                    <a:pt x="5897" y="8652"/>
                  </a:lnTo>
                  <a:lnTo>
                    <a:pt x="5787" y="8673"/>
                  </a:lnTo>
                  <a:lnTo>
                    <a:pt x="5779" y="8675"/>
                  </a:lnTo>
                  <a:lnTo>
                    <a:pt x="5669" y="8692"/>
                  </a:lnTo>
                  <a:lnTo>
                    <a:pt x="5661" y="8693"/>
                  </a:lnTo>
                  <a:lnTo>
                    <a:pt x="5550" y="8708"/>
                  </a:lnTo>
                  <a:lnTo>
                    <a:pt x="5543" y="8708"/>
                  </a:lnTo>
                  <a:lnTo>
                    <a:pt x="5432" y="8719"/>
                  </a:lnTo>
                  <a:lnTo>
                    <a:pt x="5424" y="8720"/>
                  </a:lnTo>
                  <a:lnTo>
                    <a:pt x="5312" y="8727"/>
                  </a:lnTo>
                  <a:lnTo>
                    <a:pt x="5304" y="8727"/>
                  </a:lnTo>
                  <a:lnTo>
                    <a:pt x="5193" y="8731"/>
                  </a:lnTo>
                  <a:lnTo>
                    <a:pt x="5185" y="8731"/>
                  </a:lnTo>
                  <a:lnTo>
                    <a:pt x="5073" y="8731"/>
                  </a:lnTo>
                  <a:lnTo>
                    <a:pt x="5065" y="8731"/>
                  </a:lnTo>
                  <a:lnTo>
                    <a:pt x="4954" y="8727"/>
                  </a:lnTo>
                  <a:lnTo>
                    <a:pt x="4946" y="8727"/>
                  </a:lnTo>
                  <a:lnTo>
                    <a:pt x="4834" y="8720"/>
                  </a:lnTo>
                  <a:lnTo>
                    <a:pt x="4826" y="8720"/>
                  </a:lnTo>
                  <a:lnTo>
                    <a:pt x="4715" y="8709"/>
                  </a:lnTo>
                  <a:lnTo>
                    <a:pt x="4707" y="8708"/>
                  </a:lnTo>
                  <a:lnTo>
                    <a:pt x="4596" y="8694"/>
                  </a:lnTo>
                  <a:lnTo>
                    <a:pt x="4588" y="8693"/>
                  </a:lnTo>
                  <a:lnTo>
                    <a:pt x="4477" y="8675"/>
                  </a:lnTo>
                  <a:lnTo>
                    <a:pt x="4469" y="8674"/>
                  </a:lnTo>
                  <a:lnTo>
                    <a:pt x="4359" y="8653"/>
                  </a:lnTo>
                  <a:lnTo>
                    <a:pt x="4352" y="8651"/>
                  </a:lnTo>
                  <a:lnTo>
                    <a:pt x="4243" y="8627"/>
                  </a:lnTo>
                  <a:lnTo>
                    <a:pt x="4235" y="8625"/>
                  </a:lnTo>
                  <a:lnTo>
                    <a:pt x="4127" y="8597"/>
                  </a:lnTo>
                  <a:lnTo>
                    <a:pt x="4119" y="8595"/>
                  </a:lnTo>
                  <a:lnTo>
                    <a:pt x="4012" y="8563"/>
                  </a:lnTo>
                  <a:lnTo>
                    <a:pt x="4004" y="8561"/>
                  </a:lnTo>
                  <a:lnTo>
                    <a:pt x="3899" y="8526"/>
                  </a:lnTo>
                  <a:lnTo>
                    <a:pt x="3891" y="8524"/>
                  </a:lnTo>
                  <a:lnTo>
                    <a:pt x="3786" y="8485"/>
                  </a:lnTo>
                  <a:lnTo>
                    <a:pt x="3779" y="8483"/>
                  </a:lnTo>
                  <a:lnTo>
                    <a:pt x="3675" y="8441"/>
                  </a:lnTo>
                  <a:lnTo>
                    <a:pt x="3668" y="8438"/>
                  </a:lnTo>
                  <a:lnTo>
                    <a:pt x="3566" y="8394"/>
                  </a:lnTo>
                  <a:lnTo>
                    <a:pt x="3559" y="8390"/>
                  </a:lnTo>
                  <a:lnTo>
                    <a:pt x="3458" y="8342"/>
                  </a:lnTo>
                  <a:lnTo>
                    <a:pt x="3451" y="8339"/>
                  </a:lnTo>
                  <a:lnTo>
                    <a:pt x="3351" y="8288"/>
                  </a:lnTo>
                  <a:lnTo>
                    <a:pt x="3344" y="8284"/>
                  </a:lnTo>
                  <a:lnTo>
                    <a:pt x="3246" y="8230"/>
                  </a:lnTo>
                  <a:lnTo>
                    <a:pt x="3240" y="8226"/>
                  </a:lnTo>
                  <a:lnTo>
                    <a:pt x="3143" y="8168"/>
                  </a:lnTo>
                  <a:lnTo>
                    <a:pt x="3137" y="8164"/>
                  </a:lnTo>
                  <a:lnTo>
                    <a:pt x="3042" y="8103"/>
                  </a:lnTo>
                  <a:lnTo>
                    <a:pt x="3036" y="8099"/>
                  </a:lnTo>
                  <a:lnTo>
                    <a:pt x="2943" y="8036"/>
                  </a:lnTo>
                  <a:lnTo>
                    <a:pt x="2937" y="8031"/>
                  </a:lnTo>
                  <a:lnTo>
                    <a:pt x="2847" y="7965"/>
                  </a:lnTo>
                  <a:lnTo>
                    <a:pt x="2840" y="7960"/>
                  </a:lnTo>
                  <a:lnTo>
                    <a:pt x="2752" y="7891"/>
                  </a:lnTo>
                  <a:lnTo>
                    <a:pt x="2746" y="7886"/>
                  </a:lnTo>
                  <a:lnTo>
                    <a:pt x="2660" y="7814"/>
                  </a:lnTo>
                  <a:lnTo>
                    <a:pt x="2654" y="7809"/>
                  </a:lnTo>
                  <a:lnTo>
                    <a:pt x="2571" y="7735"/>
                  </a:lnTo>
                  <a:lnTo>
                    <a:pt x="2565" y="7729"/>
                  </a:lnTo>
                  <a:lnTo>
                    <a:pt x="2485" y="7652"/>
                  </a:lnTo>
                  <a:lnTo>
                    <a:pt x="2479" y="7647"/>
                  </a:lnTo>
                  <a:lnTo>
                    <a:pt x="2401" y="7567"/>
                  </a:lnTo>
                  <a:lnTo>
                    <a:pt x="2395" y="7562"/>
                  </a:lnTo>
                  <a:lnTo>
                    <a:pt x="2319" y="7480"/>
                  </a:lnTo>
                  <a:lnTo>
                    <a:pt x="2314" y="7474"/>
                  </a:lnTo>
                  <a:lnTo>
                    <a:pt x="2241" y="7390"/>
                  </a:lnTo>
                  <a:lnTo>
                    <a:pt x="2236" y="7384"/>
                  </a:lnTo>
                  <a:lnTo>
                    <a:pt x="2165" y="7297"/>
                  </a:lnTo>
                  <a:lnTo>
                    <a:pt x="2161" y="7291"/>
                  </a:lnTo>
                  <a:lnTo>
                    <a:pt x="2093" y="7202"/>
                  </a:lnTo>
                  <a:lnTo>
                    <a:pt x="2088" y="7196"/>
                  </a:lnTo>
                  <a:lnTo>
                    <a:pt x="2023" y="7105"/>
                  </a:lnTo>
                  <a:lnTo>
                    <a:pt x="2019" y="7098"/>
                  </a:lnTo>
                  <a:lnTo>
                    <a:pt x="1956" y="7005"/>
                  </a:lnTo>
                  <a:lnTo>
                    <a:pt x="1952" y="6998"/>
                  </a:lnTo>
                  <a:lnTo>
                    <a:pt x="1893" y="6903"/>
                  </a:lnTo>
                  <a:lnTo>
                    <a:pt x="1877" y="6874"/>
                  </a:lnTo>
                  <a:lnTo>
                    <a:pt x="1866" y="6844"/>
                  </a:lnTo>
                  <a:lnTo>
                    <a:pt x="1858" y="6812"/>
                  </a:lnTo>
                  <a:lnTo>
                    <a:pt x="1855" y="6779"/>
                  </a:lnTo>
                  <a:lnTo>
                    <a:pt x="1856" y="6747"/>
                  </a:lnTo>
                  <a:lnTo>
                    <a:pt x="1861" y="6714"/>
                  </a:lnTo>
                  <a:lnTo>
                    <a:pt x="1871" y="6683"/>
                  </a:lnTo>
                  <a:lnTo>
                    <a:pt x="1884" y="6653"/>
                  </a:lnTo>
                  <a:lnTo>
                    <a:pt x="1902" y="6626"/>
                  </a:lnTo>
                  <a:lnTo>
                    <a:pt x="1922" y="6600"/>
                  </a:lnTo>
                  <a:lnTo>
                    <a:pt x="1946" y="6578"/>
                  </a:lnTo>
                  <a:lnTo>
                    <a:pt x="1973" y="6559"/>
                  </a:lnTo>
                  <a:lnTo>
                    <a:pt x="2002" y="6543"/>
                  </a:lnTo>
                  <a:lnTo>
                    <a:pt x="2032" y="6532"/>
                  </a:lnTo>
                  <a:lnTo>
                    <a:pt x="2064" y="6524"/>
                  </a:lnTo>
                  <a:lnTo>
                    <a:pt x="2097" y="6521"/>
                  </a:lnTo>
                  <a:lnTo>
                    <a:pt x="2129" y="6522"/>
                  </a:lnTo>
                  <a:lnTo>
                    <a:pt x="2162" y="6527"/>
                  </a:lnTo>
                  <a:lnTo>
                    <a:pt x="2193" y="6537"/>
                  </a:lnTo>
                  <a:lnTo>
                    <a:pt x="2223" y="6550"/>
                  </a:lnTo>
                  <a:lnTo>
                    <a:pt x="2250" y="6568"/>
                  </a:lnTo>
                  <a:lnTo>
                    <a:pt x="2276" y="6588"/>
                  </a:lnTo>
                  <a:lnTo>
                    <a:pt x="2298" y="6612"/>
                  </a:lnTo>
                  <a:lnTo>
                    <a:pt x="2317" y="6639"/>
                  </a:lnTo>
                  <a:lnTo>
                    <a:pt x="2374" y="6731"/>
                  </a:lnTo>
                  <a:lnTo>
                    <a:pt x="2432" y="6817"/>
                  </a:lnTo>
                  <a:lnTo>
                    <a:pt x="2493" y="6902"/>
                  </a:lnTo>
                  <a:lnTo>
                    <a:pt x="2556" y="6984"/>
                  </a:lnTo>
                  <a:lnTo>
                    <a:pt x="2621" y="7065"/>
                  </a:lnTo>
                  <a:lnTo>
                    <a:pt x="2689" y="7143"/>
                  </a:lnTo>
                  <a:lnTo>
                    <a:pt x="2760" y="7219"/>
                  </a:lnTo>
                  <a:lnTo>
                    <a:pt x="2832" y="7293"/>
                  </a:lnTo>
                  <a:lnTo>
                    <a:pt x="2907" y="7365"/>
                  </a:lnTo>
                  <a:lnTo>
                    <a:pt x="2985" y="7434"/>
                  </a:lnTo>
                  <a:lnTo>
                    <a:pt x="3064" y="7500"/>
                  </a:lnTo>
                  <a:lnTo>
                    <a:pt x="3146" y="7564"/>
                  </a:lnTo>
                  <a:lnTo>
                    <a:pt x="3229" y="7626"/>
                  </a:lnTo>
                  <a:lnTo>
                    <a:pt x="3315" y="7685"/>
                  </a:lnTo>
                  <a:lnTo>
                    <a:pt x="3403" y="7741"/>
                  </a:lnTo>
                  <a:lnTo>
                    <a:pt x="3493" y="7794"/>
                  </a:lnTo>
                  <a:lnTo>
                    <a:pt x="3583" y="7845"/>
                  </a:lnTo>
                  <a:lnTo>
                    <a:pt x="3676" y="7892"/>
                  </a:lnTo>
                  <a:lnTo>
                    <a:pt x="3770" y="7937"/>
                  </a:lnTo>
                  <a:lnTo>
                    <a:pt x="3865" y="7978"/>
                  </a:lnTo>
                  <a:lnTo>
                    <a:pt x="3961" y="8017"/>
                  </a:lnTo>
                  <a:lnTo>
                    <a:pt x="4058" y="8052"/>
                  </a:lnTo>
                  <a:lnTo>
                    <a:pt x="4157" y="8085"/>
                  </a:lnTo>
                  <a:lnTo>
                    <a:pt x="4256" y="8114"/>
                  </a:lnTo>
                  <a:lnTo>
                    <a:pt x="4356" y="8140"/>
                  </a:lnTo>
                  <a:lnTo>
                    <a:pt x="4458" y="8163"/>
                  </a:lnTo>
                  <a:lnTo>
                    <a:pt x="4560" y="8182"/>
                  </a:lnTo>
                  <a:lnTo>
                    <a:pt x="4662" y="8198"/>
                  </a:lnTo>
                  <a:lnTo>
                    <a:pt x="4766" y="8212"/>
                  </a:lnTo>
                  <a:lnTo>
                    <a:pt x="4869" y="8221"/>
                  </a:lnTo>
                  <a:lnTo>
                    <a:pt x="4973" y="8228"/>
                  </a:lnTo>
                  <a:lnTo>
                    <a:pt x="5077" y="8231"/>
                  </a:lnTo>
                  <a:lnTo>
                    <a:pt x="5181" y="8231"/>
                  </a:lnTo>
                  <a:lnTo>
                    <a:pt x="5284" y="8228"/>
                  </a:lnTo>
                  <a:lnTo>
                    <a:pt x="5388" y="8221"/>
                  </a:lnTo>
                  <a:lnTo>
                    <a:pt x="5491" y="8211"/>
                  </a:lnTo>
                  <a:lnTo>
                    <a:pt x="5594" y="8198"/>
                  </a:lnTo>
                  <a:lnTo>
                    <a:pt x="5696" y="8182"/>
                  </a:lnTo>
                  <a:lnTo>
                    <a:pt x="5798" y="8162"/>
                  </a:lnTo>
                  <a:lnTo>
                    <a:pt x="5899" y="8139"/>
                  </a:lnTo>
                  <a:lnTo>
                    <a:pt x="6000" y="8113"/>
                  </a:lnTo>
                  <a:lnTo>
                    <a:pt x="6100" y="8083"/>
                  </a:lnTo>
                  <a:lnTo>
                    <a:pt x="6199" y="8051"/>
                  </a:lnTo>
                  <a:lnTo>
                    <a:pt x="6297" y="8015"/>
                  </a:lnTo>
                  <a:lnTo>
                    <a:pt x="6393" y="7977"/>
                  </a:lnTo>
                  <a:lnTo>
                    <a:pt x="6488" y="7935"/>
                  </a:lnTo>
                  <a:lnTo>
                    <a:pt x="6582" y="7890"/>
                  </a:lnTo>
                  <a:lnTo>
                    <a:pt x="6674" y="7843"/>
                  </a:lnTo>
                  <a:lnTo>
                    <a:pt x="6764" y="7792"/>
                  </a:lnTo>
                  <a:lnTo>
                    <a:pt x="6853" y="7739"/>
                  </a:lnTo>
                  <a:lnTo>
                    <a:pt x="6941" y="7683"/>
                  </a:lnTo>
                  <a:lnTo>
                    <a:pt x="7026" y="7624"/>
                  </a:lnTo>
                  <a:lnTo>
                    <a:pt x="7110" y="7563"/>
                  </a:lnTo>
                  <a:lnTo>
                    <a:pt x="7191" y="7499"/>
                  </a:lnTo>
                  <a:lnTo>
                    <a:pt x="7271" y="7432"/>
                  </a:lnTo>
                  <a:lnTo>
                    <a:pt x="7348" y="7362"/>
                  </a:lnTo>
                  <a:lnTo>
                    <a:pt x="7424" y="7290"/>
                  </a:lnTo>
                  <a:lnTo>
                    <a:pt x="7497" y="7216"/>
                  </a:lnTo>
                  <a:lnTo>
                    <a:pt x="7567" y="7140"/>
                  </a:lnTo>
                  <a:lnTo>
                    <a:pt x="7635" y="7062"/>
                  </a:lnTo>
                  <a:lnTo>
                    <a:pt x="7701" y="6981"/>
                  </a:lnTo>
                  <a:lnTo>
                    <a:pt x="7764" y="6899"/>
                  </a:lnTo>
                  <a:lnTo>
                    <a:pt x="7824" y="6814"/>
                  </a:lnTo>
                  <a:lnTo>
                    <a:pt x="7881" y="6728"/>
                  </a:lnTo>
                  <a:lnTo>
                    <a:pt x="7936" y="6640"/>
                  </a:lnTo>
                  <a:lnTo>
                    <a:pt x="7988" y="6550"/>
                  </a:lnTo>
                  <a:lnTo>
                    <a:pt x="8037" y="6459"/>
                  </a:lnTo>
                  <a:lnTo>
                    <a:pt x="8083" y="6366"/>
                  </a:lnTo>
                  <a:close/>
                  <a:moveTo>
                    <a:pt x="1620" y="4812"/>
                  </a:moveTo>
                  <a:lnTo>
                    <a:pt x="1608" y="4918"/>
                  </a:lnTo>
                  <a:lnTo>
                    <a:pt x="1599" y="5028"/>
                  </a:lnTo>
                  <a:lnTo>
                    <a:pt x="1595" y="5061"/>
                  </a:lnTo>
                  <a:lnTo>
                    <a:pt x="1586" y="5092"/>
                  </a:lnTo>
                  <a:lnTo>
                    <a:pt x="1573" y="5122"/>
                  </a:lnTo>
                  <a:lnTo>
                    <a:pt x="1556" y="5150"/>
                  </a:lnTo>
                  <a:lnTo>
                    <a:pt x="1536" y="5176"/>
                  </a:lnTo>
                  <a:lnTo>
                    <a:pt x="1513" y="5199"/>
                  </a:lnTo>
                  <a:lnTo>
                    <a:pt x="1486" y="5219"/>
                  </a:lnTo>
                  <a:lnTo>
                    <a:pt x="1458" y="5235"/>
                  </a:lnTo>
                  <a:lnTo>
                    <a:pt x="1427" y="5247"/>
                  </a:lnTo>
                  <a:lnTo>
                    <a:pt x="1396" y="5255"/>
                  </a:lnTo>
                  <a:lnTo>
                    <a:pt x="1363" y="5259"/>
                  </a:lnTo>
                  <a:lnTo>
                    <a:pt x="1331" y="5258"/>
                  </a:lnTo>
                  <a:lnTo>
                    <a:pt x="1298" y="5254"/>
                  </a:lnTo>
                  <a:lnTo>
                    <a:pt x="1267" y="5245"/>
                  </a:lnTo>
                  <a:lnTo>
                    <a:pt x="1237" y="5232"/>
                  </a:lnTo>
                  <a:lnTo>
                    <a:pt x="1209" y="5215"/>
                  </a:lnTo>
                  <a:lnTo>
                    <a:pt x="1183" y="5195"/>
                  </a:lnTo>
                  <a:lnTo>
                    <a:pt x="1160" y="5172"/>
                  </a:lnTo>
                  <a:lnTo>
                    <a:pt x="1140" y="5145"/>
                  </a:lnTo>
                  <a:lnTo>
                    <a:pt x="1124" y="5117"/>
                  </a:lnTo>
                  <a:lnTo>
                    <a:pt x="1112" y="5086"/>
                  </a:lnTo>
                  <a:lnTo>
                    <a:pt x="1104" y="5055"/>
                  </a:lnTo>
                  <a:lnTo>
                    <a:pt x="1100" y="5022"/>
                  </a:lnTo>
                  <a:lnTo>
                    <a:pt x="1101" y="4990"/>
                  </a:lnTo>
                  <a:lnTo>
                    <a:pt x="1110" y="4875"/>
                  </a:lnTo>
                  <a:lnTo>
                    <a:pt x="1110" y="4867"/>
                  </a:lnTo>
                  <a:lnTo>
                    <a:pt x="1123" y="4752"/>
                  </a:lnTo>
                  <a:lnTo>
                    <a:pt x="1124" y="4744"/>
                  </a:lnTo>
                  <a:lnTo>
                    <a:pt x="1141" y="4631"/>
                  </a:lnTo>
                  <a:lnTo>
                    <a:pt x="1142" y="4622"/>
                  </a:lnTo>
                  <a:lnTo>
                    <a:pt x="1162" y="4510"/>
                  </a:lnTo>
                  <a:lnTo>
                    <a:pt x="1164" y="4502"/>
                  </a:lnTo>
                  <a:lnTo>
                    <a:pt x="1187" y="4389"/>
                  </a:lnTo>
                  <a:lnTo>
                    <a:pt x="1189" y="4381"/>
                  </a:lnTo>
                  <a:lnTo>
                    <a:pt x="1216" y="4270"/>
                  </a:lnTo>
                  <a:lnTo>
                    <a:pt x="1218" y="4262"/>
                  </a:lnTo>
                  <a:lnTo>
                    <a:pt x="1249" y="4152"/>
                  </a:lnTo>
                  <a:lnTo>
                    <a:pt x="1252" y="4144"/>
                  </a:lnTo>
                  <a:lnTo>
                    <a:pt x="1286" y="4035"/>
                  </a:lnTo>
                  <a:lnTo>
                    <a:pt x="1289" y="4027"/>
                  </a:lnTo>
                  <a:lnTo>
                    <a:pt x="1327" y="3919"/>
                  </a:lnTo>
                  <a:lnTo>
                    <a:pt x="1330" y="3912"/>
                  </a:lnTo>
                  <a:lnTo>
                    <a:pt x="1371" y="3805"/>
                  </a:lnTo>
                  <a:lnTo>
                    <a:pt x="1374" y="3797"/>
                  </a:lnTo>
                  <a:lnTo>
                    <a:pt x="1419" y="3692"/>
                  </a:lnTo>
                  <a:lnTo>
                    <a:pt x="1423" y="3684"/>
                  </a:lnTo>
                  <a:lnTo>
                    <a:pt x="1471" y="3580"/>
                  </a:lnTo>
                  <a:lnTo>
                    <a:pt x="1475" y="3573"/>
                  </a:lnTo>
                  <a:lnTo>
                    <a:pt x="1527" y="3470"/>
                  </a:lnTo>
                  <a:lnTo>
                    <a:pt x="1530" y="3463"/>
                  </a:lnTo>
                  <a:lnTo>
                    <a:pt x="1586" y="3362"/>
                  </a:lnTo>
                  <a:lnTo>
                    <a:pt x="1590" y="3355"/>
                  </a:lnTo>
                  <a:lnTo>
                    <a:pt x="1648" y="3256"/>
                  </a:lnTo>
                  <a:lnTo>
                    <a:pt x="1653" y="3249"/>
                  </a:lnTo>
                  <a:lnTo>
                    <a:pt x="1714" y="3152"/>
                  </a:lnTo>
                  <a:lnTo>
                    <a:pt x="1719" y="3145"/>
                  </a:lnTo>
                  <a:lnTo>
                    <a:pt x="1783" y="3050"/>
                  </a:lnTo>
                  <a:lnTo>
                    <a:pt x="1788" y="3044"/>
                  </a:lnTo>
                  <a:lnTo>
                    <a:pt x="1856" y="2951"/>
                  </a:lnTo>
                  <a:lnTo>
                    <a:pt x="1861" y="2945"/>
                  </a:lnTo>
                  <a:lnTo>
                    <a:pt x="1931" y="2854"/>
                  </a:lnTo>
                  <a:lnTo>
                    <a:pt x="1936" y="2848"/>
                  </a:lnTo>
                  <a:lnTo>
                    <a:pt x="2010" y="2760"/>
                  </a:lnTo>
                  <a:lnTo>
                    <a:pt x="2015" y="2754"/>
                  </a:lnTo>
                  <a:lnTo>
                    <a:pt x="2091" y="2669"/>
                  </a:lnTo>
                  <a:lnTo>
                    <a:pt x="2097" y="2663"/>
                  </a:lnTo>
                  <a:lnTo>
                    <a:pt x="2176" y="2580"/>
                  </a:lnTo>
                  <a:lnTo>
                    <a:pt x="2182" y="2574"/>
                  </a:lnTo>
                  <a:lnTo>
                    <a:pt x="2263" y="2494"/>
                  </a:lnTo>
                  <a:lnTo>
                    <a:pt x="2269" y="2488"/>
                  </a:lnTo>
                  <a:lnTo>
                    <a:pt x="2353" y="2410"/>
                  </a:lnTo>
                  <a:lnTo>
                    <a:pt x="2360" y="2405"/>
                  </a:lnTo>
                  <a:lnTo>
                    <a:pt x="2446" y="2330"/>
                  </a:lnTo>
                  <a:lnTo>
                    <a:pt x="2453" y="2325"/>
                  </a:lnTo>
                  <a:lnTo>
                    <a:pt x="2542" y="2253"/>
                  </a:lnTo>
                  <a:lnTo>
                    <a:pt x="2549" y="2248"/>
                  </a:lnTo>
                  <a:lnTo>
                    <a:pt x="2640" y="2179"/>
                  </a:lnTo>
                  <a:lnTo>
                    <a:pt x="2647" y="2174"/>
                  </a:lnTo>
                  <a:lnTo>
                    <a:pt x="2741" y="2107"/>
                  </a:lnTo>
                  <a:lnTo>
                    <a:pt x="2748" y="2103"/>
                  </a:lnTo>
                  <a:lnTo>
                    <a:pt x="2844" y="2040"/>
                  </a:lnTo>
                  <a:lnTo>
                    <a:pt x="2851" y="2035"/>
                  </a:lnTo>
                  <a:lnTo>
                    <a:pt x="2949" y="1975"/>
                  </a:lnTo>
                  <a:lnTo>
                    <a:pt x="2956" y="1971"/>
                  </a:lnTo>
                  <a:lnTo>
                    <a:pt x="3056" y="1915"/>
                  </a:lnTo>
                  <a:lnTo>
                    <a:pt x="3063" y="1911"/>
                  </a:lnTo>
                  <a:lnTo>
                    <a:pt x="3165" y="1857"/>
                  </a:lnTo>
                  <a:lnTo>
                    <a:pt x="3172" y="1854"/>
                  </a:lnTo>
                  <a:lnTo>
                    <a:pt x="3275" y="1804"/>
                  </a:lnTo>
                  <a:lnTo>
                    <a:pt x="3283" y="1800"/>
                  </a:lnTo>
                  <a:lnTo>
                    <a:pt x="3387" y="1754"/>
                  </a:lnTo>
                  <a:lnTo>
                    <a:pt x="3395" y="1751"/>
                  </a:lnTo>
                  <a:lnTo>
                    <a:pt x="3501" y="1708"/>
                  </a:lnTo>
                  <a:lnTo>
                    <a:pt x="3509" y="1705"/>
                  </a:lnTo>
                  <a:lnTo>
                    <a:pt x="3616" y="1665"/>
                  </a:lnTo>
                  <a:lnTo>
                    <a:pt x="3624" y="1663"/>
                  </a:lnTo>
                  <a:lnTo>
                    <a:pt x="3733" y="1626"/>
                  </a:lnTo>
                  <a:lnTo>
                    <a:pt x="3740" y="1624"/>
                  </a:lnTo>
                  <a:lnTo>
                    <a:pt x="3850" y="1592"/>
                  </a:lnTo>
                  <a:lnTo>
                    <a:pt x="3858" y="1589"/>
                  </a:lnTo>
                  <a:lnTo>
                    <a:pt x="3969" y="1560"/>
                  </a:lnTo>
                  <a:lnTo>
                    <a:pt x="3977" y="1558"/>
                  </a:lnTo>
                  <a:lnTo>
                    <a:pt x="4089" y="1533"/>
                  </a:lnTo>
                  <a:lnTo>
                    <a:pt x="4097" y="1531"/>
                  </a:lnTo>
                  <a:lnTo>
                    <a:pt x="4210" y="1510"/>
                  </a:lnTo>
                  <a:lnTo>
                    <a:pt x="4218" y="1508"/>
                  </a:lnTo>
                  <a:lnTo>
                    <a:pt x="4332" y="1490"/>
                  </a:lnTo>
                  <a:lnTo>
                    <a:pt x="4364" y="1487"/>
                  </a:lnTo>
                  <a:lnTo>
                    <a:pt x="4397" y="1488"/>
                  </a:lnTo>
                  <a:lnTo>
                    <a:pt x="4429" y="1494"/>
                  </a:lnTo>
                  <a:lnTo>
                    <a:pt x="4460" y="1504"/>
                  </a:lnTo>
                  <a:lnTo>
                    <a:pt x="4490" y="1517"/>
                  </a:lnTo>
                  <a:lnTo>
                    <a:pt x="4518" y="1535"/>
                  </a:lnTo>
                  <a:lnTo>
                    <a:pt x="4543" y="1556"/>
                  </a:lnTo>
                  <a:lnTo>
                    <a:pt x="4565" y="1580"/>
                  </a:lnTo>
                  <a:lnTo>
                    <a:pt x="4584" y="1606"/>
                  </a:lnTo>
                  <a:lnTo>
                    <a:pt x="4599" y="1635"/>
                  </a:lnTo>
                  <a:lnTo>
                    <a:pt x="4611" y="1666"/>
                  </a:lnTo>
                  <a:lnTo>
                    <a:pt x="4618" y="1698"/>
                  </a:lnTo>
                  <a:lnTo>
                    <a:pt x="4621" y="1730"/>
                  </a:lnTo>
                  <a:lnTo>
                    <a:pt x="4620" y="1763"/>
                  </a:lnTo>
                  <a:lnTo>
                    <a:pt x="4614" y="1795"/>
                  </a:lnTo>
                  <a:lnTo>
                    <a:pt x="4604" y="1826"/>
                  </a:lnTo>
                  <a:lnTo>
                    <a:pt x="4591" y="1856"/>
                  </a:lnTo>
                  <a:lnTo>
                    <a:pt x="4573" y="1884"/>
                  </a:lnTo>
                  <a:lnTo>
                    <a:pt x="4552" y="1909"/>
                  </a:lnTo>
                  <a:lnTo>
                    <a:pt x="4528" y="1931"/>
                  </a:lnTo>
                  <a:lnTo>
                    <a:pt x="4502" y="1950"/>
                  </a:lnTo>
                  <a:lnTo>
                    <a:pt x="4473" y="1965"/>
                  </a:lnTo>
                  <a:lnTo>
                    <a:pt x="4442" y="1977"/>
                  </a:lnTo>
                  <a:lnTo>
                    <a:pt x="4410" y="1984"/>
                  </a:lnTo>
                  <a:lnTo>
                    <a:pt x="4300" y="2001"/>
                  </a:lnTo>
                  <a:lnTo>
                    <a:pt x="4195" y="2022"/>
                  </a:lnTo>
                  <a:lnTo>
                    <a:pt x="4091" y="2045"/>
                  </a:lnTo>
                  <a:lnTo>
                    <a:pt x="3988" y="2072"/>
                  </a:lnTo>
                  <a:lnTo>
                    <a:pt x="3886" y="2102"/>
                  </a:lnTo>
                  <a:lnTo>
                    <a:pt x="3785" y="2136"/>
                  </a:lnTo>
                  <a:lnTo>
                    <a:pt x="3685" y="2173"/>
                  </a:lnTo>
                  <a:lnTo>
                    <a:pt x="3587" y="2213"/>
                  </a:lnTo>
                  <a:lnTo>
                    <a:pt x="3489" y="2256"/>
                  </a:lnTo>
                  <a:lnTo>
                    <a:pt x="3393" y="2302"/>
                  </a:lnTo>
                  <a:lnTo>
                    <a:pt x="3299" y="2352"/>
                  </a:lnTo>
                  <a:lnTo>
                    <a:pt x="3206" y="2404"/>
                  </a:lnTo>
                  <a:lnTo>
                    <a:pt x="3115" y="2460"/>
                  </a:lnTo>
                  <a:lnTo>
                    <a:pt x="3026" y="2519"/>
                  </a:lnTo>
                  <a:lnTo>
                    <a:pt x="2938" y="2580"/>
                  </a:lnTo>
                  <a:lnTo>
                    <a:pt x="2853" y="2645"/>
                  </a:lnTo>
                  <a:lnTo>
                    <a:pt x="2770" y="2711"/>
                  </a:lnTo>
                  <a:lnTo>
                    <a:pt x="2689" y="2781"/>
                  </a:lnTo>
                  <a:lnTo>
                    <a:pt x="2611" y="2853"/>
                  </a:lnTo>
                  <a:lnTo>
                    <a:pt x="2535" y="2928"/>
                  </a:lnTo>
                  <a:lnTo>
                    <a:pt x="2462" y="3005"/>
                  </a:lnTo>
                  <a:lnTo>
                    <a:pt x="2391" y="3084"/>
                  </a:lnTo>
                  <a:lnTo>
                    <a:pt x="2323" y="3166"/>
                  </a:lnTo>
                  <a:lnTo>
                    <a:pt x="2257" y="3249"/>
                  </a:lnTo>
                  <a:lnTo>
                    <a:pt x="2194" y="3335"/>
                  </a:lnTo>
                  <a:lnTo>
                    <a:pt x="2134" y="3424"/>
                  </a:lnTo>
                  <a:lnTo>
                    <a:pt x="2077" y="3514"/>
                  </a:lnTo>
                  <a:lnTo>
                    <a:pt x="2022" y="3606"/>
                  </a:lnTo>
                  <a:lnTo>
                    <a:pt x="1971" y="3700"/>
                  </a:lnTo>
                  <a:lnTo>
                    <a:pt x="1923" y="3795"/>
                  </a:lnTo>
                  <a:lnTo>
                    <a:pt x="1878" y="3892"/>
                  </a:lnTo>
                  <a:lnTo>
                    <a:pt x="1836" y="3990"/>
                  </a:lnTo>
                  <a:lnTo>
                    <a:pt x="1797" y="4089"/>
                  </a:lnTo>
                  <a:lnTo>
                    <a:pt x="1762" y="4190"/>
                  </a:lnTo>
                  <a:lnTo>
                    <a:pt x="1730" y="4291"/>
                  </a:lnTo>
                  <a:lnTo>
                    <a:pt x="1701" y="4394"/>
                  </a:lnTo>
                  <a:lnTo>
                    <a:pt x="1676" y="4497"/>
                  </a:lnTo>
                  <a:lnTo>
                    <a:pt x="1654" y="4601"/>
                  </a:lnTo>
                  <a:lnTo>
                    <a:pt x="1635" y="4706"/>
                  </a:lnTo>
                  <a:lnTo>
                    <a:pt x="1620" y="4812"/>
                  </a:lnTo>
                  <a:close/>
                </a:path>
              </a:pathLst>
            </a:custGeom>
            <a:solidFill>
              <a:srgbClr val="FFFFFF"/>
            </a:solidFill>
            <a:ln>
              <a:noFill/>
            </a:ln>
          </p:spPr>
          <p:txBody>
            <a:bodyPr/>
            <a:lstStyle/>
            <a:p>
              <a:endParaRPr/>
            </a:p>
          </p:txBody>
        </p:sp>
      </p:grpSp>
      <p:sp>
        <p:nvSpPr>
          <p:cNvPr id="3" name="Slide Number Placeholder 2">
            <a:extLst>
              <a:ext uri="{FF2B5EF4-FFF2-40B4-BE49-F238E27FC236}">
                <a16:creationId xmlns:a16="http://schemas.microsoft.com/office/drawing/2014/main" id="{A03B7D8A-D2BF-4D99-8D63-82614F39B2DC}"/>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26</a:t>
            </a:fld>
            <a:endParaRPr lang="en-PH" dirty="0"/>
          </a:p>
        </p:txBody>
      </p:sp>
    </p:spTree>
    <p:extLst>
      <p:ext uri="{BB962C8B-B14F-4D97-AF65-F5344CB8AC3E}">
        <p14:creationId xmlns:p14="http://schemas.microsoft.com/office/powerpoint/2010/main" val="3074630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18619C2-69CF-4234-BA45-7039B78E3402}"/>
              </a:ext>
            </a:extLst>
          </p:cNvPr>
          <p:cNvSpPr/>
          <p:nvPr/>
        </p:nvSpPr>
        <p:spPr>
          <a:xfrm>
            <a:off x="363794" y="3270813"/>
            <a:ext cx="1579305" cy="12993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 name="Rectangle 8">
            <a:extLst>
              <a:ext uri="{FF2B5EF4-FFF2-40B4-BE49-F238E27FC236}">
                <a16:creationId xmlns:a16="http://schemas.microsoft.com/office/drawing/2014/main" id="{B068B9BF-F80C-46A5-935A-2249BDD857EA}"/>
              </a:ext>
            </a:extLst>
          </p:cNvPr>
          <p:cNvSpPr/>
          <p:nvPr/>
        </p:nvSpPr>
        <p:spPr>
          <a:xfrm>
            <a:off x="363794" y="1828800"/>
            <a:ext cx="1579305" cy="12993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9" name="Rectangle 38">
            <a:extLst>
              <a:ext uri="{FF2B5EF4-FFF2-40B4-BE49-F238E27FC236}">
                <a16:creationId xmlns:a16="http://schemas.microsoft.com/office/drawing/2014/main" id="{8CF635E9-62F5-4041-AB42-1803630650FC}"/>
              </a:ext>
            </a:extLst>
          </p:cNvPr>
          <p:cNvSpPr/>
          <p:nvPr/>
        </p:nvSpPr>
        <p:spPr>
          <a:xfrm>
            <a:off x="363794" y="4712827"/>
            <a:ext cx="1579305" cy="12993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9F07F6F7-BDE2-4DC6-A11C-EB94000CE357}"/>
              </a:ext>
            </a:extLst>
          </p:cNvPr>
          <p:cNvSpPr>
            <a:spLocks noGrp="1"/>
          </p:cNvSpPr>
          <p:nvPr>
            <p:ph type="title"/>
          </p:nvPr>
        </p:nvSpPr>
        <p:spPr>
          <a:xfrm>
            <a:off x="363794" y="136526"/>
            <a:ext cx="11434668" cy="777874"/>
          </a:xfrm>
        </p:spPr>
        <p:txBody>
          <a:bodyPr/>
          <a:lstStyle/>
          <a:p>
            <a:r>
              <a:rPr lang="en-PH" dirty="0"/>
              <a:t>Pillar 5 — Talent &amp; culture</a:t>
            </a:r>
          </a:p>
        </p:txBody>
      </p:sp>
      <p:grpSp>
        <p:nvGrpSpPr>
          <p:cNvPr id="90061" name="Group 649">
            <a:extLst>
              <a:ext uri="{FF2B5EF4-FFF2-40B4-BE49-F238E27FC236}">
                <a16:creationId xmlns:a16="http://schemas.microsoft.com/office/drawing/2014/main" id="{51A39D1A-CF3C-4BE1-AC70-B70DB09FCE9B}"/>
              </a:ext>
            </a:extLst>
          </p:cNvPr>
          <p:cNvGrpSpPr/>
          <p:nvPr/>
        </p:nvGrpSpPr>
        <p:grpSpPr>
          <a:xfrm>
            <a:off x="627683" y="1995934"/>
            <a:ext cx="965084" cy="965084"/>
            <a:chOff x="6968299" y="4956472"/>
            <a:chExt cx="914400" cy="914400"/>
          </a:xfrm>
        </p:grpSpPr>
        <p:sp>
          <p:nvSpPr>
            <p:cNvPr id="90062" name="Accent">
              <a:extLst>
                <a:ext uri="{FF2B5EF4-FFF2-40B4-BE49-F238E27FC236}">
                  <a16:creationId xmlns:a16="http://schemas.microsoft.com/office/drawing/2014/main" id="{C43666EE-7555-4493-BCD4-D890EC4F41FA}"/>
                </a:ext>
              </a:extLst>
            </p:cNvPr>
            <p:cNvSpPr/>
            <p:nvPr/>
          </p:nvSpPr>
          <p:spPr>
            <a:xfrm>
              <a:off x="6968299" y="4956472"/>
              <a:ext cx="914400" cy="914400"/>
            </a:xfrm>
            <a:custGeom>
              <a:avLst/>
              <a:gdLst/>
              <a:ahLst/>
              <a:cxnLst/>
              <a:rect l="0" t="0" r="10000" b="10000"/>
              <a:pathLst>
                <a:path w="10000" h="10000">
                  <a:moveTo>
                    <a:pt x="8950" y="4941"/>
                  </a:moveTo>
                  <a:lnTo>
                    <a:pt x="8949" y="4994"/>
                  </a:lnTo>
                  <a:lnTo>
                    <a:pt x="8946" y="5047"/>
                  </a:lnTo>
                  <a:lnTo>
                    <a:pt x="8941" y="5100"/>
                  </a:lnTo>
                  <a:lnTo>
                    <a:pt x="8934" y="5152"/>
                  </a:lnTo>
                  <a:lnTo>
                    <a:pt x="8925" y="5204"/>
                  </a:lnTo>
                  <a:lnTo>
                    <a:pt x="8915" y="5256"/>
                  </a:lnTo>
                  <a:lnTo>
                    <a:pt x="8902" y="5307"/>
                  </a:lnTo>
                  <a:lnTo>
                    <a:pt x="8887" y="5358"/>
                  </a:lnTo>
                  <a:lnTo>
                    <a:pt x="8871" y="5408"/>
                  </a:lnTo>
                  <a:lnTo>
                    <a:pt x="8852" y="5458"/>
                  </a:lnTo>
                  <a:lnTo>
                    <a:pt x="8832" y="5507"/>
                  </a:lnTo>
                  <a:lnTo>
                    <a:pt x="8810" y="5555"/>
                  </a:lnTo>
                  <a:lnTo>
                    <a:pt x="8786" y="5602"/>
                  </a:lnTo>
                  <a:lnTo>
                    <a:pt x="8760" y="5649"/>
                  </a:lnTo>
                  <a:lnTo>
                    <a:pt x="8733" y="5694"/>
                  </a:lnTo>
                  <a:lnTo>
                    <a:pt x="8704" y="5739"/>
                  </a:lnTo>
                  <a:lnTo>
                    <a:pt x="8673" y="5782"/>
                  </a:lnTo>
                  <a:lnTo>
                    <a:pt x="8641" y="5824"/>
                  </a:lnTo>
                  <a:lnTo>
                    <a:pt x="8607" y="5864"/>
                  </a:lnTo>
                  <a:lnTo>
                    <a:pt x="8572" y="5904"/>
                  </a:lnTo>
                  <a:lnTo>
                    <a:pt x="8536" y="5942"/>
                  </a:lnTo>
                  <a:lnTo>
                    <a:pt x="8498" y="5978"/>
                  </a:lnTo>
                  <a:lnTo>
                    <a:pt x="8458" y="6013"/>
                  </a:lnTo>
                  <a:lnTo>
                    <a:pt x="8418" y="6047"/>
                  </a:lnTo>
                  <a:lnTo>
                    <a:pt x="8376" y="6079"/>
                  </a:lnTo>
                  <a:lnTo>
                    <a:pt x="8333" y="6110"/>
                  </a:lnTo>
                  <a:lnTo>
                    <a:pt x="8288" y="6139"/>
                  </a:lnTo>
                  <a:lnTo>
                    <a:pt x="8243" y="6166"/>
                  </a:lnTo>
                  <a:lnTo>
                    <a:pt x="8196" y="6192"/>
                  </a:lnTo>
                  <a:lnTo>
                    <a:pt x="8149" y="6216"/>
                  </a:lnTo>
                  <a:lnTo>
                    <a:pt x="8101" y="6238"/>
                  </a:lnTo>
                  <a:lnTo>
                    <a:pt x="8052" y="6258"/>
                  </a:lnTo>
                  <a:lnTo>
                    <a:pt x="8002" y="6277"/>
                  </a:lnTo>
                  <a:lnTo>
                    <a:pt x="7952" y="6293"/>
                  </a:lnTo>
                  <a:lnTo>
                    <a:pt x="7901" y="6308"/>
                  </a:lnTo>
                  <a:lnTo>
                    <a:pt x="7850" y="6321"/>
                  </a:lnTo>
                  <a:lnTo>
                    <a:pt x="7798" y="6331"/>
                  </a:lnTo>
                  <a:lnTo>
                    <a:pt x="7746" y="6340"/>
                  </a:lnTo>
                  <a:lnTo>
                    <a:pt x="7694" y="6347"/>
                  </a:lnTo>
                  <a:lnTo>
                    <a:pt x="7641" y="6352"/>
                  </a:lnTo>
                  <a:lnTo>
                    <a:pt x="7588" y="6355"/>
                  </a:lnTo>
                  <a:lnTo>
                    <a:pt x="7535" y="6356"/>
                  </a:lnTo>
                  <a:lnTo>
                    <a:pt x="7482" y="6355"/>
                  </a:lnTo>
                  <a:lnTo>
                    <a:pt x="7429" y="6352"/>
                  </a:lnTo>
                  <a:lnTo>
                    <a:pt x="7376" y="6347"/>
                  </a:lnTo>
                  <a:lnTo>
                    <a:pt x="7324" y="6340"/>
                  </a:lnTo>
                  <a:lnTo>
                    <a:pt x="7272" y="6331"/>
                  </a:lnTo>
                  <a:lnTo>
                    <a:pt x="7220" y="6321"/>
                  </a:lnTo>
                  <a:lnTo>
                    <a:pt x="7169" y="6308"/>
                  </a:lnTo>
                  <a:lnTo>
                    <a:pt x="7118" y="6293"/>
                  </a:lnTo>
                  <a:lnTo>
                    <a:pt x="7068" y="6277"/>
                  </a:lnTo>
                  <a:lnTo>
                    <a:pt x="7019" y="6258"/>
                  </a:lnTo>
                  <a:lnTo>
                    <a:pt x="6970" y="6238"/>
                  </a:lnTo>
                  <a:lnTo>
                    <a:pt x="6922" y="6216"/>
                  </a:lnTo>
                  <a:lnTo>
                    <a:pt x="6875" y="6192"/>
                  </a:lnTo>
                  <a:lnTo>
                    <a:pt x="6828" y="6166"/>
                  </a:lnTo>
                  <a:lnTo>
                    <a:pt x="6782" y="6139"/>
                  </a:lnTo>
                  <a:lnTo>
                    <a:pt x="6738" y="6110"/>
                  </a:lnTo>
                  <a:lnTo>
                    <a:pt x="6695" y="6079"/>
                  </a:lnTo>
                  <a:lnTo>
                    <a:pt x="6653" y="6047"/>
                  </a:lnTo>
                  <a:lnTo>
                    <a:pt x="6612" y="6013"/>
                  </a:lnTo>
                  <a:lnTo>
                    <a:pt x="6573" y="5978"/>
                  </a:lnTo>
                  <a:lnTo>
                    <a:pt x="6535" y="5942"/>
                  </a:lnTo>
                  <a:lnTo>
                    <a:pt x="6498" y="5904"/>
                  </a:lnTo>
                  <a:lnTo>
                    <a:pt x="6463" y="5864"/>
                  </a:lnTo>
                  <a:lnTo>
                    <a:pt x="6429" y="5824"/>
                  </a:lnTo>
                  <a:lnTo>
                    <a:pt x="6397" y="5782"/>
                  </a:lnTo>
                  <a:lnTo>
                    <a:pt x="6366" y="5739"/>
                  </a:lnTo>
                  <a:lnTo>
                    <a:pt x="6337" y="5694"/>
                  </a:lnTo>
                  <a:lnTo>
                    <a:pt x="6310" y="5649"/>
                  </a:lnTo>
                  <a:lnTo>
                    <a:pt x="6284" y="5602"/>
                  </a:lnTo>
                  <a:lnTo>
                    <a:pt x="6260" y="5555"/>
                  </a:lnTo>
                  <a:lnTo>
                    <a:pt x="6238" y="5507"/>
                  </a:lnTo>
                  <a:lnTo>
                    <a:pt x="6218" y="5458"/>
                  </a:lnTo>
                  <a:lnTo>
                    <a:pt x="6200" y="5408"/>
                  </a:lnTo>
                  <a:lnTo>
                    <a:pt x="6183" y="5358"/>
                  </a:lnTo>
                  <a:lnTo>
                    <a:pt x="6168" y="5307"/>
                  </a:lnTo>
                  <a:lnTo>
                    <a:pt x="6156" y="5256"/>
                  </a:lnTo>
                  <a:lnTo>
                    <a:pt x="6145" y="5204"/>
                  </a:lnTo>
                  <a:lnTo>
                    <a:pt x="6136" y="5152"/>
                  </a:lnTo>
                  <a:lnTo>
                    <a:pt x="6129" y="5100"/>
                  </a:lnTo>
                  <a:lnTo>
                    <a:pt x="6124" y="5047"/>
                  </a:lnTo>
                  <a:lnTo>
                    <a:pt x="6121" y="4994"/>
                  </a:lnTo>
                  <a:lnTo>
                    <a:pt x="6120" y="4941"/>
                  </a:lnTo>
                  <a:lnTo>
                    <a:pt x="6121" y="4888"/>
                  </a:lnTo>
                  <a:lnTo>
                    <a:pt x="6124" y="4835"/>
                  </a:lnTo>
                  <a:lnTo>
                    <a:pt x="6129" y="4782"/>
                  </a:lnTo>
                  <a:lnTo>
                    <a:pt x="6136" y="4730"/>
                  </a:lnTo>
                  <a:lnTo>
                    <a:pt x="6145" y="4678"/>
                  </a:lnTo>
                  <a:lnTo>
                    <a:pt x="6156" y="4626"/>
                  </a:lnTo>
                  <a:lnTo>
                    <a:pt x="6168" y="4575"/>
                  </a:lnTo>
                  <a:lnTo>
                    <a:pt x="6183" y="4524"/>
                  </a:lnTo>
                  <a:lnTo>
                    <a:pt x="6200" y="4474"/>
                  </a:lnTo>
                  <a:lnTo>
                    <a:pt x="6218" y="4425"/>
                  </a:lnTo>
                  <a:lnTo>
                    <a:pt x="6238" y="4376"/>
                  </a:lnTo>
                  <a:lnTo>
                    <a:pt x="6260" y="4328"/>
                  </a:lnTo>
                  <a:lnTo>
                    <a:pt x="6284" y="4281"/>
                  </a:lnTo>
                  <a:lnTo>
                    <a:pt x="6310" y="4234"/>
                  </a:lnTo>
                  <a:lnTo>
                    <a:pt x="6337" y="4188"/>
                  </a:lnTo>
                  <a:lnTo>
                    <a:pt x="6366" y="4144"/>
                  </a:lnTo>
                  <a:lnTo>
                    <a:pt x="6397" y="4101"/>
                  </a:lnTo>
                  <a:lnTo>
                    <a:pt x="6429" y="4059"/>
                  </a:lnTo>
                  <a:lnTo>
                    <a:pt x="6463" y="4018"/>
                  </a:lnTo>
                  <a:lnTo>
                    <a:pt x="6498" y="3979"/>
                  </a:lnTo>
                  <a:lnTo>
                    <a:pt x="6535" y="3941"/>
                  </a:lnTo>
                  <a:lnTo>
                    <a:pt x="6573" y="3904"/>
                  </a:lnTo>
                  <a:lnTo>
                    <a:pt x="6612" y="3869"/>
                  </a:lnTo>
                  <a:lnTo>
                    <a:pt x="6653" y="3835"/>
                  </a:lnTo>
                  <a:lnTo>
                    <a:pt x="6695" y="3803"/>
                  </a:lnTo>
                  <a:lnTo>
                    <a:pt x="6738" y="3772"/>
                  </a:lnTo>
                  <a:lnTo>
                    <a:pt x="6782" y="3743"/>
                  </a:lnTo>
                  <a:lnTo>
                    <a:pt x="6828" y="3716"/>
                  </a:lnTo>
                  <a:lnTo>
                    <a:pt x="6875" y="3690"/>
                  </a:lnTo>
                  <a:lnTo>
                    <a:pt x="6922" y="3666"/>
                  </a:lnTo>
                  <a:lnTo>
                    <a:pt x="6970" y="3644"/>
                  </a:lnTo>
                  <a:lnTo>
                    <a:pt x="7019" y="3624"/>
                  </a:lnTo>
                  <a:lnTo>
                    <a:pt x="7068" y="3606"/>
                  </a:lnTo>
                  <a:lnTo>
                    <a:pt x="7118" y="3589"/>
                  </a:lnTo>
                  <a:lnTo>
                    <a:pt x="7169" y="3575"/>
                  </a:lnTo>
                  <a:lnTo>
                    <a:pt x="7220" y="3562"/>
                  </a:lnTo>
                  <a:lnTo>
                    <a:pt x="7272" y="3551"/>
                  </a:lnTo>
                  <a:lnTo>
                    <a:pt x="7324" y="3542"/>
                  </a:lnTo>
                  <a:lnTo>
                    <a:pt x="7376" y="3535"/>
                  </a:lnTo>
                  <a:lnTo>
                    <a:pt x="7429" y="3530"/>
                  </a:lnTo>
                  <a:lnTo>
                    <a:pt x="7482" y="3527"/>
                  </a:lnTo>
                  <a:lnTo>
                    <a:pt x="7535" y="3526"/>
                  </a:lnTo>
                  <a:lnTo>
                    <a:pt x="7588" y="3527"/>
                  </a:lnTo>
                  <a:lnTo>
                    <a:pt x="7641" y="3530"/>
                  </a:lnTo>
                  <a:lnTo>
                    <a:pt x="7694" y="3535"/>
                  </a:lnTo>
                  <a:lnTo>
                    <a:pt x="7746" y="3542"/>
                  </a:lnTo>
                  <a:lnTo>
                    <a:pt x="7798" y="3551"/>
                  </a:lnTo>
                  <a:lnTo>
                    <a:pt x="7850" y="3562"/>
                  </a:lnTo>
                  <a:lnTo>
                    <a:pt x="7901" y="3575"/>
                  </a:lnTo>
                  <a:lnTo>
                    <a:pt x="7952" y="3589"/>
                  </a:lnTo>
                  <a:lnTo>
                    <a:pt x="8002" y="3606"/>
                  </a:lnTo>
                  <a:lnTo>
                    <a:pt x="8052" y="3624"/>
                  </a:lnTo>
                  <a:lnTo>
                    <a:pt x="8101" y="3644"/>
                  </a:lnTo>
                  <a:lnTo>
                    <a:pt x="8149" y="3666"/>
                  </a:lnTo>
                  <a:lnTo>
                    <a:pt x="8196" y="3690"/>
                  </a:lnTo>
                  <a:lnTo>
                    <a:pt x="8243" y="3716"/>
                  </a:lnTo>
                  <a:lnTo>
                    <a:pt x="8288" y="3743"/>
                  </a:lnTo>
                  <a:lnTo>
                    <a:pt x="8333" y="3772"/>
                  </a:lnTo>
                  <a:lnTo>
                    <a:pt x="8376" y="3803"/>
                  </a:lnTo>
                  <a:lnTo>
                    <a:pt x="8418" y="3835"/>
                  </a:lnTo>
                  <a:lnTo>
                    <a:pt x="8458" y="3869"/>
                  </a:lnTo>
                  <a:lnTo>
                    <a:pt x="8498" y="3904"/>
                  </a:lnTo>
                  <a:lnTo>
                    <a:pt x="8536" y="3941"/>
                  </a:lnTo>
                  <a:lnTo>
                    <a:pt x="8572" y="3979"/>
                  </a:lnTo>
                  <a:lnTo>
                    <a:pt x="8607" y="4018"/>
                  </a:lnTo>
                  <a:lnTo>
                    <a:pt x="8641" y="4059"/>
                  </a:lnTo>
                  <a:lnTo>
                    <a:pt x="8673" y="4101"/>
                  </a:lnTo>
                  <a:lnTo>
                    <a:pt x="8704" y="4144"/>
                  </a:lnTo>
                  <a:lnTo>
                    <a:pt x="8733" y="4188"/>
                  </a:lnTo>
                  <a:lnTo>
                    <a:pt x="8760" y="4234"/>
                  </a:lnTo>
                  <a:lnTo>
                    <a:pt x="8786" y="4281"/>
                  </a:lnTo>
                  <a:lnTo>
                    <a:pt x="8810" y="4328"/>
                  </a:lnTo>
                  <a:lnTo>
                    <a:pt x="8832" y="4376"/>
                  </a:lnTo>
                  <a:lnTo>
                    <a:pt x="8852" y="4425"/>
                  </a:lnTo>
                  <a:lnTo>
                    <a:pt x="8871" y="4474"/>
                  </a:lnTo>
                  <a:lnTo>
                    <a:pt x="8887" y="4524"/>
                  </a:lnTo>
                  <a:lnTo>
                    <a:pt x="8902" y="4575"/>
                  </a:lnTo>
                  <a:lnTo>
                    <a:pt x="8915" y="4626"/>
                  </a:lnTo>
                  <a:lnTo>
                    <a:pt x="8925" y="4678"/>
                  </a:lnTo>
                  <a:lnTo>
                    <a:pt x="8934" y="4730"/>
                  </a:lnTo>
                  <a:lnTo>
                    <a:pt x="8941" y="4782"/>
                  </a:lnTo>
                  <a:lnTo>
                    <a:pt x="8946" y="4835"/>
                  </a:lnTo>
                  <a:lnTo>
                    <a:pt x="8949" y="4888"/>
                  </a:lnTo>
                  <a:lnTo>
                    <a:pt x="8950" y="4941"/>
                  </a:lnTo>
                  <a:close/>
                </a:path>
              </a:pathLst>
            </a:custGeom>
            <a:solidFill>
              <a:srgbClr val="FFFFFF"/>
            </a:solidFill>
            <a:ln>
              <a:noFill/>
            </a:ln>
          </p:spPr>
          <p:txBody>
            <a:bodyPr/>
            <a:lstStyle/>
            <a:p>
              <a:endParaRPr/>
            </a:p>
          </p:txBody>
        </p:sp>
        <p:sp>
          <p:nvSpPr>
            <p:cNvPr id="90063" name="Outline">
              <a:extLst>
                <a:ext uri="{FF2B5EF4-FFF2-40B4-BE49-F238E27FC236}">
                  <a16:creationId xmlns:a16="http://schemas.microsoft.com/office/drawing/2014/main" id="{2E1F13E6-4663-4D97-838A-0D61D7F9993A}"/>
                </a:ext>
              </a:extLst>
            </p:cNvPr>
            <p:cNvSpPr/>
            <p:nvPr/>
          </p:nvSpPr>
          <p:spPr>
            <a:xfrm>
              <a:off x="6968299" y="4956472"/>
              <a:ext cx="914400" cy="914400"/>
            </a:xfrm>
            <a:custGeom>
              <a:avLst/>
              <a:gdLst/>
              <a:ahLst/>
              <a:cxnLst/>
              <a:rect l="0" t="0" r="10000" b="10000"/>
              <a:pathLst>
                <a:path w="10000" h="10000">
                  <a:moveTo>
                    <a:pt x="9199" y="4874"/>
                  </a:moveTo>
                  <a:lnTo>
                    <a:pt x="9199" y="4883"/>
                  </a:lnTo>
                  <a:lnTo>
                    <a:pt x="9200" y="4936"/>
                  </a:lnTo>
                  <a:lnTo>
                    <a:pt x="9200" y="4946"/>
                  </a:lnTo>
                  <a:lnTo>
                    <a:pt x="9199" y="4999"/>
                  </a:lnTo>
                  <a:lnTo>
                    <a:pt x="9199" y="5008"/>
                  </a:lnTo>
                  <a:lnTo>
                    <a:pt x="9196" y="5061"/>
                  </a:lnTo>
                  <a:lnTo>
                    <a:pt x="9195" y="5070"/>
                  </a:lnTo>
                  <a:lnTo>
                    <a:pt x="9190" y="5123"/>
                  </a:lnTo>
                  <a:lnTo>
                    <a:pt x="9189" y="5132"/>
                  </a:lnTo>
                  <a:lnTo>
                    <a:pt x="9182" y="5185"/>
                  </a:lnTo>
                  <a:lnTo>
                    <a:pt x="9181" y="5194"/>
                  </a:lnTo>
                  <a:lnTo>
                    <a:pt x="9172" y="5246"/>
                  </a:lnTo>
                  <a:lnTo>
                    <a:pt x="9170" y="5255"/>
                  </a:lnTo>
                  <a:lnTo>
                    <a:pt x="9159" y="5307"/>
                  </a:lnTo>
                  <a:lnTo>
                    <a:pt x="9157" y="5316"/>
                  </a:lnTo>
                  <a:lnTo>
                    <a:pt x="9145" y="5367"/>
                  </a:lnTo>
                  <a:lnTo>
                    <a:pt x="9142" y="5376"/>
                  </a:lnTo>
                  <a:lnTo>
                    <a:pt x="9127" y="5427"/>
                  </a:lnTo>
                  <a:lnTo>
                    <a:pt x="9125" y="5436"/>
                  </a:lnTo>
                  <a:lnTo>
                    <a:pt x="9108" y="5486"/>
                  </a:lnTo>
                  <a:lnTo>
                    <a:pt x="9105" y="5495"/>
                  </a:lnTo>
                  <a:lnTo>
                    <a:pt x="9087" y="5545"/>
                  </a:lnTo>
                  <a:lnTo>
                    <a:pt x="9083" y="5553"/>
                  </a:lnTo>
                  <a:lnTo>
                    <a:pt x="9063" y="5602"/>
                  </a:lnTo>
                  <a:lnTo>
                    <a:pt x="9059" y="5611"/>
                  </a:lnTo>
                  <a:lnTo>
                    <a:pt x="9037" y="5659"/>
                  </a:lnTo>
                  <a:lnTo>
                    <a:pt x="9033" y="5668"/>
                  </a:lnTo>
                  <a:lnTo>
                    <a:pt x="9009" y="5715"/>
                  </a:lnTo>
                  <a:lnTo>
                    <a:pt x="9005" y="5723"/>
                  </a:lnTo>
                  <a:lnTo>
                    <a:pt x="8979" y="5770"/>
                  </a:lnTo>
                  <a:lnTo>
                    <a:pt x="8974" y="5778"/>
                  </a:lnTo>
                  <a:lnTo>
                    <a:pt x="8947" y="5823"/>
                  </a:lnTo>
                  <a:lnTo>
                    <a:pt x="8942" y="5831"/>
                  </a:lnTo>
                  <a:lnTo>
                    <a:pt x="8913" y="5876"/>
                  </a:lnTo>
                  <a:lnTo>
                    <a:pt x="8908" y="5883"/>
                  </a:lnTo>
                  <a:lnTo>
                    <a:pt x="8877" y="5927"/>
                  </a:lnTo>
                  <a:lnTo>
                    <a:pt x="8871" y="5934"/>
                  </a:lnTo>
                  <a:lnTo>
                    <a:pt x="8839" y="5976"/>
                  </a:lnTo>
                  <a:lnTo>
                    <a:pt x="8833" y="5983"/>
                  </a:lnTo>
                  <a:lnTo>
                    <a:pt x="8800" y="6024"/>
                  </a:lnTo>
                  <a:lnTo>
                    <a:pt x="8794" y="6031"/>
                  </a:lnTo>
                  <a:lnTo>
                    <a:pt x="8759" y="6070"/>
                  </a:lnTo>
                  <a:lnTo>
                    <a:pt x="8752" y="6077"/>
                  </a:lnTo>
                  <a:lnTo>
                    <a:pt x="8716" y="6115"/>
                  </a:lnTo>
                  <a:lnTo>
                    <a:pt x="8709" y="6122"/>
                  </a:lnTo>
                  <a:lnTo>
                    <a:pt x="8671" y="6158"/>
                  </a:lnTo>
                  <a:lnTo>
                    <a:pt x="8664" y="6165"/>
                  </a:lnTo>
                  <a:lnTo>
                    <a:pt x="8625" y="6200"/>
                  </a:lnTo>
                  <a:lnTo>
                    <a:pt x="8618" y="6206"/>
                  </a:lnTo>
                  <a:lnTo>
                    <a:pt x="8577" y="6239"/>
                  </a:lnTo>
                  <a:lnTo>
                    <a:pt x="8570" y="6245"/>
                  </a:lnTo>
                  <a:lnTo>
                    <a:pt x="8528" y="6277"/>
                  </a:lnTo>
                  <a:lnTo>
                    <a:pt x="8521" y="6283"/>
                  </a:lnTo>
                  <a:lnTo>
                    <a:pt x="8477" y="6314"/>
                  </a:lnTo>
                  <a:lnTo>
                    <a:pt x="8470" y="6319"/>
                  </a:lnTo>
                  <a:lnTo>
                    <a:pt x="8425" y="6348"/>
                  </a:lnTo>
                  <a:lnTo>
                    <a:pt x="8417" y="6353"/>
                  </a:lnTo>
                  <a:lnTo>
                    <a:pt x="8372" y="6380"/>
                  </a:lnTo>
                  <a:lnTo>
                    <a:pt x="8364" y="6385"/>
                  </a:lnTo>
                  <a:lnTo>
                    <a:pt x="8317" y="6411"/>
                  </a:lnTo>
                  <a:lnTo>
                    <a:pt x="8309" y="6415"/>
                  </a:lnTo>
                  <a:lnTo>
                    <a:pt x="8262" y="6439"/>
                  </a:lnTo>
                  <a:lnTo>
                    <a:pt x="8253" y="6443"/>
                  </a:lnTo>
                  <a:lnTo>
                    <a:pt x="8205" y="6465"/>
                  </a:lnTo>
                  <a:lnTo>
                    <a:pt x="8196" y="6469"/>
                  </a:lnTo>
                  <a:lnTo>
                    <a:pt x="8147" y="6489"/>
                  </a:lnTo>
                  <a:lnTo>
                    <a:pt x="8139" y="6493"/>
                  </a:lnTo>
                  <a:lnTo>
                    <a:pt x="8089" y="6511"/>
                  </a:lnTo>
                  <a:lnTo>
                    <a:pt x="8080" y="6514"/>
                  </a:lnTo>
                  <a:lnTo>
                    <a:pt x="8030" y="6531"/>
                  </a:lnTo>
                  <a:lnTo>
                    <a:pt x="8021" y="6533"/>
                  </a:lnTo>
                  <a:lnTo>
                    <a:pt x="7970" y="6548"/>
                  </a:lnTo>
                  <a:lnTo>
                    <a:pt x="7961" y="6551"/>
                  </a:lnTo>
                  <a:lnTo>
                    <a:pt x="7910" y="6563"/>
                  </a:lnTo>
                  <a:lnTo>
                    <a:pt x="7901" y="6565"/>
                  </a:lnTo>
                  <a:lnTo>
                    <a:pt x="7849" y="6576"/>
                  </a:lnTo>
                  <a:lnTo>
                    <a:pt x="7840" y="6578"/>
                  </a:lnTo>
                  <a:lnTo>
                    <a:pt x="7788" y="6587"/>
                  </a:lnTo>
                  <a:lnTo>
                    <a:pt x="7779" y="6588"/>
                  </a:lnTo>
                  <a:lnTo>
                    <a:pt x="7726" y="6595"/>
                  </a:lnTo>
                  <a:lnTo>
                    <a:pt x="7717" y="6596"/>
                  </a:lnTo>
                  <a:lnTo>
                    <a:pt x="7664" y="6601"/>
                  </a:lnTo>
                  <a:lnTo>
                    <a:pt x="7655" y="6602"/>
                  </a:lnTo>
                  <a:lnTo>
                    <a:pt x="7602" y="6605"/>
                  </a:lnTo>
                  <a:lnTo>
                    <a:pt x="7593" y="6605"/>
                  </a:lnTo>
                  <a:lnTo>
                    <a:pt x="7540" y="6606"/>
                  </a:lnTo>
                  <a:lnTo>
                    <a:pt x="7530" y="6606"/>
                  </a:lnTo>
                  <a:lnTo>
                    <a:pt x="7477" y="6605"/>
                  </a:lnTo>
                  <a:lnTo>
                    <a:pt x="7468" y="6605"/>
                  </a:lnTo>
                  <a:lnTo>
                    <a:pt x="7415" y="6602"/>
                  </a:lnTo>
                  <a:lnTo>
                    <a:pt x="7406" y="6601"/>
                  </a:lnTo>
                  <a:lnTo>
                    <a:pt x="7353" y="6596"/>
                  </a:lnTo>
                  <a:lnTo>
                    <a:pt x="7344" y="6595"/>
                  </a:lnTo>
                  <a:lnTo>
                    <a:pt x="7291" y="6588"/>
                  </a:lnTo>
                  <a:lnTo>
                    <a:pt x="7282" y="6587"/>
                  </a:lnTo>
                  <a:lnTo>
                    <a:pt x="7230" y="6578"/>
                  </a:lnTo>
                  <a:lnTo>
                    <a:pt x="7221" y="6576"/>
                  </a:lnTo>
                  <a:lnTo>
                    <a:pt x="7169" y="6565"/>
                  </a:lnTo>
                  <a:lnTo>
                    <a:pt x="7160" y="6563"/>
                  </a:lnTo>
                  <a:lnTo>
                    <a:pt x="7109" y="6551"/>
                  </a:lnTo>
                  <a:lnTo>
                    <a:pt x="7100" y="6548"/>
                  </a:lnTo>
                  <a:lnTo>
                    <a:pt x="7049" y="6533"/>
                  </a:lnTo>
                  <a:lnTo>
                    <a:pt x="7040" y="6531"/>
                  </a:lnTo>
                  <a:lnTo>
                    <a:pt x="6990" y="6514"/>
                  </a:lnTo>
                  <a:lnTo>
                    <a:pt x="6981" y="6511"/>
                  </a:lnTo>
                  <a:lnTo>
                    <a:pt x="6932" y="6493"/>
                  </a:lnTo>
                  <a:lnTo>
                    <a:pt x="6923" y="6489"/>
                  </a:lnTo>
                  <a:lnTo>
                    <a:pt x="6874" y="6469"/>
                  </a:lnTo>
                  <a:lnTo>
                    <a:pt x="6865" y="6465"/>
                  </a:lnTo>
                  <a:lnTo>
                    <a:pt x="6817" y="6443"/>
                  </a:lnTo>
                  <a:lnTo>
                    <a:pt x="6809" y="6439"/>
                  </a:lnTo>
                  <a:lnTo>
                    <a:pt x="6761" y="6415"/>
                  </a:lnTo>
                  <a:lnTo>
                    <a:pt x="6753" y="6410"/>
                  </a:lnTo>
                  <a:lnTo>
                    <a:pt x="6706" y="6384"/>
                  </a:lnTo>
                  <a:lnTo>
                    <a:pt x="6699" y="6380"/>
                  </a:lnTo>
                  <a:lnTo>
                    <a:pt x="6654" y="6353"/>
                  </a:lnTo>
                  <a:lnTo>
                    <a:pt x="6646" y="6348"/>
                  </a:lnTo>
                  <a:lnTo>
                    <a:pt x="6601" y="6319"/>
                  </a:lnTo>
                  <a:lnTo>
                    <a:pt x="6594" y="6314"/>
                  </a:lnTo>
                  <a:lnTo>
                    <a:pt x="6550" y="6283"/>
                  </a:lnTo>
                  <a:lnTo>
                    <a:pt x="6543" y="6278"/>
                  </a:lnTo>
                  <a:lnTo>
                    <a:pt x="6501" y="6245"/>
                  </a:lnTo>
                  <a:lnTo>
                    <a:pt x="6494" y="6240"/>
                  </a:lnTo>
                  <a:lnTo>
                    <a:pt x="6453" y="6206"/>
                  </a:lnTo>
                  <a:lnTo>
                    <a:pt x="6446" y="6200"/>
                  </a:lnTo>
                  <a:lnTo>
                    <a:pt x="6407" y="6165"/>
                  </a:lnTo>
                  <a:lnTo>
                    <a:pt x="6400" y="6158"/>
                  </a:lnTo>
                  <a:lnTo>
                    <a:pt x="6362" y="6122"/>
                  </a:lnTo>
                  <a:lnTo>
                    <a:pt x="6355" y="6115"/>
                  </a:lnTo>
                  <a:lnTo>
                    <a:pt x="6318" y="6077"/>
                  </a:lnTo>
                  <a:lnTo>
                    <a:pt x="6312" y="6071"/>
                  </a:lnTo>
                  <a:lnTo>
                    <a:pt x="6277" y="6031"/>
                  </a:lnTo>
                  <a:lnTo>
                    <a:pt x="6271" y="6024"/>
                  </a:lnTo>
                  <a:lnTo>
                    <a:pt x="6237" y="5984"/>
                  </a:lnTo>
                  <a:lnTo>
                    <a:pt x="6231" y="5976"/>
                  </a:lnTo>
                  <a:lnTo>
                    <a:pt x="6199" y="5934"/>
                  </a:lnTo>
                  <a:lnTo>
                    <a:pt x="6193" y="5927"/>
                  </a:lnTo>
                  <a:lnTo>
                    <a:pt x="6163" y="5884"/>
                  </a:lnTo>
                  <a:lnTo>
                    <a:pt x="6157" y="5876"/>
                  </a:lnTo>
                  <a:lnTo>
                    <a:pt x="6128" y="5832"/>
                  </a:lnTo>
                  <a:lnTo>
                    <a:pt x="6123" y="5823"/>
                  </a:lnTo>
                  <a:lnTo>
                    <a:pt x="6096" y="5778"/>
                  </a:lnTo>
                  <a:lnTo>
                    <a:pt x="6091" y="5769"/>
                  </a:lnTo>
                  <a:lnTo>
                    <a:pt x="6065" y="5723"/>
                  </a:lnTo>
                  <a:lnTo>
                    <a:pt x="6061" y="5715"/>
                  </a:lnTo>
                  <a:lnTo>
                    <a:pt x="6037" y="5667"/>
                  </a:lnTo>
                  <a:lnTo>
                    <a:pt x="6033" y="5659"/>
                  </a:lnTo>
                  <a:lnTo>
                    <a:pt x="6011" y="5611"/>
                  </a:lnTo>
                  <a:lnTo>
                    <a:pt x="6007" y="5602"/>
                  </a:lnTo>
                  <a:lnTo>
                    <a:pt x="5987" y="5553"/>
                  </a:lnTo>
                  <a:lnTo>
                    <a:pt x="5984" y="5545"/>
                  </a:lnTo>
                  <a:lnTo>
                    <a:pt x="5965" y="5495"/>
                  </a:lnTo>
                  <a:lnTo>
                    <a:pt x="5962" y="5486"/>
                  </a:lnTo>
                  <a:lnTo>
                    <a:pt x="5946" y="5436"/>
                  </a:lnTo>
                  <a:lnTo>
                    <a:pt x="5943" y="5427"/>
                  </a:lnTo>
                  <a:lnTo>
                    <a:pt x="5928" y="5376"/>
                  </a:lnTo>
                  <a:lnTo>
                    <a:pt x="5926" y="5367"/>
                  </a:lnTo>
                  <a:lnTo>
                    <a:pt x="5913" y="5316"/>
                  </a:lnTo>
                  <a:lnTo>
                    <a:pt x="5911" y="5307"/>
                  </a:lnTo>
                  <a:lnTo>
                    <a:pt x="5900" y="5255"/>
                  </a:lnTo>
                  <a:lnTo>
                    <a:pt x="5898" y="5246"/>
                  </a:lnTo>
                  <a:lnTo>
                    <a:pt x="5890" y="5194"/>
                  </a:lnTo>
                  <a:lnTo>
                    <a:pt x="5888" y="5185"/>
                  </a:lnTo>
                  <a:lnTo>
                    <a:pt x="5881" y="5133"/>
                  </a:lnTo>
                  <a:lnTo>
                    <a:pt x="5880" y="5123"/>
                  </a:lnTo>
                  <a:lnTo>
                    <a:pt x="5875" y="5071"/>
                  </a:lnTo>
                  <a:lnTo>
                    <a:pt x="5874" y="5061"/>
                  </a:lnTo>
                  <a:lnTo>
                    <a:pt x="5871" y="5008"/>
                  </a:lnTo>
                  <a:lnTo>
                    <a:pt x="5871" y="4999"/>
                  </a:lnTo>
                  <a:lnTo>
                    <a:pt x="5870" y="4946"/>
                  </a:lnTo>
                  <a:lnTo>
                    <a:pt x="5870" y="4936"/>
                  </a:lnTo>
                  <a:lnTo>
                    <a:pt x="5871" y="4883"/>
                  </a:lnTo>
                  <a:lnTo>
                    <a:pt x="5871" y="4874"/>
                  </a:lnTo>
                  <a:lnTo>
                    <a:pt x="5874" y="4821"/>
                  </a:lnTo>
                  <a:lnTo>
                    <a:pt x="5875" y="4811"/>
                  </a:lnTo>
                  <a:lnTo>
                    <a:pt x="5880" y="4759"/>
                  </a:lnTo>
                  <a:lnTo>
                    <a:pt x="5881" y="4749"/>
                  </a:lnTo>
                  <a:lnTo>
                    <a:pt x="5888" y="4697"/>
                  </a:lnTo>
                  <a:lnTo>
                    <a:pt x="5890" y="4688"/>
                  </a:lnTo>
                  <a:lnTo>
                    <a:pt x="5898" y="4636"/>
                  </a:lnTo>
                  <a:lnTo>
                    <a:pt x="5900" y="4627"/>
                  </a:lnTo>
                  <a:lnTo>
                    <a:pt x="5911" y="4575"/>
                  </a:lnTo>
                  <a:lnTo>
                    <a:pt x="5913" y="4566"/>
                  </a:lnTo>
                  <a:lnTo>
                    <a:pt x="5926" y="4515"/>
                  </a:lnTo>
                  <a:lnTo>
                    <a:pt x="5928" y="4506"/>
                  </a:lnTo>
                  <a:lnTo>
                    <a:pt x="5943" y="4455"/>
                  </a:lnTo>
                  <a:lnTo>
                    <a:pt x="5946" y="4446"/>
                  </a:lnTo>
                  <a:lnTo>
                    <a:pt x="5962" y="4396"/>
                  </a:lnTo>
                  <a:lnTo>
                    <a:pt x="5965" y="4387"/>
                  </a:lnTo>
                  <a:lnTo>
                    <a:pt x="5984" y="4338"/>
                  </a:lnTo>
                  <a:lnTo>
                    <a:pt x="5987" y="4329"/>
                  </a:lnTo>
                  <a:lnTo>
                    <a:pt x="6007" y="4280"/>
                  </a:lnTo>
                  <a:lnTo>
                    <a:pt x="6011" y="4272"/>
                  </a:lnTo>
                  <a:lnTo>
                    <a:pt x="6033" y="4224"/>
                  </a:lnTo>
                  <a:lnTo>
                    <a:pt x="6037" y="4215"/>
                  </a:lnTo>
                  <a:lnTo>
                    <a:pt x="6061" y="4168"/>
                  </a:lnTo>
                  <a:lnTo>
                    <a:pt x="6065" y="4160"/>
                  </a:lnTo>
                  <a:lnTo>
                    <a:pt x="6091" y="4113"/>
                  </a:lnTo>
                  <a:lnTo>
                    <a:pt x="6096" y="4105"/>
                  </a:lnTo>
                  <a:lnTo>
                    <a:pt x="6123" y="4060"/>
                  </a:lnTo>
                  <a:lnTo>
                    <a:pt x="6128" y="4052"/>
                  </a:lnTo>
                  <a:lnTo>
                    <a:pt x="6157" y="4007"/>
                  </a:lnTo>
                  <a:lnTo>
                    <a:pt x="6163" y="3999"/>
                  </a:lnTo>
                  <a:lnTo>
                    <a:pt x="6193" y="3956"/>
                  </a:lnTo>
                  <a:lnTo>
                    <a:pt x="6199" y="3949"/>
                  </a:lnTo>
                  <a:lnTo>
                    <a:pt x="6231" y="3907"/>
                  </a:lnTo>
                  <a:lnTo>
                    <a:pt x="6237" y="3899"/>
                  </a:lnTo>
                  <a:lnTo>
                    <a:pt x="6271" y="3859"/>
                  </a:lnTo>
                  <a:lnTo>
                    <a:pt x="6277" y="3852"/>
                  </a:lnTo>
                  <a:lnTo>
                    <a:pt x="6312" y="3812"/>
                  </a:lnTo>
                  <a:lnTo>
                    <a:pt x="6318" y="3805"/>
                  </a:lnTo>
                  <a:lnTo>
                    <a:pt x="6355" y="3767"/>
                  </a:lnTo>
                  <a:lnTo>
                    <a:pt x="6361" y="3761"/>
                  </a:lnTo>
                  <a:lnTo>
                    <a:pt x="6399" y="3724"/>
                  </a:lnTo>
                  <a:lnTo>
                    <a:pt x="6406" y="3718"/>
                  </a:lnTo>
                  <a:lnTo>
                    <a:pt x="6446" y="3683"/>
                  </a:lnTo>
                  <a:lnTo>
                    <a:pt x="6453" y="3677"/>
                  </a:lnTo>
                  <a:lnTo>
                    <a:pt x="6493" y="3643"/>
                  </a:lnTo>
                  <a:lnTo>
                    <a:pt x="6501" y="3637"/>
                  </a:lnTo>
                  <a:lnTo>
                    <a:pt x="6543" y="3605"/>
                  </a:lnTo>
                  <a:lnTo>
                    <a:pt x="6550" y="3599"/>
                  </a:lnTo>
                  <a:lnTo>
                    <a:pt x="6593" y="3569"/>
                  </a:lnTo>
                  <a:lnTo>
                    <a:pt x="6601" y="3563"/>
                  </a:lnTo>
                  <a:lnTo>
                    <a:pt x="6646" y="3534"/>
                  </a:lnTo>
                  <a:lnTo>
                    <a:pt x="6654" y="3529"/>
                  </a:lnTo>
                  <a:lnTo>
                    <a:pt x="6699" y="3502"/>
                  </a:lnTo>
                  <a:lnTo>
                    <a:pt x="6707" y="3497"/>
                  </a:lnTo>
                  <a:lnTo>
                    <a:pt x="6754" y="3471"/>
                  </a:lnTo>
                  <a:lnTo>
                    <a:pt x="6762" y="3467"/>
                  </a:lnTo>
                  <a:lnTo>
                    <a:pt x="6809" y="3443"/>
                  </a:lnTo>
                  <a:lnTo>
                    <a:pt x="6818" y="3439"/>
                  </a:lnTo>
                  <a:lnTo>
                    <a:pt x="6866" y="3417"/>
                  </a:lnTo>
                  <a:lnTo>
                    <a:pt x="6874" y="3413"/>
                  </a:lnTo>
                  <a:lnTo>
                    <a:pt x="6923" y="3393"/>
                  </a:lnTo>
                  <a:lnTo>
                    <a:pt x="6932" y="3390"/>
                  </a:lnTo>
                  <a:lnTo>
                    <a:pt x="6981" y="3371"/>
                  </a:lnTo>
                  <a:lnTo>
                    <a:pt x="6990" y="3368"/>
                  </a:lnTo>
                  <a:lnTo>
                    <a:pt x="7040" y="3352"/>
                  </a:lnTo>
                  <a:lnTo>
                    <a:pt x="7049" y="3349"/>
                  </a:lnTo>
                  <a:lnTo>
                    <a:pt x="7100" y="3334"/>
                  </a:lnTo>
                  <a:lnTo>
                    <a:pt x="7109" y="3332"/>
                  </a:lnTo>
                  <a:lnTo>
                    <a:pt x="7160" y="3319"/>
                  </a:lnTo>
                  <a:lnTo>
                    <a:pt x="7169" y="3317"/>
                  </a:lnTo>
                  <a:lnTo>
                    <a:pt x="7221" y="3306"/>
                  </a:lnTo>
                  <a:lnTo>
                    <a:pt x="7230" y="3304"/>
                  </a:lnTo>
                  <a:lnTo>
                    <a:pt x="7282" y="3296"/>
                  </a:lnTo>
                  <a:lnTo>
                    <a:pt x="7291" y="3294"/>
                  </a:lnTo>
                  <a:lnTo>
                    <a:pt x="7343" y="3287"/>
                  </a:lnTo>
                  <a:lnTo>
                    <a:pt x="7353" y="3286"/>
                  </a:lnTo>
                  <a:lnTo>
                    <a:pt x="7405" y="3281"/>
                  </a:lnTo>
                  <a:lnTo>
                    <a:pt x="7415" y="3280"/>
                  </a:lnTo>
                  <a:lnTo>
                    <a:pt x="7468" y="3277"/>
                  </a:lnTo>
                  <a:lnTo>
                    <a:pt x="7477" y="3277"/>
                  </a:lnTo>
                  <a:lnTo>
                    <a:pt x="7530" y="3276"/>
                  </a:lnTo>
                  <a:lnTo>
                    <a:pt x="7540" y="3276"/>
                  </a:lnTo>
                  <a:lnTo>
                    <a:pt x="7593" y="3277"/>
                  </a:lnTo>
                  <a:lnTo>
                    <a:pt x="7602" y="3277"/>
                  </a:lnTo>
                  <a:lnTo>
                    <a:pt x="7655" y="3280"/>
                  </a:lnTo>
                  <a:lnTo>
                    <a:pt x="7665" y="3281"/>
                  </a:lnTo>
                  <a:lnTo>
                    <a:pt x="7717" y="3286"/>
                  </a:lnTo>
                  <a:lnTo>
                    <a:pt x="7727" y="3287"/>
                  </a:lnTo>
                  <a:lnTo>
                    <a:pt x="7779" y="3294"/>
                  </a:lnTo>
                  <a:lnTo>
                    <a:pt x="7788" y="3296"/>
                  </a:lnTo>
                  <a:lnTo>
                    <a:pt x="7840" y="3304"/>
                  </a:lnTo>
                  <a:lnTo>
                    <a:pt x="7849" y="3306"/>
                  </a:lnTo>
                  <a:lnTo>
                    <a:pt x="7901" y="3317"/>
                  </a:lnTo>
                  <a:lnTo>
                    <a:pt x="7910" y="3319"/>
                  </a:lnTo>
                  <a:lnTo>
                    <a:pt x="7961" y="3332"/>
                  </a:lnTo>
                  <a:lnTo>
                    <a:pt x="7970" y="3334"/>
                  </a:lnTo>
                  <a:lnTo>
                    <a:pt x="8021" y="3349"/>
                  </a:lnTo>
                  <a:lnTo>
                    <a:pt x="8030" y="3352"/>
                  </a:lnTo>
                  <a:lnTo>
                    <a:pt x="8080" y="3368"/>
                  </a:lnTo>
                  <a:lnTo>
                    <a:pt x="8089" y="3371"/>
                  </a:lnTo>
                  <a:lnTo>
                    <a:pt x="8139" y="3390"/>
                  </a:lnTo>
                  <a:lnTo>
                    <a:pt x="8147" y="3393"/>
                  </a:lnTo>
                  <a:lnTo>
                    <a:pt x="8196" y="3413"/>
                  </a:lnTo>
                  <a:lnTo>
                    <a:pt x="8205" y="3417"/>
                  </a:lnTo>
                  <a:lnTo>
                    <a:pt x="8253" y="3439"/>
                  </a:lnTo>
                  <a:lnTo>
                    <a:pt x="8261" y="3443"/>
                  </a:lnTo>
                  <a:lnTo>
                    <a:pt x="8309" y="3467"/>
                  </a:lnTo>
                  <a:lnTo>
                    <a:pt x="8317" y="3471"/>
                  </a:lnTo>
                  <a:lnTo>
                    <a:pt x="8363" y="3497"/>
                  </a:lnTo>
                  <a:lnTo>
                    <a:pt x="8372" y="3502"/>
                  </a:lnTo>
                  <a:lnTo>
                    <a:pt x="8417" y="3529"/>
                  </a:lnTo>
                  <a:lnTo>
                    <a:pt x="8426" y="3534"/>
                  </a:lnTo>
                  <a:lnTo>
                    <a:pt x="8470" y="3563"/>
                  </a:lnTo>
                  <a:lnTo>
                    <a:pt x="8478" y="3569"/>
                  </a:lnTo>
                  <a:lnTo>
                    <a:pt x="8521" y="3599"/>
                  </a:lnTo>
                  <a:lnTo>
                    <a:pt x="8528" y="3605"/>
                  </a:lnTo>
                  <a:lnTo>
                    <a:pt x="8570" y="3637"/>
                  </a:lnTo>
                  <a:lnTo>
                    <a:pt x="8578" y="3643"/>
                  </a:lnTo>
                  <a:lnTo>
                    <a:pt x="8618" y="3677"/>
                  </a:lnTo>
                  <a:lnTo>
                    <a:pt x="8625" y="3683"/>
                  </a:lnTo>
                  <a:lnTo>
                    <a:pt x="8665" y="3718"/>
                  </a:lnTo>
                  <a:lnTo>
                    <a:pt x="8671" y="3724"/>
                  </a:lnTo>
                  <a:lnTo>
                    <a:pt x="8709" y="3761"/>
                  </a:lnTo>
                  <a:lnTo>
                    <a:pt x="8716" y="3768"/>
                  </a:lnTo>
                  <a:lnTo>
                    <a:pt x="8752" y="3806"/>
                  </a:lnTo>
                  <a:lnTo>
                    <a:pt x="8759" y="3813"/>
                  </a:lnTo>
                  <a:lnTo>
                    <a:pt x="8794" y="3852"/>
                  </a:lnTo>
                  <a:lnTo>
                    <a:pt x="8800" y="3859"/>
                  </a:lnTo>
                  <a:lnTo>
                    <a:pt x="8834" y="3900"/>
                  </a:lnTo>
                  <a:lnTo>
                    <a:pt x="8839" y="3907"/>
                  </a:lnTo>
                  <a:lnTo>
                    <a:pt x="8872" y="3949"/>
                  </a:lnTo>
                  <a:lnTo>
                    <a:pt x="8877" y="3956"/>
                  </a:lnTo>
                  <a:lnTo>
                    <a:pt x="8908" y="4000"/>
                  </a:lnTo>
                  <a:lnTo>
                    <a:pt x="8913" y="4007"/>
                  </a:lnTo>
                  <a:lnTo>
                    <a:pt x="8942" y="4052"/>
                  </a:lnTo>
                  <a:lnTo>
                    <a:pt x="8947" y="4060"/>
                  </a:lnTo>
                  <a:lnTo>
                    <a:pt x="8974" y="4105"/>
                  </a:lnTo>
                  <a:lnTo>
                    <a:pt x="8978" y="4112"/>
                  </a:lnTo>
                  <a:lnTo>
                    <a:pt x="9004" y="4159"/>
                  </a:lnTo>
                  <a:lnTo>
                    <a:pt x="9009" y="4167"/>
                  </a:lnTo>
                  <a:lnTo>
                    <a:pt x="9033" y="4215"/>
                  </a:lnTo>
                  <a:lnTo>
                    <a:pt x="9037" y="4223"/>
                  </a:lnTo>
                  <a:lnTo>
                    <a:pt x="9059" y="4271"/>
                  </a:lnTo>
                  <a:lnTo>
                    <a:pt x="9063" y="4280"/>
                  </a:lnTo>
                  <a:lnTo>
                    <a:pt x="9083" y="4329"/>
                  </a:lnTo>
                  <a:lnTo>
                    <a:pt x="9087" y="4338"/>
                  </a:lnTo>
                  <a:lnTo>
                    <a:pt x="9105" y="4387"/>
                  </a:lnTo>
                  <a:lnTo>
                    <a:pt x="9108" y="4396"/>
                  </a:lnTo>
                  <a:lnTo>
                    <a:pt x="9125" y="4446"/>
                  </a:lnTo>
                  <a:lnTo>
                    <a:pt x="9127" y="4455"/>
                  </a:lnTo>
                  <a:lnTo>
                    <a:pt x="9142" y="4506"/>
                  </a:lnTo>
                  <a:lnTo>
                    <a:pt x="9145" y="4515"/>
                  </a:lnTo>
                  <a:lnTo>
                    <a:pt x="9157" y="4566"/>
                  </a:lnTo>
                  <a:lnTo>
                    <a:pt x="9159" y="4575"/>
                  </a:lnTo>
                  <a:lnTo>
                    <a:pt x="9170" y="4627"/>
                  </a:lnTo>
                  <a:lnTo>
                    <a:pt x="9172" y="4636"/>
                  </a:lnTo>
                  <a:lnTo>
                    <a:pt x="9181" y="4688"/>
                  </a:lnTo>
                  <a:lnTo>
                    <a:pt x="9182" y="4697"/>
                  </a:lnTo>
                  <a:lnTo>
                    <a:pt x="9189" y="4750"/>
                  </a:lnTo>
                  <a:lnTo>
                    <a:pt x="9190" y="4759"/>
                  </a:lnTo>
                  <a:lnTo>
                    <a:pt x="9195" y="4812"/>
                  </a:lnTo>
                  <a:lnTo>
                    <a:pt x="9196" y="4821"/>
                  </a:lnTo>
                  <a:lnTo>
                    <a:pt x="9199" y="4874"/>
                  </a:lnTo>
                  <a:close/>
                  <a:moveTo>
                    <a:pt x="8697" y="5028"/>
                  </a:moveTo>
                  <a:lnTo>
                    <a:pt x="8699" y="4985"/>
                  </a:lnTo>
                  <a:lnTo>
                    <a:pt x="8700" y="4941"/>
                  </a:lnTo>
                  <a:lnTo>
                    <a:pt x="8699" y="4897"/>
                  </a:lnTo>
                  <a:lnTo>
                    <a:pt x="8697" y="4854"/>
                  </a:lnTo>
                  <a:lnTo>
                    <a:pt x="8693" y="4810"/>
                  </a:lnTo>
                  <a:lnTo>
                    <a:pt x="8687" y="4767"/>
                  </a:lnTo>
                  <a:lnTo>
                    <a:pt x="8680" y="4724"/>
                  </a:lnTo>
                  <a:lnTo>
                    <a:pt x="8671" y="4682"/>
                  </a:lnTo>
                  <a:lnTo>
                    <a:pt x="8660" y="4640"/>
                  </a:lnTo>
                  <a:lnTo>
                    <a:pt x="8648" y="4598"/>
                  </a:lnTo>
                  <a:lnTo>
                    <a:pt x="8635" y="4557"/>
                  </a:lnTo>
                  <a:lnTo>
                    <a:pt x="8620" y="4516"/>
                  </a:lnTo>
                  <a:lnTo>
                    <a:pt x="8603" y="4476"/>
                  </a:lnTo>
                  <a:lnTo>
                    <a:pt x="8585" y="4437"/>
                  </a:lnTo>
                  <a:lnTo>
                    <a:pt x="8565" y="4398"/>
                  </a:lnTo>
                  <a:lnTo>
                    <a:pt x="8544" y="4359"/>
                  </a:lnTo>
                  <a:lnTo>
                    <a:pt x="8521" y="4321"/>
                  </a:lnTo>
                  <a:lnTo>
                    <a:pt x="8497" y="4285"/>
                  </a:lnTo>
                  <a:lnTo>
                    <a:pt x="8472" y="4249"/>
                  </a:lnTo>
                  <a:lnTo>
                    <a:pt x="8445" y="4215"/>
                  </a:lnTo>
                  <a:lnTo>
                    <a:pt x="8418" y="4181"/>
                  </a:lnTo>
                  <a:lnTo>
                    <a:pt x="8389" y="4149"/>
                  </a:lnTo>
                  <a:lnTo>
                    <a:pt x="8359" y="4117"/>
                  </a:lnTo>
                  <a:lnTo>
                    <a:pt x="8327" y="4087"/>
                  </a:lnTo>
                  <a:lnTo>
                    <a:pt x="8295" y="4058"/>
                  </a:lnTo>
                  <a:lnTo>
                    <a:pt x="8262" y="4031"/>
                  </a:lnTo>
                  <a:lnTo>
                    <a:pt x="8227" y="4004"/>
                  </a:lnTo>
                  <a:lnTo>
                    <a:pt x="8192" y="3979"/>
                  </a:lnTo>
                  <a:lnTo>
                    <a:pt x="8155" y="3955"/>
                  </a:lnTo>
                  <a:lnTo>
                    <a:pt x="8118" y="3933"/>
                  </a:lnTo>
                  <a:lnTo>
                    <a:pt x="8080" y="3912"/>
                  </a:lnTo>
                  <a:lnTo>
                    <a:pt x="8041" y="3892"/>
                  </a:lnTo>
                  <a:lnTo>
                    <a:pt x="8001" y="3874"/>
                  </a:lnTo>
                  <a:lnTo>
                    <a:pt x="7960" y="3857"/>
                  </a:lnTo>
                  <a:lnTo>
                    <a:pt x="7919" y="3842"/>
                  </a:lnTo>
                  <a:lnTo>
                    <a:pt x="7878" y="3828"/>
                  </a:lnTo>
                  <a:lnTo>
                    <a:pt x="7836" y="3816"/>
                  </a:lnTo>
                  <a:lnTo>
                    <a:pt x="7794" y="3805"/>
                  </a:lnTo>
                  <a:lnTo>
                    <a:pt x="7751" y="3797"/>
                  </a:lnTo>
                  <a:lnTo>
                    <a:pt x="7708" y="3789"/>
                  </a:lnTo>
                  <a:lnTo>
                    <a:pt x="7665" y="3783"/>
                  </a:lnTo>
                  <a:lnTo>
                    <a:pt x="7622" y="3779"/>
                  </a:lnTo>
                  <a:lnTo>
                    <a:pt x="7579" y="3777"/>
                  </a:lnTo>
                  <a:lnTo>
                    <a:pt x="7535" y="3776"/>
                  </a:lnTo>
                  <a:lnTo>
                    <a:pt x="7491" y="3777"/>
                  </a:lnTo>
                  <a:lnTo>
                    <a:pt x="7448" y="3779"/>
                  </a:lnTo>
                  <a:lnTo>
                    <a:pt x="7405" y="3783"/>
                  </a:lnTo>
                  <a:lnTo>
                    <a:pt x="7362" y="3789"/>
                  </a:lnTo>
                  <a:lnTo>
                    <a:pt x="7319" y="3797"/>
                  </a:lnTo>
                  <a:lnTo>
                    <a:pt x="7276" y="3805"/>
                  </a:lnTo>
                  <a:lnTo>
                    <a:pt x="7234" y="3816"/>
                  </a:lnTo>
                  <a:lnTo>
                    <a:pt x="7192" y="3828"/>
                  </a:lnTo>
                  <a:lnTo>
                    <a:pt x="7151" y="3842"/>
                  </a:lnTo>
                  <a:lnTo>
                    <a:pt x="7110" y="3857"/>
                  </a:lnTo>
                  <a:lnTo>
                    <a:pt x="7070" y="3874"/>
                  </a:lnTo>
                  <a:lnTo>
                    <a:pt x="7030" y="3892"/>
                  </a:lnTo>
                  <a:lnTo>
                    <a:pt x="6991" y="3911"/>
                  </a:lnTo>
                  <a:lnTo>
                    <a:pt x="6953" y="3933"/>
                  </a:lnTo>
                  <a:lnTo>
                    <a:pt x="6915" y="3955"/>
                  </a:lnTo>
                  <a:lnTo>
                    <a:pt x="6879" y="3979"/>
                  </a:lnTo>
                  <a:lnTo>
                    <a:pt x="6843" y="4004"/>
                  </a:lnTo>
                  <a:lnTo>
                    <a:pt x="6809" y="4031"/>
                  </a:lnTo>
                  <a:lnTo>
                    <a:pt x="6775" y="4059"/>
                  </a:lnTo>
                  <a:lnTo>
                    <a:pt x="6743" y="4088"/>
                  </a:lnTo>
                  <a:lnTo>
                    <a:pt x="6712" y="4118"/>
                  </a:lnTo>
                  <a:lnTo>
                    <a:pt x="6682" y="4149"/>
                  </a:lnTo>
                  <a:lnTo>
                    <a:pt x="6653" y="4181"/>
                  </a:lnTo>
                  <a:lnTo>
                    <a:pt x="6625" y="4215"/>
                  </a:lnTo>
                  <a:lnTo>
                    <a:pt x="6598" y="4249"/>
                  </a:lnTo>
                  <a:lnTo>
                    <a:pt x="6573" y="4285"/>
                  </a:lnTo>
                  <a:lnTo>
                    <a:pt x="6549" y="4321"/>
                  </a:lnTo>
                  <a:lnTo>
                    <a:pt x="6527" y="4359"/>
                  </a:lnTo>
                  <a:lnTo>
                    <a:pt x="6505" y="4397"/>
                  </a:lnTo>
                  <a:lnTo>
                    <a:pt x="6486" y="4436"/>
                  </a:lnTo>
                  <a:lnTo>
                    <a:pt x="6468" y="4476"/>
                  </a:lnTo>
                  <a:lnTo>
                    <a:pt x="6451" y="4516"/>
                  </a:lnTo>
                  <a:lnTo>
                    <a:pt x="6436" y="4557"/>
                  </a:lnTo>
                  <a:lnTo>
                    <a:pt x="6422" y="4598"/>
                  </a:lnTo>
                  <a:lnTo>
                    <a:pt x="6410" y="4640"/>
                  </a:lnTo>
                  <a:lnTo>
                    <a:pt x="6399" y="4682"/>
                  </a:lnTo>
                  <a:lnTo>
                    <a:pt x="6391" y="4725"/>
                  </a:lnTo>
                  <a:lnTo>
                    <a:pt x="6383" y="4768"/>
                  </a:lnTo>
                  <a:lnTo>
                    <a:pt x="6377" y="4811"/>
                  </a:lnTo>
                  <a:lnTo>
                    <a:pt x="6373" y="4854"/>
                  </a:lnTo>
                  <a:lnTo>
                    <a:pt x="6371" y="4897"/>
                  </a:lnTo>
                  <a:lnTo>
                    <a:pt x="6370" y="4941"/>
                  </a:lnTo>
                  <a:lnTo>
                    <a:pt x="6371" y="4985"/>
                  </a:lnTo>
                  <a:lnTo>
                    <a:pt x="6373" y="5028"/>
                  </a:lnTo>
                  <a:lnTo>
                    <a:pt x="6377" y="5071"/>
                  </a:lnTo>
                  <a:lnTo>
                    <a:pt x="6383" y="5114"/>
                  </a:lnTo>
                  <a:lnTo>
                    <a:pt x="6391" y="5157"/>
                  </a:lnTo>
                  <a:lnTo>
                    <a:pt x="6399" y="5200"/>
                  </a:lnTo>
                  <a:lnTo>
                    <a:pt x="6410" y="5242"/>
                  </a:lnTo>
                  <a:lnTo>
                    <a:pt x="6422" y="5284"/>
                  </a:lnTo>
                  <a:lnTo>
                    <a:pt x="6436" y="5325"/>
                  </a:lnTo>
                  <a:lnTo>
                    <a:pt x="6451" y="5366"/>
                  </a:lnTo>
                  <a:lnTo>
                    <a:pt x="6468" y="5407"/>
                  </a:lnTo>
                  <a:lnTo>
                    <a:pt x="6486" y="5447"/>
                  </a:lnTo>
                  <a:lnTo>
                    <a:pt x="6506" y="5486"/>
                  </a:lnTo>
                  <a:lnTo>
                    <a:pt x="6527" y="5524"/>
                  </a:lnTo>
                  <a:lnTo>
                    <a:pt x="6549" y="5561"/>
                  </a:lnTo>
                  <a:lnTo>
                    <a:pt x="6573" y="5598"/>
                  </a:lnTo>
                  <a:lnTo>
                    <a:pt x="6598" y="5633"/>
                  </a:lnTo>
                  <a:lnTo>
                    <a:pt x="6625" y="5668"/>
                  </a:lnTo>
                  <a:lnTo>
                    <a:pt x="6652" y="5701"/>
                  </a:lnTo>
                  <a:lnTo>
                    <a:pt x="6681" y="5733"/>
                  </a:lnTo>
                  <a:lnTo>
                    <a:pt x="6711" y="5765"/>
                  </a:lnTo>
                  <a:lnTo>
                    <a:pt x="6743" y="5795"/>
                  </a:lnTo>
                  <a:lnTo>
                    <a:pt x="6775" y="5824"/>
                  </a:lnTo>
                  <a:lnTo>
                    <a:pt x="6809" y="5851"/>
                  </a:lnTo>
                  <a:lnTo>
                    <a:pt x="6843" y="5878"/>
                  </a:lnTo>
                  <a:lnTo>
                    <a:pt x="6879" y="5903"/>
                  </a:lnTo>
                  <a:lnTo>
                    <a:pt x="6915" y="5927"/>
                  </a:lnTo>
                  <a:lnTo>
                    <a:pt x="6953" y="5950"/>
                  </a:lnTo>
                  <a:lnTo>
                    <a:pt x="6992" y="5971"/>
                  </a:lnTo>
                  <a:lnTo>
                    <a:pt x="7031" y="5991"/>
                  </a:lnTo>
                  <a:lnTo>
                    <a:pt x="7070" y="6009"/>
                  </a:lnTo>
                  <a:lnTo>
                    <a:pt x="7110" y="6026"/>
                  </a:lnTo>
                  <a:lnTo>
                    <a:pt x="7151" y="6041"/>
                  </a:lnTo>
                  <a:lnTo>
                    <a:pt x="7192" y="6054"/>
                  </a:lnTo>
                  <a:lnTo>
                    <a:pt x="7234" y="6066"/>
                  </a:lnTo>
                  <a:lnTo>
                    <a:pt x="7276" y="6077"/>
                  </a:lnTo>
                  <a:lnTo>
                    <a:pt x="7318" y="6086"/>
                  </a:lnTo>
                  <a:lnTo>
                    <a:pt x="7361" y="6093"/>
                  </a:lnTo>
                  <a:lnTo>
                    <a:pt x="7404" y="6099"/>
                  </a:lnTo>
                  <a:lnTo>
                    <a:pt x="7448" y="6103"/>
                  </a:lnTo>
                  <a:lnTo>
                    <a:pt x="7491" y="6105"/>
                  </a:lnTo>
                  <a:lnTo>
                    <a:pt x="7535" y="6106"/>
                  </a:lnTo>
                  <a:lnTo>
                    <a:pt x="7579" y="6105"/>
                  </a:lnTo>
                  <a:lnTo>
                    <a:pt x="7622" y="6103"/>
                  </a:lnTo>
                  <a:lnTo>
                    <a:pt x="7666" y="6099"/>
                  </a:lnTo>
                  <a:lnTo>
                    <a:pt x="7709" y="6093"/>
                  </a:lnTo>
                  <a:lnTo>
                    <a:pt x="7752" y="6086"/>
                  </a:lnTo>
                  <a:lnTo>
                    <a:pt x="7794" y="6077"/>
                  </a:lnTo>
                  <a:lnTo>
                    <a:pt x="7836" y="6066"/>
                  </a:lnTo>
                  <a:lnTo>
                    <a:pt x="7878" y="6054"/>
                  </a:lnTo>
                  <a:lnTo>
                    <a:pt x="7919" y="6041"/>
                  </a:lnTo>
                  <a:lnTo>
                    <a:pt x="7960" y="6026"/>
                  </a:lnTo>
                  <a:lnTo>
                    <a:pt x="8000" y="6009"/>
                  </a:lnTo>
                  <a:lnTo>
                    <a:pt x="8040" y="5991"/>
                  </a:lnTo>
                  <a:lnTo>
                    <a:pt x="8079" y="5971"/>
                  </a:lnTo>
                  <a:lnTo>
                    <a:pt x="8118" y="5949"/>
                  </a:lnTo>
                  <a:lnTo>
                    <a:pt x="8156" y="5927"/>
                  </a:lnTo>
                  <a:lnTo>
                    <a:pt x="8192" y="5903"/>
                  </a:lnTo>
                  <a:lnTo>
                    <a:pt x="8227" y="5878"/>
                  </a:lnTo>
                  <a:lnTo>
                    <a:pt x="8262" y="5851"/>
                  </a:lnTo>
                  <a:lnTo>
                    <a:pt x="8295" y="5824"/>
                  </a:lnTo>
                  <a:lnTo>
                    <a:pt x="8328" y="5795"/>
                  </a:lnTo>
                  <a:lnTo>
                    <a:pt x="8359" y="5765"/>
                  </a:lnTo>
                  <a:lnTo>
                    <a:pt x="8389" y="5734"/>
                  </a:lnTo>
                  <a:lnTo>
                    <a:pt x="8418" y="5701"/>
                  </a:lnTo>
                  <a:lnTo>
                    <a:pt x="8445" y="5668"/>
                  </a:lnTo>
                  <a:lnTo>
                    <a:pt x="8472" y="5633"/>
                  </a:lnTo>
                  <a:lnTo>
                    <a:pt x="8497" y="5598"/>
                  </a:lnTo>
                  <a:lnTo>
                    <a:pt x="8521" y="5562"/>
                  </a:lnTo>
                  <a:lnTo>
                    <a:pt x="8543" y="5524"/>
                  </a:lnTo>
                  <a:lnTo>
                    <a:pt x="8565" y="5485"/>
                  </a:lnTo>
                  <a:lnTo>
                    <a:pt x="8585" y="5446"/>
                  </a:lnTo>
                  <a:lnTo>
                    <a:pt x="8603" y="5406"/>
                  </a:lnTo>
                  <a:lnTo>
                    <a:pt x="8620" y="5366"/>
                  </a:lnTo>
                  <a:lnTo>
                    <a:pt x="8635" y="5325"/>
                  </a:lnTo>
                  <a:lnTo>
                    <a:pt x="8648" y="5284"/>
                  </a:lnTo>
                  <a:lnTo>
                    <a:pt x="8660" y="5242"/>
                  </a:lnTo>
                  <a:lnTo>
                    <a:pt x="8671" y="5200"/>
                  </a:lnTo>
                  <a:lnTo>
                    <a:pt x="8680" y="5158"/>
                  </a:lnTo>
                  <a:lnTo>
                    <a:pt x="8687" y="5115"/>
                  </a:lnTo>
                  <a:lnTo>
                    <a:pt x="8693" y="5072"/>
                  </a:lnTo>
                  <a:lnTo>
                    <a:pt x="8697" y="5028"/>
                  </a:lnTo>
                  <a:close/>
                  <a:moveTo>
                    <a:pt x="8308" y="5182"/>
                  </a:moveTo>
                  <a:lnTo>
                    <a:pt x="8276" y="5189"/>
                  </a:lnTo>
                  <a:lnTo>
                    <a:pt x="8243" y="5191"/>
                  </a:lnTo>
                  <a:lnTo>
                    <a:pt x="7785" y="5191"/>
                  </a:lnTo>
                  <a:lnTo>
                    <a:pt x="7785" y="5649"/>
                  </a:lnTo>
                  <a:lnTo>
                    <a:pt x="7783" y="5682"/>
                  </a:lnTo>
                  <a:lnTo>
                    <a:pt x="7776" y="5714"/>
                  </a:lnTo>
                  <a:lnTo>
                    <a:pt x="7766" y="5745"/>
                  </a:lnTo>
                  <a:lnTo>
                    <a:pt x="7752" y="5774"/>
                  </a:lnTo>
                  <a:lnTo>
                    <a:pt x="7733" y="5801"/>
                  </a:lnTo>
                  <a:lnTo>
                    <a:pt x="7712" y="5826"/>
                  </a:lnTo>
                  <a:lnTo>
                    <a:pt x="7687" y="5847"/>
                  </a:lnTo>
                  <a:lnTo>
                    <a:pt x="7660" y="5866"/>
                  </a:lnTo>
                  <a:lnTo>
                    <a:pt x="7631" y="5880"/>
                  </a:lnTo>
                  <a:lnTo>
                    <a:pt x="7600" y="5890"/>
                  </a:lnTo>
                  <a:lnTo>
                    <a:pt x="7568" y="5897"/>
                  </a:lnTo>
                  <a:lnTo>
                    <a:pt x="7535" y="5899"/>
                  </a:lnTo>
                  <a:lnTo>
                    <a:pt x="7502" y="5897"/>
                  </a:lnTo>
                  <a:lnTo>
                    <a:pt x="7470" y="5890"/>
                  </a:lnTo>
                  <a:lnTo>
                    <a:pt x="7439" y="5880"/>
                  </a:lnTo>
                  <a:lnTo>
                    <a:pt x="7410" y="5866"/>
                  </a:lnTo>
                  <a:lnTo>
                    <a:pt x="7383" y="5847"/>
                  </a:lnTo>
                  <a:lnTo>
                    <a:pt x="7358" y="5826"/>
                  </a:lnTo>
                  <a:lnTo>
                    <a:pt x="7337" y="5801"/>
                  </a:lnTo>
                  <a:lnTo>
                    <a:pt x="7318" y="5774"/>
                  </a:lnTo>
                  <a:lnTo>
                    <a:pt x="7304" y="5745"/>
                  </a:lnTo>
                  <a:lnTo>
                    <a:pt x="7294" y="5714"/>
                  </a:lnTo>
                  <a:lnTo>
                    <a:pt x="7287" y="5682"/>
                  </a:lnTo>
                  <a:lnTo>
                    <a:pt x="7285" y="5649"/>
                  </a:lnTo>
                  <a:lnTo>
                    <a:pt x="7285" y="5191"/>
                  </a:lnTo>
                  <a:lnTo>
                    <a:pt x="6828" y="5191"/>
                  </a:lnTo>
                  <a:lnTo>
                    <a:pt x="6795" y="5189"/>
                  </a:lnTo>
                  <a:lnTo>
                    <a:pt x="6763" y="5182"/>
                  </a:lnTo>
                  <a:lnTo>
                    <a:pt x="6732" y="5172"/>
                  </a:lnTo>
                  <a:lnTo>
                    <a:pt x="6703" y="5158"/>
                  </a:lnTo>
                  <a:lnTo>
                    <a:pt x="6676" y="5139"/>
                  </a:lnTo>
                  <a:lnTo>
                    <a:pt x="6651" y="5118"/>
                  </a:lnTo>
                  <a:lnTo>
                    <a:pt x="6630" y="5093"/>
                  </a:lnTo>
                  <a:lnTo>
                    <a:pt x="6611" y="5066"/>
                  </a:lnTo>
                  <a:lnTo>
                    <a:pt x="6597" y="5037"/>
                  </a:lnTo>
                  <a:lnTo>
                    <a:pt x="6587" y="5006"/>
                  </a:lnTo>
                  <a:lnTo>
                    <a:pt x="6580" y="4974"/>
                  </a:lnTo>
                  <a:lnTo>
                    <a:pt x="6578" y="4941"/>
                  </a:lnTo>
                  <a:lnTo>
                    <a:pt x="6580" y="4908"/>
                  </a:lnTo>
                  <a:lnTo>
                    <a:pt x="6587" y="4876"/>
                  </a:lnTo>
                  <a:lnTo>
                    <a:pt x="6597" y="4845"/>
                  </a:lnTo>
                  <a:lnTo>
                    <a:pt x="6611" y="4816"/>
                  </a:lnTo>
                  <a:lnTo>
                    <a:pt x="6630" y="4789"/>
                  </a:lnTo>
                  <a:lnTo>
                    <a:pt x="6651" y="4764"/>
                  </a:lnTo>
                  <a:lnTo>
                    <a:pt x="6676" y="4743"/>
                  </a:lnTo>
                  <a:lnTo>
                    <a:pt x="6703" y="4724"/>
                  </a:lnTo>
                  <a:lnTo>
                    <a:pt x="6732" y="4710"/>
                  </a:lnTo>
                  <a:lnTo>
                    <a:pt x="6763" y="4700"/>
                  </a:lnTo>
                  <a:lnTo>
                    <a:pt x="6795" y="4693"/>
                  </a:lnTo>
                  <a:lnTo>
                    <a:pt x="6828" y="4691"/>
                  </a:lnTo>
                  <a:lnTo>
                    <a:pt x="7285" y="4691"/>
                  </a:lnTo>
                  <a:lnTo>
                    <a:pt x="7285" y="4234"/>
                  </a:lnTo>
                  <a:lnTo>
                    <a:pt x="7287" y="4201"/>
                  </a:lnTo>
                  <a:lnTo>
                    <a:pt x="7294" y="4169"/>
                  </a:lnTo>
                  <a:lnTo>
                    <a:pt x="7304" y="4138"/>
                  </a:lnTo>
                  <a:lnTo>
                    <a:pt x="7318" y="4109"/>
                  </a:lnTo>
                  <a:lnTo>
                    <a:pt x="7337" y="4082"/>
                  </a:lnTo>
                  <a:lnTo>
                    <a:pt x="7358" y="4057"/>
                  </a:lnTo>
                  <a:lnTo>
                    <a:pt x="7383" y="4036"/>
                  </a:lnTo>
                  <a:lnTo>
                    <a:pt x="7410" y="4017"/>
                  </a:lnTo>
                  <a:lnTo>
                    <a:pt x="7439" y="4003"/>
                  </a:lnTo>
                  <a:lnTo>
                    <a:pt x="7470" y="3993"/>
                  </a:lnTo>
                  <a:lnTo>
                    <a:pt x="7502" y="3986"/>
                  </a:lnTo>
                  <a:lnTo>
                    <a:pt x="7535" y="3984"/>
                  </a:lnTo>
                  <a:lnTo>
                    <a:pt x="7568" y="3986"/>
                  </a:lnTo>
                  <a:lnTo>
                    <a:pt x="7600" y="3993"/>
                  </a:lnTo>
                  <a:lnTo>
                    <a:pt x="7631" y="4003"/>
                  </a:lnTo>
                  <a:lnTo>
                    <a:pt x="7660" y="4017"/>
                  </a:lnTo>
                  <a:lnTo>
                    <a:pt x="7687" y="4036"/>
                  </a:lnTo>
                  <a:lnTo>
                    <a:pt x="7712" y="4057"/>
                  </a:lnTo>
                  <a:lnTo>
                    <a:pt x="7733" y="4082"/>
                  </a:lnTo>
                  <a:lnTo>
                    <a:pt x="7752" y="4109"/>
                  </a:lnTo>
                  <a:lnTo>
                    <a:pt x="7766" y="4138"/>
                  </a:lnTo>
                  <a:lnTo>
                    <a:pt x="7776" y="4169"/>
                  </a:lnTo>
                  <a:lnTo>
                    <a:pt x="7783" y="4201"/>
                  </a:lnTo>
                  <a:lnTo>
                    <a:pt x="7785" y="4234"/>
                  </a:lnTo>
                  <a:lnTo>
                    <a:pt x="7785" y="4691"/>
                  </a:lnTo>
                  <a:lnTo>
                    <a:pt x="8243" y="4691"/>
                  </a:lnTo>
                  <a:lnTo>
                    <a:pt x="8276" y="4693"/>
                  </a:lnTo>
                  <a:lnTo>
                    <a:pt x="8308" y="4700"/>
                  </a:lnTo>
                  <a:lnTo>
                    <a:pt x="8339" y="4710"/>
                  </a:lnTo>
                  <a:lnTo>
                    <a:pt x="8368" y="4724"/>
                  </a:lnTo>
                  <a:lnTo>
                    <a:pt x="8395" y="4743"/>
                  </a:lnTo>
                  <a:lnTo>
                    <a:pt x="8420" y="4764"/>
                  </a:lnTo>
                  <a:lnTo>
                    <a:pt x="8441" y="4789"/>
                  </a:lnTo>
                  <a:lnTo>
                    <a:pt x="8460" y="4816"/>
                  </a:lnTo>
                  <a:lnTo>
                    <a:pt x="8474" y="4845"/>
                  </a:lnTo>
                  <a:lnTo>
                    <a:pt x="8484" y="4876"/>
                  </a:lnTo>
                  <a:lnTo>
                    <a:pt x="8491" y="4908"/>
                  </a:lnTo>
                  <a:lnTo>
                    <a:pt x="8493" y="4941"/>
                  </a:lnTo>
                  <a:lnTo>
                    <a:pt x="8491" y="4974"/>
                  </a:lnTo>
                  <a:lnTo>
                    <a:pt x="8484" y="5006"/>
                  </a:lnTo>
                  <a:lnTo>
                    <a:pt x="8474" y="5037"/>
                  </a:lnTo>
                  <a:lnTo>
                    <a:pt x="8460" y="5066"/>
                  </a:lnTo>
                  <a:lnTo>
                    <a:pt x="8441" y="5093"/>
                  </a:lnTo>
                  <a:lnTo>
                    <a:pt x="8420" y="5118"/>
                  </a:lnTo>
                  <a:lnTo>
                    <a:pt x="8395" y="5139"/>
                  </a:lnTo>
                  <a:lnTo>
                    <a:pt x="8368" y="5158"/>
                  </a:lnTo>
                  <a:lnTo>
                    <a:pt x="8339" y="5172"/>
                  </a:lnTo>
                  <a:lnTo>
                    <a:pt x="8308" y="5182"/>
                  </a:lnTo>
                  <a:close/>
                  <a:moveTo>
                    <a:pt x="2179" y="6937"/>
                  </a:moveTo>
                  <a:lnTo>
                    <a:pt x="1808" y="7140"/>
                  </a:lnTo>
                  <a:lnTo>
                    <a:pt x="1533" y="7387"/>
                  </a:lnTo>
                  <a:lnTo>
                    <a:pt x="1364" y="7673"/>
                  </a:lnTo>
                  <a:lnTo>
                    <a:pt x="1296" y="8051"/>
                  </a:lnTo>
                  <a:lnTo>
                    <a:pt x="1288" y="8083"/>
                  </a:lnTo>
                  <a:lnTo>
                    <a:pt x="1276" y="8113"/>
                  </a:lnTo>
                  <a:lnTo>
                    <a:pt x="1260" y="8142"/>
                  </a:lnTo>
                  <a:lnTo>
                    <a:pt x="1241" y="8168"/>
                  </a:lnTo>
                  <a:lnTo>
                    <a:pt x="1218" y="8192"/>
                  </a:lnTo>
                  <a:lnTo>
                    <a:pt x="1193" y="8212"/>
                  </a:lnTo>
                  <a:lnTo>
                    <a:pt x="1165" y="8229"/>
                  </a:lnTo>
                  <a:lnTo>
                    <a:pt x="1135" y="8242"/>
                  </a:lnTo>
                  <a:lnTo>
                    <a:pt x="1103" y="8251"/>
                  </a:lnTo>
                  <a:lnTo>
                    <a:pt x="1071" y="8256"/>
                  </a:lnTo>
                  <a:lnTo>
                    <a:pt x="1038" y="8257"/>
                  </a:lnTo>
                  <a:lnTo>
                    <a:pt x="1006" y="8253"/>
                  </a:lnTo>
                  <a:lnTo>
                    <a:pt x="974" y="8245"/>
                  </a:lnTo>
                  <a:lnTo>
                    <a:pt x="944" y="8233"/>
                  </a:lnTo>
                  <a:lnTo>
                    <a:pt x="915" y="8217"/>
                  </a:lnTo>
                  <a:lnTo>
                    <a:pt x="889" y="8198"/>
                  </a:lnTo>
                  <a:lnTo>
                    <a:pt x="865" y="8175"/>
                  </a:lnTo>
                  <a:lnTo>
                    <a:pt x="845" y="8150"/>
                  </a:lnTo>
                  <a:lnTo>
                    <a:pt x="828" y="8122"/>
                  </a:lnTo>
                  <a:lnTo>
                    <a:pt x="815" y="8092"/>
                  </a:lnTo>
                  <a:lnTo>
                    <a:pt x="806" y="8060"/>
                  </a:lnTo>
                  <a:lnTo>
                    <a:pt x="801" y="8028"/>
                  </a:lnTo>
                  <a:lnTo>
                    <a:pt x="800" y="7995"/>
                  </a:lnTo>
                  <a:lnTo>
                    <a:pt x="804" y="7963"/>
                  </a:lnTo>
                  <a:lnTo>
                    <a:pt x="880" y="7541"/>
                  </a:lnTo>
                  <a:lnTo>
                    <a:pt x="887" y="7512"/>
                  </a:lnTo>
                  <a:lnTo>
                    <a:pt x="897" y="7484"/>
                  </a:lnTo>
                  <a:lnTo>
                    <a:pt x="911" y="7457"/>
                  </a:lnTo>
                  <a:lnTo>
                    <a:pt x="1122" y="7100"/>
                  </a:lnTo>
                  <a:lnTo>
                    <a:pt x="1144" y="7069"/>
                  </a:lnTo>
                  <a:lnTo>
                    <a:pt x="1170" y="7041"/>
                  </a:lnTo>
                  <a:lnTo>
                    <a:pt x="1495" y="6749"/>
                  </a:lnTo>
                  <a:lnTo>
                    <a:pt x="1518" y="6731"/>
                  </a:lnTo>
                  <a:lnTo>
                    <a:pt x="1543" y="6715"/>
                  </a:lnTo>
                  <a:lnTo>
                    <a:pt x="1959" y="6488"/>
                  </a:lnTo>
                  <a:lnTo>
                    <a:pt x="1999" y="6470"/>
                  </a:lnTo>
                  <a:lnTo>
                    <a:pt x="2483" y="6308"/>
                  </a:lnTo>
                  <a:lnTo>
                    <a:pt x="2517" y="6299"/>
                  </a:lnTo>
                  <a:lnTo>
                    <a:pt x="3047" y="6201"/>
                  </a:lnTo>
                  <a:lnTo>
                    <a:pt x="3077" y="6198"/>
                  </a:lnTo>
                  <a:lnTo>
                    <a:pt x="3629" y="6165"/>
                  </a:lnTo>
                  <a:lnTo>
                    <a:pt x="3659" y="6165"/>
                  </a:lnTo>
                  <a:lnTo>
                    <a:pt x="4211" y="6198"/>
                  </a:lnTo>
                  <a:lnTo>
                    <a:pt x="4241" y="6201"/>
                  </a:lnTo>
                  <a:lnTo>
                    <a:pt x="4771" y="6299"/>
                  </a:lnTo>
                  <a:lnTo>
                    <a:pt x="4805" y="6308"/>
                  </a:lnTo>
                  <a:lnTo>
                    <a:pt x="5289" y="6470"/>
                  </a:lnTo>
                  <a:lnTo>
                    <a:pt x="5329" y="6488"/>
                  </a:lnTo>
                  <a:lnTo>
                    <a:pt x="5745" y="6715"/>
                  </a:lnTo>
                  <a:lnTo>
                    <a:pt x="5770" y="6731"/>
                  </a:lnTo>
                  <a:lnTo>
                    <a:pt x="5793" y="6749"/>
                  </a:lnTo>
                  <a:lnTo>
                    <a:pt x="6118" y="7041"/>
                  </a:lnTo>
                  <a:lnTo>
                    <a:pt x="6144" y="7069"/>
                  </a:lnTo>
                  <a:lnTo>
                    <a:pt x="6166" y="7100"/>
                  </a:lnTo>
                  <a:lnTo>
                    <a:pt x="6377" y="7457"/>
                  </a:lnTo>
                  <a:lnTo>
                    <a:pt x="6391" y="7484"/>
                  </a:lnTo>
                  <a:lnTo>
                    <a:pt x="6401" y="7512"/>
                  </a:lnTo>
                  <a:lnTo>
                    <a:pt x="6408" y="7541"/>
                  </a:lnTo>
                  <a:lnTo>
                    <a:pt x="6484" y="7963"/>
                  </a:lnTo>
                  <a:lnTo>
                    <a:pt x="6488" y="7995"/>
                  </a:lnTo>
                  <a:lnTo>
                    <a:pt x="6487" y="8028"/>
                  </a:lnTo>
                  <a:lnTo>
                    <a:pt x="6482" y="8060"/>
                  </a:lnTo>
                  <a:lnTo>
                    <a:pt x="6473" y="8092"/>
                  </a:lnTo>
                  <a:lnTo>
                    <a:pt x="6460" y="8122"/>
                  </a:lnTo>
                  <a:lnTo>
                    <a:pt x="6443" y="8150"/>
                  </a:lnTo>
                  <a:lnTo>
                    <a:pt x="6423" y="8175"/>
                  </a:lnTo>
                  <a:lnTo>
                    <a:pt x="6399" y="8198"/>
                  </a:lnTo>
                  <a:lnTo>
                    <a:pt x="6373" y="8217"/>
                  </a:lnTo>
                  <a:lnTo>
                    <a:pt x="6344" y="8233"/>
                  </a:lnTo>
                  <a:lnTo>
                    <a:pt x="6314" y="8245"/>
                  </a:lnTo>
                  <a:lnTo>
                    <a:pt x="6282" y="8253"/>
                  </a:lnTo>
                  <a:lnTo>
                    <a:pt x="6250" y="8257"/>
                  </a:lnTo>
                  <a:lnTo>
                    <a:pt x="6217" y="8256"/>
                  </a:lnTo>
                  <a:lnTo>
                    <a:pt x="6185" y="8251"/>
                  </a:lnTo>
                  <a:lnTo>
                    <a:pt x="6153" y="8242"/>
                  </a:lnTo>
                  <a:lnTo>
                    <a:pt x="6123" y="8229"/>
                  </a:lnTo>
                  <a:lnTo>
                    <a:pt x="6095" y="8212"/>
                  </a:lnTo>
                  <a:lnTo>
                    <a:pt x="6070" y="8192"/>
                  </a:lnTo>
                  <a:lnTo>
                    <a:pt x="6047" y="8168"/>
                  </a:lnTo>
                  <a:lnTo>
                    <a:pt x="6028" y="8142"/>
                  </a:lnTo>
                  <a:lnTo>
                    <a:pt x="6012" y="8113"/>
                  </a:lnTo>
                  <a:lnTo>
                    <a:pt x="6000" y="8083"/>
                  </a:lnTo>
                  <a:lnTo>
                    <a:pt x="5992" y="8051"/>
                  </a:lnTo>
                  <a:lnTo>
                    <a:pt x="5924" y="7673"/>
                  </a:lnTo>
                  <a:lnTo>
                    <a:pt x="5755" y="7387"/>
                  </a:lnTo>
                  <a:lnTo>
                    <a:pt x="5480" y="7140"/>
                  </a:lnTo>
                  <a:lnTo>
                    <a:pt x="5109" y="6937"/>
                  </a:lnTo>
                  <a:lnTo>
                    <a:pt x="4663" y="6787"/>
                  </a:lnTo>
                  <a:lnTo>
                    <a:pt x="4166" y="6696"/>
                  </a:lnTo>
                  <a:lnTo>
                    <a:pt x="3644" y="6665"/>
                  </a:lnTo>
                  <a:lnTo>
                    <a:pt x="3122" y="6696"/>
                  </a:lnTo>
                  <a:lnTo>
                    <a:pt x="2625" y="6787"/>
                  </a:lnTo>
                  <a:lnTo>
                    <a:pt x="2179" y="6937"/>
                  </a:lnTo>
                  <a:close/>
                  <a:moveTo>
                    <a:pt x="5426" y="3454"/>
                  </a:moveTo>
                  <a:lnTo>
                    <a:pt x="5426" y="3464"/>
                  </a:lnTo>
                  <a:lnTo>
                    <a:pt x="5427" y="3521"/>
                  </a:lnTo>
                  <a:lnTo>
                    <a:pt x="5427" y="3531"/>
                  </a:lnTo>
                  <a:lnTo>
                    <a:pt x="5426" y="3588"/>
                  </a:lnTo>
                  <a:lnTo>
                    <a:pt x="5426" y="3598"/>
                  </a:lnTo>
                  <a:lnTo>
                    <a:pt x="5422" y="3655"/>
                  </a:lnTo>
                  <a:lnTo>
                    <a:pt x="5422" y="3664"/>
                  </a:lnTo>
                  <a:lnTo>
                    <a:pt x="5416" y="3722"/>
                  </a:lnTo>
                  <a:lnTo>
                    <a:pt x="5415" y="3731"/>
                  </a:lnTo>
                  <a:lnTo>
                    <a:pt x="5408" y="3788"/>
                  </a:lnTo>
                  <a:lnTo>
                    <a:pt x="5406" y="3797"/>
                  </a:lnTo>
                  <a:lnTo>
                    <a:pt x="5397" y="3853"/>
                  </a:lnTo>
                  <a:lnTo>
                    <a:pt x="5395" y="3862"/>
                  </a:lnTo>
                  <a:lnTo>
                    <a:pt x="5383" y="3918"/>
                  </a:lnTo>
                  <a:lnTo>
                    <a:pt x="5381" y="3928"/>
                  </a:lnTo>
                  <a:lnTo>
                    <a:pt x="5367" y="3983"/>
                  </a:lnTo>
                  <a:lnTo>
                    <a:pt x="5365" y="3992"/>
                  </a:lnTo>
                  <a:lnTo>
                    <a:pt x="5349" y="4047"/>
                  </a:lnTo>
                  <a:lnTo>
                    <a:pt x="5346" y="4056"/>
                  </a:lnTo>
                  <a:lnTo>
                    <a:pt x="5329" y="4110"/>
                  </a:lnTo>
                  <a:lnTo>
                    <a:pt x="5326" y="4119"/>
                  </a:lnTo>
                  <a:lnTo>
                    <a:pt x="5306" y="4173"/>
                  </a:lnTo>
                  <a:lnTo>
                    <a:pt x="5302" y="4181"/>
                  </a:lnTo>
                  <a:lnTo>
                    <a:pt x="5280" y="4234"/>
                  </a:lnTo>
                  <a:lnTo>
                    <a:pt x="5277" y="4243"/>
                  </a:lnTo>
                  <a:lnTo>
                    <a:pt x="5253" y="4295"/>
                  </a:lnTo>
                  <a:lnTo>
                    <a:pt x="5249" y="4304"/>
                  </a:lnTo>
                  <a:lnTo>
                    <a:pt x="5223" y="4355"/>
                  </a:lnTo>
                  <a:lnTo>
                    <a:pt x="5219" y="4363"/>
                  </a:lnTo>
                  <a:lnTo>
                    <a:pt x="5191" y="4414"/>
                  </a:lnTo>
                  <a:lnTo>
                    <a:pt x="5186" y="4422"/>
                  </a:lnTo>
                  <a:lnTo>
                    <a:pt x="5156" y="4472"/>
                  </a:lnTo>
                  <a:lnTo>
                    <a:pt x="5151" y="4480"/>
                  </a:lnTo>
                  <a:lnTo>
                    <a:pt x="5119" y="4528"/>
                  </a:lnTo>
                  <a:lnTo>
                    <a:pt x="5114" y="4535"/>
                  </a:lnTo>
                  <a:lnTo>
                    <a:pt x="5081" y="4582"/>
                  </a:lnTo>
                  <a:lnTo>
                    <a:pt x="5075" y="4590"/>
                  </a:lnTo>
                  <a:lnTo>
                    <a:pt x="5040" y="4635"/>
                  </a:lnTo>
                  <a:lnTo>
                    <a:pt x="5035" y="4642"/>
                  </a:lnTo>
                  <a:lnTo>
                    <a:pt x="4998" y="4686"/>
                  </a:lnTo>
                  <a:lnTo>
                    <a:pt x="4992" y="4693"/>
                  </a:lnTo>
                  <a:lnTo>
                    <a:pt x="4954" y="4736"/>
                  </a:lnTo>
                  <a:lnTo>
                    <a:pt x="4947" y="4743"/>
                  </a:lnTo>
                  <a:lnTo>
                    <a:pt x="4908" y="4784"/>
                  </a:lnTo>
                  <a:lnTo>
                    <a:pt x="4901" y="4791"/>
                  </a:lnTo>
                  <a:lnTo>
                    <a:pt x="4860" y="4830"/>
                  </a:lnTo>
                  <a:lnTo>
                    <a:pt x="4853" y="4836"/>
                  </a:lnTo>
                  <a:lnTo>
                    <a:pt x="4810" y="4875"/>
                  </a:lnTo>
                  <a:lnTo>
                    <a:pt x="4803" y="4881"/>
                  </a:lnTo>
                  <a:lnTo>
                    <a:pt x="4759" y="4917"/>
                  </a:lnTo>
                  <a:lnTo>
                    <a:pt x="4752" y="4923"/>
                  </a:lnTo>
                  <a:lnTo>
                    <a:pt x="4706" y="4958"/>
                  </a:lnTo>
                  <a:lnTo>
                    <a:pt x="4699" y="4963"/>
                  </a:lnTo>
                  <a:lnTo>
                    <a:pt x="4652" y="4996"/>
                  </a:lnTo>
                  <a:lnTo>
                    <a:pt x="4645" y="5002"/>
                  </a:lnTo>
                  <a:lnTo>
                    <a:pt x="4596" y="5033"/>
                  </a:lnTo>
                  <a:lnTo>
                    <a:pt x="4589" y="5038"/>
                  </a:lnTo>
                  <a:lnTo>
                    <a:pt x="4539" y="5068"/>
                  </a:lnTo>
                  <a:lnTo>
                    <a:pt x="4531" y="5073"/>
                  </a:lnTo>
                  <a:lnTo>
                    <a:pt x="4480" y="5101"/>
                  </a:lnTo>
                  <a:lnTo>
                    <a:pt x="4472" y="5105"/>
                  </a:lnTo>
                  <a:lnTo>
                    <a:pt x="4421" y="5131"/>
                  </a:lnTo>
                  <a:lnTo>
                    <a:pt x="4412" y="5135"/>
                  </a:lnTo>
                  <a:lnTo>
                    <a:pt x="4360" y="5159"/>
                  </a:lnTo>
                  <a:lnTo>
                    <a:pt x="4352" y="5162"/>
                  </a:lnTo>
                  <a:lnTo>
                    <a:pt x="4299" y="5184"/>
                  </a:lnTo>
                  <a:lnTo>
                    <a:pt x="4290" y="5188"/>
                  </a:lnTo>
                  <a:lnTo>
                    <a:pt x="4237" y="5208"/>
                  </a:lnTo>
                  <a:lnTo>
                    <a:pt x="4228" y="5211"/>
                  </a:lnTo>
                  <a:lnTo>
                    <a:pt x="4173" y="5228"/>
                  </a:lnTo>
                  <a:lnTo>
                    <a:pt x="4165" y="5231"/>
                  </a:lnTo>
                  <a:lnTo>
                    <a:pt x="4110" y="5247"/>
                  </a:lnTo>
                  <a:lnTo>
                    <a:pt x="4101" y="5249"/>
                  </a:lnTo>
                  <a:lnTo>
                    <a:pt x="4045" y="5263"/>
                  </a:lnTo>
                  <a:lnTo>
                    <a:pt x="4036" y="5265"/>
                  </a:lnTo>
                  <a:lnTo>
                    <a:pt x="3980" y="5277"/>
                  </a:lnTo>
                  <a:lnTo>
                    <a:pt x="3971" y="5279"/>
                  </a:lnTo>
                  <a:lnTo>
                    <a:pt x="3915" y="5288"/>
                  </a:lnTo>
                  <a:lnTo>
                    <a:pt x="3905" y="5290"/>
                  </a:lnTo>
                  <a:lnTo>
                    <a:pt x="3849" y="5297"/>
                  </a:lnTo>
                  <a:lnTo>
                    <a:pt x="3839" y="5298"/>
                  </a:lnTo>
                  <a:lnTo>
                    <a:pt x="3782" y="5304"/>
                  </a:lnTo>
                  <a:lnTo>
                    <a:pt x="3773" y="5304"/>
                  </a:lnTo>
                  <a:lnTo>
                    <a:pt x="3716" y="5308"/>
                  </a:lnTo>
                  <a:lnTo>
                    <a:pt x="3706" y="5308"/>
                  </a:lnTo>
                  <a:lnTo>
                    <a:pt x="3649" y="5309"/>
                  </a:lnTo>
                  <a:lnTo>
                    <a:pt x="3639" y="5309"/>
                  </a:lnTo>
                  <a:lnTo>
                    <a:pt x="3582" y="5308"/>
                  </a:lnTo>
                  <a:lnTo>
                    <a:pt x="3572" y="5308"/>
                  </a:lnTo>
                  <a:lnTo>
                    <a:pt x="3515" y="5304"/>
                  </a:lnTo>
                  <a:lnTo>
                    <a:pt x="3506" y="5304"/>
                  </a:lnTo>
                  <a:lnTo>
                    <a:pt x="3449" y="5298"/>
                  </a:lnTo>
                  <a:lnTo>
                    <a:pt x="3439" y="5297"/>
                  </a:lnTo>
                  <a:lnTo>
                    <a:pt x="3383" y="5290"/>
                  </a:lnTo>
                  <a:lnTo>
                    <a:pt x="3373" y="5288"/>
                  </a:lnTo>
                  <a:lnTo>
                    <a:pt x="3317" y="5279"/>
                  </a:lnTo>
                  <a:lnTo>
                    <a:pt x="3308" y="5277"/>
                  </a:lnTo>
                  <a:lnTo>
                    <a:pt x="3252" y="5265"/>
                  </a:lnTo>
                  <a:lnTo>
                    <a:pt x="3243" y="5263"/>
                  </a:lnTo>
                  <a:lnTo>
                    <a:pt x="3187" y="5249"/>
                  </a:lnTo>
                  <a:lnTo>
                    <a:pt x="3178" y="5247"/>
                  </a:lnTo>
                  <a:lnTo>
                    <a:pt x="3123" y="5231"/>
                  </a:lnTo>
                  <a:lnTo>
                    <a:pt x="3115" y="5228"/>
                  </a:lnTo>
                  <a:lnTo>
                    <a:pt x="3060" y="5211"/>
                  </a:lnTo>
                  <a:lnTo>
                    <a:pt x="3051" y="5208"/>
                  </a:lnTo>
                  <a:lnTo>
                    <a:pt x="2998" y="5188"/>
                  </a:lnTo>
                  <a:lnTo>
                    <a:pt x="2989" y="5184"/>
                  </a:lnTo>
                  <a:lnTo>
                    <a:pt x="2936" y="5162"/>
                  </a:lnTo>
                  <a:lnTo>
                    <a:pt x="2928" y="5159"/>
                  </a:lnTo>
                  <a:lnTo>
                    <a:pt x="2876" y="5135"/>
                  </a:lnTo>
                  <a:lnTo>
                    <a:pt x="2867" y="5131"/>
                  </a:lnTo>
                  <a:lnTo>
                    <a:pt x="2816" y="5105"/>
                  </a:lnTo>
                  <a:lnTo>
                    <a:pt x="2808" y="5101"/>
                  </a:lnTo>
                  <a:lnTo>
                    <a:pt x="2757" y="5073"/>
                  </a:lnTo>
                  <a:lnTo>
                    <a:pt x="2749" y="5068"/>
                  </a:lnTo>
                  <a:lnTo>
                    <a:pt x="2699" y="5038"/>
                  </a:lnTo>
                  <a:lnTo>
                    <a:pt x="2692" y="5033"/>
                  </a:lnTo>
                  <a:lnTo>
                    <a:pt x="2643" y="5002"/>
                  </a:lnTo>
                  <a:lnTo>
                    <a:pt x="2636" y="4996"/>
                  </a:lnTo>
                  <a:lnTo>
                    <a:pt x="2589" y="4963"/>
                  </a:lnTo>
                  <a:lnTo>
                    <a:pt x="2582" y="4958"/>
                  </a:lnTo>
                  <a:lnTo>
                    <a:pt x="2536" y="4923"/>
                  </a:lnTo>
                  <a:lnTo>
                    <a:pt x="2529" y="4917"/>
                  </a:lnTo>
                  <a:lnTo>
                    <a:pt x="2485" y="4881"/>
                  </a:lnTo>
                  <a:lnTo>
                    <a:pt x="2478" y="4874"/>
                  </a:lnTo>
                  <a:lnTo>
                    <a:pt x="2435" y="4836"/>
                  </a:lnTo>
                  <a:lnTo>
                    <a:pt x="2428" y="4830"/>
                  </a:lnTo>
                  <a:lnTo>
                    <a:pt x="2387" y="4790"/>
                  </a:lnTo>
                  <a:lnTo>
                    <a:pt x="2380" y="4784"/>
                  </a:lnTo>
                  <a:lnTo>
                    <a:pt x="2341" y="4743"/>
                  </a:lnTo>
                  <a:lnTo>
                    <a:pt x="2334" y="4736"/>
                  </a:lnTo>
                  <a:lnTo>
                    <a:pt x="2296" y="4693"/>
                  </a:lnTo>
                  <a:lnTo>
                    <a:pt x="2290" y="4686"/>
                  </a:lnTo>
                  <a:lnTo>
                    <a:pt x="2254" y="4642"/>
                  </a:lnTo>
                  <a:lnTo>
                    <a:pt x="2248" y="4635"/>
                  </a:lnTo>
                  <a:lnTo>
                    <a:pt x="2213" y="4589"/>
                  </a:lnTo>
                  <a:lnTo>
                    <a:pt x="2207" y="4582"/>
                  </a:lnTo>
                  <a:lnTo>
                    <a:pt x="2174" y="4535"/>
                  </a:lnTo>
                  <a:lnTo>
                    <a:pt x="2169" y="4527"/>
                  </a:lnTo>
                  <a:lnTo>
                    <a:pt x="2137" y="4479"/>
                  </a:lnTo>
                  <a:lnTo>
                    <a:pt x="2132" y="4471"/>
                  </a:lnTo>
                  <a:lnTo>
                    <a:pt x="2103" y="4422"/>
                  </a:lnTo>
                  <a:lnTo>
                    <a:pt x="2098" y="4414"/>
                  </a:lnTo>
                  <a:lnTo>
                    <a:pt x="2070" y="4364"/>
                  </a:lnTo>
                  <a:lnTo>
                    <a:pt x="2066" y="4355"/>
                  </a:lnTo>
                  <a:lnTo>
                    <a:pt x="2040" y="4304"/>
                  </a:lnTo>
                  <a:lnTo>
                    <a:pt x="2036" y="4296"/>
                  </a:lnTo>
                  <a:lnTo>
                    <a:pt x="2012" y="4243"/>
                  </a:lnTo>
                  <a:lnTo>
                    <a:pt x="2008" y="4235"/>
                  </a:lnTo>
                  <a:lnTo>
                    <a:pt x="1986" y="4182"/>
                  </a:lnTo>
                  <a:lnTo>
                    <a:pt x="1983" y="4173"/>
                  </a:lnTo>
                  <a:lnTo>
                    <a:pt x="1963" y="4119"/>
                  </a:lnTo>
                  <a:lnTo>
                    <a:pt x="1960" y="4111"/>
                  </a:lnTo>
                  <a:lnTo>
                    <a:pt x="1942" y="4056"/>
                  </a:lnTo>
                  <a:lnTo>
                    <a:pt x="1939" y="4047"/>
                  </a:lnTo>
                  <a:lnTo>
                    <a:pt x="1923" y="3992"/>
                  </a:lnTo>
                  <a:lnTo>
                    <a:pt x="1921" y="3983"/>
                  </a:lnTo>
                  <a:lnTo>
                    <a:pt x="1907" y="3928"/>
                  </a:lnTo>
                  <a:lnTo>
                    <a:pt x="1905" y="3919"/>
                  </a:lnTo>
                  <a:lnTo>
                    <a:pt x="1893" y="3863"/>
                  </a:lnTo>
                  <a:lnTo>
                    <a:pt x="1891" y="3853"/>
                  </a:lnTo>
                  <a:lnTo>
                    <a:pt x="1882" y="3797"/>
                  </a:lnTo>
                  <a:lnTo>
                    <a:pt x="1880" y="3788"/>
                  </a:lnTo>
                  <a:lnTo>
                    <a:pt x="1873" y="3731"/>
                  </a:lnTo>
                  <a:lnTo>
                    <a:pt x="1872" y="3722"/>
                  </a:lnTo>
                  <a:lnTo>
                    <a:pt x="1866" y="3664"/>
                  </a:lnTo>
                  <a:lnTo>
                    <a:pt x="1866" y="3655"/>
                  </a:lnTo>
                  <a:lnTo>
                    <a:pt x="1862" y="3598"/>
                  </a:lnTo>
                  <a:lnTo>
                    <a:pt x="1862" y="3588"/>
                  </a:lnTo>
                  <a:lnTo>
                    <a:pt x="1861" y="3531"/>
                  </a:lnTo>
                  <a:lnTo>
                    <a:pt x="1861" y="3521"/>
                  </a:lnTo>
                  <a:lnTo>
                    <a:pt x="1862" y="3464"/>
                  </a:lnTo>
                  <a:lnTo>
                    <a:pt x="1862" y="3454"/>
                  </a:lnTo>
                  <a:lnTo>
                    <a:pt x="1866" y="3397"/>
                  </a:lnTo>
                  <a:lnTo>
                    <a:pt x="1866" y="3388"/>
                  </a:lnTo>
                  <a:lnTo>
                    <a:pt x="1872" y="3331"/>
                  </a:lnTo>
                  <a:lnTo>
                    <a:pt x="1873" y="3321"/>
                  </a:lnTo>
                  <a:lnTo>
                    <a:pt x="1880" y="3264"/>
                  </a:lnTo>
                  <a:lnTo>
                    <a:pt x="1882" y="3255"/>
                  </a:lnTo>
                  <a:lnTo>
                    <a:pt x="1891" y="3199"/>
                  </a:lnTo>
                  <a:lnTo>
                    <a:pt x="1893" y="3190"/>
                  </a:lnTo>
                  <a:lnTo>
                    <a:pt x="1905" y="3134"/>
                  </a:lnTo>
                  <a:lnTo>
                    <a:pt x="1907" y="3125"/>
                  </a:lnTo>
                  <a:lnTo>
                    <a:pt x="1921" y="3069"/>
                  </a:lnTo>
                  <a:lnTo>
                    <a:pt x="1923" y="3060"/>
                  </a:lnTo>
                  <a:lnTo>
                    <a:pt x="1939" y="3005"/>
                  </a:lnTo>
                  <a:lnTo>
                    <a:pt x="1942" y="2996"/>
                  </a:lnTo>
                  <a:lnTo>
                    <a:pt x="1960" y="2942"/>
                  </a:lnTo>
                  <a:lnTo>
                    <a:pt x="1963" y="2933"/>
                  </a:lnTo>
                  <a:lnTo>
                    <a:pt x="1983" y="2879"/>
                  </a:lnTo>
                  <a:lnTo>
                    <a:pt x="1986" y="2871"/>
                  </a:lnTo>
                  <a:lnTo>
                    <a:pt x="2008" y="2818"/>
                  </a:lnTo>
                  <a:lnTo>
                    <a:pt x="2012" y="2809"/>
                  </a:lnTo>
                  <a:lnTo>
                    <a:pt x="2036" y="2757"/>
                  </a:lnTo>
                  <a:lnTo>
                    <a:pt x="2040" y="2749"/>
                  </a:lnTo>
                  <a:lnTo>
                    <a:pt x="2066" y="2697"/>
                  </a:lnTo>
                  <a:lnTo>
                    <a:pt x="2070" y="2689"/>
                  </a:lnTo>
                  <a:lnTo>
                    <a:pt x="2098" y="2639"/>
                  </a:lnTo>
                  <a:lnTo>
                    <a:pt x="2103" y="2631"/>
                  </a:lnTo>
                  <a:lnTo>
                    <a:pt x="2132" y="2582"/>
                  </a:lnTo>
                  <a:lnTo>
                    <a:pt x="2137" y="2574"/>
                  </a:lnTo>
                  <a:lnTo>
                    <a:pt x="2169" y="2526"/>
                  </a:lnTo>
                  <a:lnTo>
                    <a:pt x="2174" y="2518"/>
                  </a:lnTo>
                  <a:lnTo>
                    <a:pt x="2207" y="2471"/>
                  </a:lnTo>
                  <a:lnTo>
                    <a:pt x="2213" y="2464"/>
                  </a:lnTo>
                  <a:lnTo>
                    <a:pt x="2248" y="2418"/>
                  </a:lnTo>
                  <a:lnTo>
                    <a:pt x="2254" y="2411"/>
                  </a:lnTo>
                  <a:lnTo>
                    <a:pt x="2290" y="2367"/>
                  </a:lnTo>
                  <a:lnTo>
                    <a:pt x="2296" y="2360"/>
                  </a:lnTo>
                  <a:lnTo>
                    <a:pt x="2334" y="2317"/>
                  </a:lnTo>
                  <a:lnTo>
                    <a:pt x="2341" y="2310"/>
                  </a:lnTo>
                  <a:lnTo>
                    <a:pt x="2380" y="2269"/>
                  </a:lnTo>
                  <a:lnTo>
                    <a:pt x="2387" y="2262"/>
                  </a:lnTo>
                  <a:lnTo>
                    <a:pt x="2428" y="2223"/>
                  </a:lnTo>
                  <a:lnTo>
                    <a:pt x="2435" y="2216"/>
                  </a:lnTo>
                  <a:lnTo>
                    <a:pt x="2478" y="2178"/>
                  </a:lnTo>
                  <a:lnTo>
                    <a:pt x="2485" y="2172"/>
                  </a:lnTo>
                  <a:lnTo>
                    <a:pt x="2529" y="2136"/>
                  </a:lnTo>
                  <a:lnTo>
                    <a:pt x="2536" y="2130"/>
                  </a:lnTo>
                  <a:lnTo>
                    <a:pt x="2582" y="2095"/>
                  </a:lnTo>
                  <a:lnTo>
                    <a:pt x="2589" y="2089"/>
                  </a:lnTo>
                  <a:lnTo>
                    <a:pt x="2636" y="2056"/>
                  </a:lnTo>
                  <a:lnTo>
                    <a:pt x="2644" y="2051"/>
                  </a:lnTo>
                  <a:lnTo>
                    <a:pt x="2692" y="2019"/>
                  </a:lnTo>
                  <a:lnTo>
                    <a:pt x="2700" y="2014"/>
                  </a:lnTo>
                  <a:lnTo>
                    <a:pt x="2749" y="1985"/>
                  </a:lnTo>
                  <a:lnTo>
                    <a:pt x="2757" y="1980"/>
                  </a:lnTo>
                  <a:lnTo>
                    <a:pt x="2807" y="1952"/>
                  </a:lnTo>
                  <a:lnTo>
                    <a:pt x="2815" y="1948"/>
                  </a:lnTo>
                  <a:lnTo>
                    <a:pt x="2867" y="1922"/>
                  </a:lnTo>
                  <a:lnTo>
                    <a:pt x="2875" y="1918"/>
                  </a:lnTo>
                  <a:lnTo>
                    <a:pt x="2927" y="1894"/>
                  </a:lnTo>
                  <a:lnTo>
                    <a:pt x="2936" y="1890"/>
                  </a:lnTo>
                  <a:lnTo>
                    <a:pt x="2989" y="1868"/>
                  </a:lnTo>
                  <a:lnTo>
                    <a:pt x="2997" y="1865"/>
                  </a:lnTo>
                  <a:lnTo>
                    <a:pt x="3051" y="1845"/>
                  </a:lnTo>
                  <a:lnTo>
                    <a:pt x="3060" y="1842"/>
                  </a:lnTo>
                  <a:lnTo>
                    <a:pt x="3114" y="1824"/>
                  </a:lnTo>
                  <a:lnTo>
                    <a:pt x="3123" y="1821"/>
                  </a:lnTo>
                  <a:lnTo>
                    <a:pt x="3178" y="1805"/>
                  </a:lnTo>
                  <a:lnTo>
                    <a:pt x="3187" y="1803"/>
                  </a:lnTo>
                  <a:lnTo>
                    <a:pt x="3243" y="1789"/>
                  </a:lnTo>
                  <a:lnTo>
                    <a:pt x="3252" y="1787"/>
                  </a:lnTo>
                  <a:lnTo>
                    <a:pt x="3308" y="1775"/>
                  </a:lnTo>
                  <a:lnTo>
                    <a:pt x="3317" y="1773"/>
                  </a:lnTo>
                  <a:lnTo>
                    <a:pt x="3373" y="1764"/>
                  </a:lnTo>
                  <a:lnTo>
                    <a:pt x="3382" y="1762"/>
                  </a:lnTo>
                  <a:lnTo>
                    <a:pt x="3439" y="1755"/>
                  </a:lnTo>
                  <a:lnTo>
                    <a:pt x="3449" y="1754"/>
                  </a:lnTo>
                  <a:lnTo>
                    <a:pt x="3506" y="1748"/>
                  </a:lnTo>
                  <a:lnTo>
                    <a:pt x="3515" y="1748"/>
                  </a:lnTo>
                  <a:lnTo>
                    <a:pt x="3572" y="1744"/>
                  </a:lnTo>
                  <a:lnTo>
                    <a:pt x="3582" y="1744"/>
                  </a:lnTo>
                  <a:lnTo>
                    <a:pt x="3639" y="1743"/>
                  </a:lnTo>
                  <a:lnTo>
                    <a:pt x="3649" y="1743"/>
                  </a:lnTo>
                  <a:lnTo>
                    <a:pt x="3706" y="1744"/>
                  </a:lnTo>
                  <a:lnTo>
                    <a:pt x="3716" y="1744"/>
                  </a:lnTo>
                  <a:lnTo>
                    <a:pt x="3773" y="1748"/>
                  </a:lnTo>
                  <a:lnTo>
                    <a:pt x="3782" y="1748"/>
                  </a:lnTo>
                  <a:lnTo>
                    <a:pt x="3839" y="1754"/>
                  </a:lnTo>
                  <a:lnTo>
                    <a:pt x="3849" y="1755"/>
                  </a:lnTo>
                  <a:lnTo>
                    <a:pt x="3906" y="1762"/>
                  </a:lnTo>
                  <a:lnTo>
                    <a:pt x="3915" y="1764"/>
                  </a:lnTo>
                  <a:lnTo>
                    <a:pt x="3971" y="1773"/>
                  </a:lnTo>
                  <a:lnTo>
                    <a:pt x="3980" y="1775"/>
                  </a:lnTo>
                  <a:lnTo>
                    <a:pt x="4036" y="1787"/>
                  </a:lnTo>
                  <a:lnTo>
                    <a:pt x="4045" y="1789"/>
                  </a:lnTo>
                  <a:lnTo>
                    <a:pt x="4101" y="1803"/>
                  </a:lnTo>
                  <a:lnTo>
                    <a:pt x="4110" y="1805"/>
                  </a:lnTo>
                  <a:lnTo>
                    <a:pt x="4165" y="1821"/>
                  </a:lnTo>
                  <a:lnTo>
                    <a:pt x="4174" y="1824"/>
                  </a:lnTo>
                  <a:lnTo>
                    <a:pt x="4228" y="1842"/>
                  </a:lnTo>
                  <a:lnTo>
                    <a:pt x="4237" y="1845"/>
                  </a:lnTo>
                  <a:lnTo>
                    <a:pt x="4291" y="1865"/>
                  </a:lnTo>
                  <a:lnTo>
                    <a:pt x="4299" y="1868"/>
                  </a:lnTo>
                  <a:lnTo>
                    <a:pt x="4352" y="1890"/>
                  </a:lnTo>
                  <a:lnTo>
                    <a:pt x="4361" y="1894"/>
                  </a:lnTo>
                  <a:lnTo>
                    <a:pt x="4413" y="1918"/>
                  </a:lnTo>
                  <a:lnTo>
                    <a:pt x="4421" y="1922"/>
                  </a:lnTo>
                  <a:lnTo>
                    <a:pt x="4473" y="1948"/>
                  </a:lnTo>
                  <a:lnTo>
                    <a:pt x="4481" y="1952"/>
                  </a:lnTo>
                  <a:lnTo>
                    <a:pt x="4531" y="1980"/>
                  </a:lnTo>
                  <a:lnTo>
                    <a:pt x="4539" y="1985"/>
                  </a:lnTo>
                  <a:lnTo>
                    <a:pt x="4588" y="2014"/>
                  </a:lnTo>
                  <a:lnTo>
                    <a:pt x="4596" y="2019"/>
                  </a:lnTo>
                  <a:lnTo>
                    <a:pt x="4644" y="2051"/>
                  </a:lnTo>
                  <a:lnTo>
                    <a:pt x="4652" y="2056"/>
                  </a:lnTo>
                  <a:lnTo>
                    <a:pt x="4699" y="2089"/>
                  </a:lnTo>
                  <a:lnTo>
                    <a:pt x="4706" y="2095"/>
                  </a:lnTo>
                  <a:lnTo>
                    <a:pt x="4752" y="2130"/>
                  </a:lnTo>
                  <a:lnTo>
                    <a:pt x="4759" y="2135"/>
                  </a:lnTo>
                  <a:lnTo>
                    <a:pt x="4803" y="2172"/>
                  </a:lnTo>
                  <a:lnTo>
                    <a:pt x="4810" y="2178"/>
                  </a:lnTo>
                  <a:lnTo>
                    <a:pt x="4853" y="2216"/>
                  </a:lnTo>
                  <a:lnTo>
                    <a:pt x="4860" y="2223"/>
                  </a:lnTo>
                  <a:lnTo>
                    <a:pt x="4901" y="2262"/>
                  </a:lnTo>
                  <a:lnTo>
                    <a:pt x="4908" y="2269"/>
                  </a:lnTo>
                  <a:lnTo>
                    <a:pt x="4947" y="2310"/>
                  </a:lnTo>
                  <a:lnTo>
                    <a:pt x="4954" y="2317"/>
                  </a:lnTo>
                  <a:lnTo>
                    <a:pt x="4992" y="2359"/>
                  </a:lnTo>
                  <a:lnTo>
                    <a:pt x="4998" y="2367"/>
                  </a:lnTo>
                  <a:lnTo>
                    <a:pt x="5035" y="2411"/>
                  </a:lnTo>
                  <a:lnTo>
                    <a:pt x="5040" y="2418"/>
                  </a:lnTo>
                  <a:lnTo>
                    <a:pt x="5075" y="2463"/>
                  </a:lnTo>
                  <a:lnTo>
                    <a:pt x="5081" y="2471"/>
                  </a:lnTo>
                  <a:lnTo>
                    <a:pt x="5114" y="2518"/>
                  </a:lnTo>
                  <a:lnTo>
                    <a:pt x="5120" y="2525"/>
                  </a:lnTo>
                  <a:lnTo>
                    <a:pt x="5151" y="2573"/>
                  </a:lnTo>
                  <a:lnTo>
                    <a:pt x="5156" y="2581"/>
                  </a:lnTo>
                  <a:lnTo>
                    <a:pt x="5186" y="2631"/>
                  </a:lnTo>
                  <a:lnTo>
                    <a:pt x="5191" y="2639"/>
                  </a:lnTo>
                  <a:lnTo>
                    <a:pt x="5219" y="2690"/>
                  </a:lnTo>
                  <a:lnTo>
                    <a:pt x="5223" y="2698"/>
                  </a:lnTo>
                  <a:lnTo>
                    <a:pt x="5249" y="2749"/>
                  </a:lnTo>
                  <a:lnTo>
                    <a:pt x="5253" y="2758"/>
                  </a:lnTo>
                  <a:lnTo>
                    <a:pt x="5277" y="2810"/>
                  </a:lnTo>
                  <a:lnTo>
                    <a:pt x="5280" y="2818"/>
                  </a:lnTo>
                  <a:lnTo>
                    <a:pt x="5302" y="2871"/>
                  </a:lnTo>
                  <a:lnTo>
                    <a:pt x="5306" y="2880"/>
                  </a:lnTo>
                  <a:lnTo>
                    <a:pt x="5326" y="2933"/>
                  </a:lnTo>
                  <a:lnTo>
                    <a:pt x="5329" y="2942"/>
                  </a:lnTo>
                  <a:lnTo>
                    <a:pt x="5346" y="2997"/>
                  </a:lnTo>
                  <a:lnTo>
                    <a:pt x="5349" y="3005"/>
                  </a:lnTo>
                  <a:lnTo>
                    <a:pt x="5365" y="3060"/>
                  </a:lnTo>
                  <a:lnTo>
                    <a:pt x="5367" y="3069"/>
                  </a:lnTo>
                  <a:lnTo>
                    <a:pt x="5381" y="3125"/>
                  </a:lnTo>
                  <a:lnTo>
                    <a:pt x="5383" y="3134"/>
                  </a:lnTo>
                  <a:lnTo>
                    <a:pt x="5395" y="3190"/>
                  </a:lnTo>
                  <a:lnTo>
                    <a:pt x="5397" y="3199"/>
                  </a:lnTo>
                  <a:lnTo>
                    <a:pt x="5406" y="3255"/>
                  </a:lnTo>
                  <a:lnTo>
                    <a:pt x="5408" y="3265"/>
                  </a:lnTo>
                  <a:lnTo>
                    <a:pt x="5415" y="3321"/>
                  </a:lnTo>
                  <a:lnTo>
                    <a:pt x="5416" y="3331"/>
                  </a:lnTo>
                  <a:lnTo>
                    <a:pt x="5422" y="3388"/>
                  </a:lnTo>
                  <a:lnTo>
                    <a:pt x="5422" y="3397"/>
                  </a:lnTo>
                  <a:lnTo>
                    <a:pt x="5426" y="3454"/>
                  </a:lnTo>
                  <a:close/>
                  <a:moveTo>
                    <a:pt x="4923" y="3622"/>
                  </a:moveTo>
                  <a:lnTo>
                    <a:pt x="4926" y="3574"/>
                  </a:lnTo>
                  <a:lnTo>
                    <a:pt x="4927" y="3526"/>
                  </a:lnTo>
                  <a:lnTo>
                    <a:pt x="4926" y="3478"/>
                  </a:lnTo>
                  <a:lnTo>
                    <a:pt x="4923" y="3430"/>
                  </a:lnTo>
                  <a:lnTo>
                    <a:pt x="4919" y="3382"/>
                  </a:lnTo>
                  <a:lnTo>
                    <a:pt x="4913" y="3335"/>
                  </a:lnTo>
                  <a:lnTo>
                    <a:pt x="4905" y="3287"/>
                  </a:lnTo>
                  <a:lnTo>
                    <a:pt x="4895" y="3241"/>
                  </a:lnTo>
                  <a:lnTo>
                    <a:pt x="4883" y="3194"/>
                  </a:lnTo>
                  <a:lnTo>
                    <a:pt x="4870" y="3148"/>
                  </a:lnTo>
                  <a:lnTo>
                    <a:pt x="4855" y="3103"/>
                  </a:lnTo>
                  <a:lnTo>
                    <a:pt x="4838" y="3058"/>
                  </a:lnTo>
                  <a:lnTo>
                    <a:pt x="4820" y="3014"/>
                  </a:lnTo>
                  <a:lnTo>
                    <a:pt x="4800" y="2970"/>
                  </a:lnTo>
                  <a:lnTo>
                    <a:pt x="4779" y="2927"/>
                  </a:lnTo>
                  <a:lnTo>
                    <a:pt x="4755" y="2885"/>
                  </a:lnTo>
                  <a:lnTo>
                    <a:pt x="4731" y="2844"/>
                  </a:lnTo>
                  <a:lnTo>
                    <a:pt x="4704" y="2804"/>
                  </a:lnTo>
                  <a:lnTo>
                    <a:pt x="4676" y="2765"/>
                  </a:lnTo>
                  <a:lnTo>
                    <a:pt x="4647" y="2726"/>
                  </a:lnTo>
                  <a:lnTo>
                    <a:pt x="4616" y="2690"/>
                  </a:lnTo>
                  <a:lnTo>
                    <a:pt x="4584" y="2654"/>
                  </a:lnTo>
                  <a:lnTo>
                    <a:pt x="4551" y="2619"/>
                  </a:lnTo>
                  <a:lnTo>
                    <a:pt x="4517" y="2586"/>
                  </a:lnTo>
                  <a:lnTo>
                    <a:pt x="4481" y="2554"/>
                  </a:lnTo>
                  <a:lnTo>
                    <a:pt x="4444" y="2524"/>
                  </a:lnTo>
                  <a:lnTo>
                    <a:pt x="4406" y="2494"/>
                  </a:lnTo>
                  <a:lnTo>
                    <a:pt x="4367" y="2467"/>
                  </a:lnTo>
                  <a:lnTo>
                    <a:pt x="4327" y="2441"/>
                  </a:lnTo>
                  <a:lnTo>
                    <a:pt x="4285" y="2416"/>
                  </a:lnTo>
                  <a:lnTo>
                    <a:pt x="4242" y="2392"/>
                  </a:lnTo>
                  <a:lnTo>
                    <a:pt x="4200" y="2370"/>
                  </a:lnTo>
                  <a:lnTo>
                    <a:pt x="4156" y="2350"/>
                  </a:lnTo>
                  <a:lnTo>
                    <a:pt x="4112" y="2332"/>
                  </a:lnTo>
                  <a:lnTo>
                    <a:pt x="4067" y="2315"/>
                  </a:lnTo>
                  <a:lnTo>
                    <a:pt x="4021" y="2300"/>
                  </a:lnTo>
                  <a:lnTo>
                    <a:pt x="3976" y="2287"/>
                  </a:lnTo>
                  <a:lnTo>
                    <a:pt x="3929" y="2275"/>
                  </a:lnTo>
                  <a:lnTo>
                    <a:pt x="3882" y="2265"/>
                  </a:lnTo>
                  <a:lnTo>
                    <a:pt x="3835" y="2257"/>
                  </a:lnTo>
                  <a:lnTo>
                    <a:pt x="3788" y="2251"/>
                  </a:lnTo>
                  <a:lnTo>
                    <a:pt x="3740" y="2247"/>
                  </a:lnTo>
                  <a:lnTo>
                    <a:pt x="3692" y="2244"/>
                  </a:lnTo>
                  <a:lnTo>
                    <a:pt x="3644" y="2243"/>
                  </a:lnTo>
                  <a:lnTo>
                    <a:pt x="3596" y="2244"/>
                  </a:lnTo>
                  <a:lnTo>
                    <a:pt x="3548" y="2247"/>
                  </a:lnTo>
                  <a:lnTo>
                    <a:pt x="3500" y="2251"/>
                  </a:lnTo>
                  <a:lnTo>
                    <a:pt x="3453" y="2257"/>
                  </a:lnTo>
                  <a:lnTo>
                    <a:pt x="3406" y="2265"/>
                  </a:lnTo>
                  <a:lnTo>
                    <a:pt x="3359" y="2275"/>
                  </a:lnTo>
                  <a:lnTo>
                    <a:pt x="3312" y="2287"/>
                  </a:lnTo>
                  <a:lnTo>
                    <a:pt x="3267" y="2300"/>
                  </a:lnTo>
                  <a:lnTo>
                    <a:pt x="3221" y="2315"/>
                  </a:lnTo>
                  <a:lnTo>
                    <a:pt x="3176" y="2332"/>
                  </a:lnTo>
                  <a:lnTo>
                    <a:pt x="3132" y="2350"/>
                  </a:lnTo>
                  <a:lnTo>
                    <a:pt x="3088" y="2370"/>
                  </a:lnTo>
                  <a:lnTo>
                    <a:pt x="3046" y="2392"/>
                  </a:lnTo>
                  <a:lnTo>
                    <a:pt x="3003" y="2416"/>
                  </a:lnTo>
                  <a:lnTo>
                    <a:pt x="2961" y="2441"/>
                  </a:lnTo>
                  <a:lnTo>
                    <a:pt x="2921" y="2467"/>
                  </a:lnTo>
                  <a:lnTo>
                    <a:pt x="2882" y="2494"/>
                  </a:lnTo>
                  <a:lnTo>
                    <a:pt x="2844" y="2524"/>
                  </a:lnTo>
                  <a:lnTo>
                    <a:pt x="2807" y="2554"/>
                  </a:lnTo>
                  <a:lnTo>
                    <a:pt x="2772" y="2586"/>
                  </a:lnTo>
                  <a:lnTo>
                    <a:pt x="2737" y="2619"/>
                  </a:lnTo>
                  <a:lnTo>
                    <a:pt x="2704" y="2654"/>
                  </a:lnTo>
                  <a:lnTo>
                    <a:pt x="2672" y="2689"/>
                  </a:lnTo>
                  <a:lnTo>
                    <a:pt x="2642" y="2726"/>
                  </a:lnTo>
                  <a:lnTo>
                    <a:pt x="2612" y="2764"/>
                  </a:lnTo>
                  <a:lnTo>
                    <a:pt x="2585" y="2803"/>
                  </a:lnTo>
                  <a:lnTo>
                    <a:pt x="2559" y="2843"/>
                  </a:lnTo>
                  <a:lnTo>
                    <a:pt x="2534" y="2885"/>
                  </a:lnTo>
                  <a:lnTo>
                    <a:pt x="2510" y="2928"/>
                  </a:lnTo>
                  <a:lnTo>
                    <a:pt x="2488" y="2970"/>
                  </a:lnTo>
                  <a:lnTo>
                    <a:pt x="2468" y="3014"/>
                  </a:lnTo>
                  <a:lnTo>
                    <a:pt x="2450" y="3058"/>
                  </a:lnTo>
                  <a:lnTo>
                    <a:pt x="2433" y="3103"/>
                  </a:lnTo>
                  <a:lnTo>
                    <a:pt x="2418" y="3149"/>
                  </a:lnTo>
                  <a:lnTo>
                    <a:pt x="2405" y="3194"/>
                  </a:lnTo>
                  <a:lnTo>
                    <a:pt x="2393" y="3241"/>
                  </a:lnTo>
                  <a:lnTo>
                    <a:pt x="2383" y="3288"/>
                  </a:lnTo>
                  <a:lnTo>
                    <a:pt x="2375" y="3335"/>
                  </a:lnTo>
                  <a:lnTo>
                    <a:pt x="2369" y="3382"/>
                  </a:lnTo>
                  <a:lnTo>
                    <a:pt x="2365" y="3430"/>
                  </a:lnTo>
                  <a:lnTo>
                    <a:pt x="2362" y="3478"/>
                  </a:lnTo>
                  <a:lnTo>
                    <a:pt x="2361" y="3526"/>
                  </a:lnTo>
                  <a:lnTo>
                    <a:pt x="2362" y="3574"/>
                  </a:lnTo>
                  <a:lnTo>
                    <a:pt x="2365" y="3622"/>
                  </a:lnTo>
                  <a:lnTo>
                    <a:pt x="2369" y="3670"/>
                  </a:lnTo>
                  <a:lnTo>
                    <a:pt x="2375" y="3718"/>
                  </a:lnTo>
                  <a:lnTo>
                    <a:pt x="2384" y="3765"/>
                  </a:lnTo>
                  <a:lnTo>
                    <a:pt x="2393" y="3812"/>
                  </a:lnTo>
                  <a:lnTo>
                    <a:pt x="2405" y="3858"/>
                  </a:lnTo>
                  <a:lnTo>
                    <a:pt x="2418" y="3904"/>
                  </a:lnTo>
                  <a:lnTo>
                    <a:pt x="2433" y="3950"/>
                  </a:lnTo>
                  <a:lnTo>
                    <a:pt x="2450" y="3995"/>
                  </a:lnTo>
                  <a:lnTo>
                    <a:pt x="2468" y="4039"/>
                  </a:lnTo>
                  <a:lnTo>
                    <a:pt x="2488" y="4083"/>
                  </a:lnTo>
                  <a:lnTo>
                    <a:pt x="2510" y="4126"/>
                  </a:lnTo>
                  <a:lnTo>
                    <a:pt x="2534" y="4168"/>
                  </a:lnTo>
                  <a:lnTo>
                    <a:pt x="2558" y="4209"/>
                  </a:lnTo>
                  <a:lnTo>
                    <a:pt x="2585" y="4250"/>
                  </a:lnTo>
                  <a:lnTo>
                    <a:pt x="2612" y="4289"/>
                  </a:lnTo>
                  <a:lnTo>
                    <a:pt x="2641" y="4327"/>
                  </a:lnTo>
                  <a:lnTo>
                    <a:pt x="2672" y="4363"/>
                  </a:lnTo>
                  <a:lnTo>
                    <a:pt x="2704" y="4399"/>
                  </a:lnTo>
                  <a:lnTo>
                    <a:pt x="2737" y="4433"/>
                  </a:lnTo>
                  <a:lnTo>
                    <a:pt x="2772" y="4467"/>
                  </a:lnTo>
                  <a:lnTo>
                    <a:pt x="2807" y="4498"/>
                  </a:lnTo>
                  <a:lnTo>
                    <a:pt x="2844" y="4529"/>
                  </a:lnTo>
                  <a:lnTo>
                    <a:pt x="2882" y="4558"/>
                  </a:lnTo>
                  <a:lnTo>
                    <a:pt x="2922" y="4586"/>
                  </a:lnTo>
                  <a:lnTo>
                    <a:pt x="2962" y="4613"/>
                  </a:lnTo>
                  <a:lnTo>
                    <a:pt x="3003" y="4637"/>
                  </a:lnTo>
                  <a:lnTo>
                    <a:pt x="3045" y="4661"/>
                  </a:lnTo>
                  <a:lnTo>
                    <a:pt x="3088" y="4682"/>
                  </a:lnTo>
                  <a:lnTo>
                    <a:pt x="3132" y="4702"/>
                  </a:lnTo>
                  <a:lnTo>
                    <a:pt x="3176" y="4720"/>
                  </a:lnTo>
                  <a:lnTo>
                    <a:pt x="3221" y="4737"/>
                  </a:lnTo>
                  <a:lnTo>
                    <a:pt x="3266" y="4752"/>
                  </a:lnTo>
                  <a:lnTo>
                    <a:pt x="3312" y="4765"/>
                  </a:lnTo>
                  <a:lnTo>
                    <a:pt x="3359" y="4777"/>
                  </a:lnTo>
                  <a:lnTo>
                    <a:pt x="3405" y="4787"/>
                  </a:lnTo>
                  <a:lnTo>
                    <a:pt x="3453" y="4795"/>
                  </a:lnTo>
                  <a:lnTo>
                    <a:pt x="3500" y="4801"/>
                  </a:lnTo>
                  <a:lnTo>
                    <a:pt x="3548" y="4805"/>
                  </a:lnTo>
                  <a:lnTo>
                    <a:pt x="3596" y="4808"/>
                  </a:lnTo>
                  <a:lnTo>
                    <a:pt x="3644" y="4809"/>
                  </a:lnTo>
                  <a:lnTo>
                    <a:pt x="3692" y="4808"/>
                  </a:lnTo>
                  <a:lnTo>
                    <a:pt x="3740" y="4805"/>
                  </a:lnTo>
                  <a:lnTo>
                    <a:pt x="3788" y="4801"/>
                  </a:lnTo>
                  <a:lnTo>
                    <a:pt x="3835" y="4795"/>
                  </a:lnTo>
                  <a:lnTo>
                    <a:pt x="3883" y="4787"/>
                  </a:lnTo>
                  <a:lnTo>
                    <a:pt x="3929" y="4777"/>
                  </a:lnTo>
                  <a:lnTo>
                    <a:pt x="3976" y="4765"/>
                  </a:lnTo>
                  <a:lnTo>
                    <a:pt x="4022" y="4752"/>
                  </a:lnTo>
                  <a:lnTo>
                    <a:pt x="4067" y="4737"/>
                  </a:lnTo>
                  <a:lnTo>
                    <a:pt x="4112" y="4720"/>
                  </a:lnTo>
                  <a:lnTo>
                    <a:pt x="4156" y="4702"/>
                  </a:lnTo>
                  <a:lnTo>
                    <a:pt x="4200" y="4682"/>
                  </a:lnTo>
                  <a:lnTo>
                    <a:pt x="4243" y="4661"/>
                  </a:lnTo>
                  <a:lnTo>
                    <a:pt x="4285" y="4637"/>
                  </a:lnTo>
                  <a:lnTo>
                    <a:pt x="4326" y="4613"/>
                  </a:lnTo>
                  <a:lnTo>
                    <a:pt x="4366" y="4586"/>
                  </a:lnTo>
                  <a:lnTo>
                    <a:pt x="4406" y="4558"/>
                  </a:lnTo>
                  <a:lnTo>
                    <a:pt x="4444" y="4529"/>
                  </a:lnTo>
                  <a:lnTo>
                    <a:pt x="4481" y="4498"/>
                  </a:lnTo>
                  <a:lnTo>
                    <a:pt x="4517" y="4466"/>
                  </a:lnTo>
                  <a:lnTo>
                    <a:pt x="4551" y="4433"/>
                  </a:lnTo>
                  <a:lnTo>
                    <a:pt x="4584" y="4399"/>
                  </a:lnTo>
                  <a:lnTo>
                    <a:pt x="4616" y="4363"/>
                  </a:lnTo>
                  <a:lnTo>
                    <a:pt x="4647" y="4326"/>
                  </a:lnTo>
                  <a:lnTo>
                    <a:pt x="4676" y="4288"/>
                  </a:lnTo>
                  <a:lnTo>
                    <a:pt x="4704" y="4249"/>
                  </a:lnTo>
                  <a:lnTo>
                    <a:pt x="4731" y="4209"/>
                  </a:lnTo>
                  <a:lnTo>
                    <a:pt x="4755" y="4168"/>
                  </a:lnTo>
                  <a:lnTo>
                    <a:pt x="4778" y="4126"/>
                  </a:lnTo>
                  <a:lnTo>
                    <a:pt x="4800" y="4083"/>
                  </a:lnTo>
                  <a:lnTo>
                    <a:pt x="4820" y="4039"/>
                  </a:lnTo>
                  <a:lnTo>
                    <a:pt x="4838" y="3995"/>
                  </a:lnTo>
                  <a:lnTo>
                    <a:pt x="4855" y="3950"/>
                  </a:lnTo>
                  <a:lnTo>
                    <a:pt x="4870" y="3904"/>
                  </a:lnTo>
                  <a:lnTo>
                    <a:pt x="4883" y="3858"/>
                  </a:lnTo>
                  <a:lnTo>
                    <a:pt x="4895" y="3812"/>
                  </a:lnTo>
                  <a:lnTo>
                    <a:pt x="4905" y="3765"/>
                  </a:lnTo>
                  <a:lnTo>
                    <a:pt x="4913" y="3718"/>
                  </a:lnTo>
                  <a:lnTo>
                    <a:pt x="4919" y="3670"/>
                  </a:lnTo>
                  <a:lnTo>
                    <a:pt x="4923" y="3622"/>
                  </a:lnTo>
                  <a:close/>
                </a:path>
              </a:pathLst>
            </a:custGeom>
            <a:solidFill>
              <a:srgbClr val="FFFFFF"/>
            </a:solidFill>
            <a:ln>
              <a:noFill/>
            </a:ln>
          </p:spPr>
          <p:txBody>
            <a:bodyPr/>
            <a:lstStyle/>
            <a:p>
              <a:endParaRPr/>
            </a:p>
          </p:txBody>
        </p:sp>
      </p:grpSp>
      <p:grpSp>
        <p:nvGrpSpPr>
          <p:cNvPr id="90064" name="Group 137">
            <a:extLst>
              <a:ext uri="{FF2B5EF4-FFF2-40B4-BE49-F238E27FC236}">
                <a16:creationId xmlns:a16="http://schemas.microsoft.com/office/drawing/2014/main" id="{0FFD2783-DF98-4233-A372-74E9DCAE74D8}"/>
              </a:ext>
            </a:extLst>
          </p:cNvPr>
          <p:cNvGrpSpPr/>
          <p:nvPr/>
        </p:nvGrpSpPr>
        <p:grpSpPr>
          <a:xfrm>
            <a:off x="627683" y="4879961"/>
            <a:ext cx="965084" cy="965084"/>
            <a:chOff x="4308995" y="3230880"/>
            <a:chExt cx="914400" cy="914400"/>
          </a:xfrm>
        </p:grpSpPr>
        <p:sp>
          <p:nvSpPr>
            <p:cNvPr id="90065" name="Accent">
              <a:extLst>
                <a:ext uri="{FF2B5EF4-FFF2-40B4-BE49-F238E27FC236}">
                  <a16:creationId xmlns:a16="http://schemas.microsoft.com/office/drawing/2014/main" id="{03F9E3E3-0BC7-4A91-8EC7-86C5A68DCB5A}"/>
                </a:ext>
              </a:extLst>
            </p:cNvPr>
            <p:cNvSpPr/>
            <p:nvPr/>
          </p:nvSpPr>
          <p:spPr>
            <a:xfrm>
              <a:off x="4308995" y="3230880"/>
              <a:ext cx="914400" cy="914400"/>
            </a:xfrm>
            <a:custGeom>
              <a:avLst/>
              <a:gdLst/>
              <a:ahLst/>
              <a:cxnLst/>
              <a:rect l="0" t="0" r="10000" b="10000"/>
              <a:pathLst>
                <a:path w="10000" h="10000">
                  <a:moveTo>
                    <a:pt x="4568" y="4667"/>
                  </a:moveTo>
                  <a:lnTo>
                    <a:pt x="3676" y="3775"/>
                  </a:lnTo>
                  <a:lnTo>
                    <a:pt x="3655" y="3750"/>
                  </a:lnTo>
                  <a:lnTo>
                    <a:pt x="3636" y="3723"/>
                  </a:lnTo>
                  <a:lnTo>
                    <a:pt x="3622" y="3694"/>
                  </a:lnTo>
                  <a:lnTo>
                    <a:pt x="3612" y="3663"/>
                  </a:lnTo>
                  <a:lnTo>
                    <a:pt x="3605" y="3631"/>
                  </a:lnTo>
                  <a:lnTo>
                    <a:pt x="3603" y="3598"/>
                  </a:lnTo>
                  <a:lnTo>
                    <a:pt x="3605" y="3565"/>
                  </a:lnTo>
                  <a:lnTo>
                    <a:pt x="3612" y="3533"/>
                  </a:lnTo>
                  <a:lnTo>
                    <a:pt x="3622" y="3502"/>
                  </a:lnTo>
                  <a:lnTo>
                    <a:pt x="3636" y="3473"/>
                  </a:lnTo>
                  <a:lnTo>
                    <a:pt x="3655" y="3446"/>
                  </a:lnTo>
                  <a:lnTo>
                    <a:pt x="3676" y="3421"/>
                  </a:lnTo>
                  <a:lnTo>
                    <a:pt x="3701" y="3400"/>
                  </a:lnTo>
                  <a:lnTo>
                    <a:pt x="3728" y="3381"/>
                  </a:lnTo>
                  <a:lnTo>
                    <a:pt x="3757" y="3367"/>
                  </a:lnTo>
                  <a:lnTo>
                    <a:pt x="3788" y="3357"/>
                  </a:lnTo>
                  <a:lnTo>
                    <a:pt x="3820" y="3350"/>
                  </a:lnTo>
                  <a:lnTo>
                    <a:pt x="3853" y="3348"/>
                  </a:lnTo>
                  <a:lnTo>
                    <a:pt x="3886" y="3350"/>
                  </a:lnTo>
                  <a:lnTo>
                    <a:pt x="3918" y="3357"/>
                  </a:lnTo>
                  <a:lnTo>
                    <a:pt x="3949" y="3367"/>
                  </a:lnTo>
                  <a:lnTo>
                    <a:pt x="3978" y="3381"/>
                  </a:lnTo>
                  <a:lnTo>
                    <a:pt x="4005" y="3400"/>
                  </a:lnTo>
                  <a:lnTo>
                    <a:pt x="4030" y="3421"/>
                  </a:lnTo>
                  <a:lnTo>
                    <a:pt x="4731" y="4122"/>
                  </a:lnTo>
                  <a:lnTo>
                    <a:pt x="6084" y="2543"/>
                  </a:lnTo>
                  <a:lnTo>
                    <a:pt x="6107" y="2520"/>
                  </a:lnTo>
                  <a:lnTo>
                    <a:pt x="6133" y="2500"/>
                  </a:lnTo>
                  <a:lnTo>
                    <a:pt x="6161" y="2483"/>
                  </a:lnTo>
                  <a:lnTo>
                    <a:pt x="6191" y="2470"/>
                  </a:lnTo>
                  <a:lnTo>
                    <a:pt x="6222" y="2461"/>
                  </a:lnTo>
                  <a:lnTo>
                    <a:pt x="6255" y="2457"/>
                  </a:lnTo>
                  <a:lnTo>
                    <a:pt x="6288" y="2456"/>
                  </a:lnTo>
                  <a:lnTo>
                    <a:pt x="6320" y="2460"/>
                  </a:lnTo>
                  <a:lnTo>
                    <a:pt x="6352" y="2468"/>
                  </a:lnTo>
                  <a:lnTo>
                    <a:pt x="6382" y="2481"/>
                  </a:lnTo>
                  <a:lnTo>
                    <a:pt x="6411" y="2497"/>
                  </a:lnTo>
                  <a:lnTo>
                    <a:pt x="6437" y="2516"/>
                  </a:lnTo>
                  <a:lnTo>
                    <a:pt x="6460" y="2539"/>
                  </a:lnTo>
                  <a:lnTo>
                    <a:pt x="6480" y="2565"/>
                  </a:lnTo>
                  <a:lnTo>
                    <a:pt x="6497" y="2593"/>
                  </a:lnTo>
                  <a:lnTo>
                    <a:pt x="6510" y="2623"/>
                  </a:lnTo>
                  <a:lnTo>
                    <a:pt x="6519" y="2654"/>
                  </a:lnTo>
                  <a:lnTo>
                    <a:pt x="6523" y="2687"/>
                  </a:lnTo>
                  <a:lnTo>
                    <a:pt x="6524" y="2720"/>
                  </a:lnTo>
                  <a:lnTo>
                    <a:pt x="6520" y="2752"/>
                  </a:lnTo>
                  <a:lnTo>
                    <a:pt x="6512" y="2784"/>
                  </a:lnTo>
                  <a:lnTo>
                    <a:pt x="6499" y="2814"/>
                  </a:lnTo>
                  <a:lnTo>
                    <a:pt x="6483" y="2843"/>
                  </a:lnTo>
                  <a:lnTo>
                    <a:pt x="6464" y="2869"/>
                  </a:lnTo>
                  <a:lnTo>
                    <a:pt x="4935" y="4653"/>
                  </a:lnTo>
                  <a:lnTo>
                    <a:pt x="4913" y="4675"/>
                  </a:lnTo>
                  <a:lnTo>
                    <a:pt x="4888" y="4695"/>
                  </a:lnTo>
                  <a:lnTo>
                    <a:pt x="4861" y="4712"/>
                  </a:lnTo>
                  <a:lnTo>
                    <a:pt x="4832" y="4724"/>
                  </a:lnTo>
                  <a:lnTo>
                    <a:pt x="4802" y="4734"/>
                  </a:lnTo>
                  <a:lnTo>
                    <a:pt x="4770" y="4739"/>
                  </a:lnTo>
                  <a:lnTo>
                    <a:pt x="4739" y="4740"/>
                  </a:lnTo>
                  <a:lnTo>
                    <a:pt x="4707" y="4737"/>
                  </a:lnTo>
                  <a:lnTo>
                    <a:pt x="4676" y="4730"/>
                  </a:lnTo>
                  <a:lnTo>
                    <a:pt x="4646" y="4720"/>
                  </a:lnTo>
                  <a:lnTo>
                    <a:pt x="4618" y="4705"/>
                  </a:lnTo>
                  <a:lnTo>
                    <a:pt x="4592" y="4688"/>
                  </a:lnTo>
                  <a:lnTo>
                    <a:pt x="4568" y="4667"/>
                  </a:lnTo>
                  <a:close/>
                </a:path>
              </a:pathLst>
            </a:custGeom>
            <a:solidFill>
              <a:srgbClr val="FFFFFF"/>
            </a:solidFill>
            <a:ln>
              <a:noFill/>
            </a:ln>
          </p:spPr>
          <p:txBody>
            <a:bodyPr/>
            <a:lstStyle/>
            <a:p>
              <a:endParaRPr/>
            </a:p>
          </p:txBody>
        </p:sp>
        <p:sp>
          <p:nvSpPr>
            <p:cNvPr id="90066" name="Outline">
              <a:extLst>
                <a:ext uri="{FF2B5EF4-FFF2-40B4-BE49-F238E27FC236}">
                  <a16:creationId xmlns:a16="http://schemas.microsoft.com/office/drawing/2014/main" id="{DDF201EB-21C8-455C-84EE-2EFF999E98EE}"/>
                </a:ext>
              </a:extLst>
            </p:cNvPr>
            <p:cNvSpPr/>
            <p:nvPr/>
          </p:nvSpPr>
          <p:spPr>
            <a:xfrm>
              <a:off x="4308995" y="3230880"/>
              <a:ext cx="914400" cy="914400"/>
            </a:xfrm>
            <a:custGeom>
              <a:avLst/>
              <a:gdLst/>
              <a:ahLst/>
              <a:cxnLst/>
              <a:rect l="0" t="0" r="10000" b="10000"/>
              <a:pathLst>
                <a:path w="10000" h="10000">
                  <a:moveTo>
                    <a:pt x="7796" y="3498"/>
                  </a:moveTo>
                  <a:lnTo>
                    <a:pt x="7798" y="3593"/>
                  </a:lnTo>
                  <a:lnTo>
                    <a:pt x="7798" y="3603"/>
                  </a:lnTo>
                  <a:lnTo>
                    <a:pt x="7796" y="3699"/>
                  </a:lnTo>
                  <a:lnTo>
                    <a:pt x="7796" y="3708"/>
                  </a:lnTo>
                  <a:lnTo>
                    <a:pt x="7790" y="3803"/>
                  </a:lnTo>
                  <a:lnTo>
                    <a:pt x="7790" y="3813"/>
                  </a:lnTo>
                  <a:lnTo>
                    <a:pt x="7781" y="3908"/>
                  </a:lnTo>
                  <a:lnTo>
                    <a:pt x="7780" y="3917"/>
                  </a:lnTo>
                  <a:lnTo>
                    <a:pt x="7767" y="4011"/>
                  </a:lnTo>
                  <a:lnTo>
                    <a:pt x="7766" y="4021"/>
                  </a:lnTo>
                  <a:lnTo>
                    <a:pt x="7750" y="4114"/>
                  </a:lnTo>
                  <a:lnTo>
                    <a:pt x="7748" y="4124"/>
                  </a:lnTo>
                  <a:lnTo>
                    <a:pt x="7729" y="4217"/>
                  </a:lnTo>
                  <a:lnTo>
                    <a:pt x="7727" y="4226"/>
                  </a:lnTo>
                  <a:lnTo>
                    <a:pt x="7704" y="4318"/>
                  </a:lnTo>
                  <a:lnTo>
                    <a:pt x="7702" y="4327"/>
                  </a:lnTo>
                  <a:lnTo>
                    <a:pt x="7676" y="4418"/>
                  </a:lnTo>
                  <a:lnTo>
                    <a:pt x="7673" y="4427"/>
                  </a:lnTo>
                  <a:lnTo>
                    <a:pt x="7643" y="4518"/>
                  </a:lnTo>
                  <a:lnTo>
                    <a:pt x="7640" y="4526"/>
                  </a:lnTo>
                  <a:lnTo>
                    <a:pt x="7607" y="4616"/>
                  </a:lnTo>
                  <a:lnTo>
                    <a:pt x="7604" y="4624"/>
                  </a:lnTo>
                  <a:lnTo>
                    <a:pt x="7567" y="4712"/>
                  </a:lnTo>
                  <a:lnTo>
                    <a:pt x="7563" y="4721"/>
                  </a:lnTo>
                  <a:lnTo>
                    <a:pt x="7524" y="4808"/>
                  </a:lnTo>
                  <a:lnTo>
                    <a:pt x="7520" y="4816"/>
                  </a:lnTo>
                  <a:lnTo>
                    <a:pt x="7477" y="4902"/>
                  </a:lnTo>
                  <a:lnTo>
                    <a:pt x="7472" y="4910"/>
                  </a:lnTo>
                  <a:lnTo>
                    <a:pt x="7426" y="4994"/>
                  </a:lnTo>
                  <a:lnTo>
                    <a:pt x="7421" y="5002"/>
                  </a:lnTo>
                  <a:lnTo>
                    <a:pt x="7372" y="5084"/>
                  </a:lnTo>
                  <a:lnTo>
                    <a:pt x="7367" y="5092"/>
                  </a:lnTo>
                  <a:lnTo>
                    <a:pt x="7314" y="5172"/>
                  </a:lnTo>
                  <a:lnTo>
                    <a:pt x="7309" y="5180"/>
                  </a:lnTo>
                  <a:lnTo>
                    <a:pt x="7254" y="5257"/>
                  </a:lnTo>
                  <a:lnTo>
                    <a:pt x="7248" y="5265"/>
                  </a:lnTo>
                  <a:lnTo>
                    <a:pt x="7190" y="5340"/>
                  </a:lnTo>
                  <a:lnTo>
                    <a:pt x="7184" y="5348"/>
                  </a:lnTo>
                  <a:lnTo>
                    <a:pt x="7124" y="5421"/>
                  </a:lnTo>
                  <a:lnTo>
                    <a:pt x="7118" y="5428"/>
                  </a:lnTo>
                  <a:lnTo>
                    <a:pt x="7054" y="5499"/>
                  </a:lnTo>
                  <a:lnTo>
                    <a:pt x="7048" y="5506"/>
                  </a:lnTo>
                  <a:lnTo>
                    <a:pt x="6982" y="5574"/>
                  </a:lnTo>
                  <a:lnTo>
                    <a:pt x="6975" y="5581"/>
                  </a:lnTo>
                  <a:lnTo>
                    <a:pt x="6907" y="5646"/>
                  </a:lnTo>
                  <a:lnTo>
                    <a:pt x="6900" y="5653"/>
                  </a:lnTo>
                  <a:lnTo>
                    <a:pt x="6829" y="5716"/>
                  </a:lnTo>
                  <a:lnTo>
                    <a:pt x="6822" y="5722"/>
                  </a:lnTo>
                  <a:lnTo>
                    <a:pt x="6749" y="5783"/>
                  </a:lnTo>
                  <a:lnTo>
                    <a:pt x="6742" y="5789"/>
                  </a:lnTo>
                  <a:lnTo>
                    <a:pt x="6666" y="5847"/>
                  </a:lnTo>
                  <a:lnTo>
                    <a:pt x="6658" y="5852"/>
                  </a:lnTo>
                  <a:lnTo>
                    <a:pt x="6608" y="5888"/>
                  </a:lnTo>
                  <a:lnTo>
                    <a:pt x="7406" y="8625"/>
                  </a:lnTo>
                  <a:lnTo>
                    <a:pt x="7413" y="8658"/>
                  </a:lnTo>
                  <a:lnTo>
                    <a:pt x="7416" y="8691"/>
                  </a:lnTo>
                  <a:lnTo>
                    <a:pt x="7414" y="8725"/>
                  </a:lnTo>
                  <a:lnTo>
                    <a:pt x="7408" y="8758"/>
                  </a:lnTo>
                  <a:lnTo>
                    <a:pt x="7397" y="8790"/>
                  </a:lnTo>
                  <a:lnTo>
                    <a:pt x="7383" y="8820"/>
                  </a:lnTo>
                  <a:lnTo>
                    <a:pt x="7364" y="8848"/>
                  </a:lnTo>
                  <a:lnTo>
                    <a:pt x="7342" y="8873"/>
                  </a:lnTo>
                  <a:lnTo>
                    <a:pt x="7316" y="8895"/>
                  </a:lnTo>
                  <a:lnTo>
                    <a:pt x="7288" y="8913"/>
                  </a:lnTo>
                  <a:lnTo>
                    <a:pt x="7258" y="8928"/>
                  </a:lnTo>
                  <a:lnTo>
                    <a:pt x="7225" y="8938"/>
                  </a:lnTo>
                  <a:lnTo>
                    <a:pt x="7192" y="8944"/>
                  </a:lnTo>
                  <a:lnTo>
                    <a:pt x="7159" y="8945"/>
                  </a:lnTo>
                  <a:lnTo>
                    <a:pt x="7125" y="8942"/>
                  </a:lnTo>
                  <a:lnTo>
                    <a:pt x="7093" y="8934"/>
                  </a:lnTo>
                  <a:lnTo>
                    <a:pt x="7061" y="8922"/>
                  </a:lnTo>
                  <a:lnTo>
                    <a:pt x="7032" y="8906"/>
                  </a:lnTo>
                  <a:lnTo>
                    <a:pt x="5837" y="8145"/>
                  </a:lnTo>
                  <a:lnTo>
                    <a:pt x="5208" y="9089"/>
                  </a:lnTo>
                  <a:lnTo>
                    <a:pt x="5188" y="9115"/>
                  </a:lnTo>
                  <a:lnTo>
                    <a:pt x="5165" y="9138"/>
                  </a:lnTo>
                  <a:lnTo>
                    <a:pt x="5139" y="9158"/>
                  </a:lnTo>
                  <a:lnTo>
                    <a:pt x="5111" y="9174"/>
                  </a:lnTo>
                  <a:lnTo>
                    <a:pt x="5080" y="9187"/>
                  </a:lnTo>
                  <a:lnTo>
                    <a:pt x="5049" y="9195"/>
                  </a:lnTo>
                  <a:lnTo>
                    <a:pt x="5016" y="9199"/>
                  </a:lnTo>
                  <a:lnTo>
                    <a:pt x="4984" y="9199"/>
                  </a:lnTo>
                  <a:lnTo>
                    <a:pt x="4951" y="9195"/>
                  </a:lnTo>
                  <a:lnTo>
                    <a:pt x="4920" y="9187"/>
                  </a:lnTo>
                  <a:lnTo>
                    <a:pt x="4889" y="9174"/>
                  </a:lnTo>
                  <a:lnTo>
                    <a:pt x="4861" y="9158"/>
                  </a:lnTo>
                  <a:lnTo>
                    <a:pt x="4835" y="9138"/>
                  </a:lnTo>
                  <a:lnTo>
                    <a:pt x="4812" y="9115"/>
                  </a:lnTo>
                  <a:lnTo>
                    <a:pt x="4792" y="9089"/>
                  </a:lnTo>
                  <a:lnTo>
                    <a:pt x="4163" y="8145"/>
                  </a:lnTo>
                  <a:lnTo>
                    <a:pt x="2968" y="8906"/>
                  </a:lnTo>
                  <a:lnTo>
                    <a:pt x="2939" y="8922"/>
                  </a:lnTo>
                  <a:lnTo>
                    <a:pt x="2907" y="8934"/>
                  </a:lnTo>
                  <a:lnTo>
                    <a:pt x="2875" y="8942"/>
                  </a:lnTo>
                  <a:lnTo>
                    <a:pt x="2841" y="8945"/>
                  </a:lnTo>
                  <a:lnTo>
                    <a:pt x="2808" y="8944"/>
                  </a:lnTo>
                  <a:lnTo>
                    <a:pt x="2775" y="8938"/>
                  </a:lnTo>
                  <a:lnTo>
                    <a:pt x="2742" y="8928"/>
                  </a:lnTo>
                  <a:lnTo>
                    <a:pt x="2712" y="8913"/>
                  </a:lnTo>
                  <a:lnTo>
                    <a:pt x="2684" y="8895"/>
                  </a:lnTo>
                  <a:lnTo>
                    <a:pt x="2658" y="8873"/>
                  </a:lnTo>
                  <a:lnTo>
                    <a:pt x="2636" y="8848"/>
                  </a:lnTo>
                  <a:lnTo>
                    <a:pt x="2617" y="8820"/>
                  </a:lnTo>
                  <a:lnTo>
                    <a:pt x="2603" y="8790"/>
                  </a:lnTo>
                  <a:lnTo>
                    <a:pt x="2592" y="8758"/>
                  </a:lnTo>
                  <a:lnTo>
                    <a:pt x="2586" y="8725"/>
                  </a:lnTo>
                  <a:lnTo>
                    <a:pt x="2584" y="8691"/>
                  </a:lnTo>
                  <a:lnTo>
                    <a:pt x="2587" y="8658"/>
                  </a:lnTo>
                  <a:lnTo>
                    <a:pt x="2594" y="8625"/>
                  </a:lnTo>
                  <a:lnTo>
                    <a:pt x="3392" y="5888"/>
                  </a:lnTo>
                  <a:lnTo>
                    <a:pt x="3342" y="5852"/>
                  </a:lnTo>
                  <a:lnTo>
                    <a:pt x="3334" y="5847"/>
                  </a:lnTo>
                  <a:lnTo>
                    <a:pt x="3258" y="5789"/>
                  </a:lnTo>
                  <a:lnTo>
                    <a:pt x="3251" y="5783"/>
                  </a:lnTo>
                  <a:lnTo>
                    <a:pt x="3178" y="5722"/>
                  </a:lnTo>
                  <a:lnTo>
                    <a:pt x="3171" y="5716"/>
                  </a:lnTo>
                  <a:lnTo>
                    <a:pt x="3100" y="5653"/>
                  </a:lnTo>
                  <a:lnTo>
                    <a:pt x="3093" y="5646"/>
                  </a:lnTo>
                  <a:lnTo>
                    <a:pt x="3025" y="5581"/>
                  </a:lnTo>
                  <a:lnTo>
                    <a:pt x="3018" y="5574"/>
                  </a:lnTo>
                  <a:lnTo>
                    <a:pt x="2952" y="5506"/>
                  </a:lnTo>
                  <a:lnTo>
                    <a:pt x="2946" y="5499"/>
                  </a:lnTo>
                  <a:lnTo>
                    <a:pt x="2882" y="5428"/>
                  </a:lnTo>
                  <a:lnTo>
                    <a:pt x="2876" y="5421"/>
                  </a:lnTo>
                  <a:lnTo>
                    <a:pt x="2816" y="5348"/>
                  </a:lnTo>
                  <a:lnTo>
                    <a:pt x="2810" y="5340"/>
                  </a:lnTo>
                  <a:lnTo>
                    <a:pt x="2752" y="5265"/>
                  </a:lnTo>
                  <a:lnTo>
                    <a:pt x="2746" y="5257"/>
                  </a:lnTo>
                  <a:lnTo>
                    <a:pt x="2691" y="5180"/>
                  </a:lnTo>
                  <a:lnTo>
                    <a:pt x="2686" y="5172"/>
                  </a:lnTo>
                  <a:lnTo>
                    <a:pt x="2633" y="5092"/>
                  </a:lnTo>
                  <a:lnTo>
                    <a:pt x="2628" y="5084"/>
                  </a:lnTo>
                  <a:lnTo>
                    <a:pt x="2579" y="5002"/>
                  </a:lnTo>
                  <a:lnTo>
                    <a:pt x="2574" y="4994"/>
                  </a:lnTo>
                  <a:lnTo>
                    <a:pt x="2528" y="4910"/>
                  </a:lnTo>
                  <a:lnTo>
                    <a:pt x="2523" y="4902"/>
                  </a:lnTo>
                  <a:lnTo>
                    <a:pt x="2480" y="4816"/>
                  </a:lnTo>
                  <a:lnTo>
                    <a:pt x="2476" y="4808"/>
                  </a:lnTo>
                  <a:lnTo>
                    <a:pt x="2437" y="4721"/>
                  </a:lnTo>
                  <a:lnTo>
                    <a:pt x="2433" y="4712"/>
                  </a:lnTo>
                  <a:lnTo>
                    <a:pt x="2396" y="4624"/>
                  </a:lnTo>
                  <a:lnTo>
                    <a:pt x="2393" y="4616"/>
                  </a:lnTo>
                  <a:lnTo>
                    <a:pt x="2360" y="4526"/>
                  </a:lnTo>
                  <a:lnTo>
                    <a:pt x="2357" y="4518"/>
                  </a:lnTo>
                  <a:lnTo>
                    <a:pt x="2327" y="4427"/>
                  </a:lnTo>
                  <a:lnTo>
                    <a:pt x="2324" y="4418"/>
                  </a:lnTo>
                  <a:lnTo>
                    <a:pt x="2298" y="4327"/>
                  </a:lnTo>
                  <a:lnTo>
                    <a:pt x="2296" y="4318"/>
                  </a:lnTo>
                  <a:lnTo>
                    <a:pt x="2273" y="4226"/>
                  </a:lnTo>
                  <a:lnTo>
                    <a:pt x="2271" y="4217"/>
                  </a:lnTo>
                  <a:lnTo>
                    <a:pt x="2252" y="4124"/>
                  </a:lnTo>
                  <a:lnTo>
                    <a:pt x="2250" y="4114"/>
                  </a:lnTo>
                  <a:lnTo>
                    <a:pt x="2234" y="4021"/>
                  </a:lnTo>
                  <a:lnTo>
                    <a:pt x="2233" y="4011"/>
                  </a:lnTo>
                  <a:lnTo>
                    <a:pt x="2220" y="3917"/>
                  </a:lnTo>
                  <a:lnTo>
                    <a:pt x="2219" y="3908"/>
                  </a:lnTo>
                  <a:lnTo>
                    <a:pt x="2210" y="3813"/>
                  </a:lnTo>
                  <a:lnTo>
                    <a:pt x="2210" y="3803"/>
                  </a:lnTo>
                  <a:lnTo>
                    <a:pt x="2204" y="3708"/>
                  </a:lnTo>
                  <a:lnTo>
                    <a:pt x="2204" y="3699"/>
                  </a:lnTo>
                  <a:lnTo>
                    <a:pt x="2202" y="3603"/>
                  </a:lnTo>
                  <a:lnTo>
                    <a:pt x="2202" y="3593"/>
                  </a:lnTo>
                  <a:lnTo>
                    <a:pt x="2204" y="3498"/>
                  </a:lnTo>
                  <a:lnTo>
                    <a:pt x="2204" y="3488"/>
                  </a:lnTo>
                  <a:lnTo>
                    <a:pt x="2210" y="3393"/>
                  </a:lnTo>
                  <a:lnTo>
                    <a:pt x="2210" y="3384"/>
                  </a:lnTo>
                  <a:lnTo>
                    <a:pt x="2219" y="3289"/>
                  </a:lnTo>
                  <a:lnTo>
                    <a:pt x="2220" y="3280"/>
                  </a:lnTo>
                  <a:lnTo>
                    <a:pt x="2233" y="3185"/>
                  </a:lnTo>
                  <a:lnTo>
                    <a:pt x="2234" y="3176"/>
                  </a:lnTo>
                  <a:lnTo>
                    <a:pt x="2250" y="3082"/>
                  </a:lnTo>
                  <a:lnTo>
                    <a:pt x="2252" y="3073"/>
                  </a:lnTo>
                  <a:lnTo>
                    <a:pt x="2271" y="2980"/>
                  </a:lnTo>
                  <a:lnTo>
                    <a:pt x="2273" y="2971"/>
                  </a:lnTo>
                  <a:lnTo>
                    <a:pt x="2296" y="2879"/>
                  </a:lnTo>
                  <a:lnTo>
                    <a:pt x="2298" y="2870"/>
                  </a:lnTo>
                  <a:lnTo>
                    <a:pt x="2324" y="2779"/>
                  </a:lnTo>
                  <a:lnTo>
                    <a:pt x="2327" y="2770"/>
                  </a:lnTo>
                  <a:lnTo>
                    <a:pt x="2357" y="2679"/>
                  </a:lnTo>
                  <a:lnTo>
                    <a:pt x="2360" y="2670"/>
                  </a:lnTo>
                  <a:lnTo>
                    <a:pt x="2393" y="2581"/>
                  </a:lnTo>
                  <a:lnTo>
                    <a:pt x="2396" y="2573"/>
                  </a:lnTo>
                  <a:lnTo>
                    <a:pt x="2433" y="2484"/>
                  </a:lnTo>
                  <a:lnTo>
                    <a:pt x="2437" y="2476"/>
                  </a:lnTo>
                  <a:lnTo>
                    <a:pt x="2476" y="2389"/>
                  </a:lnTo>
                  <a:lnTo>
                    <a:pt x="2480" y="2381"/>
                  </a:lnTo>
                  <a:lnTo>
                    <a:pt x="2523" y="2295"/>
                  </a:lnTo>
                  <a:lnTo>
                    <a:pt x="2528" y="2287"/>
                  </a:lnTo>
                  <a:lnTo>
                    <a:pt x="2574" y="2203"/>
                  </a:lnTo>
                  <a:lnTo>
                    <a:pt x="2579" y="2195"/>
                  </a:lnTo>
                  <a:lnTo>
                    <a:pt x="2628" y="2113"/>
                  </a:lnTo>
                  <a:lnTo>
                    <a:pt x="2633" y="2105"/>
                  </a:lnTo>
                  <a:lnTo>
                    <a:pt x="2686" y="2025"/>
                  </a:lnTo>
                  <a:lnTo>
                    <a:pt x="2691" y="2017"/>
                  </a:lnTo>
                  <a:lnTo>
                    <a:pt x="2746" y="1940"/>
                  </a:lnTo>
                  <a:lnTo>
                    <a:pt x="2752" y="1932"/>
                  </a:lnTo>
                  <a:lnTo>
                    <a:pt x="2810" y="1857"/>
                  </a:lnTo>
                  <a:lnTo>
                    <a:pt x="2816" y="1849"/>
                  </a:lnTo>
                  <a:lnTo>
                    <a:pt x="2876" y="1776"/>
                  </a:lnTo>
                  <a:lnTo>
                    <a:pt x="2882" y="1769"/>
                  </a:lnTo>
                  <a:lnTo>
                    <a:pt x="2946" y="1698"/>
                  </a:lnTo>
                  <a:lnTo>
                    <a:pt x="2952" y="1691"/>
                  </a:lnTo>
                  <a:lnTo>
                    <a:pt x="3018" y="1623"/>
                  </a:lnTo>
                  <a:lnTo>
                    <a:pt x="3024" y="1616"/>
                  </a:lnTo>
                  <a:lnTo>
                    <a:pt x="3093" y="1550"/>
                  </a:lnTo>
                  <a:lnTo>
                    <a:pt x="3100" y="1544"/>
                  </a:lnTo>
                  <a:lnTo>
                    <a:pt x="3171" y="1481"/>
                  </a:lnTo>
                  <a:lnTo>
                    <a:pt x="3178" y="1475"/>
                  </a:lnTo>
                  <a:lnTo>
                    <a:pt x="3251" y="1414"/>
                  </a:lnTo>
                  <a:lnTo>
                    <a:pt x="3258" y="1408"/>
                  </a:lnTo>
                  <a:lnTo>
                    <a:pt x="3334" y="1350"/>
                  </a:lnTo>
                  <a:lnTo>
                    <a:pt x="3341" y="1344"/>
                  </a:lnTo>
                  <a:lnTo>
                    <a:pt x="3419" y="1289"/>
                  </a:lnTo>
                  <a:lnTo>
                    <a:pt x="3427" y="1284"/>
                  </a:lnTo>
                  <a:lnTo>
                    <a:pt x="3507" y="1231"/>
                  </a:lnTo>
                  <a:lnTo>
                    <a:pt x="3515" y="1226"/>
                  </a:lnTo>
                  <a:lnTo>
                    <a:pt x="3597" y="1177"/>
                  </a:lnTo>
                  <a:lnTo>
                    <a:pt x="3605" y="1172"/>
                  </a:lnTo>
                  <a:lnTo>
                    <a:pt x="3689" y="1126"/>
                  </a:lnTo>
                  <a:lnTo>
                    <a:pt x="3697" y="1122"/>
                  </a:lnTo>
                  <a:lnTo>
                    <a:pt x="3783" y="1079"/>
                  </a:lnTo>
                  <a:lnTo>
                    <a:pt x="3791" y="1075"/>
                  </a:lnTo>
                  <a:lnTo>
                    <a:pt x="3878" y="1035"/>
                  </a:lnTo>
                  <a:lnTo>
                    <a:pt x="3886" y="1031"/>
                  </a:lnTo>
                  <a:lnTo>
                    <a:pt x="3974" y="995"/>
                  </a:lnTo>
                  <a:lnTo>
                    <a:pt x="3983" y="991"/>
                  </a:lnTo>
                  <a:lnTo>
                    <a:pt x="4072" y="958"/>
                  </a:lnTo>
                  <a:lnTo>
                    <a:pt x="4081" y="955"/>
                  </a:lnTo>
                  <a:lnTo>
                    <a:pt x="4171" y="926"/>
                  </a:lnTo>
                  <a:lnTo>
                    <a:pt x="4180" y="923"/>
                  </a:lnTo>
                  <a:lnTo>
                    <a:pt x="4271" y="897"/>
                  </a:lnTo>
                  <a:lnTo>
                    <a:pt x="4280" y="894"/>
                  </a:lnTo>
                  <a:lnTo>
                    <a:pt x="4373" y="871"/>
                  </a:lnTo>
                  <a:lnTo>
                    <a:pt x="4382" y="869"/>
                  </a:lnTo>
                  <a:lnTo>
                    <a:pt x="4475" y="850"/>
                  </a:lnTo>
                  <a:lnTo>
                    <a:pt x="4484" y="848"/>
                  </a:lnTo>
                  <a:lnTo>
                    <a:pt x="4578" y="832"/>
                  </a:lnTo>
                  <a:lnTo>
                    <a:pt x="4587" y="831"/>
                  </a:lnTo>
                  <a:lnTo>
                    <a:pt x="4681" y="818"/>
                  </a:lnTo>
                  <a:lnTo>
                    <a:pt x="4691" y="817"/>
                  </a:lnTo>
                  <a:lnTo>
                    <a:pt x="4786" y="808"/>
                  </a:lnTo>
                  <a:lnTo>
                    <a:pt x="4795" y="808"/>
                  </a:lnTo>
                  <a:lnTo>
                    <a:pt x="4890" y="802"/>
                  </a:lnTo>
                  <a:lnTo>
                    <a:pt x="4900" y="802"/>
                  </a:lnTo>
                  <a:lnTo>
                    <a:pt x="4995" y="800"/>
                  </a:lnTo>
                  <a:lnTo>
                    <a:pt x="5005" y="800"/>
                  </a:lnTo>
                  <a:lnTo>
                    <a:pt x="5100" y="802"/>
                  </a:lnTo>
                  <a:lnTo>
                    <a:pt x="5110" y="802"/>
                  </a:lnTo>
                  <a:lnTo>
                    <a:pt x="5205" y="808"/>
                  </a:lnTo>
                  <a:lnTo>
                    <a:pt x="5214" y="808"/>
                  </a:lnTo>
                  <a:lnTo>
                    <a:pt x="5309" y="817"/>
                  </a:lnTo>
                  <a:lnTo>
                    <a:pt x="5319" y="818"/>
                  </a:lnTo>
                  <a:lnTo>
                    <a:pt x="5413" y="831"/>
                  </a:lnTo>
                  <a:lnTo>
                    <a:pt x="5422" y="832"/>
                  </a:lnTo>
                  <a:lnTo>
                    <a:pt x="5516" y="848"/>
                  </a:lnTo>
                  <a:lnTo>
                    <a:pt x="5525" y="850"/>
                  </a:lnTo>
                  <a:lnTo>
                    <a:pt x="5618" y="869"/>
                  </a:lnTo>
                  <a:lnTo>
                    <a:pt x="5627" y="871"/>
                  </a:lnTo>
                  <a:lnTo>
                    <a:pt x="5720" y="894"/>
                  </a:lnTo>
                  <a:lnTo>
                    <a:pt x="5729" y="897"/>
                  </a:lnTo>
                  <a:lnTo>
                    <a:pt x="5820" y="923"/>
                  </a:lnTo>
                  <a:lnTo>
                    <a:pt x="5829" y="926"/>
                  </a:lnTo>
                  <a:lnTo>
                    <a:pt x="5919" y="955"/>
                  </a:lnTo>
                  <a:lnTo>
                    <a:pt x="5928" y="958"/>
                  </a:lnTo>
                  <a:lnTo>
                    <a:pt x="6017" y="991"/>
                  </a:lnTo>
                  <a:lnTo>
                    <a:pt x="6026" y="995"/>
                  </a:lnTo>
                  <a:lnTo>
                    <a:pt x="6114" y="1031"/>
                  </a:lnTo>
                  <a:lnTo>
                    <a:pt x="6122" y="1035"/>
                  </a:lnTo>
                  <a:lnTo>
                    <a:pt x="6209" y="1075"/>
                  </a:lnTo>
                  <a:lnTo>
                    <a:pt x="6217" y="1079"/>
                  </a:lnTo>
                  <a:lnTo>
                    <a:pt x="6303" y="1122"/>
                  </a:lnTo>
                  <a:lnTo>
                    <a:pt x="6311" y="1126"/>
                  </a:lnTo>
                  <a:lnTo>
                    <a:pt x="6395" y="1172"/>
                  </a:lnTo>
                  <a:lnTo>
                    <a:pt x="6403" y="1177"/>
                  </a:lnTo>
                  <a:lnTo>
                    <a:pt x="6485" y="1226"/>
                  </a:lnTo>
                  <a:lnTo>
                    <a:pt x="6493" y="1231"/>
                  </a:lnTo>
                  <a:lnTo>
                    <a:pt x="6573" y="1284"/>
                  </a:lnTo>
                  <a:lnTo>
                    <a:pt x="6581" y="1289"/>
                  </a:lnTo>
                  <a:lnTo>
                    <a:pt x="6659" y="1344"/>
                  </a:lnTo>
                  <a:lnTo>
                    <a:pt x="6666" y="1350"/>
                  </a:lnTo>
                  <a:lnTo>
                    <a:pt x="6742" y="1408"/>
                  </a:lnTo>
                  <a:lnTo>
                    <a:pt x="6749" y="1414"/>
                  </a:lnTo>
                  <a:lnTo>
                    <a:pt x="6822" y="1475"/>
                  </a:lnTo>
                  <a:lnTo>
                    <a:pt x="6829" y="1481"/>
                  </a:lnTo>
                  <a:lnTo>
                    <a:pt x="6900" y="1544"/>
                  </a:lnTo>
                  <a:lnTo>
                    <a:pt x="6907" y="1550"/>
                  </a:lnTo>
                  <a:lnTo>
                    <a:pt x="6976" y="1616"/>
                  </a:lnTo>
                  <a:lnTo>
                    <a:pt x="6982" y="1623"/>
                  </a:lnTo>
                  <a:lnTo>
                    <a:pt x="7048" y="1691"/>
                  </a:lnTo>
                  <a:lnTo>
                    <a:pt x="7054" y="1698"/>
                  </a:lnTo>
                  <a:lnTo>
                    <a:pt x="7118" y="1769"/>
                  </a:lnTo>
                  <a:lnTo>
                    <a:pt x="7124" y="1776"/>
                  </a:lnTo>
                  <a:lnTo>
                    <a:pt x="7184" y="1849"/>
                  </a:lnTo>
                  <a:lnTo>
                    <a:pt x="7190" y="1857"/>
                  </a:lnTo>
                  <a:lnTo>
                    <a:pt x="7248" y="1932"/>
                  </a:lnTo>
                  <a:lnTo>
                    <a:pt x="7254" y="1940"/>
                  </a:lnTo>
                  <a:lnTo>
                    <a:pt x="7309" y="2017"/>
                  </a:lnTo>
                  <a:lnTo>
                    <a:pt x="7314" y="2025"/>
                  </a:lnTo>
                  <a:lnTo>
                    <a:pt x="7367" y="2105"/>
                  </a:lnTo>
                  <a:lnTo>
                    <a:pt x="7372" y="2113"/>
                  </a:lnTo>
                  <a:lnTo>
                    <a:pt x="7421" y="2195"/>
                  </a:lnTo>
                  <a:lnTo>
                    <a:pt x="7426" y="2203"/>
                  </a:lnTo>
                  <a:lnTo>
                    <a:pt x="7472" y="2287"/>
                  </a:lnTo>
                  <a:lnTo>
                    <a:pt x="7477" y="2295"/>
                  </a:lnTo>
                  <a:lnTo>
                    <a:pt x="7520" y="2381"/>
                  </a:lnTo>
                  <a:lnTo>
                    <a:pt x="7524" y="2389"/>
                  </a:lnTo>
                  <a:lnTo>
                    <a:pt x="7563" y="2476"/>
                  </a:lnTo>
                  <a:lnTo>
                    <a:pt x="7567" y="2484"/>
                  </a:lnTo>
                  <a:lnTo>
                    <a:pt x="7604" y="2573"/>
                  </a:lnTo>
                  <a:lnTo>
                    <a:pt x="7607" y="2581"/>
                  </a:lnTo>
                  <a:lnTo>
                    <a:pt x="7640" y="2670"/>
                  </a:lnTo>
                  <a:lnTo>
                    <a:pt x="7643" y="2679"/>
                  </a:lnTo>
                  <a:lnTo>
                    <a:pt x="7673" y="2770"/>
                  </a:lnTo>
                  <a:lnTo>
                    <a:pt x="7676" y="2779"/>
                  </a:lnTo>
                  <a:lnTo>
                    <a:pt x="7702" y="2870"/>
                  </a:lnTo>
                  <a:lnTo>
                    <a:pt x="7704" y="2879"/>
                  </a:lnTo>
                  <a:lnTo>
                    <a:pt x="7727" y="2971"/>
                  </a:lnTo>
                  <a:lnTo>
                    <a:pt x="7729" y="2980"/>
                  </a:lnTo>
                  <a:lnTo>
                    <a:pt x="7748" y="3073"/>
                  </a:lnTo>
                  <a:lnTo>
                    <a:pt x="7750" y="3082"/>
                  </a:lnTo>
                  <a:lnTo>
                    <a:pt x="7766" y="3176"/>
                  </a:lnTo>
                  <a:lnTo>
                    <a:pt x="7767" y="3185"/>
                  </a:lnTo>
                  <a:lnTo>
                    <a:pt x="7780" y="3280"/>
                  </a:lnTo>
                  <a:lnTo>
                    <a:pt x="7781" y="3289"/>
                  </a:lnTo>
                  <a:lnTo>
                    <a:pt x="7790" y="3384"/>
                  </a:lnTo>
                  <a:lnTo>
                    <a:pt x="7790" y="3393"/>
                  </a:lnTo>
                  <a:lnTo>
                    <a:pt x="7796" y="3488"/>
                  </a:lnTo>
                  <a:lnTo>
                    <a:pt x="7796" y="3498"/>
                  </a:lnTo>
                  <a:close/>
                  <a:moveTo>
                    <a:pt x="7296" y="3685"/>
                  </a:moveTo>
                  <a:lnTo>
                    <a:pt x="7298" y="3598"/>
                  </a:lnTo>
                  <a:lnTo>
                    <a:pt x="7296" y="3512"/>
                  </a:lnTo>
                  <a:lnTo>
                    <a:pt x="7292" y="3426"/>
                  </a:lnTo>
                  <a:lnTo>
                    <a:pt x="7284" y="3340"/>
                  </a:lnTo>
                  <a:lnTo>
                    <a:pt x="7272" y="3255"/>
                  </a:lnTo>
                  <a:lnTo>
                    <a:pt x="7258" y="3170"/>
                  </a:lnTo>
                  <a:lnTo>
                    <a:pt x="7241" y="3087"/>
                  </a:lnTo>
                  <a:lnTo>
                    <a:pt x="7220" y="3003"/>
                  </a:lnTo>
                  <a:lnTo>
                    <a:pt x="7196" y="2921"/>
                  </a:lnTo>
                  <a:lnTo>
                    <a:pt x="7170" y="2840"/>
                  </a:lnTo>
                  <a:lnTo>
                    <a:pt x="7140" y="2759"/>
                  </a:lnTo>
                  <a:lnTo>
                    <a:pt x="7107" y="2680"/>
                  </a:lnTo>
                  <a:lnTo>
                    <a:pt x="7071" y="2602"/>
                  </a:lnTo>
                  <a:lnTo>
                    <a:pt x="7032" y="2525"/>
                  </a:lnTo>
                  <a:lnTo>
                    <a:pt x="6991" y="2449"/>
                  </a:lnTo>
                  <a:lnTo>
                    <a:pt x="6946" y="2375"/>
                  </a:lnTo>
                  <a:lnTo>
                    <a:pt x="6899" y="2303"/>
                  </a:lnTo>
                  <a:lnTo>
                    <a:pt x="6849" y="2233"/>
                  </a:lnTo>
                  <a:lnTo>
                    <a:pt x="6796" y="2165"/>
                  </a:lnTo>
                  <a:lnTo>
                    <a:pt x="6742" y="2099"/>
                  </a:lnTo>
                  <a:lnTo>
                    <a:pt x="6685" y="2035"/>
                  </a:lnTo>
                  <a:lnTo>
                    <a:pt x="6625" y="1973"/>
                  </a:lnTo>
                  <a:lnTo>
                    <a:pt x="6563" y="1914"/>
                  </a:lnTo>
                  <a:lnTo>
                    <a:pt x="6499" y="1856"/>
                  </a:lnTo>
                  <a:lnTo>
                    <a:pt x="6433" y="1802"/>
                  </a:lnTo>
                  <a:lnTo>
                    <a:pt x="6365" y="1749"/>
                  </a:lnTo>
                  <a:lnTo>
                    <a:pt x="6295" y="1699"/>
                  </a:lnTo>
                  <a:lnTo>
                    <a:pt x="6223" y="1652"/>
                  </a:lnTo>
                  <a:lnTo>
                    <a:pt x="6149" y="1608"/>
                  </a:lnTo>
                  <a:lnTo>
                    <a:pt x="6074" y="1566"/>
                  </a:lnTo>
                  <a:lnTo>
                    <a:pt x="5997" y="1527"/>
                  </a:lnTo>
                  <a:lnTo>
                    <a:pt x="5919" y="1492"/>
                  </a:lnTo>
                  <a:lnTo>
                    <a:pt x="5839" y="1459"/>
                  </a:lnTo>
                  <a:lnTo>
                    <a:pt x="5759" y="1429"/>
                  </a:lnTo>
                  <a:lnTo>
                    <a:pt x="5677" y="1402"/>
                  </a:lnTo>
                  <a:lnTo>
                    <a:pt x="5595" y="1378"/>
                  </a:lnTo>
                  <a:lnTo>
                    <a:pt x="5512" y="1358"/>
                  </a:lnTo>
                  <a:lnTo>
                    <a:pt x="5428" y="1340"/>
                  </a:lnTo>
                  <a:lnTo>
                    <a:pt x="5343" y="1326"/>
                  </a:lnTo>
                  <a:lnTo>
                    <a:pt x="5258" y="1315"/>
                  </a:lnTo>
                  <a:lnTo>
                    <a:pt x="5172" y="1307"/>
                  </a:lnTo>
                  <a:lnTo>
                    <a:pt x="5086" y="1302"/>
                  </a:lnTo>
                  <a:lnTo>
                    <a:pt x="5000" y="1300"/>
                  </a:lnTo>
                  <a:lnTo>
                    <a:pt x="4914" y="1302"/>
                  </a:lnTo>
                  <a:lnTo>
                    <a:pt x="4828" y="1307"/>
                  </a:lnTo>
                  <a:lnTo>
                    <a:pt x="4742" y="1315"/>
                  </a:lnTo>
                  <a:lnTo>
                    <a:pt x="4657" y="1326"/>
                  </a:lnTo>
                  <a:lnTo>
                    <a:pt x="4572" y="1340"/>
                  </a:lnTo>
                  <a:lnTo>
                    <a:pt x="4488" y="1358"/>
                  </a:lnTo>
                  <a:lnTo>
                    <a:pt x="4405" y="1378"/>
                  </a:lnTo>
                  <a:lnTo>
                    <a:pt x="4323" y="1402"/>
                  </a:lnTo>
                  <a:lnTo>
                    <a:pt x="4241" y="1429"/>
                  </a:lnTo>
                  <a:lnTo>
                    <a:pt x="4161" y="1459"/>
                  </a:lnTo>
                  <a:lnTo>
                    <a:pt x="4081" y="1492"/>
                  </a:lnTo>
                  <a:lnTo>
                    <a:pt x="4003" y="1527"/>
                  </a:lnTo>
                  <a:lnTo>
                    <a:pt x="3926" y="1566"/>
                  </a:lnTo>
                  <a:lnTo>
                    <a:pt x="3851" y="1608"/>
                  </a:lnTo>
                  <a:lnTo>
                    <a:pt x="3777" y="1652"/>
                  </a:lnTo>
                  <a:lnTo>
                    <a:pt x="3705" y="1699"/>
                  </a:lnTo>
                  <a:lnTo>
                    <a:pt x="3635" y="1749"/>
                  </a:lnTo>
                  <a:lnTo>
                    <a:pt x="3567" y="1802"/>
                  </a:lnTo>
                  <a:lnTo>
                    <a:pt x="3501" y="1856"/>
                  </a:lnTo>
                  <a:lnTo>
                    <a:pt x="3437" y="1914"/>
                  </a:lnTo>
                  <a:lnTo>
                    <a:pt x="3375" y="1973"/>
                  </a:lnTo>
                  <a:lnTo>
                    <a:pt x="3315" y="2035"/>
                  </a:lnTo>
                  <a:lnTo>
                    <a:pt x="3258" y="2099"/>
                  </a:lnTo>
                  <a:lnTo>
                    <a:pt x="3204" y="2165"/>
                  </a:lnTo>
                  <a:lnTo>
                    <a:pt x="3151" y="2233"/>
                  </a:lnTo>
                  <a:lnTo>
                    <a:pt x="3101" y="2303"/>
                  </a:lnTo>
                  <a:lnTo>
                    <a:pt x="3054" y="2375"/>
                  </a:lnTo>
                  <a:lnTo>
                    <a:pt x="3009" y="2449"/>
                  </a:lnTo>
                  <a:lnTo>
                    <a:pt x="2968" y="2525"/>
                  </a:lnTo>
                  <a:lnTo>
                    <a:pt x="2929" y="2602"/>
                  </a:lnTo>
                  <a:lnTo>
                    <a:pt x="2893" y="2680"/>
                  </a:lnTo>
                  <a:lnTo>
                    <a:pt x="2860" y="2759"/>
                  </a:lnTo>
                  <a:lnTo>
                    <a:pt x="2830" y="2840"/>
                  </a:lnTo>
                  <a:lnTo>
                    <a:pt x="2804" y="2921"/>
                  </a:lnTo>
                  <a:lnTo>
                    <a:pt x="2780" y="3003"/>
                  </a:lnTo>
                  <a:lnTo>
                    <a:pt x="2759" y="3087"/>
                  </a:lnTo>
                  <a:lnTo>
                    <a:pt x="2742" y="3170"/>
                  </a:lnTo>
                  <a:lnTo>
                    <a:pt x="2728" y="3255"/>
                  </a:lnTo>
                  <a:lnTo>
                    <a:pt x="2716" y="3340"/>
                  </a:lnTo>
                  <a:lnTo>
                    <a:pt x="2708" y="3426"/>
                  </a:lnTo>
                  <a:lnTo>
                    <a:pt x="2704" y="3512"/>
                  </a:lnTo>
                  <a:lnTo>
                    <a:pt x="2702" y="3598"/>
                  </a:lnTo>
                  <a:lnTo>
                    <a:pt x="2704" y="3685"/>
                  </a:lnTo>
                  <a:lnTo>
                    <a:pt x="2708" y="3771"/>
                  </a:lnTo>
                  <a:lnTo>
                    <a:pt x="2716" y="3856"/>
                  </a:lnTo>
                  <a:lnTo>
                    <a:pt x="2728" y="3942"/>
                  </a:lnTo>
                  <a:lnTo>
                    <a:pt x="2742" y="4026"/>
                  </a:lnTo>
                  <a:lnTo>
                    <a:pt x="2759" y="4110"/>
                  </a:lnTo>
                  <a:lnTo>
                    <a:pt x="2780" y="4193"/>
                  </a:lnTo>
                  <a:lnTo>
                    <a:pt x="2804" y="4276"/>
                  </a:lnTo>
                  <a:lnTo>
                    <a:pt x="2830" y="4357"/>
                  </a:lnTo>
                  <a:lnTo>
                    <a:pt x="2860" y="4438"/>
                  </a:lnTo>
                  <a:lnTo>
                    <a:pt x="2893" y="4517"/>
                  </a:lnTo>
                  <a:lnTo>
                    <a:pt x="2929" y="4595"/>
                  </a:lnTo>
                  <a:lnTo>
                    <a:pt x="2968" y="4672"/>
                  </a:lnTo>
                  <a:lnTo>
                    <a:pt x="3009" y="4748"/>
                  </a:lnTo>
                  <a:lnTo>
                    <a:pt x="3054" y="4822"/>
                  </a:lnTo>
                  <a:lnTo>
                    <a:pt x="3101" y="4894"/>
                  </a:lnTo>
                  <a:lnTo>
                    <a:pt x="3151" y="4964"/>
                  </a:lnTo>
                  <a:lnTo>
                    <a:pt x="3203" y="5032"/>
                  </a:lnTo>
                  <a:lnTo>
                    <a:pt x="3258" y="5098"/>
                  </a:lnTo>
                  <a:lnTo>
                    <a:pt x="3315" y="5162"/>
                  </a:lnTo>
                  <a:lnTo>
                    <a:pt x="3375" y="5224"/>
                  </a:lnTo>
                  <a:lnTo>
                    <a:pt x="3436" y="5283"/>
                  </a:lnTo>
                  <a:lnTo>
                    <a:pt x="3500" y="5340"/>
                  </a:lnTo>
                  <a:lnTo>
                    <a:pt x="3566" y="5395"/>
                  </a:lnTo>
                  <a:lnTo>
                    <a:pt x="3601" y="5421"/>
                  </a:lnTo>
                  <a:lnTo>
                    <a:pt x="3606" y="5418"/>
                  </a:lnTo>
                  <a:lnTo>
                    <a:pt x="3635" y="5404"/>
                  </a:lnTo>
                  <a:lnTo>
                    <a:pt x="3667" y="5394"/>
                  </a:lnTo>
                  <a:lnTo>
                    <a:pt x="3699" y="5388"/>
                  </a:lnTo>
                  <a:lnTo>
                    <a:pt x="3732" y="5387"/>
                  </a:lnTo>
                  <a:lnTo>
                    <a:pt x="3764" y="5390"/>
                  </a:lnTo>
                  <a:lnTo>
                    <a:pt x="3796" y="5397"/>
                  </a:lnTo>
                  <a:lnTo>
                    <a:pt x="3827" y="5408"/>
                  </a:lnTo>
                  <a:lnTo>
                    <a:pt x="3856" y="5423"/>
                  </a:lnTo>
                  <a:lnTo>
                    <a:pt x="3883" y="5442"/>
                  </a:lnTo>
                  <a:lnTo>
                    <a:pt x="3907" y="5464"/>
                  </a:lnTo>
                  <a:lnTo>
                    <a:pt x="3928" y="5489"/>
                  </a:lnTo>
                  <a:lnTo>
                    <a:pt x="3945" y="5517"/>
                  </a:lnTo>
                  <a:lnTo>
                    <a:pt x="3959" y="5546"/>
                  </a:lnTo>
                  <a:lnTo>
                    <a:pt x="3969" y="5578"/>
                  </a:lnTo>
                  <a:lnTo>
                    <a:pt x="3975" y="5610"/>
                  </a:lnTo>
                  <a:lnTo>
                    <a:pt x="3976" y="5643"/>
                  </a:lnTo>
                  <a:lnTo>
                    <a:pt x="3975" y="5655"/>
                  </a:lnTo>
                  <a:lnTo>
                    <a:pt x="4004" y="5669"/>
                  </a:lnTo>
                  <a:lnTo>
                    <a:pt x="4082" y="5705"/>
                  </a:lnTo>
                  <a:lnTo>
                    <a:pt x="4161" y="5738"/>
                  </a:lnTo>
                  <a:lnTo>
                    <a:pt x="4241" y="5768"/>
                  </a:lnTo>
                  <a:lnTo>
                    <a:pt x="4323" y="5795"/>
                  </a:lnTo>
                  <a:lnTo>
                    <a:pt x="4405" y="5819"/>
                  </a:lnTo>
                  <a:lnTo>
                    <a:pt x="4489" y="5839"/>
                  </a:lnTo>
                  <a:lnTo>
                    <a:pt x="4572" y="5857"/>
                  </a:lnTo>
                  <a:lnTo>
                    <a:pt x="4657" y="5871"/>
                  </a:lnTo>
                  <a:lnTo>
                    <a:pt x="4742" y="5882"/>
                  </a:lnTo>
                  <a:lnTo>
                    <a:pt x="4828" y="5890"/>
                  </a:lnTo>
                  <a:lnTo>
                    <a:pt x="4914" y="5895"/>
                  </a:lnTo>
                  <a:lnTo>
                    <a:pt x="5000" y="5897"/>
                  </a:lnTo>
                  <a:lnTo>
                    <a:pt x="5086" y="5895"/>
                  </a:lnTo>
                  <a:lnTo>
                    <a:pt x="5172" y="5890"/>
                  </a:lnTo>
                  <a:lnTo>
                    <a:pt x="5258" y="5882"/>
                  </a:lnTo>
                  <a:lnTo>
                    <a:pt x="5343" y="5871"/>
                  </a:lnTo>
                  <a:lnTo>
                    <a:pt x="5428" y="5857"/>
                  </a:lnTo>
                  <a:lnTo>
                    <a:pt x="5511" y="5839"/>
                  </a:lnTo>
                  <a:lnTo>
                    <a:pt x="5595" y="5819"/>
                  </a:lnTo>
                  <a:lnTo>
                    <a:pt x="5677" y="5795"/>
                  </a:lnTo>
                  <a:lnTo>
                    <a:pt x="5759" y="5768"/>
                  </a:lnTo>
                  <a:lnTo>
                    <a:pt x="5839" y="5738"/>
                  </a:lnTo>
                  <a:lnTo>
                    <a:pt x="5918" y="5705"/>
                  </a:lnTo>
                  <a:lnTo>
                    <a:pt x="5996" y="5669"/>
                  </a:lnTo>
                  <a:lnTo>
                    <a:pt x="6025" y="5655"/>
                  </a:lnTo>
                  <a:lnTo>
                    <a:pt x="6024" y="5643"/>
                  </a:lnTo>
                  <a:lnTo>
                    <a:pt x="6025" y="5610"/>
                  </a:lnTo>
                  <a:lnTo>
                    <a:pt x="6031" y="5578"/>
                  </a:lnTo>
                  <a:lnTo>
                    <a:pt x="6041" y="5546"/>
                  </a:lnTo>
                  <a:lnTo>
                    <a:pt x="6055" y="5517"/>
                  </a:lnTo>
                  <a:lnTo>
                    <a:pt x="6072" y="5489"/>
                  </a:lnTo>
                  <a:lnTo>
                    <a:pt x="6093" y="5464"/>
                  </a:lnTo>
                  <a:lnTo>
                    <a:pt x="6117" y="5442"/>
                  </a:lnTo>
                  <a:lnTo>
                    <a:pt x="6144" y="5423"/>
                  </a:lnTo>
                  <a:lnTo>
                    <a:pt x="6173" y="5408"/>
                  </a:lnTo>
                  <a:lnTo>
                    <a:pt x="6204" y="5397"/>
                  </a:lnTo>
                  <a:lnTo>
                    <a:pt x="6236" y="5390"/>
                  </a:lnTo>
                  <a:lnTo>
                    <a:pt x="6268" y="5387"/>
                  </a:lnTo>
                  <a:lnTo>
                    <a:pt x="6301" y="5388"/>
                  </a:lnTo>
                  <a:lnTo>
                    <a:pt x="6333" y="5394"/>
                  </a:lnTo>
                  <a:lnTo>
                    <a:pt x="6365" y="5404"/>
                  </a:lnTo>
                  <a:lnTo>
                    <a:pt x="6394" y="5418"/>
                  </a:lnTo>
                  <a:lnTo>
                    <a:pt x="6399" y="5421"/>
                  </a:lnTo>
                  <a:lnTo>
                    <a:pt x="6434" y="5395"/>
                  </a:lnTo>
                  <a:lnTo>
                    <a:pt x="6500" y="5340"/>
                  </a:lnTo>
                  <a:lnTo>
                    <a:pt x="6564" y="5283"/>
                  </a:lnTo>
                  <a:lnTo>
                    <a:pt x="6625" y="5224"/>
                  </a:lnTo>
                  <a:lnTo>
                    <a:pt x="6685" y="5162"/>
                  </a:lnTo>
                  <a:lnTo>
                    <a:pt x="6742" y="5098"/>
                  </a:lnTo>
                  <a:lnTo>
                    <a:pt x="6797" y="5032"/>
                  </a:lnTo>
                  <a:lnTo>
                    <a:pt x="6849" y="4964"/>
                  </a:lnTo>
                  <a:lnTo>
                    <a:pt x="6899" y="4894"/>
                  </a:lnTo>
                  <a:lnTo>
                    <a:pt x="6946" y="4822"/>
                  </a:lnTo>
                  <a:lnTo>
                    <a:pt x="6991" y="4748"/>
                  </a:lnTo>
                  <a:lnTo>
                    <a:pt x="7032" y="4672"/>
                  </a:lnTo>
                  <a:lnTo>
                    <a:pt x="7071" y="4595"/>
                  </a:lnTo>
                  <a:lnTo>
                    <a:pt x="7107" y="4517"/>
                  </a:lnTo>
                  <a:lnTo>
                    <a:pt x="7140" y="4438"/>
                  </a:lnTo>
                  <a:lnTo>
                    <a:pt x="7170" y="4357"/>
                  </a:lnTo>
                  <a:lnTo>
                    <a:pt x="7196" y="4276"/>
                  </a:lnTo>
                  <a:lnTo>
                    <a:pt x="7220" y="4193"/>
                  </a:lnTo>
                  <a:lnTo>
                    <a:pt x="7241" y="4110"/>
                  </a:lnTo>
                  <a:lnTo>
                    <a:pt x="7258" y="4026"/>
                  </a:lnTo>
                  <a:lnTo>
                    <a:pt x="7272" y="3942"/>
                  </a:lnTo>
                  <a:lnTo>
                    <a:pt x="7284" y="3856"/>
                  </a:lnTo>
                  <a:lnTo>
                    <a:pt x="7292" y="3771"/>
                  </a:lnTo>
                  <a:lnTo>
                    <a:pt x="7296" y="3685"/>
                  </a:lnTo>
                  <a:close/>
                  <a:moveTo>
                    <a:pt x="3877" y="6161"/>
                  </a:moveTo>
                  <a:lnTo>
                    <a:pt x="3839" y="6144"/>
                  </a:lnTo>
                  <a:lnTo>
                    <a:pt x="3260" y="8127"/>
                  </a:lnTo>
                  <a:lnTo>
                    <a:pt x="4101" y="7592"/>
                  </a:lnTo>
                  <a:lnTo>
                    <a:pt x="4129" y="7577"/>
                  </a:lnTo>
                  <a:lnTo>
                    <a:pt x="4159" y="7565"/>
                  </a:lnTo>
                  <a:lnTo>
                    <a:pt x="4190" y="7557"/>
                  </a:lnTo>
                  <a:lnTo>
                    <a:pt x="4222" y="7553"/>
                  </a:lnTo>
                  <a:lnTo>
                    <a:pt x="4255" y="7554"/>
                  </a:lnTo>
                  <a:lnTo>
                    <a:pt x="4287" y="7558"/>
                  </a:lnTo>
                  <a:lnTo>
                    <a:pt x="4318" y="7567"/>
                  </a:lnTo>
                  <a:lnTo>
                    <a:pt x="4347" y="7580"/>
                  </a:lnTo>
                  <a:lnTo>
                    <a:pt x="4375" y="7596"/>
                  </a:lnTo>
                  <a:lnTo>
                    <a:pt x="4401" y="7616"/>
                  </a:lnTo>
                  <a:lnTo>
                    <a:pt x="4423" y="7639"/>
                  </a:lnTo>
                  <a:lnTo>
                    <a:pt x="4443" y="7664"/>
                  </a:lnTo>
                  <a:lnTo>
                    <a:pt x="5000" y="8499"/>
                  </a:lnTo>
                  <a:lnTo>
                    <a:pt x="5557" y="7664"/>
                  </a:lnTo>
                  <a:lnTo>
                    <a:pt x="5577" y="7639"/>
                  </a:lnTo>
                  <a:lnTo>
                    <a:pt x="5599" y="7616"/>
                  </a:lnTo>
                  <a:lnTo>
                    <a:pt x="5625" y="7596"/>
                  </a:lnTo>
                  <a:lnTo>
                    <a:pt x="5653" y="7580"/>
                  </a:lnTo>
                  <a:lnTo>
                    <a:pt x="5682" y="7567"/>
                  </a:lnTo>
                  <a:lnTo>
                    <a:pt x="5713" y="7558"/>
                  </a:lnTo>
                  <a:lnTo>
                    <a:pt x="5745" y="7554"/>
                  </a:lnTo>
                  <a:lnTo>
                    <a:pt x="5778" y="7553"/>
                  </a:lnTo>
                  <a:lnTo>
                    <a:pt x="5810" y="7557"/>
                  </a:lnTo>
                  <a:lnTo>
                    <a:pt x="5841" y="7565"/>
                  </a:lnTo>
                  <a:lnTo>
                    <a:pt x="5871" y="7577"/>
                  </a:lnTo>
                  <a:lnTo>
                    <a:pt x="5899" y="7592"/>
                  </a:lnTo>
                  <a:lnTo>
                    <a:pt x="6740" y="8127"/>
                  </a:lnTo>
                  <a:lnTo>
                    <a:pt x="6161" y="6144"/>
                  </a:lnTo>
                  <a:lnTo>
                    <a:pt x="6123" y="6161"/>
                  </a:lnTo>
                  <a:lnTo>
                    <a:pt x="6114" y="6165"/>
                  </a:lnTo>
                  <a:lnTo>
                    <a:pt x="6026" y="6202"/>
                  </a:lnTo>
                  <a:lnTo>
                    <a:pt x="6017" y="6205"/>
                  </a:lnTo>
                  <a:lnTo>
                    <a:pt x="5928" y="6238"/>
                  </a:lnTo>
                  <a:lnTo>
                    <a:pt x="5919" y="6241"/>
                  </a:lnTo>
                  <a:lnTo>
                    <a:pt x="5829" y="6271"/>
                  </a:lnTo>
                  <a:lnTo>
                    <a:pt x="5820" y="6274"/>
                  </a:lnTo>
                  <a:lnTo>
                    <a:pt x="5729" y="6300"/>
                  </a:lnTo>
                  <a:lnTo>
                    <a:pt x="5720" y="6303"/>
                  </a:lnTo>
                  <a:lnTo>
                    <a:pt x="5628" y="6326"/>
                  </a:lnTo>
                  <a:lnTo>
                    <a:pt x="5618" y="6328"/>
                  </a:lnTo>
                  <a:lnTo>
                    <a:pt x="5525" y="6347"/>
                  </a:lnTo>
                  <a:lnTo>
                    <a:pt x="5516" y="6349"/>
                  </a:lnTo>
                  <a:lnTo>
                    <a:pt x="5422" y="6365"/>
                  </a:lnTo>
                  <a:lnTo>
                    <a:pt x="5413" y="6366"/>
                  </a:lnTo>
                  <a:lnTo>
                    <a:pt x="5319" y="6379"/>
                  </a:lnTo>
                  <a:lnTo>
                    <a:pt x="5309" y="6380"/>
                  </a:lnTo>
                  <a:lnTo>
                    <a:pt x="5214" y="6389"/>
                  </a:lnTo>
                  <a:lnTo>
                    <a:pt x="5205" y="6389"/>
                  </a:lnTo>
                  <a:lnTo>
                    <a:pt x="5110" y="6395"/>
                  </a:lnTo>
                  <a:lnTo>
                    <a:pt x="5100" y="6395"/>
                  </a:lnTo>
                  <a:lnTo>
                    <a:pt x="5005" y="6397"/>
                  </a:lnTo>
                  <a:lnTo>
                    <a:pt x="4995" y="6397"/>
                  </a:lnTo>
                  <a:lnTo>
                    <a:pt x="4900" y="6395"/>
                  </a:lnTo>
                  <a:lnTo>
                    <a:pt x="4890" y="6395"/>
                  </a:lnTo>
                  <a:lnTo>
                    <a:pt x="4795" y="6389"/>
                  </a:lnTo>
                  <a:lnTo>
                    <a:pt x="4786" y="6389"/>
                  </a:lnTo>
                  <a:lnTo>
                    <a:pt x="4691" y="6380"/>
                  </a:lnTo>
                  <a:lnTo>
                    <a:pt x="4681" y="6379"/>
                  </a:lnTo>
                  <a:lnTo>
                    <a:pt x="4587" y="6366"/>
                  </a:lnTo>
                  <a:lnTo>
                    <a:pt x="4578" y="6365"/>
                  </a:lnTo>
                  <a:lnTo>
                    <a:pt x="4484" y="6349"/>
                  </a:lnTo>
                  <a:lnTo>
                    <a:pt x="4475" y="6347"/>
                  </a:lnTo>
                  <a:lnTo>
                    <a:pt x="4382" y="6328"/>
                  </a:lnTo>
                  <a:lnTo>
                    <a:pt x="4372" y="6326"/>
                  </a:lnTo>
                  <a:lnTo>
                    <a:pt x="4280" y="6303"/>
                  </a:lnTo>
                  <a:lnTo>
                    <a:pt x="4271" y="6300"/>
                  </a:lnTo>
                  <a:lnTo>
                    <a:pt x="4180" y="6274"/>
                  </a:lnTo>
                  <a:lnTo>
                    <a:pt x="4171" y="6271"/>
                  </a:lnTo>
                  <a:lnTo>
                    <a:pt x="4081" y="6241"/>
                  </a:lnTo>
                  <a:lnTo>
                    <a:pt x="4072" y="6238"/>
                  </a:lnTo>
                  <a:lnTo>
                    <a:pt x="3983" y="6205"/>
                  </a:lnTo>
                  <a:lnTo>
                    <a:pt x="3974" y="6202"/>
                  </a:lnTo>
                  <a:lnTo>
                    <a:pt x="3886" y="6165"/>
                  </a:lnTo>
                  <a:lnTo>
                    <a:pt x="3877" y="6161"/>
                  </a:lnTo>
                  <a:close/>
                </a:path>
              </a:pathLst>
            </a:custGeom>
            <a:solidFill>
              <a:srgbClr val="FFFFFF"/>
            </a:solidFill>
            <a:ln>
              <a:noFill/>
            </a:ln>
          </p:spPr>
          <p:txBody>
            <a:bodyPr/>
            <a:lstStyle/>
            <a:p>
              <a:endParaRPr/>
            </a:p>
          </p:txBody>
        </p:sp>
      </p:grpSp>
      <p:sp>
        <p:nvSpPr>
          <p:cNvPr id="32" name="TextBox 31">
            <a:extLst>
              <a:ext uri="{FF2B5EF4-FFF2-40B4-BE49-F238E27FC236}">
                <a16:creationId xmlns:a16="http://schemas.microsoft.com/office/drawing/2014/main" id="{7BBEFBDB-EC71-40AE-BE06-F420F8621D1A}"/>
              </a:ext>
            </a:extLst>
          </p:cNvPr>
          <p:cNvSpPr txBox="1"/>
          <p:nvPr/>
        </p:nvSpPr>
        <p:spPr>
          <a:xfrm>
            <a:off x="363794" y="1210183"/>
            <a:ext cx="11434668" cy="439746"/>
          </a:xfrm>
          <a:prstGeom prst="rect">
            <a:avLst/>
          </a:prstGeom>
          <a:noFill/>
        </p:spPr>
        <p:txBody>
          <a:bodyPr wrap="square" lIns="0" tIns="0" rIns="0" bIns="0" rtlCol="0" anchor="ctr">
            <a:noAutofit/>
          </a:bodyPr>
          <a:lstStyle/>
          <a:p>
            <a:r>
              <a:rPr lang="en-US" sz="2000" b="1" dirty="0">
                <a:solidFill>
                  <a:schemeClr val="accent1"/>
                </a:solidFill>
                <a:latin typeface="+mj-lt"/>
              </a:rPr>
              <a:t>Building capability that lives inside the bank, not in vendors</a:t>
            </a:r>
            <a:endParaRPr lang="en-PH" sz="2000" b="1" dirty="0">
              <a:solidFill>
                <a:schemeClr val="accent1"/>
              </a:solidFill>
              <a:latin typeface="+mj-lt"/>
            </a:endParaRPr>
          </a:p>
        </p:txBody>
      </p:sp>
      <p:grpSp>
        <p:nvGrpSpPr>
          <p:cNvPr id="7" name="Group 6">
            <a:extLst>
              <a:ext uri="{FF2B5EF4-FFF2-40B4-BE49-F238E27FC236}">
                <a16:creationId xmlns:a16="http://schemas.microsoft.com/office/drawing/2014/main" id="{69520A1E-014E-4547-B529-1DEF428E2B5C}"/>
              </a:ext>
            </a:extLst>
          </p:cNvPr>
          <p:cNvGrpSpPr/>
          <p:nvPr/>
        </p:nvGrpSpPr>
        <p:grpSpPr>
          <a:xfrm>
            <a:off x="1943099" y="1828800"/>
            <a:ext cx="9885107" cy="1299353"/>
            <a:chOff x="1943099" y="1828800"/>
            <a:chExt cx="9885107" cy="2001886"/>
          </a:xfrm>
        </p:grpSpPr>
        <p:sp>
          <p:nvSpPr>
            <p:cNvPr id="19" name="Rectangle 18">
              <a:extLst>
                <a:ext uri="{FF2B5EF4-FFF2-40B4-BE49-F238E27FC236}">
                  <a16:creationId xmlns:a16="http://schemas.microsoft.com/office/drawing/2014/main" id="{85EAB87B-7B89-4E78-89CC-F6A613A5D32F}"/>
                </a:ext>
              </a:extLst>
            </p:cNvPr>
            <p:cNvSpPr/>
            <p:nvPr/>
          </p:nvSpPr>
          <p:spPr>
            <a:xfrm>
              <a:off x="1943099" y="1828800"/>
              <a:ext cx="9885107" cy="2001886"/>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20" name="Group 19">
              <a:extLst>
                <a:ext uri="{FF2B5EF4-FFF2-40B4-BE49-F238E27FC236}">
                  <a16:creationId xmlns:a16="http://schemas.microsoft.com/office/drawing/2014/main" id="{8B171E68-260A-4517-9A9D-9A848DB1E5CD}"/>
                </a:ext>
              </a:extLst>
            </p:cNvPr>
            <p:cNvGrpSpPr/>
            <p:nvPr/>
          </p:nvGrpSpPr>
          <p:grpSpPr>
            <a:xfrm>
              <a:off x="2293431" y="1980048"/>
              <a:ext cx="9270887" cy="1699389"/>
              <a:chOff x="2250181" y="1812513"/>
              <a:chExt cx="9314137" cy="1325542"/>
            </a:xfrm>
          </p:grpSpPr>
          <p:sp>
            <p:nvSpPr>
              <p:cNvPr id="3" name="TextBox 2">
                <a:extLst>
                  <a:ext uri="{FF2B5EF4-FFF2-40B4-BE49-F238E27FC236}">
                    <a16:creationId xmlns:a16="http://schemas.microsoft.com/office/drawing/2014/main" id="{D0182B56-55DD-46E0-BA43-931DF80BE2B4}"/>
                  </a:ext>
                </a:extLst>
              </p:cNvPr>
              <p:cNvSpPr txBox="1"/>
              <p:nvPr/>
            </p:nvSpPr>
            <p:spPr>
              <a:xfrm>
                <a:off x="2250181" y="1812513"/>
                <a:ext cx="7239278" cy="297376"/>
              </a:xfrm>
              <a:prstGeom prst="rect">
                <a:avLst/>
              </a:prstGeom>
              <a:noFill/>
            </p:spPr>
            <p:txBody>
              <a:bodyPr wrap="square" lIns="0" tIns="0" rIns="0" bIns="0" rtlCol="0" anchor="ctr">
                <a:normAutofit/>
              </a:bodyPr>
              <a:lstStyle/>
              <a:p>
                <a:r>
                  <a:rPr lang="en-US" sz="1400" b="1" dirty="0">
                    <a:latin typeface="+mj-lt"/>
                  </a:rPr>
                  <a:t>Hire and reskill</a:t>
                </a:r>
                <a:endParaRPr lang="en-PH" sz="1400" b="1" dirty="0">
                  <a:latin typeface="+mj-lt"/>
                </a:endParaRPr>
              </a:p>
            </p:txBody>
          </p:sp>
          <p:sp>
            <p:nvSpPr>
              <p:cNvPr id="5" name="TextBox 4">
                <a:extLst>
                  <a:ext uri="{FF2B5EF4-FFF2-40B4-BE49-F238E27FC236}">
                    <a16:creationId xmlns:a16="http://schemas.microsoft.com/office/drawing/2014/main" id="{B0F7A9D0-1C4A-4166-9250-AE4BA9AB5CC5}"/>
                  </a:ext>
                </a:extLst>
              </p:cNvPr>
              <p:cNvSpPr txBox="1"/>
              <p:nvPr/>
            </p:nvSpPr>
            <p:spPr>
              <a:xfrm>
                <a:off x="2250182" y="2168432"/>
                <a:ext cx="9314136" cy="969623"/>
              </a:xfrm>
              <a:prstGeom prst="rect">
                <a:avLst/>
              </a:prstGeom>
              <a:noFill/>
              <a:ln>
                <a:noFill/>
              </a:ln>
            </p:spPr>
            <p:txBody>
              <a:bodyPr wrap="square" lIns="0" tIns="0" rIns="0" bIns="0" rtlCol="0" anchor="ctr">
                <a:noAutofit/>
              </a:bodyPr>
              <a:lstStyle/>
              <a:p>
                <a:pPr marL="363538" indent="-203200">
                  <a:buFont typeface="Arial" panose="020B0604020202020204" pitchFamily="34" charset="0"/>
                  <a:buChar char="•"/>
                </a:pPr>
                <a:r>
                  <a:rPr lang="en-US" sz="1100" dirty="0"/>
                  <a:t>Bring critical cloud, data, product and design skills in-house through targeted hiring and large-scale reskilling, so delivery capability is owned rather than rented and improves with every release we make.</a:t>
                </a:r>
              </a:p>
              <a:p>
                <a:pPr marL="363538" indent="-203200">
                  <a:buFont typeface="Arial" panose="020B0604020202020204" pitchFamily="34" charset="0"/>
                  <a:buChar char="•"/>
                </a:pPr>
                <a:r>
                  <a:rPr lang="en-US" sz="1100" dirty="0"/>
                  <a:t>Reducing vendor dependence also lowers long-run cost and risk.</a:t>
                </a:r>
                <a:endParaRPr lang="en-PH" sz="1100" dirty="0"/>
              </a:p>
            </p:txBody>
          </p:sp>
        </p:grpSp>
      </p:grpSp>
      <p:sp>
        <p:nvSpPr>
          <p:cNvPr id="21" name="Rectangle 20">
            <a:extLst>
              <a:ext uri="{FF2B5EF4-FFF2-40B4-BE49-F238E27FC236}">
                <a16:creationId xmlns:a16="http://schemas.microsoft.com/office/drawing/2014/main" id="{9CFEBB31-85D9-4698-ACC7-2DFB20CB05C7}"/>
              </a:ext>
            </a:extLst>
          </p:cNvPr>
          <p:cNvSpPr/>
          <p:nvPr/>
        </p:nvSpPr>
        <p:spPr>
          <a:xfrm>
            <a:off x="1943099" y="3270813"/>
            <a:ext cx="9885107" cy="1299353"/>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3" name="TextBox 22">
            <a:extLst>
              <a:ext uri="{FF2B5EF4-FFF2-40B4-BE49-F238E27FC236}">
                <a16:creationId xmlns:a16="http://schemas.microsoft.com/office/drawing/2014/main" id="{052E6200-584E-4719-83FB-2DF8EBFAB335}"/>
              </a:ext>
            </a:extLst>
          </p:cNvPr>
          <p:cNvSpPr txBox="1"/>
          <p:nvPr/>
        </p:nvSpPr>
        <p:spPr>
          <a:xfrm>
            <a:off x="2293431" y="3368983"/>
            <a:ext cx="7205663" cy="247453"/>
          </a:xfrm>
          <a:prstGeom prst="rect">
            <a:avLst/>
          </a:prstGeom>
          <a:noFill/>
        </p:spPr>
        <p:txBody>
          <a:bodyPr wrap="square" lIns="0" tIns="0" rIns="0" bIns="0" rtlCol="0" anchor="ctr">
            <a:normAutofit/>
          </a:bodyPr>
          <a:lstStyle/>
          <a:p>
            <a:r>
              <a:rPr lang="en-US" sz="1400" b="1" dirty="0">
                <a:latin typeface="+mj-lt"/>
              </a:rPr>
              <a:t>New ways of working</a:t>
            </a:r>
            <a:endParaRPr lang="en-PH" sz="1400" b="1" dirty="0">
              <a:latin typeface="+mj-lt"/>
            </a:endParaRPr>
          </a:p>
        </p:txBody>
      </p:sp>
      <p:sp>
        <p:nvSpPr>
          <p:cNvPr id="24" name="TextBox 23">
            <a:extLst>
              <a:ext uri="{FF2B5EF4-FFF2-40B4-BE49-F238E27FC236}">
                <a16:creationId xmlns:a16="http://schemas.microsoft.com/office/drawing/2014/main" id="{AF74FABA-1ADD-4919-8A80-17466C42AB99}"/>
              </a:ext>
            </a:extLst>
          </p:cNvPr>
          <p:cNvSpPr txBox="1"/>
          <p:nvPr/>
        </p:nvSpPr>
        <p:spPr>
          <a:xfrm>
            <a:off x="2293432" y="3665151"/>
            <a:ext cx="9270886" cy="806845"/>
          </a:xfrm>
          <a:prstGeom prst="rect">
            <a:avLst/>
          </a:prstGeom>
          <a:noFill/>
          <a:ln>
            <a:noFill/>
          </a:ln>
        </p:spPr>
        <p:txBody>
          <a:bodyPr wrap="square" lIns="0" tIns="0" rIns="0" bIns="0" rtlCol="0" anchor="ctr">
            <a:noAutofit/>
          </a:bodyPr>
          <a:lstStyle/>
          <a:p>
            <a:pPr marL="363538" indent="-203200">
              <a:buFont typeface="Arial" panose="020B0604020202020204" pitchFamily="34" charset="0"/>
              <a:buChar char="•"/>
            </a:pPr>
            <a:r>
              <a:rPr lang="en-US" sz="1100" dirty="0"/>
              <a:t>Embed agile, product-led ways of working with real autonomy and clear accountability. Leaders set outcomes and remove blockers; teams decide how to deliver, learning and adjusting quarterly rather than annually.</a:t>
            </a:r>
          </a:p>
          <a:p>
            <a:pPr marL="363538" indent="-203200">
              <a:buFont typeface="Arial" panose="020B0604020202020204" pitchFamily="34" charset="0"/>
              <a:buChar char="•"/>
            </a:pPr>
            <a:r>
              <a:rPr lang="en-US" sz="1100" dirty="0"/>
              <a:t>Culture change is gradual but is the difference between lasting and temporary gains.</a:t>
            </a:r>
            <a:endParaRPr lang="en-PH" sz="1100" dirty="0"/>
          </a:p>
        </p:txBody>
      </p:sp>
      <p:sp>
        <p:nvSpPr>
          <p:cNvPr id="37" name="Rectangle 36">
            <a:extLst>
              <a:ext uri="{FF2B5EF4-FFF2-40B4-BE49-F238E27FC236}">
                <a16:creationId xmlns:a16="http://schemas.microsoft.com/office/drawing/2014/main" id="{E666F7AF-BB2D-48C2-91A9-1AF44BCDFF01}"/>
              </a:ext>
            </a:extLst>
          </p:cNvPr>
          <p:cNvSpPr/>
          <p:nvPr/>
        </p:nvSpPr>
        <p:spPr>
          <a:xfrm>
            <a:off x="1943099" y="4712827"/>
            <a:ext cx="9885107" cy="1299353"/>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8" name="Group 37">
            <a:extLst>
              <a:ext uri="{FF2B5EF4-FFF2-40B4-BE49-F238E27FC236}">
                <a16:creationId xmlns:a16="http://schemas.microsoft.com/office/drawing/2014/main" id="{D8F1BD46-0DC9-4953-BDC1-0416608634A7}"/>
              </a:ext>
            </a:extLst>
          </p:cNvPr>
          <p:cNvGrpSpPr/>
          <p:nvPr/>
        </p:nvGrpSpPr>
        <p:grpSpPr>
          <a:xfrm>
            <a:off x="2293431" y="4810997"/>
            <a:ext cx="9270887" cy="1103013"/>
            <a:chOff x="2250181" y="1812513"/>
            <a:chExt cx="9314137" cy="1325542"/>
          </a:xfrm>
        </p:grpSpPr>
        <p:sp>
          <p:nvSpPr>
            <p:cNvPr id="40" name="TextBox 39">
              <a:extLst>
                <a:ext uri="{FF2B5EF4-FFF2-40B4-BE49-F238E27FC236}">
                  <a16:creationId xmlns:a16="http://schemas.microsoft.com/office/drawing/2014/main" id="{60CB3DE7-058E-40EA-8C31-198431D56E6D}"/>
                </a:ext>
              </a:extLst>
            </p:cNvPr>
            <p:cNvSpPr txBox="1"/>
            <p:nvPr/>
          </p:nvSpPr>
          <p:spPr>
            <a:xfrm>
              <a:off x="2250181" y="1812513"/>
              <a:ext cx="7239278" cy="297376"/>
            </a:xfrm>
            <a:prstGeom prst="rect">
              <a:avLst/>
            </a:prstGeom>
            <a:noFill/>
          </p:spPr>
          <p:txBody>
            <a:bodyPr wrap="square" lIns="0" tIns="0" rIns="0" bIns="0" rtlCol="0" anchor="ctr">
              <a:normAutofit/>
            </a:bodyPr>
            <a:lstStyle/>
            <a:p>
              <a:r>
                <a:rPr lang="en-US" sz="1400" b="1" dirty="0">
                  <a:latin typeface="+mj-lt"/>
                </a:rPr>
                <a:t>Leadership and incentives</a:t>
              </a:r>
              <a:endParaRPr lang="en-PH" sz="1400" b="1" dirty="0">
                <a:latin typeface="+mj-lt"/>
              </a:endParaRPr>
            </a:p>
          </p:txBody>
        </p:sp>
        <p:sp>
          <p:nvSpPr>
            <p:cNvPr id="41" name="TextBox 40">
              <a:extLst>
                <a:ext uri="{FF2B5EF4-FFF2-40B4-BE49-F238E27FC236}">
                  <a16:creationId xmlns:a16="http://schemas.microsoft.com/office/drawing/2014/main" id="{6E5CE26C-F31B-4901-AEE3-ABB58CD1D3BD}"/>
                </a:ext>
              </a:extLst>
            </p:cNvPr>
            <p:cNvSpPr txBox="1"/>
            <p:nvPr/>
          </p:nvSpPr>
          <p:spPr>
            <a:xfrm>
              <a:off x="2250182" y="2168432"/>
              <a:ext cx="9314136" cy="969623"/>
            </a:xfrm>
            <a:prstGeom prst="rect">
              <a:avLst/>
            </a:prstGeom>
            <a:noFill/>
            <a:ln>
              <a:noFill/>
            </a:ln>
          </p:spPr>
          <p:txBody>
            <a:bodyPr wrap="square" lIns="0" tIns="0" rIns="0" bIns="0" rtlCol="0" anchor="ctr">
              <a:noAutofit/>
            </a:bodyPr>
            <a:lstStyle/>
            <a:p>
              <a:pPr marL="363538" indent="-203200">
                <a:buFont typeface="Arial" panose="020B0604020202020204" pitchFamily="34" charset="0"/>
                <a:buChar char="•"/>
              </a:pPr>
              <a:r>
                <a:rPr lang="en-US" sz="1100" dirty="0"/>
                <a:t>Align leadership, incentives and metrics to the transformation so the behaviors we ask for are the ones we reward. Make value delivered, not activity, the measure of success at every level.</a:t>
              </a:r>
            </a:p>
            <a:p>
              <a:pPr marL="363538" indent="-203200">
                <a:buFont typeface="Arial" panose="020B0604020202020204" pitchFamily="34" charset="0"/>
                <a:buChar char="•"/>
              </a:pPr>
              <a:r>
                <a:rPr lang="en-US" sz="1100" dirty="0"/>
                <a:t>What gets measured and rewarded is what actually changes on the ground.</a:t>
              </a:r>
              <a:endParaRPr lang="en-PH" sz="1100" dirty="0"/>
            </a:p>
          </p:txBody>
        </p:sp>
      </p:grpSp>
      <p:sp>
        <p:nvSpPr>
          <p:cNvPr id="10" name="Isosceles Triangle 9">
            <a:extLst>
              <a:ext uri="{FF2B5EF4-FFF2-40B4-BE49-F238E27FC236}">
                <a16:creationId xmlns:a16="http://schemas.microsoft.com/office/drawing/2014/main" id="{54489D90-104C-4B77-8401-66FE56CD3A86}"/>
              </a:ext>
            </a:extLst>
          </p:cNvPr>
          <p:cNvSpPr/>
          <p:nvPr/>
        </p:nvSpPr>
        <p:spPr>
          <a:xfrm rot="5400000">
            <a:off x="1887399" y="2324935"/>
            <a:ext cx="418482" cy="3070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6" name="Isosceles Triangle 25">
            <a:extLst>
              <a:ext uri="{FF2B5EF4-FFF2-40B4-BE49-F238E27FC236}">
                <a16:creationId xmlns:a16="http://schemas.microsoft.com/office/drawing/2014/main" id="{BB8F2048-76B0-4E78-AD96-E921C7FEB137}"/>
              </a:ext>
            </a:extLst>
          </p:cNvPr>
          <p:cNvSpPr/>
          <p:nvPr/>
        </p:nvSpPr>
        <p:spPr>
          <a:xfrm rot="5400000">
            <a:off x="1887399" y="3766948"/>
            <a:ext cx="418482" cy="3070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67" name="Group 110">
            <a:extLst>
              <a:ext uri="{FF2B5EF4-FFF2-40B4-BE49-F238E27FC236}">
                <a16:creationId xmlns:a16="http://schemas.microsoft.com/office/drawing/2014/main" id="{4AB47FF9-CD6F-4A13-BE8D-503054B2C9B7}"/>
              </a:ext>
            </a:extLst>
          </p:cNvPr>
          <p:cNvGrpSpPr/>
          <p:nvPr/>
        </p:nvGrpSpPr>
        <p:grpSpPr>
          <a:xfrm>
            <a:off x="627683" y="3437947"/>
            <a:ext cx="965084" cy="965084"/>
            <a:chOff x="1649691" y="4876800"/>
            <a:chExt cx="914400" cy="914400"/>
          </a:xfrm>
        </p:grpSpPr>
        <p:sp>
          <p:nvSpPr>
            <p:cNvPr id="90068" name="Accent">
              <a:extLst>
                <a:ext uri="{FF2B5EF4-FFF2-40B4-BE49-F238E27FC236}">
                  <a16:creationId xmlns:a16="http://schemas.microsoft.com/office/drawing/2014/main" id="{A1D4D9A2-C41F-498F-B71D-D79EA844C51B}"/>
                </a:ext>
              </a:extLst>
            </p:cNvPr>
            <p:cNvSpPr/>
            <p:nvPr/>
          </p:nvSpPr>
          <p:spPr>
            <a:xfrm>
              <a:off x="1649691" y="4876800"/>
              <a:ext cx="914400" cy="914400"/>
            </a:xfrm>
            <a:custGeom>
              <a:avLst/>
              <a:gdLst/>
              <a:ahLst/>
              <a:cxnLst/>
              <a:rect l="0" t="0" r="10000" b="10000"/>
              <a:pathLst>
                <a:path w="10000" h="10000">
                  <a:moveTo>
                    <a:pt x="7361" y="4056"/>
                  </a:moveTo>
                  <a:lnTo>
                    <a:pt x="9250" y="4056"/>
                  </a:lnTo>
                  <a:lnTo>
                    <a:pt x="9250" y="5944"/>
                  </a:lnTo>
                  <a:lnTo>
                    <a:pt x="7361" y="5944"/>
                  </a:lnTo>
                  <a:lnTo>
                    <a:pt x="7361" y="4056"/>
                  </a:lnTo>
                  <a:close/>
                </a:path>
              </a:pathLst>
            </a:custGeom>
            <a:solidFill>
              <a:srgbClr val="FFFFFF"/>
            </a:solidFill>
            <a:ln>
              <a:noFill/>
            </a:ln>
          </p:spPr>
          <p:txBody>
            <a:bodyPr/>
            <a:lstStyle/>
            <a:p>
              <a:endParaRPr/>
            </a:p>
          </p:txBody>
        </p:sp>
        <p:sp>
          <p:nvSpPr>
            <p:cNvPr id="90069" name="Outline">
              <a:extLst>
                <a:ext uri="{FF2B5EF4-FFF2-40B4-BE49-F238E27FC236}">
                  <a16:creationId xmlns:a16="http://schemas.microsoft.com/office/drawing/2014/main" id="{A5AC659D-1522-48A3-9F86-996155ED2F7C}"/>
                </a:ext>
              </a:extLst>
            </p:cNvPr>
            <p:cNvSpPr/>
            <p:nvPr/>
          </p:nvSpPr>
          <p:spPr>
            <a:xfrm>
              <a:off x="1649691" y="4876800"/>
              <a:ext cx="914400" cy="914400"/>
            </a:xfrm>
            <a:custGeom>
              <a:avLst/>
              <a:gdLst/>
              <a:ahLst/>
              <a:cxnLst/>
              <a:rect l="0" t="0" r="10000" b="10000"/>
              <a:pathLst>
                <a:path w="10000" h="10000">
                  <a:moveTo>
                    <a:pt x="502" y="5977"/>
                  </a:moveTo>
                  <a:lnTo>
                    <a:pt x="500" y="5944"/>
                  </a:lnTo>
                  <a:lnTo>
                    <a:pt x="500" y="4056"/>
                  </a:lnTo>
                  <a:lnTo>
                    <a:pt x="502" y="4023"/>
                  </a:lnTo>
                  <a:lnTo>
                    <a:pt x="509" y="3991"/>
                  </a:lnTo>
                  <a:lnTo>
                    <a:pt x="519" y="3960"/>
                  </a:lnTo>
                  <a:lnTo>
                    <a:pt x="533" y="3931"/>
                  </a:lnTo>
                  <a:lnTo>
                    <a:pt x="552" y="3904"/>
                  </a:lnTo>
                  <a:lnTo>
                    <a:pt x="573" y="3879"/>
                  </a:lnTo>
                  <a:lnTo>
                    <a:pt x="598" y="3858"/>
                  </a:lnTo>
                  <a:lnTo>
                    <a:pt x="625" y="3839"/>
                  </a:lnTo>
                  <a:lnTo>
                    <a:pt x="654" y="3825"/>
                  </a:lnTo>
                  <a:lnTo>
                    <a:pt x="685" y="3815"/>
                  </a:lnTo>
                  <a:lnTo>
                    <a:pt x="717" y="3808"/>
                  </a:lnTo>
                  <a:lnTo>
                    <a:pt x="750" y="3806"/>
                  </a:lnTo>
                  <a:lnTo>
                    <a:pt x="2639" y="3806"/>
                  </a:lnTo>
                  <a:lnTo>
                    <a:pt x="2672" y="3808"/>
                  </a:lnTo>
                  <a:lnTo>
                    <a:pt x="2704" y="3815"/>
                  </a:lnTo>
                  <a:lnTo>
                    <a:pt x="2735" y="3825"/>
                  </a:lnTo>
                  <a:lnTo>
                    <a:pt x="2764" y="3839"/>
                  </a:lnTo>
                  <a:lnTo>
                    <a:pt x="2791" y="3858"/>
                  </a:lnTo>
                  <a:lnTo>
                    <a:pt x="2816" y="3879"/>
                  </a:lnTo>
                  <a:lnTo>
                    <a:pt x="2837" y="3904"/>
                  </a:lnTo>
                  <a:lnTo>
                    <a:pt x="2856" y="3931"/>
                  </a:lnTo>
                  <a:lnTo>
                    <a:pt x="2870" y="3960"/>
                  </a:lnTo>
                  <a:lnTo>
                    <a:pt x="2880" y="3991"/>
                  </a:lnTo>
                  <a:lnTo>
                    <a:pt x="2887" y="4023"/>
                  </a:lnTo>
                  <a:lnTo>
                    <a:pt x="2889" y="4056"/>
                  </a:lnTo>
                  <a:lnTo>
                    <a:pt x="2889" y="4850"/>
                  </a:lnTo>
                  <a:lnTo>
                    <a:pt x="3628" y="4850"/>
                  </a:lnTo>
                  <a:lnTo>
                    <a:pt x="3371" y="4645"/>
                  </a:lnTo>
                  <a:lnTo>
                    <a:pt x="3357" y="4632"/>
                  </a:lnTo>
                  <a:lnTo>
                    <a:pt x="3344" y="4617"/>
                  </a:lnTo>
                  <a:lnTo>
                    <a:pt x="3334" y="4600"/>
                  </a:lnTo>
                  <a:lnTo>
                    <a:pt x="3325" y="4583"/>
                  </a:lnTo>
                  <a:lnTo>
                    <a:pt x="3319" y="4564"/>
                  </a:lnTo>
                  <a:lnTo>
                    <a:pt x="3316" y="4545"/>
                  </a:lnTo>
                  <a:lnTo>
                    <a:pt x="3315" y="4525"/>
                  </a:lnTo>
                  <a:lnTo>
                    <a:pt x="3317" y="4506"/>
                  </a:lnTo>
                  <a:lnTo>
                    <a:pt x="3321" y="4486"/>
                  </a:lnTo>
                  <a:lnTo>
                    <a:pt x="3328" y="4468"/>
                  </a:lnTo>
                  <a:lnTo>
                    <a:pt x="3337" y="4450"/>
                  </a:lnTo>
                  <a:lnTo>
                    <a:pt x="3348" y="4434"/>
                  </a:lnTo>
                  <a:lnTo>
                    <a:pt x="3361" y="4420"/>
                  </a:lnTo>
                  <a:lnTo>
                    <a:pt x="3376" y="4407"/>
                  </a:lnTo>
                  <a:lnTo>
                    <a:pt x="3393" y="4397"/>
                  </a:lnTo>
                  <a:lnTo>
                    <a:pt x="3410" y="4388"/>
                  </a:lnTo>
                  <a:lnTo>
                    <a:pt x="3429" y="4382"/>
                  </a:lnTo>
                  <a:lnTo>
                    <a:pt x="3448" y="4379"/>
                  </a:lnTo>
                  <a:lnTo>
                    <a:pt x="3468" y="4378"/>
                  </a:lnTo>
                  <a:lnTo>
                    <a:pt x="3487" y="4380"/>
                  </a:lnTo>
                  <a:lnTo>
                    <a:pt x="3507" y="4384"/>
                  </a:lnTo>
                  <a:lnTo>
                    <a:pt x="3525" y="4391"/>
                  </a:lnTo>
                  <a:lnTo>
                    <a:pt x="3543" y="4400"/>
                  </a:lnTo>
                  <a:lnTo>
                    <a:pt x="3559" y="4411"/>
                  </a:lnTo>
                  <a:lnTo>
                    <a:pt x="3806" y="4608"/>
                  </a:lnTo>
                  <a:lnTo>
                    <a:pt x="3806" y="4056"/>
                  </a:lnTo>
                  <a:lnTo>
                    <a:pt x="3808" y="4023"/>
                  </a:lnTo>
                  <a:lnTo>
                    <a:pt x="3815" y="3991"/>
                  </a:lnTo>
                  <a:lnTo>
                    <a:pt x="3825" y="3960"/>
                  </a:lnTo>
                  <a:lnTo>
                    <a:pt x="3839" y="3931"/>
                  </a:lnTo>
                  <a:lnTo>
                    <a:pt x="3858" y="3904"/>
                  </a:lnTo>
                  <a:lnTo>
                    <a:pt x="3879" y="3879"/>
                  </a:lnTo>
                  <a:lnTo>
                    <a:pt x="3904" y="3858"/>
                  </a:lnTo>
                  <a:lnTo>
                    <a:pt x="3931" y="3839"/>
                  </a:lnTo>
                  <a:lnTo>
                    <a:pt x="3960" y="3825"/>
                  </a:lnTo>
                  <a:lnTo>
                    <a:pt x="3991" y="3815"/>
                  </a:lnTo>
                  <a:lnTo>
                    <a:pt x="4023" y="3808"/>
                  </a:lnTo>
                  <a:lnTo>
                    <a:pt x="4056" y="3806"/>
                  </a:lnTo>
                  <a:lnTo>
                    <a:pt x="5944" y="3806"/>
                  </a:lnTo>
                  <a:lnTo>
                    <a:pt x="5977" y="3808"/>
                  </a:lnTo>
                  <a:lnTo>
                    <a:pt x="6009" y="3815"/>
                  </a:lnTo>
                  <a:lnTo>
                    <a:pt x="6040" y="3825"/>
                  </a:lnTo>
                  <a:lnTo>
                    <a:pt x="6069" y="3839"/>
                  </a:lnTo>
                  <a:lnTo>
                    <a:pt x="6096" y="3858"/>
                  </a:lnTo>
                  <a:lnTo>
                    <a:pt x="6121" y="3879"/>
                  </a:lnTo>
                  <a:lnTo>
                    <a:pt x="6142" y="3904"/>
                  </a:lnTo>
                  <a:lnTo>
                    <a:pt x="6161" y="3931"/>
                  </a:lnTo>
                  <a:lnTo>
                    <a:pt x="6175" y="3960"/>
                  </a:lnTo>
                  <a:lnTo>
                    <a:pt x="6185" y="3991"/>
                  </a:lnTo>
                  <a:lnTo>
                    <a:pt x="6192" y="4023"/>
                  </a:lnTo>
                  <a:lnTo>
                    <a:pt x="6194" y="4056"/>
                  </a:lnTo>
                  <a:lnTo>
                    <a:pt x="6194" y="4850"/>
                  </a:lnTo>
                  <a:lnTo>
                    <a:pt x="6933" y="4850"/>
                  </a:lnTo>
                  <a:lnTo>
                    <a:pt x="6677" y="4645"/>
                  </a:lnTo>
                  <a:lnTo>
                    <a:pt x="6663" y="4632"/>
                  </a:lnTo>
                  <a:lnTo>
                    <a:pt x="6650" y="4617"/>
                  </a:lnTo>
                  <a:lnTo>
                    <a:pt x="6640" y="4600"/>
                  </a:lnTo>
                  <a:lnTo>
                    <a:pt x="6631" y="4583"/>
                  </a:lnTo>
                  <a:lnTo>
                    <a:pt x="6625" y="4564"/>
                  </a:lnTo>
                  <a:lnTo>
                    <a:pt x="6622" y="4545"/>
                  </a:lnTo>
                  <a:lnTo>
                    <a:pt x="6621" y="4525"/>
                  </a:lnTo>
                  <a:lnTo>
                    <a:pt x="6623" y="4505"/>
                  </a:lnTo>
                  <a:lnTo>
                    <a:pt x="6627" y="4486"/>
                  </a:lnTo>
                  <a:lnTo>
                    <a:pt x="6634" y="4468"/>
                  </a:lnTo>
                  <a:lnTo>
                    <a:pt x="6643" y="4450"/>
                  </a:lnTo>
                  <a:lnTo>
                    <a:pt x="6654" y="4434"/>
                  </a:lnTo>
                  <a:lnTo>
                    <a:pt x="6667" y="4420"/>
                  </a:lnTo>
                  <a:lnTo>
                    <a:pt x="6682" y="4407"/>
                  </a:lnTo>
                  <a:lnTo>
                    <a:pt x="6699" y="4397"/>
                  </a:lnTo>
                  <a:lnTo>
                    <a:pt x="6716" y="4388"/>
                  </a:lnTo>
                  <a:lnTo>
                    <a:pt x="6735" y="4382"/>
                  </a:lnTo>
                  <a:lnTo>
                    <a:pt x="6754" y="4379"/>
                  </a:lnTo>
                  <a:lnTo>
                    <a:pt x="6774" y="4378"/>
                  </a:lnTo>
                  <a:lnTo>
                    <a:pt x="6794" y="4380"/>
                  </a:lnTo>
                  <a:lnTo>
                    <a:pt x="6813" y="4384"/>
                  </a:lnTo>
                  <a:lnTo>
                    <a:pt x="6831" y="4391"/>
                  </a:lnTo>
                  <a:lnTo>
                    <a:pt x="6849" y="4400"/>
                  </a:lnTo>
                  <a:lnTo>
                    <a:pt x="6865" y="4411"/>
                  </a:lnTo>
                  <a:lnTo>
                    <a:pt x="7455" y="4883"/>
                  </a:lnTo>
                  <a:lnTo>
                    <a:pt x="7461" y="4889"/>
                  </a:lnTo>
                  <a:lnTo>
                    <a:pt x="7467" y="4894"/>
                  </a:lnTo>
                  <a:lnTo>
                    <a:pt x="7468" y="4895"/>
                  </a:lnTo>
                  <a:lnTo>
                    <a:pt x="7469" y="4896"/>
                  </a:lnTo>
                  <a:lnTo>
                    <a:pt x="7475" y="4903"/>
                  </a:lnTo>
                  <a:lnTo>
                    <a:pt x="7480" y="4909"/>
                  </a:lnTo>
                  <a:lnTo>
                    <a:pt x="7481" y="4910"/>
                  </a:lnTo>
                  <a:lnTo>
                    <a:pt x="7481" y="4910"/>
                  </a:lnTo>
                  <a:lnTo>
                    <a:pt x="7487" y="4919"/>
                  </a:lnTo>
                  <a:lnTo>
                    <a:pt x="7491" y="4925"/>
                  </a:lnTo>
                  <a:lnTo>
                    <a:pt x="7491" y="4926"/>
                  </a:lnTo>
                  <a:lnTo>
                    <a:pt x="7492" y="4927"/>
                  </a:lnTo>
                  <a:lnTo>
                    <a:pt x="7496" y="4936"/>
                  </a:lnTo>
                  <a:lnTo>
                    <a:pt x="7500" y="4943"/>
                  </a:lnTo>
                  <a:lnTo>
                    <a:pt x="7500" y="4943"/>
                  </a:lnTo>
                  <a:lnTo>
                    <a:pt x="7500" y="4944"/>
                  </a:lnTo>
                  <a:lnTo>
                    <a:pt x="7504" y="4954"/>
                  </a:lnTo>
                  <a:lnTo>
                    <a:pt x="7506" y="4961"/>
                  </a:lnTo>
                  <a:lnTo>
                    <a:pt x="7506" y="4962"/>
                  </a:lnTo>
                  <a:lnTo>
                    <a:pt x="7506" y="4962"/>
                  </a:lnTo>
                  <a:lnTo>
                    <a:pt x="7508" y="4974"/>
                  </a:lnTo>
                  <a:lnTo>
                    <a:pt x="7510" y="4980"/>
                  </a:lnTo>
                  <a:lnTo>
                    <a:pt x="7510" y="4981"/>
                  </a:lnTo>
                  <a:lnTo>
                    <a:pt x="7510" y="4981"/>
                  </a:lnTo>
                  <a:lnTo>
                    <a:pt x="7511" y="5000"/>
                  </a:lnTo>
                  <a:lnTo>
                    <a:pt x="7510" y="5019"/>
                  </a:lnTo>
                  <a:lnTo>
                    <a:pt x="7510" y="5019"/>
                  </a:lnTo>
                  <a:lnTo>
                    <a:pt x="7510" y="5020"/>
                  </a:lnTo>
                  <a:lnTo>
                    <a:pt x="7508" y="5026"/>
                  </a:lnTo>
                  <a:lnTo>
                    <a:pt x="7506" y="5038"/>
                  </a:lnTo>
                  <a:lnTo>
                    <a:pt x="7506" y="5038"/>
                  </a:lnTo>
                  <a:lnTo>
                    <a:pt x="7506" y="5039"/>
                  </a:lnTo>
                  <a:lnTo>
                    <a:pt x="7504" y="5046"/>
                  </a:lnTo>
                  <a:lnTo>
                    <a:pt x="7500" y="5056"/>
                  </a:lnTo>
                  <a:lnTo>
                    <a:pt x="7500" y="5057"/>
                  </a:lnTo>
                  <a:lnTo>
                    <a:pt x="7500" y="5057"/>
                  </a:lnTo>
                  <a:lnTo>
                    <a:pt x="7496" y="5064"/>
                  </a:lnTo>
                  <a:lnTo>
                    <a:pt x="7492" y="5073"/>
                  </a:lnTo>
                  <a:lnTo>
                    <a:pt x="7491" y="5074"/>
                  </a:lnTo>
                  <a:lnTo>
                    <a:pt x="7491" y="5075"/>
                  </a:lnTo>
                  <a:lnTo>
                    <a:pt x="7487" y="5081"/>
                  </a:lnTo>
                  <a:lnTo>
                    <a:pt x="7481" y="5090"/>
                  </a:lnTo>
                  <a:lnTo>
                    <a:pt x="7481" y="5090"/>
                  </a:lnTo>
                  <a:lnTo>
                    <a:pt x="7480" y="5091"/>
                  </a:lnTo>
                  <a:lnTo>
                    <a:pt x="7475" y="5097"/>
                  </a:lnTo>
                  <a:lnTo>
                    <a:pt x="7469" y="5104"/>
                  </a:lnTo>
                  <a:lnTo>
                    <a:pt x="7468" y="5105"/>
                  </a:lnTo>
                  <a:lnTo>
                    <a:pt x="7467" y="5106"/>
                  </a:lnTo>
                  <a:lnTo>
                    <a:pt x="7461" y="5111"/>
                  </a:lnTo>
                  <a:lnTo>
                    <a:pt x="7455" y="5117"/>
                  </a:lnTo>
                  <a:lnTo>
                    <a:pt x="6865" y="5589"/>
                  </a:lnTo>
                  <a:lnTo>
                    <a:pt x="6849" y="5600"/>
                  </a:lnTo>
                  <a:lnTo>
                    <a:pt x="6831" y="5609"/>
                  </a:lnTo>
                  <a:lnTo>
                    <a:pt x="6813" y="5616"/>
                  </a:lnTo>
                  <a:lnTo>
                    <a:pt x="6794" y="5620"/>
                  </a:lnTo>
                  <a:lnTo>
                    <a:pt x="6774" y="5622"/>
                  </a:lnTo>
                  <a:lnTo>
                    <a:pt x="6754" y="5621"/>
                  </a:lnTo>
                  <a:lnTo>
                    <a:pt x="6735" y="5618"/>
                  </a:lnTo>
                  <a:lnTo>
                    <a:pt x="6716" y="5612"/>
                  </a:lnTo>
                  <a:lnTo>
                    <a:pt x="6699" y="5603"/>
                  </a:lnTo>
                  <a:lnTo>
                    <a:pt x="6682" y="5593"/>
                  </a:lnTo>
                  <a:lnTo>
                    <a:pt x="6667" y="5580"/>
                  </a:lnTo>
                  <a:lnTo>
                    <a:pt x="6654" y="5566"/>
                  </a:lnTo>
                  <a:lnTo>
                    <a:pt x="6643" y="5550"/>
                  </a:lnTo>
                  <a:lnTo>
                    <a:pt x="6634" y="5532"/>
                  </a:lnTo>
                  <a:lnTo>
                    <a:pt x="6627" y="5514"/>
                  </a:lnTo>
                  <a:lnTo>
                    <a:pt x="6623" y="5495"/>
                  </a:lnTo>
                  <a:lnTo>
                    <a:pt x="6621" y="5475"/>
                  </a:lnTo>
                  <a:lnTo>
                    <a:pt x="6622" y="5455"/>
                  </a:lnTo>
                  <a:lnTo>
                    <a:pt x="6625" y="5436"/>
                  </a:lnTo>
                  <a:lnTo>
                    <a:pt x="6631" y="5417"/>
                  </a:lnTo>
                  <a:lnTo>
                    <a:pt x="6640" y="5400"/>
                  </a:lnTo>
                  <a:lnTo>
                    <a:pt x="6650" y="5383"/>
                  </a:lnTo>
                  <a:lnTo>
                    <a:pt x="6663" y="5368"/>
                  </a:lnTo>
                  <a:lnTo>
                    <a:pt x="6677" y="5355"/>
                  </a:lnTo>
                  <a:lnTo>
                    <a:pt x="6933" y="5150"/>
                  </a:lnTo>
                  <a:lnTo>
                    <a:pt x="6194" y="5150"/>
                  </a:lnTo>
                  <a:lnTo>
                    <a:pt x="6194" y="5944"/>
                  </a:lnTo>
                  <a:lnTo>
                    <a:pt x="6192" y="5977"/>
                  </a:lnTo>
                  <a:lnTo>
                    <a:pt x="6185" y="6009"/>
                  </a:lnTo>
                  <a:lnTo>
                    <a:pt x="6175" y="6040"/>
                  </a:lnTo>
                  <a:lnTo>
                    <a:pt x="6161" y="6069"/>
                  </a:lnTo>
                  <a:lnTo>
                    <a:pt x="6142" y="6096"/>
                  </a:lnTo>
                  <a:lnTo>
                    <a:pt x="6121" y="6121"/>
                  </a:lnTo>
                  <a:lnTo>
                    <a:pt x="6096" y="6142"/>
                  </a:lnTo>
                  <a:lnTo>
                    <a:pt x="6069" y="6161"/>
                  </a:lnTo>
                  <a:lnTo>
                    <a:pt x="6040" y="6175"/>
                  </a:lnTo>
                  <a:lnTo>
                    <a:pt x="6009" y="6185"/>
                  </a:lnTo>
                  <a:lnTo>
                    <a:pt x="5977" y="6192"/>
                  </a:lnTo>
                  <a:lnTo>
                    <a:pt x="5944" y="6194"/>
                  </a:lnTo>
                  <a:lnTo>
                    <a:pt x="4056" y="6194"/>
                  </a:lnTo>
                  <a:lnTo>
                    <a:pt x="4023" y="6192"/>
                  </a:lnTo>
                  <a:lnTo>
                    <a:pt x="3991" y="6185"/>
                  </a:lnTo>
                  <a:lnTo>
                    <a:pt x="3960" y="6175"/>
                  </a:lnTo>
                  <a:lnTo>
                    <a:pt x="3931" y="6161"/>
                  </a:lnTo>
                  <a:lnTo>
                    <a:pt x="3904" y="6142"/>
                  </a:lnTo>
                  <a:lnTo>
                    <a:pt x="3879" y="6121"/>
                  </a:lnTo>
                  <a:lnTo>
                    <a:pt x="3858" y="6096"/>
                  </a:lnTo>
                  <a:lnTo>
                    <a:pt x="3839" y="6069"/>
                  </a:lnTo>
                  <a:lnTo>
                    <a:pt x="3825" y="6040"/>
                  </a:lnTo>
                  <a:lnTo>
                    <a:pt x="3815" y="6009"/>
                  </a:lnTo>
                  <a:lnTo>
                    <a:pt x="3808" y="5977"/>
                  </a:lnTo>
                  <a:lnTo>
                    <a:pt x="3806" y="5944"/>
                  </a:lnTo>
                  <a:lnTo>
                    <a:pt x="3806" y="5392"/>
                  </a:lnTo>
                  <a:lnTo>
                    <a:pt x="3559" y="5589"/>
                  </a:lnTo>
                  <a:lnTo>
                    <a:pt x="3543" y="5600"/>
                  </a:lnTo>
                  <a:lnTo>
                    <a:pt x="3525" y="5609"/>
                  </a:lnTo>
                  <a:lnTo>
                    <a:pt x="3507" y="5616"/>
                  </a:lnTo>
                  <a:lnTo>
                    <a:pt x="3487" y="5620"/>
                  </a:lnTo>
                  <a:lnTo>
                    <a:pt x="3468" y="5622"/>
                  </a:lnTo>
                  <a:lnTo>
                    <a:pt x="3448" y="5621"/>
                  </a:lnTo>
                  <a:lnTo>
                    <a:pt x="3429" y="5618"/>
                  </a:lnTo>
                  <a:lnTo>
                    <a:pt x="3410" y="5612"/>
                  </a:lnTo>
                  <a:lnTo>
                    <a:pt x="3393" y="5603"/>
                  </a:lnTo>
                  <a:lnTo>
                    <a:pt x="3376" y="5593"/>
                  </a:lnTo>
                  <a:lnTo>
                    <a:pt x="3361" y="5580"/>
                  </a:lnTo>
                  <a:lnTo>
                    <a:pt x="3348" y="5566"/>
                  </a:lnTo>
                  <a:lnTo>
                    <a:pt x="3337" y="5550"/>
                  </a:lnTo>
                  <a:lnTo>
                    <a:pt x="3328" y="5532"/>
                  </a:lnTo>
                  <a:lnTo>
                    <a:pt x="3321" y="5514"/>
                  </a:lnTo>
                  <a:lnTo>
                    <a:pt x="3317" y="5494"/>
                  </a:lnTo>
                  <a:lnTo>
                    <a:pt x="3315" y="5475"/>
                  </a:lnTo>
                  <a:lnTo>
                    <a:pt x="3316" y="5455"/>
                  </a:lnTo>
                  <a:lnTo>
                    <a:pt x="3319" y="5436"/>
                  </a:lnTo>
                  <a:lnTo>
                    <a:pt x="3325" y="5417"/>
                  </a:lnTo>
                  <a:lnTo>
                    <a:pt x="3334" y="5400"/>
                  </a:lnTo>
                  <a:lnTo>
                    <a:pt x="3344" y="5383"/>
                  </a:lnTo>
                  <a:lnTo>
                    <a:pt x="3357" y="5368"/>
                  </a:lnTo>
                  <a:lnTo>
                    <a:pt x="3371" y="5355"/>
                  </a:lnTo>
                  <a:lnTo>
                    <a:pt x="3628" y="5150"/>
                  </a:lnTo>
                  <a:lnTo>
                    <a:pt x="2889" y="5150"/>
                  </a:lnTo>
                  <a:lnTo>
                    <a:pt x="2889" y="5944"/>
                  </a:lnTo>
                  <a:lnTo>
                    <a:pt x="2887" y="5977"/>
                  </a:lnTo>
                  <a:lnTo>
                    <a:pt x="2880" y="6009"/>
                  </a:lnTo>
                  <a:lnTo>
                    <a:pt x="2870" y="6040"/>
                  </a:lnTo>
                  <a:lnTo>
                    <a:pt x="2856" y="6069"/>
                  </a:lnTo>
                  <a:lnTo>
                    <a:pt x="2837" y="6096"/>
                  </a:lnTo>
                  <a:lnTo>
                    <a:pt x="2816" y="6121"/>
                  </a:lnTo>
                  <a:lnTo>
                    <a:pt x="2791" y="6142"/>
                  </a:lnTo>
                  <a:lnTo>
                    <a:pt x="2764" y="6161"/>
                  </a:lnTo>
                  <a:lnTo>
                    <a:pt x="2735" y="6175"/>
                  </a:lnTo>
                  <a:lnTo>
                    <a:pt x="2704" y="6185"/>
                  </a:lnTo>
                  <a:lnTo>
                    <a:pt x="2672" y="6192"/>
                  </a:lnTo>
                  <a:lnTo>
                    <a:pt x="2639" y="6194"/>
                  </a:lnTo>
                  <a:lnTo>
                    <a:pt x="750" y="6194"/>
                  </a:lnTo>
                  <a:lnTo>
                    <a:pt x="717" y="6192"/>
                  </a:lnTo>
                  <a:lnTo>
                    <a:pt x="685" y="6185"/>
                  </a:lnTo>
                  <a:lnTo>
                    <a:pt x="654" y="6175"/>
                  </a:lnTo>
                  <a:lnTo>
                    <a:pt x="625" y="6161"/>
                  </a:lnTo>
                  <a:lnTo>
                    <a:pt x="598" y="6142"/>
                  </a:lnTo>
                  <a:lnTo>
                    <a:pt x="573" y="6121"/>
                  </a:lnTo>
                  <a:lnTo>
                    <a:pt x="552" y="6096"/>
                  </a:lnTo>
                  <a:lnTo>
                    <a:pt x="533" y="6069"/>
                  </a:lnTo>
                  <a:lnTo>
                    <a:pt x="519" y="6040"/>
                  </a:lnTo>
                  <a:lnTo>
                    <a:pt x="509" y="6009"/>
                  </a:lnTo>
                  <a:lnTo>
                    <a:pt x="502" y="5977"/>
                  </a:lnTo>
                  <a:close/>
                  <a:moveTo>
                    <a:pt x="5694" y="5694"/>
                  </a:moveTo>
                  <a:lnTo>
                    <a:pt x="5694" y="4306"/>
                  </a:lnTo>
                  <a:lnTo>
                    <a:pt x="4306" y="4306"/>
                  </a:lnTo>
                  <a:lnTo>
                    <a:pt x="4306" y="5694"/>
                  </a:lnTo>
                  <a:lnTo>
                    <a:pt x="5694" y="5694"/>
                  </a:lnTo>
                  <a:close/>
                  <a:moveTo>
                    <a:pt x="2389" y="5694"/>
                  </a:moveTo>
                  <a:lnTo>
                    <a:pt x="2389" y="4306"/>
                  </a:lnTo>
                  <a:lnTo>
                    <a:pt x="1000" y="4306"/>
                  </a:lnTo>
                  <a:lnTo>
                    <a:pt x="1000" y="5694"/>
                  </a:lnTo>
                  <a:lnTo>
                    <a:pt x="2389" y="5694"/>
                  </a:lnTo>
                  <a:close/>
                </a:path>
              </a:pathLst>
            </a:custGeom>
            <a:solidFill>
              <a:srgbClr val="FFFFFF"/>
            </a:solidFill>
            <a:ln>
              <a:noFill/>
            </a:ln>
          </p:spPr>
          <p:txBody>
            <a:bodyPr/>
            <a:lstStyle/>
            <a:p>
              <a:endParaRPr/>
            </a:p>
          </p:txBody>
        </p:sp>
      </p:grpSp>
      <p:sp>
        <p:nvSpPr>
          <p:cNvPr id="44" name="Isosceles Triangle 43">
            <a:extLst>
              <a:ext uri="{FF2B5EF4-FFF2-40B4-BE49-F238E27FC236}">
                <a16:creationId xmlns:a16="http://schemas.microsoft.com/office/drawing/2014/main" id="{CE9828E2-A462-45B5-9AAE-C86A576F6EEE}"/>
              </a:ext>
            </a:extLst>
          </p:cNvPr>
          <p:cNvSpPr/>
          <p:nvPr/>
        </p:nvSpPr>
        <p:spPr>
          <a:xfrm rot="5400000">
            <a:off x="1887399" y="5208962"/>
            <a:ext cx="418482" cy="3070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Slide Number Placeholder 7">
            <a:extLst>
              <a:ext uri="{FF2B5EF4-FFF2-40B4-BE49-F238E27FC236}">
                <a16:creationId xmlns:a16="http://schemas.microsoft.com/office/drawing/2014/main" id="{7853AA57-384A-4C4B-B928-D665AC7EE99D}"/>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27</a:t>
            </a:fld>
            <a:endParaRPr lang="en-PH" dirty="0"/>
          </a:p>
        </p:txBody>
      </p:sp>
    </p:spTree>
    <p:extLst>
      <p:ext uri="{BB962C8B-B14F-4D97-AF65-F5344CB8AC3E}">
        <p14:creationId xmlns:p14="http://schemas.microsoft.com/office/powerpoint/2010/main" val="19842009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904CDD-6C4E-4D6E-98F0-B1F790A4E038}"/>
              </a:ext>
            </a:extLst>
          </p:cNvPr>
          <p:cNvSpPr>
            <a:spLocks noGrp="1"/>
          </p:cNvSpPr>
          <p:nvPr>
            <p:ph type="ctrTitle"/>
          </p:nvPr>
        </p:nvSpPr>
        <p:spPr/>
        <p:txBody>
          <a:bodyPr/>
          <a:lstStyle/>
          <a:p>
            <a:r>
              <a:rPr lang="en-PH" dirty="0"/>
              <a:t>Roadmap</a:t>
            </a:r>
          </a:p>
        </p:txBody>
      </p:sp>
    </p:spTree>
    <p:extLst>
      <p:ext uri="{BB962C8B-B14F-4D97-AF65-F5344CB8AC3E}">
        <p14:creationId xmlns:p14="http://schemas.microsoft.com/office/powerpoint/2010/main" val="4959657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Arrow: Right 64">
            <a:extLst>
              <a:ext uri="{FF2B5EF4-FFF2-40B4-BE49-F238E27FC236}">
                <a16:creationId xmlns:a16="http://schemas.microsoft.com/office/drawing/2014/main" id="{B8297D20-AD41-44A5-BFC1-4E9AA181AEE1}"/>
              </a:ext>
            </a:extLst>
          </p:cNvPr>
          <p:cNvSpPr/>
          <p:nvPr/>
        </p:nvSpPr>
        <p:spPr>
          <a:xfrm>
            <a:off x="363794" y="2666541"/>
            <a:ext cx="11434668" cy="21220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2C0C7C08-5A63-4E4C-9421-D87B07B96712}"/>
              </a:ext>
            </a:extLst>
          </p:cNvPr>
          <p:cNvSpPr>
            <a:spLocks noGrp="1"/>
          </p:cNvSpPr>
          <p:nvPr>
            <p:ph type="title"/>
          </p:nvPr>
        </p:nvSpPr>
        <p:spPr/>
        <p:txBody>
          <a:bodyPr/>
          <a:lstStyle/>
          <a:p>
            <a:r>
              <a:rPr lang="en-US" b="1" dirty="0"/>
              <a:t>A phased, four-wave journey</a:t>
            </a:r>
          </a:p>
        </p:txBody>
      </p:sp>
      <p:grpSp>
        <p:nvGrpSpPr>
          <p:cNvPr id="4" name="Group 3">
            <a:extLst>
              <a:ext uri="{FF2B5EF4-FFF2-40B4-BE49-F238E27FC236}">
                <a16:creationId xmlns:a16="http://schemas.microsoft.com/office/drawing/2014/main" id="{79A75CF6-21B1-4FE0-BDC8-32B31D11BA68}"/>
              </a:ext>
            </a:extLst>
          </p:cNvPr>
          <p:cNvGrpSpPr/>
          <p:nvPr/>
        </p:nvGrpSpPr>
        <p:grpSpPr>
          <a:xfrm>
            <a:off x="1506045" y="1535937"/>
            <a:ext cx="893149" cy="893149"/>
            <a:chOff x="1390775" y="1390753"/>
            <a:chExt cx="1493520" cy="1493520"/>
          </a:xfrm>
        </p:grpSpPr>
        <p:sp>
          <p:nvSpPr>
            <p:cNvPr id="5" name="Oval 4">
              <a:extLst>
                <a:ext uri="{FF2B5EF4-FFF2-40B4-BE49-F238E27FC236}">
                  <a16:creationId xmlns:a16="http://schemas.microsoft.com/office/drawing/2014/main" id="{5A98A629-F4F3-475F-AD21-F3EAE7D9466D}"/>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70" name="Group 146">
              <a:extLst>
                <a:ext uri="{FF2B5EF4-FFF2-40B4-BE49-F238E27FC236}">
                  <a16:creationId xmlns:a16="http://schemas.microsoft.com/office/drawing/2014/main" id="{25C4F36B-A4A6-4016-8C80-1588A8FD1CAE}"/>
                </a:ext>
              </a:extLst>
            </p:cNvPr>
            <p:cNvGrpSpPr/>
            <p:nvPr/>
          </p:nvGrpSpPr>
          <p:grpSpPr>
            <a:xfrm>
              <a:off x="1720068" y="1720046"/>
              <a:ext cx="834934" cy="834934"/>
              <a:chOff x="1649691" y="4907280"/>
              <a:chExt cx="914400" cy="914400"/>
            </a:xfrm>
          </p:grpSpPr>
          <p:sp>
            <p:nvSpPr>
              <p:cNvPr id="90071" name="Accent">
                <a:extLst>
                  <a:ext uri="{FF2B5EF4-FFF2-40B4-BE49-F238E27FC236}">
                    <a16:creationId xmlns:a16="http://schemas.microsoft.com/office/drawing/2014/main" id="{D470B09D-8DFA-4625-AE0A-BF09ED71825E}"/>
                  </a:ext>
                </a:extLst>
              </p:cNvPr>
              <p:cNvSpPr/>
              <p:nvPr/>
            </p:nvSpPr>
            <p:spPr>
              <a:xfrm>
                <a:off x="1649691" y="4907280"/>
                <a:ext cx="914400" cy="914400"/>
              </a:xfrm>
              <a:custGeom>
                <a:avLst/>
                <a:gdLst/>
                <a:ahLst/>
                <a:cxnLst/>
                <a:rect l="0" t="0" r="10000" b="10000"/>
                <a:pathLst>
                  <a:path w="10000" h="10000">
                    <a:moveTo>
                      <a:pt x="4141" y="1940"/>
                    </a:moveTo>
                    <a:lnTo>
                      <a:pt x="5859" y="1940"/>
                    </a:lnTo>
                    <a:lnTo>
                      <a:pt x="5867" y="1940"/>
                    </a:lnTo>
                    <a:lnTo>
                      <a:pt x="5875" y="1941"/>
                    </a:lnTo>
                    <a:lnTo>
                      <a:pt x="5883" y="1941"/>
                    </a:lnTo>
                    <a:lnTo>
                      <a:pt x="5891" y="1942"/>
                    </a:lnTo>
                    <a:lnTo>
                      <a:pt x="5899" y="1944"/>
                    </a:lnTo>
                    <a:lnTo>
                      <a:pt x="5907" y="1945"/>
                    </a:lnTo>
                    <a:lnTo>
                      <a:pt x="5915" y="1947"/>
                    </a:lnTo>
                    <a:lnTo>
                      <a:pt x="5922" y="1950"/>
                    </a:lnTo>
                    <a:lnTo>
                      <a:pt x="5930" y="1952"/>
                    </a:lnTo>
                    <a:lnTo>
                      <a:pt x="5937" y="1955"/>
                    </a:lnTo>
                    <a:lnTo>
                      <a:pt x="5945" y="1958"/>
                    </a:lnTo>
                    <a:lnTo>
                      <a:pt x="5952" y="1961"/>
                    </a:lnTo>
                    <a:lnTo>
                      <a:pt x="5959" y="1965"/>
                    </a:lnTo>
                    <a:lnTo>
                      <a:pt x="5966" y="1969"/>
                    </a:lnTo>
                    <a:lnTo>
                      <a:pt x="5973" y="1973"/>
                    </a:lnTo>
                    <a:lnTo>
                      <a:pt x="5980" y="1978"/>
                    </a:lnTo>
                    <a:lnTo>
                      <a:pt x="5986" y="1982"/>
                    </a:lnTo>
                    <a:lnTo>
                      <a:pt x="5993" y="1987"/>
                    </a:lnTo>
                    <a:lnTo>
                      <a:pt x="5999" y="1992"/>
                    </a:lnTo>
                    <a:lnTo>
                      <a:pt x="6005" y="1998"/>
                    </a:lnTo>
                    <a:lnTo>
                      <a:pt x="6011" y="2003"/>
                    </a:lnTo>
                    <a:lnTo>
                      <a:pt x="6016" y="2009"/>
                    </a:lnTo>
                    <a:lnTo>
                      <a:pt x="6022" y="2015"/>
                    </a:lnTo>
                    <a:lnTo>
                      <a:pt x="6027" y="2021"/>
                    </a:lnTo>
                    <a:lnTo>
                      <a:pt x="6032" y="2028"/>
                    </a:lnTo>
                    <a:lnTo>
                      <a:pt x="6036" y="2034"/>
                    </a:lnTo>
                    <a:lnTo>
                      <a:pt x="6041" y="2041"/>
                    </a:lnTo>
                    <a:lnTo>
                      <a:pt x="6045" y="2048"/>
                    </a:lnTo>
                    <a:lnTo>
                      <a:pt x="6049" y="2055"/>
                    </a:lnTo>
                    <a:lnTo>
                      <a:pt x="6053" y="2062"/>
                    </a:lnTo>
                    <a:lnTo>
                      <a:pt x="6056" y="2069"/>
                    </a:lnTo>
                    <a:lnTo>
                      <a:pt x="6059" y="2077"/>
                    </a:lnTo>
                    <a:lnTo>
                      <a:pt x="6062" y="2084"/>
                    </a:lnTo>
                    <a:lnTo>
                      <a:pt x="6064" y="2092"/>
                    </a:lnTo>
                    <a:lnTo>
                      <a:pt x="6067" y="2099"/>
                    </a:lnTo>
                    <a:lnTo>
                      <a:pt x="6069" y="2107"/>
                    </a:lnTo>
                    <a:lnTo>
                      <a:pt x="6070" y="2115"/>
                    </a:lnTo>
                    <a:lnTo>
                      <a:pt x="6072" y="2123"/>
                    </a:lnTo>
                    <a:lnTo>
                      <a:pt x="6073" y="2131"/>
                    </a:lnTo>
                    <a:lnTo>
                      <a:pt x="6073" y="2139"/>
                    </a:lnTo>
                    <a:lnTo>
                      <a:pt x="6074" y="2147"/>
                    </a:lnTo>
                    <a:lnTo>
                      <a:pt x="6074" y="2155"/>
                    </a:lnTo>
                    <a:lnTo>
                      <a:pt x="6074" y="3336"/>
                    </a:lnTo>
                    <a:lnTo>
                      <a:pt x="6074" y="3344"/>
                    </a:lnTo>
                    <a:lnTo>
                      <a:pt x="6073" y="3352"/>
                    </a:lnTo>
                    <a:lnTo>
                      <a:pt x="6073" y="3360"/>
                    </a:lnTo>
                    <a:lnTo>
                      <a:pt x="6072" y="3368"/>
                    </a:lnTo>
                    <a:lnTo>
                      <a:pt x="6070" y="3376"/>
                    </a:lnTo>
                    <a:lnTo>
                      <a:pt x="6069" y="3384"/>
                    </a:lnTo>
                    <a:lnTo>
                      <a:pt x="6067" y="3392"/>
                    </a:lnTo>
                    <a:lnTo>
                      <a:pt x="6064" y="3399"/>
                    </a:lnTo>
                    <a:lnTo>
                      <a:pt x="6062" y="3407"/>
                    </a:lnTo>
                    <a:lnTo>
                      <a:pt x="6059" y="3414"/>
                    </a:lnTo>
                    <a:lnTo>
                      <a:pt x="6056" y="3422"/>
                    </a:lnTo>
                    <a:lnTo>
                      <a:pt x="6053" y="3429"/>
                    </a:lnTo>
                    <a:lnTo>
                      <a:pt x="6049" y="3436"/>
                    </a:lnTo>
                    <a:lnTo>
                      <a:pt x="6045" y="3443"/>
                    </a:lnTo>
                    <a:lnTo>
                      <a:pt x="6041" y="3450"/>
                    </a:lnTo>
                    <a:lnTo>
                      <a:pt x="6036" y="3457"/>
                    </a:lnTo>
                    <a:lnTo>
                      <a:pt x="6032" y="3463"/>
                    </a:lnTo>
                    <a:lnTo>
                      <a:pt x="6027" y="3470"/>
                    </a:lnTo>
                    <a:lnTo>
                      <a:pt x="6022" y="3476"/>
                    </a:lnTo>
                    <a:lnTo>
                      <a:pt x="6016" y="3482"/>
                    </a:lnTo>
                    <a:lnTo>
                      <a:pt x="6011" y="3488"/>
                    </a:lnTo>
                    <a:lnTo>
                      <a:pt x="6005" y="3493"/>
                    </a:lnTo>
                    <a:lnTo>
                      <a:pt x="5999" y="3499"/>
                    </a:lnTo>
                    <a:lnTo>
                      <a:pt x="5993" y="3504"/>
                    </a:lnTo>
                    <a:lnTo>
                      <a:pt x="5986" y="3509"/>
                    </a:lnTo>
                    <a:lnTo>
                      <a:pt x="5980" y="3513"/>
                    </a:lnTo>
                    <a:lnTo>
                      <a:pt x="5973" y="3518"/>
                    </a:lnTo>
                    <a:lnTo>
                      <a:pt x="5966" y="3522"/>
                    </a:lnTo>
                    <a:lnTo>
                      <a:pt x="5959" y="3526"/>
                    </a:lnTo>
                    <a:lnTo>
                      <a:pt x="5952" y="3530"/>
                    </a:lnTo>
                    <a:lnTo>
                      <a:pt x="5945" y="3533"/>
                    </a:lnTo>
                    <a:lnTo>
                      <a:pt x="5937" y="3536"/>
                    </a:lnTo>
                    <a:lnTo>
                      <a:pt x="5930" y="3539"/>
                    </a:lnTo>
                    <a:lnTo>
                      <a:pt x="5922" y="3541"/>
                    </a:lnTo>
                    <a:lnTo>
                      <a:pt x="5915" y="3544"/>
                    </a:lnTo>
                    <a:lnTo>
                      <a:pt x="5907" y="3546"/>
                    </a:lnTo>
                    <a:lnTo>
                      <a:pt x="5899" y="3547"/>
                    </a:lnTo>
                    <a:lnTo>
                      <a:pt x="5891" y="3549"/>
                    </a:lnTo>
                    <a:lnTo>
                      <a:pt x="5883" y="3550"/>
                    </a:lnTo>
                    <a:lnTo>
                      <a:pt x="5875" y="3550"/>
                    </a:lnTo>
                    <a:lnTo>
                      <a:pt x="5867" y="3551"/>
                    </a:lnTo>
                    <a:lnTo>
                      <a:pt x="5859" y="3551"/>
                    </a:lnTo>
                    <a:lnTo>
                      <a:pt x="4141" y="3551"/>
                    </a:lnTo>
                    <a:lnTo>
                      <a:pt x="4133" y="3551"/>
                    </a:lnTo>
                    <a:lnTo>
                      <a:pt x="4125" y="3550"/>
                    </a:lnTo>
                    <a:lnTo>
                      <a:pt x="4117" y="3550"/>
                    </a:lnTo>
                    <a:lnTo>
                      <a:pt x="4109" y="3549"/>
                    </a:lnTo>
                    <a:lnTo>
                      <a:pt x="4101" y="3547"/>
                    </a:lnTo>
                    <a:lnTo>
                      <a:pt x="4093" y="3546"/>
                    </a:lnTo>
                    <a:lnTo>
                      <a:pt x="4085" y="3544"/>
                    </a:lnTo>
                    <a:lnTo>
                      <a:pt x="4078" y="3541"/>
                    </a:lnTo>
                    <a:lnTo>
                      <a:pt x="4070" y="3539"/>
                    </a:lnTo>
                    <a:lnTo>
                      <a:pt x="4063" y="3536"/>
                    </a:lnTo>
                    <a:lnTo>
                      <a:pt x="4055" y="3533"/>
                    </a:lnTo>
                    <a:lnTo>
                      <a:pt x="4048" y="3530"/>
                    </a:lnTo>
                    <a:lnTo>
                      <a:pt x="4041" y="3526"/>
                    </a:lnTo>
                    <a:lnTo>
                      <a:pt x="4034" y="3522"/>
                    </a:lnTo>
                    <a:lnTo>
                      <a:pt x="4027" y="3518"/>
                    </a:lnTo>
                    <a:lnTo>
                      <a:pt x="4020" y="3513"/>
                    </a:lnTo>
                    <a:lnTo>
                      <a:pt x="4014" y="3509"/>
                    </a:lnTo>
                    <a:lnTo>
                      <a:pt x="4007" y="3504"/>
                    </a:lnTo>
                    <a:lnTo>
                      <a:pt x="4001" y="3499"/>
                    </a:lnTo>
                    <a:lnTo>
                      <a:pt x="3995" y="3493"/>
                    </a:lnTo>
                    <a:lnTo>
                      <a:pt x="3989" y="3488"/>
                    </a:lnTo>
                    <a:lnTo>
                      <a:pt x="3984" y="3482"/>
                    </a:lnTo>
                    <a:lnTo>
                      <a:pt x="3978" y="3476"/>
                    </a:lnTo>
                    <a:lnTo>
                      <a:pt x="3973" y="3470"/>
                    </a:lnTo>
                    <a:lnTo>
                      <a:pt x="3968" y="3463"/>
                    </a:lnTo>
                    <a:lnTo>
                      <a:pt x="3964" y="3457"/>
                    </a:lnTo>
                    <a:lnTo>
                      <a:pt x="3959" y="3450"/>
                    </a:lnTo>
                    <a:lnTo>
                      <a:pt x="3955" y="3443"/>
                    </a:lnTo>
                    <a:lnTo>
                      <a:pt x="3951" y="3436"/>
                    </a:lnTo>
                    <a:lnTo>
                      <a:pt x="3947" y="3429"/>
                    </a:lnTo>
                    <a:lnTo>
                      <a:pt x="3944" y="3422"/>
                    </a:lnTo>
                    <a:lnTo>
                      <a:pt x="3941" y="3414"/>
                    </a:lnTo>
                    <a:lnTo>
                      <a:pt x="3938" y="3407"/>
                    </a:lnTo>
                    <a:lnTo>
                      <a:pt x="3936" y="3399"/>
                    </a:lnTo>
                    <a:lnTo>
                      <a:pt x="3933" y="3392"/>
                    </a:lnTo>
                    <a:lnTo>
                      <a:pt x="3931" y="3384"/>
                    </a:lnTo>
                    <a:lnTo>
                      <a:pt x="3930" y="3376"/>
                    </a:lnTo>
                    <a:lnTo>
                      <a:pt x="3928" y="3368"/>
                    </a:lnTo>
                    <a:lnTo>
                      <a:pt x="3927" y="3360"/>
                    </a:lnTo>
                    <a:lnTo>
                      <a:pt x="3927" y="3352"/>
                    </a:lnTo>
                    <a:lnTo>
                      <a:pt x="3926" y="3344"/>
                    </a:lnTo>
                    <a:lnTo>
                      <a:pt x="3926" y="3336"/>
                    </a:lnTo>
                    <a:lnTo>
                      <a:pt x="3926" y="2155"/>
                    </a:lnTo>
                    <a:lnTo>
                      <a:pt x="3926" y="2147"/>
                    </a:lnTo>
                    <a:lnTo>
                      <a:pt x="3927" y="2139"/>
                    </a:lnTo>
                    <a:lnTo>
                      <a:pt x="3927" y="2131"/>
                    </a:lnTo>
                    <a:lnTo>
                      <a:pt x="3928" y="2123"/>
                    </a:lnTo>
                    <a:lnTo>
                      <a:pt x="3930" y="2115"/>
                    </a:lnTo>
                    <a:lnTo>
                      <a:pt x="3931" y="2107"/>
                    </a:lnTo>
                    <a:lnTo>
                      <a:pt x="3933" y="2099"/>
                    </a:lnTo>
                    <a:lnTo>
                      <a:pt x="3936" y="2092"/>
                    </a:lnTo>
                    <a:lnTo>
                      <a:pt x="3938" y="2084"/>
                    </a:lnTo>
                    <a:lnTo>
                      <a:pt x="3941" y="2077"/>
                    </a:lnTo>
                    <a:lnTo>
                      <a:pt x="3944" y="2069"/>
                    </a:lnTo>
                    <a:lnTo>
                      <a:pt x="3947" y="2062"/>
                    </a:lnTo>
                    <a:lnTo>
                      <a:pt x="3951" y="2055"/>
                    </a:lnTo>
                    <a:lnTo>
                      <a:pt x="3955" y="2048"/>
                    </a:lnTo>
                    <a:lnTo>
                      <a:pt x="3959" y="2041"/>
                    </a:lnTo>
                    <a:lnTo>
                      <a:pt x="3964" y="2034"/>
                    </a:lnTo>
                    <a:lnTo>
                      <a:pt x="3968" y="2028"/>
                    </a:lnTo>
                    <a:lnTo>
                      <a:pt x="3973" y="2021"/>
                    </a:lnTo>
                    <a:lnTo>
                      <a:pt x="3978" y="2015"/>
                    </a:lnTo>
                    <a:lnTo>
                      <a:pt x="3984" y="2009"/>
                    </a:lnTo>
                    <a:lnTo>
                      <a:pt x="3989" y="2003"/>
                    </a:lnTo>
                    <a:lnTo>
                      <a:pt x="3995" y="1998"/>
                    </a:lnTo>
                    <a:lnTo>
                      <a:pt x="4001" y="1992"/>
                    </a:lnTo>
                    <a:lnTo>
                      <a:pt x="4007" y="1987"/>
                    </a:lnTo>
                    <a:lnTo>
                      <a:pt x="4014" y="1982"/>
                    </a:lnTo>
                    <a:lnTo>
                      <a:pt x="4020" y="1978"/>
                    </a:lnTo>
                    <a:lnTo>
                      <a:pt x="4027" y="1973"/>
                    </a:lnTo>
                    <a:lnTo>
                      <a:pt x="4034" y="1969"/>
                    </a:lnTo>
                    <a:lnTo>
                      <a:pt x="4041" y="1965"/>
                    </a:lnTo>
                    <a:lnTo>
                      <a:pt x="4048" y="1961"/>
                    </a:lnTo>
                    <a:lnTo>
                      <a:pt x="4055" y="1958"/>
                    </a:lnTo>
                    <a:lnTo>
                      <a:pt x="4063" y="1955"/>
                    </a:lnTo>
                    <a:lnTo>
                      <a:pt x="4070" y="1952"/>
                    </a:lnTo>
                    <a:lnTo>
                      <a:pt x="4078" y="1950"/>
                    </a:lnTo>
                    <a:lnTo>
                      <a:pt x="4085" y="1947"/>
                    </a:lnTo>
                    <a:lnTo>
                      <a:pt x="4093" y="1945"/>
                    </a:lnTo>
                    <a:lnTo>
                      <a:pt x="4101" y="1944"/>
                    </a:lnTo>
                    <a:lnTo>
                      <a:pt x="4109" y="1942"/>
                    </a:lnTo>
                    <a:lnTo>
                      <a:pt x="4117" y="1941"/>
                    </a:lnTo>
                    <a:lnTo>
                      <a:pt x="4125" y="1941"/>
                    </a:lnTo>
                    <a:lnTo>
                      <a:pt x="4133" y="1940"/>
                    </a:lnTo>
                    <a:lnTo>
                      <a:pt x="4141" y="1940"/>
                    </a:lnTo>
                    <a:close/>
                  </a:path>
                </a:pathLst>
              </a:custGeom>
              <a:solidFill>
                <a:srgbClr val="FFFFFF"/>
              </a:solidFill>
              <a:ln>
                <a:noFill/>
              </a:ln>
            </p:spPr>
            <p:txBody>
              <a:bodyPr/>
              <a:lstStyle/>
              <a:p>
                <a:endParaRPr/>
              </a:p>
            </p:txBody>
          </p:sp>
          <p:sp>
            <p:nvSpPr>
              <p:cNvPr id="90072" name="Outline">
                <a:extLst>
                  <a:ext uri="{FF2B5EF4-FFF2-40B4-BE49-F238E27FC236}">
                    <a16:creationId xmlns:a16="http://schemas.microsoft.com/office/drawing/2014/main" id="{53A06C25-039F-4460-9DED-67D25AC9CCB7}"/>
                  </a:ext>
                </a:extLst>
              </p:cNvPr>
              <p:cNvSpPr/>
              <p:nvPr/>
            </p:nvSpPr>
            <p:spPr>
              <a:xfrm>
                <a:off x="1649691" y="4907280"/>
                <a:ext cx="914400" cy="914400"/>
              </a:xfrm>
              <a:custGeom>
                <a:avLst/>
                <a:gdLst/>
                <a:ahLst/>
                <a:cxnLst/>
                <a:rect l="0" t="0" r="10000" b="10000"/>
                <a:pathLst>
                  <a:path w="10000" h="10000">
                    <a:moveTo>
                      <a:pt x="5149" y="3531"/>
                    </a:moveTo>
                    <a:lnTo>
                      <a:pt x="5150" y="3551"/>
                    </a:lnTo>
                    <a:lnTo>
                      <a:pt x="5150" y="4796"/>
                    </a:lnTo>
                    <a:lnTo>
                      <a:pt x="7576" y="4796"/>
                    </a:lnTo>
                    <a:lnTo>
                      <a:pt x="7596" y="4797"/>
                    </a:lnTo>
                    <a:lnTo>
                      <a:pt x="7615" y="4801"/>
                    </a:lnTo>
                    <a:lnTo>
                      <a:pt x="7633" y="4807"/>
                    </a:lnTo>
                    <a:lnTo>
                      <a:pt x="7651" y="4816"/>
                    </a:lnTo>
                    <a:lnTo>
                      <a:pt x="7667" y="4827"/>
                    </a:lnTo>
                    <a:lnTo>
                      <a:pt x="7682" y="4840"/>
                    </a:lnTo>
                    <a:lnTo>
                      <a:pt x="7695" y="4855"/>
                    </a:lnTo>
                    <a:lnTo>
                      <a:pt x="7706" y="4871"/>
                    </a:lnTo>
                    <a:lnTo>
                      <a:pt x="7715" y="4889"/>
                    </a:lnTo>
                    <a:lnTo>
                      <a:pt x="7721" y="4907"/>
                    </a:lnTo>
                    <a:lnTo>
                      <a:pt x="7725" y="4926"/>
                    </a:lnTo>
                    <a:lnTo>
                      <a:pt x="7726" y="4946"/>
                    </a:lnTo>
                    <a:lnTo>
                      <a:pt x="7726" y="6199"/>
                    </a:lnTo>
                    <a:lnTo>
                      <a:pt x="8435" y="6199"/>
                    </a:lnTo>
                    <a:lnTo>
                      <a:pt x="8440" y="6199"/>
                    </a:lnTo>
                    <a:lnTo>
                      <a:pt x="8448" y="6199"/>
                    </a:lnTo>
                    <a:lnTo>
                      <a:pt x="8457" y="6200"/>
                    </a:lnTo>
                    <a:lnTo>
                      <a:pt x="8465" y="6200"/>
                    </a:lnTo>
                    <a:lnTo>
                      <a:pt x="8475" y="6201"/>
                    </a:lnTo>
                    <a:lnTo>
                      <a:pt x="8483" y="6201"/>
                    </a:lnTo>
                    <a:lnTo>
                      <a:pt x="8492" y="6203"/>
                    </a:lnTo>
                    <a:lnTo>
                      <a:pt x="8500" y="6204"/>
                    </a:lnTo>
                    <a:lnTo>
                      <a:pt x="8509" y="6205"/>
                    </a:lnTo>
                    <a:lnTo>
                      <a:pt x="8517" y="6206"/>
                    </a:lnTo>
                    <a:lnTo>
                      <a:pt x="8526" y="6208"/>
                    </a:lnTo>
                    <a:lnTo>
                      <a:pt x="8534" y="6210"/>
                    </a:lnTo>
                    <a:lnTo>
                      <a:pt x="8543" y="6212"/>
                    </a:lnTo>
                    <a:lnTo>
                      <a:pt x="8551" y="6214"/>
                    </a:lnTo>
                    <a:lnTo>
                      <a:pt x="8560" y="6216"/>
                    </a:lnTo>
                    <a:lnTo>
                      <a:pt x="8568" y="6218"/>
                    </a:lnTo>
                    <a:lnTo>
                      <a:pt x="8577" y="6221"/>
                    </a:lnTo>
                    <a:lnTo>
                      <a:pt x="8585" y="6224"/>
                    </a:lnTo>
                    <a:lnTo>
                      <a:pt x="8593" y="6227"/>
                    </a:lnTo>
                    <a:lnTo>
                      <a:pt x="8601" y="6230"/>
                    </a:lnTo>
                    <a:lnTo>
                      <a:pt x="8610" y="6233"/>
                    </a:lnTo>
                    <a:lnTo>
                      <a:pt x="8617" y="6236"/>
                    </a:lnTo>
                    <a:lnTo>
                      <a:pt x="8626" y="6240"/>
                    </a:lnTo>
                    <a:lnTo>
                      <a:pt x="8633" y="6243"/>
                    </a:lnTo>
                    <a:lnTo>
                      <a:pt x="8641" y="6247"/>
                    </a:lnTo>
                    <a:lnTo>
                      <a:pt x="8648" y="6251"/>
                    </a:lnTo>
                    <a:lnTo>
                      <a:pt x="8657" y="6255"/>
                    </a:lnTo>
                    <a:lnTo>
                      <a:pt x="8664" y="6259"/>
                    </a:lnTo>
                    <a:lnTo>
                      <a:pt x="8675" y="6265"/>
                    </a:lnTo>
                    <a:lnTo>
                      <a:pt x="8681" y="6270"/>
                    </a:lnTo>
                    <a:lnTo>
                      <a:pt x="8689" y="6274"/>
                    </a:lnTo>
                    <a:lnTo>
                      <a:pt x="8696" y="6279"/>
                    </a:lnTo>
                    <a:lnTo>
                      <a:pt x="8703" y="6284"/>
                    </a:lnTo>
                    <a:lnTo>
                      <a:pt x="8709" y="6289"/>
                    </a:lnTo>
                    <a:lnTo>
                      <a:pt x="8717" y="6294"/>
                    </a:lnTo>
                    <a:lnTo>
                      <a:pt x="8723" y="6299"/>
                    </a:lnTo>
                    <a:lnTo>
                      <a:pt x="8730" y="6305"/>
                    </a:lnTo>
                    <a:lnTo>
                      <a:pt x="8736" y="6310"/>
                    </a:lnTo>
                    <a:lnTo>
                      <a:pt x="8743" y="6316"/>
                    </a:lnTo>
                    <a:lnTo>
                      <a:pt x="8749" y="6321"/>
                    </a:lnTo>
                    <a:lnTo>
                      <a:pt x="8756" y="6328"/>
                    </a:lnTo>
                    <a:lnTo>
                      <a:pt x="8761" y="6333"/>
                    </a:lnTo>
                    <a:lnTo>
                      <a:pt x="8768" y="6340"/>
                    </a:lnTo>
                    <a:lnTo>
                      <a:pt x="8773" y="6345"/>
                    </a:lnTo>
                    <a:lnTo>
                      <a:pt x="8779" y="6352"/>
                    </a:lnTo>
                    <a:lnTo>
                      <a:pt x="8785" y="6358"/>
                    </a:lnTo>
                    <a:lnTo>
                      <a:pt x="8791" y="6365"/>
                    </a:lnTo>
                    <a:lnTo>
                      <a:pt x="8796" y="6371"/>
                    </a:lnTo>
                    <a:lnTo>
                      <a:pt x="8802" y="6379"/>
                    </a:lnTo>
                    <a:lnTo>
                      <a:pt x="8806" y="6385"/>
                    </a:lnTo>
                    <a:lnTo>
                      <a:pt x="8812" y="6392"/>
                    </a:lnTo>
                    <a:lnTo>
                      <a:pt x="8817" y="6399"/>
                    </a:lnTo>
                    <a:lnTo>
                      <a:pt x="8822" y="6407"/>
                    </a:lnTo>
                    <a:lnTo>
                      <a:pt x="8826" y="6413"/>
                    </a:lnTo>
                    <a:lnTo>
                      <a:pt x="8831" y="6421"/>
                    </a:lnTo>
                    <a:lnTo>
                      <a:pt x="8835" y="6428"/>
                    </a:lnTo>
                    <a:lnTo>
                      <a:pt x="8838" y="6434"/>
                    </a:lnTo>
                    <a:lnTo>
                      <a:pt x="8842" y="6441"/>
                    </a:lnTo>
                    <a:lnTo>
                      <a:pt x="8847" y="6449"/>
                    </a:lnTo>
                    <a:lnTo>
                      <a:pt x="8851" y="6456"/>
                    </a:lnTo>
                    <a:lnTo>
                      <a:pt x="8855" y="6465"/>
                    </a:lnTo>
                    <a:lnTo>
                      <a:pt x="8858" y="6472"/>
                    </a:lnTo>
                    <a:lnTo>
                      <a:pt x="8862" y="6481"/>
                    </a:lnTo>
                    <a:lnTo>
                      <a:pt x="8865" y="6488"/>
                    </a:lnTo>
                    <a:lnTo>
                      <a:pt x="8869" y="6497"/>
                    </a:lnTo>
                    <a:lnTo>
                      <a:pt x="8872" y="6505"/>
                    </a:lnTo>
                    <a:lnTo>
                      <a:pt x="8875" y="6514"/>
                    </a:lnTo>
                    <a:lnTo>
                      <a:pt x="8878" y="6522"/>
                    </a:lnTo>
                    <a:lnTo>
                      <a:pt x="8880" y="6531"/>
                    </a:lnTo>
                    <a:lnTo>
                      <a:pt x="8883" y="6538"/>
                    </a:lnTo>
                    <a:lnTo>
                      <a:pt x="8885" y="6548"/>
                    </a:lnTo>
                    <a:lnTo>
                      <a:pt x="8887" y="6555"/>
                    </a:lnTo>
                    <a:lnTo>
                      <a:pt x="8889" y="6565"/>
                    </a:lnTo>
                    <a:lnTo>
                      <a:pt x="8891" y="6572"/>
                    </a:lnTo>
                    <a:lnTo>
                      <a:pt x="8893" y="6582"/>
                    </a:lnTo>
                    <a:lnTo>
                      <a:pt x="8894" y="6590"/>
                    </a:lnTo>
                    <a:lnTo>
                      <a:pt x="8895" y="6599"/>
                    </a:lnTo>
                    <a:lnTo>
                      <a:pt x="8896" y="6607"/>
                    </a:lnTo>
                    <a:lnTo>
                      <a:pt x="8898" y="6616"/>
                    </a:lnTo>
                    <a:lnTo>
                      <a:pt x="8898" y="6624"/>
                    </a:lnTo>
                    <a:lnTo>
                      <a:pt x="8899" y="6634"/>
                    </a:lnTo>
                    <a:lnTo>
                      <a:pt x="8899" y="6642"/>
                    </a:lnTo>
                    <a:lnTo>
                      <a:pt x="8900" y="6651"/>
                    </a:lnTo>
                    <a:lnTo>
                      <a:pt x="8900" y="6659"/>
                    </a:lnTo>
                    <a:lnTo>
                      <a:pt x="8900" y="6664"/>
                    </a:lnTo>
                    <a:lnTo>
                      <a:pt x="8900" y="7845"/>
                    </a:lnTo>
                    <a:lnTo>
                      <a:pt x="8900" y="7850"/>
                    </a:lnTo>
                    <a:lnTo>
                      <a:pt x="8900" y="7858"/>
                    </a:lnTo>
                    <a:lnTo>
                      <a:pt x="8899" y="7867"/>
                    </a:lnTo>
                    <a:lnTo>
                      <a:pt x="8899" y="7875"/>
                    </a:lnTo>
                    <a:lnTo>
                      <a:pt x="8898" y="7885"/>
                    </a:lnTo>
                    <a:lnTo>
                      <a:pt x="8898" y="7893"/>
                    </a:lnTo>
                    <a:lnTo>
                      <a:pt x="8896" y="7902"/>
                    </a:lnTo>
                    <a:lnTo>
                      <a:pt x="8895" y="7910"/>
                    </a:lnTo>
                    <a:lnTo>
                      <a:pt x="8894" y="7919"/>
                    </a:lnTo>
                    <a:lnTo>
                      <a:pt x="8893" y="7927"/>
                    </a:lnTo>
                    <a:lnTo>
                      <a:pt x="8891" y="7937"/>
                    </a:lnTo>
                    <a:lnTo>
                      <a:pt x="8889" y="7944"/>
                    </a:lnTo>
                    <a:lnTo>
                      <a:pt x="8887" y="7954"/>
                    </a:lnTo>
                    <a:lnTo>
                      <a:pt x="8885" y="7961"/>
                    </a:lnTo>
                    <a:lnTo>
                      <a:pt x="8883" y="7971"/>
                    </a:lnTo>
                    <a:lnTo>
                      <a:pt x="8880" y="7978"/>
                    </a:lnTo>
                    <a:lnTo>
                      <a:pt x="8878" y="7987"/>
                    </a:lnTo>
                    <a:lnTo>
                      <a:pt x="8875" y="7995"/>
                    </a:lnTo>
                    <a:lnTo>
                      <a:pt x="8872" y="8004"/>
                    </a:lnTo>
                    <a:lnTo>
                      <a:pt x="8869" y="8012"/>
                    </a:lnTo>
                    <a:lnTo>
                      <a:pt x="8865" y="8021"/>
                    </a:lnTo>
                    <a:lnTo>
                      <a:pt x="8862" y="8028"/>
                    </a:lnTo>
                    <a:lnTo>
                      <a:pt x="8858" y="8037"/>
                    </a:lnTo>
                    <a:lnTo>
                      <a:pt x="8855" y="8044"/>
                    </a:lnTo>
                    <a:lnTo>
                      <a:pt x="8851" y="8053"/>
                    </a:lnTo>
                    <a:lnTo>
                      <a:pt x="8847" y="8060"/>
                    </a:lnTo>
                    <a:lnTo>
                      <a:pt x="8842" y="8068"/>
                    </a:lnTo>
                    <a:lnTo>
                      <a:pt x="8838" y="8075"/>
                    </a:lnTo>
                    <a:lnTo>
                      <a:pt x="8835" y="8081"/>
                    </a:lnTo>
                    <a:lnTo>
                      <a:pt x="8831" y="8088"/>
                    </a:lnTo>
                    <a:lnTo>
                      <a:pt x="8826" y="8096"/>
                    </a:lnTo>
                    <a:lnTo>
                      <a:pt x="8822" y="8102"/>
                    </a:lnTo>
                    <a:lnTo>
                      <a:pt x="8817" y="8110"/>
                    </a:lnTo>
                    <a:lnTo>
                      <a:pt x="8812" y="8117"/>
                    </a:lnTo>
                    <a:lnTo>
                      <a:pt x="8806" y="8124"/>
                    </a:lnTo>
                    <a:lnTo>
                      <a:pt x="8802" y="8130"/>
                    </a:lnTo>
                    <a:lnTo>
                      <a:pt x="8796" y="8138"/>
                    </a:lnTo>
                    <a:lnTo>
                      <a:pt x="8791" y="8144"/>
                    </a:lnTo>
                    <a:lnTo>
                      <a:pt x="8785" y="8151"/>
                    </a:lnTo>
                    <a:lnTo>
                      <a:pt x="8779" y="8157"/>
                    </a:lnTo>
                    <a:lnTo>
                      <a:pt x="8773" y="8164"/>
                    </a:lnTo>
                    <a:lnTo>
                      <a:pt x="8768" y="8169"/>
                    </a:lnTo>
                    <a:lnTo>
                      <a:pt x="8761" y="8176"/>
                    </a:lnTo>
                    <a:lnTo>
                      <a:pt x="8756" y="8181"/>
                    </a:lnTo>
                    <a:lnTo>
                      <a:pt x="8749" y="8188"/>
                    </a:lnTo>
                    <a:lnTo>
                      <a:pt x="8743" y="8193"/>
                    </a:lnTo>
                    <a:lnTo>
                      <a:pt x="8736" y="8199"/>
                    </a:lnTo>
                    <a:lnTo>
                      <a:pt x="8730" y="8204"/>
                    </a:lnTo>
                    <a:lnTo>
                      <a:pt x="8723" y="8210"/>
                    </a:lnTo>
                    <a:lnTo>
                      <a:pt x="8717" y="8215"/>
                    </a:lnTo>
                    <a:lnTo>
                      <a:pt x="8709" y="8220"/>
                    </a:lnTo>
                    <a:lnTo>
                      <a:pt x="8703" y="8225"/>
                    </a:lnTo>
                    <a:lnTo>
                      <a:pt x="8696" y="8230"/>
                    </a:lnTo>
                    <a:lnTo>
                      <a:pt x="8689" y="8235"/>
                    </a:lnTo>
                    <a:lnTo>
                      <a:pt x="8681" y="8239"/>
                    </a:lnTo>
                    <a:lnTo>
                      <a:pt x="8675" y="8244"/>
                    </a:lnTo>
                    <a:lnTo>
                      <a:pt x="8664" y="8250"/>
                    </a:lnTo>
                    <a:lnTo>
                      <a:pt x="8657" y="8254"/>
                    </a:lnTo>
                    <a:lnTo>
                      <a:pt x="8648" y="8258"/>
                    </a:lnTo>
                    <a:lnTo>
                      <a:pt x="8641" y="8262"/>
                    </a:lnTo>
                    <a:lnTo>
                      <a:pt x="8633" y="8266"/>
                    </a:lnTo>
                    <a:lnTo>
                      <a:pt x="8626" y="8269"/>
                    </a:lnTo>
                    <a:lnTo>
                      <a:pt x="8617" y="8273"/>
                    </a:lnTo>
                    <a:lnTo>
                      <a:pt x="8610" y="8276"/>
                    </a:lnTo>
                    <a:lnTo>
                      <a:pt x="8601" y="8279"/>
                    </a:lnTo>
                    <a:lnTo>
                      <a:pt x="8593" y="8282"/>
                    </a:lnTo>
                    <a:lnTo>
                      <a:pt x="8585" y="8285"/>
                    </a:lnTo>
                    <a:lnTo>
                      <a:pt x="8577" y="8288"/>
                    </a:lnTo>
                    <a:lnTo>
                      <a:pt x="8568" y="8291"/>
                    </a:lnTo>
                    <a:lnTo>
                      <a:pt x="8560" y="8293"/>
                    </a:lnTo>
                    <a:lnTo>
                      <a:pt x="8551" y="8295"/>
                    </a:lnTo>
                    <a:lnTo>
                      <a:pt x="8543" y="8297"/>
                    </a:lnTo>
                    <a:lnTo>
                      <a:pt x="8534" y="8299"/>
                    </a:lnTo>
                    <a:lnTo>
                      <a:pt x="8526" y="8301"/>
                    </a:lnTo>
                    <a:lnTo>
                      <a:pt x="8517" y="8303"/>
                    </a:lnTo>
                    <a:lnTo>
                      <a:pt x="8509" y="8304"/>
                    </a:lnTo>
                    <a:lnTo>
                      <a:pt x="8500" y="8305"/>
                    </a:lnTo>
                    <a:lnTo>
                      <a:pt x="8492" y="8306"/>
                    </a:lnTo>
                    <a:lnTo>
                      <a:pt x="8483" y="8308"/>
                    </a:lnTo>
                    <a:lnTo>
                      <a:pt x="8475" y="8308"/>
                    </a:lnTo>
                    <a:lnTo>
                      <a:pt x="8465" y="8309"/>
                    </a:lnTo>
                    <a:lnTo>
                      <a:pt x="8457" y="8309"/>
                    </a:lnTo>
                    <a:lnTo>
                      <a:pt x="8448" y="8310"/>
                    </a:lnTo>
                    <a:lnTo>
                      <a:pt x="8440" y="8310"/>
                    </a:lnTo>
                    <a:lnTo>
                      <a:pt x="8435" y="8310"/>
                    </a:lnTo>
                    <a:lnTo>
                      <a:pt x="6718" y="8310"/>
                    </a:lnTo>
                    <a:lnTo>
                      <a:pt x="6713" y="8310"/>
                    </a:lnTo>
                    <a:lnTo>
                      <a:pt x="6705" y="8310"/>
                    </a:lnTo>
                    <a:lnTo>
                      <a:pt x="6696" y="8309"/>
                    </a:lnTo>
                    <a:lnTo>
                      <a:pt x="6688" y="8309"/>
                    </a:lnTo>
                    <a:lnTo>
                      <a:pt x="6678" y="8308"/>
                    </a:lnTo>
                    <a:lnTo>
                      <a:pt x="6670" y="8308"/>
                    </a:lnTo>
                    <a:lnTo>
                      <a:pt x="6661" y="8306"/>
                    </a:lnTo>
                    <a:lnTo>
                      <a:pt x="6653" y="8305"/>
                    </a:lnTo>
                    <a:lnTo>
                      <a:pt x="6644" y="8304"/>
                    </a:lnTo>
                    <a:lnTo>
                      <a:pt x="6636" y="8303"/>
                    </a:lnTo>
                    <a:lnTo>
                      <a:pt x="6627" y="8301"/>
                    </a:lnTo>
                    <a:lnTo>
                      <a:pt x="6619" y="8299"/>
                    </a:lnTo>
                    <a:lnTo>
                      <a:pt x="6610" y="8297"/>
                    </a:lnTo>
                    <a:lnTo>
                      <a:pt x="6602" y="8295"/>
                    </a:lnTo>
                    <a:lnTo>
                      <a:pt x="6593" y="8293"/>
                    </a:lnTo>
                    <a:lnTo>
                      <a:pt x="6585" y="8291"/>
                    </a:lnTo>
                    <a:lnTo>
                      <a:pt x="6576" y="8288"/>
                    </a:lnTo>
                    <a:lnTo>
                      <a:pt x="6568" y="8285"/>
                    </a:lnTo>
                    <a:lnTo>
                      <a:pt x="6560" y="8282"/>
                    </a:lnTo>
                    <a:lnTo>
                      <a:pt x="6552" y="8279"/>
                    </a:lnTo>
                    <a:lnTo>
                      <a:pt x="6543" y="8276"/>
                    </a:lnTo>
                    <a:lnTo>
                      <a:pt x="6536" y="8273"/>
                    </a:lnTo>
                    <a:lnTo>
                      <a:pt x="6527" y="8269"/>
                    </a:lnTo>
                    <a:lnTo>
                      <a:pt x="6520" y="8266"/>
                    </a:lnTo>
                    <a:lnTo>
                      <a:pt x="6512" y="8262"/>
                    </a:lnTo>
                    <a:lnTo>
                      <a:pt x="6505" y="8258"/>
                    </a:lnTo>
                    <a:lnTo>
                      <a:pt x="6496" y="8254"/>
                    </a:lnTo>
                    <a:lnTo>
                      <a:pt x="6489" y="8250"/>
                    </a:lnTo>
                    <a:lnTo>
                      <a:pt x="6478" y="8244"/>
                    </a:lnTo>
                    <a:lnTo>
                      <a:pt x="6472" y="8239"/>
                    </a:lnTo>
                    <a:lnTo>
                      <a:pt x="6464" y="8235"/>
                    </a:lnTo>
                    <a:lnTo>
                      <a:pt x="6457" y="8230"/>
                    </a:lnTo>
                    <a:lnTo>
                      <a:pt x="6450" y="8225"/>
                    </a:lnTo>
                    <a:lnTo>
                      <a:pt x="6444" y="8220"/>
                    </a:lnTo>
                    <a:lnTo>
                      <a:pt x="6436" y="8215"/>
                    </a:lnTo>
                    <a:lnTo>
                      <a:pt x="6430" y="8210"/>
                    </a:lnTo>
                    <a:lnTo>
                      <a:pt x="6423" y="8204"/>
                    </a:lnTo>
                    <a:lnTo>
                      <a:pt x="6417" y="8199"/>
                    </a:lnTo>
                    <a:lnTo>
                      <a:pt x="6410" y="8193"/>
                    </a:lnTo>
                    <a:lnTo>
                      <a:pt x="6404" y="8188"/>
                    </a:lnTo>
                    <a:lnTo>
                      <a:pt x="6397" y="8181"/>
                    </a:lnTo>
                    <a:lnTo>
                      <a:pt x="6392" y="8176"/>
                    </a:lnTo>
                    <a:lnTo>
                      <a:pt x="6385" y="8169"/>
                    </a:lnTo>
                    <a:lnTo>
                      <a:pt x="6380" y="8164"/>
                    </a:lnTo>
                    <a:lnTo>
                      <a:pt x="6374" y="8157"/>
                    </a:lnTo>
                    <a:lnTo>
                      <a:pt x="6368" y="8151"/>
                    </a:lnTo>
                    <a:lnTo>
                      <a:pt x="6362" y="8144"/>
                    </a:lnTo>
                    <a:lnTo>
                      <a:pt x="6357" y="8138"/>
                    </a:lnTo>
                    <a:lnTo>
                      <a:pt x="6351" y="8130"/>
                    </a:lnTo>
                    <a:lnTo>
                      <a:pt x="6347" y="8124"/>
                    </a:lnTo>
                    <a:lnTo>
                      <a:pt x="6341" y="8117"/>
                    </a:lnTo>
                    <a:lnTo>
                      <a:pt x="6336" y="8110"/>
                    </a:lnTo>
                    <a:lnTo>
                      <a:pt x="6331" y="8102"/>
                    </a:lnTo>
                    <a:lnTo>
                      <a:pt x="6327" y="8096"/>
                    </a:lnTo>
                    <a:lnTo>
                      <a:pt x="6322" y="8088"/>
                    </a:lnTo>
                    <a:lnTo>
                      <a:pt x="6318" y="8081"/>
                    </a:lnTo>
                    <a:lnTo>
                      <a:pt x="6315" y="8075"/>
                    </a:lnTo>
                    <a:lnTo>
                      <a:pt x="6311" y="8068"/>
                    </a:lnTo>
                    <a:lnTo>
                      <a:pt x="6306" y="8060"/>
                    </a:lnTo>
                    <a:lnTo>
                      <a:pt x="6302" y="8053"/>
                    </a:lnTo>
                    <a:lnTo>
                      <a:pt x="6298" y="8044"/>
                    </a:lnTo>
                    <a:lnTo>
                      <a:pt x="6295" y="8037"/>
                    </a:lnTo>
                    <a:lnTo>
                      <a:pt x="6291" y="8028"/>
                    </a:lnTo>
                    <a:lnTo>
                      <a:pt x="6288" y="8021"/>
                    </a:lnTo>
                    <a:lnTo>
                      <a:pt x="6284" y="8012"/>
                    </a:lnTo>
                    <a:lnTo>
                      <a:pt x="6281" y="8004"/>
                    </a:lnTo>
                    <a:lnTo>
                      <a:pt x="6278" y="7995"/>
                    </a:lnTo>
                    <a:lnTo>
                      <a:pt x="6275" y="7987"/>
                    </a:lnTo>
                    <a:lnTo>
                      <a:pt x="6273" y="7978"/>
                    </a:lnTo>
                    <a:lnTo>
                      <a:pt x="6270" y="7971"/>
                    </a:lnTo>
                    <a:lnTo>
                      <a:pt x="6268" y="7961"/>
                    </a:lnTo>
                    <a:lnTo>
                      <a:pt x="6266" y="7954"/>
                    </a:lnTo>
                    <a:lnTo>
                      <a:pt x="6264" y="7944"/>
                    </a:lnTo>
                    <a:lnTo>
                      <a:pt x="6262" y="7937"/>
                    </a:lnTo>
                    <a:lnTo>
                      <a:pt x="6260" y="7927"/>
                    </a:lnTo>
                    <a:lnTo>
                      <a:pt x="6259" y="7919"/>
                    </a:lnTo>
                    <a:lnTo>
                      <a:pt x="6258" y="7910"/>
                    </a:lnTo>
                    <a:lnTo>
                      <a:pt x="6257" y="7902"/>
                    </a:lnTo>
                    <a:lnTo>
                      <a:pt x="6255" y="7893"/>
                    </a:lnTo>
                    <a:lnTo>
                      <a:pt x="6255" y="7885"/>
                    </a:lnTo>
                    <a:lnTo>
                      <a:pt x="6254" y="7875"/>
                    </a:lnTo>
                    <a:lnTo>
                      <a:pt x="6254" y="7867"/>
                    </a:lnTo>
                    <a:lnTo>
                      <a:pt x="6253" y="7858"/>
                    </a:lnTo>
                    <a:lnTo>
                      <a:pt x="6253" y="7850"/>
                    </a:lnTo>
                    <a:lnTo>
                      <a:pt x="6253" y="7845"/>
                    </a:lnTo>
                    <a:lnTo>
                      <a:pt x="6253" y="6664"/>
                    </a:lnTo>
                    <a:lnTo>
                      <a:pt x="6253" y="6659"/>
                    </a:lnTo>
                    <a:lnTo>
                      <a:pt x="6253" y="6651"/>
                    </a:lnTo>
                    <a:lnTo>
                      <a:pt x="6254" y="6642"/>
                    </a:lnTo>
                    <a:lnTo>
                      <a:pt x="6254" y="6634"/>
                    </a:lnTo>
                    <a:lnTo>
                      <a:pt x="6255" y="6624"/>
                    </a:lnTo>
                    <a:lnTo>
                      <a:pt x="6255" y="6616"/>
                    </a:lnTo>
                    <a:lnTo>
                      <a:pt x="6257" y="6607"/>
                    </a:lnTo>
                    <a:lnTo>
                      <a:pt x="6258" y="6599"/>
                    </a:lnTo>
                    <a:lnTo>
                      <a:pt x="6259" y="6590"/>
                    </a:lnTo>
                    <a:lnTo>
                      <a:pt x="6260" y="6582"/>
                    </a:lnTo>
                    <a:lnTo>
                      <a:pt x="6262" y="6572"/>
                    </a:lnTo>
                    <a:lnTo>
                      <a:pt x="6264" y="6565"/>
                    </a:lnTo>
                    <a:lnTo>
                      <a:pt x="6266" y="6555"/>
                    </a:lnTo>
                    <a:lnTo>
                      <a:pt x="6268" y="6548"/>
                    </a:lnTo>
                    <a:lnTo>
                      <a:pt x="6270" y="6538"/>
                    </a:lnTo>
                    <a:lnTo>
                      <a:pt x="6273" y="6531"/>
                    </a:lnTo>
                    <a:lnTo>
                      <a:pt x="6275" y="6522"/>
                    </a:lnTo>
                    <a:lnTo>
                      <a:pt x="6278" y="6514"/>
                    </a:lnTo>
                    <a:lnTo>
                      <a:pt x="6281" y="6505"/>
                    </a:lnTo>
                    <a:lnTo>
                      <a:pt x="6284" y="6497"/>
                    </a:lnTo>
                    <a:lnTo>
                      <a:pt x="6288" y="6488"/>
                    </a:lnTo>
                    <a:lnTo>
                      <a:pt x="6291" y="6481"/>
                    </a:lnTo>
                    <a:lnTo>
                      <a:pt x="6295" y="6472"/>
                    </a:lnTo>
                    <a:lnTo>
                      <a:pt x="6298" y="6465"/>
                    </a:lnTo>
                    <a:lnTo>
                      <a:pt x="6302" y="6456"/>
                    </a:lnTo>
                    <a:lnTo>
                      <a:pt x="6306" y="6449"/>
                    </a:lnTo>
                    <a:lnTo>
                      <a:pt x="6311" y="6441"/>
                    </a:lnTo>
                    <a:lnTo>
                      <a:pt x="6315" y="6434"/>
                    </a:lnTo>
                    <a:lnTo>
                      <a:pt x="6318" y="6428"/>
                    </a:lnTo>
                    <a:lnTo>
                      <a:pt x="6322" y="6421"/>
                    </a:lnTo>
                    <a:lnTo>
                      <a:pt x="6327" y="6413"/>
                    </a:lnTo>
                    <a:lnTo>
                      <a:pt x="6331" y="6407"/>
                    </a:lnTo>
                    <a:lnTo>
                      <a:pt x="6336" y="6399"/>
                    </a:lnTo>
                    <a:lnTo>
                      <a:pt x="6341" y="6392"/>
                    </a:lnTo>
                    <a:lnTo>
                      <a:pt x="6347" y="6385"/>
                    </a:lnTo>
                    <a:lnTo>
                      <a:pt x="6351" y="6379"/>
                    </a:lnTo>
                    <a:lnTo>
                      <a:pt x="6357" y="6371"/>
                    </a:lnTo>
                    <a:lnTo>
                      <a:pt x="6362" y="6365"/>
                    </a:lnTo>
                    <a:lnTo>
                      <a:pt x="6368" y="6358"/>
                    </a:lnTo>
                    <a:lnTo>
                      <a:pt x="6374" y="6352"/>
                    </a:lnTo>
                    <a:lnTo>
                      <a:pt x="6380" y="6345"/>
                    </a:lnTo>
                    <a:lnTo>
                      <a:pt x="6385" y="6340"/>
                    </a:lnTo>
                    <a:lnTo>
                      <a:pt x="6392" y="6333"/>
                    </a:lnTo>
                    <a:lnTo>
                      <a:pt x="6397" y="6328"/>
                    </a:lnTo>
                    <a:lnTo>
                      <a:pt x="6404" y="6321"/>
                    </a:lnTo>
                    <a:lnTo>
                      <a:pt x="6410" y="6316"/>
                    </a:lnTo>
                    <a:lnTo>
                      <a:pt x="6417" y="6310"/>
                    </a:lnTo>
                    <a:lnTo>
                      <a:pt x="6423" y="6305"/>
                    </a:lnTo>
                    <a:lnTo>
                      <a:pt x="6430" y="6299"/>
                    </a:lnTo>
                    <a:lnTo>
                      <a:pt x="6436" y="6294"/>
                    </a:lnTo>
                    <a:lnTo>
                      <a:pt x="6444" y="6289"/>
                    </a:lnTo>
                    <a:lnTo>
                      <a:pt x="6450" y="6284"/>
                    </a:lnTo>
                    <a:lnTo>
                      <a:pt x="6457" y="6279"/>
                    </a:lnTo>
                    <a:lnTo>
                      <a:pt x="6464" y="6274"/>
                    </a:lnTo>
                    <a:lnTo>
                      <a:pt x="6472" y="6270"/>
                    </a:lnTo>
                    <a:lnTo>
                      <a:pt x="6478" y="6265"/>
                    </a:lnTo>
                    <a:lnTo>
                      <a:pt x="6489" y="6259"/>
                    </a:lnTo>
                    <a:lnTo>
                      <a:pt x="6496" y="6255"/>
                    </a:lnTo>
                    <a:lnTo>
                      <a:pt x="6505" y="6251"/>
                    </a:lnTo>
                    <a:lnTo>
                      <a:pt x="6512" y="6247"/>
                    </a:lnTo>
                    <a:lnTo>
                      <a:pt x="6520" y="6243"/>
                    </a:lnTo>
                    <a:lnTo>
                      <a:pt x="6527" y="6240"/>
                    </a:lnTo>
                    <a:lnTo>
                      <a:pt x="6536" y="6236"/>
                    </a:lnTo>
                    <a:lnTo>
                      <a:pt x="6543" y="6233"/>
                    </a:lnTo>
                    <a:lnTo>
                      <a:pt x="6552" y="6230"/>
                    </a:lnTo>
                    <a:lnTo>
                      <a:pt x="6560" y="6227"/>
                    </a:lnTo>
                    <a:lnTo>
                      <a:pt x="6568" y="6224"/>
                    </a:lnTo>
                    <a:lnTo>
                      <a:pt x="6576" y="6221"/>
                    </a:lnTo>
                    <a:lnTo>
                      <a:pt x="6585" y="6218"/>
                    </a:lnTo>
                    <a:lnTo>
                      <a:pt x="6593" y="6216"/>
                    </a:lnTo>
                    <a:lnTo>
                      <a:pt x="6602" y="6214"/>
                    </a:lnTo>
                    <a:lnTo>
                      <a:pt x="6610" y="6212"/>
                    </a:lnTo>
                    <a:lnTo>
                      <a:pt x="6619" y="6210"/>
                    </a:lnTo>
                    <a:lnTo>
                      <a:pt x="6627" y="6208"/>
                    </a:lnTo>
                    <a:lnTo>
                      <a:pt x="6636" y="6206"/>
                    </a:lnTo>
                    <a:lnTo>
                      <a:pt x="6644" y="6205"/>
                    </a:lnTo>
                    <a:lnTo>
                      <a:pt x="6653" y="6204"/>
                    </a:lnTo>
                    <a:lnTo>
                      <a:pt x="6661" y="6203"/>
                    </a:lnTo>
                    <a:lnTo>
                      <a:pt x="6670" y="6201"/>
                    </a:lnTo>
                    <a:lnTo>
                      <a:pt x="6678" y="6201"/>
                    </a:lnTo>
                    <a:lnTo>
                      <a:pt x="6688" y="6200"/>
                    </a:lnTo>
                    <a:lnTo>
                      <a:pt x="6696" y="6200"/>
                    </a:lnTo>
                    <a:lnTo>
                      <a:pt x="6705" y="6199"/>
                    </a:lnTo>
                    <a:lnTo>
                      <a:pt x="6713" y="6199"/>
                    </a:lnTo>
                    <a:lnTo>
                      <a:pt x="6718" y="6199"/>
                    </a:lnTo>
                    <a:lnTo>
                      <a:pt x="7426" y="6199"/>
                    </a:lnTo>
                    <a:lnTo>
                      <a:pt x="7426" y="5096"/>
                    </a:lnTo>
                    <a:lnTo>
                      <a:pt x="5000" y="5096"/>
                    </a:lnTo>
                    <a:lnTo>
                      <a:pt x="2574" y="5096"/>
                    </a:lnTo>
                    <a:lnTo>
                      <a:pt x="2574" y="6199"/>
                    </a:lnTo>
                    <a:lnTo>
                      <a:pt x="3282" y="6199"/>
                    </a:lnTo>
                    <a:lnTo>
                      <a:pt x="3287" y="6199"/>
                    </a:lnTo>
                    <a:lnTo>
                      <a:pt x="3295" y="6199"/>
                    </a:lnTo>
                    <a:lnTo>
                      <a:pt x="3304" y="6200"/>
                    </a:lnTo>
                    <a:lnTo>
                      <a:pt x="3312" y="6200"/>
                    </a:lnTo>
                    <a:lnTo>
                      <a:pt x="3322" y="6201"/>
                    </a:lnTo>
                    <a:lnTo>
                      <a:pt x="3330" y="6201"/>
                    </a:lnTo>
                    <a:lnTo>
                      <a:pt x="3339" y="6203"/>
                    </a:lnTo>
                    <a:lnTo>
                      <a:pt x="3347" y="6204"/>
                    </a:lnTo>
                    <a:lnTo>
                      <a:pt x="3356" y="6205"/>
                    </a:lnTo>
                    <a:lnTo>
                      <a:pt x="3364" y="6206"/>
                    </a:lnTo>
                    <a:lnTo>
                      <a:pt x="3373" y="6208"/>
                    </a:lnTo>
                    <a:lnTo>
                      <a:pt x="3381" y="6210"/>
                    </a:lnTo>
                    <a:lnTo>
                      <a:pt x="3390" y="6212"/>
                    </a:lnTo>
                    <a:lnTo>
                      <a:pt x="3398" y="6214"/>
                    </a:lnTo>
                    <a:lnTo>
                      <a:pt x="3407" y="6216"/>
                    </a:lnTo>
                    <a:lnTo>
                      <a:pt x="3415" y="6218"/>
                    </a:lnTo>
                    <a:lnTo>
                      <a:pt x="3424" y="6221"/>
                    </a:lnTo>
                    <a:lnTo>
                      <a:pt x="3432" y="6224"/>
                    </a:lnTo>
                    <a:lnTo>
                      <a:pt x="3440" y="6227"/>
                    </a:lnTo>
                    <a:lnTo>
                      <a:pt x="3448" y="6230"/>
                    </a:lnTo>
                    <a:lnTo>
                      <a:pt x="3457" y="6233"/>
                    </a:lnTo>
                    <a:lnTo>
                      <a:pt x="3464" y="6236"/>
                    </a:lnTo>
                    <a:lnTo>
                      <a:pt x="3473" y="6240"/>
                    </a:lnTo>
                    <a:lnTo>
                      <a:pt x="3480" y="6243"/>
                    </a:lnTo>
                    <a:lnTo>
                      <a:pt x="3488" y="6247"/>
                    </a:lnTo>
                    <a:lnTo>
                      <a:pt x="3495" y="6251"/>
                    </a:lnTo>
                    <a:lnTo>
                      <a:pt x="3504" y="6255"/>
                    </a:lnTo>
                    <a:lnTo>
                      <a:pt x="3511" y="6259"/>
                    </a:lnTo>
                    <a:lnTo>
                      <a:pt x="3522" y="6265"/>
                    </a:lnTo>
                    <a:lnTo>
                      <a:pt x="3528" y="6270"/>
                    </a:lnTo>
                    <a:lnTo>
                      <a:pt x="3536" y="6274"/>
                    </a:lnTo>
                    <a:lnTo>
                      <a:pt x="3543" y="6279"/>
                    </a:lnTo>
                    <a:lnTo>
                      <a:pt x="3550" y="6284"/>
                    </a:lnTo>
                    <a:lnTo>
                      <a:pt x="3556" y="6289"/>
                    </a:lnTo>
                    <a:lnTo>
                      <a:pt x="3564" y="6294"/>
                    </a:lnTo>
                    <a:lnTo>
                      <a:pt x="3570" y="6299"/>
                    </a:lnTo>
                    <a:lnTo>
                      <a:pt x="3577" y="6305"/>
                    </a:lnTo>
                    <a:lnTo>
                      <a:pt x="3583" y="6310"/>
                    </a:lnTo>
                    <a:lnTo>
                      <a:pt x="3590" y="6316"/>
                    </a:lnTo>
                    <a:lnTo>
                      <a:pt x="3596" y="6321"/>
                    </a:lnTo>
                    <a:lnTo>
                      <a:pt x="3603" y="6328"/>
                    </a:lnTo>
                    <a:lnTo>
                      <a:pt x="3608" y="6333"/>
                    </a:lnTo>
                    <a:lnTo>
                      <a:pt x="3615" y="6340"/>
                    </a:lnTo>
                    <a:lnTo>
                      <a:pt x="3620" y="6345"/>
                    </a:lnTo>
                    <a:lnTo>
                      <a:pt x="3626" y="6352"/>
                    </a:lnTo>
                    <a:lnTo>
                      <a:pt x="3632" y="6358"/>
                    </a:lnTo>
                    <a:lnTo>
                      <a:pt x="3638" y="6365"/>
                    </a:lnTo>
                    <a:lnTo>
                      <a:pt x="3643" y="6371"/>
                    </a:lnTo>
                    <a:lnTo>
                      <a:pt x="3649" y="6379"/>
                    </a:lnTo>
                    <a:lnTo>
                      <a:pt x="3653" y="6385"/>
                    </a:lnTo>
                    <a:lnTo>
                      <a:pt x="3659" y="6392"/>
                    </a:lnTo>
                    <a:lnTo>
                      <a:pt x="3664" y="6399"/>
                    </a:lnTo>
                    <a:lnTo>
                      <a:pt x="3669" y="6407"/>
                    </a:lnTo>
                    <a:lnTo>
                      <a:pt x="3673" y="6413"/>
                    </a:lnTo>
                    <a:lnTo>
                      <a:pt x="3678" y="6421"/>
                    </a:lnTo>
                    <a:lnTo>
                      <a:pt x="3682" y="6428"/>
                    </a:lnTo>
                    <a:lnTo>
                      <a:pt x="3685" y="6434"/>
                    </a:lnTo>
                    <a:lnTo>
                      <a:pt x="3689" y="6441"/>
                    </a:lnTo>
                    <a:lnTo>
                      <a:pt x="3694" y="6449"/>
                    </a:lnTo>
                    <a:lnTo>
                      <a:pt x="3698" y="6456"/>
                    </a:lnTo>
                    <a:lnTo>
                      <a:pt x="3702" y="6465"/>
                    </a:lnTo>
                    <a:lnTo>
                      <a:pt x="3705" y="6472"/>
                    </a:lnTo>
                    <a:lnTo>
                      <a:pt x="3709" y="6481"/>
                    </a:lnTo>
                    <a:lnTo>
                      <a:pt x="3712" y="6488"/>
                    </a:lnTo>
                    <a:lnTo>
                      <a:pt x="3716" y="6497"/>
                    </a:lnTo>
                    <a:lnTo>
                      <a:pt x="3719" y="6505"/>
                    </a:lnTo>
                    <a:lnTo>
                      <a:pt x="3722" y="6514"/>
                    </a:lnTo>
                    <a:lnTo>
                      <a:pt x="3725" y="6522"/>
                    </a:lnTo>
                    <a:lnTo>
                      <a:pt x="3727" y="6531"/>
                    </a:lnTo>
                    <a:lnTo>
                      <a:pt x="3730" y="6538"/>
                    </a:lnTo>
                    <a:lnTo>
                      <a:pt x="3732" y="6548"/>
                    </a:lnTo>
                    <a:lnTo>
                      <a:pt x="3734" y="6555"/>
                    </a:lnTo>
                    <a:lnTo>
                      <a:pt x="3736" y="6565"/>
                    </a:lnTo>
                    <a:lnTo>
                      <a:pt x="3738" y="6572"/>
                    </a:lnTo>
                    <a:lnTo>
                      <a:pt x="3740" y="6582"/>
                    </a:lnTo>
                    <a:lnTo>
                      <a:pt x="3741" y="6590"/>
                    </a:lnTo>
                    <a:lnTo>
                      <a:pt x="3742" y="6599"/>
                    </a:lnTo>
                    <a:lnTo>
                      <a:pt x="3743" y="6607"/>
                    </a:lnTo>
                    <a:lnTo>
                      <a:pt x="3745" y="6616"/>
                    </a:lnTo>
                    <a:lnTo>
                      <a:pt x="3745" y="6624"/>
                    </a:lnTo>
                    <a:lnTo>
                      <a:pt x="3746" y="6634"/>
                    </a:lnTo>
                    <a:lnTo>
                      <a:pt x="3746" y="6642"/>
                    </a:lnTo>
                    <a:lnTo>
                      <a:pt x="3747" y="6651"/>
                    </a:lnTo>
                    <a:lnTo>
                      <a:pt x="3747" y="6659"/>
                    </a:lnTo>
                    <a:lnTo>
                      <a:pt x="3747" y="6664"/>
                    </a:lnTo>
                    <a:lnTo>
                      <a:pt x="3747" y="7845"/>
                    </a:lnTo>
                    <a:lnTo>
                      <a:pt x="3747" y="7850"/>
                    </a:lnTo>
                    <a:lnTo>
                      <a:pt x="3747" y="7858"/>
                    </a:lnTo>
                    <a:lnTo>
                      <a:pt x="3746" y="7867"/>
                    </a:lnTo>
                    <a:lnTo>
                      <a:pt x="3746" y="7875"/>
                    </a:lnTo>
                    <a:lnTo>
                      <a:pt x="3745" y="7885"/>
                    </a:lnTo>
                    <a:lnTo>
                      <a:pt x="3745" y="7893"/>
                    </a:lnTo>
                    <a:lnTo>
                      <a:pt x="3743" y="7902"/>
                    </a:lnTo>
                    <a:lnTo>
                      <a:pt x="3742" y="7910"/>
                    </a:lnTo>
                    <a:lnTo>
                      <a:pt x="3741" y="7919"/>
                    </a:lnTo>
                    <a:lnTo>
                      <a:pt x="3740" y="7927"/>
                    </a:lnTo>
                    <a:lnTo>
                      <a:pt x="3738" y="7937"/>
                    </a:lnTo>
                    <a:lnTo>
                      <a:pt x="3736" y="7944"/>
                    </a:lnTo>
                    <a:lnTo>
                      <a:pt x="3734" y="7954"/>
                    </a:lnTo>
                    <a:lnTo>
                      <a:pt x="3732" y="7961"/>
                    </a:lnTo>
                    <a:lnTo>
                      <a:pt x="3730" y="7971"/>
                    </a:lnTo>
                    <a:lnTo>
                      <a:pt x="3727" y="7978"/>
                    </a:lnTo>
                    <a:lnTo>
                      <a:pt x="3725" y="7987"/>
                    </a:lnTo>
                    <a:lnTo>
                      <a:pt x="3722" y="7995"/>
                    </a:lnTo>
                    <a:lnTo>
                      <a:pt x="3719" y="8004"/>
                    </a:lnTo>
                    <a:lnTo>
                      <a:pt x="3716" y="8012"/>
                    </a:lnTo>
                    <a:lnTo>
                      <a:pt x="3712" y="8021"/>
                    </a:lnTo>
                    <a:lnTo>
                      <a:pt x="3709" y="8028"/>
                    </a:lnTo>
                    <a:lnTo>
                      <a:pt x="3705" y="8037"/>
                    </a:lnTo>
                    <a:lnTo>
                      <a:pt x="3702" y="8044"/>
                    </a:lnTo>
                    <a:lnTo>
                      <a:pt x="3698" y="8053"/>
                    </a:lnTo>
                    <a:lnTo>
                      <a:pt x="3694" y="8060"/>
                    </a:lnTo>
                    <a:lnTo>
                      <a:pt x="3689" y="8068"/>
                    </a:lnTo>
                    <a:lnTo>
                      <a:pt x="3685" y="8075"/>
                    </a:lnTo>
                    <a:lnTo>
                      <a:pt x="3682" y="8081"/>
                    </a:lnTo>
                    <a:lnTo>
                      <a:pt x="3678" y="8088"/>
                    </a:lnTo>
                    <a:lnTo>
                      <a:pt x="3673" y="8096"/>
                    </a:lnTo>
                    <a:lnTo>
                      <a:pt x="3669" y="8102"/>
                    </a:lnTo>
                    <a:lnTo>
                      <a:pt x="3664" y="8110"/>
                    </a:lnTo>
                    <a:lnTo>
                      <a:pt x="3659" y="8117"/>
                    </a:lnTo>
                    <a:lnTo>
                      <a:pt x="3653" y="8124"/>
                    </a:lnTo>
                    <a:lnTo>
                      <a:pt x="3649" y="8130"/>
                    </a:lnTo>
                    <a:lnTo>
                      <a:pt x="3643" y="8138"/>
                    </a:lnTo>
                    <a:lnTo>
                      <a:pt x="3638" y="8144"/>
                    </a:lnTo>
                    <a:lnTo>
                      <a:pt x="3632" y="8151"/>
                    </a:lnTo>
                    <a:lnTo>
                      <a:pt x="3626" y="8157"/>
                    </a:lnTo>
                    <a:lnTo>
                      <a:pt x="3620" y="8164"/>
                    </a:lnTo>
                    <a:lnTo>
                      <a:pt x="3615" y="8169"/>
                    </a:lnTo>
                    <a:lnTo>
                      <a:pt x="3608" y="8176"/>
                    </a:lnTo>
                    <a:lnTo>
                      <a:pt x="3603" y="8181"/>
                    </a:lnTo>
                    <a:lnTo>
                      <a:pt x="3596" y="8188"/>
                    </a:lnTo>
                    <a:lnTo>
                      <a:pt x="3590" y="8193"/>
                    </a:lnTo>
                    <a:lnTo>
                      <a:pt x="3583" y="8199"/>
                    </a:lnTo>
                    <a:lnTo>
                      <a:pt x="3577" y="8204"/>
                    </a:lnTo>
                    <a:lnTo>
                      <a:pt x="3570" y="8210"/>
                    </a:lnTo>
                    <a:lnTo>
                      <a:pt x="3564" y="8215"/>
                    </a:lnTo>
                    <a:lnTo>
                      <a:pt x="3556" y="8220"/>
                    </a:lnTo>
                    <a:lnTo>
                      <a:pt x="3550" y="8225"/>
                    </a:lnTo>
                    <a:lnTo>
                      <a:pt x="3543" y="8230"/>
                    </a:lnTo>
                    <a:lnTo>
                      <a:pt x="3536" y="8235"/>
                    </a:lnTo>
                    <a:lnTo>
                      <a:pt x="3528" y="8239"/>
                    </a:lnTo>
                    <a:lnTo>
                      <a:pt x="3522" y="8244"/>
                    </a:lnTo>
                    <a:lnTo>
                      <a:pt x="3511" y="8250"/>
                    </a:lnTo>
                    <a:lnTo>
                      <a:pt x="3504" y="8254"/>
                    </a:lnTo>
                    <a:lnTo>
                      <a:pt x="3495" y="8258"/>
                    </a:lnTo>
                    <a:lnTo>
                      <a:pt x="3488" y="8262"/>
                    </a:lnTo>
                    <a:lnTo>
                      <a:pt x="3480" y="8266"/>
                    </a:lnTo>
                    <a:lnTo>
                      <a:pt x="3473" y="8269"/>
                    </a:lnTo>
                    <a:lnTo>
                      <a:pt x="3464" y="8273"/>
                    </a:lnTo>
                    <a:lnTo>
                      <a:pt x="3457" y="8276"/>
                    </a:lnTo>
                    <a:lnTo>
                      <a:pt x="3448" y="8279"/>
                    </a:lnTo>
                    <a:lnTo>
                      <a:pt x="3440" y="8282"/>
                    </a:lnTo>
                    <a:lnTo>
                      <a:pt x="3432" y="8285"/>
                    </a:lnTo>
                    <a:lnTo>
                      <a:pt x="3424" y="8288"/>
                    </a:lnTo>
                    <a:lnTo>
                      <a:pt x="3415" y="8291"/>
                    </a:lnTo>
                    <a:lnTo>
                      <a:pt x="3407" y="8293"/>
                    </a:lnTo>
                    <a:lnTo>
                      <a:pt x="3398" y="8295"/>
                    </a:lnTo>
                    <a:lnTo>
                      <a:pt x="3390" y="8297"/>
                    </a:lnTo>
                    <a:lnTo>
                      <a:pt x="3381" y="8299"/>
                    </a:lnTo>
                    <a:lnTo>
                      <a:pt x="3373" y="8301"/>
                    </a:lnTo>
                    <a:lnTo>
                      <a:pt x="3364" y="8303"/>
                    </a:lnTo>
                    <a:lnTo>
                      <a:pt x="3356" y="8304"/>
                    </a:lnTo>
                    <a:lnTo>
                      <a:pt x="3347" y="8305"/>
                    </a:lnTo>
                    <a:lnTo>
                      <a:pt x="3339" y="8306"/>
                    </a:lnTo>
                    <a:lnTo>
                      <a:pt x="3330" y="8308"/>
                    </a:lnTo>
                    <a:lnTo>
                      <a:pt x="3322" y="8308"/>
                    </a:lnTo>
                    <a:lnTo>
                      <a:pt x="3312" y="8309"/>
                    </a:lnTo>
                    <a:lnTo>
                      <a:pt x="3304" y="8309"/>
                    </a:lnTo>
                    <a:lnTo>
                      <a:pt x="3295" y="8310"/>
                    </a:lnTo>
                    <a:lnTo>
                      <a:pt x="3287" y="8310"/>
                    </a:lnTo>
                    <a:lnTo>
                      <a:pt x="3282" y="8310"/>
                    </a:lnTo>
                    <a:lnTo>
                      <a:pt x="1565" y="8310"/>
                    </a:lnTo>
                    <a:lnTo>
                      <a:pt x="1560" y="8310"/>
                    </a:lnTo>
                    <a:lnTo>
                      <a:pt x="1552" y="8310"/>
                    </a:lnTo>
                    <a:lnTo>
                      <a:pt x="1543" y="8309"/>
                    </a:lnTo>
                    <a:lnTo>
                      <a:pt x="1535" y="8309"/>
                    </a:lnTo>
                    <a:lnTo>
                      <a:pt x="1525" y="8308"/>
                    </a:lnTo>
                    <a:lnTo>
                      <a:pt x="1517" y="8308"/>
                    </a:lnTo>
                    <a:lnTo>
                      <a:pt x="1508" y="8306"/>
                    </a:lnTo>
                    <a:lnTo>
                      <a:pt x="1500" y="8305"/>
                    </a:lnTo>
                    <a:lnTo>
                      <a:pt x="1491" y="8304"/>
                    </a:lnTo>
                    <a:lnTo>
                      <a:pt x="1483" y="8303"/>
                    </a:lnTo>
                    <a:lnTo>
                      <a:pt x="1474" y="8301"/>
                    </a:lnTo>
                    <a:lnTo>
                      <a:pt x="1466" y="8299"/>
                    </a:lnTo>
                    <a:lnTo>
                      <a:pt x="1457" y="8297"/>
                    </a:lnTo>
                    <a:lnTo>
                      <a:pt x="1449" y="8295"/>
                    </a:lnTo>
                    <a:lnTo>
                      <a:pt x="1440" y="8293"/>
                    </a:lnTo>
                    <a:lnTo>
                      <a:pt x="1432" y="8291"/>
                    </a:lnTo>
                    <a:lnTo>
                      <a:pt x="1423" y="8288"/>
                    </a:lnTo>
                    <a:lnTo>
                      <a:pt x="1415" y="8285"/>
                    </a:lnTo>
                    <a:lnTo>
                      <a:pt x="1407" y="8282"/>
                    </a:lnTo>
                    <a:lnTo>
                      <a:pt x="1399" y="8279"/>
                    </a:lnTo>
                    <a:lnTo>
                      <a:pt x="1390" y="8276"/>
                    </a:lnTo>
                    <a:lnTo>
                      <a:pt x="1383" y="8273"/>
                    </a:lnTo>
                    <a:lnTo>
                      <a:pt x="1374" y="8269"/>
                    </a:lnTo>
                    <a:lnTo>
                      <a:pt x="1367" y="8266"/>
                    </a:lnTo>
                    <a:lnTo>
                      <a:pt x="1359" y="8262"/>
                    </a:lnTo>
                    <a:lnTo>
                      <a:pt x="1352" y="8258"/>
                    </a:lnTo>
                    <a:lnTo>
                      <a:pt x="1343" y="8254"/>
                    </a:lnTo>
                    <a:lnTo>
                      <a:pt x="1336" y="8250"/>
                    </a:lnTo>
                    <a:lnTo>
                      <a:pt x="1325" y="8244"/>
                    </a:lnTo>
                    <a:lnTo>
                      <a:pt x="1319" y="8239"/>
                    </a:lnTo>
                    <a:lnTo>
                      <a:pt x="1311" y="8235"/>
                    </a:lnTo>
                    <a:lnTo>
                      <a:pt x="1304" y="8230"/>
                    </a:lnTo>
                    <a:lnTo>
                      <a:pt x="1297" y="8225"/>
                    </a:lnTo>
                    <a:lnTo>
                      <a:pt x="1291" y="8220"/>
                    </a:lnTo>
                    <a:lnTo>
                      <a:pt x="1283" y="8215"/>
                    </a:lnTo>
                    <a:lnTo>
                      <a:pt x="1277" y="8210"/>
                    </a:lnTo>
                    <a:lnTo>
                      <a:pt x="1270" y="8204"/>
                    </a:lnTo>
                    <a:lnTo>
                      <a:pt x="1264" y="8199"/>
                    </a:lnTo>
                    <a:lnTo>
                      <a:pt x="1257" y="8193"/>
                    </a:lnTo>
                    <a:lnTo>
                      <a:pt x="1251" y="8188"/>
                    </a:lnTo>
                    <a:lnTo>
                      <a:pt x="1244" y="8181"/>
                    </a:lnTo>
                    <a:lnTo>
                      <a:pt x="1239" y="8176"/>
                    </a:lnTo>
                    <a:lnTo>
                      <a:pt x="1232" y="8169"/>
                    </a:lnTo>
                    <a:lnTo>
                      <a:pt x="1227" y="8164"/>
                    </a:lnTo>
                    <a:lnTo>
                      <a:pt x="1221" y="8157"/>
                    </a:lnTo>
                    <a:lnTo>
                      <a:pt x="1215" y="8151"/>
                    </a:lnTo>
                    <a:lnTo>
                      <a:pt x="1209" y="8144"/>
                    </a:lnTo>
                    <a:lnTo>
                      <a:pt x="1204" y="8138"/>
                    </a:lnTo>
                    <a:lnTo>
                      <a:pt x="1198" y="8130"/>
                    </a:lnTo>
                    <a:lnTo>
                      <a:pt x="1194" y="8124"/>
                    </a:lnTo>
                    <a:lnTo>
                      <a:pt x="1188" y="8117"/>
                    </a:lnTo>
                    <a:lnTo>
                      <a:pt x="1183" y="8110"/>
                    </a:lnTo>
                    <a:lnTo>
                      <a:pt x="1178" y="8102"/>
                    </a:lnTo>
                    <a:lnTo>
                      <a:pt x="1174" y="8096"/>
                    </a:lnTo>
                    <a:lnTo>
                      <a:pt x="1169" y="8088"/>
                    </a:lnTo>
                    <a:lnTo>
                      <a:pt x="1165" y="8081"/>
                    </a:lnTo>
                    <a:lnTo>
                      <a:pt x="1162" y="8075"/>
                    </a:lnTo>
                    <a:lnTo>
                      <a:pt x="1158" y="8068"/>
                    </a:lnTo>
                    <a:lnTo>
                      <a:pt x="1153" y="8060"/>
                    </a:lnTo>
                    <a:lnTo>
                      <a:pt x="1149" y="8053"/>
                    </a:lnTo>
                    <a:lnTo>
                      <a:pt x="1145" y="8044"/>
                    </a:lnTo>
                    <a:lnTo>
                      <a:pt x="1142" y="8037"/>
                    </a:lnTo>
                    <a:lnTo>
                      <a:pt x="1138" y="8028"/>
                    </a:lnTo>
                    <a:lnTo>
                      <a:pt x="1135" y="8021"/>
                    </a:lnTo>
                    <a:lnTo>
                      <a:pt x="1131" y="8012"/>
                    </a:lnTo>
                    <a:lnTo>
                      <a:pt x="1128" y="8004"/>
                    </a:lnTo>
                    <a:lnTo>
                      <a:pt x="1125" y="7995"/>
                    </a:lnTo>
                    <a:lnTo>
                      <a:pt x="1122" y="7987"/>
                    </a:lnTo>
                    <a:lnTo>
                      <a:pt x="1120" y="7978"/>
                    </a:lnTo>
                    <a:lnTo>
                      <a:pt x="1117" y="7971"/>
                    </a:lnTo>
                    <a:lnTo>
                      <a:pt x="1115" y="7961"/>
                    </a:lnTo>
                    <a:lnTo>
                      <a:pt x="1113" y="7954"/>
                    </a:lnTo>
                    <a:lnTo>
                      <a:pt x="1111" y="7944"/>
                    </a:lnTo>
                    <a:lnTo>
                      <a:pt x="1109" y="7937"/>
                    </a:lnTo>
                    <a:lnTo>
                      <a:pt x="1107" y="7927"/>
                    </a:lnTo>
                    <a:lnTo>
                      <a:pt x="1106" y="7919"/>
                    </a:lnTo>
                    <a:lnTo>
                      <a:pt x="1105" y="7910"/>
                    </a:lnTo>
                    <a:lnTo>
                      <a:pt x="1104" y="7902"/>
                    </a:lnTo>
                    <a:lnTo>
                      <a:pt x="1102" y="7893"/>
                    </a:lnTo>
                    <a:lnTo>
                      <a:pt x="1102" y="7885"/>
                    </a:lnTo>
                    <a:lnTo>
                      <a:pt x="1101" y="7875"/>
                    </a:lnTo>
                    <a:lnTo>
                      <a:pt x="1101" y="7867"/>
                    </a:lnTo>
                    <a:lnTo>
                      <a:pt x="1100" y="7858"/>
                    </a:lnTo>
                    <a:lnTo>
                      <a:pt x="1100" y="7850"/>
                    </a:lnTo>
                    <a:lnTo>
                      <a:pt x="1100" y="7845"/>
                    </a:lnTo>
                    <a:lnTo>
                      <a:pt x="1100" y="6664"/>
                    </a:lnTo>
                    <a:lnTo>
                      <a:pt x="1100" y="6659"/>
                    </a:lnTo>
                    <a:lnTo>
                      <a:pt x="1100" y="6651"/>
                    </a:lnTo>
                    <a:lnTo>
                      <a:pt x="1101" y="6642"/>
                    </a:lnTo>
                    <a:lnTo>
                      <a:pt x="1101" y="6634"/>
                    </a:lnTo>
                    <a:lnTo>
                      <a:pt x="1102" y="6624"/>
                    </a:lnTo>
                    <a:lnTo>
                      <a:pt x="1102" y="6616"/>
                    </a:lnTo>
                    <a:lnTo>
                      <a:pt x="1104" y="6607"/>
                    </a:lnTo>
                    <a:lnTo>
                      <a:pt x="1105" y="6599"/>
                    </a:lnTo>
                    <a:lnTo>
                      <a:pt x="1106" y="6590"/>
                    </a:lnTo>
                    <a:lnTo>
                      <a:pt x="1107" y="6582"/>
                    </a:lnTo>
                    <a:lnTo>
                      <a:pt x="1109" y="6572"/>
                    </a:lnTo>
                    <a:lnTo>
                      <a:pt x="1111" y="6565"/>
                    </a:lnTo>
                    <a:lnTo>
                      <a:pt x="1113" y="6555"/>
                    </a:lnTo>
                    <a:lnTo>
                      <a:pt x="1115" y="6548"/>
                    </a:lnTo>
                    <a:lnTo>
                      <a:pt x="1117" y="6538"/>
                    </a:lnTo>
                    <a:lnTo>
                      <a:pt x="1120" y="6531"/>
                    </a:lnTo>
                    <a:lnTo>
                      <a:pt x="1122" y="6522"/>
                    </a:lnTo>
                    <a:lnTo>
                      <a:pt x="1125" y="6514"/>
                    </a:lnTo>
                    <a:lnTo>
                      <a:pt x="1128" y="6505"/>
                    </a:lnTo>
                    <a:lnTo>
                      <a:pt x="1131" y="6497"/>
                    </a:lnTo>
                    <a:lnTo>
                      <a:pt x="1135" y="6488"/>
                    </a:lnTo>
                    <a:lnTo>
                      <a:pt x="1138" y="6481"/>
                    </a:lnTo>
                    <a:lnTo>
                      <a:pt x="1142" y="6472"/>
                    </a:lnTo>
                    <a:lnTo>
                      <a:pt x="1145" y="6465"/>
                    </a:lnTo>
                    <a:lnTo>
                      <a:pt x="1149" y="6456"/>
                    </a:lnTo>
                    <a:lnTo>
                      <a:pt x="1153" y="6449"/>
                    </a:lnTo>
                    <a:lnTo>
                      <a:pt x="1158" y="6441"/>
                    </a:lnTo>
                    <a:lnTo>
                      <a:pt x="1162" y="6434"/>
                    </a:lnTo>
                    <a:lnTo>
                      <a:pt x="1165" y="6428"/>
                    </a:lnTo>
                    <a:lnTo>
                      <a:pt x="1169" y="6421"/>
                    </a:lnTo>
                    <a:lnTo>
                      <a:pt x="1174" y="6413"/>
                    </a:lnTo>
                    <a:lnTo>
                      <a:pt x="1178" y="6407"/>
                    </a:lnTo>
                    <a:lnTo>
                      <a:pt x="1183" y="6399"/>
                    </a:lnTo>
                    <a:lnTo>
                      <a:pt x="1188" y="6392"/>
                    </a:lnTo>
                    <a:lnTo>
                      <a:pt x="1194" y="6385"/>
                    </a:lnTo>
                    <a:lnTo>
                      <a:pt x="1198" y="6379"/>
                    </a:lnTo>
                    <a:lnTo>
                      <a:pt x="1204" y="6371"/>
                    </a:lnTo>
                    <a:lnTo>
                      <a:pt x="1209" y="6365"/>
                    </a:lnTo>
                    <a:lnTo>
                      <a:pt x="1215" y="6358"/>
                    </a:lnTo>
                    <a:lnTo>
                      <a:pt x="1221" y="6352"/>
                    </a:lnTo>
                    <a:lnTo>
                      <a:pt x="1227" y="6345"/>
                    </a:lnTo>
                    <a:lnTo>
                      <a:pt x="1232" y="6340"/>
                    </a:lnTo>
                    <a:lnTo>
                      <a:pt x="1239" y="6333"/>
                    </a:lnTo>
                    <a:lnTo>
                      <a:pt x="1244" y="6328"/>
                    </a:lnTo>
                    <a:lnTo>
                      <a:pt x="1251" y="6321"/>
                    </a:lnTo>
                    <a:lnTo>
                      <a:pt x="1257" y="6316"/>
                    </a:lnTo>
                    <a:lnTo>
                      <a:pt x="1264" y="6310"/>
                    </a:lnTo>
                    <a:lnTo>
                      <a:pt x="1270" y="6305"/>
                    </a:lnTo>
                    <a:lnTo>
                      <a:pt x="1277" y="6299"/>
                    </a:lnTo>
                    <a:lnTo>
                      <a:pt x="1283" y="6294"/>
                    </a:lnTo>
                    <a:lnTo>
                      <a:pt x="1291" y="6289"/>
                    </a:lnTo>
                    <a:lnTo>
                      <a:pt x="1297" y="6284"/>
                    </a:lnTo>
                    <a:lnTo>
                      <a:pt x="1304" y="6279"/>
                    </a:lnTo>
                    <a:lnTo>
                      <a:pt x="1311" y="6274"/>
                    </a:lnTo>
                    <a:lnTo>
                      <a:pt x="1319" y="6270"/>
                    </a:lnTo>
                    <a:lnTo>
                      <a:pt x="1325" y="6265"/>
                    </a:lnTo>
                    <a:lnTo>
                      <a:pt x="1336" y="6259"/>
                    </a:lnTo>
                    <a:lnTo>
                      <a:pt x="1343" y="6255"/>
                    </a:lnTo>
                    <a:lnTo>
                      <a:pt x="1352" y="6251"/>
                    </a:lnTo>
                    <a:lnTo>
                      <a:pt x="1359" y="6247"/>
                    </a:lnTo>
                    <a:lnTo>
                      <a:pt x="1367" y="6243"/>
                    </a:lnTo>
                    <a:lnTo>
                      <a:pt x="1374" y="6240"/>
                    </a:lnTo>
                    <a:lnTo>
                      <a:pt x="1383" y="6236"/>
                    </a:lnTo>
                    <a:lnTo>
                      <a:pt x="1390" y="6233"/>
                    </a:lnTo>
                    <a:lnTo>
                      <a:pt x="1399" y="6230"/>
                    </a:lnTo>
                    <a:lnTo>
                      <a:pt x="1407" y="6227"/>
                    </a:lnTo>
                    <a:lnTo>
                      <a:pt x="1415" y="6224"/>
                    </a:lnTo>
                    <a:lnTo>
                      <a:pt x="1423" y="6221"/>
                    </a:lnTo>
                    <a:lnTo>
                      <a:pt x="1432" y="6218"/>
                    </a:lnTo>
                    <a:lnTo>
                      <a:pt x="1440" y="6216"/>
                    </a:lnTo>
                    <a:lnTo>
                      <a:pt x="1449" y="6214"/>
                    </a:lnTo>
                    <a:lnTo>
                      <a:pt x="1457" y="6212"/>
                    </a:lnTo>
                    <a:lnTo>
                      <a:pt x="1466" y="6210"/>
                    </a:lnTo>
                    <a:lnTo>
                      <a:pt x="1474" y="6208"/>
                    </a:lnTo>
                    <a:lnTo>
                      <a:pt x="1483" y="6206"/>
                    </a:lnTo>
                    <a:lnTo>
                      <a:pt x="1491" y="6205"/>
                    </a:lnTo>
                    <a:lnTo>
                      <a:pt x="1500" y="6204"/>
                    </a:lnTo>
                    <a:lnTo>
                      <a:pt x="1508" y="6203"/>
                    </a:lnTo>
                    <a:lnTo>
                      <a:pt x="1517" y="6201"/>
                    </a:lnTo>
                    <a:lnTo>
                      <a:pt x="1525" y="6201"/>
                    </a:lnTo>
                    <a:lnTo>
                      <a:pt x="1535" y="6200"/>
                    </a:lnTo>
                    <a:lnTo>
                      <a:pt x="1543" y="6200"/>
                    </a:lnTo>
                    <a:lnTo>
                      <a:pt x="1552" y="6199"/>
                    </a:lnTo>
                    <a:lnTo>
                      <a:pt x="1560" y="6199"/>
                    </a:lnTo>
                    <a:lnTo>
                      <a:pt x="1565" y="6199"/>
                    </a:lnTo>
                    <a:lnTo>
                      <a:pt x="2274" y="6199"/>
                    </a:lnTo>
                    <a:lnTo>
                      <a:pt x="2274" y="4946"/>
                    </a:lnTo>
                    <a:lnTo>
                      <a:pt x="2275" y="4926"/>
                    </a:lnTo>
                    <a:lnTo>
                      <a:pt x="2279" y="4907"/>
                    </a:lnTo>
                    <a:lnTo>
                      <a:pt x="2285" y="4889"/>
                    </a:lnTo>
                    <a:lnTo>
                      <a:pt x="2294" y="4871"/>
                    </a:lnTo>
                    <a:lnTo>
                      <a:pt x="2305" y="4855"/>
                    </a:lnTo>
                    <a:lnTo>
                      <a:pt x="2318" y="4840"/>
                    </a:lnTo>
                    <a:lnTo>
                      <a:pt x="2333" y="4827"/>
                    </a:lnTo>
                    <a:lnTo>
                      <a:pt x="2349" y="4816"/>
                    </a:lnTo>
                    <a:lnTo>
                      <a:pt x="2367" y="4807"/>
                    </a:lnTo>
                    <a:lnTo>
                      <a:pt x="2385" y="4801"/>
                    </a:lnTo>
                    <a:lnTo>
                      <a:pt x="2404" y="4797"/>
                    </a:lnTo>
                    <a:lnTo>
                      <a:pt x="2424" y="4796"/>
                    </a:lnTo>
                    <a:lnTo>
                      <a:pt x="4850" y="4796"/>
                    </a:lnTo>
                    <a:lnTo>
                      <a:pt x="4850" y="3551"/>
                    </a:lnTo>
                    <a:lnTo>
                      <a:pt x="4851" y="3531"/>
                    </a:lnTo>
                    <a:lnTo>
                      <a:pt x="4855" y="3512"/>
                    </a:lnTo>
                    <a:lnTo>
                      <a:pt x="4861" y="3494"/>
                    </a:lnTo>
                    <a:lnTo>
                      <a:pt x="4870" y="3476"/>
                    </a:lnTo>
                    <a:lnTo>
                      <a:pt x="4881" y="3460"/>
                    </a:lnTo>
                    <a:lnTo>
                      <a:pt x="4894" y="3445"/>
                    </a:lnTo>
                    <a:lnTo>
                      <a:pt x="4909" y="3432"/>
                    </a:lnTo>
                    <a:lnTo>
                      <a:pt x="4925" y="3421"/>
                    </a:lnTo>
                    <a:lnTo>
                      <a:pt x="4943" y="3412"/>
                    </a:lnTo>
                    <a:lnTo>
                      <a:pt x="4961" y="3406"/>
                    </a:lnTo>
                    <a:lnTo>
                      <a:pt x="4980" y="3402"/>
                    </a:lnTo>
                    <a:lnTo>
                      <a:pt x="5000" y="3401"/>
                    </a:lnTo>
                    <a:lnTo>
                      <a:pt x="5020" y="3402"/>
                    </a:lnTo>
                    <a:lnTo>
                      <a:pt x="5039" y="3406"/>
                    </a:lnTo>
                    <a:lnTo>
                      <a:pt x="5057" y="3412"/>
                    </a:lnTo>
                    <a:lnTo>
                      <a:pt x="5075" y="3421"/>
                    </a:lnTo>
                    <a:lnTo>
                      <a:pt x="5091" y="3432"/>
                    </a:lnTo>
                    <a:lnTo>
                      <a:pt x="5106" y="3445"/>
                    </a:lnTo>
                    <a:lnTo>
                      <a:pt x="5119" y="3460"/>
                    </a:lnTo>
                    <a:lnTo>
                      <a:pt x="5130" y="3476"/>
                    </a:lnTo>
                    <a:lnTo>
                      <a:pt x="5139" y="3494"/>
                    </a:lnTo>
                    <a:lnTo>
                      <a:pt x="5145" y="3512"/>
                    </a:lnTo>
                    <a:lnTo>
                      <a:pt x="5149" y="3531"/>
                    </a:lnTo>
                    <a:close/>
                    <a:moveTo>
                      <a:pt x="8400" y="7810"/>
                    </a:moveTo>
                    <a:lnTo>
                      <a:pt x="8400" y="6699"/>
                    </a:lnTo>
                    <a:lnTo>
                      <a:pt x="6753" y="6699"/>
                    </a:lnTo>
                    <a:lnTo>
                      <a:pt x="6753" y="7810"/>
                    </a:lnTo>
                    <a:lnTo>
                      <a:pt x="8400" y="7810"/>
                    </a:lnTo>
                    <a:close/>
                    <a:moveTo>
                      <a:pt x="3247" y="7810"/>
                    </a:moveTo>
                    <a:lnTo>
                      <a:pt x="3247" y="6699"/>
                    </a:lnTo>
                    <a:lnTo>
                      <a:pt x="1600" y="6699"/>
                    </a:lnTo>
                    <a:lnTo>
                      <a:pt x="1600" y="7810"/>
                    </a:lnTo>
                    <a:lnTo>
                      <a:pt x="3247" y="7810"/>
                    </a:lnTo>
                    <a:close/>
                  </a:path>
                </a:pathLst>
              </a:custGeom>
              <a:solidFill>
                <a:srgbClr val="FFFFFF"/>
              </a:solidFill>
              <a:ln>
                <a:noFill/>
              </a:ln>
            </p:spPr>
            <p:txBody>
              <a:bodyPr/>
              <a:lstStyle/>
              <a:p>
                <a:endParaRPr/>
              </a:p>
            </p:txBody>
          </p:sp>
        </p:grpSp>
      </p:grpSp>
      <p:grpSp>
        <p:nvGrpSpPr>
          <p:cNvPr id="52" name="Group 51">
            <a:extLst>
              <a:ext uri="{FF2B5EF4-FFF2-40B4-BE49-F238E27FC236}">
                <a16:creationId xmlns:a16="http://schemas.microsoft.com/office/drawing/2014/main" id="{F1B0396C-6B5F-4124-BDED-B08F9B166DD7}"/>
              </a:ext>
            </a:extLst>
          </p:cNvPr>
          <p:cNvGrpSpPr/>
          <p:nvPr/>
        </p:nvGrpSpPr>
        <p:grpSpPr>
          <a:xfrm>
            <a:off x="4258384" y="1535937"/>
            <a:ext cx="893149" cy="893149"/>
            <a:chOff x="1390775" y="1390753"/>
            <a:chExt cx="1493520" cy="1493520"/>
          </a:xfrm>
        </p:grpSpPr>
        <p:sp>
          <p:nvSpPr>
            <p:cNvPr id="53" name="Oval 52">
              <a:extLst>
                <a:ext uri="{FF2B5EF4-FFF2-40B4-BE49-F238E27FC236}">
                  <a16:creationId xmlns:a16="http://schemas.microsoft.com/office/drawing/2014/main" id="{C7D8A74D-5712-42E5-9BF6-AC5F05F35BC9}"/>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73" name="Group 667">
              <a:extLst>
                <a:ext uri="{FF2B5EF4-FFF2-40B4-BE49-F238E27FC236}">
                  <a16:creationId xmlns:a16="http://schemas.microsoft.com/office/drawing/2014/main" id="{68F63FA2-43C6-4AAB-A0A6-544A79FC837B}"/>
                </a:ext>
              </a:extLst>
            </p:cNvPr>
            <p:cNvGrpSpPr/>
            <p:nvPr/>
          </p:nvGrpSpPr>
          <p:grpSpPr>
            <a:xfrm>
              <a:off x="1720068" y="1720046"/>
              <a:ext cx="834934" cy="834934"/>
              <a:chOff x="1649691" y="3118055"/>
              <a:chExt cx="914400" cy="914400"/>
            </a:xfrm>
          </p:grpSpPr>
          <p:sp>
            <p:nvSpPr>
              <p:cNvPr id="90074" name="Accent">
                <a:extLst>
                  <a:ext uri="{FF2B5EF4-FFF2-40B4-BE49-F238E27FC236}">
                    <a16:creationId xmlns:a16="http://schemas.microsoft.com/office/drawing/2014/main" id="{D8310E89-FCED-4FEB-B383-94E6419D0D63}"/>
                  </a:ext>
                </a:extLst>
              </p:cNvPr>
              <p:cNvSpPr/>
              <p:nvPr/>
            </p:nvSpPr>
            <p:spPr>
              <a:xfrm>
                <a:off x="1649691" y="3118055"/>
                <a:ext cx="914400" cy="914400"/>
              </a:xfrm>
              <a:custGeom>
                <a:avLst/>
                <a:gdLst/>
                <a:ahLst/>
                <a:cxnLst/>
                <a:rect l="0" t="0" r="10000" b="10000"/>
                <a:pathLst>
                  <a:path w="10000" h="10000">
                    <a:moveTo>
                      <a:pt x="5000" y="1350"/>
                    </a:moveTo>
                    <a:lnTo>
                      <a:pt x="8221" y="3175"/>
                    </a:lnTo>
                    <a:lnTo>
                      <a:pt x="5000" y="5000"/>
                    </a:lnTo>
                    <a:lnTo>
                      <a:pt x="1779" y="3175"/>
                    </a:lnTo>
                    <a:lnTo>
                      <a:pt x="5000" y="1350"/>
                    </a:lnTo>
                    <a:close/>
                  </a:path>
                </a:pathLst>
              </a:custGeom>
              <a:solidFill>
                <a:srgbClr val="FFFFFF"/>
              </a:solidFill>
              <a:ln>
                <a:noFill/>
              </a:ln>
            </p:spPr>
            <p:txBody>
              <a:bodyPr/>
              <a:lstStyle/>
              <a:p>
                <a:endParaRPr/>
              </a:p>
            </p:txBody>
          </p:sp>
          <p:sp>
            <p:nvSpPr>
              <p:cNvPr id="90075" name="Outline">
                <a:extLst>
                  <a:ext uri="{FF2B5EF4-FFF2-40B4-BE49-F238E27FC236}">
                    <a16:creationId xmlns:a16="http://schemas.microsoft.com/office/drawing/2014/main" id="{FE8E8F8C-D964-4D20-8586-32B17FE868AB}"/>
                  </a:ext>
                </a:extLst>
              </p:cNvPr>
              <p:cNvSpPr/>
              <p:nvPr/>
            </p:nvSpPr>
            <p:spPr>
              <a:xfrm>
                <a:off x="1649691" y="3118055"/>
                <a:ext cx="914400" cy="914400"/>
              </a:xfrm>
              <a:custGeom>
                <a:avLst/>
                <a:gdLst/>
                <a:ahLst/>
                <a:cxnLst/>
                <a:rect l="0" t="0" r="10000" b="10000"/>
                <a:pathLst>
                  <a:path w="10000" h="10000">
                    <a:moveTo>
                      <a:pt x="1656" y="2957"/>
                    </a:moveTo>
                    <a:lnTo>
                      <a:pt x="4877" y="1132"/>
                    </a:lnTo>
                    <a:lnTo>
                      <a:pt x="4906" y="1118"/>
                    </a:lnTo>
                    <a:lnTo>
                      <a:pt x="4936" y="1108"/>
                    </a:lnTo>
                    <a:lnTo>
                      <a:pt x="4968" y="1102"/>
                    </a:lnTo>
                    <a:lnTo>
                      <a:pt x="5000" y="1100"/>
                    </a:lnTo>
                    <a:lnTo>
                      <a:pt x="5032" y="1102"/>
                    </a:lnTo>
                    <a:lnTo>
                      <a:pt x="5064" y="1108"/>
                    </a:lnTo>
                    <a:lnTo>
                      <a:pt x="5094" y="1118"/>
                    </a:lnTo>
                    <a:lnTo>
                      <a:pt x="5123" y="1132"/>
                    </a:lnTo>
                    <a:lnTo>
                      <a:pt x="8344" y="2957"/>
                    </a:lnTo>
                    <a:lnTo>
                      <a:pt x="8372" y="2976"/>
                    </a:lnTo>
                    <a:lnTo>
                      <a:pt x="8397" y="2997"/>
                    </a:lnTo>
                    <a:lnTo>
                      <a:pt x="8419" y="3022"/>
                    </a:lnTo>
                    <a:lnTo>
                      <a:pt x="8437" y="3049"/>
                    </a:lnTo>
                    <a:lnTo>
                      <a:pt x="8452" y="3079"/>
                    </a:lnTo>
                    <a:lnTo>
                      <a:pt x="8462" y="3110"/>
                    </a:lnTo>
                    <a:lnTo>
                      <a:pt x="8469" y="3142"/>
                    </a:lnTo>
                    <a:lnTo>
                      <a:pt x="8471" y="3175"/>
                    </a:lnTo>
                    <a:lnTo>
                      <a:pt x="8471" y="6825"/>
                    </a:lnTo>
                    <a:lnTo>
                      <a:pt x="8469" y="6858"/>
                    </a:lnTo>
                    <a:lnTo>
                      <a:pt x="8462" y="6890"/>
                    </a:lnTo>
                    <a:lnTo>
                      <a:pt x="8452" y="6921"/>
                    </a:lnTo>
                    <a:lnTo>
                      <a:pt x="8437" y="6951"/>
                    </a:lnTo>
                    <a:lnTo>
                      <a:pt x="8419" y="6978"/>
                    </a:lnTo>
                    <a:lnTo>
                      <a:pt x="8397" y="7003"/>
                    </a:lnTo>
                    <a:lnTo>
                      <a:pt x="8372" y="7024"/>
                    </a:lnTo>
                    <a:lnTo>
                      <a:pt x="8344" y="7043"/>
                    </a:lnTo>
                    <a:lnTo>
                      <a:pt x="5123" y="8868"/>
                    </a:lnTo>
                    <a:lnTo>
                      <a:pt x="5107" y="8875"/>
                    </a:lnTo>
                    <a:lnTo>
                      <a:pt x="5096" y="8881"/>
                    </a:lnTo>
                    <a:lnTo>
                      <a:pt x="5095" y="8881"/>
                    </a:lnTo>
                    <a:lnTo>
                      <a:pt x="5094" y="8882"/>
                    </a:lnTo>
                    <a:lnTo>
                      <a:pt x="5077" y="8887"/>
                    </a:lnTo>
                    <a:lnTo>
                      <a:pt x="5065" y="8891"/>
                    </a:lnTo>
                    <a:lnTo>
                      <a:pt x="5064" y="8892"/>
                    </a:lnTo>
                    <a:lnTo>
                      <a:pt x="5064" y="8892"/>
                    </a:lnTo>
                    <a:lnTo>
                      <a:pt x="5043" y="8896"/>
                    </a:lnTo>
                    <a:lnTo>
                      <a:pt x="5033" y="8898"/>
                    </a:lnTo>
                    <a:lnTo>
                      <a:pt x="5032" y="8898"/>
                    </a:lnTo>
                    <a:lnTo>
                      <a:pt x="5032" y="8898"/>
                    </a:lnTo>
                    <a:lnTo>
                      <a:pt x="5000" y="8900"/>
                    </a:lnTo>
                    <a:lnTo>
                      <a:pt x="4968" y="8898"/>
                    </a:lnTo>
                    <a:lnTo>
                      <a:pt x="4968" y="8898"/>
                    </a:lnTo>
                    <a:lnTo>
                      <a:pt x="4967" y="8898"/>
                    </a:lnTo>
                    <a:lnTo>
                      <a:pt x="4957" y="8896"/>
                    </a:lnTo>
                    <a:lnTo>
                      <a:pt x="4936" y="8892"/>
                    </a:lnTo>
                    <a:lnTo>
                      <a:pt x="4936" y="8892"/>
                    </a:lnTo>
                    <a:lnTo>
                      <a:pt x="4935" y="8891"/>
                    </a:lnTo>
                    <a:lnTo>
                      <a:pt x="4923" y="8887"/>
                    </a:lnTo>
                    <a:lnTo>
                      <a:pt x="4906" y="8882"/>
                    </a:lnTo>
                    <a:lnTo>
                      <a:pt x="4905" y="8881"/>
                    </a:lnTo>
                    <a:lnTo>
                      <a:pt x="4904" y="8881"/>
                    </a:lnTo>
                    <a:lnTo>
                      <a:pt x="4893" y="8875"/>
                    </a:lnTo>
                    <a:lnTo>
                      <a:pt x="4877" y="8868"/>
                    </a:lnTo>
                    <a:lnTo>
                      <a:pt x="1656" y="7043"/>
                    </a:lnTo>
                    <a:lnTo>
                      <a:pt x="1628" y="7024"/>
                    </a:lnTo>
                    <a:lnTo>
                      <a:pt x="1603" y="7003"/>
                    </a:lnTo>
                    <a:lnTo>
                      <a:pt x="1581" y="6978"/>
                    </a:lnTo>
                    <a:lnTo>
                      <a:pt x="1563" y="6951"/>
                    </a:lnTo>
                    <a:lnTo>
                      <a:pt x="1548" y="6921"/>
                    </a:lnTo>
                    <a:lnTo>
                      <a:pt x="1538" y="6890"/>
                    </a:lnTo>
                    <a:lnTo>
                      <a:pt x="1531" y="6858"/>
                    </a:lnTo>
                    <a:lnTo>
                      <a:pt x="1529" y="6825"/>
                    </a:lnTo>
                    <a:lnTo>
                      <a:pt x="1529" y="3175"/>
                    </a:lnTo>
                    <a:lnTo>
                      <a:pt x="1531" y="3142"/>
                    </a:lnTo>
                    <a:lnTo>
                      <a:pt x="1538" y="3110"/>
                    </a:lnTo>
                    <a:lnTo>
                      <a:pt x="1548" y="3079"/>
                    </a:lnTo>
                    <a:lnTo>
                      <a:pt x="1563" y="3049"/>
                    </a:lnTo>
                    <a:lnTo>
                      <a:pt x="1581" y="3022"/>
                    </a:lnTo>
                    <a:lnTo>
                      <a:pt x="1603" y="2997"/>
                    </a:lnTo>
                    <a:lnTo>
                      <a:pt x="1628" y="2976"/>
                    </a:lnTo>
                    <a:lnTo>
                      <a:pt x="1656" y="2957"/>
                    </a:lnTo>
                    <a:close/>
                    <a:moveTo>
                      <a:pt x="7971" y="3604"/>
                    </a:moveTo>
                    <a:lnTo>
                      <a:pt x="5250" y="5146"/>
                    </a:lnTo>
                    <a:lnTo>
                      <a:pt x="5250" y="8221"/>
                    </a:lnTo>
                    <a:lnTo>
                      <a:pt x="7971" y="6679"/>
                    </a:lnTo>
                    <a:lnTo>
                      <a:pt x="7971" y="3604"/>
                    </a:lnTo>
                    <a:close/>
                    <a:moveTo>
                      <a:pt x="7714" y="3175"/>
                    </a:moveTo>
                    <a:lnTo>
                      <a:pt x="5000" y="1637"/>
                    </a:lnTo>
                    <a:lnTo>
                      <a:pt x="2286" y="3175"/>
                    </a:lnTo>
                    <a:lnTo>
                      <a:pt x="5000" y="4713"/>
                    </a:lnTo>
                    <a:lnTo>
                      <a:pt x="7714" y="3175"/>
                    </a:lnTo>
                    <a:close/>
                    <a:moveTo>
                      <a:pt x="4750" y="5146"/>
                    </a:moveTo>
                    <a:lnTo>
                      <a:pt x="2029" y="3604"/>
                    </a:lnTo>
                    <a:lnTo>
                      <a:pt x="2029" y="6679"/>
                    </a:lnTo>
                    <a:lnTo>
                      <a:pt x="4750" y="8221"/>
                    </a:lnTo>
                    <a:lnTo>
                      <a:pt x="4750" y="5146"/>
                    </a:lnTo>
                    <a:close/>
                  </a:path>
                </a:pathLst>
              </a:custGeom>
              <a:solidFill>
                <a:srgbClr val="FFFFFF"/>
              </a:solidFill>
              <a:ln>
                <a:noFill/>
              </a:ln>
            </p:spPr>
            <p:txBody>
              <a:bodyPr/>
              <a:lstStyle/>
              <a:p>
                <a:endParaRPr/>
              </a:p>
            </p:txBody>
          </p:sp>
        </p:grpSp>
      </p:grpSp>
      <p:grpSp>
        <p:nvGrpSpPr>
          <p:cNvPr id="55" name="Group 54">
            <a:extLst>
              <a:ext uri="{FF2B5EF4-FFF2-40B4-BE49-F238E27FC236}">
                <a16:creationId xmlns:a16="http://schemas.microsoft.com/office/drawing/2014/main" id="{F863DB9D-6242-42D7-8436-E9D643C5F797}"/>
              </a:ext>
            </a:extLst>
          </p:cNvPr>
          <p:cNvGrpSpPr/>
          <p:nvPr/>
        </p:nvGrpSpPr>
        <p:grpSpPr>
          <a:xfrm>
            <a:off x="7010723" y="1535937"/>
            <a:ext cx="893149" cy="893149"/>
            <a:chOff x="1390775" y="1390753"/>
            <a:chExt cx="1493520" cy="1493520"/>
          </a:xfrm>
        </p:grpSpPr>
        <p:sp>
          <p:nvSpPr>
            <p:cNvPr id="56" name="Oval 55">
              <a:extLst>
                <a:ext uri="{FF2B5EF4-FFF2-40B4-BE49-F238E27FC236}">
                  <a16:creationId xmlns:a16="http://schemas.microsoft.com/office/drawing/2014/main" id="{19D42D95-3859-44C6-A077-6B50BED9D02F}"/>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76" name="Group 113">
              <a:extLst>
                <a:ext uri="{FF2B5EF4-FFF2-40B4-BE49-F238E27FC236}">
                  <a16:creationId xmlns:a16="http://schemas.microsoft.com/office/drawing/2014/main" id="{B7EB4E90-7DDD-4B77-B786-E6C8969235E3}"/>
                </a:ext>
              </a:extLst>
            </p:cNvPr>
            <p:cNvGrpSpPr/>
            <p:nvPr/>
          </p:nvGrpSpPr>
          <p:grpSpPr>
            <a:xfrm>
              <a:off x="1720068" y="1720046"/>
              <a:ext cx="834934" cy="834934"/>
              <a:chOff x="4308995" y="4876800"/>
              <a:chExt cx="914400" cy="914400"/>
            </a:xfrm>
          </p:grpSpPr>
          <p:sp>
            <p:nvSpPr>
              <p:cNvPr id="90077" name="Accent">
                <a:extLst>
                  <a:ext uri="{FF2B5EF4-FFF2-40B4-BE49-F238E27FC236}">
                    <a16:creationId xmlns:a16="http://schemas.microsoft.com/office/drawing/2014/main" id="{88DB136E-578D-42CF-A7D8-C49A0098AD14}"/>
                  </a:ext>
                </a:extLst>
              </p:cNvPr>
              <p:cNvSpPr/>
              <p:nvPr/>
            </p:nvSpPr>
            <p:spPr>
              <a:xfrm>
                <a:off x="4308995" y="4876800"/>
                <a:ext cx="914400" cy="914400"/>
              </a:xfrm>
              <a:custGeom>
                <a:avLst/>
                <a:gdLst/>
                <a:ahLst/>
                <a:cxnLst/>
                <a:rect l="0" t="0" r="10000" b="10000"/>
                <a:pathLst>
                  <a:path w="10000" h="10000">
                    <a:moveTo>
                      <a:pt x="8800" y="4220"/>
                    </a:moveTo>
                    <a:lnTo>
                      <a:pt x="8800" y="3779"/>
                    </a:lnTo>
                    <a:lnTo>
                      <a:pt x="7599" y="5380"/>
                    </a:lnTo>
                    <a:lnTo>
                      <a:pt x="7582" y="5400"/>
                    </a:lnTo>
                    <a:lnTo>
                      <a:pt x="7562" y="5417"/>
                    </a:lnTo>
                    <a:lnTo>
                      <a:pt x="7541" y="5432"/>
                    </a:lnTo>
                    <a:lnTo>
                      <a:pt x="7518" y="5444"/>
                    </a:lnTo>
                    <a:lnTo>
                      <a:pt x="7493" y="5453"/>
                    </a:lnTo>
                    <a:lnTo>
                      <a:pt x="7467" y="5458"/>
                    </a:lnTo>
                    <a:lnTo>
                      <a:pt x="7441" y="5460"/>
                    </a:lnTo>
                    <a:lnTo>
                      <a:pt x="7415" y="5459"/>
                    </a:lnTo>
                    <a:lnTo>
                      <a:pt x="7389" y="5454"/>
                    </a:lnTo>
                    <a:lnTo>
                      <a:pt x="7365" y="5446"/>
                    </a:lnTo>
                    <a:lnTo>
                      <a:pt x="7341" y="5434"/>
                    </a:lnTo>
                    <a:lnTo>
                      <a:pt x="7319" y="5420"/>
                    </a:lnTo>
                    <a:lnTo>
                      <a:pt x="6430" y="4754"/>
                    </a:lnTo>
                    <a:lnTo>
                      <a:pt x="5252" y="6169"/>
                    </a:lnTo>
                    <a:lnTo>
                      <a:pt x="5234" y="6188"/>
                    </a:lnTo>
                    <a:lnTo>
                      <a:pt x="5213" y="6204"/>
                    </a:lnTo>
                    <a:lnTo>
                      <a:pt x="5191" y="6218"/>
                    </a:lnTo>
                    <a:lnTo>
                      <a:pt x="5167" y="6229"/>
                    </a:lnTo>
                    <a:lnTo>
                      <a:pt x="5142" y="6236"/>
                    </a:lnTo>
                    <a:lnTo>
                      <a:pt x="5116" y="6240"/>
                    </a:lnTo>
                    <a:lnTo>
                      <a:pt x="5090" y="6241"/>
                    </a:lnTo>
                    <a:lnTo>
                      <a:pt x="5064" y="6238"/>
                    </a:lnTo>
                    <a:lnTo>
                      <a:pt x="5039" y="6232"/>
                    </a:lnTo>
                    <a:lnTo>
                      <a:pt x="5014" y="6223"/>
                    </a:lnTo>
                    <a:lnTo>
                      <a:pt x="4991" y="6210"/>
                    </a:lnTo>
                    <a:lnTo>
                      <a:pt x="4970" y="6195"/>
                    </a:lnTo>
                    <a:lnTo>
                      <a:pt x="4951" y="6177"/>
                    </a:lnTo>
                    <a:lnTo>
                      <a:pt x="4935" y="6156"/>
                    </a:lnTo>
                    <a:lnTo>
                      <a:pt x="4921" y="6134"/>
                    </a:lnTo>
                    <a:lnTo>
                      <a:pt x="4910" y="6110"/>
                    </a:lnTo>
                    <a:lnTo>
                      <a:pt x="4903" y="6085"/>
                    </a:lnTo>
                    <a:lnTo>
                      <a:pt x="4899" y="6059"/>
                    </a:lnTo>
                    <a:lnTo>
                      <a:pt x="4898" y="6033"/>
                    </a:lnTo>
                    <a:lnTo>
                      <a:pt x="4901" y="6007"/>
                    </a:lnTo>
                    <a:lnTo>
                      <a:pt x="4907" y="5982"/>
                    </a:lnTo>
                    <a:lnTo>
                      <a:pt x="4916" y="5957"/>
                    </a:lnTo>
                    <a:lnTo>
                      <a:pt x="4929" y="5934"/>
                    </a:lnTo>
                    <a:lnTo>
                      <a:pt x="4944" y="5913"/>
                    </a:lnTo>
                    <a:lnTo>
                      <a:pt x="6244" y="4352"/>
                    </a:lnTo>
                    <a:lnTo>
                      <a:pt x="6262" y="4334"/>
                    </a:lnTo>
                    <a:lnTo>
                      <a:pt x="6281" y="4318"/>
                    </a:lnTo>
                    <a:lnTo>
                      <a:pt x="6303" y="4304"/>
                    </a:lnTo>
                    <a:lnTo>
                      <a:pt x="6326" y="4294"/>
                    </a:lnTo>
                    <a:lnTo>
                      <a:pt x="6350" y="4286"/>
                    </a:lnTo>
                    <a:lnTo>
                      <a:pt x="6375" y="4281"/>
                    </a:lnTo>
                    <a:lnTo>
                      <a:pt x="6400" y="4280"/>
                    </a:lnTo>
                    <a:lnTo>
                      <a:pt x="6425" y="4282"/>
                    </a:lnTo>
                    <a:lnTo>
                      <a:pt x="6450" y="4287"/>
                    </a:lnTo>
                    <a:lnTo>
                      <a:pt x="6474" y="4295"/>
                    </a:lnTo>
                    <a:lnTo>
                      <a:pt x="6497" y="4306"/>
                    </a:lnTo>
                    <a:lnTo>
                      <a:pt x="6518" y="4320"/>
                    </a:lnTo>
                    <a:lnTo>
                      <a:pt x="7399" y="4980"/>
                    </a:lnTo>
                    <a:lnTo>
                      <a:pt x="8600" y="3379"/>
                    </a:lnTo>
                    <a:lnTo>
                      <a:pt x="7959" y="3379"/>
                    </a:lnTo>
                    <a:lnTo>
                      <a:pt x="7933" y="3377"/>
                    </a:lnTo>
                    <a:lnTo>
                      <a:pt x="7907" y="3372"/>
                    </a:lnTo>
                    <a:lnTo>
                      <a:pt x="7882" y="3364"/>
                    </a:lnTo>
                    <a:lnTo>
                      <a:pt x="7859" y="3352"/>
                    </a:lnTo>
                    <a:lnTo>
                      <a:pt x="7837" y="3338"/>
                    </a:lnTo>
                    <a:lnTo>
                      <a:pt x="7818" y="3320"/>
                    </a:lnTo>
                    <a:lnTo>
                      <a:pt x="7800" y="3301"/>
                    </a:lnTo>
                    <a:lnTo>
                      <a:pt x="7786" y="3279"/>
                    </a:lnTo>
                    <a:lnTo>
                      <a:pt x="7774" y="3256"/>
                    </a:lnTo>
                    <a:lnTo>
                      <a:pt x="7766" y="3231"/>
                    </a:lnTo>
                    <a:lnTo>
                      <a:pt x="7761" y="3205"/>
                    </a:lnTo>
                    <a:lnTo>
                      <a:pt x="7759" y="3179"/>
                    </a:lnTo>
                    <a:lnTo>
                      <a:pt x="7761" y="3153"/>
                    </a:lnTo>
                    <a:lnTo>
                      <a:pt x="7766" y="3127"/>
                    </a:lnTo>
                    <a:lnTo>
                      <a:pt x="7774" y="3102"/>
                    </a:lnTo>
                    <a:lnTo>
                      <a:pt x="7786" y="3079"/>
                    </a:lnTo>
                    <a:lnTo>
                      <a:pt x="7800" y="3057"/>
                    </a:lnTo>
                    <a:lnTo>
                      <a:pt x="7818" y="3038"/>
                    </a:lnTo>
                    <a:lnTo>
                      <a:pt x="7837" y="3020"/>
                    </a:lnTo>
                    <a:lnTo>
                      <a:pt x="7859" y="3006"/>
                    </a:lnTo>
                    <a:lnTo>
                      <a:pt x="7882" y="2994"/>
                    </a:lnTo>
                    <a:lnTo>
                      <a:pt x="7907" y="2986"/>
                    </a:lnTo>
                    <a:lnTo>
                      <a:pt x="7933" y="2981"/>
                    </a:lnTo>
                    <a:lnTo>
                      <a:pt x="7959" y="2979"/>
                    </a:lnTo>
                    <a:lnTo>
                      <a:pt x="9000" y="2979"/>
                    </a:lnTo>
                    <a:lnTo>
                      <a:pt x="9012" y="2980"/>
                    </a:lnTo>
                    <a:lnTo>
                      <a:pt x="9024" y="2980"/>
                    </a:lnTo>
                    <a:lnTo>
                      <a:pt x="9025" y="2981"/>
                    </a:lnTo>
                    <a:lnTo>
                      <a:pt x="9026" y="2981"/>
                    </a:lnTo>
                    <a:lnTo>
                      <a:pt x="9038" y="2983"/>
                    </a:lnTo>
                    <a:lnTo>
                      <a:pt x="9050" y="2985"/>
                    </a:lnTo>
                    <a:lnTo>
                      <a:pt x="9051" y="2986"/>
                    </a:lnTo>
                    <a:lnTo>
                      <a:pt x="9052" y="2986"/>
                    </a:lnTo>
                    <a:lnTo>
                      <a:pt x="9063" y="2990"/>
                    </a:lnTo>
                    <a:lnTo>
                      <a:pt x="9075" y="2993"/>
                    </a:lnTo>
                    <a:lnTo>
                      <a:pt x="9076" y="2994"/>
                    </a:lnTo>
                    <a:lnTo>
                      <a:pt x="9077" y="2994"/>
                    </a:lnTo>
                    <a:lnTo>
                      <a:pt x="9087" y="3000"/>
                    </a:lnTo>
                    <a:lnTo>
                      <a:pt x="9098" y="3005"/>
                    </a:lnTo>
                    <a:lnTo>
                      <a:pt x="9099" y="3005"/>
                    </a:lnTo>
                    <a:lnTo>
                      <a:pt x="9100" y="3006"/>
                    </a:lnTo>
                    <a:lnTo>
                      <a:pt x="9110" y="3012"/>
                    </a:lnTo>
                    <a:lnTo>
                      <a:pt x="9120" y="3019"/>
                    </a:lnTo>
                    <a:lnTo>
                      <a:pt x="9121" y="3020"/>
                    </a:lnTo>
                    <a:lnTo>
                      <a:pt x="9122" y="3020"/>
                    </a:lnTo>
                    <a:lnTo>
                      <a:pt x="9131" y="3028"/>
                    </a:lnTo>
                    <a:lnTo>
                      <a:pt x="9140" y="3036"/>
                    </a:lnTo>
                    <a:lnTo>
                      <a:pt x="9141" y="3037"/>
                    </a:lnTo>
                    <a:lnTo>
                      <a:pt x="9141" y="3038"/>
                    </a:lnTo>
                    <a:lnTo>
                      <a:pt x="9149" y="3047"/>
                    </a:lnTo>
                    <a:lnTo>
                      <a:pt x="9157" y="3056"/>
                    </a:lnTo>
                    <a:lnTo>
                      <a:pt x="9158" y="3056"/>
                    </a:lnTo>
                    <a:lnTo>
                      <a:pt x="9159" y="3057"/>
                    </a:lnTo>
                    <a:lnTo>
                      <a:pt x="9165" y="3067"/>
                    </a:lnTo>
                    <a:lnTo>
                      <a:pt x="9172" y="3077"/>
                    </a:lnTo>
                    <a:lnTo>
                      <a:pt x="9173" y="3078"/>
                    </a:lnTo>
                    <a:lnTo>
                      <a:pt x="9173" y="3079"/>
                    </a:lnTo>
                    <a:lnTo>
                      <a:pt x="9179" y="3090"/>
                    </a:lnTo>
                    <a:lnTo>
                      <a:pt x="9184" y="3100"/>
                    </a:lnTo>
                    <a:lnTo>
                      <a:pt x="9184" y="3101"/>
                    </a:lnTo>
                    <a:lnTo>
                      <a:pt x="9185" y="3102"/>
                    </a:lnTo>
                    <a:lnTo>
                      <a:pt x="9189" y="3114"/>
                    </a:lnTo>
                    <a:lnTo>
                      <a:pt x="9193" y="3125"/>
                    </a:lnTo>
                    <a:lnTo>
                      <a:pt x="9193" y="3126"/>
                    </a:lnTo>
                    <a:lnTo>
                      <a:pt x="9193" y="3127"/>
                    </a:lnTo>
                    <a:lnTo>
                      <a:pt x="9196" y="3139"/>
                    </a:lnTo>
                    <a:lnTo>
                      <a:pt x="9198" y="3151"/>
                    </a:lnTo>
                    <a:lnTo>
                      <a:pt x="9198" y="3152"/>
                    </a:lnTo>
                    <a:lnTo>
                      <a:pt x="9198" y="3153"/>
                    </a:lnTo>
                    <a:lnTo>
                      <a:pt x="9199" y="3165"/>
                    </a:lnTo>
                    <a:lnTo>
                      <a:pt x="9200" y="3177"/>
                    </a:lnTo>
                    <a:lnTo>
                      <a:pt x="9200" y="3178"/>
                    </a:lnTo>
                    <a:lnTo>
                      <a:pt x="9200" y="3179"/>
                    </a:lnTo>
                    <a:lnTo>
                      <a:pt x="9200" y="4220"/>
                    </a:lnTo>
                    <a:lnTo>
                      <a:pt x="9198" y="4246"/>
                    </a:lnTo>
                    <a:lnTo>
                      <a:pt x="9193" y="4272"/>
                    </a:lnTo>
                    <a:lnTo>
                      <a:pt x="9185" y="4297"/>
                    </a:lnTo>
                    <a:lnTo>
                      <a:pt x="9173" y="4320"/>
                    </a:lnTo>
                    <a:lnTo>
                      <a:pt x="9159" y="4342"/>
                    </a:lnTo>
                    <a:lnTo>
                      <a:pt x="9141" y="4361"/>
                    </a:lnTo>
                    <a:lnTo>
                      <a:pt x="9122" y="4379"/>
                    </a:lnTo>
                    <a:lnTo>
                      <a:pt x="9100" y="4393"/>
                    </a:lnTo>
                    <a:lnTo>
                      <a:pt x="9077" y="4405"/>
                    </a:lnTo>
                    <a:lnTo>
                      <a:pt x="9052" y="4413"/>
                    </a:lnTo>
                    <a:lnTo>
                      <a:pt x="9026" y="4418"/>
                    </a:lnTo>
                    <a:lnTo>
                      <a:pt x="9000" y="4420"/>
                    </a:lnTo>
                    <a:lnTo>
                      <a:pt x="8974" y="4418"/>
                    </a:lnTo>
                    <a:lnTo>
                      <a:pt x="8948" y="4413"/>
                    </a:lnTo>
                    <a:lnTo>
                      <a:pt x="8923" y="4405"/>
                    </a:lnTo>
                    <a:lnTo>
                      <a:pt x="8900" y="4393"/>
                    </a:lnTo>
                    <a:lnTo>
                      <a:pt x="8878" y="4379"/>
                    </a:lnTo>
                    <a:lnTo>
                      <a:pt x="8859" y="4361"/>
                    </a:lnTo>
                    <a:lnTo>
                      <a:pt x="8841" y="4342"/>
                    </a:lnTo>
                    <a:lnTo>
                      <a:pt x="8827" y="4320"/>
                    </a:lnTo>
                    <a:lnTo>
                      <a:pt x="8815" y="4297"/>
                    </a:lnTo>
                    <a:lnTo>
                      <a:pt x="8807" y="4272"/>
                    </a:lnTo>
                    <a:lnTo>
                      <a:pt x="8802" y="4246"/>
                    </a:lnTo>
                    <a:lnTo>
                      <a:pt x="8800" y="4220"/>
                    </a:lnTo>
                    <a:close/>
                  </a:path>
                </a:pathLst>
              </a:custGeom>
              <a:solidFill>
                <a:srgbClr val="FFFFFF"/>
              </a:solidFill>
              <a:ln>
                <a:noFill/>
              </a:ln>
            </p:spPr>
            <p:txBody>
              <a:bodyPr/>
              <a:lstStyle/>
              <a:p>
                <a:endParaRPr/>
              </a:p>
            </p:txBody>
          </p:sp>
          <p:sp>
            <p:nvSpPr>
              <p:cNvPr id="90078" name="Outline">
                <a:extLst>
                  <a:ext uri="{FF2B5EF4-FFF2-40B4-BE49-F238E27FC236}">
                    <a16:creationId xmlns:a16="http://schemas.microsoft.com/office/drawing/2014/main" id="{58361B32-13C5-44D3-B377-159CA52A77CF}"/>
                  </a:ext>
                </a:extLst>
              </p:cNvPr>
              <p:cNvSpPr/>
              <p:nvPr/>
            </p:nvSpPr>
            <p:spPr>
              <a:xfrm>
                <a:off x="4308995" y="4876800"/>
                <a:ext cx="914400" cy="914400"/>
              </a:xfrm>
              <a:custGeom>
                <a:avLst/>
                <a:gdLst/>
                <a:ahLst/>
                <a:cxnLst/>
                <a:rect l="0" t="0" r="10000" b="10000"/>
                <a:pathLst>
                  <a:path w="10000" h="10000">
                    <a:moveTo>
                      <a:pt x="5672" y="4627"/>
                    </a:moveTo>
                    <a:lnTo>
                      <a:pt x="5172" y="5000"/>
                    </a:lnTo>
                    <a:lnTo>
                      <a:pt x="5672" y="5373"/>
                    </a:lnTo>
                    <a:lnTo>
                      <a:pt x="5692" y="5390"/>
                    </a:lnTo>
                    <a:lnTo>
                      <a:pt x="5710" y="5409"/>
                    </a:lnTo>
                    <a:lnTo>
                      <a:pt x="5725" y="5431"/>
                    </a:lnTo>
                    <a:lnTo>
                      <a:pt x="5737" y="5454"/>
                    </a:lnTo>
                    <a:lnTo>
                      <a:pt x="5746" y="5479"/>
                    </a:lnTo>
                    <a:lnTo>
                      <a:pt x="5751" y="5505"/>
                    </a:lnTo>
                    <a:lnTo>
                      <a:pt x="5753" y="5531"/>
                    </a:lnTo>
                    <a:lnTo>
                      <a:pt x="5751" y="5558"/>
                    </a:lnTo>
                    <a:lnTo>
                      <a:pt x="5747" y="5583"/>
                    </a:lnTo>
                    <a:lnTo>
                      <a:pt x="5738" y="5608"/>
                    </a:lnTo>
                    <a:lnTo>
                      <a:pt x="5452" y="6311"/>
                    </a:lnTo>
                    <a:lnTo>
                      <a:pt x="5441" y="6335"/>
                    </a:lnTo>
                    <a:lnTo>
                      <a:pt x="5426" y="6357"/>
                    </a:lnTo>
                    <a:lnTo>
                      <a:pt x="5408" y="6377"/>
                    </a:lnTo>
                    <a:lnTo>
                      <a:pt x="5388" y="6395"/>
                    </a:lnTo>
                    <a:lnTo>
                      <a:pt x="5366" y="6410"/>
                    </a:lnTo>
                    <a:lnTo>
                      <a:pt x="5342" y="6421"/>
                    </a:lnTo>
                    <a:lnTo>
                      <a:pt x="5317" y="6430"/>
                    </a:lnTo>
                    <a:lnTo>
                      <a:pt x="5291" y="6435"/>
                    </a:lnTo>
                    <a:lnTo>
                      <a:pt x="5264" y="6436"/>
                    </a:lnTo>
                    <a:lnTo>
                      <a:pt x="5238" y="6434"/>
                    </a:lnTo>
                    <a:lnTo>
                      <a:pt x="4619" y="6343"/>
                    </a:lnTo>
                    <a:lnTo>
                      <a:pt x="4710" y="6961"/>
                    </a:lnTo>
                    <a:lnTo>
                      <a:pt x="4712" y="6987"/>
                    </a:lnTo>
                    <a:lnTo>
                      <a:pt x="4711" y="7014"/>
                    </a:lnTo>
                    <a:lnTo>
                      <a:pt x="4706" y="7040"/>
                    </a:lnTo>
                    <a:lnTo>
                      <a:pt x="4697" y="7065"/>
                    </a:lnTo>
                    <a:lnTo>
                      <a:pt x="4686" y="7089"/>
                    </a:lnTo>
                    <a:lnTo>
                      <a:pt x="4671" y="7111"/>
                    </a:lnTo>
                    <a:lnTo>
                      <a:pt x="4653" y="7131"/>
                    </a:lnTo>
                    <a:lnTo>
                      <a:pt x="4633" y="7149"/>
                    </a:lnTo>
                    <a:lnTo>
                      <a:pt x="4611" y="7164"/>
                    </a:lnTo>
                    <a:lnTo>
                      <a:pt x="4587" y="7175"/>
                    </a:lnTo>
                    <a:lnTo>
                      <a:pt x="3885" y="7461"/>
                    </a:lnTo>
                    <a:lnTo>
                      <a:pt x="3860" y="7470"/>
                    </a:lnTo>
                    <a:lnTo>
                      <a:pt x="3835" y="7474"/>
                    </a:lnTo>
                    <a:lnTo>
                      <a:pt x="3808" y="7476"/>
                    </a:lnTo>
                    <a:lnTo>
                      <a:pt x="3782" y="7474"/>
                    </a:lnTo>
                    <a:lnTo>
                      <a:pt x="3756" y="7469"/>
                    </a:lnTo>
                    <a:lnTo>
                      <a:pt x="3732" y="7460"/>
                    </a:lnTo>
                    <a:lnTo>
                      <a:pt x="3708" y="7448"/>
                    </a:lnTo>
                    <a:lnTo>
                      <a:pt x="3686" y="7433"/>
                    </a:lnTo>
                    <a:lnTo>
                      <a:pt x="3667" y="7416"/>
                    </a:lnTo>
                    <a:lnTo>
                      <a:pt x="3650" y="7396"/>
                    </a:lnTo>
                    <a:lnTo>
                      <a:pt x="3276" y="6895"/>
                    </a:lnTo>
                    <a:lnTo>
                      <a:pt x="2903" y="7396"/>
                    </a:lnTo>
                    <a:lnTo>
                      <a:pt x="2886" y="7416"/>
                    </a:lnTo>
                    <a:lnTo>
                      <a:pt x="2867" y="7433"/>
                    </a:lnTo>
                    <a:lnTo>
                      <a:pt x="2845" y="7448"/>
                    </a:lnTo>
                    <a:lnTo>
                      <a:pt x="2822" y="7460"/>
                    </a:lnTo>
                    <a:lnTo>
                      <a:pt x="2797" y="7469"/>
                    </a:lnTo>
                    <a:lnTo>
                      <a:pt x="2771" y="7474"/>
                    </a:lnTo>
                    <a:lnTo>
                      <a:pt x="2745" y="7476"/>
                    </a:lnTo>
                    <a:lnTo>
                      <a:pt x="2718" y="7474"/>
                    </a:lnTo>
                    <a:lnTo>
                      <a:pt x="2693" y="7470"/>
                    </a:lnTo>
                    <a:lnTo>
                      <a:pt x="2668" y="7461"/>
                    </a:lnTo>
                    <a:lnTo>
                      <a:pt x="1966" y="7175"/>
                    </a:lnTo>
                    <a:lnTo>
                      <a:pt x="1942" y="7164"/>
                    </a:lnTo>
                    <a:lnTo>
                      <a:pt x="1920" y="7149"/>
                    </a:lnTo>
                    <a:lnTo>
                      <a:pt x="1900" y="7131"/>
                    </a:lnTo>
                    <a:lnTo>
                      <a:pt x="1882" y="7111"/>
                    </a:lnTo>
                    <a:lnTo>
                      <a:pt x="1867" y="7089"/>
                    </a:lnTo>
                    <a:lnTo>
                      <a:pt x="1856" y="7065"/>
                    </a:lnTo>
                    <a:lnTo>
                      <a:pt x="1847" y="7040"/>
                    </a:lnTo>
                    <a:lnTo>
                      <a:pt x="1842" y="7014"/>
                    </a:lnTo>
                    <a:lnTo>
                      <a:pt x="1841" y="6987"/>
                    </a:lnTo>
                    <a:lnTo>
                      <a:pt x="1843" y="6961"/>
                    </a:lnTo>
                    <a:lnTo>
                      <a:pt x="1934" y="6343"/>
                    </a:lnTo>
                    <a:lnTo>
                      <a:pt x="1315" y="6434"/>
                    </a:lnTo>
                    <a:lnTo>
                      <a:pt x="1289" y="6436"/>
                    </a:lnTo>
                    <a:lnTo>
                      <a:pt x="1262" y="6435"/>
                    </a:lnTo>
                    <a:lnTo>
                      <a:pt x="1236" y="6430"/>
                    </a:lnTo>
                    <a:lnTo>
                      <a:pt x="1211" y="6421"/>
                    </a:lnTo>
                    <a:lnTo>
                      <a:pt x="1187" y="6410"/>
                    </a:lnTo>
                    <a:lnTo>
                      <a:pt x="1165" y="6395"/>
                    </a:lnTo>
                    <a:lnTo>
                      <a:pt x="1145" y="6377"/>
                    </a:lnTo>
                    <a:lnTo>
                      <a:pt x="1127" y="6357"/>
                    </a:lnTo>
                    <a:lnTo>
                      <a:pt x="1112" y="6335"/>
                    </a:lnTo>
                    <a:lnTo>
                      <a:pt x="1101" y="6311"/>
                    </a:lnTo>
                    <a:lnTo>
                      <a:pt x="815" y="5608"/>
                    </a:lnTo>
                    <a:lnTo>
                      <a:pt x="806" y="5583"/>
                    </a:lnTo>
                    <a:lnTo>
                      <a:pt x="802" y="5558"/>
                    </a:lnTo>
                    <a:lnTo>
                      <a:pt x="800" y="5531"/>
                    </a:lnTo>
                    <a:lnTo>
                      <a:pt x="802" y="5505"/>
                    </a:lnTo>
                    <a:lnTo>
                      <a:pt x="807" y="5479"/>
                    </a:lnTo>
                    <a:lnTo>
                      <a:pt x="816" y="5454"/>
                    </a:lnTo>
                    <a:lnTo>
                      <a:pt x="828" y="5431"/>
                    </a:lnTo>
                    <a:lnTo>
                      <a:pt x="843" y="5409"/>
                    </a:lnTo>
                    <a:lnTo>
                      <a:pt x="860" y="5390"/>
                    </a:lnTo>
                    <a:lnTo>
                      <a:pt x="880" y="5373"/>
                    </a:lnTo>
                    <a:lnTo>
                      <a:pt x="1380" y="5000"/>
                    </a:lnTo>
                    <a:lnTo>
                      <a:pt x="880" y="4627"/>
                    </a:lnTo>
                    <a:lnTo>
                      <a:pt x="860" y="4610"/>
                    </a:lnTo>
                    <a:lnTo>
                      <a:pt x="843" y="4591"/>
                    </a:lnTo>
                    <a:lnTo>
                      <a:pt x="828" y="4569"/>
                    </a:lnTo>
                    <a:lnTo>
                      <a:pt x="816" y="4546"/>
                    </a:lnTo>
                    <a:lnTo>
                      <a:pt x="807" y="4521"/>
                    </a:lnTo>
                    <a:lnTo>
                      <a:pt x="802" y="4495"/>
                    </a:lnTo>
                    <a:lnTo>
                      <a:pt x="800" y="4469"/>
                    </a:lnTo>
                    <a:lnTo>
                      <a:pt x="802" y="4442"/>
                    </a:lnTo>
                    <a:lnTo>
                      <a:pt x="806" y="4417"/>
                    </a:lnTo>
                    <a:lnTo>
                      <a:pt x="815" y="4392"/>
                    </a:lnTo>
                    <a:lnTo>
                      <a:pt x="1101" y="3689"/>
                    </a:lnTo>
                    <a:lnTo>
                      <a:pt x="1112" y="3665"/>
                    </a:lnTo>
                    <a:lnTo>
                      <a:pt x="1127" y="3643"/>
                    </a:lnTo>
                    <a:lnTo>
                      <a:pt x="1145" y="3623"/>
                    </a:lnTo>
                    <a:lnTo>
                      <a:pt x="1165" y="3605"/>
                    </a:lnTo>
                    <a:lnTo>
                      <a:pt x="1187" y="3590"/>
                    </a:lnTo>
                    <a:lnTo>
                      <a:pt x="1211" y="3579"/>
                    </a:lnTo>
                    <a:lnTo>
                      <a:pt x="1236" y="3570"/>
                    </a:lnTo>
                    <a:lnTo>
                      <a:pt x="1262" y="3565"/>
                    </a:lnTo>
                    <a:lnTo>
                      <a:pt x="1289" y="3564"/>
                    </a:lnTo>
                    <a:lnTo>
                      <a:pt x="1315" y="3566"/>
                    </a:lnTo>
                    <a:lnTo>
                      <a:pt x="1934" y="3657"/>
                    </a:lnTo>
                    <a:lnTo>
                      <a:pt x="1843" y="3039"/>
                    </a:lnTo>
                    <a:lnTo>
                      <a:pt x="1841" y="3013"/>
                    </a:lnTo>
                    <a:lnTo>
                      <a:pt x="1842" y="2986"/>
                    </a:lnTo>
                    <a:lnTo>
                      <a:pt x="1847" y="2960"/>
                    </a:lnTo>
                    <a:lnTo>
                      <a:pt x="1856" y="2935"/>
                    </a:lnTo>
                    <a:lnTo>
                      <a:pt x="1867" y="2911"/>
                    </a:lnTo>
                    <a:lnTo>
                      <a:pt x="1882" y="2889"/>
                    </a:lnTo>
                    <a:lnTo>
                      <a:pt x="1900" y="2869"/>
                    </a:lnTo>
                    <a:lnTo>
                      <a:pt x="1920" y="2851"/>
                    </a:lnTo>
                    <a:lnTo>
                      <a:pt x="1942" y="2836"/>
                    </a:lnTo>
                    <a:lnTo>
                      <a:pt x="1966" y="2825"/>
                    </a:lnTo>
                    <a:lnTo>
                      <a:pt x="2668" y="2539"/>
                    </a:lnTo>
                    <a:lnTo>
                      <a:pt x="2693" y="2530"/>
                    </a:lnTo>
                    <a:lnTo>
                      <a:pt x="2718" y="2526"/>
                    </a:lnTo>
                    <a:lnTo>
                      <a:pt x="2745" y="2524"/>
                    </a:lnTo>
                    <a:lnTo>
                      <a:pt x="2771" y="2526"/>
                    </a:lnTo>
                    <a:lnTo>
                      <a:pt x="2797" y="2531"/>
                    </a:lnTo>
                    <a:lnTo>
                      <a:pt x="2822" y="2540"/>
                    </a:lnTo>
                    <a:lnTo>
                      <a:pt x="2845" y="2552"/>
                    </a:lnTo>
                    <a:lnTo>
                      <a:pt x="2867" y="2567"/>
                    </a:lnTo>
                    <a:lnTo>
                      <a:pt x="2886" y="2584"/>
                    </a:lnTo>
                    <a:lnTo>
                      <a:pt x="2903" y="2604"/>
                    </a:lnTo>
                    <a:lnTo>
                      <a:pt x="3276" y="3105"/>
                    </a:lnTo>
                    <a:lnTo>
                      <a:pt x="3650" y="2604"/>
                    </a:lnTo>
                    <a:lnTo>
                      <a:pt x="3667" y="2584"/>
                    </a:lnTo>
                    <a:lnTo>
                      <a:pt x="3686" y="2567"/>
                    </a:lnTo>
                    <a:lnTo>
                      <a:pt x="3708" y="2552"/>
                    </a:lnTo>
                    <a:lnTo>
                      <a:pt x="3732" y="2540"/>
                    </a:lnTo>
                    <a:lnTo>
                      <a:pt x="3756" y="2531"/>
                    </a:lnTo>
                    <a:lnTo>
                      <a:pt x="3782" y="2526"/>
                    </a:lnTo>
                    <a:lnTo>
                      <a:pt x="3808" y="2524"/>
                    </a:lnTo>
                    <a:lnTo>
                      <a:pt x="3835" y="2526"/>
                    </a:lnTo>
                    <a:lnTo>
                      <a:pt x="3860" y="2530"/>
                    </a:lnTo>
                    <a:lnTo>
                      <a:pt x="3885" y="2539"/>
                    </a:lnTo>
                    <a:lnTo>
                      <a:pt x="4587" y="2825"/>
                    </a:lnTo>
                    <a:lnTo>
                      <a:pt x="4611" y="2836"/>
                    </a:lnTo>
                    <a:lnTo>
                      <a:pt x="4633" y="2851"/>
                    </a:lnTo>
                    <a:lnTo>
                      <a:pt x="4653" y="2869"/>
                    </a:lnTo>
                    <a:lnTo>
                      <a:pt x="4671" y="2889"/>
                    </a:lnTo>
                    <a:lnTo>
                      <a:pt x="4686" y="2911"/>
                    </a:lnTo>
                    <a:lnTo>
                      <a:pt x="4697" y="2935"/>
                    </a:lnTo>
                    <a:lnTo>
                      <a:pt x="4706" y="2960"/>
                    </a:lnTo>
                    <a:lnTo>
                      <a:pt x="4711" y="2986"/>
                    </a:lnTo>
                    <a:lnTo>
                      <a:pt x="4712" y="3013"/>
                    </a:lnTo>
                    <a:lnTo>
                      <a:pt x="4710" y="3039"/>
                    </a:lnTo>
                    <a:lnTo>
                      <a:pt x="4619" y="3657"/>
                    </a:lnTo>
                    <a:lnTo>
                      <a:pt x="5238" y="3566"/>
                    </a:lnTo>
                    <a:lnTo>
                      <a:pt x="5264" y="3564"/>
                    </a:lnTo>
                    <a:lnTo>
                      <a:pt x="5291" y="3565"/>
                    </a:lnTo>
                    <a:lnTo>
                      <a:pt x="5317" y="3570"/>
                    </a:lnTo>
                    <a:lnTo>
                      <a:pt x="5342" y="3579"/>
                    </a:lnTo>
                    <a:lnTo>
                      <a:pt x="5366" y="3590"/>
                    </a:lnTo>
                    <a:lnTo>
                      <a:pt x="5388" y="3605"/>
                    </a:lnTo>
                    <a:lnTo>
                      <a:pt x="5408" y="3623"/>
                    </a:lnTo>
                    <a:lnTo>
                      <a:pt x="5426" y="3643"/>
                    </a:lnTo>
                    <a:lnTo>
                      <a:pt x="5441" y="3665"/>
                    </a:lnTo>
                    <a:lnTo>
                      <a:pt x="5452" y="3689"/>
                    </a:lnTo>
                    <a:lnTo>
                      <a:pt x="5738" y="4392"/>
                    </a:lnTo>
                    <a:lnTo>
                      <a:pt x="5747" y="4417"/>
                    </a:lnTo>
                    <a:lnTo>
                      <a:pt x="5751" y="4442"/>
                    </a:lnTo>
                    <a:lnTo>
                      <a:pt x="5753" y="4469"/>
                    </a:lnTo>
                    <a:lnTo>
                      <a:pt x="5751" y="4495"/>
                    </a:lnTo>
                    <a:lnTo>
                      <a:pt x="5746" y="4521"/>
                    </a:lnTo>
                    <a:lnTo>
                      <a:pt x="5737" y="4546"/>
                    </a:lnTo>
                    <a:lnTo>
                      <a:pt x="5725" y="4569"/>
                    </a:lnTo>
                    <a:lnTo>
                      <a:pt x="5710" y="4591"/>
                    </a:lnTo>
                    <a:lnTo>
                      <a:pt x="5692" y="4610"/>
                    </a:lnTo>
                    <a:lnTo>
                      <a:pt x="5672" y="4627"/>
                    </a:lnTo>
                    <a:close/>
                    <a:moveTo>
                      <a:pt x="4697" y="4857"/>
                    </a:moveTo>
                    <a:lnTo>
                      <a:pt x="4718" y="4840"/>
                    </a:lnTo>
                    <a:lnTo>
                      <a:pt x="5309" y="4399"/>
                    </a:lnTo>
                    <a:lnTo>
                      <a:pt x="5141" y="3985"/>
                    </a:lnTo>
                    <a:lnTo>
                      <a:pt x="4411" y="4092"/>
                    </a:lnTo>
                    <a:lnTo>
                      <a:pt x="4385" y="4094"/>
                    </a:lnTo>
                    <a:lnTo>
                      <a:pt x="4358" y="4093"/>
                    </a:lnTo>
                    <a:lnTo>
                      <a:pt x="4332" y="4088"/>
                    </a:lnTo>
                    <a:lnTo>
                      <a:pt x="4307" y="4079"/>
                    </a:lnTo>
                    <a:lnTo>
                      <a:pt x="4283" y="4068"/>
                    </a:lnTo>
                    <a:lnTo>
                      <a:pt x="4261" y="4053"/>
                    </a:lnTo>
                    <a:lnTo>
                      <a:pt x="4241" y="4035"/>
                    </a:lnTo>
                    <a:lnTo>
                      <a:pt x="4223" y="4015"/>
                    </a:lnTo>
                    <a:lnTo>
                      <a:pt x="4208" y="3993"/>
                    </a:lnTo>
                    <a:lnTo>
                      <a:pt x="4197" y="3969"/>
                    </a:lnTo>
                    <a:lnTo>
                      <a:pt x="4188" y="3944"/>
                    </a:lnTo>
                    <a:lnTo>
                      <a:pt x="4183" y="3918"/>
                    </a:lnTo>
                    <a:lnTo>
                      <a:pt x="4182" y="3891"/>
                    </a:lnTo>
                    <a:lnTo>
                      <a:pt x="4184" y="3865"/>
                    </a:lnTo>
                    <a:lnTo>
                      <a:pt x="4291" y="3136"/>
                    </a:lnTo>
                    <a:lnTo>
                      <a:pt x="3878" y="2968"/>
                    </a:lnTo>
                    <a:lnTo>
                      <a:pt x="3436" y="3559"/>
                    </a:lnTo>
                    <a:lnTo>
                      <a:pt x="3419" y="3579"/>
                    </a:lnTo>
                    <a:lnTo>
                      <a:pt x="3399" y="3597"/>
                    </a:lnTo>
                    <a:lnTo>
                      <a:pt x="3377" y="3611"/>
                    </a:lnTo>
                    <a:lnTo>
                      <a:pt x="3354" y="3623"/>
                    </a:lnTo>
                    <a:lnTo>
                      <a:pt x="3328" y="3632"/>
                    </a:lnTo>
                    <a:lnTo>
                      <a:pt x="3302" y="3637"/>
                    </a:lnTo>
                    <a:lnTo>
                      <a:pt x="3276" y="3639"/>
                    </a:lnTo>
                    <a:lnTo>
                      <a:pt x="3249" y="3637"/>
                    </a:lnTo>
                    <a:lnTo>
                      <a:pt x="3223" y="3632"/>
                    </a:lnTo>
                    <a:lnTo>
                      <a:pt x="3198" y="3623"/>
                    </a:lnTo>
                    <a:lnTo>
                      <a:pt x="3175" y="3611"/>
                    </a:lnTo>
                    <a:lnTo>
                      <a:pt x="3153" y="3596"/>
                    </a:lnTo>
                    <a:lnTo>
                      <a:pt x="3133" y="3579"/>
                    </a:lnTo>
                    <a:lnTo>
                      <a:pt x="3116" y="3559"/>
                    </a:lnTo>
                    <a:lnTo>
                      <a:pt x="2675" y="2968"/>
                    </a:lnTo>
                    <a:lnTo>
                      <a:pt x="2262" y="3136"/>
                    </a:lnTo>
                    <a:lnTo>
                      <a:pt x="2369" y="3865"/>
                    </a:lnTo>
                    <a:lnTo>
                      <a:pt x="2371" y="3891"/>
                    </a:lnTo>
                    <a:lnTo>
                      <a:pt x="2370" y="3918"/>
                    </a:lnTo>
                    <a:lnTo>
                      <a:pt x="2365" y="3944"/>
                    </a:lnTo>
                    <a:lnTo>
                      <a:pt x="2356" y="3969"/>
                    </a:lnTo>
                    <a:lnTo>
                      <a:pt x="2345" y="3993"/>
                    </a:lnTo>
                    <a:lnTo>
                      <a:pt x="2330" y="4015"/>
                    </a:lnTo>
                    <a:lnTo>
                      <a:pt x="2312" y="4035"/>
                    </a:lnTo>
                    <a:lnTo>
                      <a:pt x="2292" y="4053"/>
                    </a:lnTo>
                    <a:lnTo>
                      <a:pt x="2270" y="4068"/>
                    </a:lnTo>
                    <a:lnTo>
                      <a:pt x="2246" y="4079"/>
                    </a:lnTo>
                    <a:lnTo>
                      <a:pt x="2221" y="4088"/>
                    </a:lnTo>
                    <a:lnTo>
                      <a:pt x="2195" y="4093"/>
                    </a:lnTo>
                    <a:lnTo>
                      <a:pt x="2168" y="4094"/>
                    </a:lnTo>
                    <a:lnTo>
                      <a:pt x="2142" y="4092"/>
                    </a:lnTo>
                    <a:lnTo>
                      <a:pt x="1412" y="3985"/>
                    </a:lnTo>
                    <a:lnTo>
                      <a:pt x="1244" y="4399"/>
                    </a:lnTo>
                    <a:lnTo>
                      <a:pt x="1835" y="4840"/>
                    </a:lnTo>
                    <a:lnTo>
                      <a:pt x="1855" y="4857"/>
                    </a:lnTo>
                    <a:lnTo>
                      <a:pt x="1872" y="4877"/>
                    </a:lnTo>
                    <a:lnTo>
                      <a:pt x="1887" y="4899"/>
                    </a:lnTo>
                    <a:lnTo>
                      <a:pt x="1899" y="4922"/>
                    </a:lnTo>
                    <a:lnTo>
                      <a:pt x="1908" y="4947"/>
                    </a:lnTo>
                    <a:lnTo>
                      <a:pt x="1913" y="4974"/>
                    </a:lnTo>
                    <a:lnTo>
                      <a:pt x="1915" y="5000"/>
                    </a:lnTo>
                    <a:lnTo>
                      <a:pt x="1913" y="5026"/>
                    </a:lnTo>
                    <a:lnTo>
                      <a:pt x="1908" y="5053"/>
                    </a:lnTo>
                    <a:lnTo>
                      <a:pt x="1899" y="5078"/>
                    </a:lnTo>
                    <a:lnTo>
                      <a:pt x="1887" y="5101"/>
                    </a:lnTo>
                    <a:lnTo>
                      <a:pt x="1872" y="5123"/>
                    </a:lnTo>
                    <a:lnTo>
                      <a:pt x="1855" y="5143"/>
                    </a:lnTo>
                    <a:lnTo>
                      <a:pt x="1835" y="5160"/>
                    </a:lnTo>
                    <a:lnTo>
                      <a:pt x="1244" y="5601"/>
                    </a:lnTo>
                    <a:lnTo>
                      <a:pt x="1412" y="6015"/>
                    </a:lnTo>
                    <a:lnTo>
                      <a:pt x="2142" y="5908"/>
                    </a:lnTo>
                    <a:lnTo>
                      <a:pt x="2168" y="5906"/>
                    </a:lnTo>
                    <a:lnTo>
                      <a:pt x="2195" y="5907"/>
                    </a:lnTo>
                    <a:lnTo>
                      <a:pt x="2221" y="5912"/>
                    </a:lnTo>
                    <a:lnTo>
                      <a:pt x="2246" y="5921"/>
                    </a:lnTo>
                    <a:lnTo>
                      <a:pt x="2270" y="5932"/>
                    </a:lnTo>
                    <a:lnTo>
                      <a:pt x="2292" y="5947"/>
                    </a:lnTo>
                    <a:lnTo>
                      <a:pt x="2312" y="5965"/>
                    </a:lnTo>
                    <a:lnTo>
                      <a:pt x="2330" y="5985"/>
                    </a:lnTo>
                    <a:lnTo>
                      <a:pt x="2345" y="6007"/>
                    </a:lnTo>
                    <a:lnTo>
                      <a:pt x="2356" y="6031"/>
                    </a:lnTo>
                    <a:lnTo>
                      <a:pt x="2365" y="6056"/>
                    </a:lnTo>
                    <a:lnTo>
                      <a:pt x="2370" y="6082"/>
                    </a:lnTo>
                    <a:lnTo>
                      <a:pt x="2371" y="6109"/>
                    </a:lnTo>
                    <a:lnTo>
                      <a:pt x="2369" y="6135"/>
                    </a:lnTo>
                    <a:lnTo>
                      <a:pt x="2262" y="6864"/>
                    </a:lnTo>
                    <a:lnTo>
                      <a:pt x="2675" y="7032"/>
                    </a:lnTo>
                    <a:lnTo>
                      <a:pt x="3116" y="6441"/>
                    </a:lnTo>
                    <a:lnTo>
                      <a:pt x="3133" y="6421"/>
                    </a:lnTo>
                    <a:lnTo>
                      <a:pt x="3153" y="6404"/>
                    </a:lnTo>
                    <a:lnTo>
                      <a:pt x="3175" y="6389"/>
                    </a:lnTo>
                    <a:lnTo>
                      <a:pt x="3198" y="6377"/>
                    </a:lnTo>
                    <a:lnTo>
                      <a:pt x="3223" y="6368"/>
                    </a:lnTo>
                    <a:lnTo>
                      <a:pt x="3249" y="6363"/>
                    </a:lnTo>
                    <a:lnTo>
                      <a:pt x="3276" y="6361"/>
                    </a:lnTo>
                    <a:lnTo>
                      <a:pt x="3302" y="6363"/>
                    </a:lnTo>
                    <a:lnTo>
                      <a:pt x="3328" y="6368"/>
                    </a:lnTo>
                    <a:lnTo>
                      <a:pt x="3354" y="6377"/>
                    </a:lnTo>
                    <a:lnTo>
                      <a:pt x="3377" y="6389"/>
                    </a:lnTo>
                    <a:lnTo>
                      <a:pt x="3399" y="6403"/>
                    </a:lnTo>
                    <a:lnTo>
                      <a:pt x="3419" y="6421"/>
                    </a:lnTo>
                    <a:lnTo>
                      <a:pt x="3436" y="6441"/>
                    </a:lnTo>
                    <a:lnTo>
                      <a:pt x="3878" y="7032"/>
                    </a:lnTo>
                    <a:lnTo>
                      <a:pt x="4291" y="6864"/>
                    </a:lnTo>
                    <a:lnTo>
                      <a:pt x="4184" y="6135"/>
                    </a:lnTo>
                    <a:lnTo>
                      <a:pt x="4182" y="6109"/>
                    </a:lnTo>
                    <a:lnTo>
                      <a:pt x="4183" y="6082"/>
                    </a:lnTo>
                    <a:lnTo>
                      <a:pt x="4188" y="6056"/>
                    </a:lnTo>
                    <a:lnTo>
                      <a:pt x="4197" y="6031"/>
                    </a:lnTo>
                    <a:lnTo>
                      <a:pt x="4208" y="6007"/>
                    </a:lnTo>
                    <a:lnTo>
                      <a:pt x="4223" y="5985"/>
                    </a:lnTo>
                    <a:lnTo>
                      <a:pt x="4241" y="5965"/>
                    </a:lnTo>
                    <a:lnTo>
                      <a:pt x="4261" y="5947"/>
                    </a:lnTo>
                    <a:lnTo>
                      <a:pt x="4283" y="5932"/>
                    </a:lnTo>
                    <a:lnTo>
                      <a:pt x="4307" y="5921"/>
                    </a:lnTo>
                    <a:lnTo>
                      <a:pt x="4332" y="5912"/>
                    </a:lnTo>
                    <a:lnTo>
                      <a:pt x="4358" y="5907"/>
                    </a:lnTo>
                    <a:lnTo>
                      <a:pt x="4385" y="5906"/>
                    </a:lnTo>
                    <a:lnTo>
                      <a:pt x="4411" y="5908"/>
                    </a:lnTo>
                    <a:lnTo>
                      <a:pt x="5141" y="6015"/>
                    </a:lnTo>
                    <a:lnTo>
                      <a:pt x="5309" y="5601"/>
                    </a:lnTo>
                    <a:lnTo>
                      <a:pt x="4718" y="5160"/>
                    </a:lnTo>
                    <a:lnTo>
                      <a:pt x="4697" y="5143"/>
                    </a:lnTo>
                    <a:lnTo>
                      <a:pt x="4680" y="5123"/>
                    </a:lnTo>
                    <a:lnTo>
                      <a:pt x="4665" y="5101"/>
                    </a:lnTo>
                    <a:lnTo>
                      <a:pt x="4653" y="5078"/>
                    </a:lnTo>
                    <a:lnTo>
                      <a:pt x="4644" y="5053"/>
                    </a:lnTo>
                    <a:lnTo>
                      <a:pt x="4639" y="5027"/>
                    </a:lnTo>
                    <a:lnTo>
                      <a:pt x="4637" y="5000"/>
                    </a:lnTo>
                    <a:lnTo>
                      <a:pt x="4639" y="4973"/>
                    </a:lnTo>
                    <a:lnTo>
                      <a:pt x="4644" y="4947"/>
                    </a:lnTo>
                    <a:lnTo>
                      <a:pt x="4653" y="4922"/>
                    </a:lnTo>
                    <a:lnTo>
                      <a:pt x="4665" y="4899"/>
                    </a:lnTo>
                    <a:lnTo>
                      <a:pt x="4680" y="4877"/>
                    </a:lnTo>
                    <a:lnTo>
                      <a:pt x="4697" y="4857"/>
                    </a:lnTo>
                    <a:close/>
                    <a:moveTo>
                      <a:pt x="4256" y="4967"/>
                    </a:moveTo>
                    <a:lnTo>
                      <a:pt x="4257" y="4996"/>
                    </a:lnTo>
                    <a:lnTo>
                      <a:pt x="4257" y="5004"/>
                    </a:lnTo>
                    <a:lnTo>
                      <a:pt x="4256" y="5033"/>
                    </a:lnTo>
                    <a:lnTo>
                      <a:pt x="4256" y="5041"/>
                    </a:lnTo>
                    <a:lnTo>
                      <a:pt x="4254" y="5070"/>
                    </a:lnTo>
                    <a:lnTo>
                      <a:pt x="4254" y="5077"/>
                    </a:lnTo>
                    <a:lnTo>
                      <a:pt x="4251" y="5106"/>
                    </a:lnTo>
                    <a:lnTo>
                      <a:pt x="4250" y="5114"/>
                    </a:lnTo>
                    <a:lnTo>
                      <a:pt x="4247" y="5143"/>
                    </a:lnTo>
                    <a:lnTo>
                      <a:pt x="4245" y="5150"/>
                    </a:lnTo>
                    <a:lnTo>
                      <a:pt x="4241" y="5179"/>
                    </a:lnTo>
                    <a:lnTo>
                      <a:pt x="4239" y="5186"/>
                    </a:lnTo>
                    <a:lnTo>
                      <a:pt x="4233" y="5215"/>
                    </a:lnTo>
                    <a:lnTo>
                      <a:pt x="4231" y="5222"/>
                    </a:lnTo>
                    <a:lnTo>
                      <a:pt x="4224" y="5250"/>
                    </a:lnTo>
                    <a:lnTo>
                      <a:pt x="4223" y="5258"/>
                    </a:lnTo>
                    <a:lnTo>
                      <a:pt x="4214" y="5286"/>
                    </a:lnTo>
                    <a:lnTo>
                      <a:pt x="4212" y="5293"/>
                    </a:lnTo>
                    <a:lnTo>
                      <a:pt x="4203" y="5320"/>
                    </a:lnTo>
                    <a:lnTo>
                      <a:pt x="4201" y="5328"/>
                    </a:lnTo>
                    <a:lnTo>
                      <a:pt x="4190" y="5355"/>
                    </a:lnTo>
                    <a:lnTo>
                      <a:pt x="4188" y="5362"/>
                    </a:lnTo>
                    <a:lnTo>
                      <a:pt x="4176" y="5389"/>
                    </a:lnTo>
                    <a:lnTo>
                      <a:pt x="4173" y="5396"/>
                    </a:lnTo>
                    <a:lnTo>
                      <a:pt x="4161" y="5422"/>
                    </a:lnTo>
                    <a:lnTo>
                      <a:pt x="4158" y="5429"/>
                    </a:lnTo>
                    <a:lnTo>
                      <a:pt x="4144" y="5455"/>
                    </a:lnTo>
                    <a:lnTo>
                      <a:pt x="4141" y="5462"/>
                    </a:lnTo>
                    <a:lnTo>
                      <a:pt x="4127" y="5488"/>
                    </a:lnTo>
                    <a:lnTo>
                      <a:pt x="4124" y="5493"/>
                    </a:lnTo>
                    <a:lnTo>
                      <a:pt x="4109" y="5518"/>
                    </a:lnTo>
                    <a:lnTo>
                      <a:pt x="4105" y="5524"/>
                    </a:lnTo>
                    <a:lnTo>
                      <a:pt x="4089" y="5549"/>
                    </a:lnTo>
                    <a:lnTo>
                      <a:pt x="4084" y="5555"/>
                    </a:lnTo>
                    <a:lnTo>
                      <a:pt x="4067" y="5579"/>
                    </a:lnTo>
                    <a:lnTo>
                      <a:pt x="4063" y="5585"/>
                    </a:lnTo>
                    <a:lnTo>
                      <a:pt x="4045" y="5608"/>
                    </a:lnTo>
                    <a:lnTo>
                      <a:pt x="4040" y="5614"/>
                    </a:lnTo>
                    <a:lnTo>
                      <a:pt x="4022" y="5637"/>
                    </a:lnTo>
                    <a:lnTo>
                      <a:pt x="4017" y="5642"/>
                    </a:lnTo>
                    <a:lnTo>
                      <a:pt x="3998" y="5664"/>
                    </a:lnTo>
                    <a:lnTo>
                      <a:pt x="3992" y="5670"/>
                    </a:lnTo>
                    <a:lnTo>
                      <a:pt x="3972" y="5691"/>
                    </a:lnTo>
                    <a:lnTo>
                      <a:pt x="3967" y="5696"/>
                    </a:lnTo>
                    <a:lnTo>
                      <a:pt x="3946" y="5716"/>
                    </a:lnTo>
                    <a:lnTo>
                      <a:pt x="3941" y="5721"/>
                    </a:lnTo>
                    <a:lnTo>
                      <a:pt x="3919" y="5740"/>
                    </a:lnTo>
                    <a:lnTo>
                      <a:pt x="3913" y="5745"/>
                    </a:lnTo>
                    <a:lnTo>
                      <a:pt x="3891" y="5764"/>
                    </a:lnTo>
                    <a:lnTo>
                      <a:pt x="3885" y="5768"/>
                    </a:lnTo>
                    <a:lnTo>
                      <a:pt x="3862" y="5786"/>
                    </a:lnTo>
                    <a:lnTo>
                      <a:pt x="3856" y="5791"/>
                    </a:lnTo>
                    <a:lnTo>
                      <a:pt x="3833" y="5807"/>
                    </a:lnTo>
                    <a:lnTo>
                      <a:pt x="3827" y="5812"/>
                    </a:lnTo>
                    <a:lnTo>
                      <a:pt x="3802" y="5828"/>
                    </a:lnTo>
                    <a:lnTo>
                      <a:pt x="3796" y="5832"/>
                    </a:lnTo>
                    <a:lnTo>
                      <a:pt x="3771" y="5847"/>
                    </a:lnTo>
                    <a:lnTo>
                      <a:pt x="3763" y="5851"/>
                    </a:lnTo>
                    <a:lnTo>
                      <a:pt x="3737" y="5866"/>
                    </a:lnTo>
                    <a:lnTo>
                      <a:pt x="3731" y="5869"/>
                    </a:lnTo>
                    <a:lnTo>
                      <a:pt x="3704" y="5882"/>
                    </a:lnTo>
                    <a:lnTo>
                      <a:pt x="3698" y="5885"/>
                    </a:lnTo>
                    <a:lnTo>
                      <a:pt x="3671" y="5897"/>
                    </a:lnTo>
                    <a:lnTo>
                      <a:pt x="3664" y="5900"/>
                    </a:lnTo>
                    <a:lnTo>
                      <a:pt x="3637" y="5911"/>
                    </a:lnTo>
                    <a:lnTo>
                      <a:pt x="3630" y="5914"/>
                    </a:lnTo>
                    <a:lnTo>
                      <a:pt x="3603" y="5924"/>
                    </a:lnTo>
                    <a:lnTo>
                      <a:pt x="3596" y="5927"/>
                    </a:lnTo>
                    <a:lnTo>
                      <a:pt x="3568" y="5936"/>
                    </a:lnTo>
                    <a:lnTo>
                      <a:pt x="3561" y="5938"/>
                    </a:lnTo>
                    <a:lnTo>
                      <a:pt x="3533" y="5946"/>
                    </a:lnTo>
                    <a:lnTo>
                      <a:pt x="3526" y="5948"/>
                    </a:lnTo>
                    <a:lnTo>
                      <a:pt x="3498" y="5955"/>
                    </a:lnTo>
                    <a:lnTo>
                      <a:pt x="3491" y="5956"/>
                    </a:lnTo>
                    <a:lnTo>
                      <a:pt x="3462" y="5962"/>
                    </a:lnTo>
                    <a:lnTo>
                      <a:pt x="3455" y="5964"/>
                    </a:lnTo>
                    <a:lnTo>
                      <a:pt x="3426" y="5968"/>
                    </a:lnTo>
                    <a:lnTo>
                      <a:pt x="3419" y="5970"/>
                    </a:lnTo>
                    <a:lnTo>
                      <a:pt x="3390" y="5973"/>
                    </a:lnTo>
                    <a:lnTo>
                      <a:pt x="3382" y="5974"/>
                    </a:lnTo>
                    <a:lnTo>
                      <a:pt x="3353" y="5977"/>
                    </a:lnTo>
                    <a:lnTo>
                      <a:pt x="3346" y="5977"/>
                    </a:lnTo>
                    <a:lnTo>
                      <a:pt x="3317" y="5979"/>
                    </a:lnTo>
                    <a:lnTo>
                      <a:pt x="3309" y="5979"/>
                    </a:lnTo>
                    <a:lnTo>
                      <a:pt x="3280" y="5980"/>
                    </a:lnTo>
                    <a:lnTo>
                      <a:pt x="3272" y="5980"/>
                    </a:lnTo>
                    <a:lnTo>
                      <a:pt x="3243" y="5979"/>
                    </a:lnTo>
                    <a:lnTo>
                      <a:pt x="3235" y="5979"/>
                    </a:lnTo>
                    <a:lnTo>
                      <a:pt x="3206" y="5977"/>
                    </a:lnTo>
                    <a:lnTo>
                      <a:pt x="3199" y="5977"/>
                    </a:lnTo>
                    <a:lnTo>
                      <a:pt x="3170" y="5974"/>
                    </a:lnTo>
                    <a:lnTo>
                      <a:pt x="3162" y="5973"/>
                    </a:lnTo>
                    <a:lnTo>
                      <a:pt x="3133" y="5970"/>
                    </a:lnTo>
                    <a:lnTo>
                      <a:pt x="3126" y="5968"/>
                    </a:lnTo>
                    <a:lnTo>
                      <a:pt x="3097" y="5964"/>
                    </a:lnTo>
                    <a:lnTo>
                      <a:pt x="3090" y="5962"/>
                    </a:lnTo>
                    <a:lnTo>
                      <a:pt x="3062" y="5956"/>
                    </a:lnTo>
                    <a:lnTo>
                      <a:pt x="3054" y="5955"/>
                    </a:lnTo>
                    <a:lnTo>
                      <a:pt x="3026" y="5948"/>
                    </a:lnTo>
                    <a:lnTo>
                      <a:pt x="3019" y="5946"/>
                    </a:lnTo>
                    <a:lnTo>
                      <a:pt x="2991" y="5938"/>
                    </a:lnTo>
                    <a:lnTo>
                      <a:pt x="2984" y="5936"/>
                    </a:lnTo>
                    <a:lnTo>
                      <a:pt x="2956" y="5926"/>
                    </a:lnTo>
                    <a:lnTo>
                      <a:pt x="2949" y="5924"/>
                    </a:lnTo>
                    <a:lnTo>
                      <a:pt x="2922" y="5914"/>
                    </a:lnTo>
                    <a:lnTo>
                      <a:pt x="2915" y="5911"/>
                    </a:lnTo>
                    <a:lnTo>
                      <a:pt x="2888" y="5900"/>
                    </a:lnTo>
                    <a:lnTo>
                      <a:pt x="2882" y="5897"/>
                    </a:lnTo>
                    <a:lnTo>
                      <a:pt x="2855" y="5885"/>
                    </a:lnTo>
                    <a:lnTo>
                      <a:pt x="2848" y="5882"/>
                    </a:lnTo>
                    <a:lnTo>
                      <a:pt x="2822" y="5869"/>
                    </a:lnTo>
                    <a:lnTo>
                      <a:pt x="2816" y="5866"/>
                    </a:lnTo>
                    <a:lnTo>
                      <a:pt x="2790" y="5851"/>
                    </a:lnTo>
                    <a:lnTo>
                      <a:pt x="2782" y="5847"/>
                    </a:lnTo>
                    <a:lnTo>
                      <a:pt x="2757" y="5832"/>
                    </a:lnTo>
                    <a:lnTo>
                      <a:pt x="2751" y="5828"/>
                    </a:lnTo>
                    <a:lnTo>
                      <a:pt x="2726" y="5812"/>
                    </a:lnTo>
                    <a:lnTo>
                      <a:pt x="2720" y="5807"/>
                    </a:lnTo>
                    <a:lnTo>
                      <a:pt x="2697" y="5791"/>
                    </a:lnTo>
                    <a:lnTo>
                      <a:pt x="2691" y="5786"/>
                    </a:lnTo>
                    <a:lnTo>
                      <a:pt x="2668" y="5768"/>
                    </a:lnTo>
                    <a:lnTo>
                      <a:pt x="2662" y="5764"/>
                    </a:lnTo>
                    <a:lnTo>
                      <a:pt x="2640" y="5745"/>
                    </a:lnTo>
                    <a:lnTo>
                      <a:pt x="2634" y="5740"/>
                    </a:lnTo>
                    <a:lnTo>
                      <a:pt x="2612" y="5721"/>
                    </a:lnTo>
                    <a:lnTo>
                      <a:pt x="2607" y="5716"/>
                    </a:lnTo>
                    <a:lnTo>
                      <a:pt x="2586" y="5696"/>
                    </a:lnTo>
                    <a:lnTo>
                      <a:pt x="2581" y="5691"/>
                    </a:lnTo>
                    <a:lnTo>
                      <a:pt x="2561" y="5670"/>
                    </a:lnTo>
                    <a:lnTo>
                      <a:pt x="2555" y="5664"/>
                    </a:lnTo>
                    <a:lnTo>
                      <a:pt x="2536" y="5642"/>
                    </a:lnTo>
                    <a:lnTo>
                      <a:pt x="2531" y="5637"/>
                    </a:lnTo>
                    <a:lnTo>
                      <a:pt x="2513" y="5614"/>
                    </a:lnTo>
                    <a:lnTo>
                      <a:pt x="2508" y="5608"/>
                    </a:lnTo>
                    <a:lnTo>
                      <a:pt x="2490" y="5585"/>
                    </a:lnTo>
                    <a:lnTo>
                      <a:pt x="2486" y="5579"/>
                    </a:lnTo>
                    <a:lnTo>
                      <a:pt x="2469" y="5555"/>
                    </a:lnTo>
                    <a:lnTo>
                      <a:pt x="2464" y="5549"/>
                    </a:lnTo>
                    <a:lnTo>
                      <a:pt x="2448" y="5524"/>
                    </a:lnTo>
                    <a:lnTo>
                      <a:pt x="2444" y="5518"/>
                    </a:lnTo>
                    <a:lnTo>
                      <a:pt x="2429" y="5493"/>
                    </a:lnTo>
                    <a:lnTo>
                      <a:pt x="2426" y="5488"/>
                    </a:lnTo>
                    <a:lnTo>
                      <a:pt x="2412" y="5462"/>
                    </a:lnTo>
                    <a:lnTo>
                      <a:pt x="2409" y="5455"/>
                    </a:lnTo>
                    <a:lnTo>
                      <a:pt x="2395" y="5429"/>
                    </a:lnTo>
                    <a:lnTo>
                      <a:pt x="2392" y="5422"/>
                    </a:lnTo>
                    <a:lnTo>
                      <a:pt x="2380" y="5396"/>
                    </a:lnTo>
                    <a:lnTo>
                      <a:pt x="2377" y="5389"/>
                    </a:lnTo>
                    <a:lnTo>
                      <a:pt x="2365" y="5362"/>
                    </a:lnTo>
                    <a:lnTo>
                      <a:pt x="2363" y="5355"/>
                    </a:lnTo>
                    <a:lnTo>
                      <a:pt x="2352" y="5328"/>
                    </a:lnTo>
                    <a:lnTo>
                      <a:pt x="2350" y="5320"/>
                    </a:lnTo>
                    <a:lnTo>
                      <a:pt x="2341" y="5293"/>
                    </a:lnTo>
                    <a:lnTo>
                      <a:pt x="2339" y="5286"/>
                    </a:lnTo>
                    <a:lnTo>
                      <a:pt x="2330" y="5258"/>
                    </a:lnTo>
                    <a:lnTo>
                      <a:pt x="2329" y="5250"/>
                    </a:lnTo>
                    <a:lnTo>
                      <a:pt x="2322" y="5222"/>
                    </a:lnTo>
                    <a:lnTo>
                      <a:pt x="2320" y="5215"/>
                    </a:lnTo>
                    <a:lnTo>
                      <a:pt x="2314" y="5186"/>
                    </a:lnTo>
                    <a:lnTo>
                      <a:pt x="2312" y="5179"/>
                    </a:lnTo>
                    <a:lnTo>
                      <a:pt x="2308" y="5150"/>
                    </a:lnTo>
                    <a:lnTo>
                      <a:pt x="2306" y="5143"/>
                    </a:lnTo>
                    <a:lnTo>
                      <a:pt x="2303" y="5114"/>
                    </a:lnTo>
                    <a:lnTo>
                      <a:pt x="2302" y="5106"/>
                    </a:lnTo>
                    <a:lnTo>
                      <a:pt x="2299" y="5077"/>
                    </a:lnTo>
                    <a:lnTo>
                      <a:pt x="2299" y="5070"/>
                    </a:lnTo>
                    <a:lnTo>
                      <a:pt x="2297" y="5041"/>
                    </a:lnTo>
                    <a:lnTo>
                      <a:pt x="2297" y="5033"/>
                    </a:lnTo>
                    <a:lnTo>
                      <a:pt x="2296" y="5004"/>
                    </a:lnTo>
                    <a:lnTo>
                      <a:pt x="2296" y="4996"/>
                    </a:lnTo>
                    <a:lnTo>
                      <a:pt x="2297" y="4967"/>
                    </a:lnTo>
                    <a:lnTo>
                      <a:pt x="2297" y="4959"/>
                    </a:lnTo>
                    <a:lnTo>
                      <a:pt x="2299" y="4930"/>
                    </a:lnTo>
                    <a:lnTo>
                      <a:pt x="2299" y="4923"/>
                    </a:lnTo>
                    <a:lnTo>
                      <a:pt x="2302" y="4894"/>
                    </a:lnTo>
                    <a:lnTo>
                      <a:pt x="2303" y="4886"/>
                    </a:lnTo>
                    <a:lnTo>
                      <a:pt x="2306" y="4857"/>
                    </a:lnTo>
                    <a:lnTo>
                      <a:pt x="2308" y="4850"/>
                    </a:lnTo>
                    <a:lnTo>
                      <a:pt x="2312" y="4821"/>
                    </a:lnTo>
                    <a:lnTo>
                      <a:pt x="2314" y="4814"/>
                    </a:lnTo>
                    <a:lnTo>
                      <a:pt x="2320" y="4785"/>
                    </a:lnTo>
                    <a:lnTo>
                      <a:pt x="2322" y="4778"/>
                    </a:lnTo>
                    <a:lnTo>
                      <a:pt x="2329" y="4750"/>
                    </a:lnTo>
                    <a:lnTo>
                      <a:pt x="2330" y="4742"/>
                    </a:lnTo>
                    <a:lnTo>
                      <a:pt x="2339" y="4714"/>
                    </a:lnTo>
                    <a:lnTo>
                      <a:pt x="2341" y="4707"/>
                    </a:lnTo>
                    <a:lnTo>
                      <a:pt x="2350" y="4680"/>
                    </a:lnTo>
                    <a:lnTo>
                      <a:pt x="2352" y="4672"/>
                    </a:lnTo>
                    <a:lnTo>
                      <a:pt x="2363" y="4645"/>
                    </a:lnTo>
                    <a:lnTo>
                      <a:pt x="2365" y="4638"/>
                    </a:lnTo>
                    <a:lnTo>
                      <a:pt x="2377" y="4611"/>
                    </a:lnTo>
                    <a:lnTo>
                      <a:pt x="2380" y="4604"/>
                    </a:lnTo>
                    <a:lnTo>
                      <a:pt x="2392" y="4578"/>
                    </a:lnTo>
                    <a:lnTo>
                      <a:pt x="2395" y="4571"/>
                    </a:lnTo>
                    <a:lnTo>
                      <a:pt x="2409" y="4545"/>
                    </a:lnTo>
                    <a:lnTo>
                      <a:pt x="2412" y="4538"/>
                    </a:lnTo>
                    <a:lnTo>
                      <a:pt x="2426" y="4512"/>
                    </a:lnTo>
                    <a:lnTo>
                      <a:pt x="2429" y="4507"/>
                    </a:lnTo>
                    <a:lnTo>
                      <a:pt x="2444" y="4482"/>
                    </a:lnTo>
                    <a:lnTo>
                      <a:pt x="2448" y="4476"/>
                    </a:lnTo>
                    <a:lnTo>
                      <a:pt x="2464" y="4451"/>
                    </a:lnTo>
                    <a:lnTo>
                      <a:pt x="2469" y="4445"/>
                    </a:lnTo>
                    <a:lnTo>
                      <a:pt x="2486" y="4421"/>
                    </a:lnTo>
                    <a:lnTo>
                      <a:pt x="2490" y="4415"/>
                    </a:lnTo>
                    <a:lnTo>
                      <a:pt x="2508" y="4392"/>
                    </a:lnTo>
                    <a:lnTo>
                      <a:pt x="2513" y="4386"/>
                    </a:lnTo>
                    <a:lnTo>
                      <a:pt x="2531" y="4363"/>
                    </a:lnTo>
                    <a:lnTo>
                      <a:pt x="2536" y="4358"/>
                    </a:lnTo>
                    <a:lnTo>
                      <a:pt x="2555" y="4336"/>
                    </a:lnTo>
                    <a:lnTo>
                      <a:pt x="2561" y="4330"/>
                    </a:lnTo>
                    <a:lnTo>
                      <a:pt x="2581" y="4309"/>
                    </a:lnTo>
                    <a:lnTo>
                      <a:pt x="2586" y="4304"/>
                    </a:lnTo>
                    <a:lnTo>
                      <a:pt x="2607" y="4284"/>
                    </a:lnTo>
                    <a:lnTo>
                      <a:pt x="2612" y="4279"/>
                    </a:lnTo>
                    <a:lnTo>
                      <a:pt x="2634" y="4260"/>
                    </a:lnTo>
                    <a:lnTo>
                      <a:pt x="2640" y="4255"/>
                    </a:lnTo>
                    <a:lnTo>
                      <a:pt x="2662" y="4236"/>
                    </a:lnTo>
                    <a:lnTo>
                      <a:pt x="2668" y="4232"/>
                    </a:lnTo>
                    <a:lnTo>
                      <a:pt x="2691" y="4214"/>
                    </a:lnTo>
                    <a:lnTo>
                      <a:pt x="2697" y="4209"/>
                    </a:lnTo>
                    <a:lnTo>
                      <a:pt x="2720" y="4193"/>
                    </a:lnTo>
                    <a:lnTo>
                      <a:pt x="2726" y="4188"/>
                    </a:lnTo>
                    <a:lnTo>
                      <a:pt x="2751" y="4172"/>
                    </a:lnTo>
                    <a:lnTo>
                      <a:pt x="2757" y="4168"/>
                    </a:lnTo>
                    <a:lnTo>
                      <a:pt x="2782" y="4153"/>
                    </a:lnTo>
                    <a:lnTo>
                      <a:pt x="2790" y="4149"/>
                    </a:lnTo>
                    <a:lnTo>
                      <a:pt x="2816" y="4134"/>
                    </a:lnTo>
                    <a:lnTo>
                      <a:pt x="2822" y="4131"/>
                    </a:lnTo>
                    <a:lnTo>
                      <a:pt x="2848" y="4118"/>
                    </a:lnTo>
                    <a:lnTo>
                      <a:pt x="2855" y="4115"/>
                    </a:lnTo>
                    <a:lnTo>
                      <a:pt x="2882" y="4103"/>
                    </a:lnTo>
                    <a:lnTo>
                      <a:pt x="2888" y="4100"/>
                    </a:lnTo>
                    <a:lnTo>
                      <a:pt x="2915" y="4089"/>
                    </a:lnTo>
                    <a:lnTo>
                      <a:pt x="2922" y="4086"/>
                    </a:lnTo>
                    <a:lnTo>
                      <a:pt x="2949" y="4076"/>
                    </a:lnTo>
                    <a:lnTo>
                      <a:pt x="2956" y="4074"/>
                    </a:lnTo>
                    <a:lnTo>
                      <a:pt x="2984" y="4064"/>
                    </a:lnTo>
                    <a:lnTo>
                      <a:pt x="2991" y="4062"/>
                    </a:lnTo>
                    <a:lnTo>
                      <a:pt x="3019" y="4054"/>
                    </a:lnTo>
                    <a:lnTo>
                      <a:pt x="3026" y="4052"/>
                    </a:lnTo>
                    <a:lnTo>
                      <a:pt x="3054" y="4045"/>
                    </a:lnTo>
                    <a:lnTo>
                      <a:pt x="3062" y="4044"/>
                    </a:lnTo>
                    <a:lnTo>
                      <a:pt x="3090" y="4038"/>
                    </a:lnTo>
                    <a:lnTo>
                      <a:pt x="3097" y="4036"/>
                    </a:lnTo>
                    <a:lnTo>
                      <a:pt x="3126" y="4032"/>
                    </a:lnTo>
                    <a:lnTo>
                      <a:pt x="3133" y="4030"/>
                    </a:lnTo>
                    <a:lnTo>
                      <a:pt x="3162" y="4027"/>
                    </a:lnTo>
                    <a:lnTo>
                      <a:pt x="3170" y="4026"/>
                    </a:lnTo>
                    <a:lnTo>
                      <a:pt x="3199" y="4023"/>
                    </a:lnTo>
                    <a:lnTo>
                      <a:pt x="3206" y="4023"/>
                    </a:lnTo>
                    <a:lnTo>
                      <a:pt x="3235" y="4021"/>
                    </a:lnTo>
                    <a:lnTo>
                      <a:pt x="3243" y="4021"/>
                    </a:lnTo>
                    <a:lnTo>
                      <a:pt x="3272" y="4020"/>
                    </a:lnTo>
                    <a:lnTo>
                      <a:pt x="3280" y="4020"/>
                    </a:lnTo>
                    <a:lnTo>
                      <a:pt x="3309" y="4021"/>
                    </a:lnTo>
                    <a:lnTo>
                      <a:pt x="3317" y="4021"/>
                    </a:lnTo>
                    <a:lnTo>
                      <a:pt x="3346" y="4023"/>
                    </a:lnTo>
                    <a:lnTo>
                      <a:pt x="3353" y="4023"/>
                    </a:lnTo>
                    <a:lnTo>
                      <a:pt x="3382" y="4026"/>
                    </a:lnTo>
                    <a:lnTo>
                      <a:pt x="3390" y="4027"/>
                    </a:lnTo>
                    <a:lnTo>
                      <a:pt x="3419" y="4030"/>
                    </a:lnTo>
                    <a:lnTo>
                      <a:pt x="3426" y="4032"/>
                    </a:lnTo>
                    <a:lnTo>
                      <a:pt x="3455" y="4036"/>
                    </a:lnTo>
                    <a:lnTo>
                      <a:pt x="3462" y="4038"/>
                    </a:lnTo>
                    <a:lnTo>
                      <a:pt x="3491" y="4044"/>
                    </a:lnTo>
                    <a:lnTo>
                      <a:pt x="3498" y="4045"/>
                    </a:lnTo>
                    <a:lnTo>
                      <a:pt x="3526" y="4052"/>
                    </a:lnTo>
                    <a:lnTo>
                      <a:pt x="3533" y="4054"/>
                    </a:lnTo>
                    <a:lnTo>
                      <a:pt x="3561" y="4062"/>
                    </a:lnTo>
                    <a:lnTo>
                      <a:pt x="3568" y="4064"/>
                    </a:lnTo>
                    <a:lnTo>
                      <a:pt x="3596" y="4073"/>
                    </a:lnTo>
                    <a:lnTo>
                      <a:pt x="3603" y="4076"/>
                    </a:lnTo>
                    <a:lnTo>
                      <a:pt x="3630" y="4086"/>
                    </a:lnTo>
                    <a:lnTo>
                      <a:pt x="3637" y="4089"/>
                    </a:lnTo>
                    <a:lnTo>
                      <a:pt x="3664" y="4100"/>
                    </a:lnTo>
                    <a:lnTo>
                      <a:pt x="3671" y="4103"/>
                    </a:lnTo>
                    <a:lnTo>
                      <a:pt x="3698" y="4115"/>
                    </a:lnTo>
                    <a:lnTo>
                      <a:pt x="3704" y="4118"/>
                    </a:lnTo>
                    <a:lnTo>
                      <a:pt x="3731" y="4131"/>
                    </a:lnTo>
                    <a:lnTo>
                      <a:pt x="3737" y="4134"/>
                    </a:lnTo>
                    <a:lnTo>
                      <a:pt x="3763" y="4149"/>
                    </a:lnTo>
                    <a:lnTo>
                      <a:pt x="3771" y="4153"/>
                    </a:lnTo>
                    <a:lnTo>
                      <a:pt x="3796" y="4168"/>
                    </a:lnTo>
                    <a:lnTo>
                      <a:pt x="3802" y="4172"/>
                    </a:lnTo>
                    <a:lnTo>
                      <a:pt x="3827" y="4188"/>
                    </a:lnTo>
                    <a:lnTo>
                      <a:pt x="3833" y="4193"/>
                    </a:lnTo>
                    <a:lnTo>
                      <a:pt x="3856" y="4209"/>
                    </a:lnTo>
                    <a:lnTo>
                      <a:pt x="3862" y="4214"/>
                    </a:lnTo>
                    <a:lnTo>
                      <a:pt x="3885" y="4232"/>
                    </a:lnTo>
                    <a:lnTo>
                      <a:pt x="3891" y="4236"/>
                    </a:lnTo>
                    <a:lnTo>
                      <a:pt x="3913" y="4255"/>
                    </a:lnTo>
                    <a:lnTo>
                      <a:pt x="3919" y="4260"/>
                    </a:lnTo>
                    <a:lnTo>
                      <a:pt x="3941" y="4279"/>
                    </a:lnTo>
                    <a:lnTo>
                      <a:pt x="3946" y="4284"/>
                    </a:lnTo>
                    <a:lnTo>
                      <a:pt x="3967" y="4304"/>
                    </a:lnTo>
                    <a:lnTo>
                      <a:pt x="3972" y="4309"/>
                    </a:lnTo>
                    <a:lnTo>
                      <a:pt x="3992" y="4330"/>
                    </a:lnTo>
                    <a:lnTo>
                      <a:pt x="3998" y="4336"/>
                    </a:lnTo>
                    <a:lnTo>
                      <a:pt x="4017" y="4358"/>
                    </a:lnTo>
                    <a:lnTo>
                      <a:pt x="4022" y="4363"/>
                    </a:lnTo>
                    <a:lnTo>
                      <a:pt x="4040" y="4386"/>
                    </a:lnTo>
                    <a:lnTo>
                      <a:pt x="4045" y="4392"/>
                    </a:lnTo>
                    <a:lnTo>
                      <a:pt x="4063" y="4415"/>
                    </a:lnTo>
                    <a:lnTo>
                      <a:pt x="4067" y="4421"/>
                    </a:lnTo>
                    <a:lnTo>
                      <a:pt x="4084" y="4445"/>
                    </a:lnTo>
                    <a:lnTo>
                      <a:pt x="4089" y="4451"/>
                    </a:lnTo>
                    <a:lnTo>
                      <a:pt x="4105" y="4476"/>
                    </a:lnTo>
                    <a:lnTo>
                      <a:pt x="4109" y="4482"/>
                    </a:lnTo>
                    <a:lnTo>
                      <a:pt x="4124" y="4507"/>
                    </a:lnTo>
                    <a:lnTo>
                      <a:pt x="4127" y="4512"/>
                    </a:lnTo>
                    <a:lnTo>
                      <a:pt x="4141" y="4538"/>
                    </a:lnTo>
                    <a:lnTo>
                      <a:pt x="4144" y="4545"/>
                    </a:lnTo>
                    <a:lnTo>
                      <a:pt x="4158" y="4571"/>
                    </a:lnTo>
                    <a:lnTo>
                      <a:pt x="4161" y="4578"/>
                    </a:lnTo>
                    <a:lnTo>
                      <a:pt x="4173" y="4604"/>
                    </a:lnTo>
                    <a:lnTo>
                      <a:pt x="4176" y="4611"/>
                    </a:lnTo>
                    <a:lnTo>
                      <a:pt x="4188" y="4638"/>
                    </a:lnTo>
                    <a:lnTo>
                      <a:pt x="4190" y="4645"/>
                    </a:lnTo>
                    <a:lnTo>
                      <a:pt x="4201" y="4672"/>
                    </a:lnTo>
                    <a:lnTo>
                      <a:pt x="4203" y="4680"/>
                    </a:lnTo>
                    <a:lnTo>
                      <a:pt x="4212" y="4707"/>
                    </a:lnTo>
                    <a:lnTo>
                      <a:pt x="4214" y="4714"/>
                    </a:lnTo>
                    <a:lnTo>
                      <a:pt x="4223" y="4742"/>
                    </a:lnTo>
                    <a:lnTo>
                      <a:pt x="4224" y="4750"/>
                    </a:lnTo>
                    <a:lnTo>
                      <a:pt x="4231" y="4778"/>
                    </a:lnTo>
                    <a:lnTo>
                      <a:pt x="4233" y="4785"/>
                    </a:lnTo>
                    <a:lnTo>
                      <a:pt x="4239" y="4814"/>
                    </a:lnTo>
                    <a:lnTo>
                      <a:pt x="4241" y="4821"/>
                    </a:lnTo>
                    <a:lnTo>
                      <a:pt x="4245" y="4850"/>
                    </a:lnTo>
                    <a:lnTo>
                      <a:pt x="4247" y="4857"/>
                    </a:lnTo>
                    <a:lnTo>
                      <a:pt x="4250" y="4886"/>
                    </a:lnTo>
                    <a:lnTo>
                      <a:pt x="4251" y="4894"/>
                    </a:lnTo>
                    <a:lnTo>
                      <a:pt x="4254" y="4923"/>
                    </a:lnTo>
                    <a:lnTo>
                      <a:pt x="4254" y="4930"/>
                    </a:lnTo>
                    <a:lnTo>
                      <a:pt x="4256" y="4959"/>
                    </a:lnTo>
                    <a:lnTo>
                      <a:pt x="4256" y="4967"/>
                    </a:lnTo>
                    <a:close/>
                    <a:moveTo>
                      <a:pt x="3857" y="5022"/>
                    </a:moveTo>
                    <a:lnTo>
                      <a:pt x="3857" y="5000"/>
                    </a:lnTo>
                    <a:lnTo>
                      <a:pt x="3857" y="4978"/>
                    </a:lnTo>
                    <a:lnTo>
                      <a:pt x="3855" y="4956"/>
                    </a:lnTo>
                    <a:lnTo>
                      <a:pt x="3853" y="4935"/>
                    </a:lnTo>
                    <a:lnTo>
                      <a:pt x="3850" y="4913"/>
                    </a:lnTo>
                    <a:lnTo>
                      <a:pt x="3847" y="4892"/>
                    </a:lnTo>
                    <a:lnTo>
                      <a:pt x="3842" y="4871"/>
                    </a:lnTo>
                    <a:lnTo>
                      <a:pt x="3837" y="4850"/>
                    </a:lnTo>
                    <a:lnTo>
                      <a:pt x="3831" y="4829"/>
                    </a:lnTo>
                    <a:lnTo>
                      <a:pt x="3824" y="4809"/>
                    </a:lnTo>
                    <a:lnTo>
                      <a:pt x="3817" y="4788"/>
                    </a:lnTo>
                    <a:lnTo>
                      <a:pt x="3809" y="4768"/>
                    </a:lnTo>
                    <a:lnTo>
                      <a:pt x="3800" y="4749"/>
                    </a:lnTo>
                    <a:lnTo>
                      <a:pt x="3790" y="4730"/>
                    </a:lnTo>
                    <a:lnTo>
                      <a:pt x="3779" y="4710"/>
                    </a:lnTo>
                    <a:lnTo>
                      <a:pt x="3767" y="4691"/>
                    </a:lnTo>
                    <a:lnTo>
                      <a:pt x="3755" y="4673"/>
                    </a:lnTo>
                    <a:lnTo>
                      <a:pt x="3743" y="4655"/>
                    </a:lnTo>
                    <a:lnTo>
                      <a:pt x="3730" y="4638"/>
                    </a:lnTo>
                    <a:lnTo>
                      <a:pt x="3716" y="4621"/>
                    </a:lnTo>
                    <a:lnTo>
                      <a:pt x="3702" y="4605"/>
                    </a:lnTo>
                    <a:lnTo>
                      <a:pt x="3687" y="4590"/>
                    </a:lnTo>
                    <a:lnTo>
                      <a:pt x="3671" y="4575"/>
                    </a:lnTo>
                    <a:lnTo>
                      <a:pt x="3655" y="4560"/>
                    </a:lnTo>
                    <a:lnTo>
                      <a:pt x="3638" y="4546"/>
                    </a:lnTo>
                    <a:lnTo>
                      <a:pt x="3621" y="4533"/>
                    </a:lnTo>
                    <a:lnTo>
                      <a:pt x="3603" y="4520"/>
                    </a:lnTo>
                    <a:lnTo>
                      <a:pt x="3585" y="4508"/>
                    </a:lnTo>
                    <a:lnTo>
                      <a:pt x="3567" y="4497"/>
                    </a:lnTo>
                    <a:lnTo>
                      <a:pt x="3549" y="4487"/>
                    </a:lnTo>
                    <a:lnTo>
                      <a:pt x="3529" y="4477"/>
                    </a:lnTo>
                    <a:lnTo>
                      <a:pt x="3509" y="4468"/>
                    </a:lnTo>
                    <a:lnTo>
                      <a:pt x="3489" y="4460"/>
                    </a:lnTo>
                    <a:lnTo>
                      <a:pt x="3468" y="4453"/>
                    </a:lnTo>
                    <a:lnTo>
                      <a:pt x="3448" y="4446"/>
                    </a:lnTo>
                    <a:lnTo>
                      <a:pt x="3427" y="4440"/>
                    </a:lnTo>
                    <a:lnTo>
                      <a:pt x="3406" y="4435"/>
                    </a:lnTo>
                    <a:lnTo>
                      <a:pt x="3384" y="4430"/>
                    </a:lnTo>
                    <a:lnTo>
                      <a:pt x="3363" y="4427"/>
                    </a:lnTo>
                    <a:lnTo>
                      <a:pt x="3341" y="4424"/>
                    </a:lnTo>
                    <a:lnTo>
                      <a:pt x="3320" y="4422"/>
                    </a:lnTo>
                    <a:lnTo>
                      <a:pt x="3298" y="4420"/>
                    </a:lnTo>
                    <a:lnTo>
                      <a:pt x="3276" y="4420"/>
                    </a:lnTo>
                    <a:lnTo>
                      <a:pt x="3254" y="4420"/>
                    </a:lnTo>
                    <a:lnTo>
                      <a:pt x="3232" y="4422"/>
                    </a:lnTo>
                    <a:lnTo>
                      <a:pt x="3211" y="4424"/>
                    </a:lnTo>
                    <a:lnTo>
                      <a:pt x="3189" y="4427"/>
                    </a:lnTo>
                    <a:lnTo>
                      <a:pt x="3168" y="4430"/>
                    </a:lnTo>
                    <a:lnTo>
                      <a:pt x="3147" y="4435"/>
                    </a:lnTo>
                    <a:lnTo>
                      <a:pt x="3126" y="4440"/>
                    </a:lnTo>
                    <a:lnTo>
                      <a:pt x="3105" y="4446"/>
                    </a:lnTo>
                    <a:lnTo>
                      <a:pt x="3084" y="4452"/>
                    </a:lnTo>
                    <a:lnTo>
                      <a:pt x="3064" y="4460"/>
                    </a:lnTo>
                    <a:lnTo>
                      <a:pt x="3044" y="4468"/>
                    </a:lnTo>
                    <a:lnTo>
                      <a:pt x="3024" y="4477"/>
                    </a:lnTo>
                    <a:lnTo>
                      <a:pt x="3005" y="4487"/>
                    </a:lnTo>
                    <a:lnTo>
                      <a:pt x="2986" y="4497"/>
                    </a:lnTo>
                    <a:lnTo>
                      <a:pt x="2968" y="4508"/>
                    </a:lnTo>
                    <a:lnTo>
                      <a:pt x="2950" y="4520"/>
                    </a:lnTo>
                    <a:lnTo>
                      <a:pt x="2932" y="4533"/>
                    </a:lnTo>
                    <a:lnTo>
                      <a:pt x="2915" y="4546"/>
                    </a:lnTo>
                    <a:lnTo>
                      <a:pt x="2898" y="4560"/>
                    </a:lnTo>
                    <a:lnTo>
                      <a:pt x="2882" y="4575"/>
                    </a:lnTo>
                    <a:lnTo>
                      <a:pt x="2866" y="4590"/>
                    </a:lnTo>
                    <a:lnTo>
                      <a:pt x="2851" y="4605"/>
                    </a:lnTo>
                    <a:lnTo>
                      <a:pt x="2837" y="4621"/>
                    </a:lnTo>
                    <a:lnTo>
                      <a:pt x="2823" y="4638"/>
                    </a:lnTo>
                    <a:lnTo>
                      <a:pt x="2810" y="4655"/>
                    </a:lnTo>
                    <a:lnTo>
                      <a:pt x="2798" y="4673"/>
                    </a:lnTo>
                    <a:lnTo>
                      <a:pt x="2786" y="4691"/>
                    </a:lnTo>
                    <a:lnTo>
                      <a:pt x="2774" y="4710"/>
                    </a:lnTo>
                    <a:lnTo>
                      <a:pt x="2763" y="4730"/>
                    </a:lnTo>
                    <a:lnTo>
                      <a:pt x="2753" y="4749"/>
                    </a:lnTo>
                    <a:lnTo>
                      <a:pt x="2744" y="4768"/>
                    </a:lnTo>
                    <a:lnTo>
                      <a:pt x="2736" y="4788"/>
                    </a:lnTo>
                    <a:lnTo>
                      <a:pt x="2729" y="4809"/>
                    </a:lnTo>
                    <a:lnTo>
                      <a:pt x="2722" y="4829"/>
                    </a:lnTo>
                    <a:lnTo>
                      <a:pt x="2716" y="4850"/>
                    </a:lnTo>
                    <a:lnTo>
                      <a:pt x="2711" y="4871"/>
                    </a:lnTo>
                    <a:lnTo>
                      <a:pt x="2706" y="4892"/>
                    </a:lnTo>
                    <a:lnTo>
                      <a:pt x="2703" y="4913"/>
                    </a:lnTo>
                    <a:lnTo>
                      <a:pt x="2700" y="4935"/>
                    </a:lnTo>
                    <a:lnTo>
                      <a:pt x="2698" y="4956"/>
                    </a:lnTo>
                    <a:lnTo>
                      <a:pt x="2696" y="4978"/>
                    </a:lnTo>
                    <a:lnTo>
                      <a:pt x="2696" y="5000"/>
                    </a:lnTo>
                    <a:lnTo>
                      <a:pt x="2696" y="5022"/>
                    </a:lnTo>
                    <a:lnTo>
                      <a:pt x="2698" y="5044"/>
                    </a:lnTo>
                    <a:lnTo>
                      <a:pt x="2700" y="5065"/>
                    </a:lnTo>
                    <a:lnTo>
                      <a:pt x="2703" y="5087"/>
                    </a:lnTo>
                    <a:lnTo>
                      <a:pt x="2706" y="5108"/>
                    </a:lnTo>
                    <a:lnTo>
                      <a:pt x="2711" y="5129"/>
                    </a:lnTo>
                    <a:lnTo>
                      <a:pt x="2716" y="5150"/>
                    </a:lnTo>
                    <a:lnTo>
                      <a:pt x="2722" y="5171"/>
                    </a:lnTo>
                    <a:lnTo>
                      <a:pt x="2729" y="5191"/>
                    </a:lnTo>
                    <a:lnTo>
                      <a:pt x="2736" y="5212"/>
                    </a:lnTo>
                    <a:lnTo>
                      <a:pt x="2744" y="5232"/>
                    </a:lnTo>
                    <a:lnTo>
                      <a:pt x="2753" y="5251"/>
                    </a:lnTo>
                    <a:lnTo>
                      <a:pt x="2763" y="5270"/>
                    </a:lnTo>
                    <a:lnTo>
                      <a:pt x="2774" y="5290"/>
                    </a:lnTo>
                    <a:lnTo>
                      <a:pt x="2786" y="5309"/>
                    </a:lnTo>
                    <a:lnTo>
                      <a:pt x="2798" y="5327"/>
                    </a:lnTo>
                    <a:lnTo>
                      <a:pt x="2810" y="5345"/>
                    </a:lnTo>
                    <a:lnTo>
                      <a:pt x="2823" y="5362"/>
                    </a:lnTo>
                    <a:lnTo>
                      <a:pt x="2837" y="5379"/>
                    </a:lnTo>
                    <a:lnTo>
                      <a:pt x="2851" y="5395"/>
                    </a:lnTo>
                    <a:lnTo>
                      <a:pt x="2866" y="5410"/>
                    </a:lnTo>
                    <a:lnTo>
                      <a:pt x="2882" y="5425"/>
                    </a:lnTo>
                    <a:lnTo>
                      <a:pt x="2898" y="5440"/>
                    </a:lnTo>
                    <a:lnTo>
                      <a:pt x="2915" y="5454"/>
                    </a:lnTo>
                    <a:lnTo>
                      <a:pt x="2932" y="5467"/>
                    </a:lnTo>
                    <a:lnTo>
                      <a:pt x="2950" y="5480"/>
                    </a:lnTo>
                    <a:lnTo>
                      <a:pt x="2968" y="5492"/>
                    </a:lnTo>
                    <a:lnTo>
                      <a:pt x="2986" y="5503"/>
                    </a:lnTo>
                    <a:lnTo>
                      <a:pt x="3005" y="5513"/>
                    </a:lnTo>
                    <a:lnTo>
                      <a:pt x="3024" y="5523"/>
                    </a:lnTo>
                    <a:lnTo>
                      <a:pt x="3044" y="5532"/>
                    </a:lnTo>
                    <a:lnTo>
                      <a:pt x="3064" y="5540"/>
                    </a:lnTo>
                    <a:lnTo>
                      <a:pt x="3084" y="5548"/>
                    </a:lnTo>
                    <a:lnTo>
                      <a:pt x="3105" y="5554"/>
                    </a:lnTo>
                    <a:lnTo>
                      <a:pt x="3126" y="5560"/>
                    </a:lnTo>
                    <a:lnTo>
                      <a:pt x="3147" y="5565"/>
                    </a:lnTo>
                    <a:lnTo>
                      <a:pt x="3168" y="5570"/>
                    </a:lnTo>
                    <a:lnTo>
                      <a:pt x="3189" y="5573"/>
                    </a:lnTo>
                    <a:lnTo>
                      <a:pt x="3211" y="5576"/>
                    </a:lnTo>
                    <a:lnTo>
                      <a:pt x="3232" y="5578"/>
                    </a:lnTo>
                    <a:lnTo>
                      <a:pt x="3254" y="5580"/>
                    </a:lnTo>
                    <a:lnTo>
                      <a:pt x="3276" y="5580"/>
                    </a:lnTo>
                    <a:lnTo>
                      <a:pt x="3298" y="5580"/>
                    </a:lnTo>
                    <a:lnTo>
                      <a:pt x="3320" y="5578"/>
                    </a:lnTo>
                    <a:lnTo>
                      <a:pt x="3341" y="5576"/>
                    </a:lnTo>
                    <a:lnTo>
                      <a:pt x="3363" y="5573"/>
                    </a:lnTo>
                    <a:lnTo>
                      <a:pt x="3384" y="5570"/>
                    </a:lnTo>
                    <a:lnTo>
                      <a:pt x="3406" y="5565"/>
                    </a:lnTo>
                    <a:lnTo>
                      <a:pt x="3427" y="5560"/>
                    </a:lnTo>
                    <a:lnTo>
                      <a:pt x="3448" y="5554"/>
                    </a:lnTo>
                    <a:lnTo>
                      <a:pt x="3468" y="5547"/>
                    </a:lnTo>
                    <a:lnTo>
                      <a:pt x="3489" y="5540"/>
                    </a:lnTo>
                    <a:lnTo>
                      <a:pt x="3509" y="5532"/>
                    </a:lnTo>
                    <a:lnTo>
                      <a:pt x="3529" y="5523"/>
                    </a:lnTo>
                    <a:lnTo>
                      <a:pt x="3549" y="5513"/>
                    </a:lnTo>
                    <a:lnTo>
                      <a:pt x="3567" y="5503"/>
                    </a:lnTo>
                    <a:lnTo>
                      <a:pt x="3585" y="5492"/>
                    </a:lnTo>
                    <a:lnTo>
                      <a:pt x="3603" y="5480"/>
                    </a:lnTo>
                    <a:lnTo>
                      <a:pt x="3621" y="5467"/>
                    </a:lnTo>
                    <a:lnTo>
                      <a:pt x="3638" y="5454"/>
                    </a:lnTo>
                    <a:lnTo>
                      <a:pt x="3655" y="5440"/>
                    </a:lnTo>
                    <a:lnTo>
                      <a:pt x="3671" y="5425"/>
                    </a:lnTo>
                    <a:lnTo>
                      <a:pt x="3687" y="5410"/>
                    </a:lnTo>
                    <a:lnTo>
                      <a:pt x="3702" y="5395"/>
                    </a:lnTo>
                    <a:lnTo>
                      <a:pt x="3716" y="5379"/>
                    </a:lnTo>
                    <a:lnTo>
                      <a:pt x="3730" y="5362"/>
                    </a:lnTo>
                    <a:lnTo>
                      <a:pt x="3743" y="5345"/>
                    </a:lnTo>
                    <a:lnTo>
                      <a:pt x="3755" y="5327"/>
                    </a:lnTo>
                    <a:lnTo>
                      <a:pt x="3767" y="5309"/>
                    </a:lnTo>
                    <a:lnTo>
                      <a:pt x="3779" y="5290"/>
                    </a:lnTo>
                    <a:lnTo>
                      <a:pt x="3790" y="5270"/>
                    </a:lnTo>
                    <a:lnTo>
                      <a:pt x="3800" y="5251"/>
                    </a:lnTo>
                    <a:lnTo>
                      <a:pt x="3809" y="5232"/>
                    </a:lnTo>
                    <a:lnTo>
                      <a:pt x="3817" y="5212"/>
                    </a:lnTo>
                    <a:lnTo>
                      <a:pt x="3824" y="5191"/>
                    </a:lnTo>
                    <a:lnTo>
                      <a:pt x="3831" y="5171"/>
                    </a:lnTo>
                    <a:lnTo>
                      <a:pt x="3837" y="5150"/>
                    </a:lnTo>
                    <a:lnTo>
                      <a:pt x="3842" y="5129"/>
                    </a:lnTo>
                    <a:lnTo>
                      <a:pt x="3847" y="5108"/>
                    </a:lnTo>
                    <a:lnTo>
                      <a:pt x="3850" y="5087"/>
                    </a:lnTo>
                    <a:lnTo>
                      <a:pt x="3853" y="5065"/>
                    </a:lnTo>
                    <a:lnTo>
                      <a:pt x="3855" y="5044"/>
                    </a:lnTo>
                    <a:lnTo>
                      <a:pt x="3857" y="5022"/>
                    </a:lnTo>
                    <a:close/>
                  </a:path>
                </a:pathLst>
              </a:custGeom>
              <a:solidFill>
                <a:srgbClr val="FFFFFF"/>
              </a:solidFill>
              <a:ln>
                <a:noFill/>
              </a:ln>
            </p:spPr>
            <p:txBody>
              <a:bodyPr/>
              <a:lstStyle/>
              <a:p>
                <a:endParaRPr/>
              </a:p>
            </p:txBody>
          </p:sp>
        </p:grpSp>
      </p:grpSp>
      <p:sp>
        <p:nvSpPr>
          <p:cNvPr id="66" name="TextBox 65">
            <a:extLst>
              <a:ext uri="{FF2B5EF4-FFF2-40B4-BE49-F238E27FC236}">
                <a16:creationId xmlns:a16="http://schemas.microsoft.com/office/drawing/2014/main" id="{15A2FA43-6B24-4CDF-8DCF-5AECBED81381}"/>
              </a:ext>
            </a:extLst>
          </p:cNvPr>
          <p:cNvSpPr txBox="1"/>
          <p:nvPr/>
        </p:nvSpPr>
        <p:spPr>
          <a:xfrm>
            <a:off x="622418" y="5320648"/>
            <a:ext cx="10917543" cy="643994"/>
          </a:xfrm>
          <a:prstGeom prst="rect">
            <a:avLst/>
          </a:prstGeom>
          <a:solidFill>
            <a:schemeClr val="bg2"/>
          </a:solidFill>
        </p:spPr>
        <p:txBody>
          <a:bodyPr wrap="square" lIns="0" tIns="0" rIns="0" bIns="0" rtlCol="0" anchor="ctr">
            <a:normAutofit/>
          </a:bodyPr>
          <a:lstStyle/>
          <a:p>
            <a:pPr algn="ctr"/>
            <a:r>
              <a:rPr lang="en-US" sz="1600" b="1" dirty="0">
                <a:solidFill>
                  <a:schemeClr val="tx2"/>
                </a:solidFill>
              </a:rPr>
              <a:t>We sequence the work into four waves so value is captured early, risk stays contained, and each stage funds the next.</a:t>
            </a:r>
          </a:p>
        </p:txBody>
      </p:sp>
      <p:sp>
        <p:nvSpPr>
          <p:cNvPr id="46" name="Rectangle: Diagonal Corners Rounded 45">
            <a:extLst>
              <a:ext uri="{FF2B5EF4-FFF2-40B4-BE49-F238E27FC236}">
                <a16:creationId xmlns:a16="http://schemas.microsoft.com/office/drawing/2014/main" id="{54E9ECB4-D72A-4CA8-AD62-D5CBFBB60917}"/>
              </a:ext>
            </a:extLst>
          </p:cNvPr>
          <p:cNvSpPr/>
          <p:nvPr/>
        </p:nvSpPr>
        <p:spPr>
          <a:xfrm rot="16200000">
            <a:off x="1747806" y="1691477"/>
            <a:ext cx="409627" cy="2162328"/>
          </a:xfrm>
          <a:prstGeom prst="round2DiagRect">
            <a:avLst/>
          </a:prstGeom>
          <a:solidFill>
            <a:schemeClr val="tx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r>
              <a:rPr lang="en-US" sz="1600" dirty="0">
                <a:solidFill>
                  <a:srgbClr val="FFFFFF"/>
                </a:solidFill>
              </a:rPr>
              <a:t>Wave 1</a:t>
            </a:r>
          </a:p>
        </p:txBody>
      </p:sp>
      <p:sp>
        <p:nvSpPr>
          <p:cNvPr id="59" name="TextBox 58">
            <a:extLst>
              <a:ext uri="{FF2B5EF4-FFF2-40B4-BE49-F238E27FC236}">
                <a16:creationId xmlns:a16="http://schemas.microsoft.com/office/drawing/2014/main" id="{40275245-97E3-4FC8-B0F8-8767D6E0E745}"/>
              </a:ext>
            </a:extLst>
          </p:cNvPr>
          <p:cNvSpPr txBox="1"/>
          <p:nvPr/>
        </p:nvSpPr>
        <p:spPr>
          <a:xfrm>
            <a:off x="871456" y="3167771"/>
            <a:ext cx="2032235" cy="212200"/>
          </a:xfrm>
          <a:prstGeom prst="rect">
            <a:avLst/>
          </a:prstGeom>
          <a:noFill/>
        </p:spPr>
        <p:txBody>
          <a:bodyPr wrap="square" lIns="0" tIns="0" rIns="0" bIns="0" rtlCol="0" anchor="ctr">
            <a:noAutofit/>
          </a:bodyPr>
          <a:lstStyle/>
          <a:p>
            <a:r>
              <a:rPr lang="en-US" sz="1400" b="1" dirty="0">
                <a:latin typeface="+mj-lt"/>
              </a:rPr>
              <a:t>Foundations</a:t>
            </a:r>
            <a:endParaRPr lang="en-PH" sz="1400" b="1" dirty="0">
              <a:latin typeface="+mj-lt"/>
            </a:endParaRPr>
          </a:p>
        </p:txBody>
      </p:sp>
      <p:sp>
        <p:nvSpPr>
          <p:cNvPr id="60" name="TextBox 59">
            <a:extLst>
              <a:ext uri="{FF2B5EF4-FFF2-40B4-BE49-F238E27FC236}">
                <a16:creationId xmlns:a16="http://schemas.microsoft.com/office/drawing/2014/main" id="{DE2CAF98-F5D4-41BF-9DE9-2CA814CC33C4}"/>
              </a:ext>
            </a:extLst>
          </p:cNvPr>
          <p:cNvSpPr txBox="1"/>
          <p:nvPr/>
        </p:nvSpPr>
        <p:spPr>
          <a:xfrm>
            <a:off x="871455" y="3443121"/>
            <a:ext cx="2032235" cy="1544024"/>
          </a:xfrm>
          <a:prstGeom prst="rect">
            <a:avLst/>
          </a:prstGeom>
          <a:noFill/>
        </p:spPr>
        <p:txBody>
          <a:bodyPr wrap="square" lIns="0" tIns="0" rIns="0" bIns="0" rtlCol="0" anchor="t">
            <a:noAutofit/>
          </a:bodyPr>
          <a:lstStyle/>
          <a:p>
            <a:r>
              <a:rPr lang="en-US" sz="1200" dirty="0"/>
              <a:t>Stand up cloud platform and data foundation; form first pods.</a:t>
            </a:r>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p:txBody>
      </p:sp>
      <p:sp>
        <p:nvSpPr>
          <p:cNvPr id="49" name="Rectangle: Diagonal Corners Rounded 48">
            <a:extLst>
              <a:ext uri="{FF2B5EF4-FFF2-40B4-BE49-F238E27FC236}">
                <a16:creationId xmlns:a16="http://schemas.microsoft.com/office/drawing/2014/main" id="{5BD40AEA-2555-4DE5-BB5A-BB2B24B9961F}"/>
              </a:ext>
            </a:extLst>
          </p:cNvPr>
          <p:cNvSpPr/>
          <p:nvPr/>
        </p:nvSpPr>
        <p:spPr>
          <a:xfrm rot="16200000">
            <a:off x="4500145" y="1691478"/>
            <a:ext cx="409627" cy="2162328"/>
          </a:xfrm>
          <a:prstGeom prst="round2DiagRect">
            <a:avLst/>
          </a:prstGeom>
          <a:solidFill>
            <a:schemeClr val="tx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r>
              <a:rPr lang="en-US" sz="1600" dirty="0">
                <a:solidFill>
                  <a:srgbClr val="FFFFFF"/>
                </a:solidFill>
              </a:rPr>
              <a:t>Wave 2</a:t>
            </a:r>
          </a:p>
        </p:txBody>
      </p:sp>
      <p:sp>
        <p:nvSpPr>
          <p:cNvPr id="61" name="TextBox 60">
            <a:extLst>
              <a:ext uri="{FF2B5EF4-FFF2-40B4-BE49-F238E27FC236}">
                <a16:creationId xmlns:a16="http://schemas.microsoft.com/office/drawing/2014/main" id="{D1F533CE-681B-43BA-A71F-07C9503BA943}"/>
              </a:ext>
            </a:extLst>
          </p:cNvPr>
          <p:cNvSpPr txBox="1"/>
          <p:nvPr/>
        </p:nvSpPr>
        <p:spPr>
          <a:xfrm>
            <a:off x="3623795" y="3167771"/>
            <a:ext cx="2032235" cy="212200"/>
          </a:xfrm>
          <a:prstGeom prst="rect">
            <a:avLst/>
          </a:prstGeom>
          <a:noFill/>
        </p:spPr>
        <p:txBody>
          <a:bodyPr wrap="square" lIns="0" tIns="0" rIns="0" bIns="0" rtlCol="0" anchor="ctr">
            <a:noAutofit/>
          </a:bodyPr>
          <a:lstStyle/>
          <a:p>
            <a:r>
              <a:rPr lang="en-US" sz="1400" b="1" dirty="0">
                <a:latin typeface="+mj-lt"/>
              </a:rPr>
              <a:t>Build</a:t>
            </a:r>
            <a:endParaRPr lang="en-PH" sz="1400" b="1" dirty="0">
              <a:latin typeface="+mj-lt"/>
            </a:endParaRPr>
          </a:p>
        </p:txBody>
      </p:sp>
      <p:sp>
        <p:nvSpPr>
          <p:cNvPr id="62" name="TextBox 61">
            <a:extLst>
              <a:ext uri="{FF2B5EF4-FFF2-40B4-BE49-F238E27FC236}">
                <a16:creationId xmlns:a16="http://schemas.microsoft.com/office/drawing/2014/main" id="{0590D5FB-4AC0-4E82-A372-683C6D082D3D}"/>
              </a:ext>
            </a:extLst>
          </p:cNvPr>
          <p:cNvSpPr txBox="1"/>
          <p:nvPr/>
        </p:nvSpPr>
        <p:spPr>
          <a:xfrm>
            <a:off x="3623794" y="3443121"/>
            <a:ext cx="2032235" cy="1544024"/>
          </a:xfrm>
          <a:prstGeom prst="rect">
            <a:avLst/>
          </a:prstGeom>
          <a:noFill/>
        </p:spPr>
        <p:txBody>
          <a:bodyPr wrap="square" lIns="0" tIns="0" rIns="0" bIns="0" rtlCol="0" anchor="t">
            <a:noAutofit/>
          </a:bodyPr>
          <a:lstStyle/>
          <a:p>
            <a:r>
              <a:rPr lang="en-US" sz="1200" dirty="0"/>
              <a:t>Modernize the core, launch the new app, and scale digital sales and self-service.</a:t>
            </a:r>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p:txBody>
      </p:sp>
      <p:sp>
        <p:nvSpPr>
          <p:cNvPr id="50" name="Rectangle: Diagonal Corners Rounded 49">
            <a:extLst>
              <a:ext uri="{FF2B5EF4-FFF2-40B4-BE49-F238E27FC236}">
                <a16:creationId xmlns:a16="http://schemas.microsoft.com/office/drawing/2014/main" id="{3F51BB75-C6DE-4284-B884-737C9C335C27}"/>
              </a:ext>
            </a:extLst>
          </p:cNvPr>
          <p:cNvSpPr/>
          <p:nvPr/>
        </p:nvSpPr>
        <p:spPr>
          <a:xfrm rot="16200000">
            <a:off x="7252484" y="1691479"/>
            <a:ext cx="409627" cy="2162328"/>
          </a:xfrm>
          <a:prstGeom prst="round2DiagRect">
            <a:avLst/>
          </a:prstGeom>
          <a:solidFill>
            <a:schemeClr val="tx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r>
              <a:rPr lang="en-US" sz="1600" dirty="0">
                <a:solidFill>
                  <a:srgbClr val="FFFFFF"/>
                </a:solidFill>
              </a:rPr>
              <a:t>Wave 3</a:t>
            </a:r>
          </a:p>
        </p:txBody>
      </p:sp>
      <p:sp>
        <p:nvSpPr>
          <p:cNvPr id="63" name="TextBox 62">
            <a:extLst>
              <a:ext uri="{FF2B5EF4-FFF2-40B4-BE49-F238E27FC236}">
                <a16:creationId xmlns:a16="http://schemas.microsoft.com/office/drawing/2014/main" id="{AC9185F9-F81D-4AA5-A65A-6800A096DBB3}"/>
              </a:ext>
            </a:extLst>
          </p:cNvPr>
          <p:cNvSpPr txBox="1"/>
          <p:nvPr/>
        </p:nvSpPr>
        <p:spPr>
          <a:xfrm>
            <a:off x="6376134" y="3167771"/>
            <a:ext cx="2032235" cy="212200"/>
          </a:xfrm>
          <a:prstGeom prst="rect">
            <a:avLst/>
          </a:prstGeom>
          <a:noFill/>
        </p:spPr>
        <p:txBody>
          <a:bodyPr wrap="square" lIns="0" tIns="0" rIns="0" bIns="0" rtlCol="0" anchor="ctr">
            <a:noAutofit/>
          </a:bodyPr>
          <a:lstStyle/>
          <a:p>
            <a:r>
              <a:rPr lang="en-US" sz="1400" b="1" dirty="0">
                <a:latin typeface="+mj-lt"/>
              </a:rPr>
              <a:t>Scale</a:t>
            </a:r>
            <a:endParaRPr lang="en-PH" sz="1400" b="1" dirty="0">
              <a:latin typeface="+mj-lt"/>
            </a:endParaRPr>
          </a:p>
        </p:txBody>
      </p:sp>
      <p:sp>
        <p:nvSpPr>
          <p:cNvPr id="64" name="TextBox 63">
            <a:extLst>
              <a:ext uri="{FF2B5EF4-FFF2-40B4-BE49-F238E27FC236}">
                <a16:creationId xmlns:a16="http://schemas.microsoft.com/office/drawing/2014/main" id="{8D8E5A1B-255F-4107-A6F7-8003453A619B}"/>
              </a:ext>
            </a:extLst>
          </p:cNvPr>
          <p:cNvSpPr txBox="1"/>
          <p:nvPr/>
        </p:nvSpPr>
        <p:spPr>
          <a:xfrm>
            <a:off x="6376133" y="3443121"/>
            <a:ext cx="2032235" cy="1544024"/>
          </a:xfrm>
          <a:prstGeom prst="rect">
            <a:avLst/>
          </a:prstGeom>
          <a:noFill/>
        </p:spPr>
        <p:txBody>
          <a:bodyPr wrap="square" lIns="0" tIns="0" rIns="0" bIns="0" rtlCol="0" anchor="t">
            <a:noAutofit/>
          </a:bodyPr>
          <a:lstStyle/>
          <a:p>
            <a:r>
              <a:rPr lang="en-US" sz="1200" dirty="0"/>
              <a:t>Roll out AI-driven service, personalization and straight-through processing across journeys.</a:t>
            </a:r>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p:txBody>
      </p:sp>
      <p:sp>
        <p:nvSpPr>
          <p:cNvPr id="27" name="Rectangle: Diagonal Corners Rounded 26">
            <a:extLst>
              <a:ext uri="{FF2B5EF4-FFF2-40B4-BE49-F238E27FC236}">
                <a16:creationId xmlns:a16="http://schemas.microsoft.com/office/drawing/2014/main" id="{1CBCD439-E160-4250-90F6-EC21F1DDC392}"/>
              </a:ext>
            </a:extLst>
          </p:cNvPr>
          <p:cNvSpPr/>
          <p:nvPr/>
        </p:nvSpPr>
        <p:spPr>
          <a:xfrm rot="16200000">
            <a:off x="10004824" y="1691479"/>
            <a:ext cx="409627" cy="2162328"/>
          </a:xfrm>
          <a:prstGeom prst="round2DiagRect">
            <a:avLst/>
          </a:prstGeom>
          <a:solidFill>
            <a:schemeClr val="tx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r>
              <a:rPr lang="en-US" sz="1600" dirty="0">
                <a:solidFill>
                  <a:srgbClr val="FFFFFF"/>
                </a:solidFill>
              </a:rPr>
              <a:t>Wave 4</a:t>
            </a:r>
          </a:p>
        </p:txBody>
      </p:sp>
      <p:sp>
        <p:nvSpPr>
          <p:cNvPr id="28" name="TextBox 27">
            <a:extLst>
              <a:ext uri="{FF2B5EF4-FFF2-40B4-BE49-F238E27FC236}">
                <a16:creationId xmlns:a16="http://schemas.microsoft.com/office/drawing/2014/main" id="{43D3C0F1-D4DE-43BF-B51F-E32BFDF0D934}"/>
              </a:ext>
            </a:extLst>
          </p:cNvPr>
          <p:cNvSpPr txBox="1"/>
          <p:nvPr/>
        </p:nvSpPr>
        <p:spPr>
          <a:xfrm>
            <a:off x="9128474" y="3167771"/>
            <a:ext cx="2032235" cy="212200"/>
          </a:xfrm>
          <a:prstGeom prst="rect">
            <a:avLst/>
          </a:prstGeom>
          <a:noFill/>
        </p:spPr>
        <p:txBody>
          <a:bodyPr wrap="square" lIns="0" tIns="0" rIns="0" bIns="0" rtlCol="0" anchor="ctr">
            <a:noAutofit/>
          </a:bodyPr>
          <a:lstStyle/>
          <a:p>
            <a:r>
              <a:rPr lang="en-US" sz="1400" b="1" dirty="0">
                <a:latin typeface="+mj-lt"/>
              </a:rPr>
              <a:t>Optimize</a:t>
            </a:r>
            <a:endParaRPr lang="en-PH" sz="1400" b="1" dirty="0">
              <a:latin typeface="+mj-lt"/>
            </a:endParaRPr>
          </a:p>
        </p:txBody>
      </p:sp>
      <p:sp>
        <p:nvSpPr>
          <p:cNvPr id="29" name="TextBox 28">
            <a:extLst>
              <a:ext uri="{FF2B5EF4-FFF2-40B4-BE49-F238E27FC236}">
                <a16:creationId xmlns:a16="http://schemas.microsoft.com/office/drawing/2014/main" id="{FE739219-90CE-465C-8913-095A19440070}"/>
              </a:ext>
            </a:extLst>
          </p:cNvPr>
          <p:cNvSpPr txBox="1"/>
          <p:nvPr/>
        </p:nvSpPr>
        <p:spPr>
          <a:xfrm>
            <a:off x="9128473" y="3443121"/>
            <a:ext cx="2032235" cy="1544024"/>
          </a:xfrm>
          <a:prstGeom prst="rect">
            <a:avLst/>
          </a:prstGeom>
          <a:noFill/>
        </p:spPr>
        <p:txBody>
          <a:bodyPr wrap="square" lIns="0" tIns="0" rIns="0" bIns="0" rtlCol="0" anchor="t">
            <a:noAutofit/>
          </a:bodyPr>
          <a:lstStyle/>
          <a:p>
            <a:r>
              <a:rPr lang="en-US" sz="1200" dirty="0"/>
              <a:t>Decommission legacy, optimize cost-to-serve, and embed continuous delivery as standard.</a:t>
            </a:r>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p:txBody>
      </p:sp>
      <p:grpSp>
        <p:nvGrpSpPr>
          <p:cNvPr id="31" name="Group 30">
            <a:extLst>
              <a:ext uri="{FF2B5EF4-FFF2-40B4-BE49-F238E27FC236}">
                <a16:creationId xmlns:a16="http://schemas.microsoft.com/office/drawing/2014/main" id="{488E0A5C-FD98-4AA3-9942-01E8885E80EB}"/>
              </a:ext>
            </a:extLst>
          </p:cNvPr>
          <p:cNvGrpSpPr/>
          <p:nvPr/>
        </p:nvGrpSpPr>
        <p:grpSpPr>
          <a:xfrm>
            <a:off x="9763063" y="1535937"/>
            <a:ext cx="893149" cy="893149"/>
            <a:chOff x="1390775" y="1390753"/>
            <a:chExt cx="1493520" cy="1493520"/>
          </a:xfrm>
        </p:grpSpPr>
        <p:sp>
          <p:nvSpPr>
            <p:cNvPr id="32" name="Oval 31">
              <a:extLst>
                <a:ext uri="{FF2B5EF4-FFF2-40B4-BE49-F238E27FC236}">
                  <a16:creationId xmlns:a16="http://schemas.microsoft.com/office/drawing/2014/main" id="{DA3A6BA5-4A19-40D4-B5B8-E4796336413A}"/>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79" name="Group 688">
              <a:extLst>
                <a:ext uri="{FF2B5EF4-FFF2-40B4-BE49-F238E27FC236}">
                  <a16:creationId xmlns:a16="http://schemas.microsoft.com/office/drawing/2014/main" id="{100C30C9-D418-4A0C-86E5-6A374B5A7040}"/>
                </a:ext>
              </a:extLst>
            </p:cNvPr>
            <p:cNvGrpSpPr/>
            <p:nvPr/>
          </p:nvGrpSpPr>
          <p:grpSpPr>
            <a:xfrm>
              <a:off x="1720068" y="1720046"/>
              <a:ext cx="834934" cy="834934"/>
              <a:chOff x="9627603" y="4794455"/>
              <a:chExt cx="914400" cy="914400"/>
            </a:xfrm>
          </p:grpSpPr>
          <p:sp>
            <p:nvSpPr>
              <p:cNvPr id="90080" name="Accent">
                <a:extLst>
                  <a:ext uri="{FF2B5EF4-FFF2-40B4-BE49-F238E27FC236}">
                    <a16:creationId xmlns:a16="http://schemas.microsoft.com/office/drawing/2014/main" id="{59E33285-AE08-49E3-B60B-A276863A7577}"/>
                  </a:ext>
                </a:extLst>
              </p:cNvPr>
              <p:cNvSpPr/>
              <p:nvPr/>
            </p:nvSpPr>
            <p:spPr>
              <a:xfrm>
                <a:off x="9627603" y="4794455"/>
                <a:ext cx="914400" cy="914400"/>
              </a:xfrm>
              <a:custGeom>
                <a:avLst/>
                <a:gdLst/>
                <a:ahLst/>
                <a:cxnLst/>
                <a:rect l="0" t="0" r="10000" b="10000"/>
                <a:pathLst>
                  <a:path w="10000" h="1000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FFFFFF"/>
              </a:solidFill>
              <a:ln>
                <a:noFill/>
              </a:ln>
            </p:spPr>
            <p:txBody>
              <a:bodyPr/>
              <a:lstStyle/>
              <a:p>
                <a:endParaRPr/>
              </a:p>
            </p:txBody>
          </p:sp>
          <p:sp>
            <p:nvSpPr>
              <p:cNvPr id="90081" name="Outline">
                <a:extLst>
                  <a:ext uri="{FF2B5EF4-FFF2-40B4-BE49-F238E27FC236}">
                    <a16:creationId xmlns:a16="http://schemas.microsoft.com/office/drawing/2014/main" id="{8E2D441C-34C1-47D3-99F9-CBA3366B7AD3}"/>
                  </a:ext>
                </a:extLst>
              </p:cNvPr>
              <p:cNvSpPr/>
              <p:nvPr/>
            </p:nvSpPr>
            <p:spPr>
              <a:xfrm>
                <a:off x="9627603" y="4794455"/>
                <a:ext cx="914400" cy="914400"/>
              </a:xfrm>
              <a:custGeom>
                <a:avLst/>
                <a:gdLst/>
                <a:ahLst/>
                <a:cxnLst/>
                <a:rect l="0" t="0" r="10000" b="10000"/>
                <a:pathLst>
                  <a:path w="10000" h="1000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FFFFFF"/>
              </a:solidFill>
              <a:ln>
                <a:noFill/>
              </a:ln>
            </p:spPr>
            <p:txBody>
              <a:bodyPr/>
              <a:lstStyle/>
              <a:p>
                <a:endParaRPr/>
              </a:p>
            </p:txBody>
          </p:sp>
        </p:grpSp>
      </p:grpSp>
      <p:sp>
        <p:nvSpPr>
          <p:cNvPr id="7" name="Slide Number Placeholder 6">
            <a:extLst>
              <a:ext uri="{FF2B5EF4-FFF2-40B4-BE49-F238E27FC236}">
                <a16:creationId xmlns:a16="http://schemas.microsoft.com/office/drawing/2014/main" id="{16616785-DF82-41F8-919F-80D363686350}"/>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29</a:t>
            </a:fld>
            <a:endParaRPr lang="en-PH" dirty="0"/>
          </a:p>
        </p:txBody>
      </p:sp>
    </p:spTree>
    <p:extLst>
      <p:ext uri="{BB962C8B-B14F-4D97-AF65-F5344CB8AC3E}">
        <p14:creationId xmlns:p14="http://schemas.microsoft.com/office/powerpoint/2010/main" val="3627720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75E3E2-7BAB-455E-BF1E-4C1AD7674A8E}"/>
              </a:ext>
            </a:extLst>
          </p:cNvPr>
          <p:cNvSpPr>
            <a:spLocks noGrp="1"/>
          </p:cNvSpPr>
          <p:nvPr>
            <p:ph type="title"/>
          </p:nvPr>
        </p:nvSpPr>
        <p:spPr/>
        <p:txBody>
          <a:bodyPr/>
          <a:lstStyle/>
          <a:p>
            <a:r>
              <a:rPr lang="en-PH" dirty="0"/>
              <a:t>Executive summary</a:t>
            </a:r>
          </a:p>
        </p:txBody>
      </p:sp>
      <p:sp>
        <p:nvSpPr>
          <p:cNvPr id="8" name="TextBox 7">
            <a:extLst>
              <a:ext uri="{FF2B5EF4-FFF2-40B4-BE49-F238E27FC236}">
                <a16:creationId xmlns:a16="http://schemas.microsoft.com/office/drawing/2014/main" id="{473CFFC7-9868-49CF-AAB0-62A7035B4DC2}"/>
              </a:ext>
            </a:extLst>
          </p:cNvPr>
          <p:cNvSpPr txBox="1"/>
          <p:nvPr/>
        </p:nvSpPr>
        <p:spPr>
          <a:xfrm>
            <a:off x="360501" y="1484668"/>
            <a:ext cx="8097299" cy="1818548"/>
          </a:xfrm>
          <a:prstGeom prst="rect">
            <a:avLst/>
          </a:prstGeom>
          <a:solidFill>
            <a:schemeClr val="bg2"/>
          </a:solidFill>
          <a:ln>
            <a:noFill/>
          </a:ln>
        </p:spPr>
        <p:txBody>
          <a:bodyPr wrap="square" lIns="108000" tIns="108000" rIns="108000" bIns="108000">
            <a:normAutofit/>
          </a:bodyPr>
          <a:lstStyle/>
          <a:p>
            <a:pPr marL="0" indent="0">
              <a:buNone/>
            </a:pPr>
            <a:endParaRPr lang="en-PH" sz="1300" dirty="0"/>
          </a:p>
        </p:txBody>
      </p:sp>
      <p:sp>
        <p:nvSpPr>
          <p:cNvPr id="17" name="TextBox 16">
            <a:extLst>
              <a:ext uri="{FF2B5EF4-FFF2-40B4-BE49-F238E27FC236}">
                <a16:creationId xmlns:a16="http://schemas.microsoft.com/office/drawing/2014/main" id="{0731F40C-2E14-4E29-911D-DA0B90A0576A}"/>
              </a:ext>
            </a:extLst>
          </p:cNvPr>
          <p:cNvSpPr txBox="1"/>
          <p:nvPr/>
        </p:nvSpPr>
        <p:spPr>
          <a:xfrm>
            <a:off x="533206" y="1956488"/>
            <a:ext cx="7822404" cy="1213433"/>
          </a:xfrm>
          <a:prstGeom prst="rect">
            <a:avLst/>
          </a:prstGeom>
          <a:noFill/>
        </p:spPr>
        <p:txBody>
          <a:bodyPr wrap="square" lIns="0" tIns="0" rIns="0" bIns="0" rtlCol="0">
            <a:noAutofit/>
          </a:bodyPr>
          <a:lstStyle/>
          <a:p>
            <a:r>
              <a:rPr lang="en-US" sz="1400" dirty="0"/>
              <a:t>Banking is being redrawn by digital-native competitors, rising expectations and aging core systems. Standing still erodes share and returns.</a:t>
            </a:r>
          </a:p>
          <a:p>
            <a:endParaRPr lang="en-US" sz="1400" dirty="0"/>
          </a:p>
          <a:p>
            <a:r>
              <a:rPr lang="en-US" sz="1400" dirty="0"/>
              <a:t>This program modernizes our core, scales data and AI, and rebuilds the customer experience to protect and grow franchise value.</a:t>
            </a:r>
          </a:p>
        </p:txBody>
      </p:sp>
      <p:sp>
        <p:nvSpPr>
          <p:cNvPr id="18" name="TextBox 17">
            <a:extLst>
              <a:ext uri="{FF2B5EF4-FFF2-40B4-BE49-F238E27FC236}">
                <a16:creationId xmlns:a16="http://schemas.microsoft.com/office/drawing/2014/main" id="{719D4739-8074-443B-B388-56F73BE1AC64}"/>
              </a:ext>
            </a:extLst>
          </p:cNvPr>
          <p:cNvSpPr txBox="1"/>
          <p:nvPr/>
        </p:nvSpPr>
        <p:spPr>
          <a:xfrm>
            <a:off x="533206" y="1614409"/>
            <a:ext cx="3629477" cy="251316"/>
          </a:xfrm>
          <a:prstGeom prst="rect">
            <a:avLst/>
          </a:prstGeom>
          <a:noFill/>
        </p:spPr>
        <p:txBody>
          <a:bodyPr wrap="square" lIns="0" tIns="0" rIns="0" bIns="0" rtlCol="0" anchor="b">
            <a:normAutofit/>
          </a:bodyPr>
          <a:lstStyle/>
          <a:p>
            <a:r>
              <a:rPr lang="da-DK" sz="1600" b="1" dirty="0">
                <a:solidFill>
                  <a:schemeClr val="accent2"/>
                </a:solidFill>
                <a:latin typeface="+mj-lt"/>
              </a:rPr>
              <a:t>What we propose</a:t>
            </a:r>
          </a:p>
        </p:txBody>
      </p:sp>
      <p:sp>
        <p:nvSpPr>
          <p:cNvPr id="19" name="TextBox 18">
            <a:extLst>
              <a:ext uri="{FF2B5EF4-FFF2-40B4-BE49-F238E27FC236}">
                <a16:creationId xmlns:a16="http://schemas.microsoft.com/office/drawing/2014/main" id="{7B372DA4-8FF8-45E1-9CDD-B58CC2AF3FBC}"/>
              </a:ext>
            </a:extLst>
          </p:cNvPr>
          <p:cNvSpPr txBox="1"/>
          <p:nvPr/>
        </p:nvSpPr>
        <p:spPr>
          <a:xfrm>
            <a:off x="360501" y="3473899"/>
            <a:ext cx="3958741" cy="2550992"/>
          </a:xfrm>
          <a:prstGeom prst="rect">
            <a:avLst/>
          </a:prstGeom>
          <a:solidFill>
            <a:schemeClr val="bg2"/>
          </a:solidFill>
          <a:ln>
            <a:noFill/>
          </a:ln>
        </p:spPr>
        <p:txBody>
          <a:bodyPr wrap="square" lIns="108000" tIns="108000" rIns="108000" bIns="108000">
            <a:normAutofit/>
          </a:bodyPr>
          <a:lstStyle/>
          <a:p>
            <a:pPr marL="0" indent="0">
              <a:buNone/>
            </a:pPr>
            <a:endParaRPr lang="en-PH" sz="1300" dirty="0"/>
          </a:p>
        </p:txBody>
      </p:sp>
      <p:sp>
        <p:nvSpPr>
          <p:cNvPr id="20" name="TextBox 19">
            <a:extLst>
              <a:ext uri="{FF2B5EF4-FFF2-40B4-BE49-F238E27FC236}">
                <a16:creationId xmlns:a16="http://schemas.microsoft.com/office/drawing/2014/main" id="{EEE7BB48-37D0-4E46-B161-ADEC591B36A0}"/>
              </a:ext>
            </a:extLst>
          </p:cNvPr>
          <p:cNvSpPr txBox="1"/>
          <p:nvPr/>
        </p:nvSpPr>
        <p:spPr>
          <a:xfrm>
            <a:off x="540318" y="3945719"/>
            <a:ext cx="3561348" cy="1909051"/>
          </a:xfrm>
          <a:prstGeom prst="rect">
            <a:avLst/>
          </a:prstGeom>
          <a:noFill/>
        </p:spPr>
        <p:txBody>
          <a:bodyPr wrap="square" lIns="0" tIns="0" rIns="0" bIns="0" rtlCol="0">
            <a:noAutofit/>
          </a:bodyPr>
          <a:lstStyle/>
          <a:p>
            <a:r>
              <a:rPr lang="en-US" sz="1400" dirty="0"/>
              <a:t>A three-year, five-pillar program to become a digital-first bank, sequenced in waves so value is captured early and risk stays contained.</a:t>
            </a:r>
            <a:br>
              <a:rPr lang="en-US" sz="1400" dirty="0"/>
            </a:br>
            <a:r>
              <a:rPr lang="en-US" sz="1400" dirty="0"/>
              <a:t>Funded largely through reinvested efficiency gains and stage-gating.</a:t>
            </a:r>
          </a:p>
          <a:p>
            <a:endParaRPr lang="en-US" sz="1400" dirty="0"/>
          </a:p>
          <a:p>
            <a:r>
              <a:rPr lang="en-US" sz="1400" dirty="0"/>
              <a:t>Investment is front-loaded; returns compound from year three.</a:t>
            </a:r>
          </a:p>
        </p:txBody>
      </p:sp>
      <p:sp>
        <p:nvSpPr>
          <p:cNvPr id="21" name="TextBox 20">
            <a:extLst>
              <a:ext uri="{FF2B5EF4-FFF2-40B4-BE49-F238E27FC236}">
                <a16:creationId xmlns:a16="http://schemas.microsoft.com/office/drawing/2014/main" id="{C28EFCA3-0052-4AF4-93B8-91B229D2426F}"/>
              </a:ext>
            </a:extLst>
          </p:cNvPr>
          <p:cNvSpPr txBox="1"/>
          <p:nvPr/>
        </p:nvSpPr>
        <p:spPr>
          <a:xfrm>
            <a:off x="540317" y="3603640"/>
            <a:ext cx="3561349" cy="251316"/>
          </a:xfrm>
          <a:prstGeom prst="rect">
            <a:avLst/>
          </a:prstGeom>
          <a:noFill/>
        </p:spPr>
        <p:txBody>
          <a:bodyPr wrap="square" lIns="0" tIns="0" rIns="0" bIns="0" rtlCol="0" anchor="b">
            <a:normAutofit/>
          </a:bodyPr>
          <a:lstStyle/>
          <a:p>
            <a:r>
              <a:rPr lang="da-DK" sz="1600" b="1" dirty="0">
                <a:solidFill>
                  <a:schemeClr val="accent2"/>
                </a:solidFill>
                <a:latin typeface="+mj-lt"/>
              </a:rPr>
              <a:t>What it delivers</a:t>
            </a:r>
          </a:p>
        </p:txBody>
      </p:sp>
      <p:sp>
        <p:nvSpPr>
          <p:cNvPr id="22" name="TextBox 21">
            <a:extLst>
              <a:ext uri="{FF2B5EF4-FFF2-40B4-BE49-F238E27FC236}">
                <a16:creationId xmlns:a16="http://schemas.microsoft.com/office/drawing/2014/main" id="{40A8BDA5-0DD1-4E1C-9F05-1E86CB3E861C}"/>
              </a:ext>
            </a:extLst>
          </p:cNvPr>
          <p:cNvSpPr txBox="1"/>
          <p:nvPr/>
        </p:nvSpPr>
        <p:spPr>
          <a:xfrm>
            <a:off x="4499058" y="3473899"/>
            <a:ext cx="3958741" cy="2550992"/>
          </a:xfrm>
          <a:prstGeom prst="rect">
            <a:avLst/>
          </a:prstGeom>
          <a:solidFill>
            <a:schemeClr val="bg2"/>
          </a:solidFill>
          <a:ln>
            <a:noFill/>
          </a:ln>
        </p:spPr>
        <p:txBody>
          <a:bodyPr wrap="square" lIns="108000" tIns="108000" rIns="108000" bIns="108000">
            <a:normAutofit/>
          </a:bodyPr>
          <a:lstStyle/>
          <a:p>
            <a:pPr marL="0" indent="0">
              <a:buNone/>
            </a:pPr>
            <a:endParaRPr lang="en-PH" sz="1300" dirty="0"/>
          </a:p>
        </p:txBody>
      </p:sp>
      <p:sp>
        <p:nvSpPr>
          <p:cNvPr id="23" name="TextBox 22">
            <a:extLst>
              <a:ext uri="{FF2B5EF4-FFF2-40B4-BE49-F238E27FC236}">
                <a16:creationId xmlns:a16="http://schemas.microsoft.com/office/drawing/2014/main" id="{E4E69B1B-C639-4E9F-A271-FB1A93369E99}"/>
              </a:ext>
            </a:extLst>
          </p:cNvPr>
          <p:cNvSpPr txBox="1"/>
          <p:nvPr/>
        </p:nvSpPr>
        <p:spPr>
          <a:xfrm>
            <a:off x="4678875" y="3945719"/>
            <a:ext cx="3561348" cy="1909051"/>
          </a:xfrm>
          <a:prstGeom prst="rect">
            <a:avLst/>
          </a:prstGeom>
          <a:noFill/>
        </p:spPr>
        <p:txBody>
          <a:bodyPr wrap="square" lIns="0" tIns="0" rIns="0" bIns="0" rtlCol="0">
            <a:noAutofit/>
          </a:bodyPr>
          <a:lstStyle/>
          <a:p>
            <a:r>
              <a:rPr lang="en-US" sz="1400" dirty="0"/>
              <a:t>Lower cost-to-serve, higher digital sales, stronger retention, and a platform that lets us launch products in weeks, not quarters.</a:t>
            </a:r>
            <a:br>
              <a:rPr lang="en-US" sz="1400" dirty="0"/>
            </a:br>
            <a:r>
              <a:rPr lang="en-US" sz="1400" dirty="0"/>
              <a:t>A measurably better experience for customers and colleagues.</a:t>
            </a:r>
          </a:p>
          <a:p>
            <a:endParaRPr lang="en-US" sz="1400" dirty="0"/>
          </a:p>
          <a:p>
            <a:r>
              <a:rPr lang="en-US" sz="1400" dirty="0"/>
              <a:t>Resilient, cloud-based infrastructure that scales with demand.</a:t>
            </a:r>
          </a:p>
        </p:txBody>
      </p:sp>
      <p:sp>
        <p:nvSpPr>
          <p:cNvPr id="24" name="TextBox 23">
            <a:extLst>
              <a:ext uri="{FF2B5EF4-FFF2-40B4-BE49-F238E27FC236}">
                <a16:creationId xmlns:a16="http://schemas.microsoft.com/office/drawing/2014/main" id="{EC167D71-08E4-47B1-B55A-506EB0A9D1D4}"/>
              </a:ext>
            </a:extLst>
          </p:cNvPr>
          <p:cNvSpPr txBox="1"/>
          <p:nvPr/>
        </p:nvSpPr>
        <p:spPr>
          <a:xfrm>
            <a:off x="4678874" y="3603640"/>
            <a:ext cx="3561349" cy="251316"/>
          </a:xfrm>
          <a:prstGeom prst="rect">
            <a:avLst/>
          </a:prstGeom>
          <a:noFill/>
        </p:spPr>
        <p:txBody>
          <a:bodyPr wrap="square" lIns="0" tIns="0" rIns="0" bIns="0" rtlCol="0" anchor="b">
            <a:normAutofit/>
          </a:bodyPr>
          <a:lstStyle/>
          <a:p>
            <a:r>
              <a:rPr lang="da-DK" sz="1600" b="1" dirty="0">
                <a:solidFill>
                  <a:schemeClr val="accent2"/>
                </a:solidFill>
                <a:latin typeface="+mj-lt"/>
              </a:rPr>
              <a:t>What we ask</a:t>
            </a:r>
          </a:p>
        </p:txBody>
      </p:sp>
      <p:sp>
        <p:nvSpPr>
          <p:cNvPr id="28" name="TextBox 27">
            <a:extLst>
              <a:ext uri="{FF2B5EF4-FFF2-40B4-BE49-F238E27FC236}">
                <a16:creationId xmlns:a16="http://schemas.microsoft.com/office/drawing/2014/main" id="{6CB27C2A-FD33-48A1-B0D0-819D49FCE181}"/>
              </a:ext>
            </a:extLst>
          </p:cNvPr>
          <p:cNvSpPr txBox="1"/>
          <p:nvPr/>
        </p:nvSpPr>
        <p:spPr>
          <a:xfrm>
            <a:off x="9163746" y="1543668"/>
            <a:ext cx="2514219" cy="265133"/>
          </a:xfrm>
          <a:prstGeom prst="rect">
            <a:avLst/>
          </a:prstGeom>
          <a:noFill/>
        </p:spPr>
        <p:txBody>
          <a:bodyPr wrap="square" lIns="0" tIns="0" rIns="0" bIns="0" rtlCol="0" anchor="b">
            <a:noAutofit/>
          </a:bodyPr>
          <a:lstStyle/>
          <a:p>
            <a:r>
              <a:rPr lang="en-US" b="1" dirty="0">
                <a:solidFill>
                  <a:schemeClr val="accent3"/>
                </a:solidFill>
                <a:latin typeface="+mj-lt"/>
              </a:rPr>
              <a:t>The ask</a:t>
            </a:r>
            <a:endParaRPr lang="en-PH" b="1" dirty="0">
              <a:solidFill>
                <a:schemeClr val="accent3"/>
              </a:solidFill>
              <a:latin typeface="+mj-lt"/>
            </a:endParaRPr>
          </a:p>
        </p:txBody>
      </p:sp>
      <p:sp>
        <p:nvSpPr>
          <p:cNvPr id="29" name="TextBox 28">
            <a:extLst>
              <a:ext uri="{FF2B5EF4-FFF2-40B4-BE49-F238E27FC236}">
                <a16:creationId xmlns:a16="http://schemas.microsoft.com/office/drawing/2014/main" id="{FF286FE7-0FE2-413B-B1D4-ECB11F3588C1}"/>
              </a:ext>
            </a:extLst>
          </p:cNvPr>
          <p:cNvSpPr txBox="1"/>
          <p:nvPr/>
        </p:nvSpPr>
        <p:spPr>
          <a:xfrm>
            <a:off x="9163744" y="1977737"/>
            <a:ext cx="2514221" cy="3896030"/>
          </a:xfrm>
          <a:prstGeom prst="rect">
            <a:avLst/>
          </a:prstGeom>
          <a:noFill/>
        </p:spPr>
        <p:txBody>
          <a:bodyPr wrap="square" lIns="0" tIns="0" rIns="0" bIns="0" rtlCol="0" anchor="t">
            <a:noAutofit/>
          </a:bodyPr>
          <a:lstStyle/>
          <a:p>
            <a:r>
              <a:rPr lang="en-US" sz="1400" dirty="0">
                <a:solidFill>
                  <a:schemeClr val="bg1"/>
                </a:solidFill>
              </a:rPr>
              <a:t>Approve a $480M, three-year investment with phased stage-gates. We project a 22% cost-to-serve reduction, $1.4B in cumulative value, and payback by year three. The Board's decision sets the pace at which we close the gap to digital leaders.</a:t>
            </a:r>
          </a:p>
          <a:p>
            <a:r>
              <a:rPr lang="en-US" sz="1400" dirty="0">
                <a:solidFill>
                  <a:schemeClr val="bg1"/>
                </a:solidFill>
              </a:rPr>
              <a:t> </a:t>
            </a:r>
          </a:p>
          <a:p>
            <a:pPr marL="271463" indent="-171450">
              <a:buFont typeface="Arial" panose="020B0604020202020204" pitchFamily="34" charset="0"/>
              <a:buChar char="•"/>
            </a:pPr>
            <a:r>
              <a:rPr lang="en-US" sz="1400" dirty="0">
                <a:solidFill>
                  <a:schemeClr val="bg1"/>
                </a:solidFill>
              </a:rPr>
              <a:t>Approve the program and phase-one funding</a:t>
            </a:r>
          </a:p>
          <a:p>
            <a:pPr marL="271463" indent="-171450">
              <a:buFont typeface="Arial" panose="020B0604020202020204" pitchFamily="34" charset="0"/>
              <a:buChar char="•"/>
            </a:pPr>
            <a:r>
              <a:rPr lang="en-US" sz="1400" dirty="0">
                <a:solidFill>
                  <a:schemeClr val="bg1"/>
                </a:solidFill>
              </a:rPr>
              <a:t>Endorse the target operating model</a:t>
            </a:r>
          </a:p>
          <a:p>
            <a:pPr marL="271463" indent="-171450">
              <a:buFont typeface="Arial" panose="020B0604020202020204" pitchFamily="34" charset="0"/>
              <a:buChar char="•"/>
            </a:pPr>
            <a:r>
              <a:rPr lang="en-US" sz="1400" dirty="0">
                <a:solidFill>
                  <a:schemeClr val="bg1"/>
                </a:solidFill>
              </a:rPr>
              <a:t>Confirm governance and stage-gates</a:t>
            </a:r>
          </a:p>
          <a:p>
            <a:pPr marL="271463" indent="-171450">
              <a:buFont typeface="Arial" panose="020B0604020202020204" pitchFamily="34" charset="0"/>
              <a:buChar char="•"/>
            </a:pPr>
            <a:r>
              <a:rPr lang="en-US" sz="1400" dirty="0">
                <a:solidFill>
                  <a:schemeClr val="bg1"/>
                </a:solidFill>
              </a:rPr>
              <a:t>Mandate quarterly value tracking</a:t>
            </a:r>
          </a:p>
          <a:p>
            <a:pPr marL="271463" indent="-171450">
              <a:buFont typeface="Arial" panose="020B0604020202020204" pitchFamily="34" charset="0"/>
              <a:buChar char="•"/>
            </a:pPr>
            <a:endParaRPr lang="en-US" sz="1400" dirty="0">
              <a:solidFill>
                <a:schemeClr val="bg1"/>
              </a:solidFill>
            </a:endParaRPr>
          </a:p>
        </p:txBody>
      </p:sp>
      <p:cxnSp>
        <p:nvCxnSpPr>
          <p:cNvPr id="30" name="Straight Connector 29">
            <a:extLst>
              <a:ext uri="{FF2B5EF4-FFF2-40B4-BE49-F238E27FC236}">
                <a16:creationId xmlns:a16="http://schemas.microsoft.com/office/drawing/2014/main" id="{3C0177F1-F098-4D1E-8959-FD1B0C0011ED}"/>
              </a:ext>
            </a:extLst>
          </p:cNvPr>
          <p:cNvCxnSpPr/>
          <p:nvPr/>
        </p:nvCxnSpPr>
        <p:spPr>
          <a:xfrm>
            <a:off x="9163744" y="1904996"/>
            <a:ext cx="26832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5C523CDF-75D0-4E6E-AE14-0D19DAEC4183}"/>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a:t>
            </a:fld>
            <a:endParaRPr lang="en-PH" dirty="0"/>
          </a:p>
        </p:txBody>
      </p:sp>
    </p:spTree>
    <p:extLst>
      <p:ext uri="{BB962C8B-B14F-4D97-AF65-F5344CB8AC3E}">
        <p14:creationId xmlns:p14="http://schemas.microsoft.com/office/powerpoint/2010/main" val="22845230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43DBBD3B-AD7B-46ED-9828-FAD53FBE3955}"/>
              </a:ext>
            </a:extLst>
          </p:cNvPr>
          <p:cNvSpPr/>
          <p:nvPr/>
        </p:nvSpPr>
        <p:spPr>
          <a:xfrm>
            <a:off x="9593355" y="2039213"/>
            <a:ext cx="2170112" cy="33430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4B13DC46-B956-4E1A-A854-8CA4E1B7D5B2}"/>
              </a:ext>
            </a:extLst>
          </p:cNvPr>
          <p:cNvSpPr>
            <a:spLocks noGrp="1"/>
          </p:cNvSpPr>
          <p:nvPr>
            <p:ph type="title"/>
          </p:nvPr>
        </p:nvSpPr>
        <p:spPr/>
        <p:txBody>
          <a:bodyPr/>
          <a:lstStyle/>
          <a:p>
            <a:r>
              <a:rPr lang="en-US" b="1" dirty="0"/>
              <a:t>Wave 1 — foundation priorities</a:t>
            </a:r>
          </a:p>
        </p:txBody>
      </p:sp>
      <p:sp>
        <p:nvSpPr>
          <p:cNvPr id="25" name="TextBox 24">
            <a:extLst>
              <a:ext uri="{FF2B5EF4-FFF2-40B4-BE49-F238E27FC236}">
                <a16:creationId xmlns:a16="http://schemas.microsoft.com/office/drawing/2014/main" id="{D6009A54-5E27-4B60-8F98-4750A393B061}"/>
              </a:ext>
            </a:extLst>
          </p:cNvPr>
          <p:cNvSpPr txBox="1"/>
          <p:nvPr/>
        </p:nvSpPr>
        <p:spPr>
          <a:xfrm>
            <a:off x="960699" y="2176039"/>
            <a:ext cx="1805650" cy="581304"/>
          </a:xfrm>
          <a:prstGeom prst="rect">
            <a:avLst/>
          </a:prstGeom>
          <a:noFill/>
        </p:spPr>
        <p:txBody>
          <a:bodyPr wrap="square" lIns="0" tIns="0" rIns="0" bIns="0" rtlCol="0" anchor="ctr">
            <a:normAutofit lnSpcReduction="10000"/>
          </a:bodyPr>
          <a:lstStyle/>
          <a:p>
            <a:r>
              <a:rPr lang="en-US" sz="1300" b="1" dirty="0">
                <a:latin typeface="+mj-lt"/>
              </a:rPr>
              <a:t>Stand up the cloud </a:t>
            </a:r>
            <a:r>
              <a:rPr lang="en-US" sz="1300" dirty="0">
                <a:latin typeface="+mj-lt"/>
              </a:rPr>
              <a:t>landing zone and CI/CD</a:t>
            </a:r>
            <a:endParaRPr lang="en-PH" sz="1300" dirty="0">
              <a:latin typeface="+mj-lt"/>
            </a:endParaRPr>
          </a:p>
        </p:txBody>
      </p:sp>
      <p:sp>
        <p:nvSpPr>
          <p:cNvPr id="32" name="TextBox 31">
            <a:extLst>
              <a:ext uri="{FF2B5EF4-FFF2-40B4-BE49-F238E27FC236}">
                <a16:creationId xmlns:a16="http://schemas.microsoft.com/office/drawing/2014/main" id="{39C9B189-A2D0-4315-816F-949FF609AFEB}"/>
              </a:ext>
            </a:extLst>
          </p:cNvPr>
          <p:cNvSpPr txBox="1"/>
          <p:nvPr/>
        </p:nvSpPr>
        <p:spPr>
          <a:xfrm>
            <a:off x="960699" y="3000662"/>
            <a:ext cx="1805650" cy="581305"/>
          </a:xfrm>
          <a:prstGeom prst="rect">
            <a:avLst/>
          </a:prstGeom>
          <a:noFill/>
        </p:spPr>
        <p:txBody>
          <a:bodyPr wrap="square" lIns="0" tIns="0" rIns="0" bIns="0" rtlCol="0" anchor="ctr">
            <a:normAutofit/>
          </a:bodyPr>
          <a:lstStyle/>
          <a:p>
            <a:r>
              <a:rPr lang="en-US" sz="1300" b="1" dirty="0">
                <a:latin typeface="+mj-lt"/>
              </a:rPr>
              <a:t>Build the unified </a:t>
            </a:r>
            <a:r>
              <a:rPr lang="en-US" sz="1300" dirty="0">
                <a:latin typeface="+mj-lt"/>
              </a:rPr>
              <a:t>data foundation</a:t>
            </a:r>
            <a:endParaRPr lang="en-PH" sz="1300" dirty="0">
              <a:latin typeface="+mj-lt"/>
            </a:endParaRPr>
          </a:p>
        </p:txBody>
      </p:sp>
      <p:sp>
        <p:nvSpPr>
          <p:cNvPr id="34" name="TextBox 33">
            <a:extLst>
              <a:ext uri="{FF2B5EF4-FFF2-40B4-BE49-F238E27FC236}">
                <a16:creationId xmlns:a16="http://schemas.microsoft.com/office/drawing/2014/main" id="{EDA0733C-8F0C-41C5-AA50-EA03A3DEBFE5}"/>
              </a:ext>
            </a:extLst>
          </p:cNvPr>
          <p:cNvSpPr txBox="1"/>
          <p:nvPr/>
        </p:nvSpPr>
        <p:spPr>
          <a:xfrm>
            <a:off x="960699" y="3825286"/>
            <a:ext cx="1805650" cy="581305"/>
          </a:xfrm>
          <a:prstGeom prst="rect">
            <a:avLst/>
          </a:prstGeom>
          <a:noFill/>
        </p:spPr>
        <p:txBody>
          <a:bodyPr wrap="square" lIns="0" tIns="0" rIns="0" bIns="0" rtlCol="0" anchor="ctr">
            <a:normAutofit lnSpcReduction="10000"/>
          </a:bodyPr>
          <a:lstStyle/>
          <a:p>
            <a:r>
              <a:rPr lang="en-US" sz="1300" b="1" dirty="0">
                <a:latin typeface="+mj-lt"/>
              </a:rPr>
              <a:t>Form the first </a:t>
            </a:r>
            <a:r>
              <a:rPr lang="en-US" sz="1300" dirty="0">
                <a:latin typeface="+mj-lt"/>
              </a:rPr>
              <a:t>outcome-funded pods</a:t>
            </a:r>
            <a:endParaRPr lang="en-PH" sz="1300" dirty="0">
              <a:latin typeface="+mj-lt"/>
            </a:endParaRPr>
          </a:p>
        </p:txBody>
      </p:sp>
      <p:sp>
        <p:nvSpPr>
          <p:cNvPr id="36" name="TextBox 35">
            <a:extLst>
              <a:ext uri="{FF2B5EF4-FFF2-40B4-BE49-F238E27FC236}">
                <a16:creationId xmlns:a16="http://schemas.microsoft.com/office/drawing/2014/main" id="{C5A3B19D-18D9-4602-BB88-0434A839C1E1}"/>
              </a:ext>
            </a:extLst>
          </p:cNvPr>
          <p:cNvSpPr txBox="1"/>
          <p:nvPr/>
        </p:nvSpPr>
        <p:spPr>
          <a:xfrm>
            <a:off x="960699" y="4649908"/>
            <a:ext cx="1805650" cy="581305"/>
          </a:xfrm>
          <a:prstGeom prst="rect">
            <a:avLst/>
          </a:prstGeom>
          <a:noFill/>
        </p:spPr>
        <p:txBody>
          <a:bodyPr wrap="square" lIns="0" tIns="0" rIns="0" bIns="0" rtlCol="0" anchor="ctr">
            <a:normAutofit/>
          </a:bodyPr>
          <a:lstStyle/>
          <a:p>
            <a:r>
              <a:rPr lang="en-US" sz="1300" b="1" dirty="0">
                <a:latin typeface="+mj-lt"/>
              </a:rPr>
              <a:t>Ship visible </a:t>
            </a:r>
            <a:r>
              <a:rPr lang="en-US" sz="1300" dirty="0">
                <a:latin typeface="+mj-lt"/>
              </a:rPr>
              <a:t>customer quick wins</a:t>
            </a:r>
            <a:endParaRPr lang="en-PH" sz="1300" dirty="0">
              <a:latin typeface="+mj-lt"/>
            </a:endParaRPr>
          </a:p>
        </p:txBody>
      </p:sp>
      <p:sp>
        <p:nvSpPr>
          <p:cNvPr id="26" name="TextBox 25">
            <a:extLst>
              <a:ext uri="{FF2B5EF4-FFF2-40B4-BE49-F238E27FC236}">
                <a16:creationId xmlns:a16="http://schemas.microsoft.com/office/drawing/2014/main" id="{BD7A7929-089F-44C5-9254-8E3A00974B94}"/>
              </a:ext>
            </a:extLst>
          </p:cNvPr>
          <p:cNvSpPr txBox="1"/>
          <p:nvPr/>
        </p:nvSpPr>
        <p:spPr>
          <a:xfrm>
            <a:off x="3113591" y="2176039"/>
            <a:ext cx="6331352" cy="581305"/>
          </a:xfrm>
          <a:prstGeom prst="rect">
            <a:avLst/>
          </a:prstGeom>
          <a:noFill/>
        </p:spPr>
        <p:txBody>
          <a:bodyPr wrap="square" lIns="0" tIns="0" rIns="0" bIns="0" rtlCol="0" anchor="ctr">
            <a:normAutofit fontScale="85000" lnSpcReduction="10000"/>
          </a:bodyPr>
          <a:lstStyle/>
          <a:p>
            <a:r>
              <a:rPr lang="en-US" sz="1600" b="1" dirty="0"/>
              <a:t>Platform &amp; data foundation</a:t>
            </a:r>
            <a:r>
              <a:rPr lang="en-US" sz="1600" dirty="0"/>
              <a:t>Establish the cloud landing zone, security guardrails and delivery pipeline, and begin unifying customer data so later waves can build quickly and safely on a stable base.</a:t>
            </a:r>
            <a:endParaRPr lang="en-PH" sz="1600" dirty="0"/>
          </a:p>
        </p:txBody>
      </p:sp>
      <p:sp>
        <p:nvSpPr>
          <p:cNvPr id="33" name="TextBox 32">
            <a:extLst>
              <a:ext uri="{FF2B5EF4-FFF2-40B4-BE49-F238E27FC236}">
                <a16:creationId xmlns:a16="http://schemas.microsoft.com/office/drawing/2014/main" id="{F954F6DF-7645-4A5B-9AA0-30A28FE32842}"/>
              </a:ext>
            </a:extLst>
          </p:cNvPr>
          <p:cNvSpPr txBox="1"/>
          <p:nvPr/>
        </p:nvSpPr>
        <p:spPr>
          <a:xfrm>
            <a:off x="3113591" y="3000662"/>
            <a:ext cx="6331352" cy="581305"/>
          </a:xfrm>
          <a:prstGeom prst="rect">
            <a:avLst/>
          </a:prstGeom>
          <a:noFill/>
        </p:spPr>
        <p:txBody>
          <a:bodyPr wrap="square" lIns="0" tIns="0" rIns="0" bIns="0" rtlCol="0" anchor="ctr">
            <a:normAutofit fontScale="92500" lnSpcReduction="20000"/>
          </a:bodyPr>
          <a:lstStyle/>
          <a:p>
            <a:r>
              <a:rPr lang="en-US" sz="1600" b="1" dirty="0"/>
              <a:t>First delivery pods</a:t>
            </a:r>
            <a:r>
              <a:rPr lang="en-US" sz="1600" dirty="0"/>
              <a:t>Stand up a small number of cross-functional pods on the highest-value journeys, proving the operating model on real work before scaling it across the bank.</a:t>
            </a:r>
            <a:endParaRPr lang="en-PH" sz="1600" dirty="0"/>
          </a:p>
        </p:txBody>
      </p:sp>
      <p:sp>
        <p:nvSpPr>
          <p:cNvPr id="35" name="TextBox 34">
            <a:extLst>
              <a:ext uri="{FF2B5EF4-FFF2-40B4-BE49-F238E27FC236}">
                <a16:creationId xmlns:a16="http://schemas.microsoft.com/office/drawing/2014/main" id="{3B70F424-1B12-4CE4-B4AD-A06821D11CDD}"/>
              </a:ext>
            </a:extLst>
          </p:cNvPr>
          <p:cNvSpPr txBox="1"/>
          <p:nvPr/>
        </p:nvSpPr>
        <p:spPr>
          <a:xfrm>
            <a:off x="3113591" y="3825286"/>
            <a:ext cx="6331352" cy="581305"/>
          </a:xfrm>
          <a:prstGeom prst="rect">
            <a:avLst/>
          </a:prstGeom>
          <a:noFill/>
        </p:spPr>
        <p:txBody>
          <a:bodyPr wrap="square" lIns="0" tIns="0" rIns="0" bIns="0" rtlCol="0" anchor="ctr">
            <a:normAutofit fontScale="92500" lnSpcReduction="20000"/>
          </a:bodyPr>
          <a:lstStyle/>
          <a:p>
            <a:r>
              <a:rPr lang="en-US" sz="1600" b="1" dirty="0"/>
              <a:t>Customer quick wins</a:t>
            </a:r>
            <a:r>
              <a:rPr lang="en-US" sz="1600" dirty="0"/>
              <a:t>Deliver a few visible improvements early — faster onboarding and self-service for top requests — to build momentum, trust and evidence that the program works.</a:t>
            </a:r>
            <a:endParaRPr lang="en-PH" sz="1600" dirty="0"/>
          </a:p>
        </p:txBody>
      </p:sp>
      <p:sp>
        <p:nvSpPr>
          <p:cNvPr id="37" name="TextBox 36">
            <a:extLst>
              <a:ext uri="{FF2B5EF4-FFF2-40B4-BE49-F238E27FC236}">
                <a16:creationId xmlns:a16="http://schemas.microsoft.com/office/drawing/2014/main" id="{A6562471-B5B9-4EB6-AE48-E4DA7BED038B}"/>
              </a:ext>
            </a:extLst>
          </p:cNvPr>
          <p:cNvSpPr txBox="1"/>
          <p:nvPr/>
        </p:nvSpPr>
        <p:spPr>
          <a:xfrm>
            <a:off x="3113591" y="4649908"/>
            <a:ext cx="6331352" cy="581305"/>
          </a:xfrm>
          <a:prstGeom prst="rect">
            <a:avLst/>
          </a:prstGeom>
          <a:noFill/>
        </p:spPr>
        <p:txBody>
          <a:bodyPr wrap="square" lIns="0" tIns="0" rIns="0" bIns="0" rtlCol="0" anchor="ctr">
            <a:normAutofit fontScale="92500" lnSpcReduction="20000"/>
          </a:bodyPr>
          <a:lstStyle/>
          <a:p>
            <a:r>
              <a:rPr lang="en-US" sz="1600" b="1" dirty="0"/>
              <a:t>Funding &amp; governance</a:t>
            </a:r>
            <a:r>
              <a:rPr lang="en-US" sz="1600" dirty="0"/>
              <a:t>Release phase-one funding against a clear stage-gate, with value tracked from day one so the Board sees evidence before the next tranche is committed.</a:t>
            </a:r>
            <a:endParaRPr lang="en-PH" sz="1600" dirty="0"/>
          </a:p>
        </p:txBody>
      </p:sp>
      <p:cxnSp>
        <p:nvCxnSpPr>
          <p:cNvPr id="27" name="Straight Connector 26">
            <a:extLst>
              <a:ext uri="{FF2B5EF4-FFF2-40B4-BE49-F238E27FC236}">
                <a16:creationId xmlns:a16="http://schemas.microsoft.com/office/drawing/2014/main" id="{C0FFF7EA-4619-4341-9A68-0AEEA4B37031}"/>
              </a:ext>
            </a:extLst>
          </p:cNvPr>
          <p:cNvCxnSpPr>
            <a:cxnSpLocks/>
          </p:cNvCxnSpPr>
          <p:nvPr/>
        </p:nvCxnSpPr>
        <p:spPr>
          <a:xfrm>
            <a:off x="363793" y="2879003"/>
            <a:ext cx="1143466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5002E9-8819-468C-9331-718165E22714}"/>
              </a:ext>
            </a:extLst>
          </p:cNvPr>
          <p:cNvCxnSpPr>
            <a:cxnSpLocks/>
          </p:cNvCxnSpPr>
          <p:nvPr/>
        </p:nvCxnSpPr>
        <p:spPr>
          <a:xfrm>
            <a:off x="363793" y="3703627"/>
            <a:ext cx="1143466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FC50F500-3E94-4144-853E-FBC032BD594C}"/>
              </a:ext>
            </a:extLst>
          </p:cNvPr>
          <p:cNvCxnSpPr>
            <a:cxnSpLocks/>
          </p:cNvCxnSpPr>
          <p:nvPr/>
        </p:nvCxnSpPr>
        <p:spPr>
          <a:xfrm>
            <a:off x="363793" y="4528250"/>
            <a:ext cx="1143466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Arrow: Pentagon 42">
            <a:extLst>
              <a:ext uri="{FF2B5EF4-FFF2-40B4-BE49-F238E27FC236}">
                <a16:creationId xmlns:a16="http://schemas.microsoft.com/office/drawing/2014/main" id="{B9F1308E-AB4A-408A-A806-44AB350945DD}"/>
              </a:ext>
            </a:extLst>
          </p:cNvPr>
          <p:cNvSpPr/>
          <p:nvPr/>
        </p:nvSpPr>
        <p:spPr>
          <a:xfrm>
            <a:off x="363796" y="1569603"/>
            <a:ext cx="2726645" cy="434885"/>
          </a:xfrm>
          <a:prstGeom prst="homePlate">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b="1" dirty="0">
                <a:latin typeface="+mj-lt"/>
              </a:rPr>
              <a:t>Wave 1</a:t>
            </a:r>
          </a:p>
        </p:txBody>
      </p:sp>
      <p:sp>
        <p:nvSpPr>
          <p:cNvPr id="44" name="Arrow: Chevron 43">
            <a:extLst>
              <a:ext uri="{FF2B5EF4-FFF2-40B4-BE49-F238E27FC236}">
                <a16:creationId xmlns:a16="http://schemas.microsoft.com/office/drawing/2014/main" id="{2C274313-1DD6-467B-A8BD-85966EEBCFA4}"/>
              </a:ext>
            </a:extLst>
          </p:cNvPr>
          <p:cNvSpPr/>
          <p:nvPr/>
        </p:nvSpPr>
        <p:spPr>
          <a:xfrm>
            <a:off x="3007360" y="1569509"/>
            <a:ext cx="6678268" cy="435543"/>
          </a:xfrm>
          <a:prstGeom prst="chevron">
            <a:avLst>
              <a:gd name="adj" fmla="val 5000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b="1" dirty="0">
                <a:latin typeface="+mj-lt"/>
              </a:rPr>
              <a:t>Outcomes</a:t>
            </a:r>
          </a:p>
        </p:txBody>
      </p:sp>
      <p:sp>
        <p:nvSpPr>
          <p:cNvPr id="45" name="Oval 44">
            <a:extLst>
              <a:ext uri="{FF2B5EF4-FFF2-40B4-BE49-F238E27FC236}">
                <a16:creationId xmlns:a16="http://schemas.microsoft.com/office/drawing/2014/main" id="{E3984732-CD10-472A-8F11-D2D6C7FEA6D6}"/>
              </a:ext>
            </a:extLst>
          </p:cNvPr>
          <p:cNvSpPr/>
          <p:nvPr/>
        </p:nvSpPr>
        <p:spPr>
          <a:xfrm>
            <a:off x="428533" y="2321736"/>
            <a:ext cx="289910" cy="289910"/>
          </a:xfrm>
          <a:prstGeom prst="ellipse">
            <a:avLst/>
          </a:prstGeom>
          <a:solidFill>
            <a:srgbClr val="018D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dirty="0"/>
              <a:t>1</a:t>
            </a:r>
          </a:p>
        </p:txBody>
      </p:sp>
      <p:sp>
        <p:nvSpPr>
          <p:cNvPr id="46" name="Oval 45">
            <a:extLst>
              <a:ext uri="{FF2B5EF4-FFF2-40B4-BE49-F238E27FC236}">
                <a16:creationId xmlns:a16="http://schemas.microsoft.com/office/drawing/2014/main" id="{EE5CE029-9194-46AB-90FC-45AC3518DD8B}"/>
              </a:ext>
            </a:extLst>
          </p:cNvPr>
          <p:cNvSpPr/>
          <p:nvPr/>
        </p:nvSpPr>
        <p:spPr>
          <a:xfrm>
            <a:off x="428533" y="3146359"/>
            <a:ext cx="289910" cy="289910"/>
          </a:xfrm>
          <a:prstGeom prst="ellipse">
            <a:avLst/>
          </a:prstGeom>
          <a:solidFill>
            <a:srgbClr val="018D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dirty="0"/>
              <a:t>2</a:t>
            </a:r>
          </a:p>
        </p:txBody>
      </p:sp>
      <p:sp>
        <p:nvSpPr>
          <p:cNvPr id="47" name="Oval 46">
            <a:extLst>
              <a:ext uri="{FF2B5EF4-FFF2-40B4-BE49-F238E27FC236}">
                <a16:creationId xmlns:a16="http://schemas.microsoft.com/office/drawing/2014/main" id="{758393B8-1B0A-4D2B-B16D-D08C062D6AE8}"/>
              </a:ext>
            </a:extLst>
          </p:cNvPr>
          <p:cNvSpPr/>
          <p:nvPr/>
        </p:nvSpPr>
        <p:spPr>
          <a:xfrm>
            <a:off x="428533" y="3970983"/>
            <a:ext cx="289910" cy="289910"/>
          </a:xfrm>
          <a:prstGeom prst="ellipse">
            <a:avLst/>
          </a:prstGeom>
          <a:solidFill>
            <a:srgbClr val="018D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dirty="0"/>
              <a:t>3</a:t>
            </a:r>
          </a:p>
        </p:txBody>
      </p:sp>
      <p:sp>
        <p:nvSpPr>
          <p:cNvPr id="48" name="Oval 47">
            <a:extLst>
              <a:ext uri="{FF2B5EF4-FFF2-40B4-BE49-F238E27FC236}">
                <a16:creationId xmlns:a16="http://schemas.microsoft.com/office/drawing/2014/main" id="{3FF7713D-36E5-41E8-80DB-506A100D44B9}"/>
              </a:ext>
            </a:extLst>
          </p:cNvPr>
          <p:cNvSpPr/>
          <p:nvPr/>
        </p:nvSpPr>
        <p:spPr>
          <a:xfrm>
            <a:off x="428533" y="4795605"/>
            <a:ext cx="289910" cy="289910"/>
          </a:xfrm>
          <a:prstGeom prst="ellipse">
            <a:avLst/>
          </a:prstGeom>
          <a:solidFill>
            <a:srgbClr val="018D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600" dirty="0"/>
              <a:t>4</a:t>
            </a:r>
          </a:p>
        </p:txBody>
      </p:sp>
      <p:sp>
        <p:nvSpPr>
          <p:cNvPr id="55" name="TextBox 54">
            <a:extLst>
              <a:ext uri="{FF2B5EF4-FFF2-40B4-BE49-F238E27FC236}">
                <a16:creationId xmlns:a16="http://schemas.microsoft.com/office/drawing/2014/main" id="{61C9CD4E-10A1-48A8-974E-C041B8D162D8}"/>
              </a:ext>
            </a:extLst>
          </p:cNvPr>
          <p:cNvSpPr txBox="1"/>
          <p:nvPr/>
        </p:nvSpPr>
        <p:spPr>
          <a:xfrm>
            <a:off x="363793" y="5530589"/>
            <a:ext cx="11399673" cy="557255"/>
          </a:xfrm>
          <a:prstGeom prst="rect">
            <a:avLst/>
          </a:prstGeom>
          <a:solidFill>
            <a:schemeClr val="accent5">
              <a:lumMod val="20000"/>
              <a:lumOff val="80000"/>
            </a:schemeClr>
          </a:solidFill>
        </p:spPr>
        <p:txBody>
          <a:bodyPr wrap="square" lIns="0" tIns="0" rIns="0" bIns="0" rtlCol="0" anchor="ctr">
            <a:normAutofit/>
          </a:bodyPr>
          <a:lstStyle/>
          <a:p>
            <a:pPr algn="ctr"/>
            <a:r>
              <a:rPr lang="en-US" sz="1400" b="1" dirty="0">
                <a:solidFill>
                  <a:schemeClr val="tx2"/>
                </a:solidFill>
              </a:rPr>
              <a:t>Wave 1 lays the foundations and proves the model; it is deliberately scoped to show value within the first year.</a:t>
            </a:r>
          </a:p>
        </p:txBody>
      </p:sp>
      <p:sp>
        <p:nvSpPr>
          <p:cNvPr id="28" name="Arrow: Chevron 27">
            <a:extLst>
              <a:ext uri="{FF2B5EF4-FFF2-40B4-BE49-F238E27FC236}">
                <a16:creationId xmlns:a16="http://schemas.microsoft.com/office/drawing/2014/main" id="{E9563291-E8AA-4D8E-A43A-E629C39BE65D}"/>
              </a:ext>
            </a:extLst>
          </p:cNvPr>
          <p:cNvSpPr/>
          <p:nvPr/>
        </p:nvSpPr>
        <p:spPr>
          <a:xfrm>
            <a:off x="9593355" y="1569509"/>
            <a:ext cx="2205105" cy="435543"/>
          </a:xfrm>
          <a:prstGeom prst="chevron">
            <a:avLst>
              <a:gd name="adj" fmla="val 50000"/>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b="1" dirty="0">
                <a:latin typeface="+mj-lt"/>
              </a:rPr>
              <a:t>By end of Wave 1</a:t>
            </a:r>
          </a:p>
        </p:txBody>
      </p:sp>
      <p:sp>
        <p:nvSpPr>
          <p:cNvPr id="29" name="TextBox 28">
            <a:extLst>
              <a:ext uri="{FF2B5EF4-FFF2-40B4-BE49-F238E27FC236}">
                <a16:creationId xmlns:a16="http://schemas.microsoft.com/office/drawing/2014/main" id="{03BADF38-CF1C-4DAD-AFC0-D002322F366B}"/>
              </a:ext>
            </a:extLst>
          </p:cNvPr>
          <p:cNvSpPr txBox="1"/>
          <p:nvPr/>
        </p:nvSpPr>
        <p:spPr>
          <a:xfrm>
            <a:off x="9793082" y="2176039"/>
            <a:ext cx="1805650" cy="581304"/>
          </a:xfrm>
          <a:prstGeom prst="rect">
            <a:avLst/>
          </a:prstGeom>
          <a:noFill/>
        </p:spPr>
        <p:txBody>
          <a:bodyPr wrap="square" lIns="0" tIns="0" rIns="0" bIns="0" rtlCol="0" anchor="ctr">
            <a:normAutofit/>
          </a:bodyPr>
          <a:lstStyle/>
          <a:p>
            <a:r>
              <a:rPr lang="en-US" sz="1200" b="1" dirty="0">
                <a:latin typeface="+mj-lt"/>
              </a:rPr>
              <a:t>Cloud platform and data foundation live</a:t>
            </a:r>
            <a:endParaRPr lang="en-PH" sz="1200" b="1" dirty="0">
              <a:latin typeface="+mj-lt"/>
            </a:endParaRPr>
          </a:p>
        </p:txBody>
      </p:sp>
      <p:sp>
        <p:nvSpPr>
          <p:cNvPr id="30" name="TextBox 29">
            <a:extLst>
              <a:ext uri="{FF2B5EF4-FFF2-40B4-BE49-F238E27FC236}">
                <a16:creationId xmlns:a16="http://schemas.microsoft.com/office/drawing/2014/main" id="{93EFAD8A-E623-4378-A15F-F9687D442A27}"/>
              </a:ext>
            </a:extLst>
          </p:cNvPr>
          <p:cNvSpPr txBox="1"/>
          <p:nvPr/>
        </p:nvSpPr>
        <p:spPr>
          <a:xfrm>
            <a:off x="9793082" y="3000662"/>
            <a:ext cx="1805650" cy="581305"/>
          </a:xfrm>
          <a:prstGeom prst="rect">
            <a:avLst/>
          </a:prstGeom>
          <a:noFill/>
        </p:spPr>
        <p:txBody>
          <a:bodyPr wrap="square" lIns="0" tIns="0" rIns="0" bIns="0" rtlCol="0" anchor="ctr">
            <a:normAutofit/>
          </a:bodyPr>
          <a:lstStyle/>
          <a:p>
            <a:r>
              <a:rPr lang="en-US" sz="1200" b="1" dirty="0">
                <a:latin typeface="+mj-lt"/>
              </a:rPr>
              <a:t>First pods delivering on real journeys</a:t>
            </a:r>
            <a:endParaRPr lang="en-PH" sz="1200" b="1" dirty="0">
              <a:latin typeface="+mj-lt"/>
            </a:endParaRPr>
          </a:p>
        </p:txBody>
      </p:sp>
      <p:sp>
        <p:nvSpPr>
          <p:cNvPr id="31" name="TextBox 30">
            <a:extLst>
              <a:ext uri="{FF2B5EF4-FFF2-40B4-BE49-F238E27FC236}">
                <a16:creationId xmlns:a16="http://schemas.microsoft.com/office/drawing/2014/main" id="{A4F5218B-895F-4D50-BEB9-42184F60D8F5}"/>
              </a:ext>
            </a:extLst>
          </p:cNvPr>
          <p:cNvSpPr txBox="1"/>
          <p:nvPr/>
        </p:nvSpPr>
        <p:spPr>
          <a:xfrm>
            <a:off x="9793082" y="3825286"/>
            <a:ext cx="1805650" cy="581305"/>
          </a:xfrm>
          <a:prstGeom prst="rect">
            <a:avLst/>
          </a:prstGeom>
          <a:noFill/>
        </p:spPr>
        <p:txBody>
          <a:bodyPr wrap="square" lIns="0" tIns="0" rIns="0" bIns="0" rtlCol="0" anchor="ctr">
            <a:normAutofit/>
          </a:bodyPr>
          <a:lstStyle/>
          <a:p>
            <a:r>
              <a:rPr lang="en-US" sz="1200" b="1" dirty="0">
                <a:latin typeface="+mj-lt"/>
              </a:rPr>
              <a:t>Early quick wins in market</a:t>
            </a:r>
            <a:endParaRPr lang="en-PH" sz="1200" b="1" dirty="0">
              <a:latin typeface="+mj-lt"/>
            </a:endParaRPr>
          </a:p>
        </p:txBody>
      </p:sp>
      <p:sp>
        <p:nvSpPr>
          <p:cNvPr id="40" name="TextBox 39">
            <a:extLst>
              <a:ext uri="{FF2B5EF4-FFF2-40B4-BE49-F238E27FC236}">
                <a16:creationId xmlns:a16="http://schemas.microsoft.com/office/drawing/2014/main" id="{2DECB0F8-E125-4702-9F71-0E9E54B6BFD1}"/>
              </a:ext>
            </a:extLst>
          </p:cNvPr>
          <p:cNvSpPr txBox="1"/>
          <p:nvPr/>
        </p:nvSpPr>
        <p:spPr>
          <a:xfrm>
            <a:off x="9793082" y="4649908"/>
            <a:ext cx="1805650" cy="581305"/>
          </a:xfrm>
          <a:prstGeom prst="rect">
            <a:avLst/>
          </a:prstGeom>
          <a:noFill/>
        </p:spPr>
        <p:txBody>
          <a:bodyPr wrap="square" lIns="0" tIns="0" rIns="0" bIns="0" rtlCol="0" anchor="ctr">
            <a:normAutofit/>
          </a:bodyPr>
          <a:lstStyle/>
          <a:p>
            <a:r>
              <a:rPr lang="en-US" sz="1200" b="1" dirty="0">
                <a:latin typeface="+mj-lt"/>
              </a:rPr>
              <a:t>Stage-gate 1 evidence pack for the Board</a:t>
            </a:r>
            <a:endParaRPr lang="en-PH" sz="1200" b="1" dirty="0">
              <a:latin typeface="+mj-lt"/>
            </a:endParaRPr>
          </a:p>
        </p:txBody>
      </p:sp>
      <p:sp>
        <p:nvSpPr>
          <p:cNvPr id="4" name="Slide Number Placeholder 3">
            <a:extLst>
              <a:ext uri="{FF2B5EF4-FFF2-40B4-BE49-F238E27FC236}">
                <a16:creationId xmlns:a16="http://schemas.microsoft.com/office/drawing/2014/main" id="{895E42E0-477B-41AC-9B29-ECEE4BB7A6AC}"/>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30</a:t>
            </a:fld>
            <a:endParaRPr lang="en-PH" dirty="0"/>
          </a:p>
        </p:txBody>
      </p:sp>
    </p:spTree>
    <p:extLst>
      <p:ext uri="{BB962C8B-B14F-4D97-AF65-F5344CB8AC3E}">
        <p14:creationId xmlns:p14="http://schemas.microsoft.com/office/powerpoint/2010/main" val="11836492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9D516-44E8-4DF6-A79D-BC727D862F8A}"/>
              </a:ext>
            </a:extLst>
          </p:cNvPr>
          <p:cNvSpPr>
            <a:spLocks noGrp="1"/>
          </p:cNvSpPr>
          <p:nvPr>
            <p:ph type="title"/>
          </p:nvPr>
        </p:nvSpPr>
        <p:spPr/>
        <p:txBody>
          <a:bodyPr/>
          <a:lstStyle/>
          <a:p>
            <a:r>
              <a:rPr lang="en-US" b="1" dirty="0"/>
              <a:t>Initiative portfolio</a:t>
            </a:r>
          </a:p>
        </p:txBody>
      </p:sp>
      <p:graphicFrame>
        <p:nvGraphicFramePr>
          <p:cNvPr id="3" name="Table 3">
            <a:extLst>
              <a:ext uri="{FF2B5EF4-FFF2-40B4-BE49-F238E27FC236}">
                <a16:creationId xmlns:a16="http://schemas.microsoft.com/office/drawing/2014/main" id="{EDA20516-CC01-4511-B42E-0D2F483CD99B}"/>
              </a:ext>
            </a:extLst>
          </p:cNvPr>
          <p:cNvGraphicFramePr>
            <a:graphicFrameLocks noGrp="1"/>
          </p:cNvGraphicFramePr>
          <p:nvPr>
            <p:extLst>
              <p:ext uri="{D42A27DB-BD31-4B8C-83A1-F6EECF244321}">
                <p14:modId xmlns:p14="http://schemas.microsoft.com/office/powerpoint/2010/main" val="1956244332"/>
              </p:ext>
            </p:extLst>
          </p:nvPr>
        </p:nvGraphicFramePr>
        <p:xfrm>
          <a:off x="363794" y="1435261"/>
          <a:ext cx="11434668" cy="3329777"/>
        </p:xfrm>
        <a:graphic>
          <a:graphicData uri="http://schemas.openxmlformats.org/drawingml/2006/table">
            <a:tbl>
              <a:tblPr firstRow="1" bandRow="1">
                <a:tableStyleId>{5C22544A-7EE6-4342-B048-85BDC9FD1C3A}</a:tableStyleId>
              </a:tblPr>
              <a:tblGrid>
                <a:gridCol w="1905778">
                  <a:extLst>
                    <a:ext uri="{9D8B030D-6E8A-4147-A177-3AD203B41FA5}">
                      <a16:colId xmlns:a16="http://schemas.microsoft.com/office/drawing/2014/main" val="1250218143"/>
                    </a:ext>
                  </a:extLst>
                </a:gridCol>
                <a:gridCol w="1905778">
                  <a:extLst>
                    <a:ext uri="{9D8B030D-6E8A-4147-A177-3AD203B41FA5}">
                      <a16:colId xmlns:a16="http://schemas.microsoft.com/office/drawing/2014/main" val="3570518564"/>
                    </a:ext>
                  </a:extLst>
                </a:gridCol>
                <a:gridCol w="1905778">
                  <a:extLst>
                    <a:ext uri="{9D8B030D-6E8A-4147-A177-3AD203B41FA5}">
                      <a16:colId xmlns:a16="http://schemas.microsoft.com/office/drawing/2014/main" val="3270636367"/>
                    </a:ext>
                  </a:extLst>
                </a:gridCol>
                <a:gridCol w="1905778">
                  <a:extLst>
                    <a:ext uri="{9D8B030D-6E8A-4147-A177-3AD203B41FA5}">
                      <a16:colId xmlns:a16="http://schemas.microsoft.com/office/drawing/2014/main" val="2873576573"/>
                    </a:ext>
                  </a:extLst>
                </a:gridCol>
                <a:gridCol w="1905778">
                  <a:extLst>
                    <a:ext uri="{9D8B030D-6E8A-4147-A177-3AD203B41FA5}">
                      <a16:colId xmlns:a16="http://schemas.microsoft.com/office/drawing/2014/main" val="1944064830"/>
                    </a:ext>
                  </a:extLst>
                </a:gridCol>
                <a:gridCol w="1905778">
                  <a:extLst>
                    <a:ext uri="{9D8B030D-6E8A-4147-A177-3AD203B41FA5}">
                      <a16:colId xmlns:a16="http://schemas.microsoft.com/office/drawing/2014/main" val="4261799680"/>
                    </a:ext>
                  </a:extLst>
                </a:gridCol>
              </a:tblGrid>
              <a:tr h="451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bg1"/>
                          </a:solidFill>
                          <a:effectLst/>
                          <a:uLnTx/>
                          <a:uFillTx/>
                          <a:latin typeface="+mn-lt"/>
                          <a:ea typeface="+mn-ea"/>
                          <a:cs typeface="+mn-cs"/>
                        </a:rPr>
                        <a:t>Initiative</a:t>
                      </a:r>
                      <a:endParaRPr kumimoji="0" lang="en-PH" sz="13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bg1"/>
                          </a:solidFill>
                          <a:effectLst/>
                          <a:uLnTx/>
                          <a:uFillTx/>
                          <a:latin typeface="+mn-lt"/>
                          <a:ea typeface="+mn-ea"/>
                          <a:cs typeface="+mn-cs"/>
                        </a:rPr>
                        <a:t>Pillar</a:t>
                      </a:r>
                      <a:endParaRPr kumimoji="0" lang="en-PH" sz="13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bg1"/>
                          </a:solidFill>
                          <a:effectLst/>
                          <a:uLnTx/>
                          <a:uFillTx/>
                          <a:latin typeface="+mn-lt"/>
                          <a:ea typeface="+mn-ea"/>
                          <a:cs typeface="+mn-cs"/>
                        </a:rPr>
                        <a:t>Wave</a:t>
                      </a:r>
                      <a:endParaRPr kumimoji="0" lang="en-PH" sz="13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bg1"/>
                          </a:solidFill>
                          <a:effectLst/>
                          <a:uLnTx/>
                          <a:uFillTx/>
                          <a:latin typeface="+mn-lt"/>
                          <a:ea typeface="+mn-ea"/>
                          <a:cs typeface="+mn-cs"/>
                        </a:rPr>
                        <a:t>Value</a:t>
                      </a:r>
                      <a:endParaRPr kumimoji="0" lang="en-PH" sz="13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bg1"/>
                          </a:solidFill>
                          <a:effectLst/>
                          <a:uLnTx/>
                          <a:uFillTx/>
                          <a:latin typeface="+mn-lt"/>
                          <a:ea typeface="+mn-ea"/>
                          <a:cs typeface="+mn-cs"/>
                        </a:rPr>
                        <a:t>Risk</a:t>
                      </a:r>
                      <a:endParaRPr kumimoji="0" lang="en-PH" sz="13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chemeClr val="bg1"/>
                          </a:solidFill>
                          <a:effectLst/>
                          <a:uLnTx/>
                          <a:uFillTx/>
                          <a:latin typeface="+mn-lt"/>
                          <a:ea typeface="+mn-ea"/>
                          <a:cs typeface="+mn-cs"/>
                        </a:rPr>
                        <a:t>Owner</a:t>
                      </a:r>
                      <a:endParaRPr kumimoji="0" lang="en-PH" sz="13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6197118"/>
                  </a:ext>
                </a:extLst>
              </a:tr>
              <a:tr h="479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A1A1A"/>
                          </a:solidFill>
                          <a:effectLst/>
                          <a:uLnTx/>
                          <a:uFillTx/>
                          <a:latin typeface="+mn-lt"/>
                          <a:ea typeface="+mn-ea"/>
                          <a:cs typeface="+mn-cs"/>
                        </a:rPr>
                        <a:t>New mobile app</a:t>
                      </a:r>
                      <a:endParaRPr kumimoji="0" lang="en-PH" sz="13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Experience</a:t>
                      </a:r>
                      <a:endParaRPr lang="en-PH" sz="13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1-2</a:t>
                      </a:r>
                      <a:endParaRPr lang="en-PH" sz="13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High</a:t>
                      </a:r>
                      <a:endParaRPr lang="en-PH" sz="13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Med</a:t>
                      </a:r>
                      <a:endParaRPr lang="en-PH" sz="13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CXO</a:t>
                      </a:r>
                      <a:endParaRPr lang="en-PH" sz="13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5444624"/>
                  </a:ext>
                </a:extLst>
              </a:tr>
              <a:tr h="479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A1A1A"/>
                          </a:solidFill>
                          <a:effectLst/>
                          <a:uLnTx/>
                          <a:uFillTx/>
                          <a:latin typeface="+mn-lt"/>
                          <a:ea typeface="+mn-ea"/>
                          <a:cs typeface="+mn-cs"/>
                        </a:rPr>
                        <a:t>Digital onboarding</a:t>
                      </a:r>
                      <a:endParaRPr kumimoji="0" lang="en-PH" sz="13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Experience</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1</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High</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Low</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CXO</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2706752896"/>
                  </a:ext>
                </a:extLst>
              </a:tr>
              <a:tr h="479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A1A1A"/>
                          </a:solidFill>
                          <a:effectLst/>
                          <a:uLnTx/>
                          <a:uFillTx/>
                          <a:latin typeface="+mn-lt"/>
                          <a:ea typeface="+mn-ea"/>
                          <a:cs typeface="+mn-cs"/>
                        </a:rPr>
                        <a:t>Data foundation</a:t>
                      </a:r>
                      <a:endParaRPr kumimoji="0" lang="en-PH" sz="13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Data &amp; AI</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1-2</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High</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Med</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CDO</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0065635"/>
                  </a:ext>
                </a:extLst>
              </a:tr>
              <a:tr h="479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A1A1A"/>
                          </a:solidFill>
                          <a:effectLst/>
                          <a:uLnTx/>
                          <a:uFillTx/>
                          <a:latin typeface="+mn-lt"/>
                          <a:ea typeface="+mn-ea"/>
                          <a:cs typeface="+mn-cs"/>
                        </a:rPr>
                        <a:t>AI service</a:t>
                      </a:r>
                      <a:endParaRPr kumimoji="0" lang="en-PH" sz="13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Data &amp; AI</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2-3</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High</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Med</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CDO</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4015469256"/>
                  </a:ext>
                </a:extLst>
              </a:tr>
              <a:tr h="479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A1A1A"/>
                          </a:solidFill>
                          <a:effectLst/>
                          <a:uLnTx/>
                          <a:uFillTx/>
                          <a:latin typeface="+mn-lt"/>
                          <a:ea typeface="+mn-ea"/>
                          <a:cs typeface="+mn-cs"/>
                        </a:rPr>
                        <a:t>Core modernization</a:t>
                      </a:r>
                      <a:endParaRPr kumimoji="0" lang="en-PH" sz="13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Core &amp; cloud</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2-4</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High</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High</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CTO</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040835"/>
                  </a:ext>
                </a:extLst>
              </a:tr>
              <a:tr h="4797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1A1A1A"/>
                          </a:solidFill>
                          <a:effectLst/>
                          <a:uLnTx/>
                          <a:uFillTx/>
                          <a:latin typeface="+mn-lt"/>
                          <a:ea typeface="+mn-ea"/>
                          <a:cs typeface="+mn-cs"/>
                        </a:rPr>
                        <a:t>Cloud migration</a:t>
                      </a:r>
                      <a:endParaRPr kumimoji="0" lang="en-PH" sz="13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Core &amp; cloud</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1-3</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Med</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Med</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r>
                        <a:rPr kumimoji="0" lang="en-US" sz="1300" b="0" i="0" u="none" strike="noStrike" kern="1200" cap="none" spc="0" normalizeH="0" baseline="0" noProof="0" dirty="0">
                          <a:ln>
                            <a:noFill/>
                          </a:ln>
                          <a:solidFill>
                            <a:srgbClr val="1A1A1A"/>
                          </a:solidFill>
                          <a:effectLst/>
                          <a:uLnTx/>
                          <a:uFillTx/>
                          <a:latin typeface="+mn-lt"/>
                          <a:ea typeface="+mn-ea"/>
                          <a:cs typeface="+mn-cs"/>
                        </a:rPr>
                        <a:t>CTO</a:t>
                      </a:r>
                      <a:endParaRPr lang="en-PH" sz="13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4254073242"/>
                  </a:ext>
                </a:extLst>
              </a:tr>
            </a:tbl>
          </a:graphicData>
        </a:graphic>
      </p:graphicFrame>
      <p:sp>
        <p:nvSpPr>
          <p:cNvPr id="8" name="TextBox 7">
            <a:extLst>
              <a:ext uri="{FF2B5EF4-FFF2-40B4-BE49-F238E27FC236}">
                <a16:creationId xmlns:a16="http://schemas.microsoft.com/office/drawing/2014/main" id="{02CB8F25-11BF-4BA3-9C3A-42ED88A7B953}"/>
              </a:ext>
            </a:extLst>
          </p:cNvPr>
          <p:cNvSpPr txBox="1"/>
          <p:nvPr/>
        </p:nvSpPr>
        <p:spPr>
          <a:xfrm>
            <a:off x="363794" y="5069797"/>
            <a:ext cx="11434668" cy="883964"/>
          </a:xfrm>
          <a:prstGeom prst="rect">
            <a:avLst/>
          </a:prstGeom>
          <a:noFill/>
        </p:spPr>
        <p:txBody>
          <a:bodyPr wrap="square" lIns="0" tIns="0" rIns="0" bIns="0" rtlCol="0" anchor="ctr">
            <a:normAutofit lnSpcReduction="10000"/>
          </a:bodyPr>
          <a:lstStyle/>
          <a:p>
            <a:r>
              <a:rPr lang="en-US" sz="1600" dirty="0"/>
              <a:t>The portfolio is deliberately concentrated: a small number of high-value initiatives, each with a single accountable owner, sequenced so that the foundational platform and data work precedes the capabilities that depend on it.</a:t>
            </a:r>
          </a:p>
          <a:p>
            <a:r>
              <a:rPr lang="en-US" sz="1600" dirty="0"/>
              <a:t>Lower-value or higher-risk ideas are held back rather than diluting focus.</a:t>
            </a:r>
            <a:endParaRPr lang="en-PH" sz="1600" dirty="0"/>
          </a:p>
        </p:txBody>
      </p:sp>
      <p:sp>
        <p:nvSpPr>
          <p:cNvPr id="9" name="Slide Number Placeholder 8">
            <a:extLst>
              <a:ext uri="{FF2B5EF4-FFF2-40B4-BE49-F238E27FC236}">
                <a16:creationId xmlns:a16="http://schemas.microsoft.com/office/drawing/2014/main" id="{50C16C92-ECDF-43DD-B843-30DA6871B6A1}"/>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31</a:t>
            </a:fld>
            <a:endParaRPr lang="en-PH" dirty="0"/>
          </a:p>
        </p:txBody>
      </p:sp>
    </p:spTree>
    <p:extLst>
      <p:ext uri="{BB962C8B-B14F-4D97-AF65-F5344CB8AC3E}">
        <p14:creationId xmlns:p14="http://schemas.microsoft.com/office/powerpoint/2010/main" val="38326607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7B3DE91-B0C4-49B1-9877-7BB5FD797FDD}"/>
              </a:ext>
            </a:extLst>
          </p:cNvPr>
          <p:cNvSpPr>
            <a:spLocks noGrp="1"/>
          </p:cNvSpPr>
          <p:nvPr>
            <p:ph type="title"/>
          </p:nvPr>
        </p:nvSpPr>
        <p:spPr/>
        <p:txBody>
          <a:bodyPr/>
          <a:lstStyle/>
          <a:p>
            <a:r>
              <a:rPr lang="en-US" b="1" dirty="0"/>
              <a:t>Quick wins vs. strategic bets</a:t>
            </a:r>
          </a:p>
        </p:txBody>
      </p:sp>
      <p:sp>
        <p:nvSpPr>
          <p:cNvPr id="4" name="TextBox 3">
            <a:extLst>
              <a:ext uri="{FF2B5EF4-FFF2-40B4-BE49-F238E27FC236}">
                <a16:creationId xmlns:a16="http://schemas.microsoft.com/office/drawing/2014/main" id="{EA65AA7A-B87E-42BC-8606-DAE0B483E5E3}"/>
              </a:ext>
            </a:extLst>
          </p:cNvPr>
          <p:cNvSpPr txBox="1"/>
          <p:nvPr/>
        </p:nvSpPr>
        <p:spPr>
          <a:xfrm>
            <a:off x="1013796" y="2245362"/>
            <a:ext cx="3614922" cy="1541702"/>
          </a:xfrm>
          <a:prstGeom prst="rect">
            <a:avLst/>
          </a:prstGeom>
          <a:solidFill>
            <a:schemeClr val="accent3">
              <a:lumMod val="20000"/>
              <a:lumOff val="80000"/>
            </a:schemeClr>
          </a:solidFill>
        </p:spPr>
        <p:txBody>
          <a:bodyPr wrap="square" lIns="72000" tIns="72000" rIns="72000" bIns="72000" rtlCol="0" anchor="ctr">
            <a:normAutofit/>
          </a:bodyPr>
          <a:lstStyle/>
          <a:p>
            <a:r>
              <a:rPr lang="en-US" sz="1200" b="1" dirty="0"/>
              <a:t>Quick wins </a:t>
            </a:r>
          </a:p>
          <a:p>
            <a:pPr marL="355600" indent="-173038">
              <a:buFont typeface="Arial" panose="020B0604020202020204" pitchFamily="34" charset="0"/>
              <a:buChar char="•"/>
            </a:pPr>
            <a:r>
              <a:rPr lang="en-US" sz="1200" dirty="0"/>
              <a:t>— high value, low effort: digital onboarding, self-service for top requests. Do these first to build momentum.</a:t>
            </a:r>
          </a:p>
        </p:txBody>
      </p:sp>
      <p:sp>
        <p:nvSpPr>
          <p:cNvPr id="5" name="TextBox 4">
            <a:extLst>
              <a:ext uri="{FF2B5EF4-FFF2-40B4-BE49-F238E27FC236}">
                <a16:creationId xmlns:a16="http://schemas.microsoft.com/office/drawing/2014/main" id="{BA33C479-0F9B-4F54-B2E8-30170437969C}"/>
              </a:ext>
            </a:extLst>
          </p:cNvPr>
          <p:cNvSpPr txBox="1"/>
          <p:nvPr/>
        </p:nvSpPr>
        <p:spPr>
          <a:xfrm>
            <a:off x="4814181" y="2245362"/>
            <a:ext cx="3614922" cy="1541702"/>
          </a:xfrm>
          <a:prstGeom prst="rect">
            <a:avLst/>
          </a:prstGeom>
          <a:solidFill>
            <a:schemeClr val="accent3">
              <a:lumMod val="40000"/>
              <a:lumOff val="60000"/>
            </a:schemeClr>
          </a:solidFill>
        </p:spPr>
        <p:txBody>
          <a:bodyPr wrap="square" lIns="72000" tIns="72000" rIns="72000" bIns="72000" rtlCol="0" anchor="ctr">
            <a:normAutofit/>
          </a:bodyPr>
          <a:lstStyle/>
          <a:p>
            <a:r>
              <a:rPr lang="en-US" sz="1200" b="1" dirty="0"/>
              <a:t>Strategic bets </a:t>
            </a:r>
          </a:p>
          <a:p>
            <a:pPr marL="355600" indent="-173038">
              <a:buFont typeface="Arial" panose="020B0604020202020204" pitchFamily="34" charset="0"/>
              <a:buChar char="•"/>
            </a:pPr>
            <a:r>
              <a:rPr lang="en-US" sz="1200" dirty="0"/>
              <a:t>— high value, high effort: core modernization, AI at scale. Sequence carefully and stage-gate.</a:t>
            </a:r>
          </a:p>
        </p:txBody>
      </p:sp>
      <p:sp>
        <p:nvSpPr>
          <p:cNvPr id="6" name="TextBox 5">
            <a:extLst>
              <a:ext uri="{FF2B5EF4-FFF2-40B4-BE49-F238E27FC236}">
                <a16:creationId xmlns:a16="http://schemas.microsoft.com/office/drawing/2014/main" id="{5045C07D-A6DC-4C70-8F26-25B44285D0EE}"/>
              </a:ext>
            </a:extLst>
          </p:cNvPr>
          <p:cNvSpPr txBox="1"/>
          <p:nvPr/>
        </p:nvSpPr>
        <p:spPr>
          <a:xfrm>
            <a:off x="1013796" y="3993373"/>
            <a:ext cx="3614922" cy="1541702"/>
          </a:xfrm>
          <a:prstGeom prst="rect">
            <a:avLst/>
          </a:prstGeom>
          <a:solidFill>
            <a:schemeClr val="accent5">
              <a:lumMod val="20000"/>
              <a:lumOff val="80000"/>
            </a:schemeClr>
          </a:solidFill>
        </p:spPr>
        <p:txBody>
          <a:bodyPr wrap="square" lIns="72000" tIns="72000" rIns="72000" bIns="72000" rtlCol="0" anchor="ctr">
            <a:normAutofit/>
          </a:bodyPr>
          <a:lstStyle/>
          <a:p>
            <a:r>
              <a:rPr lang="en-US" sz="1200" b="1" dirty="0"/>
              <a:t>Fill-ins </a:t>
            </a:r>
          </a:p>
          <a:p>
            <a:pPr marL="355600" indent="-173038">
              <a:buFont typeface="Arial" panose="020B0604020202020204" pitchFamily="34" charset="0"/>
              <a:buChar char="•"/>
            </a:pPr>
            <a:r>
              <a:rPr lang="en-US" sz="1200" dirty="0"/>
              <a:t>— lower value, low effort: useful but not urgent; do opportunistically when capacity allows.</a:t>
            </a:r>
          </a:p>
        </p:txBody>
      </p:sp>
      <p:sp>
        <p:nvSpPr>
          <p:cNvPr id="7" name="TextBox 6">
            <a:extLst>
              <a:ext uri="{FF2B5EF4-FFF2-40B4-BE49-F238E27FC236}">
                <a16:creationId xmlns:a16="http://schemas.microsoft.com/office/drawing/2014/main" id="{B38666B1-96CF-48BE-B331-39261E41318C}"/>
              </a:ext>
            </a:extLst>
          </p:cNvPr>
          <p:cNvSpPr txBox="1"/>
          <p:nvPr/>
        </p:nvSpPr>
        <p:spPr>
          <a:xfrm>
            <a:off x="4814181" y="3993373"/>
            <a:ext cx="3614922" cy="1541702"/>
          </a:xfrm>
          <a:prstGeom prst="rect">
            <a:avLst/>
          </a:prstGeom>
          <a:solidFill>
            <a:schemeClr val="accent3">
              <a:lumMod val="20000"/>
              <a:lumOff val="80000"/>
            </a:schemeClr>
          </a:solidFill>
        </p:spPr>
        <p:txBody>
          <a:bodyPr wrap="square" lIns="72000" tIns="72000" rIns="72000" bIns="72000" rtlCol="0" anchor="ctr">
            <a:normAutofit/>
          </a:bodyPr>
          <a:lstStyle/>
          <a:p>
            <a:r>
              <a:rPr lang="en-US" sz="1200" b="1" dirty="0"/>
              <a:t>Reconsider </a:t>
            </a:r>
          </a:p>
          <a:p>
            <a:pPr marL="355600" indent="-173038">
              <a:buFont typeface="Arial" panose="020B0604020202020204" pitchFamily="34" charset="0"/>
              <a:buChar char="•"/>
            </a:pPr>
            <a:r>
              <a:rPr lang="en-US" sz="1200" dirty="0"/>
              <a:t>— lower value, high effort: defer or drop unless they become enablers for something larger.</a:t>
            </a:r>
          </a:p>
        </p:txBody>
      </p:sp>
      <p:sp>
        <p:nvSpPr>
          <p:cNvPr id="9" name="Arrow: Right 8">
            <a:extLst>
              <a:ext uri="{FF2B5EF4-FFF2-40B4-BE49-F238E27FC236}">
                <a16:creationId xmlns:a16="http://schemas.microsoft.com/office/drawing/2014/main" id="{93C0D48D-86CE-4B30-BD13-6B390A755B21}"/>
              </a:ext>
            </a:extLst>
          </p:cNvPr>
          <p:cNvSpPr/>
          <p:nvPr/>
        </p:nvSpPr>
        <p:spPr>
          <a:xfrm>
            <a:off x="1053295" y="5644013"/>
            <a:ext cx="7484648" cy="1947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0" name="Arrow: Right 9">
            <a:extLst>
              <a:ext uri="{FF2B5EF4-FFF2-40B4-BE49-F238E27FC236}">
                <a16:creationId xmlns:a16="http://schemas.microsoft.com/office/drawing/2014/main" id="{128FE14F-5226-4ADB-8FBD-2B2D006E80F3}"/>
              </a:ext>
            </a:extLst>
          </p:cNvPr>
          <p:cNvSpPr/>
          <p:nvPr/>
        </p:nvSpPr>
        <p:spPr>
          <a:xfrm rot="16200000">
            <a:off x="-919177" y="3768871"/>
            <a:ext cx="3289713" cy="2426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14" name="Group 13">
            <a:extLst>
              <a:ext uri="{FF2B5EF4-FFF2-40B4-BE49-F238E27FC236}">
                <a16:creationId xmlns:a16="http://schemas.microsoft.com/office/drawing/2014/main" id="{E65F2E25-868B-42F0-B93E-429F5A035BD3}"/>
              </a:ext>
            </a:extLst>
          </p:cNvPr>
          <p:cNvGrpSpPr/>
          <p:nvPr/>
        </p:nvGrpSpPr>
        <p:grpSpPr>
          <a:xfrm>
            <a:off x="1013796" y="5851186"/>
            <a:ext cx="7524147" cy="193012"/>
            <a:chOff x="934157" y="5832733"/>
            <a:chExt cx="6614723" cy="211465"/>
          </a:xfrm>
        </p:grpSpPr>
        <p:sp>
          <p:nvSpPr>
            <p:cNvPr id="11" name="TextBox 10">
              <a:extLst>
                <a:ext uri="{FF2B5EF4-FFF2-40B4-BE49-F238E27FC236}">
                  <a16:creationId xmlns:a16="http://schemas.microsoft.com/office/drawing/2014/main" id="{9374A2CE-5283-4F74-90E4-8E2528273E87}"/>
                </a:ext>
              </a:extLst>
            </p:cNvPr>
            <p:cNvSpPr txBox="1"/>
            <p:nvPr/>
          </p:nvSpPr>
          <p:spPr>
            <a:xfrm>
              <a:off x="934157" y="5832733"/>
              <a:ext cx="870259" cy="211465"/>
            </a:xfrm>
            <a:prstGeom prst="rect">
              <a:avLst/>
            </a:prstGeom>
            <a:noFill/>
          </p:spPr>
          <p:txBody>
            <a:bodyPr wrap="square" lIns="0" tIns="0" rIns="0" bIns="0" rtlCol="0" anchor="ctr">
              <a:noAutofit/>
            </a:bodyPr>
            <a:lstStyle/>
            <a:p>
              <a:r>
                <a:rPr lang="en-US" sz="1200" dirty="0"/>
                <a:t>Low</a:t>
              </a:r>
              <a:endParaRPr lang="en-PH" sz="1200" dirty="0"/>
            </a:p>
          </p:txBody>
        </p:sp>
        <p:sp>
          <p:nvSpPr>
            <p:cNvPr id="12" name="TextBox 11">
              <a:extLst>
                <a:ext uri="{FF2B5EF4-FFF2-40B4-BE49-F238E27FC236}">
                  <a16:creationId xmlns:a16="http://schemas.microsoft.com/office/drawing/2014/main" id="{184FBA7D-2821-43D2-A0BC-86CCE3A37689}"/>
                </a:ext>
              </a:extLst>
            </p:cNvPr>
            <p:cNvSpPr txBox="1"/>
            <p:nvPr/>
          </p:nvSpPr>
          <p:spPr>
            <a:xfrm>
              <a:off x="6678621" y="5832733"/>
              <a:ext cx="870259" cy="211465"/>
            </a:xfrm>
            <a:prstGeom prst="rect">
              <a:avLst/>
            </a:prstGeom>
            <a:noFill/>
          </p:spPr>
          <p:txBody>
            <a:bodyPr wrap="square" lIns="0" tIns="0" rIns="0" bIns="0" rtlCol="0" anchor="ctr">
              <a:noAutofit/>
            </a:bodyPr>
            <a:lstStyle/>
            <a:p>
              <a:pPr algn="r"/>
              <a:r>
                <a:rPr lang="en-US" sz="1200" dirty="0"/>
                <a:t>High</a:t>
              </a:r>
              <a:endParaRPr lang="en-PH" sz="1200" dirty="0"/>
            </a:p>
          </p:txBody>
        </p:sp>
        <p:sp>
          <p:nvSpPr>
            <p:cNvPr id="13" name="TextBox 12">
              <a:extLst>
                <a:ext uri="{FF2B5EF4-FFF2-40B4-BE49-F238E27FC236}">
                  <a16:creationId xmlns:a16="http://schemas.microsoft.com/office/drawing/2014/main" id="{11E44666-712E-41F1-B5E4-5BE568F7B968}"/>
                </a:ext>
              </a:extLst>
            </p:cNvPr>
            <p:cNvSpPr txBox="1"/>
            <p:nvPr/>
          </p:nvSpPr>
          <p:spPr>
            <a:xfrm>
              <a:off x="3439795" y="5832733"/>
              <a:ext cx="1638174" cy="211465"/>
            </a:xfrm>
            <a:prstGeom prst="rect">
              <a:avLst/>
            </a:prstGeom>
            <a:noFill/>
          </p:spPr>
          <p:txBody>
            <a:bodyPr wrap="square" lIns="0" tIns="0" rIns="0" bIns="0" rtlCol="0" anchor="ctr">
              <a:noAutofit/>
            </a:bodyPr>
            <a:lstStyle/>
            <a:p>
              <a:pPr algn="ctr"/>
              <a:r>
                <a:rPr lang="en-US" sz="1200" b="1" dirty="0"/>
                <a:t>Effort</a:t>
              </a:r>
              <a:endParaRPr lang="en-PH" sz="1200" b="1" dirty="0"/>
            </a:p>
          </p:txBody>
        </p:sp>
      </p:grpSp>
      <p:grpSp>
        <p:nvGrpSpPr>
          <p:cNvPr id="15" name="Group 14">
            <a:extLst>
              <a:ext uri="{FF2B5EF4-FFF2-40B4-BE49-F238E27FC236}">
                <a16:creationId xmlns:a16="http://schemas.microsoft.com/office/drawing/2014/main" id="{6419DA11-5719-4422-845D-D1DB6049CED1}"/>
              </a:ext>
            </a:extLst>
          </p:cNvPr>
          <p:cNvGrpSpPr/>
          <p:nvPr/>
        </p:nvGrpSpPr>
        <p:grpSpPr>
          <a:xfrm rot="16200000">
            <a:off x="-1160793" y="3769947"/>
            <a:ext cx="3289713" cy="240539"/>
            <a:chOff x="934157" y="5832733"/>
            <a:chExt cx="6614723" cy="211466"/>
          </a:xfrm>
        </p:grpSpPr>
        <p:sp>
          <p:nvSpPr>
            <p:cNvPr id="16" name="TextBox 15">
              <a:extLst>
                <a:ext uri="{FF2B5EF4-FFF2-40B4-BE49-F238E27FC236}">
                  <a16:creationId xmlns:a16="http://schemas.microsoft.com/office/drawing/2014/main" id="{D2C6741D-C865-4512-8599-9E4B12D38FC6}"/>
                </a:ext>
              </a:extLst>
            </p:cNvPr>
            <p:cNvSpPr txBox="1"/>
            <p:nvPr/>
          </p:nvSpPr>
          <p:spPr>
            <a:xfrm>
              <a:off x="934157" y="5832733"/>
              <a:ext cx="870259" cy="211465"/>
            </a:xfrm>
            <a:prstGeom prst="rect">
              <a:avLst/>
            </a:prstGeom>
            <a:noFill/>
          </p:spPr>
          <p:txBody>
            <a:bodyPr wrap="square" lIns="0" tIns="0" rIns="0" bIns="0" rtlCol="0" anchor="ctr">
              <a:noAutofit/>
            </a:bodyPr>
            <a:lstStyle/>
            <a:p>
              <a:r>
                <a:rPr lang="en-US" sz="1200" dirty="0"/>
                <a:t>Low</a:t>
              </a:r>
              <a:endParaRPr lang="en-PH" sz="1200" dirty="0"/>
            </a:p>
          </p:txBody>
        </p:sp>
        <p:sp>
          <p:nvSpPr>
            <p:cNvPr id="17" name="TextBox 16">
              <a:extLst>
                <a:ext uri="{FF2B5EF4-FFF2-40B4-BE49-F238E27FC236}">
                  <a16:creationId xmlns:a16="http://schemas.microsoft.com/office/drawing/2014/main" id="{ADBD660F-C00A-4CF8-88BB-28F0EE09E333}"/>
                </a:ext>
              </a:extLst>
            </p:cNvPr>
            <p:cNvSpPr txBox="1"/>
            <p:nvPr/>
          </p:nvSpPr>
          <p:spPr>
            <a:xfrm>
              <a:off x="6678621" y="5832733"/>
              <a:ext cx="870259" cy="211465"/>
            </a:xfrm>
            <a:prstGeom prst="rect">
              <a:avLst/>
            </a:prstGeom>
            <a:noFill/>
          </p:spPr>
          <p:txBody>
            <a:bodyPr wrap="square" lIns="0" tIns="0" rIns="0" bIns="0" rtlCol="0" anchor="ctr">
              <a:noAutofit/>
            </a:bodyPr>
            <a:lstStyle/>
            <a:p>
              <a:pPr algn="r"/>
              <a:r>
                <a:rPr lang="en-US" sz="1200" dirty="0"/>
                <a:t>High</a:t>
              </a:r>
              <a:endParaRPr lang="en-PH" sz="1200" dirty="0"/>
            </a:p>
          </p:txBody>
        </p:sp>
        <p:sp>
          <p:nvSpPr>
            <p:cNvPr id="18" name="TextBox 17">
              <a:extLst>
                <a:ext uri="{FF2B5EF4-FFF2-40B4-BE49-F238E27FC236}">
                  <a16:creationId xmlns:a16="http://schemas.microsoft.com/office/drawing/2014/main" id="{06A13C6C-9AA9-4D38-8BC9-7309BF371C18}"/>
                </a:ext>
              </a:extLst>
            </p:cNvPr>
            <p:cNvSpPr txBox="1"/>
            <p:nvPr/>
          </p:nvSpPr>
          <p:spPr>
            <a:xfrm>
              <a:off x="2919852" y="5832734"/>
              <a:ext cx="2678058" cy="211465"/>
            </a:xfrm>
            <a:prstGeom prst="rect">
              <a:avLst/>
            </a:prstGeom>
            <a:noFill/>
          </p:spPr>
          <p:txBody>
            <a:bodyPr wrap="square" lIns="0" tIns="0" rIns="0" bIns="0" rtlCol="0" anchor="ctr">
              <a:noAutofit/>
            </a:bodyPr>
            <a:lstStyle/>
            <a:p>
              <a:pPr algn="ctr"/>
              <a:r>
                <a:rPr lang="en-US" sz="1200" b="1" dirty="0"/>
                <a:t>Value</a:t>
              </a:r>
              <a:endParaRPr lang="en-PH" sz="1200" b="1" dirty="0"/>
            </a:p>
          </p:txBody>
        </p:sp>
      </p:grpSp>
      <p:grpSp>
        <p:nvGrpSpPr>
          <p:cNvPr id="20" name="Group 19">
            <a:extLst>
              <a:ext uri="{FF2B5EF4-FFF2-40B4-BE49-F238E27FC236}">
                <a16:creationId xmlns:a16="http://schemas.microsoft.com/office/drawing/2014/main" id="{98BD55C1-BF41-49C6-B070-A43DF45C7C48}"/>
              </a:ext>
            </a:extLst>
          </p:cNvPr>
          <p:cNvGrpSpPr/>
          <p:nvPr/>
        </p:nvGrpSpPr>
        <p:grpSpPr>
          <a:xfrm>
            <a:off x="363794" y="1558399"/>
            <a:ext cx="8065309" cy="370849"/>
            <a:chOff x="363794" y="1525675"/>
            <a:chExt cx="2402555" cy="424144"/>
          </a:xfrm>
        </p:grpSpPr>
        <p:sp>
          <p:nvSpPr>
            <p:cNvPr id="21" name="TextBox 20">
              <a:extLst>
                <a:ext uri="{FF2B5EF4-FFF2-40B4-BE49-F238E27FC236}">
                  <a16:creationId xmlns:a16="http://schemas.microsoft.com/office/drawing/2014/main" id="{DB99CC19-830C-4999-9F40-3BF5E9884BB4}"/>
                </a:ext>
              </a:extLst>
            </p:cNvPr>
            <p:cNvSpPr txBox="1"/>
            <p:nvPr/>
          </p:nvSpPr>
          <p:spPr>
            <a:xfrm>
              <a:off x="363794" y="1525675"/>
              <a:ext cx="2402555" cy="394566"/>
            </a:xfrm>
            <a:prstGeom prst="rect">
              <a:avLst/>
            </a:prstGeom>
            <a:noFill/>
          </p:spPr>
          <p:txBody>
            <a:bodyPr wrap="square" lIns="0" tIns="0" rIns="0" bIns="0" rtlCol="0" anchor="ctr">
              <a:noAutofit/>
            </a:bodyPr>
            <a:lstStyle/>
            <a:p>
              <a:r>
                <a:rPr lang="en-US" b="1" dirty="0">
                  <a:solidFill>
                    <a:schemeClr val="accent1"/>
                  </a:solidFill>
                  <a:latin typeface="+mj-lt"/>
                </a:rPr>
                <a:t>Sequence by value and effort, not by enthusiasm</a:t>
              </a:r>
              <a:endParaRPr lang="en-PH" b="1" dirty="0">
                <a:solidFill>
                  <a:schemeClr val="accent1"/>
                </a:solidFill>
                <a:latin typeface="+mj-lt"/>
              </a:endParaRPr>
            </a:p>
          </p:txBody>
        </p:sp>
        <p:cxnSp>
          <p:nvCxnSpPr>
            <p:cNvPr id="22" name="Straight Connector 21">
              <a:extLst>
                <a:ext uri="{FF2B5EF4-FFF2-40B4-BE49-F238E27FC236}">
                  <a16:creationId xmlns:a16="http://schemas.microsoft.com/office/drawing/2014/main" id="{5C609E37-8A1A-46F3-B819-9A08AA8A5D56}"/>
                </a:ext>
              </a:extLst>
            </p:cNvPr>
            <p:cNvCxnSpPr>
              <a:cxnSpLocks/>
            </p:cNvCxnSpPr>
            <p:nvPr/>
          </p:nvCxnSpPr>
          <p:spPr>
            <a:xfrm>
              <a:off x="363794" y="1949819"/>
              <a:ext cx="2402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01183563-03C4-418D-9A63-A170FB66BB0E}"/>
              </a:ext>
            </a:extLst>
          </p:cNvPr>
          <p:cNvGrpSpPr/>
          <p:nvPr/>
        </p:nvGrpSpPr>
        <p:grpSpPr>
          <a:xfrm>
            <a:off x="9288352" y="597644"/>
            <a:ext cx="498282" cy="498282"/>
            <a:chOff x="9196912" y="979940"/>
            <a:chExt cx="631792" cy="631792"/>
          </a:xfrm>
        </p:grpSpPr>
        <p:sp>
          <p:nvSpPr>
            <p:cNvPr id="48" name="Oval 47">
              <a:extLst>
                <a:ext uri="{FF2B5EF4-FFF2-40B4-BE49-F238E27FC236}">
                  <a16:creationId xmlns:a16="http://schemas.microsoft.com/office/drawing/2014/main" id="{A98C1E24-9F8B-4074-BB41-CCA322CFCE37}"/>
                </a:ext>
              </a:extLst>
            </p:cNvPr>
            <p:cNvSpPr/>
            <p:nvPr/>
          </p:nvSpPr>
          <p:spPr>
            <a:xfrm>
              <a:off x="9196912" y="979940"/>
              <a:ext cx="631792" cy="6317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bg1"/>
                </a:solidFill>
              </a:endParaRPr>
            </a:p>
          </p:txBody>
        </p:sp>
        <p:grpSp>
          <p:nvGrpSpPr>
            <p:cNvPr id="90082" name="Group 592">
              <a:extLst>
                <a:ext uri="{FF2B5EF4-FFF2-40B4-BE49-F238E27FC236}">
                  <a16:creationId xmlns:a16="http://schemas.microsoft.com/office/drawing/2014/main" id="{6F468850-72DA-4C5A-90C4-A50831FB0726}"/>
                </a:ext>
              </a:extLst>
            </p:cNvPr>
            <p:cNvGrpSpPr/>
            <p:nvPr/>
          </p:nvGrpSpPr>
          <p:grpSpPr>
            <a:xfrm>
              <a:off x="9250245" y="1033273"/>
              <a:ext cx="525126" cy="525126"/>
              <a:chOff x="9627603" y="1554480"/>
              <a:chExt cx="914400" cy="914400"/>
            </a:xfrm>
          </p:grpSpPr>
          <p:sp>
            <p:nvSpPr>
              <p:cNvPr id="90083" name="Accent">
                <a:extLst>
                  <a:ext uri="{FF2B5EF4-FFF2-40B4-BE49-F238E27FC236}">
                    <a16:creationId xmlns:a16="http://schemas.microsoft.com/office/drawing/2014/main" id="{9E20540E-575D-454E-8F88-E3DD6FA992A5}"/>
                  </a:ext>
                </a:extLst>
              </p:cNvPr>
              <p:cNvSpPr/>
              <p:nvPr/>
            </p:nvSpPr>
            <p:spPr>
              <a:xfrm>
                <a:off x="9627603" y="1554480"/>
                <a:ext cx="914400" cy="914400"/>
              </a:xfrm>
              <a:custGeom>
                <a:avLst/>
                <a:gdLst/>
                <a:ahLst/>
                <a:cxnLst/>
                <a:rect l="0" t="0" r="10000" b="10000"/>
                <a:pathLst>
                  <a:path w="10000" h="1000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FFFFFF"/>
              </a:solidFill>
              <a:ln>
                <a:noFill/>
              </a:ln>
            </p:spPr>
            <p:txBody>
              <a:bodyPr/>
              <a:lstStyle/>
              <a:p>
                <a:endParaRPr/>
              </a:p>
            </p:txBody>
          </p:sp>
          <p:sp>
            <p:nvSpPr>
              <p:cNvPr id="90084" name="Outline">
                <a:extLst>
                  <a:ext uri="{FF2B5EF4-FFF2-40B4-BE49-F238E27FC236}">
                    <a16:creationId xmlns:a16="http://schemas.microsoft.com/office/drawing/2014/main" id="{1F7C2D7A-4790-46C8-A791-B48F05C5CA75}"/>
                  </a:ext>
                </a:extLst>
              </p:cNvPr>
              <p:cNvSpPr/>
              <p:nvPr/>
            </p:nvSpPr>
            <p:spPr>
              <a:xfrm>
                <a:off x="9627603" y="1554480"/>
                <a:ext cx="914400" cy="914400"/>
              </a:xfrm>
              <a:custGeom>
                <a:avLst/>
                <a:gdLst/>
                <a:ahLst/>
                <a:cxnLst/>
                <a:rect l="0" t="0" r="10000" b="10000"/>
                <a:pathLst>
                  <a:path w="10000" h="1000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FFFFFF"/>
              </a:solidFill>
              <a:ln>
                <a:noFill/>
              </a:ln>
            </p:spPr>
            <p:txBody>
              <a:bodyPr/>
              <a:lstStyle/>
              <a:p>
                <a:endParaRPr/>
              </a:p>
            </p:txBody>
          </p:sp>
        </p:grpSp>
      </p:grpSp>
      <p:sp>
        <p:nvSpPr>
          <p:cNvPr id="55" name="TextBox 54">
            <a:extLst>
              <a:ext uri="{FF2B5EF4-FFF2-40B4-BE49-F238E27FC236}">
                <a16:creationId xmlns:a16="http://schemas.microsoft.com/office/drawing/2014/main" id="{73CAFCB3-92DA-45F6-95A7-D4D232834274}"/>
              </a:ext>
            </a:extLst>
          </p:cNvPr>
          <p:cNvSpPr txBox="1"/>
          <p:nvPr/>
        </p:nvSpPr>
        <p:spPr>
          <a:xfrm>
            <a:off x="9288352" y="872143"/>
            <a:ext cx="2237166" cy="533378"/>
          </a:xfrm>
          <a:prstGeom prst="rect">
            <a:avLst/>
          </a:prstGeom>
          <a:noFill/>
        </p:spPr>
        <p:txBody>
          <a:bodyPr wrap="square" lIns="0" tIns="0" rIns="0" bIns="0" rtlCol="0" anchor="b">
            <a:normAutofit/>
          </a:bodyPr>
          <a:lstStyle/>
          <a:p>
            <a:r>
              <a:rPr lang="en-US" sz="1400" b="1" dirty="0">
                <a:solidFill>
                  <a:schemeClr val="accent5"/>
                </a:solidFill>
                <a:latin typeface="+mj-lt"/>
              </a:rPr>
              <a:t>Principle</a:t>
            </a:r>
            <a:endParaRPr lang="en-PH" sz="1400" b="1" dirty="0">
              <a:solidFill>
                <a:schemeClr val="accent5"/>
              </a:solidFill>
              <a:latin typeface="+mj-lt"/>
            </a:endParaRPr>
          </a:p>
        </p:txBody>
      </p:sp>
      <p:sp>
        <p:nvSpPr>
          <p:cNvPr id="56" name="TextBox 55">
            <a:extLst>
              <a:ext uri="{FF2B5EF4-FFF2-40B4-BE49-F238E27FC236}">
                <a16:creationId xmlns:a16="http://schemas.microsoft.com/office/drawing/2014/main" id="{AC7347CA-0CFB-4645-A548-950769F280EE}"/>
              </a:ext>
            </a:extLst>
          </p:cNvPr>
          <p:cNvSpPr txBox="1"/>
          <p:nvPr/>
        </p:nvSpPr>
        <p:spPr>
          <a:xfrm>
            <a:off x="9288352" y="1486275"/>
            <a:ext cx="2237166" cy="896369"/>
          </a:xfrm>
          <a:prstGeom prst="rect">
            <a:avLst/>
          </a:prstGeom>
          <a:noFill/>
        </p:spPr>
        <p:txBody>
          <a:bodyPr wrap="square" lIns="0" tIns="0" rIns="0" bIns="0" rtlCol="0" anchor="t">
            <a:noAutofit/>
          </a:bodyPr>
          <a:lstStyle/>
          <a:p>
            <a:r>
              <a:rPr lang="en-US" sz="1000" dirty="0">
                <a:solidFill>
                  <a:schemeClr val="bg1"/>
                </a:solidFill>
              </a:rPr>
              <a:t>We start with high-value quick wins to build momentum and fund the harder work, while protecting capacity for the strategic bets that create lasting advantage.</a:t>
            </a:r>
            <a:endParaRPr lang="en-PH" sz="1000" dirty="0">
              <a:solidFill>
                <a:schemeClr val="bg1"/>
              </a:solidFill>
            </a:endParaRPr>
          </a:p>
        </p:txBody>
      </p:sp>
      <p:cxnSp>
        <p:nvCxnSpPr>
          <p:cNvPr id="89" name="Straight Connector 88">
            <a:extLst>
              <a:ext uri="{FF2B5EF4-FFF2-40B4-BE49-F238E27FC236}">
                <a16:creationId xmlns:a16="http://schemas.microsoft.com/office/drawing/2014/main" id="{893BA620-51F4-4D23-98A6-EF87162CB784}"/>
              </a:ext>
            </a:extLst>
          </p:cNvPr>
          <p:cNvCxnSpPr>
            <a:cxnSpLocks/>
          </p:cNvCxnSpPr>
          <p:nvPr/>
        </p:nvCxnSpPr>
        <p:spPr>
          <a:xfrm>
            <a:off x="9288352" y="4373696"/>
            <a:ext cx="2237166"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104" name="Group 103">
            <a:extLst>
              <a:ext uri="{FF2B5EF4-FFF2-40B4-BE49-F238E27FC236}">
                <a16:creationId xmlns:a16="http://schemas.microsoft.com/office/drawing/2014/main" id="{A128EFFE-6289-4735-8A50-769D97B84F8E}"/>
              </a:ext>
            </a:extLst>
          </p:cNvPr>
          <p:cNvGrpSpPr/>
          <p:nvPr/>
        </p:nvGrpSpPr>
        <p:grpSpPr>
          <a:xfrm>
            <a:off x="9288352" y="4540818"/>
            <a:ext cx="498282" cy="498282"/>
            <a:chOff x="9196912" y="979940"/>
            <a:chExt cx="631792" cy="631792"/>
          </a:xfrm>
        </p:grpSpPr>
        <p:sp>
          <p:nvSpPr>
            <p:cNvPr id="107" name="Oval 106">
              <a:extLst>
                <a:ext uri="{FF2B5EF4-FFF2-40B4-BE49-F238E27FC236}">
                  <a16:creationId xmlns:a16="http://schemas.microsoft.com/office/drawing/2014/main" id="{D9A82CAC-1D10-4197-B34D-6226460E8405}"/>
                </a:ext>
              </a:extLst>
            </p:cNvPr>
            <p:cNvSpPr/>
            <p:nvPr/>
          </p:nvSpPr>
          <p:spPr>
            <a:xfrm>
              <a:off x="9196912" y="979940"/>
              <a:ext cx="631792" cy="6317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bg1"/>
                </a:solidFill>
              </a:endParaRPr>
            </a:p>
          </p:txBody>
        </p:sp>
        <p:grpSp>
          <p:nvGrpSpPr>
            <p:cNvPr id="90088" name="Group 531">
              <a:extLst>
                <a:ext uri="{FF2B5EF4-FFF2-40B4-BE49-F238E27FC236}">
                  <a16:creationId xmlns:a16="http://schemas.microsoft.com/office/drawing/2014/main" id="{17FDE722-0EE8-413E-83D1-C25E01C013C5}"/>
                </a:ext>
              </a:extLst>
            </p:cNvPr>
            <p:cNvGrpSpPr/>
            <p:nvPr/>
          </p:nvGrpSpPr>
          <p:grpSpPr>
            <a:xfrm>
              <a:off x="9250245" y="1033273"/>
              <a:ext cx="525126" cy="525126"/>
              <a:chOff x="6968299" y="3230880"/>
              <a:chExt cx="914400" cy="914400"/>
            </a:xfrm>
          </p:grpSpPr>
          <p:sp>
            <p:nvSpPr>
              <p:cNvPr id="90089" name="Accent">
                <a:extLst>
                  <a:ext uri="{FF2B5EF4-FFF2-40B4-BE49-F238E27FC236}">
                    <a16:creationId xmlns:a16="http://schemas.microsoft.com/office/drawing/2014/main" id="{B47270EB-2551-403B-8942-D409AE591830}"/>
                  </a:ext>
                </a:extLst>
              </p:cNvPr>
              <p:cNvSpPr/>
              <p:nvPr/>
            </p:nvSpPr>
            <p:spPr>
              <a:xfrm>
                <a:off x="6968299" y="3230880"/>
                <a:ext cx="914400" cy="914400"/>
              </a:xfrm>
              <a:custGeom>
                <a:avLst/>
                <a:gdLst/>
                <a:ahLst/>
                <a:cxnLst/>
                <a:rect l="0" t="0" r="10000" b="10000"/>
                <a:pathLst>
                  <a:path w="10000" h="10000">
                    <a:moveTo>
                      <a:pt x="4411" y="5118"/>
                    </a:moveTo>
                    <a:lnTo>
                      <a:pt x="5589" y="5118"/>
                    </a:lnTo>
                    <a:lnTo>
                      <a:pt x="5598" y="5118"/>
                    </a:lnTo>
                    <a:lnTo>
                      <a:pt x="5607" y="5119"/>
                    </a:lnTo>
                    <a:lnTo>
                      <a:pt x="5615" y="5119"/>
                    </a:lnTo>
                    <a:lnTo>
                      <a:pt x="5624" y="5121"/>
                    </a:lnTo>
                    <a:lnTo>
                      <a:pt x="5633" y="5122"/>
                    </a:lnTo>
                    <a:lnTo>
                      <a:pt x="5641" y="5124"/>
                    </a:lnTo>
                    <a:lnTo>
                      <a:pt x="5650" y="5126"/>
                    </a:lnTo>
                    <a:lnTo>
                      <a:pt x="5658" y="5128"/>
                    </a:lnTo>
                    <a:lnTo>
                      <a:pt x="5666" y="5131"/>
                    </a:lnTo>
                    <a:lnTo>
                      <a:pt x="5675" y="5134"/>
                    </a:lnTo>
                    <a:lnTo>
                      <a:pt x="5683" y="5137"/>
                    </a:lnTo>
                    <a:lnTo>
                      <a:pt x="5691" y="5141"/>
                    </a:lnTo>
                    <a:lnTo>
                      <a:pt x="5698" y="5145"/>
                    </a:lnTo>
                    <a:lnTo>
                      <a:pt x="5706" y="5149"/>
                    </a:lnTo>
                    <a:lnTo>
                      <a:pt x="5714" y="5154"/>
                    </a:lnTo>
                    <a:lnTo>
                      <a:pt x="5721" y="5159"/>
                    </a:lnTo>
                    <a:lnTo>
                      <a:pt x="5728" y="5164"/>
                    </a:lnTo>
                    <a:lnTo>
                      <a:pt x="5735" y="5169"/>
                    </a:lnTo>
                    <a:lnTo>
                      <a:pt x="5742" y="5175"/>
                    </a:lnTo>
                    <a:lnTo>
                      <a:pt x="5749" y="5181"/>
                    </a:lnTo>
                    <a:lnTo>
                      <a:pt x="5755" y="5187"/>
                    </a:lnTo>
                    <a:lnTo>
                      <a:pt x="5761" y="5193"/>
                    </a:lnTo>
                    <a:lnTo>
                      <a:pt x="5767" y="5200"/>
                    </a:lnTo>
                    <a:lnTo>
                      <a:pt x="5773" y="5206"/>
                    </a:lnTo>
                    <a:lnTo>
                      <a:pt x="5778" y="5213"/>
                    </a:lnTo>
                    <a:lnTo>
                      <a:pt x="5783" y="5220"/>
                    </a:lnTo>
                    <a:lnTo>
                      <a:pt x="5788" y="5228"/>
                    </a:lnTo>
                    <a:lnTo>
                      <a:pt x="5793" y="5235"/>
                    </a:lnTo>
                    <a:lnTo>
                      <a:pt x="5797" y="5243"/>
                    </a:lnTo>
                    <a:lnTo>
                      <a:pt x="5801" y="5251"/>
                    </a:lnTo>
                    <a:lnTo>
                      <a:pt x="5805" y="5259"/>
                    </a:lnTo>
                    <a:lnTo>
                      <a:pt x="5808" y="5267"/>
                    </a:lnTo>
                    <a:lnTo>
                      <a:pt x="5811" y="5275"/>
                    </a:lnTo>
                    <a:lnTo>
                      <a:pt x="5814" y="5284"/>
                    </a:lnTo>
                    <a:lnTo>
                      <a:pt x="5816" y="5292"/>
                    </a:lnTo>
                    <a:lnTo>
                      <a:pt x="5818" y="5301"/>
                    </a:lnTo>
                    <a:lnTo>
                      <a:pt x="5820" y="5309"/>
                    </a:lnTo>
                    <a:lnTo>
                      <a:pt x="5821" y="5318"/>
                    </a:lnTo>
                    <a:lnTo>
                      <a:pt x="5823" y="5327"/>
                    </a:lnTo>
                    <a:lnTo>
                      <a:pt x="5823" y="5335"/>
                    </a:lnTo>
                    <a:lnTo>
                      <a:pt x="5824" y="5344"/>
                    </a:lnTo>
                    <a:lnTo>
                      <a:pt x="5824" y="5353"/>
                    </a:lnTo>
                    <a:lnTo>
                      <a:pt x="5824" y="6413"/>
                    </a:lnTo>
                    <a:lnTo>
                      <a:pt x="5824" y="6422"/>
                    </a:lnTo>
                    <a:lnTo>
                      <a:pt x="5823" y="6431"/>
                    </a:lnTo>
                    <a:lnTo>
                      <a:pt x="5823" y="6439"/>
                    </a:lnTo>
                    <a:lnTo>
                      <a:pt x="5821" y="6448"/>
                    </a:lnTo>
                    <a:lnTo>
                      <a:pt x="5820" y="6457"/>
                    </a:lnTo>
                    <a:lnTo>
                      <a:pt x="5818" y="6465"/>
                    </a:lnTo>
                    <a:lnTo>
                      <a:pt x="5816" y="6474"/>
                    </a:lnTo>
                    <a:lnTo>
                      <a:pt x="5814" y="6482"/>
                    </a:lnTo>
                    <a:lnTo>
                      <a:pt x="5811" y="6491"/>
                    </a:lnTo>
                    <a:lnTo>
                      <a:pt x="5808" y="6499"/>
                    </a:lnTo>
                    <a:lnTo>
                      <a:pt x="5805" y="6507"/>
                    </a:lnTo>
                    <a:lnTo>
                      <a:pt x="5801" y="6515"/>
                    </a:lnTo>
                    <a:lnTo>
                      <a:pt x="5797" y="6523"/>
                    </a:lnTo>
                    <a:lnTo>
                      <a:pt x="5793" y="6531"/>
                    </a:lnTo>
                    <a:lnTo>
                      <a:pt x="5788" y="6538"/>
                    </a:lnTo>
                    <a:lnTo>
                      <a:pt x="5783" y="6546"/>
                    </a:lnTo>
                    <a:lnTo>
                      <a:pt x="5778" y="6553"/>
                    </a:lnTo>
                    <a:lnTo>
                      <a:pt x="5773" y="6560"/>
                    </a:lnTo>
                    <a:lnTo>
                      <a:pt x="5767" y="6566"/>
                    </a:lnTo>
                    <a:lnTo>
                      <a:pt x="5761" y="6573"/>
                    </a:lnTo>
                    <a:lnTo>
                      <a:pt x="5755" y="6579"/>
                    </a:lnTo>
                    <a:lnTo>
                      <a:pt x="5749" y="6585"/>
                    </a:lnTo>
                    <a:lnTo>
                      <a:pt x="5742" y="6591"/>
                    </a:lnTo>
                    <a:lnTo>
                      <a:pt x="5735" y="6597"/>
                    </a:lnTo>
                    <a:lnTo>
                      <a:pt x="5728" y="6602"/>
                    </a:lnTo>
                    <a:lnTo>
                      <a:pt x="5721" y="6607"/>
                    </a:lnTo>
                    <a:lnTo>
                      <a:pt x="5714" y="6612"/>
                    </a:lnTo>
                    <a:lnTo>
                      <a:pt x="5706" y="6617"/>
                    </a:lnTo>
                    <a:lnTo>
                      <a:pt x="5698" y="6621"/>
                    </a:lnTo>
                    <a:lnTo>
                      <a:pt x="5691" y="6625"/>
                    </a:lnTo>
                    <a:lnTo>
                      <a:pt x="5683" y="6629"/>
                    </a:lnTo>
                    <a:lnTo>
                      <a:pt x="5675" y="6632"/>
                    </a:lnTo>
                    <a:lnTo>
                      <a:pt x="5666" y="6635"/>
                    </a:lnTo>
                    <a:lnTo>
                      <a:pt x="5658" y="6638"/>
                    </a:lnTo>
                    <a:lnTo>
                      <a:pt x="5650" y="6640"/>
                    </a:lnTo>
                    <a:lnTo>
                      <a:pt x="5641" y="6642"/>
                    </a:lnTo>
                    <a:lnTo>
                      <a:pt x="5633" y="6644"/>
                    </a:lnTo>
                    <a:lnTo>
                      <a:pt x="5624" y="6646"/>
                    </a:lnTo>
                    <a:lnTo>
                      <a:pt x="5615" y="6647"/>
                    </a:lnTo>
                    <a:lnTo>
                      <a:pt x="5607" y="6647"/>
                    </a:lnTo>
                    <a:lnTo>
                      <a:pt x="5598" y="6648"/>
                    </a:lnTo>
                    <a:lnTo>
                      <a:pt x="5589" y="6648"/>
                    </a:lnTo>
                    <a:lnTo>
                      <a:pt x="4411" y="6648"/>
                    </a:lnTo>
                    <a:lnTo>
                      <a:pt x="4402" y="6648"/>
                    </a:lnTo>
                    <a:lnTo>
                      <a:pt x="4393" y="6647"/>
                    </a:lnTo>
                    <a:lnTo>
                      <a:pt x="4385" y="6647"/>
                    </a:lnTo>
                    <a:lnTo>
                      <a:pt x="4376" y="6646"/>
                    </a:lnTo>
                    <a:lnTo>
                      <a:pt x="4367" y="6644"/>
                    </a:lnTo>
                    <a:lnTo>
                      <a:pt x="4359" y="6642"/>
                    </a:lnTo>
                    <a:lnTo>
                      <a:pt x="4350" y="6640"/>
                    </a:lnTo>
                    <a:lnTo>
                      <a:pt x="4342" y="6638"/>
                    </a:lnTo>
                    <a:lnTo>
                      <a:pt x="4334" y="6635"/>
                    </a:lnTo>
                    <a:lnTo>
                      <a:pt x="4325" y="6632"/>
                    </a:lnTo>
                    <a:lnTo>
                      <a:pt x="4317" y="6629"/>
                    </a:lnTo>
                    <a:lnTo>
                      <a:pt x="4309" y="6625"/>
                    </a:lnTo>
                    <a:lnTo>
                      <a:pt x="4302" y="6621"/>
                    </a:lnTo>
                    <a:lnTo>
                      <a:pt x="4294" y="6617"/>
                    </a:lnTo>
                    <a:lnTo>
                      <a:pt x="4286" y="6612"/>
                    </a:lnTo>
                    <a:lnTo>
                      <a:pt x="4279" y="6607"/>
                    </a:lnTo>
                    <a:lnTo>
                      <a:pt x="4272" y="6602"/>
                    </a:lnTo>
                    <a:lnTo>
                      <a:pt x="4265" y="6597"/>
                    </a:lnTo>
                    <a:lnTo>
                      <a:pt x="4258" y="6591"/>
                    </a:lnTo>
                    <a:lnTo>
                      <a:pt x="4251" y="6585"/>
                    </a:lnTo>
                    <a:lnTo>
                      <a:pt x="4245" y="6579"/>
                    </a:lnTo>
                    <a:lnTo>
                      <a:pt x="4239" y="6573"/>
                    </a:lnTo>
                    <a:lnTo>
                      <a:pt x="4233" y="6566"/>
                    </a:lnTo>
                    <a:lnTo>
                      <a:pt x="4227" y="6560"/>
                    </a:lnTo>
                    <a:lnTo>
                      <a:pt x="4222" y="6553"/>
                    </a:lnTo>
                    <a:lnTo>
                      <a:pt x="4217" y="6546"/>
                    </a:lnTo>
                    <a:lnTo>
                      <a:pt x="4212" y="6538"/>
                    </a:lnTo>
                    <a:lnTo>
                      <a:pt x="4207" y="6531"/>
                    </a:lnTo>
                    <a:lnTo>
                      <a:pt x="4203" y="6523"/>
                    </a:lnTo>
                    <a:lnTo>
                      <a:pt x="4199" y="6515"/>
                    </a:lnTo>
                    <a:lnTo>
                      <a:pt x="4195" y="6507"/>
                    </a:lnTo>
                    <a:lnTo>
                      <a:pt x="4192" y="6499"/>
                    </a:lnTo>
                    <a:lnTo>
                      <a:pt x="4189" y="6491"/>
                    </a:lnTo>
                    <a:lnTo>
                      <a:pt x="4186" y="6482"/>
                    </a:lnTo>
                    <a:lnTo>
                      <a:pt x="4184" y="6474"/>
                    </a:lnTo>
                    <a:lnTo>
                      <a:pt x="4182" y="6465"/>
                    </a:lnTo>
                    <a:lnTo>
                      <a:pt x="4180" y="6457"/>
                    </a:lnTo>
                    <a:lnTo>
                      <a:pt x="4179" y="6448"/>
                    </a:lnTo>
                    <a:lnTo>
                      <a:pt x="4177" y="6439"/>
                    </a:lnTo>
                    <a:lnTo>
                      <a:pt x="4177" y="6431"/>
                    </a:lnTo>
                    <a:lnTo>
                      <a:pt x="4176" y="6422"/>
                    </a:lnTo>
                    <a:lnTo>
                      <a:pt x="4176" y="6413"/>
                    </a:lnTo>
                    <a:lnTo>
                      <a:pt x="4176" y="5353"/>
                    </a:lnTo>
                    <a:lnTo>
                      <a:pt x="4176" y="5344"/>
                    </a:lnTo>
                    <a:lnTo>
                      <a:pt x="4177" y="5335"/>
                    </a:lnTo>
                    <a:lnTo>
                      <a:pt x="4177" y="5327"/>
                    </a:lnTo>
                    <a:lnTo>
                      <a:pt x="4179" y="5318"/>
                    </a:lnTo>
                    <a:lnTo>
                      <a:pt x="4180" y="5309"/>
                    </a:lnTo>
                    <a:lnTo>
                      <a:pt x="4182" y="5301"/>
                    </a:lnTo>
                    <a:lnTo>
                      <a:pt x="4184" y="5292"/>
                    </a:lnTo>
                    <a:lnTo>
                      <a:pt x="4186" y="5284"/>
                    </a:lnTo>
                    <a:lnTo>
                      <a:pt x="4189" y="5275"/>
                    </a:lnTo>
                    <a:lnTo>
                      <a:pt x="4192" y="5267"/>
                    </a:lnTo>
                    <a:lnTo>
                      <a:pt x="4195" y="5259"/>
                    </a:lnTo>
                    <a:lnTo>
                      <a:pt x="4199" y="5251"/>
                    </a:lnTo>
                    <a:lnTo>
                      <a:pt x="4203" y="5243"/>
                    </a:lnTo>
                    <a:lnTo>
                      <a:pt x="4207" y="5235"/>
                    </a:lnTo>
                    <a:lnTo>
                      <a:pt x="4212" y="5228"/>
                    </a:lnTo>
                    <a:lnTo>
                      <a:pt x="4217" y="5220"/>
                    </a:lnTo>
                    <a:lnTo>
                      <a:pt x="4222" y="5213"/>
                    </a:lnTo>
                    <a:lnTo>
                      <a:pt x="4227" y="5206"/>
                    </a:lnTo>
                    <a:lnTo>
                      <a:pt x="4233" y="5200"/>
                    </a:lnTo>
                    <a:lnTo>
                      <a:pt x="4239" y="5193"/>
                    </a:lnTo>
                    <a:lnTo>
                      <a:pt x="4245" y="5187"/>
                    </a:lnTo>
                    <a:lnTo>
                      <a:pt x="4251" y="5181"/>
                    </a:lnTo>
                    <a:lnTo>
                      <a:pt x="4258" y="5175"/>
                    </a:lnTo>
                    <a:lnTo>
                      <a:pt x="4265" y="5169"/>
                    </a:lnTo>
                    <a:lnTo>
                      <a:pt x="4272" y="5164"/>
                    </a:lnTo>
                    <a:lnTo>
                      <a:pt x="4279" y="5159"/>
                    </a:lnTo>
                    <a:lnTo>
                      <a:pt x="4286" y="5154"/>
                    </a:lnTo>
                    <a:lnTo>
                      <a:pt x="4294" y="5149"/>
                    </a:lnTo>
                    <a:lnTo>
                      <a:pt x="4302" y="5145"/>
                    </a:lnTo>
                    <a:lnTo>
                      <a:pt x="4309" y="5141"/>
                    </a:lnTo>
                    <a:lnTo>
                      <a:pt x="4317" y="5137"/>
                    </a:lnTo>
                    <a:lnTo>
                      <a:pt x="4325" y="5134"/>
                    </a:lnTo>
                    <a:lnTo>
                      <a:pt x="4334" y="5131"/>
                    </a:lnTo>
                    <a:lnTo>
                      <a:pt x="4342" y="5128"/>
                    </a:lnTo>
                    <a:lnTo>
                      <a:pt x="4350" y="5126"/>
                    </a:lnTo>
                    <a:lnTo>
                      <a:pt x="4359" y="5124"/>
                    </a:lnTo>
                    <a:lnTo>
                      <a:pt x="4367" y="5122"/>
                    </a:lnTo>
                    <a:lnTo>
                      <a:pt x="4376" y="5121"/>
                    </a:lnTo>
                    <a:lnTo>
                      <a:pt x="4385" y="5119"/>
                    </a:lnTo>
                    <a:lnTo>
                      <a:pt x="4393" y="5119"/>
                    </a:lnTo>
                    <a:lnTo>
                      <a:pt x="4402" y="5118"/>
                    </a:lnTo>
                    <a:lnTo>
                      <a:pt x="4411" y="5118"/>
                    </a:lnTo>
                    <a:close/>
                  </a:path>
                </a:pathLst>
              </a:custGeom>
              <a:solidFill>
                <a:srgbClr val="FFFFFF"/>
              </a:solidFill>
              <a:ln>
                <a:noFill/>
              </a:ln>
            </p:spPr>
            <p:txBody>
              <a:bodyPr/>
              <a:lstStyle/>
              <a:p>
                <a:endParaRPr/>
              </a:p>
            </p:txBody>
          </p:sp>
          <p:sp>
            <p:nvSpPr>
              <p:cNvPr id="90090" name="Outline">
                <a:extLst>
                  <a:ext uri="{FF2B5EF4-FFF2-40B4-BE49-F238E27FC236}">
                    <a16:creationId xmlns:a16="http://schemas.microsoft.com/office/drawing/2014/main" id="{075444DB-E4A9-493E-9E57-2D3BA3862D44}"/>
                  </a:ext>
                </a:extLst>
              </p:cNvPr>
              <p:cNvSpPr/>
              <p:nvPr/>
            </p:nvSpPr>
            <p:spPr>
              <a:xfrm>
                <a:off x="6968299" y="3230880"/>
                <a:ext cx="914400" cy="914400"/>
              </a:xfrm>
              <a:custGeom>
                <a:avLst/>
                <a:gdLst/>
                <a:ahLst/>
                <a:cxnLst/>
                <a:rect l="0" t="0" r="10000" b="10000"/>
                <a:pathLst>
                  <a:path w="10000" h="10000">
                    <a:moveTo>
                      <a:pt x="3366" y="1350"/>
                    </a:moveTo>
                    <a:lnTo>
                      <a:pt x="3366" y="1806"/>
                    </a:lnTo>
                    <a:lnTo>
                      <a:pt x="6634" y="1806"/>
                    </a:lnTo>
                    <a:lnTo>
                      <a:pt x="6634" y="1350"/>
                    </a:lnTo>
                    <a:lnTo>
                      <a:pt x="6636" y="1317"/>
                    </a:lnTo>
                    <a:lnTo>
                      <a:pt x="6643" y="1285"/>
                    </a:lnTo>
                    <a:lnTo>
                      <a:pt x="6653" y="1254"/>
                    </a:lnTo>
                    <a:lnTo>
                      <a:pt x="6667" y="1225"/>
                    </a:lnTo>
                    <a:lnTo>
                      <a:pt x="6686" y="1198"/>
                    </a:lnTo>
                    <a:lnTo>
                      <a:pt x="6707" y="1173"/>
                    </a:lnTo>
                    <a:lnTo>
                      <a:pt x="6732" y="1152"/>
                    </a:lnTo>
                    <a:lnTo>
                      <a:pt x="6759" y="1133"/>
                    </a:lnTo>
                    <a:lnTo>
                      <a:pt x="6788" y="1119"/>
                    </a:lnTo>
                    <a:lnTo>
                      <a:pt x="6819" y="1109"/>
                    </a:lnTo>
                    <a:lnTo>
                      <a:pt x="6851" y="1102"/>
                    </a:lnTo>
                    <a:lnTo>
                      <a:pt x="6884" y="1100"/>
                    </a:lnTo>
                    <a:lnTo>
                      <a:pt x="6917" y="1102"/>
                    </a:lnTo>
                    <a:lnTo>
                      <a:pt x="6949" y="1109"/>
                    </a:lnTo>
                    <a:lnTo>
                      <a:pt x="6980" y="1119"/>
                    </a:lnTo>
                    <a:lnTo>
                      <a:pt x="7009" y="1133"/>
                    </a:lnTo>
                    <a:lnTo>
                      <a:pt x="7036" y="1152"/>
                    </a:lnTo>
                    <a:lnTo>
                      <a:pt x="7061" y="1173"/>
                    </a:lnTo>
                    <a:lnTo>
                      <a:pt x="7082" y="1198"/>
                    </a:lnTo>
                    <a:lnTo>
                      <a:pt x="7101" y="1225"/>
                    </a:lnTo>
                    <a:lnTo>
                      <a:pt x="7115" y="1254"/>
                    </a:lnTo>
                    <a:lnTo>
                      <a:pt x="7125" y="1285"/>
                    </a:lnTo>
                    <a:lnTo>
                      <a:pt x="7132" y="1317"/>
                    </a:lnTo>
                    <a:lnTo>
                      <a:pt x="7134" y="1350"/>
                    </a:lnTo>
                    <a:lnTo>
                      <a:pt x="7134" y="1806"/>
                    </a:lnTo>
                    <a:lnTo>
                      <a:pt x="7826" y="1806"/>
                    </a:lnTo>
                    <a:lnTo>
                      <a:pt x="7831" y="1806"/>
                    </a:lnTo>
                    <a:lnTo>
                      <a:pt x="7857" y="1807"/>
                    </a:lnTo>
                    <a:lnTo>
                      <a:pt x="7867" y="1807"/>
                    </a:lnTo>
                    <a:lnTo>
                      <a:pt x="7893" y="1808"/>
                    </a:lnTo>
                    <a:lnTo>
                      <a:pt x="7903" y="1809"/>
                    </a:lnTo>
                    <a:lnTo>
                      <a:pt x="7929" y="1812"/>
                    </a:lnTo>
                    <a:lnTo>
                      <a:pt x="7938" y="1813"/>
                    </a:lnTo>
                    <a:lnTo>
                      <a:pt x="7964" y="1816"/>
                    </a:lnTo>
                    <a:lnTo>
                      <a:pt x="7974" y="1818"/>
                    </a:lnTo>
                    <a:lnTo>
                      <a:pt x="8000" y="1822"/>
                    </a:lnTo>
                    <a:lnTo>
                      <a:pt x="8009" y="1824"/>
                    </a:lnTo>
                    <a:lnTo>
                      <a:pt x="8035" y="1829"/>
                    </a:lnTo>
                    <a:lnTo>
                      <a:pt x="8044" y="1831"/>
                    </a:lnTo>
                    <a:lnTo>
                      <a:pt x="8069" y="1838"/>
                    </a:lnTo>
                    <a:lnTo>
                      <a:pt x="8078" y="1840"/>
                    </a:lnTo>
                    <a:lnTo>
                      <a:pt x="8104" y="1847"/>
                    </a:lnTo>
                    <a:lnTo>
                      <a:pt x="8113" y="1850"/>
                    </a:lnTo>
                    <a:lnTo>
                      <a:pt x="8138" y="1858"/>
                    </a:lnTo>
                    <a:lnTo>
                      <a:pt x="8146" y="1862"/>
                    </a:lnTo>
                    <a:lnTo>
                      <a:pt x="8171" y="1871"/>
                    </a:lnTo>
                    <a:lnTo>
                      <a:pt x="8180" y="1874"/>
                    </a:lnTo>
                    <a:lnTo>
                      <a:pt x="8204" y="1884"/>
                    </a:lnTo>
                    <a:lnTo>
                      <a:pt x="8213" y="1888"/>
                    </a:lnTo>
                    <a:lnTo>
                      <a:pt x="8237" y="1899"/>
                    </a:lnTo>
                    <a:lnTo>
                      <a:pt x="8245" y="1903"/>
                    </a:lnTo>
                    <a:lnTo>
                      <a:pt x="8269" y="1915"/>
                    </a:lnTo>
                    <a:lnTo>
                      <a:pt x="8277" y="1920"/>
                    </a:lnTo>
                    <a:lnTo>
                      <a:pt x="8300" y="1932"/>
                    </a:lnTo>
                    <a:lnTo>
                      <a:pt x="8308" y="1937"/>
                    </a:lnTo>
                    <a:lnTo>
                      <a:pt x="8331" y="1951"/>
                    </a:lnTo>
                    <a:lnTo>
                      <a:pt x="8339" y="1956"/>
                    </a:lnTo>
                    <a:lnTo>
                      <a:pt x="8361" y="1970"/>
                    </a:lnTo>
                    <a:lnTo>
                      <a:pt x="8368" y="1975"/>
                    </a:lnTo>
                    <a:lnTo>
                      <a:pt x="8390" y="1991"/>
                    </a:lnTo>
                    <a:lnTo>
                      <a:pt x="8397" y="1996"/>
                    </a:lnTo>
                    <a:lnTo>
                      <a:pt x="8418" y="2012"/>
                    </a:lnTo>
                    <a:lnTo>
                      <a:pt x="8426" y="2018"/>
                    </a:lnTo>
                    <a:lnTo>
                      <a:pt x="8446" y="2035"/>
                    </a:lnTo>
                    <a:lnTo>
                      <a:pt x="8453" y="2041"/>
                    </a:lnTo>
                    <a:lnTo>
                      <a:pt x="8473" y="2058"/>
                    </a:lnTo>
                    <a:lnTo>
                      <a:pt x="8480" y="2065"/>
                    </a:lnTo>
                    <a:lnTo>
                      <a:pt x="8499" y="2083"/>
                    </a:lnTo>
                    <a:lnTo>
                      <a:pt x="8505" y="2090"/>
                    </a:lnTo>
                    <a:lnTo>
                      <a:pt x="8524" y="2109"/>
                    </a:lnTo>
                    <a:lnTo>
                      <a:pt x="8530" y="2115"/>
                    </a:lnTo>
                    <a:lnTo>
                      <a:pt x="8548" y="2135"/>
                    </a:lnTo>
                    <a:lnTo>
                      <a:pt x="8554" y="2142"/>
                    </a:lnTo>
                    <a:lnTo>
                      <a:pt x="8571" y="2163"/>
                    </a:lnTo>
                    <a:lnTo>
                      <a:pt x="8576" y="2170"/>
                    </a:lnTo>
                    <a:lnTo>
                      <a:pt x="8593" y="2191"/>
                    </a:lnTo>
                    <a:lnTo>
                      <a:pt x="8598" y="2199"/>
                    </a:lnTo>
                    <a:lnTo>
                      <a:pt x="8614" y="2220"/>
                    </a:lnTo>
                    <a:lnTo>
                      <a:pt x="8619" y="2228"/>
                    </a:lnTo>
                    <a:lnTo>
                      <a:pt x="8634" y="2250"/>
                    </a:lnTo>
                    <a:lnTo>
                      <a:pt x="8639" y="2259"/>
                    </a:lnTo>
                    <a:lnTo>
                      <a:pt x="8652" y="2281"/>
                    </a:lnTo>
                    <a:lnTo>
                      <a:pt x="8657" y="2289"/>
                    </a:lnTo>
                    <a:lnTo>
                      <a:pt x="8670" y="2312"/>
                    </a:lnTo>
                    <a:lnTo>
                      <a:pt x="8674" y="2321"/>
                    </a:lnTo>
                    <a:lnTo>
                      <a:pt x="8686" y="2344"/>
                    </a:lnTo>
                    <a:lnTo>
                      <a:pt x="8690" y="2353"/>
                    </a:lnTo>
                    <a:lnTo>
                      <a:pt x="8701" y="2377"/>
                    </a:lnTo>
                    <a:lnTo>
                      <a:pt x="8705" y="2385"/>
                    </a:lnTo>
                    <a:lnTo>
                      <a:pt x="8715" y="2410"/>
                    </a:lnTo>
                    <a:lnTo>
                      <a:pt x="8718" y="2419"/>
                    </a:lnTo>
                    <a:lnTo>
                      <a:pt x="8727" y="2443"/>
                    </a:lnTo>
                    <a:lnTo>
                      <a:pt x="8731" y="2452"/>
                    </a:lnTo>
                    <a:lnTo>
                      <a:pt x="8739" y="2477"/>
                    </a:lnTo>
                    <a:lnTo>
                      <a:pt x="8741" y="2486"/>
                    </a:lnTo>
                    <a:lnTo>
                      <a:pt x="8749" y="2512"/>
                    </a:lnTo>
                    <a:lnTo>
                      <a:pt x="8751" y="2521"/>
                    </a:lnTo>
                    <a:lnTo>
                      <a:pt x="8757" y="2546"/>
                    </a:lnTo>
                    <a:lnTo>
                      <a:pt x="8759" y="2555"/>
                    </a:lnTo>
                    <a:lnTo>
                      <a:pt x="8765" y="2581"/>
                    </a:lnTo>
                    <a:lnTo>
                      <a:pt x="8766" y="2590"/>
                    </a:lnTo>
                    <a:lnTo>
                      <a:pt x="8771" y="2616"/>
                    </a:lnTo>
                    <a:lnTo>
                      <a:pt x="8772" y="2625"/>
                    </a:lnTo>
                    <a:lnTo>
                      <a:pt x="8776" y="2651"/>
                    </a:lnTo>
                    <a:lnTo>
                      <a:pt x="8777" y="2661"/>
                    </a:lnTo>
                    <a:lnTo>
                      <a:pt x="8779" y="2687"/>
                    </a:lnTo>
                    <a:lnTo>
                      <a:pt x="8780" y="2696"/>
                    </a:lnTo>
                    <a:lnTo>
                      <a:pt x="8781" y="2723"/>
                    </a:lnTo>
                    <a:lnTo>
                      <a:pt x="8781" y="2732"/>
                    </a:lnTo>
                    <a:lnTo>
                      <a:pt x="8782" y="2758"/>
                    </a:lnTo>
                    <a:lnTo>
                      <a:pt x="8782" y="2763"/>
                    </a:lnTo>
                    <a:lnTo>
                      <a:pt x="8782" y="3940"/>
                    </a:lnTo>
                    <a:lnTo>
                      <a:pt x="8782" y="7944"/>
                    </a:lnTo>
                    <a:lnTo>
                      <a:pt x="8782" y="7949"/>
                    </a:lnTo>
                    <a:lnTo>
                      <a:pt x="8781" y="7975"/>
                    </a:lnTo>
                    <a:lnTo>
                      <a:pt x="8781" y="7984"/>
                    </a:lnTo>
                    <a:lnTo>
                      <a:pt x="8780" y="8011"/>
                    </a:lnTo>
                    <a:lnTo>
                      <a:pt x="8779" y="8020"/>
                    </a:lnTo>
                    <a:lnTo>
                      <a:pt x="8777" y="8046"/>
                    </a:lnTo>
                    <a:lnTo>
                      <a:pt x="8776" y="8055"/>
                    </a:lnTo>
                    <a:lnTo>
                      <a:pt x="8772" y="8082"/>
                    </a:lnTo>
                    <a:lnTo>
                      <a:pt x="8771" y="8091"/>
                    </a:lnTo>
                    <a:lnTo>
                      <a:pt x="8766" y="8117"/>
                    </a:lnTo>
                    <a:lnTo>
                      <a:pt x="8765" y="8126"/>
                    </a:lnTo>
                    <a:lnTo>
                      <a:pt x="8759" y="8152"/>
                    </a:lnTo>
                    <a:lnTo>
                      <a:pt x="8757" y="8161"/>
                    </a:lnTo>
                    <a:lnTo>
                      <a:pt x="8751" y="8186"/>
                    </a:lnTo>
                    <a:lnTo>
                      <a:pt x="8749" y="8195"/>
                    </a:lnTo>
                    <a:lnTo>
                      <a:pt x="8741" y="8220"/>
                    </a:lnTo>
                    <a:lnTo>
                      <a:pt x="8739" y="8229"/>
                    </a:lnTo>
                    <a:lnTo>
                      <a:pt x="8730" y="8254"/>
                    </a:lnTo>
                    <a:lnTo>
                      <a:pt x="8727" y="8263"/>
                    </a:lnTo>
                    <a:lnTo>
                      <a:pt x="8718" y="8288"/>
                    </a:lnTo>
                    <a:lnTo>
                      <a:pt x="8715" y="8297"/>
                    </a:lnTo>
                    <a:lnTo>
                      <a:pt x="8705" y="8321"/>
                    </a:lnTo>
                    <a:lnTo>
                      <a:pt x="8701" y="8330"/>
                    </a:lnTo>
                    <a:lnTo>
                      <a:pt x="8690" y="8354"/>
                    </a:lnTo>
                    <a:lnTo>
                      <a:pt x="8686" y="8362"/>
                    </a:lnTo>
                    <a:lnTo>
                      <a:pt x="8674" y="8386"/>
                    </a:lnTo>
                    <a:lnTo>
                      <a:pt x="8670" y="8394"/>
                    </a:lnTo>
                    <a:lnTo>
                      <a:pt x="8657" y="8417"/>
                    </a:lnTo>
                    <a:lnTo>
                      <a:pt x="8652" y="8426"/>
                    </a:lnTo>
                    <a:lnTo>
                      <a:pt x="8638" y="8449"/>
                    </a:lnTo>
                    <a:lnTo>
                      <a:pt x="8633" y="8457"/>
                    </a:lnTo>
                    <a:lnTo>
                      <a:pt x="8619" y="8479"/>
                    </a:lnTo>
                    <a:lnTo>
                      <a:pt x="8613" y="8487"/>
                    </a:lnTo>
                    <a:lnTo>
                      <a:pt x="8598" y="8509"/>
                    </a:lnTo>
                    <a:lnTo>
                      <a:pt x="8592" y="8516"/>
                    </a:lnTo>
                    <a:lnTo>
                      <a:pt x="8576" y="8537"/>
                    </a:lnTo>
                    <a:lnTo>
                      <a:pt x="8570" y="8544"/>
                    </a:lnTo>
                    <a:lnTo>
                      <a:pt x="8553" y="8565"/>
                    </a:lnTo>
                    <a:lnTo>
                      <a:pt x="8547" y="8572"/>
                    </a:lnTo>
                    <a:lnTo>
                      <a:pt x="8530" y="8591"/>
                    </a:lnTo>
                    <a:lnTo>
                      <a:pt x="8523" y="8598"/>
                    </a:lnTo>
                    <a:lnTo>
                      <a:pt x="8505" y="8617"/>
                    </a:lnTo>
                    <a:lnTo>
                      <a:pt x="8498" y="8623"/>
                    </a:lnTo>
                    <a:lnTo>
                      <a:pt x="8479" y="8642"/>
                    </a:lnTo>
                    <a:lnTo>
                      <a:pt x="8473" y="8648"/>
                    </a:lnTo>
                    <a:lnTo>
                      <a:pt x="8453" y="8665"/>
                    </a:lnTo>
                    <a:lnTo>
                      <a:pt x="8446" y="8671"/>
                    </a:lnTo>
                    <a:lnTo>
                      <a:pt x="8426" y="8688"/>
                    </a:lnTo>
                    <a:lnTo>
                      <a:pt x="8418" y="8694"/>
                    </a:lnTo>
                    <a:lnTo>
                      <a:pt x="8397" y="8710"/>
                    </a:lnTo>
                    <a:lnTo>
                      <a:pt x="8390" y="8715"/>
                    </a:lnTo>
                    <a:lnTo>
                      <a:pt x="8368" y="8731"/>
                    </a:lnTo>
                    <a:lnTo>
                      <a:pt x="8361" y="8736"/>
                    </a:lnTo>
                    <a:lnTo>
                      <a:pt x="8339" y="8750"/>
                    </a:lnTo>
                    <a:lnTo>
                      <a:pt x="8331" y="8755"/>
                    </a:lnTo>
                    <a:lnTo>
                      <a:pt x="8308" y="8769"/>
                    </a:lnTo>
                    <a:lnTo>
                      <a:pt x="8300" y="8774"/>
                    </a:lnTo>
                    <a:lnTo>
                      <a:pt x="8277" y="8786"/>
                    </a:lnTo>
                    <a:lnTo>
                      <a:pt x="8269" y="8791"/>
                    </a:lnTo>
                    <a:lnTo>
                      <a:pt x="8245" y="8803"/>
                    </a:lnTo>
                    <a:lnTo>
                      <a:pt x="8237" y="8807"/>
                    </a:lnTo>
                    <a:lnTo>
                      <a:pt x="8213" y="8818"/>
                    </a:lnTo>
                    <a:lnTo>
                      <a:pt x="8204" y="8822"/>
                    </a:lnTo>
                    <a:lnTo>
                      <a:pt x="8180" y="8832"/>
                    </a:lnTo>
                    <a:lnTo>
                      <a:pt x="8171" y="8835"/>
                    </a:lnTo>
                    <a:lnTo>
                      <a:pt x="8146" y="8844"/>
                    </a:lnTo>
                    <a:lnTo>
                      <a:pt x="8138" y="8848"/>
                    </a:lnTo>
                    <a:lnTo>
                      <a:pt x="8113" y="8856"/>
                    </a:lnTo>
                    <a:lnTo>
                      <a:pt x="8104" y="8859"/>
                    </a:lnTo>
                    <a:lnTo>
                      <a:pt x="8078" y="8866"/>
                    </a:lnTo>
                    <a:lnTo>
                      <a:pt x="8069" y="8868"/>
                    </a:lnTo>
                    <a:lnTo>
                      <a:pt x="8044" y="8875"/>
                    </a:lnTo>
                    <a:lnTo>
                      <a:pt x="8035" y="8877"/>
                    </a:lnTo>
                    <a:lnTo>
                      <a:pt x="8009" y="8882"/>
                    </a:lnTo>
                    <a:lnTo>
                      <a:pt x="8000" y="8884"/>
                    </a:lnTo>
                    <a:lnTo>
                      <a:pt x="7974" y="8888"/>
                    </a:lnTo>
                    <a:lnTo>
                      <a:pt x="7964" y="8890"/>
                    </a:lnTo>
                    <a:lnTo>
                      <a:pt x="7938" y="8893"/>
                    </a:lnTo>
                    <a:lnTo>
                      <a:pt x="7929" y="8894"/>
                    </a:lnTo>
                    <a:lnTo>
                      <a:pt x="7903" y="8897"/>
                    </a:lnTo>
                    <a:lnTo>
                      <a:pt x="7893" y="8898"/>
                    </a:lnTo>
                    <a:lnTo>
                      <a:pt x="7867" y="8899"/>
                    </a:lnTo>
                    <a:lnTo>
                      <a:pt x="7857" y="8899"/>
                    </a:lnTo>
                    <a:lnTo>
                      <a:pt x="7831" y="8900"/>
                    </a:lnTo>
                    <a:lnTo>
                      <a:pt x="7826" y="8900"/>
                    </a:lnTo>
                    <a:lnTo>
                      <a:pt x="2174" y="8900"/>
                    </a:lnTo>
                    <a:lnTo>
                      <a:pt x="2169" y="8900"/>
                    </a:lnTo>
                    <a:lnTo>
                      <a:pt x="2143" y="8899"/>
                    </a:lnTo>
                    <a:lnTo>
                      <a:pt x="2133" y="8899"/>
                    </a:lnTo>
                    <a:lnTo>
                      <a:pt x="2107" y="8898"/>
                    </a:lnTo>
                    <a:lnTo>
                      <a:pt x="2097" y="8897"/>
                    </a:lnTo>
                    <a:lnTo>
                      <a:pt x="2071" y="8894"/>
                    </a:lnTo>
                    <a:lnTo>
                      <a:pt x="2062" y="8893"/>
                    </a:lnTo>
                    <a:lnTo>
                      <a:pt x="2036" y="8890"/>
                    </a:lnTo>
                    <a:lnTo>
                      <a:pt x="2026" y="8888"/>
                    </a:lnTo>
                    <a:lnTo>
                      <a:pt x="2000" y="8884"/>
                    </a:lnTo>
                    <a:lnTo>
                      <a:pt x="1991" y="8882"/>
                    </a:lnTo>
                    <a:lnTo>
                      <a:pt x="1965" y="8877"/>
                    </a:lnTo>
                    <a:lnTo>
                      <a:pt x="1956" y="8875"/>
                    </a:lnTo>
                    <a:lnTo>
                      <a:pt x="1931" y="8868"/>
                    </a:lnTo>
                    <a:lnTo>
                      <a:pt x="1922" y="8866"/>
                    </a:lnTo>
                    <a:lnTo>
                      <a:pt x="1896" y="8859"/>
                    </a:lnTo>
                    <a:lnTo>
                      <a:pt x="1887" y="8856"/>
                    </a:lnTo>
                    <a:lnTo>
                      <a:pt x="1862" y="8848"/>
                    </a:lnTo>
                    <a:lnTo>
                      <a:pt x="1854" y="8844"/>
                    </a:lnTo>
                    <a:lnTo>
                      <a:pt x="1829" y="8835"/>
                    </a:lnTo>
                    <a:lnTo>
                      <a:pt x="1820" y="8832"/>
                    </a:lnTo>
                    <a:lnTo>
                      <a:pt x="1796" y="8822"/>
                    </a:lnTo>
                    <a:lnTo>
                      <a:pt x="1787" y="8818"/>
                    </a:lnTo>
                    <a:lnTo>
                      <a:pt x="1763" y="8807"/>
                    </a:lnTo>
                    <a:lnTo>
                      <a:pt x="1755" y="8803"/>
                    </a:lnTo>
                    <a:lnTo>
                      <a:pt x="1731" y="8791"/>
                    </a:lnTo>
                    <a:lnTo>
                      <a:pt x="1723" y="8786"/>
                    </a:lnTo>
                    <a:lnTo>
                      <a:pt x="1700" y="8774"/>
                    </a:lnTo>
                    <a:lnTo>
                      <a:pt x="1692" y="8769"/>
                    </a:lnTo>
                    <a:lnTo>
                      <a:pt x="1669" y="8755"/>
                    </a:lnTo>
                    <a:lnTo>
                      <a:pt x="1661" y="8750"/>
                    </a:lnTo>
                    <a:lnTo>
                      <a:pt x="1639" y="8736"/>
                    </a:lnTo>
                    <a:lnTo>
                      <a:pt x="1632" y="8731"/>
                    </a:lnTo>
                    <a:lnTo>
                      <a:pt x="1610" y="8715"/>
                    </a:lnTo>
                    <a:lnTo>
                      <a:pt x="1603" y="8710"/>
                    </a:lnTo>
                    <a:lnTo>
                      <a:pt x="1582" y="8694"/>
                    </a:lnTo>
                    <a:lnTo>
                      <a:pt x="1574" y="8688"/>
                    </a:lnTo>
                    <a:lnTo>
                      <a:pt x="1554" y="8671"/>
                    </a:lnTo>
                    <a:lnTo>
                      <a:pt x="1547" y="8665"/>
                    </a:lnTo>
                    <a:lnTo>
                      <a:pt x="1527" y="8648"/>
                    </a:lnTo>
                    <a:lnTo>
                      <a:pt x="1521" y="8642"/>
                    </a:lnTo>
                    <a:lnTo>
                      <a:pt x="1502" y="8623"/>
                    </a:lnTo>
                    <a:lnTo>
                      <a:pt x="1495" y="8617"/>
                    </a:lnTo>
                    <a:lnTo>
                      <a:pt x="1477" y="8598"/>
                    </a:lnTo>
                    <a:lnTo>
                      <a:pt x="1470" y="8591"/>
                    </a:lnTo>
                    <a:lnTo>
                      <a:pt x="1453" y="8572"/>
                    </a:lnTo>
                    <a:lnTo>
                      <a:pt x="1447" y="8565"/>
                    </a:lnTo>
                    <a:lnTo>
                      <a:pt x="1430" y="8544"/>
                    </a:lnTo>
                    <a:lnTo>
                      <a:pt x="1424" y="8537"/>
                    </a:lnTo>
                    <a:lnTo>
                      <a:pt x="1408" y="8516"/>
                    </a:lnTo>
                    <a:lnTo>
                      <a:pt x="1402" y="8509"/>
                    </a:lnTo>
                    <a:lnTo>
                      <a:pt x="1387" y="8487"/>
                    </a:lnTo>
                    <a:lnTo>
                      <a:pt x="1381" y="8479"/>
                    </a:lnTo>
                    <a:lnTo>
                      <a:pt x="1367" y="8457"/>
                    </a:lnTo>
                    <a:lnTo>
                      <a:pt x="1362" y="8449"/>
                    </a:lnTo>
                    <a:lnTo>
                      <a:pt x="1348" y="8426"/>
                    </a:lnTo>
                    <a:lnTo>
                      <a:pt x="1343" y="8417"/>
                    </a:lnTo>
                    <a:lnTo>
                      <a:pt x="1330" y="8394"/>
                    </a:lnTo>
                    <a:lnTo>
                      <a:pt x="1326" y="8386"/>
                    </a:lnTo>
                    <a:lnTo>
                      <a:pt x="1314" y="8362"/>
                    </a:lnTo>
                    <a:lnTo>
                      <a:pt x="1310" y="8354"/>
                    </a:lnTo>
                    <a:lnTo>
                      <a:pt x="1299" y="8330"/>
                    </a:lnTo>
                    <a:lnTo>
                      <a:pt x="1295" y="8321"/>
                    </a:lnTo>
                    <a:lnTo>
                      <a:pt x="1285" y="8297"/>
                    </a:lnTo>
                    <a:lnTo>
                      <a:pt x="1282" y="8288"/>
                    </a:lnTo>
                    <a:lnTo>
                      <a:pt x="1273" y="8263"/>
                    </a:lnTo>
                    <a:lnTo>
                      <a:pt x="1270" y="8254"/>
                    </a:lnTo>
                    <a:lnTo>
                      <a:pt x="1261" y="8229"/>
                    </a:lnTo>
                    <a:lnTo>
                      <a:pt x="1259" y="8220"/>
                    </a:lnTo>
                    <a:lnTo>
                      <a:pt x="1251" y="8195"/>
                    </a:lnTo>
                    <a:lnTo>
                      <a:pt x="1249" y="8186"/>
                    </a:lnTo>
                    <a:lnTo>
                      <a:pt x="1243" y="8161"/>
                    </a:lnTo>
                    <a:lnTo>
                      <a:pt x="1241" y="8152"/>
                    </a:lnTo>
                    <a:lnTo>
                      <a:pt x="1235" y="8126"/>
                    </a:lnTo>
                    <a:lnTo>
                      <a:pt x="1234" y="8117"/>
                    </a:lnTo>
                    <a:lnTo>
                      <a:pt x="1229" y="8091"/>
                    </a:lnTo>
                    <a:lnTo>
                      <a:pt x="1228" y="8082"/>
                    </a:lnTo>
                    <a:lnTo>
                      <a:pt x="1224" y="8055"/>
                    </a:lnTo>
                    <a:lnTo>
                      <a:pt x="1223" y="8046"/>
                    </a:lnTo>
                    <a:lnTo>
                      <a:pt x="1221" y="8020"/>
                    </a:lnTo>
                    <a:lnTo>
                      <a:pt x="1220" y="8011"/>
                    </a:lnTo>
                    <a:lnTo>
                      <a:pt x="1219" y="7984"/>
                    </a:lnTo>
                    <a:lnTo>
                      <a:pt x="1219" y="7975"/>
                    </a:lnTo>
                    <a:lnTo>
                      <a:pt x="1218" y="7949"/>
                    </a:lnTo>
                    <a:lnTo>
                      <a:pt x="1218" y="7944"/>
                    </a:lnTo>
                    <a:lnTo>
                      <a:pt x="1218" y="3940"/>
                    </a:lnTo>
                    <a:lnTo>
                      <a:pt x="1218" y="2763"/>
                    </a:lnTo>
                    <a:lnTo>
                      <a:pt x="1218" y="2758"/>
                    </a:lnTo>
                    <a:lnTo>
                      <a:pt x="1219" y="2732"/>
                    </a:lnTo>
                    <a:lnTo>
                      <a:pt x="1219" y="2723"/>
                    </a:lnTo>
                    <a:lnTo>
                      <a:pt x="1220" y="2696"/>
                    </a:lnTo>
                    <a:lnTo>
                      <a:pt x="1221" y="2687"/>
                    </a:lnTo>
                    <a:lnTo>
                      <a:pt x="1223" y="2661"/>
                    </a:lnTo>
                    <a:lnTo>
                      <a:pt x="1224" y="2651"/>
                    </a:lnTo>
                    <a:lnTo>
                      <a:pt x="1228" y="2625"/>
                    </a:lnTo>
                    <a:lnTo>
                      <a:pt x="1229" y="2616"/>
                    </a:lnTo>
                    <a:lnTo>
                      <a:pt x="1234" y="2590"/>
                    </a:lnTo>
                    <a:lnTo>
                      <a:pt x="1235" y="2581"/>
                    </a:lnTo>
                    <a:lnTo>
                      <a:pt x="1241" y="2555"/>
                    </a:lnTo>
                    <a:lnTo>
                      <a:pt x="1243" y="2546"/>
                    </a:lnTo>
                    <a:lnTo>
                      <a:pt x="1249" y="2521"/>
                    </a:lnTo>
                    <a:lnTo>
                      <a:pt x="1251" y="2512"/>
                    </a:lnTo>
                    <a:lnTo>
                      <a:pt x="1259" y="2486"/>
                    </a:lnTo>
                    <a:lnTo>
                      <a:pt x="1261" y="2477"/>
                    </a:lnTo>
                    <a:lnTo>
                      <a:pt x="1269" y="2452"/>
                    </a:lnTo>
                    <a:lnTo>
                      <a:pt x="1273" y="2443"/>
                    </a:lnTo>
                    <a:lnTo>
                      <a:pt x="1282" y="2419"/>
                    </a:lnTo>
                    <a:lnTo>
                      <a:pt x="1285" y="2410"/>
                    </a:lnTo>
                    <a:lnTo>
                      <a:pt x="1295" y="2385"/>
                    </a:lnTo>
                    <a:lnTo>
                      <a:pt x="1299" y="2377"/>
                    </a:lnTo>
                    <a:lnTo>
                      <a:pt x="1310" y="2353"/>
                    </a:lnTo>
                    <a:lnTo>
                      <a:pt x="1314" y="2344"/>
                    </a:lnTo>
                    <a:lnTo>
                      <a:pt x="1326" y="2321"/>
                    </a:lnTo>
                    <a:lnTo>
                      <a:pt x="1330" y="2312"/>
                    </a:lnTo>
                    <a:lnTo>
                      <a:pt x="1343" y="2289"/>
                    </a:lnTo>
                    <a:lnTo>
                      <a:pt x="1348" y="2281"/>
                    </a:lnTo>
                    <a:lnTo>
                      <a:pt x="1361" y="2259"/>
                    </a:lnTo>
                    <a:lnTo>
                      <a:pt x="1366" y="2250"/>
                    </a:lnTo>
                    <a:lnTo>
                      <a:pt x="1381" y="2228"/>
                    </a:lnTo>
                    <a:lnTo>
                      <a:pt x="1386" y="2220"/>
                    </a:lnTo>
                    <a:lnTo>
                      <a:pt x="1402" y="2199"/>
                    </a:lnTo>
                    <a:lnTo>
                      <a:pt x="1407" y="2191"/>
                    </a:lnTo>
                    <a:lnTo>
                      <a:pt x="1424" y="2170"/>
                    </a:lnTo>
                    <a:lnTo>
                      <a:pt x="1429" y="2163"/>
                    </a:lnTo>
                    <a:lnTo>
                      <a:pt x="1446" y="2142"/>
                    </a:lnTo>
                    <a:lnTo>
                      <a:pt x="1452" y="2135"/>
                    </a:lnTo>
                    <a:lnTo>
                      <a:pt x="1470" y="2115"/>
                    </a:lnTo>
                    <a:lnTo>
                      <a:pt x="1476" y="2109"/>
                    </a:lnTo>
                    <a:lnTo>
                      <a:pt x="1495" y="2090"/>
                    </a:lnTo>
                    <a:lnTo>
                      <a:pt x="1501" y="2083"/>
                    </a:lnTo>
                    <a:lnTo>
                      <a:pt x="1520" y="2065"/>
                    </a:lnTo>
                    <a:lnTo>
                      <a:pt x="1527" y="2058"/>
                    </a:lnTo>
                    <a:lnTo>
                      <a:pt x="1547" y="2041"/>
                    </a:lnTo>
                    <a:lnTo>
                      <a:pt x="1554" y="2035"/>
                    </a:lnTo>
                    <a:lnTo>
                      <a:pt x="1574" y="2018"/>
                    </a:lnTo>
                    <a:lnTo>
                      <a:pt x="1582" y="2012"/>
                    </a:lnTo>
                    <a:lnTo>
                      <a:pt x="1603" y="1996"/>
                    </a:lnTo>
                    <a:lnTo>
                      <a:pt x="1610" y="1991"/>
                    </a:lnTo>
                    <a:lnTo>
                      <a:pt x="1632" y="1975"/>
                    </a:lnTo>
                    <a:lnTo>
                      <a:pt x="1639" y="1970"/>
                    </a:lnTo>
                    <a:lnTo>
                      <a:pt x="1661" y="1956"/>
                    </a:lnTo>
                    <a:lnTo>
                      <a:pt x="1669" y="1951"/>
                    </a:lnTo>
                    <a:lnTo>
                      <a:pt x="1692" y="1937"/>
                    </a:lnTo>
                    <a:lnTo>
                      <a:pt x="1700" y="1932"/>
                    </a:lnTo>
                    <a:lnTo>
                      <a:pt x="1723" y="1920"/>
                    </a:lnTo>
                    <a:lnTo>
                      <a:pt x="1731" y="1915"/>
                    </a:lnTo>
                    <a:lnTo>
                      <a:pt x="1755" y="1903"/>
                    </a:lnTo>
                    <a:lnTo>
                      <a:pt x="1763" y="1899"/>
                    </a:lnTo>
                    <a:lnTo>
                      <a:pt x="1787" y="1888"/>
                    </a:lnTo>
                    <a:lnTo>
                      <a:pt x="1796" y="1884"/>
                    </a:lnTo>
                    <a:lnTo>
                      <a:pt x="1820" y="1874"/>
                    </a:lnTo>
                    <a:lnTo>
                      <a:pt x="1829" y="1871"/>
                    </a:lnTo>
                    <a:lnTo>
                      <a:pt x="1854" y="1862"/>
                    </a:lnTo>
                    <a:lnTo>
                      <a:pt x="1862" y="1858"/>
                    </a:lnTo>
                    <a:lnTo>
                      <a:pt x="1887" y="1850"/>
                    </a:lnTo>
                    <a:lnTo>
                      <a:pt x="1896" y="1847"/>
                    </a:lnTo>
                    <a:lnTo>
                      <a:pt x="1922" y="1840"/>
                    </a:lnTo>
                    <a:lnTo>
                      <a:pt x="1931" y="1838"/>
                    </a:lnTo>
                    <a:lnTo>
                      <a:pt x="1956" y="1831"/>
                    </a:lnTo>
                    <a:lnTo>
                      <a:pt x="1965" y="1829"/>
                    </a:lnTo>
                    <a:lnTo>
                      <a:pt x="1991" y="1824"/>
                    </a:lnTo>
                    <a:lnTo>
                      <a:pt x="2000" y="1822"/>
                    </a:lnTo>
                    <a:lnTo>
                      <a:pt x="2026" y="1818"/>
                    </a:lnTo>
                    <a:lnTo>
                      <a:pt x="2036" y="1816"/>
                    </a:lnTo>
                    <a:lnTo>
                      <a:pt x="2062" y="1813"/>
                    </a:lnTo>
                    <a:lnTo>
                      <a:pt x="2071" y="1812"/>
                    </a:lnTo>
                    <a:lnTo>
                      <a:pt x="2097" y="1809"/>
                    </a:lnTo>
                    <a:lnTo>
                      <a:pt x="2107" y="1808"/>
                    </a:lnTo>
                    <a:lnTo>
                      <a:pt x="2133" y="1807"/>
                    </a:lnTo>
                    <a:lnTo>
                      <a:pt x="2143" y="1807"/>
                    </a:lnTo>
                    <a:lnTo>
                      <a:pt x="2169" y="1806"/>
                    </a:lnTo>
                    <a:lnTo>
                      <a:pt x="2174" y="1806"/>
                    </a:lnTo>
                    <a:lnTo>
                      <a:pt x="2866" y="1806"/>
                    </a:lnTo>
                    <a:lnTo>
                      <a:pt x="2866" y="1350"/>
                    </a:lnTo>
                    <a:lnTo>
                      <a:pt x="2868" y="1317"/>
                    </a:lnTo>
                    <a:lnTo>
                      <a:pt x="2875" y="1285"/>
                    </a:lnTo>
                    <a:lnTo>
                      <a:pt x="2885" y="1254"/>
                    </a:lnTo>
                    <a:lnTo>
                      <a:pt x="2899" y="1225"/>
                    </a:lnTo>
                    <a:lnTo>
                      <a:pt x="2918" y="1198"/>
                    </a:lnTo>
                    <a:lnTo>
                      <a:pt x="2939" y="1173"/>
                    </a:lnTo>
                    <a:lnTo>
                      <a:pt x="2964" y="1152"/>
                    </a:lnTo>
                    <a:lnTo>
                      <a:pt x="2991" y="1133"/>
                    </a:lnTo>
                    <a:lnTo>
                      <a:pt x="3020" y="1119"/>
                    </a:lnTo>
                    <a:lnTo>
                      <a:pt x="3051" y="1109"/>
                    </a:lnTo>
                    <a:lnTo>
                      <a:pt x="3083" y="1102"/>
                    </a:lnTo>
                    <a:lnTo>
                      <a:pt x="3116" y="1100"/>
                    </a:lnTo>
                    <a:lnTo>
                      <a:pt x="3149" y="1102"/>
                    </a:lnTo>
                    <a:lnTo>
                      <a:pt x="3181" y="1109"/>
                    </a:lnTo>
                    <a:lnTo>
                      <a:pt x="3212" y="1119"/>
                    </a:lnTo>
                    <a:lnTo>
                      <a:pt x="3241" y="1133"/>
                    </a:lnTo>
                    <a:lnTo>
                      <a:pt x="3268" y="1152"/>
                    </a:lnTo>
                    <a:lnTo>
                      <a:pt x="3293" y="1173"/>
                    </a:lnTo>
                    <a:lnTo>
                      <a:pt x="3314" y="1198"/>
                    </a:lnTo>
                    <a:lnTo>
                      <a:pt x="3333" y="1225"/>
                    </a:lnTo>
                    <a:lnTo>
                      <a:pt x="3347" y="1254"/>
                    </a:lnTo>
                    <a:lnTo>
                      <a:pt x="3357" y="1285"/>
                    </a:lnTo>
                    <a:lnTo>
                      <a:pt x="3364" y="1317"/>
                    </a:lnTo>
                    <a:lnTo>
                      <a:pt x="3366" y="1350"/>
                    </a:lnTo>
                    <a:close/>
                    <a:moveTo>
                      <a:pt x="2875" y="2828"/>
                    </a:moveTo>
                    <a:lnTo>
                      <a:pt x="2868" y="2796"/>
                    </a:lnTo>
                    <a:lnTo>
                      <a:pt x="2866" y="2763"/>
                    </a:lnTo>
                    <a:lnTo>
                      <a:pt x="2866" y="2306"/>
                    </a:lnTo>
                    <a:lnTo>
                      <a:pt x="2176" y="2306"/>
                    </a:lnTo>
                    <a:lnTo>
                      <a:pt x="2157" y="2306"/>
                    </a:lnTo>
                    <a:lnTo>
                      <a:pt x="2140" y="2307"/>
                    </a:lnTo>
                    <a:lnTo>
                      <a:pt x="2123" y="2309"/>
                    </a:lnTo>
                    <a:lnTo>
                      <a:pt x="2106" y="2311"/>
                    </a:lnTo>
                    <a:lnTo>
                      <a:pt x="2089" y="2314"/>
                    </a:lnTo>
                    <a:lnTo>
                      <a:pt x="2073" y="2318"/>
                    </a:lnTo>
                    <a:lnTo>
                      <a:pt x="2056" y="2322"/>
                    </a:lnTo>
                    <a:lnTo>
                      <a:pt x="2040" y="2326"/>
                    </a:lnTo>
                    <a:lnTo>
                      <a:pt x="2024" y="2332"/>
                    </a:lnTo>
                    <a:lnTo>
                      <a:pt x="2008" y="2338"/>
                    </a:lnTo>
                    <a:lnTo>
                      <a:pt x="1992" y="2344"/>
                    </a:lnTo>
                    <a:lnTo>
                      <a:pt x="1977" y="2351"/>
                    </a:lnTo>
                    <a:lnTo>
                      <a:pt x="1961" y="2359"/>
                    </a:lnTo>
                    <a:lnTo>
                      <a:pt x="1946" y="2367"/>
                    </a:lnTo>
                    <a:lnTo>
                      <a:pt x="1932" y="2376"/>
                    </a:lnTo>
                    <a:lnTo>
                      <a:pt x="1917" y="2386"/>
                    </a:lnTo>
                    <a:lnTo>
                      <a:pt x="1903" y="2396"/>
                    </a:lnTo>
                    <a:lnTo>
                      <a:pt x="1889" y="2406"/>
                    </a:lnTo>
                    <a:lnTo>
                      <a:pt x="1876" y="2417"/>
                    </a:lnTo>
                    <a:lnTo>
                      <a:pt x="1864" y="2428"/>
                    </a:lnTo>
                    <a:lnTo>
                      <a:pt x="1851" y="2440"/>
                    </a:lnTo>
                    <a:lnTo>
                      <a:pt x="1839" y="2453"/>
                    </a:lnTo>
                    <a:lnTo>
                      <a:pt x="1828" y="2465"/>
                    </a:lnTo>
                    <a:lnTo>
                      <a:pt x="1817" y="2478"/>
                    </a:lnTo>
                    <a:lnTo>
                      <a:pt x="1807" y="2492"/>
                    </a:lnTo>
                    <a:lnTo>
                      <a:pt x="1797" y="2506"/>
                    </a:lnTo>
                    <a:lnTo>
                      <a:pt x="1788" y="2520"/>
                    </a:lnTo>
                    <a:lnTo>
                      <a:pt x="1779" y="2535"/>
                    </a:lnTo>
                    <a:lnTo>
                      <a:pt x="1770" y="2550"/>
                    </a:lnTo>
                    <a:lnTo>
                      <a:pt x="1763" y="2565"/>
                    </a:lnTo>
                    <a:lnTo>
                      <a:pt x="1756" y="2580"/>
                    </a:lnTo>
                    <a:lnTo>
                      <a:pt x="1749" y="2596"/>
                    </a:lnTo>
                    <a:lnTo>
                      <a:pt x="1743" y="2612"/>
                    </a:lnTo>
                    <a:lnTo>
                      <a:pt x="1738" y="2628"/>
                    </a:lnTo>
                    <a:lnTo>
                      <a:pt x="1733" y="2644"/>
                    </a:lnTo>
                    <a:lnTo>
                      <a:pt x="1729" y="2661"/>
                    </a:lnTo>
                    <a:lnTo>
                      <a:pt x="1726" y="2677"/>
                    </a:lnTo>
                    <a:lnTo>
                      <a:pt x="1723" y="2694"/>
                    </a:lnTo>
                    <a:lnTo>
                      <a:pt x="1721" y="2711"/>
                    </a:lnTo>
                    <a:lnTo>
                      <a:pt x="1719" y="2728"/>
                    </a:lnTo>
                    <a:lnTo>
                      <a:pt x="1718" y="2746"/>
                    </a:lnTo>
                    <a:lnTo>
                      <a:pt x="1718" y="2765"/>
                    </a:lnTo>
                    <a:lnTo>
                      <a:pt x="1718" y="3690"/>
                    </a:lnTo>
                    <a:lnTo>
                      <a:pt x="8282" y="3690"/>
                    </a:lnTo>
                    <a:lnTo>
                      <a:pt x="8282" y="2765"/>
                    </a:lnTo>
                    <a:lnTo>
                      <a:pt x="8282" y="2746"/>
                    </a:lnTo>
                    <a:lnTo>
                      <a:pt x="8281" y="2728"/>
                    </a:lnTo>
                    <a:lnTo>
                      <a:pt x="8279" y="2711"/>
                    </a:lnTo>
                    <a:lnTo>
                      <a:pt x="8277" y="2694"/>
                    </a:lnTo>
                    <a:lnTo>
                      <a:pt x="8274" y="2677"/>
                    </a:lnTo>
                    <a:lnTo>
                      <a:pt x="8271" y="2661"/>
                    </a:lnTo>
                    <a:lnTo>
                      <a:pt x="8267" y="2644"/>
                    </a:lnTo>
                    <a:lnTo>
                      <a:pt x="8262" y="2628"/>
                    </a:lnTo>
                    <a:lnTo>
                      <a:pt x="8257" y="2612"/>
                    </a:lnTo>
                    <a:lnTo>
                      <a:pt x="8251" y="2596"/>
                    </a:lnTo>
                    <a:lnTo>
                      <a:pt x="8244" y="2580"/>
                    </a:lnTo>
                    <a:lnTo>
                      <a:pt x="8237" y="2565"/>
                    </a:lnTo>
                    <a:lnTo>
                      <a:pt x="8230" y="2550"/>
                    </a:lnTo>
                    <a:lnTo>
                      <a:pt x="8221" y="2535"/>
                    </a:lnTo>
                    <a:lnTo>
                      <a:pt x="8212" y="2520"/>
                    </a:lnTo>
                    <a:lnTo>
                      <a:pt x="8203" y="2506"/>
                    </a:lnTo>
                    <a:lnTo>
                      <a:pt x="8193" y="2492"/>
                    </a:lnTo>
                    <a:lnTo>
                      <a:pt x="8183" y="2478"/>
                    </a:lnTo>
                    <a:lnTo>
                      <a:pt x="8172" y="2465"/>
                    </a:lnTo>
                    <a:lnTo>
                      <a:pt x="8161" y="2453"/>
                    </a:lnTo>
                    <a:lnTo>
                      <a:pt x="8149" y="2440"/>
                    </a:lnTo>
                    <a:lnTo>
                      <a:pt x="8136" y="2428"/>
                    </a:lnTo>
                    <a:lnTo>
                      <a:pt x="8124" y="2417"/>
                    </a:lnTo>
                    <a:lnTo>
                      <a:pt x="8111" y="2406"/>
                    </a:lnTo>
                    <a:lnTo>
                      <a:pt x="8097" y="2396"/>
                    </a:lnTo>
                    <a:lnTo>
                      <a:pt x="8083" y="2386"/>
                    </a:lnTo>
                    <a:lnTo>
                      <a:pt x="8068" y="2376"/>
                    </a:lnTo>
                    <a:lnTo>
                      <a:pt x="8054" y="2367"/>
                    </a:lnTo>
                    <a:lnTo>
                      <a:pt x="8039" y="2359"/>
                    </a:lnTo>
                    <a:lnTo>
                      <a:pt x="8023" y="2351"/>
                    </a:lnTo>
                    <a:lnTo>
                      <a:pt x="8008" y="2344"/>
                    </a:lnTo>
                    <a:lnTo>
                      <a:pt x="7992" y="2338"/>
                    </a:lnTo>
                    <a:lnTo>
                      <a:pt x="7976" y="2332"/>
                    </a:lnTo>
                    <a:lnTo>
                      <a:pt x="7960" y="2326"/>
                    </a:lnTo>
                    <a:lnTo>
                      <a:pt x="7944" y="2322"/>
                    </a:lnTo>
                    <a:lnTo>
                      <a:pt x="7927" y="2318"/>
                    </a:lnTo>
                    <a:lnTo>
                      <a:pt x="7911" y="2314"/>
                    </a:lnTo>
                    <a:lnTo>
                      <a:pt x="7894" y="2311"/>
                    </a:lnTo>
                    <a:lnTo>
                      <a:pt x="7877" y="2309"/>
                    </a:lnTo>
                    <a:lnTo>
                      <a:pt x="7860" y="2307"/>
                    </a:lnTo>
                    <a:lnTo>
                      <a:pt x="7843" y="2306"/>
                    </a:lnTo>
                    <a:lnTo>
                      <a:pt x="7824" y="2306"/>
                    </a:lnTo>
                    <a:lnTo>
                      <a:pt x="7134" y="2306"/>
                    </a:lnTo>
                    <a:lnTo>
                      <a:pt x="7134" y="2763"/>
                    </a:lnTo>
                    <a:lnTo>
                      <a:pt x="7132" y="2796"/>
                    </a:lnTo>
                    <a:lnTo>
                      <a:pt x="7125" y="2828"/>
                    </a:lnTo>
                    <a:lnTo>
                      <a:pt x="7115" y="2859"/>
                    </a:lnTo>
                    <a:lnTo>
                      <a:pt x="7101" y="2888"/>
                    </a:lnTo>
                    <a:lnTo>
                      <a:pt x="7082" y="2915"/>
                    </a:lnTo>
                    <a:lnTo>
                      <a:pt x="7061" y="2940"/>
                    </a:lnTo>
                    <a:lnTo>
                      <a:pt x="7036" y="2961"/>
                    </a:lnTo>
                    <a:lnTo>
                      <a:pt x="7009" y="2980"/>
                    </a:lnTo>
                    <a:lnTo>
                      <a:pt x="6980" y="2994"/>
                    </a:lnTo>
                    <a:lnTo>
                      <a:pt x="6949" y="3004"/>
                    </a:lnTo>
                    <a:lnTo>
                      <a:pt x="6917" y="3011"/>
                    </a:lnTo>
                    <a:lnTo>
                      <a:pt x="6884" y="3013"/>
                    </a:lnTo>
                    <a:lnTo>
                      <a:pt x="6851" y="3011"/>
                    </a:lnTo>
                    <a:lnTo>
                      <a:pt x="6819" y="3004"/>
                    </a:lnTo>
                    <a:lnTo>
                      <a:pt x="6788" y="2994"/>
                    </a:lnTo>
                    <a:lnTo>
                      <a:pt x="6759" y="2980"/>
                    </a:lnTo>
                    <a:lnTo>
                      <a:pt x="6732" y="2961"/>
                    </a:lnTo>
                    <a:lnTo>
                      <a:pt x="6707" y="2940"/>
                    </a:lnTo>
                    <a:lnTo>
                      <a:pt x="6686" y="2915"/>
                    </a:lnTo>
                    <a:lnTo>
                      <a:pt x="6667" y="2888"/>
                    </a:lnTo>
                    <a:lnTo>
                      <a:pt x="6653" y="2859"/>
                    </a:lnTo>
                    <a:lnTo>
                      <a:pt x="6643" y="2828"/>
                    </a:lnTo>
                    <a:lnTo>
                      <a:pt x="6636" y="2796"/>
                    </a:lnTo>
                    <a:lnTo>
                      <a:pt x="6634" y="2763"/>
                    </a:lnTo>
                    <a:lnTo>
                      <a:pt x="6634" y="2306"/>
                    </a:lnTo>
                    <a:lnTo>
                      <a:pt x="3366" y="2306"/>
                    </a:lnTo>
                    <a:lnTo>
                      <a:pt x="3366" y="2763"/>
                    </a:lnTo>
                    <a:lnTo>
                      <a:pt x="3364" y="2796"/>
                    </a:lnTo>
                    <a:lnTo>
                      <a:pt x="3357" y="2828"/>
                    </a:lnTo>
                    <a:lnTo>
                      <a:pt x="3347" y="2859"/>
                    </a:lnTo>
                    <a:lnTo>
                      <a:pt x="3333" y="2888"/>
                    </a:lnTo>
                    <a:lnTo>
                      <a:pt x="3314" y="2915"/>
                    </a:lnTo>
                    <a:lnTo>
                      <a:pt x="3293" y="2940"/>
                    </a:lnTo>
                    <a:lnTo>
                      <a:pt x="3268" y="2961"/>
                    </a:lnTo>
                    <a:lnTo>
                      <a:pt x="3241" y="2980"/>
                    </a:lnTo>
                    <a:lnTo>
                      <a:pt x="3212" y="2994"/>
                    </a:lnTo>
                    <a:lnTo>
                      <a:pt x="3181" y="3004"/>
                    </a:lnTo>
                    <a:lnTo>
                      <a:pt x="3149" y="3011"/>
                    </a:lnTo>
                    <a:lnTo>
                      <a:pt x="3116" y="3013"/>
                    </a:lnTo>
                    <a:lnTo>
                      <a:pt x="3083" y="3011"/>
                    </a:lnTo>
                    <a:lnTo>
                      <a:pt x="3051" y="3004"/>
                    </a:lnTo>
                    <a:lnTo>
                      <a:pt x="3020" y="2994"/>
                    </a:lnTo>
                    <a:lnTo>
                      <a:pt x="2991" y="2980"/>
                    </a:lnTo>
                    <a:lnTo>
                      <a:pt x="2964" y="2961"/>
                    </a:lnTo>
                    <a:lnTo>
                      <a:pt x="2939" y="2940"/>
                    </a:lnTo>
                    <a:lnTo>
                      <a:pt x="2918" y="2915"/>
                    </a:lnTo>
                    <a:lnTo>
                      <a:pt x="2899" y="2888"/>
                    </a:lnTo>
                    <a:lnTo>
                      <a:pt x="2885" y="2859"/>
                    </a:lnTo>
                    <a:lnTo>
                      <a:pt x="2875" y="2828"/>
                    </a:lnTo>
                    <a:close/>
                    <a:moveTo>
                      <a:pt x="8282" y="7942"/>
                    </a:moveTo>
                    <a:lnTo>
                      <a:pt x="8282" y="4190"/>
                    </a:lnTo>
                    <a:lnTo>
                      <a:pt x="1718" y="4190"/>
                    </a:lnTo>
                    <a:lnTo>
                      <a:pt x="1718" y="7942"/>
                    </a:lnTo>
                    <a:lnTo>
                      <a:pt x="1718" y="7961"/>
                    </a:lnTo>
                    <a:lnTo>
                      <a:pt x="1719" y="7978"/>
                    </a:lnTo>
                    <a:lnTo>
                      <a:pt x="1721" y="7996"/>
                    </a:lnTo>
                    <a:lnTo>
                      <a:pt x="1723" y="8012"/>
                    </a:lnTo>
                    <a:lnTo>
                      <a:pt x="1726" y="8029"/>
                    </a:lnTo>
                    <a:lnTo>
                      <a:pt x="1729" y="8046"/>
                    </a:lnTo>
                    <a:lnTo>
                      <a:pt x="1733" y="8062"/>
                    </a:lnTo>
                    <a:lnTo>
                      <a:pt x="1738" y="8079"/>
                    </a:lnTo>
                    <a:lnTo>
                      <a:pt x="1743" y="8095"/>
                    </a:lnTo>
                    <a:lnTo>
                      <a:pt x="1749" y="8111"/>
                    </a:lnTo>
                    <a:lnTo>
                      <a:pt x="1756" y="8126"/>
                    </a:lnTo>
                    <a:lnTo>
                      <a:pt x="1763" y="8142"/>
                    </a:lnTo>
                    <a:lnTo>
                      <a:pt x="1771" y="8157"/>
                    </a:lnTo>
                    <a:lnTo>
                      <a:pt x="1779" y="8172"/>
                    </a:lnTo>
                    <a:lnTo>
                      <a:pt x="1787" y="8186"/>
                    </a:lnTo>
                    <a:lnTo>
                      <a:pt x="1796" y="8200"/>
                    </a:lnTo>
                    <a:lnTo>
                      <a:pt x="1806" y="8214"/>
                    </a:lnTo>
                    <a:lnTo>
                      <a:pt x="1817" y="8228"/>
                    </a:lnTo>
                    <a:lnTo>
                      <a:pt x="1828" y="8241"/>
                    </a:lnTo>
                    <a:lnTo>
                      <a:pt x="1839" y="8253"/>
                    </a:lnTo>
                    <a:lnTo>
                      <a:pt x="1851" y="8266"/>
                    </a:lnTo>
                    <a:lnTo>
                      <a:pt x="1863" y="8277"/>
                    </a:lnTo>
                    <a:lnTo>
                      <a:pt x="1876" y="8289"/>
                    </a:lnTo>
                    <a:lnTo>
                      <a:pt x="1889" y="8300"/>
                    </a:lnTo>
                    <a:lnTo>
                      <a:pt x="1903" y="8310"/>
                    </a:lnTo>
                    <a:lnTo>
                      <a:pt x="1917" y="8320"/>
                    </a:lnTo>
                    <a:lnTo>
                      <a:pt x="1932" y="8330"/>
                    </a:lnTo>
                    <a:lnTo>
                      <a:pt x="1946" y="8339"/>
                    </a:lnTo>
                    <a:lnTo>
                      <a:pt x="1961" y="8347"/>
                    </a:lnTo>
                    <a:lnTo>
                      <a:pt x="1977" y="8355"/>
                    </a:lnTo>
                    <a:lnTo>
                      <a:pt x="1992" y="8362"/>
                    </a:lnTo>
                    <a:lnTo>
                      <a:pt x="2008" y="8368"/>
                    </a:lnTo>
                    <a:lnTo>
                      <a:pt x="2024" y="8374"/>
                    </a:lnTo>
                    <a:lnTo>
                      <a:pt x="2040" y="8380"/>
                    </a:lnTo>
                    <a:lnTo>
                      <a:pt x="2056" y="8384"/>
                    </a:lnTo>
                    <a:lnTo>
                      <a:pt x="2073" y="8388"/>
                    </a:lnTo>
                    <a:lnTo>
                      <a:pt x="2089" y="8392"/>
                    </a:lnTo>
                    <a:lnTo>
                      <a:pt x="2106" y="8395"/>
                    </a:lnTo>
                    <a:lnTo>
                      <a:pt x="2123" y="8397"/>
                    </a:lnTo>
                    <a:lnTo>
                      <a:pt x="2140" y="8399"/>
                    </a:lnTo>
                    <a:lnTo>
                      <a:pt x="2157" y="8400"/>
                    </a:lnTo>
                    <a:lnTo>
                      <a:pt x="2176" y="8400"/>
                    </a:lnTo>
                    <a:lnTo>
                      <a:pt x="7824" y="8400"/>
                    </a:lnTo>
                    <a:lnTo>
                      <a:pt x="7843" y="8400"/>
                    </a:lnTo>
                    <a:lnTo>
                      <a:pt x="7860" y="8399"/>
                    </a:lnTo>
                    <a:lnTo>
                      <a:pt x="7877" y="8397"/>
                    </a:lnTo>
                    <a:lnTo>
                      <a:pt x="7894" y="8395"/>
                    </a:lnTo>
                    <a:lnTo>
                      <a:pt x="7911" y="8392"/>
                    </a:lnTo>
                    <a:lnTo>
                      <a:pt x="7927" y="8388"/>
                    </a:lnTo>
                    <a:lnTo>
                      <a:pt x="7944" y="8384"/>
                    </a:lnTo>
                    <a:lnTo>
                      <a:pt x="7960" y="8380"/>
                    </a:lnTo>
                    <a:lnTo>
                      <a:pt x="7976" y="8374"/>
                    </a:lnTo>
                    <a:lnTo>
                      <a:pt x="7992" y="8368"/>
                    </a:lnTo>
                    <a:lnTo>
                      <a:pt x="8008" y="8362"/>
                    </a:lnTo>
                    <a:lnTo>
                      <a:pt x="8023" y="8355"/>
                    </a:lnTo>
                    <a:lnTo>
                      <a:pt x="8039" y="8347"/>
                    </a:lnTo>
                    <a:lnTo>
                      <a:pt x="8054" y="8339"/>
                    </a:lnTo>
                    <a:lnTo>
                      <a:pt x="8068" y="8330"/>
                    </a:lnTo>
                    <a:lnTo>
                      <a:pt x="8083" y="8320"/>
                    </a:lnTo>
                    <a:lnTo>
                      <a:pt x="8097" y="8310"/>
                    </a:lnTo>
                    <a:lnTo>
                      <a:pt x="8111" y="8300"/>
                    </a:lnTo>
                    <a:lnTo>
                      <a:pt x="8124" y="8289"/>
                    </a:lnTo>
                    <a:lnTo>
                      <a:pt x="8137" y="8277"/>
                    </a:lnTo>
                    <a:lnTo>
                      <a:pt x="8149" y="8266"/>
                    </a:lnTo>
                    <a:lnTo>
                      <a:pt x="8161" y="8253"/>
                    </a:lnTo>
                    <a:lnTo>
                      <a:pt x="8172" y="8241"/>
                    </a:lnTo>
                    <a:lnTo>
                      <a:pt x="8183" y="8228"/>
                    </a:lnTo>
                    <a:lnTo>
                      <a:pt x="8194" y="8214"/>
                    </a:lnTo>
                    <a:lnTo>
                      <a:pt x="8204" y="8200"/>
                    </a:lnTo>
                    <a:lnTo>
                      <a:pt x="8213" y="8186"/>
                    </a:lnTo>
                    <a:lnTo>
                      <a:pt x="8221" y="8172"/>
                    </a:lnTo>
                    <a:lnTo>
                      <a:pt x="8229" y="8157"/>
                    </a:lnTo>
                    <a:lnTo>
                      <a:pt x="8237" y="8142"/>
                    </a:lnTo>
                    <a:lnTo>
                      <a:pt x="8244" y="8126"/>
                    </a:lnTo>
                    <a:lnTo>
                      <a:pt x="8251" y="8111"/>
                    </a:lnTo>
                    <a:lnTo>
                      <a:pt x="8257" y="8095"/>
                    </a:lnTo>
                    <a:lnTo>
                      <a:pt x="8262" y="8079"/>
                    </a:lnTo>
                    <a:lnTo>
                      <a:pt x="8267" y="8062"/>
                    </a:lnTo>
                    <a:lnTo>
                      <a:pt x="8271" y="8046"/>
                    </a:lnTo>
                    <a:lnTo>
                      <a:pt x="8274" y="8029"/>
                    </a:lnTo>
                    <a:lnTo>
                      <a:pt x="8277" y="8012"/>
                    </a:lnTo>
                    <a:lnTo>
                      <a:pt x="8279" y="7996"/>
                    </a:lnTo>
                    <a:lnTo>
                      <a:pt x="8281" y="7978"/>
                    </a:lnTo>
                    <a:lnTo>
                      <a:pt x="8282" y="7961"/>
                    </a:lnTo>
                    <a:lnTo>
                      <a:pt x="8282" y="7942"/>
                    </a:lnTo>
                    <a:close/>
                    <a:moveTo>
                      <a:pt x="4379" y="4869"/>
                    </a:moveTo>
                    <a:lnTo>
                      <a:pt x="4388" y="4869"/>
                    </a:lnTo>
                    <a:lnTo>
                      <a:pt x="4397" y="4868"/>
                    </a:lnTo>
                    <a:lnTo>
                      <a:pt x="4406" y="4868"/>
                    </a:lnTo>
                    <a:lnTo>
                      <a:pt x="4411" y="4868"/>
                    </a:lnTo>
                    <a:lnTo>
                      <a:pt x="5589" y="4868"/>
                    </a:lnTo>
                    <a:lnTo>
                      <a:pt x="5594" y="4868"/>
                    </a:lnTo>
                    <a:lnTo>
                      <a:pt x="5603" y="4868"/>
                    </a:lnTo>
                    <a:lnTo>
                      <a:pt x="5612" y="4869"/>
                    </a:lnTo>
                    <a:lnTo>
                      <a:pt x="5621" y="4869"/>
                    </a:lnTo>
                    <a:lnTo>
                      <a:pt x="5630" y="4870"/>
                    </a:lnTo>
                    <a:lnTo>
                      <a:pt x="5639" y="4871"/>
                    </a:lnTo>
                    <a:lnTo>
                      <a:pt x="5648" y="4872"/>
                    </a:lnTo>
                    <a:lnTo>
                      <a:pt x="5657" y="4873"/>
                    </a:lnTo>
                    <a:lnTo>
                      <a:pt x="5666" y="4874"/>
                    </a:lnTo>
                    <a:lnTo>
                      <a:pt x="5675" y="4876"/>
                    </a:lnTo>
                    <a:lnTo>
                      <a:pt x="5684" y="4877"/>
                    </a:lnTo>
                    <a:lnTo>
                      <a:pt x="5692" y="4879"/>
                    </a:lnTo>
                    <a:lnTo>
                      <a:pt x="5701" y="4881"/>
                    </a:lnTo>
                    <a:lnTo>
                      <a:pt x="5710" y="4883"/>
                    </a:lnTo>
                    <a:lnTo>
                      <a:pt x="5718" y="4886"/>
                    </a:lnTo>
                    <a:lnTo>
                      <a:pt x="5727" y="4888"/>
                    </a:lnTo>
                    <a:lnTo>
                      <a:pt x="5736" y="4891"/>
                    </a:lnTo>
                    <a:lnTo>
                      <a:pt x="5744" y="4893"/>
                    </a:lnTo>
                    <a:lnTo>
                      <a:pt x="5752" y="4896"/>
                    </a:lnTo>
                    <a:lnTo>
                      <a:pt x="5761" y="4899"/>
                    </a:lnTo>
                    <a:lnTo>
                      <a:pt x="5769" y="4903"/>
                    </a:lnTo>
                    <a:lnTo>
                      <a:pt x="5777" y="4906"/>
                    </a:lnTo>
                    <a:lnTo>
                      <a:pt x="5786" y="4910"/>
                    </a:lnTo>
                    <a:lnTo>
                      <a:pt x="5794" y="4913"/>
                    </a:lnTo>
                    <a:lnTo>
                      <a:pt x="5802" y="4917"/>
                    </a:lnTo>
                    <a:lnTo>
                      <a:pt x="5810" y="4921"/>
                    </a:lnTo>
                    <a:lnTo>
                      <a:pt x="5818" y="4925"/>
                    </a:lnTo>
                    <a:lnTo>
                      <a:pt x="5826" y="4930"/>
                    </a:lnTo>
                    <a:lnTo>
                      <a:pt x="5836" y="4935"/>
                    </a:lnTo>
                    <a:lnTo>
                      <a:pt x="5844" y="4940"/>
                    </a:lnTo>
                    <a:lnTo>
                      <a:pt x="5851" y="4945"/>
                    </a:lnTo>
                    <a:lnTo>
                      <a:pt x="5859" y="4950"/>
                    </a:lnTo>
                    <a:lnTo>
                      <a:pt x="5866" y="4955"/>
                    </a:lnTo>
                    <a:lnTo>
                      <a:pt x="5873" y="4960"/>
                    </a:lnTo>
                    <a:lnTo>
                      <a:pt x="5881" y="4966"/>
                    </a:lnTo>
                    <a:lnTo>
                      <a:pt x="5888" y="4971"/>
                    </a:lnTo>
                    <a:lnTo>
                      <a:pt x="5895" y="4977"/>
                    </a:lnTo>
                    <a:lnTo>
                      <a:pt x="5902" y="4982"/>
                    </a:lnTo>
                    <a:lnTo>
                      <a:pt x="5908" y="4988"/>
                    </a:lnTo>
                    <a:lnTo>
                      <a:pt x="5915" y="4994"/>
                    </a:lnTo>
                    <a:lnTo>
                      <a:pt x="5922" y="5000"/>
                    </a:lnTo>
                    <a:lnTo>
                      <a:pt x="5928" y="5006"/>
                    </a:lnTo>
                    <a:lnTo>
                      <a:pt x="5934" y="5012"/>
                    </a:lnTo>
                    <a:lnTo>
                      <a:pt x="5940" y="5019"/>
                    </a:lnTo>
                    <a:lnTo>
                      <a:pt x="5946" y="5025"/>
                    </a:lnTo>
                    <a:lnTo>
                      <a:pt x="5952" y="5032"/>
                    </a:lnTo>
                    <a:lnTo>
                      <a:pt x="5958" y="5038"/>
                    </a:lnTo>
                    <a:lnTo>
                      <a:pt x="5964" y="5045"/>
                    </a:lnTo>
                    <a:lnTo>
                      <a:pt x="5970" y="5052"/>
                    </a:lnTo>
                    <a:lnTo>
                      <a:pt x="5975" y="5059"/>
                    </a:lnTo>
                    <a:lnTo>
                      <a:pt x="5980" y="5066"/>
                    </a:lnTo>
                    <a:lnTo>
                      <a:pt x="5985" y="5073"/>
                    </a:lnTo>
                    <a:lnTo>
                      <a:pt x="5991" y="5080"/>
                    </a:lnTo>
                    <a:lnTo>
                      <a:pt x="5996" y="5088"/>
                    </a:lnTo>
                    <a:lnTo>
                      <a:pt x="6000" y="5095"/>
                    </a:lnTo>
                    <a:lnTo>
                      <a:pt x="6005" y="5103"/>
                    </a:lnTo>
                    <a:lnTo>
                      <a:pt x="6014" y="5118"/>
                    </a:lnTo>
                    <a:lnTo>
                      <a:pt x="6018" y="5125"/>
                    </a:lnTo>
                    <a:lnTo>
                      <a:pt x="6022" y="5133"/>
                    </a:lnTo>
                    <a:lnTo>
                      <a:pt x="6026" y="5141"/>
                    </a:lnTo>
                    <a:lnTo>
                      <a:pt x="6029" y="5149"/>
                    </a:lnTo>
                    <a:lnTo>
                      <a:pt x="6033" y="5157"/>
                    </a:lnTo>
                    <a:lnTo>
                      <a:pt x="6037" y="5165"/>
                    </a:lnTo>
                    <a:lnTo>
                      <a:pt x="6040" y="5174"/>
                    </a:lnTo>
                    <a:lnTo>
                      <a:pt x="6043" y="5182"/>
                    </a:lnTo>
                    <a:lnTo>
                      <a:pt x="6046" y="5190"/>
                    </a:lnTo>
                    <a:lnTo>
                      <a:pt x="6049" y="5199"/>
                    </a:lnTo>
                    <a:lnTo>
                      <a:pt x="6052" y="5207"/>
                    </a:lnTo>
                    <a:lnTo>
                      <a:pt x="6054" y="5215"/>
                    </a:lnTo>
                    <a:lnTo>
                      <a:pt x="6057" y="5224"/>
                    </a:lnTo>
                    <a:lnTo>
                      <a:pt x="6059" y="5233"/>
                    </a:lnTo>
                    <a:lnTo>
                      <a:pt x="6061" y="5241"/>
                    </a:lnTo>
                    <a:lnTo>
                      <a:pt x="6063" y="5250"/>
                    </a:lnTo>
                    <a:lnTo>
                      <a:pt x="6065" y="5259"/>
                    </a:lnTo>
                    <a:lnTo>
                      <a:pt x="6066" y="5268"/>
                    </a:lnTo>
                    <a:lnTo>
                      <a:pt x="6068" y="5276"/>
                    </a:lnTo>
                    <a:lnTo>
                      <a:pt x="6069" y="5285"/>
                    </a:lnTo>
                    <a:lnTo>
                      <a:pt x="6070" y="5294"/>
                    </a:lnTo>
                    <a:lnTo>
                      <a:pt x="6071" y="5303"/>
                    </a:lnTo>
                    <a:lnTo>
                      <a:pt x="6072" y="5312"/>
                    </a:lnTo>
                    <a:lnTo>
                      <a:pt x="6073" y="5321"/>
                    </a:lnTo>
                    <a:lnTo>
                      <a:pt x="6073" y="5330"/>
                    </a:lnTo>
                    <a:lnTo>
                      <a:pt x="6074" y="5339"/>
                    </a:lnTo>
                    <a:lnTo>
                      <a:pt x="6074" y="5348"/>
                    </a:lnTo>
                    <a:lnTo>
                      <a:pt x="6074" y="5353"/>
                    </a:lnTo>
                    <a:lnTo>
                      <a:pt x="6074" y="6413"/>
                    </a:lnTo>
                    <a:lnTo>
                      <a:pt x="6074" y="6418"/>
                    </a:lnTo>
                    <a:lnTo>
                      <a:pt x="6074" y="6427"/>
                    </a:lnTo>
                    <a:lnTo>
                      <a:pt x="6073" y="6436"/>
                    </a:lnTo>
                    <a:lnTo>
                      <a:pt x="6073" y="6445"/>
                    </a:lnTo>
                    <a:lnTo>
                      <a:pt x="6072" y="6454"/>
                    </a:lnTo>
                    <a:lnTo>
                      <a:pt x="6071" y="6463"/>
                    </a:lnTo>
                    <a:lnTo>
                      <a:pt x="6070" y="6472"/>
                    </a:lnTo>
                    <a:lnTo>
                      <a:pt x="6069" y="6481"/>
                    </a:lnTo>
                    <a:lnTo>
                      <a:pt x="6068" y="6490"/>
                    </a:lnTo>
                    <a:lnTo>
                      <a:pt x="6066" y="6498"/>
                    </a:lnTo>
                    <a:lnTo>
                      <a:pt x="6065" y="6507"/>
                    </a:lnTo>
                    <a:lnTo>
                      <a:pt x="6063" y="6516"/>
                    </a:lnTo>
                    <a:lnTo>
                      <a:pt x="6061" y="6525"/>
                    </a:lnTo>
                    <a:lnTo>
                      <a:pt x="6059" y="6533"/>
                    </a:lnTo>
                    <a:lnTo>
                      <a:pt x="6057" y="6542"/>
                    </a:lnTo>
                    <a:lnTo>
                      <a:pt x="6054" y="6551"/>
                    </a:lnTo>
                    <a:lnTo>
                      <a:pt x="6052" y="6559"/>
                    </a:lnTo>
                    <a:lnTo>
                      <a:pt x="6049" y="6567"/>
                    </a:lnTo>
                    <a:lnTo>
                      <a:pt x="6046" y="6576"/>
                    </a:lnTo>
                    <a:lnTo>
                      <a:pt x="6043" y="6584"/>
                    </a:lnTo>
                    <a:lnTo>
                      <a:pt x="6040" y="6592"/>
                    </a:lnTo>
                    <a:lnTo>
                      <a:pt x="6037" y="6601"/>
                    </a:lnTo>
                    <a:lnTo>
                      <a:pt x="6033" y="6609"/>
                    </a:lnTo>
                    <a:lnTo>
                      <a:pt x="6029" y="6617"/>
                    </a:lnTo>
                    <a:lnTo>
                      <a:pt x="6026" y="6625"/>
                    </a:lnTo>
                    <a:lnTo>
                      <a:pt x="6022" y="6633"/>
                    </a:lnTo>
                    <a:lnTo>
                      <a:pt x="6018" y="6641"/>
                    </a:lnTo>
                    <a:lnTo>
                      <a:pt x="6014" y="6648"/>
                    </a:lnTo>
                    <a:lnTo>
                      <a:pt x="6005" y="6663"/>
                    </a:lnTo>
                    <a:lnTo>
                      <a:pt x="6000" y="6671"/>
                    </a:lnTo>
                    <a:lnTo>
                      <a:pt x="5996" y="6678"/>
                    </a:lnTo>
                    <a:lnTo>
                      <a:pt x="5991" y="6686"/>
                    </a:lnTo>
                    <a:lnTo>
                      <a:pt x="5985" y="6693"/>
                    </a:lnTo>
                    <a:lnTo>
                      <a:pt x="5980" y="6700"/>
                    </a:lnTo>
                    <a:lnTo>
                      <a:pt x="5975" y="6707"/>
                    </a:lnTo>
                    <a:lnTo>
                      <a:pt x="5970" y="6714"/>
                    </a:lnTo>
                    <a:lnTo>
                      <a:pt x="5964" y="6721"/>
                    </a:lnTo>
                    <a:lnTo>
                      <a:pt x="5958" y="6728"/>
                    </a:lnTo>
                    <a:lnTo>
                      <a:pt x="5952" y="6734"/>
                    </a:lnTo>
                    <a:lnTo>
                      <a:pt x="5946" y="6741"/>
                    </a:lnTo>
                    <a:lnTo>
                      <a:pt x="5940" y="6747"/>
                    </a:lnTo>
                    <a:lnTo>
                      <a:pt x="5934" y="6754"/>
                    </a:lnTo>
                    <a:lnTo>
                      <a:pt x="5928" y="6760"/>
                    </a:lnTo>
                    <a:lnTo>
                      <a:pt x="5922" y="6766"/>
                    </a:lnTo>
                    <a:lnTo>
                      <a:pt x="5915" y="6772"/>
                    </a:lnTo>
                    <a:lnTo>
                      <a:pt x="5908" y="6778"/>
                    </a:lnTo>
                    <a:lnTo>
                      <a:pt x="5902" y="6784"/>
                    </a:lnTo>
                    <a:lnTo>
                      <a:pt x="5895" y="6789"/>
                    </a:lnTo>
                    <a:lnTo>
                      <a:pt x="5888" y="6795"/>
                    </a:lnTo>
                    <a:lnTo>
                      <a:pt x="5881" y="6800"/>
                    </a:lnTo>
                    <a:lnTo>
                      <a:pt x="5873" y="6806"/>
                    </a:lnTo>
                    <a:lnTo>
                      <a:pt x="5866" y="6811"/>
                    </a:lnTo>
                    <a:lnTo>
                      <a:pt x="5859" y="6816"/>
                    </a:lnTo>
                    <a:lnTo>
                      <a:pt x="5851" y="6821"/>
                    </a:lnTo>
                    <a:lnTo>
                      <a:pt x="5844" y="6826"/>
                    </a:lnTo>
                    <a:lnTo>
                      <a:pt x="5836" y="6831"/>
                    </a:lnTo>
                    <a:lnTo>
                      <a:pt x="5830" y="6834"/>
                    </a:lnTo>
                    <a:lnTo>
                      <a:pt x="5822" y="6838"/>
                    </a:lnTo>
                    <a:lnTo>
                      <a:pt x="5813" y="6844"/>
                    </a:lnTo>
                    <a:lnTo>
                      <a:pt x="5805" y="6848"/>
                    </a:lnTo>
                    <a:lnTo>
                      <a:pt x="5796" y="6852"/>
                    </a:lnTo>
                    <a:lnTo>
                      <a:pt x="5788" y="6856"/>
                    </a:lnTo>
                    <a:lnTo>
                      <a:pt x="5778" y="6860"/>
                    </a:lnTo>
                    <a:lnTo>
                      <a:pt x="5770" y="6863"/>
                    </a:lnTo>
                    <a:lnTo>
                      <a:pt x="5761" y="6867"/>
                    </a:lnTo>
                    <a:lnTo>
                      <a:pt x="5753" y="6870"/>
                    </a:lnTo>
                    <a:lnTo>
                      <a:pt x="5743" y="6873"/>
                    </a:lnTo>
                    <a:lnTo>
                      <a:pt x="5735" y="6876"/>
                    </a:lnTo>
                    <a:lnTo>
                      <a:pt x="5726" y="6879"/>
                    </a:lnTo>
                    <a:lnTo>
                      <a:pt x="5717" y="6881"/>
                    </a:lnTo>
                    <a:lnTo>
                      <a:pt x="5708" y="6884"/>
                    </a:lnTo>
                    <a:lnTo>
                      <a:pt x="5699" y="6886"/>
                    </a:lnTo>
                    <a:lnTo>
                      <a:pt x="5690" y="6888"/>
                    </a:lnTo>
                    <a:lnTo>
                      <a:pt x="5682" y="6889"/>
                    </a:lnTo>
                    <a:lnTo>
                      <a:pt x="5673" y="6891"/>
                    </a:lnTo>
                    <a:lnTo>
                      <a:pt x="5664" y="6892"/>
                    </a:lnTo>
                    <a:lnTo>
                      <a:pt x="5655" y="6894"/>
                    </a:lnTo>
                    <a:lnTo>
                      <a:pt x="5646" y="6895"/>
                    </a:lnTo>
                    <a:lnTo>
                      <a:pt x="5637" y="6896"/>
                    </a:lnTo>
                    <a:lnTo>
                      <a:pt x="5629" y="6896"/>
                    </a:lnTo>
                    <a:lnTo>
                      <a:pt x="5620" y="6897"/>
                    </a:lnTo>
                    <a:lnTo>
                      <a:pt x="5611" y="6898"/>
                    </a:lnTo>
                    <a:lnTo>
                      <a:pt x="5602" y="6898"/>
                    </a:lnTo>
                    <a:lnTo>
                      <a:pt x="5593" y="6898"/>
                    </a:lnTo>
                    <a:lnTo>
                      <a:pt x="5589" y="6898"/>
                    </a:lnTo>
                    <a:lnTo>
                      <a:pt x="4411" y="6898"/>
                    </a:lnTo>
                    <a:lnTo>
                      <a:pt x="4407" y="6898"/>
                    </a:lnTo>
                    <a:lnTo>
                      <a:pt x="4398" y="6898"/>
                    </a:lnTo>
                    <a:lnTo>
                      <a:pt x="4389" y="6898"/>
                    </a:lnTo>
                    <a:lnTo>
                      <a:pt x="4380" y="6897"/>
                    </a:lnTo>
                    <a:lnTo>
                      <a:pt x="4371" y="6896"/>
                    </a:lnTo>
                    <a:lnTo>
                      <a:pt x="4363" y="6896"/>
                    </a:lnTo>
                    <a:lnTo>
                      <a:pt x="4354" y="6895"/>
                    </a:lnTo>
                    <a:lnTo>
                      <a:pt x="4345" y="6894"/>
                    </a:lnTo>
                    <a:lnTo>
                      <a:pt x="4336" y="6892"/>
                    </a:lnTo>
                    <a:lnTo>
                      <a:pt x="4327" y="6891"/>
                    </a:lnTo>
                    <a:lnTo>
                      <a:pt x="4318" y="6889"/>
                    </a:lnTo>
                    <a:lnTo>
                      <a:pt x="4310" y="6888"/>
                    </a:lnTo>
                    <a:lnTo>
                      <a:pt x="4301" y="6886"/>
                    </a:lnTo>
                    <a:lnTo>
                      <a:pt x="4292" y="6884"/>
                    </a:lnTo>
                    <a:lnTo>
                      <a:pt x="4283" y="6881"/>
                    </a:lnTo>
                    <a:lnTo>
                      <a:pt x="4274" y="6879"/>
                    </a:lnTo>
                    <a:lnTo>
                      <a:pt x="4265" y="6876"/>
                    </a:lnTo>
                    <a:lnTo>
                      <a:pt x="4257" y="6873"/>
                    </a:lnTo>
                    <a:lnTo>
                      <a:pt x="4247" y="6870"/>
                    </a:lnTo>
                    <a:lnTo>
                      <a:pt x="4239" y="6867"/>
                    </a:lnTo>
                    <a:lnTo>
                      <a:pt x="4230" y="6863"/>
                    </a:lnTo>
                    <a:lnTo>
                      <a:pt x="4222" y="6860"/>
                    </a:lnTo>
                    <a:lnTo>
                      <a:pt x="4212" y="6856"/>
                    </a:lnTo>
                    <a:lnTo>
                      <a:pt x="4204" y="6852"/>
                    </a:lnTo>
                    <a:lnTo>
                      <a:pt x="4195" y="6848"/>
                    </a:lnTo>
                    <a:lnTo>
                      <a:pt x="4187" y="6844"/>
                    </a:lnTo>
                    <a:lnTo>
                      <a:pt x="4178" y="6838"/>
                    </a:lnTo>
                    <a:lnTo>
                      <a:pt x="4170" y="6834"/>
                    </a:lnTo>
                    <a:lnTo>
                      <a:pt x="4164" y="6831"/>
                    </a:lnTo>
                    <a:lnTo>
                      <a:pt x="4156" y="6826"/>
                    </a:lnTo>
                    <a:lnTo>
                      <a:pt x="4149" y="6821"/>
                    </a:lnTo>
                    <a:lnTo>
                      <a:pt x="4141" y="6816"/>
                    </a:lnTo>
                    <a:lnTo>
                      <a:pt x="4134" y="6811"/>
                    </a:lnTo>
                    <a:lnTo>
                      <a:pt x="4127" y="6806"/>
                    </a:lnTo>
                    <a:lnTo>
                      <a:pt x="4119" y="6800"/>
                    </a:lnTo>
                    <a:lnTo>
                      <a:pt x="4112" y="6795"/>
                    </a:lnTo>
                    <a:lnTo>
                      <a:pt x="4105" y="6789"/>
                    </a:lnTo>
                    <a:lnTo>
                      <a:pt x="4098" y="6784"/>
                    </a:lnTo>
                    <a:lnTo>
                      <a:pt x="4092" y="6778"/>
                    </a:lnTo>
                    <a:lnTo>
                      <a:pt x="4085" y="6772"/>
                    </a:lnTo>
                    <a:lnTo>
                      <a:pt x="4078" y="6766"/>
                    </a:lnTo>
                    <a:lnTo>
                      <a:pt x="4072" y="6760"/>
                    </a:lnTo>
                    <a:lnTo>
                      <a:pt x="4066" y="6754"/>
                    </a:lnTo>
                    <a:lnTo>
                      <a:pt x="4060" y="6747"/>
                    </a:lnTo>
                    <a:lnTo>
                      <a:pt x="4054" y="6741"/>
                    </a:lnTo>
                    <a:lnTo>
                      <a:pt x="4048" y="6734"/>
                    </a:lnTo>
                    <a:lnTo>
                      <a:pt x="4042" y="6728"/>
                    </a:lnTo>
                    <a:lnTo>
                      <a:pt x="4036" y="6721"/>
                    </a:lnTo>
                    <a:lnTo>
                      <a:pt x="4030" y="6714"/>
                    </a:lnTo>
                    <a:lnTo>
                      <a:pt x="4025" y="6707"/>
                    </a:lnTo>
                    <a:lnTo>
                      <a:pt x="4020" y="6700"/>
                    </a:lnTo>
                    <a:lnTo>
                      <a:pt x="4015" y="6693"/>
                    </a:lnTo>
                    <a:lnTo>
                      <a:pt x="4009" y="6686"/>
                    </a:lnTo>
                    <a:lnTo>
                      <a:pt x="4004" y="6678"/>
                    </a:lnTo>
                    <a:lnTo>
                      <a:pt x="4000" y="6671"/>
                    </a:lnTo>
                    <a:lnTo>
                      <a:pt x="3995" y="6663"/>
                    </a:lnTo>
                    <a:lnTo>
                      <a:pt x="3986" y="6648"/>
                    </a:lnTo>
                    <a:lnTo>
                      <a:pt x="3982" y="6641"/>
                    </a:lnTo>
                    <a:lnTo>
                      <a:pt x="3978" y="6633"/>
                    </a:lnTo>
                    <a:lnTo>
                      <a:pt x="3974" y="6625"/>
                    </a:lnTo>
                    <a:lnTo>
                      <a:pt x="3971" y="6617"/>
                    </a:lnTo>
                    <a:lnTo>
                      <a:pt x="3967" y="6609"/>
                    </a:lnTo>
                    <a:lnTo>
                      <a:pt x="3963" y="6601"/>
                    </a:lnTo>
                    <a:lnTo>
                      <a:pt x="3960" y="6592"/>
                    </a:lnTo>
                    <a:lnTo>
                      <a:pt x="3957" y="6584"/>
                    </a:lnTo>
                    <a:lnTo>
                      <a:pt x="3954" y="6576"/>
                    </a:lnTo>
                    <a:lnTo>
                      <a:pt x="3951" y="6567"/>
                    </a:lnTo>
                    <a:lnTo>
                      <a:pt x="3948" y="6559"/>
                    </a:lnTo>
                    <a:lnTo>
                      <a:pt x="3946" y="6551"/>
                    </a:lnTo>
                    <a:lnTo>
                      <a:pt x="3943" y="6542"/>
                    </a:lnTo>
                    <a:lnTo>
                      <a:pt x="3941" y="6533"/>
                    </a:lnTo>
                    <a:lnTo>
                      <a:pt x="3939" y="6525"/>
                    </a:lnTo>
                    <a:lnTo>
                      <a:pt x="3937" y="6516"/>
                    </a:lnTo>
                    <a:lnTo>
                      <a:pt x="3935" y="6507"/>
                    </a:lnTo>
                    <a:lnTo>
                      <a:pt x="3934" y="6498"/>
                    </a:lnTo>
                    <a:lnTo>
                      <a:pt x="3932" y="6490"/>
                    </a:lnTo>
                    <a:lnTo>
                      <a:pt x="3931" y="6481"/>
                    </a:lnTo>
                    <a:lnTo>
                      <a:pt x="3930" y="6472"/>
                    </a:lnTo>
                    <a:lnTo>
                      <a:pt x="3929" y="6463"/>
                    </a:lnTo>
                    <a:lnTo>
                      <a:pt x="3928" y="6454"/>
                    </a:lnTo>
                    <a:lnTo>
                      <a:pt x="3927" y="6445"/>
                    </a:lnTo>
                    <a:lnTo>
                      <a:pt x="3927" y="6436"/>
                    </a:lnTo>
                    <a:lnTo>
                      <a:pt x="3926" y="6427"/>
                    </a:lnTo>
                    <a:lnTo>
                      <a:pt x="3926" y="6418"/>
                    </a:lnTo>
                    <a:lnTo>
                      <a:pt x="3926" y="6413"/>
                    </a:lnTo>
                    <a:lnTo>
                      <a:pt x="3926" y="5353"/>
                    </a:lnTo>
                    <a:lnTo>
                      <a:pt x="3926" y="5348"/>
                    </a:lnTo>
                    <a:lnTo>
                      <a:pt x="3926" y="5339"/>
                    </a:lnTo>
                    <a:lnTo>
                      <a:pt x="3927" y="5330"/>
                    </a:lnTo>
                    <a:lnTo>
                      <a:pt x="3927" y="5321"/>
                    </a:lnTo>
                    <a:lnTo>
                      <a:pt x="3928" y="5312"/>
                    </a:lnTo>
                    <a:lnTo>
                      <a:pt x="3929" y="5303"/>
                    </a:lnTo>
                    <a:lnTo>
                      <a:pt x="3930" y="5294"/>
                    </a:lnTo>
                    <a:lnTo>
                      <a:pt x="3931" y="5285"/>
                    </a:lnTo>
                    <a:lnTo>
                      <a:pt x="3932" y="5276"/>
                    </a:lnTo>
                    <a:lnTo>
                      <a:pt x="3934" y="5268"/>
                    </a:lnTo>
                    <a:lnTo>
                      <a:pt x="3935" y="5259"/>
                    </a:lnTo>
                    <a:lnTo>
                      <a:pt x="3937" y="5250"/>
                    </a:lnTo>
                    <a:lnTo>
                      <a:pt x="3939" y="5241"/>
                    </a:lnTo>
                    <a:lnTo>
                      <a:pt x="3941" y="5233"/>
                    </a:lnTo>
                    <a:lnTo>
                      <a:pt x="3943" y="5224"/>
                    </a:lnTo>
                    <a:lnTo>
                      <a:pt x="3946" y="5215"/>
                    </a:lnTo>
                    <a:lnTo>
                      <a:pt x="3948" y="5207"/>
                    </a:lnTo>
                    <a:lnTo>
                      <a:pt x="3951" y="5199"/>
                    </a:lnTo>
                    <a:lnTo>
                      <a:pt x="3954" y="5190"/>
                    </a:lnTo>
                    <a:lnTo>
                      <a:pt x="3957" y="5182"/>
                    </a:lnTo>
                    <a:lnTo>
                      <a:pt x="3960" y="5174"/>
                    </a:lnTo>
                    <a:lnTo>
                      <a:pt x="3963" y="5165"/>
                    </a:lnTo>
                    <a:lnTo>
                      <a:pt x="3967" y="5157"/>
                    </a:lnTo>
                    <a:lnTo>
                      <a:pt x="3971" y="5149"/>
                    </a:lnTo>
                    <a:lnTo>
                      <a:pt x="3974" y="5141"/>
                    </a:lnTo>
                    <a:lnTo>
                      <a:pt x="3978" y="5133"/>
                    </a:lnTo>
                    <a:lnTo>
                      <a:pt x="3982" y="5125"/>
                    </a:lnTo>
                    <a:lnTo>
                      <a:pt x="3986" y="5118"/>
                    </a:lnTo>
                    <a:lnTo>
                      <a:pt x="3995" y="5103"/>
                    </a:lnTo>
                    <a:lnTo>
                      <a:pt x="4000" y="5095"/>
                    </a:lnTo>
                    <a:lnTo>
                      <a:pt x="4004" y="5088"/>
                    </a:lnTo>
                    <a:lnTo>
                      <a:pt x="4009" y="5080"/>
                    </a:lnTo>
                    <a:lnTo>
                      <a:pt x="4015" y="5073"/>
                    </a:lnTo>
                    <a:lnTo>
                      <a:pt x="4020" y="5066"/>
                    </a:lnTo>
                    <a:lnTo>
                      <a:pt x="4025" y="5059"/>
                    </a:lnTo>
                    <a:lnTo>
                      <a:pt x="4030" y="5052"/>
                    </a:lnTo>
                    <a:lnTo>
                      <a:pt x="4036" y="5045"/>
                    </a:lnTo>
                    <a:lnTo>
                      <a:pt x="4042" y="5038"/>
                    </a:lnTo>
                    <a:lnTo>
                      <a:pt x="4048" y="5032"/>
                    </a:lnTo>
                    <a:lnTo>
                      <a:pt x="4054" y="5025"/>
                    </a:lnTo>
                    <a:lnTo>
                      <a:pt x="4060" y="5019"/>
                    </a:lnTo>
                    <a:lnTo>
                      <a:pt x="4066" y="5012"/>
                    </a:lnTo>
                    <a:lnTo>
                      <a:pt x="4072" y="5006"/>
                    </a:lnTo>
                    <a:lnTo>
                      <a:pt x="4078" y="5000"/>
                    </a:lnTo>
                    <a:lnTo>
                      <a:pt x="4085" y="4994"/>
                    </a:lnTo>
                    <a:lnTo>
                      <a:pt x="4092" y="4988"/>
                    </a:lnTo>
                    <a:lnTo>
                      <a:pt x="4098" y="4982"/>
                    </a:lnTo>
                    <a:lnTo>
                      <a:pt x="4105" y="4977"/>
                    </a:lnTo>
                    <a:lnTo>
                      <a:pt x="4112" y="4971"/>
                    </a:lnTo>
                    <a:lnTo>
                      <a:pt x="4119" y="4966"/>
                    </a:lnTo>
                    <a:lnTo>
                      <a:pt x="4127" y="4960"/>
                    </a:lnTo>
                    <a:lnTo>
                      <a:pt x="4134" y="4955"/>
                    </a:lnTo>
                    <a:lnTo>
                      <a:pt x="4141" y="4950"/>
                    </a:lnTo>
                    <a:lnTo>
                      <a:pt x="4149" y="4945"/>
                    </a:lnTo>
                    <a:lnTo>
                      <a:pt x="4156" y="4940"/>
                    </a:lnTo>
                    <a:lnTo>
                      <a:pt x="4164" y="4935"/>
                    </a:lnTo>
                    <a:lnTo>
                      <a:pt x="4174" y="4930"/>
                    </a:lnTo>
                    <a:lnTo>
                      <a:pt x="4182" y="4925"/>
                    </a:lnTo>
                    <a:lnTo>
                      <a:pt x="4190" y="4921"/>
                    </a:lnTo>
                    <a:lnTo>
                      <a:pt x="4198" y="4917"/>
                    </a:lnTo>
                    <a:lnTo>
                      <a:pt x="4206" y="4913"/>
                    </a:lnTo>
                    <a:lnTo>
                      <a:pt x="4214" y="4910"/>
                    </a:lnTo>
                    <a:lnTo>
                      <a:pt x="4223" y="4906"/>
                    </a:lnTo>
                    <a:lnTo>
                      <a:pt x="4231" y="4903"/>
                    </a:lnTo>
                    <a:lnTo>
                      <a:pt x="4239" y="4899"/>
                    </a:lnTo>
                    <a:lnTo>
                      <a:pt x="4248" y="4896"/>
                    </a:lnTo>
                    <a:lnTo>
                      <a:pt x="4256" y="4893"/>
                    </a:lnTo>
                    <a:lnTo>
                      <a:pt x="4264" y="4891"/>
                    </a:lnTo>
                    <a:lnTo>
                      <a:pt x="4273" y="4888"/>
                    </a:lnTo>
                    <a:lnTo>
                      <a:pt x="4282" y="4886"/>
                    </a:lnTo>
                    <a:lnTo>
                      <a:pt x="4290" y="4883"/>
                    </a:lnTo>
                    <a:lnTo>
                      <a:pt x="4299" y="4881"/>
                    </a:lnTo>
                    <a:lnTo>
                      <a:pt x="4308" y="4879"/>
                    </a:lnTo>
                    <a:lnTo>
                      <a:pt x="4316" y="4877"/>
                    </a:lnTo>
                    <a:lnTo>
                      <a:pt x="4325" y="4876"/>
                    </a:lnTo>
                    <a:lnTo>
                      <a:pt x="4334" y="4874"/>
                    </a:lnTo>
                    <a:lnTo>
                      <a:pt x="4343" y="4873"/>
                    </a:lnTo>
                    <a:lnTo>
                      <a:pt x="4352" y="4872"/>
                    </a:lnTo>
                    <a:lnTo>
                      <a:pt x="4361" y="4871"/>
                    </a:lnTo>
                    <a:lnTo>
                      <a:pt x="4370" y="4870"/>
                    </a:lnTo>
                    <a:lnTo>
                      <a:pt x="4379" y="4869"/>
                    </a:lnTo>
                    <a:close/>
                    <a:moveTo>
                      <a:pt x="4426" y="6398"/>
                    </a:moveTo>
                    <a:lnTo>
                      <a:pt x="5574" y="6398"/>
                    </a:lnTo>
                    <a:lnTo>
                      <a:pt x="5574" y="5368"/>
                    </a:lnTo>
                    <a:lnTo>
                      <a:pt x="4426" y="5368"/>
                    </a:lnTo>
                    <a:lnTo>
                      <a:pt x="4426" y="6398"/>
                    </a:lnTo>
                    <a:close/>
                  </a:path>
                </a:pathLst>
              </a:custGeom>
              <a:solidFill>
                <a:srgbClr val="FFFFFF"/>
              </a:solidFill>
              <a:ln>
                <a:noFill/>
              </a:ln>
            </p:spPr>
            <p:txBody>
              <a:bodyPr/>
              <a:lstStyle/>
              <a:p>
                <a:endParaRPr/>
              </a:p>
            </p:txBody>
          </p:sp>
        </p:grpSp>
      </p:grpSp>
      <p:sp>
        <p:nvSpPr>
          <p:cNvPr id="105" name="TextBox 104">
            <a:extLst>
              <a:ext uri="{FF2B5EF4-FFF2-40B4-BE49-F238E27FC236}">
                <a16:creationId xmlns:a16="http://schemas.microsoft.com/office/drawing/2014/main" id="{30F44EC7-B0E8-41F1-AB45-5E76563D7FBB}"/>
              </a:ext>
            </a:extLst>
          </p:cNvPr>
          <p:cNvSpPr txBox="1"/>
          <p:nvPr/>
        </p:nvSpPr>
        <p:spPr>
          <a:xfrm>
            <a:off x="9288352" y="4815317"/>
            <a:ext cx="2237166" cy="533378"/>
          </a:xfrm>
          <a:prstGeom prst="rect">
            <a:avLst/>
          </a:prstGeom>
          <a:noFill/>
        </p:spPr>
        <p:txBody>
          <a:bodyPr wrap="square" lIns="0" tIns="0" rIns="0" bIns="0" rtlCol="0" anchor="b">
            <a:normAutofit/>
          </a:bodyPr>
          <a:lstStyle/>
          <a:p>
            <a:r>
              <a:rPr lang="en-US" sz="1400" b="1" dirty="0">
                <a:solidFill>
                  <a:schemeClr val="accent5"/>
                </a:solidFill>
                <a:latin typeface="+mj-lt"/>
              </a:rPr>
              <a:t>Cadence</a:t>
            </a:r>
            <a:endParaRPr lang="en-PH" sz="1400" b="1" dirty="0">
              <a:solidFill>
                <a:schemeClr val="accent5"/>
              </a:solidFill>
              <a:latin typeface="+mj-lt"/>
            </a:endParaRPr>
          </a:p>
        </p:txBody>
      </p:sp>
      <p:sp>
        <p:nvSpPr>
          <p:cNvPr id="106" name="TextBox 105">
            <a:extLst>
              <a:ext uri="{FF2B5EF4-FFF2-40B4-BE49-F238E27FC236}">
                <a16:creationId xmlns:a16="http://schemas.microsoft.com/office/drawing/2014/main" id="{EB7C8F2A-37B0-4C74-9842-6CEB678C9A14}"/>
              </a:ext>
            </a:extLst>
          </p:cNvPr>
          <p:cNvSpPr txBox="1"/>
          <p:nvPr/>
        </p:nvSpPr>
        <p:spPr>
          <a:xfrm>
            <a:off x="9288352" y="5429450"/>
            <a:ext cx="2237166" cy="556407"/>
          </a:xfrm>
          <a:prstGeom prst="rect">
            <a:avLst/>
          </a:prstGeom>
          <a:noFill/>
        </p:spPr>
        <p:txBody>
          <a:bodyPr wrap="square" lIns="0" tIns="0" rIns="0" bIns="0" rtlCol="0" anchor="t">
            <a:normAutofit/>
          </a:bodyPr>
          <a:lstStyle/>
          <a:p>
            <a:r>
              <a:rPr lang="en-US" sz="1000" dirty="0">
                <a:solidFill>
                  <a:schemeClr val="bg1"/>
                </a:solidFill>
              </a:rPr>
              <a:t>The portfolio is rebalanced each quarter as value is proven and priorities shift.</a:t>
            </a:r>
            <a:endParaRPr lang="en-PH" sz="1000" dirty="0">
              <a:solidFill>
                <a:schemeClr val="bg1"/>
              </a:solidFill>
            </a:endParaRPr>
          </a:p>
        </p:txBody>
      </p:sp>
      <p:grpSp>
        <p:nvGrpSpPr>
          <p:cNvPr id="98" name="Group 97">
            <a:extLst>
              <a:ext uri="{FF2B5EF4-FFF2-40B4-BE49-F238E27FC236}">
                <a16:creationId xmlns:a16="http://schemas.microsoft.com/office/drawing/2014/main" id="{25990BDC-83AE-4DAA-8EE3-F96F9265955C}"/>
              </a:ext>
            </a:extLst>
          </p:cNvPr>
          <p:cNvGrpSpPr/>
          <p:nvPr/>
        </p:nvGrpSpPr>
        <p:grpSpPr>
          <a:xfrm>
            <a:off x="9288352" y="2694291"/>
            <a:ext cx="498282" cy="498282"/>
            <a:chOff x="9196912" y="979940"/>
            <a:chExt cx="631792" cy="631792"/>
          </a:xfrm>
        </p:grpSpPr>
        <p:sp>
          <p:nvSpPr>
            <p:cNvPr id="101" name="Oval 100">
              <a:extLst>
                <a:ext uri="{FF2B5EF4-FFF2-40B4-BE49-F238E27FC236}">
                  <a16:creationId xmlns:a16="http://schemas.microsoft.com/office/drawing/2014/main" id="{A276808C-556C-457B-9A43-1FE0959990B1}"/>
                </a:ext>
              </a:extLst>
            </p:cNvPr>
            <p:cNvSpPr/>
            <p:nvPr/>
          </p:nvSpPr>
          <p:spPr>
            <a:xfrm>
              <a:off x="9196912" y="979940"/>
              <a:ext cx="631792" cy="6317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bg1"/>
                </a:solidFill>
              </a:endParaRPr>
            </a:p>
          </p:txBody>
        </p:sp>
        <p:grpSp>
          <p:nvGrpSpPr>
            <p:cNvPr id="90085" name="Group 598">
              <a:extLst>
                <a:ext uri="{FF2B5EF4-FFF2-40B4-BE49-F238E27FC236}">
                  <a16:creationId xmlns:a16="http://schemas.microsoft.com/office/drawing/2014/main" id="{D0165C10-0DC6-4674-92D0-2AC1326E24A7}"/>
                </a:ext>
              </a:extLst>
            </p:cNvPr>
            <p:cNvGrpSpPr/>
            <p:nvPr/>
          </p:nvGrpSpPr>
          <p:grpSpPr>
            <a:xfrm>
              <a:off x="9250245" y="1033273"/>
              <a:ext cx="525126" cy="525126"/>
              <a:chOff x="4308995" y="3235960"/>
              <a:chExt cx="914400" cy="914400"/>
            </a:xfrm>
          </p:grpSpPr>
          <p:sp>
            <p:nvSpPr>
              <p:cNvPr id="90086" name="Accent">
                <a:extLst>
                  <a:ext uri="{FF2B5EF4-FFF2-40B4-BE49-F238E27FC236}">
                    <a16:creationId xmlns:a16="http://schemas.microsoft.com/office/drawing/2014/main" id="{5BE2B05C-C76D-4A0F-ACE4-C41EBC2CE98F}"/>
                  </a:ext>
                </a:extLst>
              </p:cNvPr>
              <p:cNvSpPr/>
              <p:nvPr/>
            </p:nvSpPr>
            <p:spPr>
              <a:xfrm>
                <a:off x="4308995" y="3235960"/>
                <a:ext cx="914400" cy="914400"/>
              </a:xfrm>
              <a:custGeom>
                <a:avLst/>
                <a:gdLst/>
                <a:ahLst/>
                <a:cxnLst/>
                <a:rect l="0" t="0" r="10000" b="10000"/>
                <a:pathLst>
                  <a:path w="10000" h="1000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FFFFFF"/>
              </a:solidFill>
              <a:ln>
                <a:noFill/>
              </a:ln>
            </p:spPr>
            <p:txBody>
              <a:bodyPr/>
              <a:lstStyle/>
              <a:p>
                <a:endParaRPr/>
              </a:p>
            </p:txBody>
          </p:sp>
          <p:sp>
            <p:nvSpPr>
              <p:cNvPr id="90087" name="Outline">
                <a:extLst>
                  <a:ext uri="{FF2B5EF4-FFF2-40B4-BE49-F238E27FC236}">
                    <a16:creationId xmlns:a16="http://schemas.microsoft.com/office/drawing/2014/main" id="{7740977D-7B71-430E-B9D9-8A7DA27D0D38}"/>
                  </a:ext>
                </a:extLst>
              </p:cNvPr>
              <p:cNvSpPr/>
              <p:nvPr/>
            </p:nvSpPr>
            <p:spPr>
              <a:xfrm>
                <a:off x="4308995" y="3235960"/>
                <a:ext cx="914400" cy="914400"/>
              </a:xfrm>
              <a:custGeom>
                <a:avLst/>
                <a:gdLst/>
                <a:ahLst/>
                <a:cxnLst/>
                <a:rect l="0" t="0" r="10000" b="10000"/>
                <a:pathLst>
                  <a:path w="10000" h="1000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FFFFFF"/>
              </a:solidFill>
              <a:ln>
                <a:noFill/>
              </a:ln>
            </p:spPr>
            <p:txBody>
              <a:bodyPr/>
              <a:lstStyle/>
              <a:p>
                <a:endParaRPr/>
              </a:p>
            </p:txBody>
          </p:sp>
        </p:grpSp>
      </p:grpSp>
      <p:sp>
        <p:nvSpPr>
          <p:cNvPr id="99" name="TextBox 98">
            <a:extLst>
              <a:ext uri="{FF2B5EF4-FFF2-40B4-BE49-F238E27FC236}">
                <a16:creationId xmlns:a16="http://schemas.microsoft.com/office/drawing/2014/main" id="{35E8E9A9-D9A1-43CB-A37D-7D4B359090CE}"/>
              </a:ext>
            </a:extLst>
          </p:cNvPr>
          <p:cNvSpPr txBox="1"/>
          <p:nvPr/>
        </p:nvSpPr>
        <p:spPr>
          <a:xfrm>
            <a:off x="9288352" y="2968790"/>
            <a:ext cx="2237166" cy="533378"/>
          </a:xfrm>
          <a:prstGeom prst="rect">
            <a:avLst/>
          </a:prstGeom>
          <a:noFill/>
        </p:spPr>
        <p:txBody>
          <a:bodyPr wrap="square" lIns="0" tIns="0" rIns="0" bIns="0" rtlCol="0" anchor="b">
            <a:normAutofit/>
          </a:bodyPr>
          <a:lstStyle/>
          <a:p>
            <a:r>
              <a:rPr lang="en-US" sz="1400" b="1" dirty="0">
                <a:solidFill>
                  <a:schemeClr val="accent5"/>
                </a:solidFill>
                <a:latin typeface="+mj-lt"/>
              </a:rPr>
              <a:t>Discipline</a:t>
            </a:r>
            <a:endParaRPr lang="en-PH" sz="1400" b="1" dirty="0">
              <a:solidFill>
                <a:schemeClr val="accent5"/>
              </a:solidFill>
              <a:latin typeface="+mj-lt"/>
            </a:endParaRPr>
          </a:p>
        </p:txBody>
      </p:sp>
      <p:sp>
        <p:nvSpPr>
          <p:cNvPr id="100" name="TextBox 99">
            <a:extLst>
              <a:ext uri="{FF2B5EF4-FFF2-40B4-BE49-F238E27FC236}">
                <a16:creationId xmlns:a16="http://schemas.microsoft.com/office/drawing/2014/main" id="{58145F95-FCDF-4434-BCCC-3714DF0BC1CD}"/>
              </a:ext>
            </a:extLst>
          </p:cNvPr>
          <p:cNvSpPr txBox="1"/>
          <p:nvPr/>
        </p:nvSpPr>
        <p:spPr>
          <a:xfrm>
            <a:off x="9288352" y="3582923"/>
            <a:ext cx="2237166" cy="623651"/>
          </a:xfrm>
          <a:prstGeom prst="rect">
            <a:avLst/>
          </a:prstGeom>
          <a:noFill/>
        </p:spPr>
        <p:txBody>
          <a:bodyPr wrap="square" lIns="0" tIns="0" rIns="0" bIns="0" rtlCol="0" anchor="t">
            <a:normAutofit/>
          </a:bodyPr>
          <a:lstStyle/>
          <a:p>
            <a:r>
              <a:rPr lang="en-US" sz="1000" dirty="0">
                <a:solidFill>
                  <a:schemeClr val="bg1"/>
                </a:solidFill>
              </a:rPr>
              <a:t>The lower-left and lower-right quadrants are where good programs lose focus; we are explicit about what we will not do.</a:t>
            </a:r>
            <a:endParaRPr lang="en-PH" sz="1000" dirty="0">
              <a:solidFill>
                <a:schemeClr val="bg1"/>
              </a:solidFill>
            </a:endParaRPr>
          </a:p>
        </p:txBody>
      </p:sp>
      <p:cxnSp>
        <p:nvCxnSpPr>
          <p:cNvPr id="110" name="Straight Connector 109">
            <a:extLst>
              <a:ext uri="{FF2B5EF4-FFF2-40B4-BE49-F238E27FC236}">
                <a16:creationId xmlns:a16="http://schemas.microsoft.com/office/drawing/2014/main" id="{2E045096-B072-402D-A206-84513634D167}"/>
              </a:ext>
            </a:extLst>
          </p:cNvPr>
          <p:cNvCxnSpPr>
            <a:cxnSpLocks/>
          </p:cNvCxnSpPr>
          <p:nvPr/>
        </p:nvCxnSpPr>
        <p:spPr>
          <a:xfrm>
            <a:off x="9288352" y="2549766"/>
            <a:ext cx="2237166"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8" name="Slide Number Placeholder 7">
            <a:extLst>
              <a:ext uri="{FF2B5EF4-FFF2-40B4-BE49-F238E27FC236}">
                <a16:creationId xmlns:a16="http://schemas.microsoft.com/office/drawing/2014/main" id="{C538713A-F817-4127-A060-FFD176111EAB}"/>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32</a:t>
            </a:fld>
            <a:endParaRPr lang="en-PH" dirty="0"/>
          </a:p>
        </p:txBody>
      </p:sp>
    </p:spTree>
    <p:extLst>
      <p:ext uri="{BB962C8B-B14F-4D97-AF65-F5344CB8AC3E}">
        <p14:creationId xmlns:p14="http://schemas.microsoft.com/office/powerpoint/2010/main" val="5166613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0700CF-5CB6-4170-AECE-176FF5F04938}"/>
              </a:ext>
            </a:extLst>
          </p:cNvPr>
          <p:cNvSpPr>
            <a:spLocks noGrp="1"/>
          </p:cNvSpPr>
          <p:nvPr>
            <p:ph type="ctrTitle"/>
          </p:nvPr>
        </p:nvSpPr>
        <p:spPr/>
        <p:txBody>
          <a:bodyPr/>
          <a:lstStyle/>
          <a:p>
            <a:r>
              <a:rPr lang="en-PH" dirty="0"/>
              <a:t>The Financial Case</a:t>
            </a:r>
          </a:p>
        </p:txBody>
      </p:sp>
    </p:spTree>
    <p:extLst>
      <p:ext uri="{BB962C8B-B14F-4D97-AF65-F5344CB8AC3E}">
        <p14:creationId xmlns:p14="http://schemas.microsoft.com/office/powerpoint/2010/main" val="42442446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a:xfrm>
            <a:off x="363794" y="136526"/>
            <a:ext cx="11434668" cy="777874"/>
          </a:xfrm>
        </p:spPr>
        <p:txBody>
          <a:bodyPr/>
          <a:lstStyle/>
          <a:p>
            <a:r>
              <a:rPr lang="en-US" b="1" dirty="0"/>
              <a:t>Investment by phase</a:t>
            </a:r>
          </a:p>
        </p:txBody>
      </p:sp>
      <p:grpSp>
        <p:nvGrpSpPr>
          <p:cNvPr id="3" name="Group 2">
            <a:extLst>
              <a:ext uri="{FF2B5EF4-FFF2-40B4-BE49-F238E27FC236}">
                <a16:creationId xmlns:a16="http://schemas.microsoft.com/office/drawing/2014/main" id="{3AE25514-4A34-4147-B597-177EA7C101C1}"/>
              </a:ext>
            </a:extLst>
          </p:cNvPr>
          <p:cNvGrpSpPr/>
          <p:nvPr/>
        </p:nvGrpSpPr>
        <p:grpSpPr>
          <a:xfrm>
            <a:off x="359704" y="1289153"/>
            <a:ext cx="11434668" cy="373926"/>
            <a:chOff x="359704" y="1589328"/>
            <a:chExt cx="4559537" cy="566663"/>
          </a:xfrm>
        </p:grpSpPr>
        <p:sp>
          <p:nvSpPr>
            <p:cNvPr id="5" name="TextBox 4">
              <a:extLst>
                <a:ext uri="{FF2B5EF4-FFF2-40B4-BE49-F238E27FC236}">
                  <a16:creationId xmlns:a16="http://schemas.microsoft.com/office/drawing/2014/main" id="{936DEBE1-E570-48B5-A237-25F21B502AB3}"/>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Investment ($M)</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Capex, opex and change cost by phase, $M</a:t>
              </a:r>
              <a:endParaRPr lang="en-PH" sz="1400" dirty="0">
                <a:solidFill>
                  <a:schemeClr val="tx1"/>
                </a:solidFill>
                <a:latin typeface="+mn-lt"/>
              </a:endParaRPr>
            </a:p>
          </p:txBody>
        </p:sp>
      </p:gr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1021080" y="1838691"/>
          <a:ext cx="10773292" cy="1943599"/>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a:extLst>
              <a:ext uri="{FF2B5EF4-FFF2-40B4-BE49-F238E27FC236}">
                <a16:creationId xmlns:a16="http://schemas.microsoft.com/office/drawing/2014/main" id="{81B17645-6791-4663-82D0-6966E808D0B9}"/>
              </a:ext>
            </a:extLst>
          </p:cNvPr>
          <p:cNvSpPr/>
          <p:nvPr/>
        </p:nvSpPr>
        <p:spPr>
          <a:xfrm>
            <a:off x="1665836" y="3686000"/>
            <a:ext cx="1613708" cy="3047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2"/>
                </a:solidFill>
              </a:rPr>
              <a:t>Foundation</a:t>
            </a:r>
            <a:endParaRPr lang="en-PH" sz="1200" b="1" dirty="0">
              <a:solidFill>
                <a:schemeClr val="tx2"/>
              </a:solidFill>
            </a:endParaRPr>
          </a:p>
        </p:txBody>
      </p:sp>
      <p:sp>
        <p:nvSpPr>
          <p:cNvPr id="15" name="Rectangle 14">
            <a:extLst>
              <a:ext uri="{FF2B5EF4-FFF2-40B4-BE49-F238E27FC236}">
                <a16:creationId xmlns:a16="http://schemas.microsoft.com/office/drawing/2014/main" id="{606F8192-4B15-45E2-9C9F-6A8AA1E427AC}"/>
              </a:ext>
            </a:extLst>
          </p:cNvPr>
          <p:cNvSpPr/>
          <p:nvPr/>
        </p:nvSpPr>
        <p:spPr>
          <a:xfrm>
            <a:off x="9822700" y="3686000"/>
            <a:ext cx="1613708" cy="3047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2"/>
                </a:solidFill>
              </a:rPr>
              <a:t>Run</a:t>
            </a:r>
            <a:endParaRPr lang="en-PH" sz="1200" b="1" dirty="0">
              <a:solidFill>
                <a:schemeClr val="tx2"/>
              </a:solidFill>
            </a:endParaRPr>
          </a:p>
        </p:txBody>
      </p:sp>
      <p:sp>
        <p:nvSpPr>
          <p:cNvPr id="16" name="Rectangle 15">
            <a:extLst>
              <a:ext uri="{FF2B5EF4-FFF2-40B4-BE49-F238E27FC236}">
                <a16:creationId xmlns:a16="http://schemas.microsoft.com/office/drawing/2014/main" id="{D8C930A5-CB61-481E-A4AB-8D4ACB501884}"/>
              </a:ext>
            </a:extLst>
          </p:cNvPr>
          <p:cNvSpPr/>
          <p:nvPr/>
        </p:nvSpPr>
        <p:spPr>
          <a:xfrm>
            <a:off x="3705052" y="3686000"/>
            <a:ext cx="1613708" cy="3047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2"/>
                </a:solidFill>
              </a:rPr>
              <a:t>Build</a:t>
            </a:r>
            <a:endParaRPr lang="en-PH" sz="1200" b="1" dirty="0">
              <a:solidFill>
                <a:schemeClr val="tx2"/>
              </a:solidFill>
            </a:endParaRPr>
          </a:p>
        </p:txBody>
      </p:sp>
      <p:sp>
        <p:nvSpPr>
          <p:cNvPr id="17" name="Rectangle 16">
            <a:extLst>
              <a:ext uri="{FF2B5EF4-FFF2-40B4-BE49-F238E27FC236}">
                <a16:creationId xmlns:a16="http://schemas.microsoft.com/office/drawing/2014/main" id="{C1F19F65-F02B-4513-9E55-B51F73F92862}"/>
              </a:ext>
            </a:extLst>
          </p:cNvPr>
          <p:cNvSpPr/>
          <p:nvPr/>
        </p:nvSpPr>
        <p:spPr>
          <a:xfrm>
            <a:off x="5744268" y="3686000"/>
            <a:ext cx="1613708" cy="3047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2"/>
                </a:solidFill>
              </a:rPr>
              <a:t>Scale</a:t>
            </a:r>
            <a:endParaRPr lang="en-PH" sz="1200" b="1" dirty="0">
              <a:solidFill>
                <a:schemeClr val="tx2"/>
              </a:solidFill>
            </a:endParaRPr>
          </a:p>
        </p:txBody>
      </p:sp>
      <p:sp>
        <p:nvSpPr>
          <p:cNvPr id="18" name="Rectangle 17">
            <a:extLst>
              <a:ext uri="{FF2B5EF4-FFF2-40B4-BE49-F238E27FC236}">
                <a16:creationId xmlns:a16="http://schemas.microsoft.com/office/drawing/2014/main" id="{E425AFBD-8B21-4135-AE92-B2519AD8D3B4}"/>
              </a:ext>
            </a:extLst>
          </p:cNvPr>
          <p:cNvSpPr/>
          <p:nvPr/>
        </p:nvSpPr>
        <p:spPr>
          <a:xfrm>
            <a:off x="7783484" y="3686000"/>
            <a:ext cx="1613708" cy="3047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2"/>
                </a:solidFill>
              </a:rPr>
              <a:t>Optimize</a:t>
            </a:r>
            <a:endParaRPr lang="en-PH" sz="1200" b="1" dirty="0">
              <a:solidFill>
                <a:schemeClr val="tx2"/>
              </a:solidFill>
            </a:endParaRPr>
          </a:p>
        </p:txBody>
      </p:sp>
      <p:sp>
        <p:nvSpPr>
          <p:cNvPr id="19" name="TextBox 18">
            <a:extLst>
              <a:ext uri="{FF2B5EF4-FFF2-40B4-BE49-F238E27FC236}">
                <a16:creationId xmlns:a16="http://schemas.microsoft.com/office/drawing/2014/main" id="{77BCFB3D-AF20-4B31-9BB4-236DBB094900}"/>
              </a:ext>
            </a:extLst>
          </p:cNvPr>
          <p:cNvSpPr txBox="1"/>
          <p:nvPr/>
        </p:nvSpPr>
        <p:spPr>
          <a:xfrm>
            <a:off x="1635020" y="4130030"/>
            <a:ext cx="1675340" cy="991108"/>
          </a:xfrm>
          <a:prstGeom prst="rect">
            <a:avLst/>
          </a:prstGeom>
          <a:noFill/>
        </p:spPr>
        <p:txBody>
          <a:bodyPr wrap="square" lIns="0" tIns="0" rIns="0" bIns="0" rtlCol="0">
            <a:normAutofit/>
          </a:bodyPr>
          <a:lstStyle/>
          <a:p>
            <a:pPr algn="ctr"/>
            <a:r>
              <a:rPr lang="en-US" sz="1100" dirty="0"/>
              <a:t>Stand up cloud, data and delivery foundations; deliberately lean.</a:t>
            </a:r>
            <a:endParaRPr lang="en-PH" sz="1100" dirty="0"/>
          </a:p>
        </p:txBody>
      </p:sp>
      <p:sp>
        <p:nvSpPr>
          <p:cNvPr id="20" name="TextBox 19">
            <a:extLst>
              <a:ext uri="{FF2B5EF4-FFF2-40B4-BE49-F238E27FC236}">
                <a16:creationId xmlns:a16="http://schemas.microsoft.com/office/drawing/2014/main" id="{C3FA4FBE-2C4A-4D7F-8D91-7255511813EB}"/>
              </a:ext>
            </a:extLst>
          </p:cNvPr>
          <p:cNvSpPr txBox="1"/>
          <p:nvPr/>
        </p:nvSpPr>
        <p:spPr>
          <a:xfrm>
            <a:off x="3674236" y="4130030"/>
            <a:ext cx="1675340" cy="991108"/>
          </a:xfrm>
          <a:prstGeom prst="rect">
            <a:avLst/>
          </a:prstGeom>
          <a:noFill/>
        </p:spPr>
        <p:txBody>
          <a:bodyPr wrap="square" lIns="0" tIns="0" rIns="0" bIns="0" rtlCol="0">
            <a:normAutofit/>
          </a:bodyPr>
          <a:lstStyle/>
          <a:p>
            <a:pPr algn="ctr"/>
            <a:r>
              <a:rPr lang="en-US" sz="1100" dirty="0"/>
              <a:t>Peak spend: core modernization and the new app are built here.</a:t>
            </a:r>
            <a:endParaRPr lang="en-PH" sz="1100" dirty="0"/>
          </a:p>
        </p:txBody>
      </p:sp>
      <p:sp>
        <p:nvSpPr>
          <p:cNvPr id="21" name="TextBox 20">
            <a:extLst>
              <a:ext uri="{FF2B5EF4-FFF2-40B4-BE49-F238E27FC236}">
                <a16:creationId xmlns:a16="http://schemas.microsoft.com/office/drawing/2014/main" id="{87308E82-92D8-4E7B-A68E-5EA2E1B61C56}"/>
              </a:ext>
            </a:extLst>
          </p:cNvPr>
          <p:cNvSpPr txBox="1"/>
          <p:nvPr/>
        </p:nvSpPr>
        <p:spPr>
          <a:xfrm>
            <a:off x="5713452" y="4130030"/>
            <a:ext cx="1675340" cy="991108"/>
          </a:xfrm>
          <a:prstGeom prst="rect">
            <a:avLst/>
          </a:prstGeom>
          <a:noFill/>
        </p:spPr>
        <p:txBody>
          <a:bodyPr wrap="square" lIns="0" tIns="0" rIns="0" bIns="0" rtlCol="0">
            <a:normAutofit/>
          </a:bodyPr>
          <a:lstStyle/>
          <a:p>
            <a:pPr algn="ctr"/>
            <a:r>
              <a:rPr lang="en-US" sz="1100" dirty="0"/>
              <a:t>Roll AI, personalization and digital sales out across journeys.</a:t>
            </a:r>
            <a:endParaRPr lang="en-PH" sz="1100" dirty="0"/>
          </a:p>
        </p:txBody>
      </p:sp>
      <p:sp>
        <p:nvSpPr>
          <p:cNvPr id="22" name="TextBox 21">
            <a:extLst>
              <a:ext uri="{FF2B5EF4-FFF2-40B4-BE49-F238E27FC236}">
                <a16:creationId xmlns:a16="http://schemas.microsoft.com/office/drawing/2014/main" id="{5853F4DE-3B68-4662-A5D8-69D4FA22D010}"/>
              </a:ext>
            </a:extLst>
          </p:cNvPr>
          <p:cNvSpPr txBox="1"/>
          <p:nvPr/>
        </p:nvSpPr>
        <p:spPr>
          <a:xfrm>
            <a:off x="7752668" y="4130030"/>
            <a:ext cx="1675340" cy="991108"/>
          </a:xfrm>
          <a:prstGeom prst="rect">
            <a:avLst/>
          </a:prstGeom>
          <a:noFill/>
        </p:spPr>
        <p:txBody>
          <a:bodyPr wrap="square" lIns="0" tIns="0" rIns="0" bIns="0" rtlCol="0">
            <a:normAutofit/>
          </a:bodyPr>
          <a:lstStyle/>
          <a:p>
            <a:pPr algn="ctr"/>
            <a:r>
              <a:rPr lang="en-US" sz="1100" dirty="0"/>
              <a:t>Decommission legacy and lock in run-rate efficiency gains.</a:t>
            </a:r>
            <a:endParaRPr lang="en-PH" sz="1100" dirty="0"/>
          </a:p>
        </p:txBody>
      </p:sp>
      <p:sp>
        <p:nvSpPr>
          <p:cNvPr id="23" name="TextBox 22">
            <a:extLst>
              <a:ext uri="{FF2B5EF4-FFF2-40B4-BE49-F238E27FC236}">
                <a16:creationId xmlns:a16="http://schemas.microsoft.com/office/drawing/2014/main" id="{17A318BD-9FE4-4749-8527-CFBBDCBE8946}"/>
              </a:ext>
            </a:extLst>
          </p:cNvPr>
          <p:cNvSpPr txBox="1"/>
          <p:nvPr/>
        </p:nvSpPr>
        <p:spPr>
          <a:xfrm>
            <a:off x="9791884" y="4130030"/>
            <a:ext cx="1675340" cy="991108"/>
          </a:xfrm>
          <a:prstGeom prst="rect">
            <a:avLst/>
          </a:prstGeom>
          <a:noFill/>
        </p:spPr>
        <p:txBody>
          <a:bodyPr wrap="square" lIns="0" tIns="0" rIns="0" bIns="0" rtlCol="0">
            <a:normAutofit/>
          </a:bodyPr>
          <a:lstStyle/>
          <a:p>
            <a:pPr algn="ctr"/>
            <a:r>
              <a:rPr lang="en-US" sz="1100" dirty="0"/>
              <a:t>Steady-state run cost as continuous delivery becomes the norm.</a:t>
            </a:r>
            <a:endParaRPr lang="en-PH" sz="1100" dirty="0"/>
          </a:p>
        </p:txBody>
      </p:sp>
      <p:sp>
        <p:nvSpPr>
          <p:cNvPr id="6" name="Right Brace 5">
            <a:extLst>
              <a:ext uri="{FF2B5EF4-FFF2-40B4-BE49-F238E27FC236}">
                <a16:creationId xmlns:a16="http://schemas.microsoft.com/office/drawing/2014/main" id="{9BB7ACF4-A815-4A79-B70B-23BF915D0F8F}"/>
              </a:ext>
            </a:extLst>
          </p:cNvPr>
          <p:cNvSpPr/>
          <p:nvPr/>
        </p:nvSpPr>
        <p:spPr>
          <a:xfrm rot="5400000">
            <a:off x="6356256" y="-39612"/>
            <a:ext cx="280901" cy="10603507"/>
          </a:xfrm>
          <a:prstGeom prst="righ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dirty="0"/>
          </a:p>
        </p:txBody>
      </p:sp>
      <p:sp>
        <p:nvSpPr>
          <p:cNvPr id="24" name="TextBox 23">
            <a:extLst>
              <a:ext uri="{FF2B5EF4-FFF2-40B4-BE49-F238E27FC236}">
                <a16:creationId xmlns:a16="http://schemas.microsoft.com/office/drawing/2014/main" id="{16546AFC-30CB-4D66-BFBB-DB6CE85D5A3C}"/>
              </a:ext>
            </a:extLst>
          </p:cNvPr>
          <p:cNvSpPr txBox="1"/>
          <p:nvPr/>
        </p:nvSpPr>
        <p:spPr>
          <a:xfrm>
            <a:off x="1194953" y="5526251"/>
            <a:ext cx="10603507" cy="595207"/>
          </a:xfrm>
          <a:prstGeom prst="rect">
            <a:avLst/>
          </a:prstGeom>
          <a:solidFill>
            <a:schemeClr val="accent5">
              <a:lumMod val="20000"/>
              <a:lumOff val="80000"/>
            </a:schemeClr>
          </a:solidFill>
        </p:spPr>
        <p:txBody>
          <a:bodyPr wrap="square" lIns="72000" tIns="72000" rIns="72000" bIns="72000">
            <a:normAutofit lnSpcReduction="10000"/>
          </a:bodyPr>
          <a:lstStyle/>
          <a:p>
            <a:pPr algn="ctr">
              <a:lnSpc>
                <a:spcPct val="114000"/>
              </a:lnSpc>
            </a:pPr>
            <a:r>
              <a:rPr lang="en-US" sz="1400" b="1" dirty="0"/>
              <a:t>Spend is front-loaded by design; benefits follow as capabilities reach scale.</a:t>
            </a:r>
            <a:br>
              <a:rPr lang="en-US" sz="1400" b="1" dirty="0"/>
            </a:br>
            <a:r>
              <a:rPr lang="en-US" sz="1400" b="1" dirty="0"/>
              <a:t>Roughly $480M over three years, then run cost.</a:t>
            </a:r>
          </a:p>
        </p:txBody>
      </p:sp>
      <p:sp>
        <p:nvSpPr>
          <p:cNvPr id="25" name="Rectangle 24">
            <a:extLst>
              <a:ext uri="{FF2B5EF4-FFF2-40B4-BE49-F238E27FC236}">
                <a16:creationId xmlns:a16="http://schemas.microsoft.com/office/drawing/2014/main" id="{0D45E5FC-31E0-41DF-A3F8-26D5B6336571}"/>
              </a:ext>
            </a:extLst>
          </p:cNvPr>
          <p:cNvSpPr/>
          <p:nvPr/>
        </p:nvSpPr>
        <p:spPr>
          <a:xfrm>
            <a:off x="359704" y="4130030"/>
            <a:ext cx="880624" cy="8680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b="1" dirty="0">
                <a:solidFill>
                  <a:schemeClr val="accent4"/>
                </a:solidFill>
              </a:rPr>
              <a:t>Peak phase</a:t>
            </a:r>
            <a:endParaRPr lang="en-PH" sz="1200" b="1" dirty="0">
              <a:solidFill>
                <a:schemeClr val="accent4"/>
              </a:solidFill>
            </a:endParaRPr>
          </a:p>
        </p:txBody>
      </p:sp>
      <p:sp>
        <p:nvSpPr>
          <p:cNvPr id="9" name="Slide Number Placeholder 8">
            <a:extLst>
              <a:ext uri="{FF2B5EF4-FFF2-40B4-BE49-F238E27FC236}">
                <a16:creationId xmlns:a16="http://schemas.microsoft.com/office/drawing/2014/main" id="{EEA5DE19-4FD2-4EC1-818B-91BCC015A42F}"/>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34</a:t>
            </a:fld>
            <a:endParaRPr lang="en-PH" dirty="0"/>
          </a:p>
        </p:txBody>
      </p:sp>
    </p:spTree>
    <p:extLst>
      <p:ext uri="{BB962C8B-B14F-4D97-AF65-F5344CB8AC3E}">
        <p14:creationId xmlns:p14="http://schemas.microsoft.com/office/powerpoint/2010/main" val="25566343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Table 33">
            <a:extLst>
              <a:ext uri="{FF2B5EF4-FFF2-40B4-BE49-F238E27FC236}">
                <a16:creationId xmlns:a16="http://schemas.microsoft.com/office/drawing/2014/main" id="{11D88191-2F83-40E6-B565-3FBE1AD87711}"/>
              </a:ext>
            </a:extLst>
          </p:cNvPr>
          <p:cNvGraphicFramePr>
            <a:graphicFrameLocks noGrp="1"/>
          </p:cNvGraphicFramePr>
          <p:nvPr/>
        </p:nvGraphicFramePr>
        <p:xfrm>
          <a:off x="454024" y="2201631"/>
          <a:ext cx="11262354" cy="2631622"/>
        </p:xfrm>
        <a:graphic>
          <a:graphicData uri="http://schemas.openxmlformats.org/drawingml/2006/table">
            <a:tbl>
              <a:tblPr firstRow="1" bandRow="1">
                <a:tableStyleId>{5C22544A-7EE6-4342-B048-85BDC9FD1C3A}</a:tableStyleId>
              </a:tblPr>
              <a:tblGrid>
                <a:gridCol w="11262354">
                  <a:extLst>
                    <a:ext uri="{9D8B030D-6E8A-4147-A177-3AD203B41FA5}">
                      <a16:colId xmlns:a16="http://schemas.microsoft.com/office/drawing/2014/main" val="1131512893"/>
                    </a:ext>
                  </a:extLst>
                </a:gridCol>
              </a:tblGrid>
              <a:tr h="375946">
                <a:tc>
                  <a:txBody>
                    <a:bodyPr/>
                    <a:lstStyle/>
                    <a:p>
                      <a:endParaRPr lang="en-PH" dirty="0"/>
                    </a:p>
                  </a:txBody>
                  <a:tcPr>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2463996664"/>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52774500"/>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4231356878"/>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606910959"/>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2489103608"/>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4028140002"/>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noFill/>
                  </a:tcPr>
                </a:tc>
                <a:extLst>
                  <a:ext uri="{0D108BD9-81ED-4DB2-BD59-A6C34878D82A}">
                    <a16:rowId xmlns:a16="http://schemas.microsoft.com/office/drawing/2014/main" val="3771464742"/>
                  </a:ext>
                </a:extLst>
              </a:tr>
            </a:tbl>
          </a:graphicData>
        </a:graphic>
      </p:graphicFrame>
      <p:sp>
        <p:nvSpPr>
          <p:cNvPr id="3" name="Title 2">
            <a:extLst>
              <a:ext uri="{FF2B5EF4-FFF2-40B4-BE49-F238E27FC236}">
                <a16:creationId xmlns:a16="http://schemas.microsoft.com/office/drawing/2014/main" id="{E70AFBB8-4C4A-4621-9DB8-EE256B7CED04}"/>
              </a:ext>
            </a:extLst>
          </p:cNvPr>
          <p:cNvSpPr>
            <a:spLocks noGrp="1"/>
          </p:cNvSpPr>
          <p:nvPr>
            <p:ph type="title"/>
          </p:nvPr>
        </p:nvSpPr>
        <p:spPr/>
        <p:txBody>
          <a:bodyPr/>
          <a:lstStyle/>
          <a:p>
            <a:r>
              <a:rPr lang="en-US" b="1" dirty="0"/>
              <a:t>Value at stake by lever</a:t>
            </a:r>
          </a:p>
        </p:txBody>
      </p:sp>
      <p:grpSp>
        <p:nvGrpSpPr>
          <p:cNvPr id="6" name="Group 5">
            <a:extLst>
              <a:ext uri="{FF2B5EF4-FFF2-40B4-BE49-F238E27FC236}">
                <a16:creationId xmlns:a16="http://schemas.microsoft.com/office/drawing/2014/main" id="{EBBFC87E-85B2-4779-B9EE-CCC5D45C4526}"/>
              </a:ext>
            </a:extLst>
          </p:cNvPr>
          <p:cNvGrpSpPr/>
          <p:nvPr/>
        </p:nvGrpSpPr>
        <p:grpSpPr>
          <a:xfrm>
            <a:off x="363074" y="1326269"/>
            <a:ext cx="9420023" cy="301957"/>
            <a:chOff x="363795" y="1220318"/>
            <a:chExt cx="6593568" cy="370849"/>
          </a:xfrm>
        </p:grpSpPr>
        <p:sp>
          <p:nvSpPr>
            <p:cNvPr id="7" name="TextBox 6">
              <a:extLst>
                <a:ext uri="{FF2B5EF4-FFF2-40B4-BE49-F238E27FC236}">
                  <a16:creationId xmlns:a16="http://schemas.microsoft.com/office/drawing/2014/main" id="{1AF99CF4-EC60-4CC5-B20A-3C7EA1F00674}"/>
                </a:ext>
              </a:extLst>
            </p:cNvPr>
            <p:cNvSpPr txBox="1"/>
            <p:nvPr/>
          </p:nvSpPr>
          <p:spPr>
            <a:xfrm>
              <a:off x="363795" y="1220318"/>
              <a:ext cx="6593568" cy="344988"/>
            </a:xfrm>
            <a:prstGeom prst="rect">
              <a:avLst/>
            </a:prstGeom>
            <a:noFill/>
          </p:spPr>
          <p:txBody>
            <a:bodyPr wrap="square" lIns="0" tIns="0" rIns="0" bIns="0" rtlCol="0" anchor="ctr">
              <a:noAutofit/>
            </a:bodyPr>
            <a:lstStyle/>
            <a:p>
              <a:r>
                <a:rPr lang="en-US" sz="1600" b="1" dirty="0">
                  <a:solidFill>
                    <a:schemeClr val="accent1"/>
                  </a:solidFill>
                  <a:latin typeface="+mj-lt"/>
                </a:rPr>
                <a:t>Annual value, $M</a:t>
              </a:r>
              <a:endParaRPr lang="en-PH" sz="1600" b="1" dirty="0">
                <a:solidFill>
                  <a:schemeClr val="accent1"/>
                </a:solidFill>
                <a:latin typeface="+mj-lt"/>
              </a:endParaRPr>
            </a:p>
          </p:txBody>
        </p:sp>
        <p:cxnSp>
          <p:nvCxnSpPr>
            <p:cNvPr id="8" name="Straight Connector 7">
              <a:extLst>
                <a:ext uri="{FF2B5EF4-FFF2-40B4-BE49-F238E27FC236}">
                  <a16:creationId xmlns:a16="http://schemas.microsoft.com/office/drawing/2014/main" id="{1BA67A2E-6882-4869-B33B-DAF3E9EEFC24}"/>
                </a:ext>
              </a:extLst>
            </p:cNvPr>
            <p:cNvCxnSpPr>
              <a:cxnSpLocks/>
            </p:cNvCxnSpPr>
            <p:nvPr/>
          </p:nvCxnSpPr>
          <p:spPr>
            <a:xfrm>
              <a:off x="363795" y="1591167"/>
              <a:ext cx="65935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ee4pContent4">
            <a:extLst>
              <a:ext uri="{FF2B5EF4-FFF2-40B4-BE49-F238E27FC236}">
                <a16:creationId xmlns:a16="http://schemas.microsoft.com/office/drawing/2014/main" id="{B1BBE65F-37EF-4756-8414-9D1795F166AD}"/>
              </a:ext>
            </a:extLst>
          </p:cNvPr>
          <p:cNvSpPr txBox="1"/>
          <p:nvPr/>
        </p:nvSpPr>
        <p:spPr>
          <a:xfrm>
            <a:off x="359704" y="1681481"/>
            <a:ext cx="9420022" cy="398938"/>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Run-rate annual value by lever once fully scaled, $M</a:t>
            </a:r>
            <a:endParaRPr lang="en-PH" sz="1400" dirty="0">
              <a:solidFill>
                <a:schemeClr val="tx1"/>
              </a:solidFill>
              <a:latin typeface="+mn-lt"/>
            </a:endParaRPr>
          </a:p>
        </p:txBody>
      </p:sp>
      <p:graphicFrame>
        <p:nvGraphicFramePr>
          <p:cNvPr id="12" name="Chart 11">
            <a:extLst>
              <a:ext uri="{FF2B5EF4-FFF2-40B4-BE49-F238E27FC236}">
                <a16:creationId xmlns:a16="http://schemas.microsoft.com/office/drawing/2014/main" id="{5E14D513-BF2F-4303-AA09-754B1775318D}"/>
              </a:ext>
            </a:extLst>
          </p:cNvPr>
          <p:cNvGraphicFramePr/>
          <p:nvPr/>
        </p:nvGraphicFramePr>
        <p:xfrm>
          <a:off x="359704" y="2065079"/>
          <a:ext cx="9423393" cy="3451142"/>
        </p:xfrm>
        <a:graphic>
          <a:graphicData uri="http://schemas.openxmlformats.org/drawingml/2006/chart">
            <c:chart xmlns:c="http://schemas.openxmlformats.org/drawingml/2006/chart" xmlns:r="http://schemas.openxmlformats.org/officeDocument/2006/relationships" r:id="rId2"/>
          </a:graphicData>
        </a:graphic>
      </p:graphicFrame>
      <p:sp>
        <p:nvSpPr>
          <p:cNvPr id="16" name="TextBox 15">
            <a:extLst>
              <a:ext uri="{FF2B5EF4-FFF2-40B4-BE49-F238E27FC236}">
                <a16:creationId xmlns:a16="http://schemas.microsoft.com/office/drawing/2014/main" id="{1645A055-20CF-4672-949F-CDD172802696}"/>
              </a:ext>
            </a:extLst>
          </p:cNvPr>
          <p:cNvSpPr txBox="1"/>
          <p:nvPr/>
        </p:nvSpPr>
        <p:spPr>
          <a:xfrm>
            <a:off x="10244737" y="1692882"/>
            <a:ext cx="1473422" cy="398938"/>
          </a:xfrm>
          <a:prstGeom prst="rect">
            <a:avLst/>
          </a:prstGeom>
          <a:noFill/>
        </p:spPr>
        <p:txBody>
          <a:bodyPr wrap="square" lIns="72000" tIns="72000" rIns="72000" bIns="72000" rtlCol="0" anchor="ctr">
            <a:noAutofit/>
          </a:bodyPr>
          <a:lstStyle/>
          <a:p>
            <a:pPr algn="ctr"/>
            <a:r>
              <a:rPr lang="en-US" sz="1400" b="1" dirty="0">
                <a:solidFill>
                  <a:schemeClr val="accent4"/>
                </a:solidFill>
                <a:latin typeface="+mj-lt"/>
              </a:rPr>
              <a:t>Run-rate ($M)</a:t>
            </a:r>
            <a:endParaRPr lang="en-PH" sz="1400" b="1" dirty="0">
              <a:solidFill>
                <a:schemeClr val="accent4"/>
              </a:solidFill>
              <a:latin typeface="+mj-lt"/>
            </a:endParaRPr>
          </a:p>
        </p:txBody>
      </p:sp>
      <p:sp>
        <p:nvSpPr>
          <p:cNvPr id="13" name="TextBox 12">
            <a:extLst>
              <a:ext uri="{FF2B5EF4-FFF2-40B4-BE49-F238E27FC236}">
                <a16:creationId xmlns:a16="http://schemas.microsoft.com/office/drawing/2014/main" id="{EB3DE9F1-19FD-4C2B-BB4D-15AA6468106D}"/>
              </a:ext>
            </a:extLst>
          </p:cNvPr>
          <p:cNvSpPr txBox="1"/>
          <p:nvPr/>
        </p:nvSpPr>
        <p:spPr>
          <a:xfrm>
            <a:off x="10194100" y="2269746"/>
            <a:ext cx="1476255" cy="237587"/>
          </a:xfrm>
          <a:prstGeom prst="rect">
            <a:avLst/>
          </a:prstGeom>
          <a:solidFill>
            <a:schemeClr val="bg2"/>
          </a:solidFill>
        </p:spPr>
        <p:txBody>
          <a:bodyPr wrap="square" lIns="0" tIns="0" rIns="0" bIns="0" rtlCol="0" anchor="ctr">
            <a:normAutofit/>
          </a:bodyPr>
          <a:lstStyle/>
          <a:p>
            <a:pPr algn="ctr"/>
            <a:r>
              <a:rPr lang="en-US" sz="1400" b="1" dirty="0"/>
              <a:t>240</a:t>
            </a:r>
            <a:endParaRPr lang="en-PH" sz="1400" b="1" dirty="0"/>
          </a:p>
        </p:txBody>
      </p:sp>
      <p:cxnSp>
        <p:nvCxnSpPr>
          <p:cNvPr id="17" name="Straight Connector 16">
            <a:extLst>
              <a:ext uri="{FF2B5EF4-FFF2-40B4-BE49-F238E27FC236}">
                <a16:creationId xmlns:a16="http://schemas.microsoft.com/office/drawing/2014/main" id="{DBA15199-04C0-4D12-AF6F-9B67A66095CE}"/>
              </a:ext>
            </a:extLst>
          </p:cNvPr>
          <p:cNvCxnSpPr/>
          <p:nvPr/>
        </p:nvCxnSpPr>
        <p:spPr>
          <a:xfrm>
            <a:off x="10194100" y="2105271"/>
            <a:ext cx="1522278"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513FDEC-97CC-4580-BB45-94CC2CEF8703}"/>
              </a:ext>
            </a:extLst>
          </p:cNvPr>
          <p:cNvSpPr txBox="1"/>
          <p:nvPr/>
        </p:nvSpPr>
        <p:spPr>
          <a:xfrm>
            <a:off x="10194100" y="4532533"/>
            <a:ext cx="1476255" cy="237587"/>
          </a:xfrm>
          <a:prstGeom prst="rect">
            <a:avLst/>
          </a:prstGeom>
          <a:solidFill>
            <a:schemeClr val="bg2"/>
          </a:solidFill>
        </p:spPr>
        <p:txBody>
          <a:bodyPr wrap="square" lIns="0" tIns="0" rIns="0" bIns="0" rtlCol="0" anchor="ctr">
            <a:normAutofit/>
          </a:bodyPr>
          <a:lstStyle/>
          <a:p>
            <a:pPr algn="ctr"/>
            <a:r>
              <a:rPr lang="en-US" sz="1400" b="1" dirty="0"/>
              <a:t>210</a:t>
            </a:r>
            <a:endParaRPr lang="en-PH" sz="1400" b="1" dirty="0"/>
          </a:p>
        </p:txBody>
      </p:sp>
      <p:sp>
        <p:nvSpPr>
          <p:cNvPr id="19" name="TextBox 18">
            <a:extLst>
              <a:ext uri="{FF2B5EF4-FFF2-40B4-BE49-F238E27FC236}">
                <a16:creationId xmlns:a16="http://schemas.microsoft.com/office/drawing/2014/main" id="{12E07EC3-D7C9-4B34-AC07-66334D53FF81}"/>
              </a:ext>
            </a:extLst>
          </p:cNvPr>
          <p:cNvSpPr txBox="1"/>
          <p:nvPr/>
        </p:nvSpPr>
        <p:spPr>
          <a:xfrm>
            <a:off x="10194100" y="2646877"/>
            <a:ext cx="1476255" cy="237587"/>
          </a:xfrm>
          <a:prstGeom prst="rect">
            <a:avLst/>
          </a:prstGeom>
          <a:solidFill>
            <a:schemeClr val="bg2"/>
          </a:solidFill>
        </p:spPr>
        <p:txBody>
          <a:bodyPr wrap="square" lIns="0" tIns="0" rIns="0" bIns="0" rtlCol="0" anchor="ctr">
            <a:normAutofit/>
          </a:bodyPr>
          <a:lstStyle/>
          <a:p>
            <a:pPr algn="ctr"/>
            <a:r>
              <a:rPr lang="en-US" sz="1400" b="1" dirty="0"/>
              <a:t>140</a:t>
            </a:r>
            <a:endParaRPr lang="en-PH" sz="1400" b="1" dirty="0"/>
          </a:p>
        </p:txBody>
      </p:sp>
      <p:sp>
        <p:nvSpPr>
          <p:cNvPr id="20" name="TextBox 19">
            <a:extLst>
              <a:ext uri="{FF2B5EF4-FFF2-40B4-BE49-F238E27FC236}">
                <a16:creationId xmlns:a16="http://schemas.microsoft.com/office/drawing/2014/main" id="{3CAFC1DD-E1E0-45E4-B686-D3C25DC2D732}"/>
              </a:ext>
            </a:extLst>
          </p:cNvPr>
          <p:cNvSpPr txBox="1"/>
          <p:nvPr/>
        </p:nvSpPr>
        <p:spPr>
          <a:xfrm>
            <a:off x="10194100" y="3024008"/>
            <a:ext cx="1476255" cy="237587"/>
          </a:xfrm>
          <a:prstGeom prst="rect">
            <a:avLst/>
          </a:prstGeom>
          <a:solidFill>
            <a:schemeClr val="bg2"/>
          </a:solidFill>
        </p:spPr>
        <p:txBody>
          <a:bodyPr wrap="square" lIns="0" tIns="0" rIns="0" bIns="0" rtlCol="0" anchor="ctr">
            <a:normAutofit/>
          </a:bodyPr>
          <a:lstStyle/>
          <a:p>
            <a:pPr algn="ctr"/>
            <a:r>
              <a:rPr lang="en-US" sz="1400" b="1" dirty="0"/>
              <a:t>85</a:t>
            </a:r>
            <a:endParaRPr lang="en-PH" sz="1400" b="1" dirty="0"/>
          </a:p>
        </p:txBody>
      </p:sp>
      <p:sp>
        <p:nvSpPr>
          <p:cNvPr id="21" name="TextBox 20">
            <a:extLst>
              <a:ext uri="{FF2B5EF4-FFF2-40B4-BE49-F238E27FC236}">
                <a16:creationId xmlns:a16="http://schemas.microsoft.com/office/drawing/2014/main" id="{6D02E5D9-9282-4B44-B156-F3CB4B82BF53}"/>
              </a:ext>
            </a:extLst>
          </p:cNvPr>
          <p:cNvSpPr txBox="1"/>
          <p:nvPr/>
        </p:nvSpPr>
        <p:spPr>
          <a:xfrm>
            <a:off x="10194100" y="3778270"/>
            <a:ext cx="1476255" cy="237587"/>
          </a:xfrm>
          <a:prstGeom prst="rect">
            <a:avLst/>
          </a:prstGeom>
          <a:solidFill>
            <a:schemeClr val="bg2"/>
          </a:solidFill>
        </p:spPr>
        <p:txBody>
          <a:bodyPr wrap="square" lIns="0" tIns="0" rIns="0" bIns="0" rtlCol="0" anchor="ctr">
            <a:normAutofit/>
          </a:bodyPr>
          <a:lstStyle/>
          <a:p>
            <a:pPr algn="ctr"/>
            <a:r>
              <a:rPr lang="en-US" sz="1400" b="1" dirty="0"/>
              <a:t>160</a:t>
            </a:r>
            <a:endParaRPr lang="en-PH" sz="1400" b="1" dirty="0"/>
          </a:p>
        </p:txBody>
      </p:sp>
      <p:sp>
        <p:nvSpPr>
          <p:cNvPr id="22" name="TextBox 21">
            <a:extLst>
              <a:ext uri="{FF2B5EF4-FFF2-40B4-BE49-F238E27FC236}">
                <a16:creationId xmlns:a16="http://schemas.microsoft.com/office/drawing/2014/main" id="{E00531C3-B15E-43B4-838A-8AE72B9E47A0}"/>
              </a:ext>
            </a:extLst>
          </p:cNvPr>
          <p:cNvSpPr txBox="1"/>
          <p:nvPr/>
        </p:nvSpPr>
        <p:spPr>
          <a:xfrm>
            <a:off x="10194100" y="3401139"/>
            <a:ext cx="1476255" cy="237587"/>
          </a:xfrm>
          <a:prstGeom prst="rect">
            <a:avLst/>
          </a:prstGeom>
          <a:solidFill>
            <a:schemeClr val="bg2"/>
          </a:solidFill>
        </p:spPr>
        <p:txBody>
          <a:bodyPr wrap="square" lIns="0" tIns="0" rIns="0" bIns="0" rtlCol="0" anchor="ctr">
            <a:normAutofit/>
          </a:bodyPr>
          <a:lstStyle/>
          <a:p>
            <a:pPr algn="ctr"/>
            <a:r>
              <a:rPr lang="en-US" sz="1400" b="1" dirty="0"/>
              <a:t>135</a:t>
            </a:r>
            <a:endParaRPr lang="en-PH" sz="1400" b="1" dirty="0"/>
          </a:p>
        </p:txBody>
      </p:sp>
      <p:sp>
        <p:nvSpPr>
          <p:cNvPr id="23" name="TextBox 22">
            <a:extLst>
              <a:ext uri="{FF2B5EF4-FFF2-40B4-BE49-F238E27FC236}">
                <a16:creationId xmlns:a16="http://schemas.microsoft.com/office/drawing/2014/main" id="{C2045172-64B4-45BF-926C-B7707B1D0184}"/>
              </a:ext>
            </a:extLst>
          </p:cNvPr>
          <p:cNvSpPr txBox="1"/>
          <p:nvPr/>
        </p:nvSpPr>
        <p:spPr>
          <a:xfrm>
            <a:off x="10194100" y="4155401"/>
            <a:ext cx="1476255" cy="237587"/>
          </a:xfrm>
          <a:prstGeom prst="rect">
            <a:avLst/>
          </a:prstGeom>
          <a:solidFill>
            <a:schemeClr val="bg2"/>
          </a:solidFill>
        </p:spPr>
        <p:txBody>
          <a:bodyPr wrap="square" lIns="0" tIns="0" rIns="0" bIns="0" rtlCol="0" anchor="ctr">
            <a:normAutofit/>
          </a:bodyPr>
          <a:lstStyle/>
          <a:p>
            <a:pPr algn="ctr"/>
            <a:r>
              <a:rPr lang="en-US" sz="1400" b="1" dirty="0"/>
              <a:t>110</a:t>
            </a:r>
            <a:endParaRPr lang="en-PH" sz="1400" b="1" dirty="0"/>
          </a:p>
        </p:txBody>
      </p:sp>
      <p:sp>
        <p:nvSpPr>
          <p:cNvPr id="34" name="TextBox 33">
            <a:extLst>
              <a:ext uri="{FF2B5EF4-FFF2-40B4-BE49-F238E27FC236}">
                <a16:creationId xmlns:a16="http://schemas.microsoft.com/office/drawing/2014/main" id="{180D0BFB-305D-4C74-BA5C-D97B6D31167A}"/>
              </a:ext>
            </a:extLst>
          </p:cNvPr>
          <p:cNvSpPr txBox="1"/>
          <p:nvPr/>
        </p:nvSpPr>
        <p:spPr>
          <a:xfrm>
            <a:off x="363794" y="5532700"/>
            <a:ext cx="11434668" cy="566506"/>
          </a:xfrm>
          <a:prstGeom prst="rect">
            <a:avLst/>
          </a:prstGeom>
          <a:solidFill>
            <a:schemeClr val="bg2"/>
          </a:solidFill>
        </p:spPr>
        <p:txBody>
          <a:bodyPr wrap="square" lIns="0" tIns="0" rIns="0" bIns="0" rtlCol="0" anchor="ctr">
            <a:normAutofit/>
          </a:bodyPr>
          <a:lstStyle/>
          <a:p>
            <a:pPr algn="ctr"/>
            <a:r>
              <a:rPr lang="en-US" sz="1400" b="1" dirty="0">
                <a:solidFill>
                  <a:schemeClr val="tx2"/>
                </a:solidFill>
              </a:rPr>
              <a:t>Value is broad-based rather than reliant on any single lever, which lowers execution risk and concentration.</a:t>
            </a:r>
            <a:br>
              <a:rPr lang="en-US" sz="1400" b="1" dirty="0">
                <a:solidFill>
                  <a:schemeClr val="tx2"/>
                </a:solidFill>
              </a:rPr>
            </a:br>
            <a:r>
              <a:rPr lang="en-US" sz="1400" b="1" dirty="0">
                <a:solidFill>
                  <a:schemeClr val="tx2"/>
                </a:solidFill>
              </a:rPr>
              <a:t>The largest sources are lower cost-to-serve and higher digital sales.</a:t>
            </a:r>
          </a:p>
        </p:txBody>
      </p:sp>
      <p:sp>
        <p:nvSpPr>
          <p:cNvPr id="4" name="Slide Number Placeholder 3">
            <a:extLst>
              <a:ext uri="{FF2B5EF4-FFF2-40B4-BE49-F238E27FC236}">
                <a16:creationId xmlns:a16="http://schemas.microsoft.com/office/drawing/2014/main" id="{8DADB8DD-C2D1-40A4-A568-5EA52E8EB2F5}"/>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35</a:t>
            </a:fld>
            <a:endParaRPr lang="en-PH" dirty="0"/>
          </a:p>
        </p:txBody>
      </p:sp>
    </p:spTree>
    <p:extLst>
      <p:ext uri="{BB962C8B-B14F-4D97-AF65-F5344CB8AC3E}">
        <p14:creationId xmlns:p14="http://schemas.microsoft.com/office/powerpoint/2010/main" val="14793845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11B9DF-5467-42A7-A5D8-8E101E2001BD}"/>
              </a:ext>
            </a:extLst>
          </p:cNvPr>
          <p:cNvSpPr>
            <a:spLocks noGrp="1"/>
          </p:cNvSpPr>
          <p:nvPr>
            <p:ph type="title"/>
          </p:nvPr>
        </p:nvSpPr>
        <p:spPr/>
        <p:txBody>
          <a:bodyPr/>
          <a:lstStyle/>
          <a:p>
            <a:r>
              <a:rPr lang="en-US" b="1" dirty="0"/>
              <a:t>Revenue uplift trajectory</a:t>
            </a:r>
          </a:p>
        </p:txBody>
      </p:sp>
      <p:sp>
        <p:nvSpPr>
          <p:cNvPr id="5" name="TextBox 4">
            <a:extLst>
              <a:ext uri="{FF2B5EF4-FFF2-40B4-BE49-F238E27FC236}">
                <a16:creationId xmlns:a16="http://schemas.microsoft.com/office/drawing/2014/main" id="{936DEBE1-E570-48B5-A237-25F21B502AB3}"/>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Annual uplift ($M)</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Incremental revenue by source, 2026-2035, $M</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359704" y="2334478"/>
          <a:ext cx="8097300" cy="3684357"/>
        </p:xfrm>
        <a:graphic>
          <a:graphicData uri="http://schemas.openxmlformats.org/drawingml/2006/chart">
            <c:chart xmlns:c="http://schemas.openxmlformats.org/drawingml/2006/chart" xmlns:r="http://schemas.openxmlformats.org/officeDocument/2006/relationships" r:id="rId2"/>
          </a:graphicData>
        </a:graphic>
      </p:graphicFrame>
      <p:grpSp>
        <p:nvGrpSpPr>
          <p:cNvPr id="18" name="Group 17">
            <a:extLst>
              <a:ext uri="{FF2B5EF4-FFF2-40B4-BE49-F238E27FC236}">
                <a16:creationId xmlns:a16="http://schemas.microsoft.com/office/drawing/2014/main" id="{254875AC-540F-49CA-86C3-6BF11BF4D9B3}"/>
              </a:ext>
            </a:extLst>
          </p:cNvPr>
          <p:cNvGrpSpPr/>
          <p:nvPr/>
        </p:nvGrpSpPr>
        <p:grpSpPr>
          <a:xfrm>
            <a:off x="9234083" y="1084913"/>
            <a:ext cx="2514221" cy="1129691"/>
            <a:chOff x="9234083" y="717204"/>
            <a:chExt cx="2514221" cy="1400455"/>
          </a:xfrm>
        </p:grpSpPr>
        <p:sp>
          <p:nvSpPr>
            <p:cNvPr id="11" name="TextBox 10">
              <a:extLst>
                <a:ext uri="{FF2B5EF4-FFF2-40B4-BE49-F238E27FC236}">
                  <a16:creationId xmlns:a16="http://schemas.microsoft.com/office/drawing/2014/main" id="{31914F11-6C3C-419F-B58F-1F3C74DEFEAF}"/>
                </a:ext>
              </a:extLst>
            </p:cNvPr>
            <p:cNvSpPr txBox="1"/>
            <p:nvPr/>
          </p:nvSpPr>
          <p:spPr>
            <a:xfrm>
              <a:off x="9234084" y="717204"/>
              <a:ext cx="2514219" cy="265133"/>
            </a:xfrm>
            <a:prstGeom prst="rect">
              <a:avLst/>
            </a:prstGeom>
            <a:noFill/>
          </p:spPr>
          <p:txBody>
            <a:bodyPr wrap="square" lIns="0" tIns="0" rIns="0" bIns="0" rtlCol="0" anchor="b">
              <a:noAutofit/>
            </a:bodyPr>
            <a:lstStyle/>
            <a:p>
              <a:r>
                <a:rPr lang="en-US" sz="1400" b="1" dirty="0">
                  <a:solidFill>
                    <a:schemeClr val="accent3"/>
                  </a:solidFill>
                  <a:latin typeface="+mj-lt"/>
                </a:rPr>
                <a:t>Digital sales</a:t>
              </a:r>
              <a:endParaRPr lang="en-PH" sz="1400" b="1" dirty="0">
                <a:solidFill>
                  <a:schemeClr val="accent3"/>
                </a:solidFill>
                <a:latin typeface="+mj-lt"/>
              </a:endParaRPr>
            </a:p>
          </p:txBody>
        </p:sp>
        <p:sp>
          <p:nvSpPr>
            <p:cNvPr id="13" name="TextBox 12">
              <a:extLst>
                <a:ext uri="{FF2B5EF4-FFF2-40B4-BE49-F238E27FC236}">
                  <a16:creationId xmlns:a16="http://schemas.microsoft.com/office/drawing/2014/main" id="{8FEC6EAD-FD2E-4C79-889F-02E8947D6826}"/>
                </a:ext>
              </a:extLst>
            </p:cNvPr>
            <p:cNvSpPr txBox="1"/>
            <p:nvPr/>
          </p:nvSpPr>
          <p:spPr>
            <a:xfrm>
              <a:off x="9234083" y="1022633"/>
              <a:ext cx="2514221" cy="1095026"/>
            </a:xfrm>
            <a:prstGeom prst="rect">
              <a:avLst/>
            </a:prstGeom>
            <a:noFill/>
          </p:spPr>
          <p:txBody>
            <a:bodyPr wrap="square" lIns="0" tIns="0" rIns="0" bIns="0" rtlCol="0" anchor="t">
              <a:noAutofit/>
            </a:bodyPr>
            <a:lstStyle/>
            <a:p>
              <a:r>
                <a:rPr lang="en-US" sz="1200" dirty="0">
                  <a:solidFill>
                    <a:schemeClr val="bg1"/>
                  </a:solidFill>
                </a:rPr>
                <a:t>Higher conversion and reach as the new app and onboarding scale; the largest and earliest revenue source in the plan.</a:t>
              </a:r>
            </a:p>
          </p:txBody>
        </p:sp>
      </p:grpSp>
      <p:grpSp>
        <p:nvGrpSpPr>
          <p:cNvPr id="8" name="Group 7">
            <a:extLst>
              <a:ext uri="{FF2B5EF4-FFF2-40B4-BE49-F238E27FC236}">
                <a16:creationId xmlns:a16="http://schemas.microsoft.com/office/drawing/2014/main" id="{C9968F1D-7708-49C4-85CE-44AD159B34C2}"/>
              </a:ext>
            </a:extLst>
          </p:cNvPr>
          <p:cNvGrpSpPr/>
          <p:nvPr/>
        </p:nvGrpSpPr>
        <p:grpSpPr>
          <a:xfrm>
            <a:off x="9234083" y="2864154"/>
            <a:ext cx="2514221" cy="1129691"/>
            <a:chOff x="9234083" y="2282313"/>
            <a:chExt cx="2514221" cy="1400455"/>
          </a:xfrm>
        </p:grpSpPr>
        <p:sp>
          <p:nvSpPr>
            <p:cNvPr id="14" name="TextBox 13">
              <a:extLst>
                <a:ext uri="{FF2B5EF4-FFF2-40B4-BE49-F238E27FC236}">
                  <a16:creationId xmlns:a16="http://schemas.microsoft.com/office/drawing/2014/main" id="{05781E2D-E64D-400A-A6A3-2A2ED5C0049E}"/>
                </a:ext>
              </a:extLst>
            </p:cNvPr>
            <p:cNvSpPr txBox="1"/>
            <p:nvPr/>
          </p:nvSpPr>
          <p:spPr>
            <a:xfrm>
              <a:off x="9234084" y="2282313"/>
              <a:ext cx="2514219" cy="265133"/>
            </a:xfrm>
            <a:prstGeom prst="rect">
              <a:avLst/>
            </a:prstGeom>
            <a:noFill/>
          </p:spPr>
          <p:txBody>
            <a:bodyPr wrap="square" lIns="0" tIns="0" rIns="0" bIns="0" rtlCol="0" anchor="b">
              <a:noAutofit/>
            </a:bodyPr>
            <a:lstStyle/>
            <a:p>
              <a:r>
                <a:rPr lang="en-US" sz="1400" b="1" dirty="0">
                  <a:solidFill>
                    <a:schemeClr val="accent3"/>
                  </a:solidFill>
                  <a:latin typeface="+mj-lt"/>
                </a:rPr>
                <a:t>Cross-sell</a:t>
              </a:r>
              <a:endParaRPr lang="en-PH" sz="1400" b="1" dirty="0">
                <a:solidFill>
                  <a:schemeClr val="accent3"/>
                </a:solidFill>
                <a:latin typeface="+mj-lt"/>
              </a:endParaRPr>
            </a:p>
          </p:txBody>
        </p:sp>
        <p:sp>
          <p:nvSpPr>
            <p:cNvPr id="15" name="TextBox 14">
              <a:extLst>
                <a:ext uri="{FF2B5EF4-FFF2-40B4-BE49-F238E27FC236}">
                  <a16:creationId xmlns:a16="http://schemas.microsoft.com/office/drawing/2014/main" id="{3538329F-E988-4395-8164-BEF684893241}"/>
                </a:ext>
              </a:extLst>
            </p:cNvPr>
            <p:cNvSpPr txBox="1"/>
            <p:nvPr/>
          </p:nvSpPr>
          <p:spPr>
            <a:xfrm>
              <a:off x="9234083" y="2587742"/>
              <a:ext cx="2514221" cy="1095026"/>
            </a:xfrm>
            <a:prstGeom prst="rect">
              <a:avLst/>
            </a:prstGeom>
            <a:noFill/>
          </p:spPr>
          <p:txBody>
            <a:bodyPr wrap="square" lIns="0" tIns="0" rIns="0" bIns="0" rtlCol="0" anchor="t">
              <a:noAutofit/>
            </a:bodyPr>
            <a:lstStyle/>
            <a:p>
              <a:r>
                <a:rPr lang="en-US" sz="1200" dirty="0">
                  <a:solidFill>
                    <a:schemeClr val="bg1"/>
                  </a:solidFill>
                </a:rPr>
                <a:t>Unified data and personalization lift products per customer, with value compounding as models mature in production.</a:t>
              </a:r>
            </a:p>
          </p:txBody>
        </p:sp>
      </p:grpSp>
      <p:grpSp>
        <p:nvGrpSpPr>
          <p:cNvPr id="6" name="Group 5">
            <a:extLst>
              <a:ext uri="{FF2B5EF4-FFF2-40B4-BE49-F238E27FC236}">
                <a16:creationId xmlns:a16="http://schemas.microsoft.com/office/drawing/2014/main" id="{1A2F9296-709D-48E6-B7BE-0473EB6D1C34}"/>
              </a:ext>
            </a:extLst>
          </p:cNvPr>
          <p:cNvGrpSpPr/>
          <p:nvPr/>
        </p:nvGrpSpPr>
        <p:grpSpPr>
          <a:xfrm>
            <a:off x="9234083" y="4643395"/>
            <a:ext cx="2514221" cy="1129691"/>
            <a:chOff x="9234083" y="3847422"/>
            <a:chExt cx="2514221" cy="1400455"/>
          </a:xfrm>
        </p:grpSpPr>
        <p:sp>
          <p:nvSpPr>
            <p:cNvPr id="16" name="TextBox 15">
              <a:extLst>
                <a:ext uri="{FF2B5EF4-FFF2-40B4-BE49-F238E27FC236}">
                  <a16:creationId xmlns:a16="http://schemas.microsoft.com/office/drawing/2014/main" id="{5507F2A0-A44F-4EE1-8B5B-E92D528B8638}"/>
                </a:ext>
              </a:extLst>
            </p:cNvPr>
            <p:cNvSpPr txBox="1"/>
            <p:nvPr/>
          </p:nvSpPr>
          <p:spPr>
            <a:xfrm>
              <a:off x="9234084" y="3847422"/>
              <a:ext cx="2514219" cy="265133"/>
            </a:xfrm>
            <a:prstGeom prst="rect">
              <a:avLst/>
            </a:prstGeom>
            <a:noFill/>
          </p:spPr>
          <p:txBody>
            <a:bodyPr wrap="square" lIns="0" tIns="0" rIns="0" bIns="0" rtlCol="0" anchor="b">
              <a:noAutofit/>
            </a:bodyPr>
            <a:lstStyle/>
            <a:p>
              <a:r>
                <a:rPr lang="en-US" sz="1400" b="1" dirty="0">
                  <a:solidFill>
                    <a:schemeClr val="accent3"/>
                  </a:solidFill>
                  <a:latin typeface="+mj-lt"/>
                </a:rPr>
                <a:t>New products</a:t>
              </a:r>
              <a:endParaRPr lang="en-PH" sz="1400" b="1" dirty="0">
                <a:solidFill>
                  <a:schemeClr val="accent3"/>
                </a:solidFill>
                <a:latin typeface="+mj-lt"/>
              </a:endParaRPr>
            </a:p>
          </p:txBody>
        </p:sp>
        <p:sp>
          <p:nvSpPr>
            <p:cNvPr id="17" name="TextBox 16">
              <a:extLst>
                <a:ext uri="{FF2B5EF4-FFF2-40B4-BE49-F238E27FC236}">
                  <a16:creationId xmlns:a16="http://schemas.microsoft.com/office/drawing/2014/main" id="{FA589124-E0B6-48E1-960E-4E57830070ED}"/>
                </a:ext>
              </a:extLst>
            </p:cNvPr>
            <p:cNvSpPr txBox="1"/>
            <p:nvPr/>
          </p:nvSpPr>
          <p:spPr>
            <a:xfrm>
              <a:off x="9234083" y="4152851"/>
              <a:ext cx="2514221" cy="1095026"/>
            </a:xfrm>
            <a:prstGeom prst="rect">
              <a:avLst/>
            </a:prstGeom>
            <a:noFill/>
          </p:spPr>
          <p:txBody>
            <a:bodyPr wrap="square" lIns="0" tIns="0" rIns="0" bIns="0" rtlCol="0" anchor="t">
              <a:noAutofit/>
            </a:bodyPr>
            <a:lstStyle/>
            <a:p>
              <a:r>
                <a:rPr lang="en-US" sz="1200" dirty="0">
                  <a:solidFill>
                    <a:schemeClr val="bg1"/>
                  </a:solidFill>
                </a:rPr>
                <a:t>A faster platform lets us launch and iterate propositions in weeks, opening revenue that is simply out of reach today.</a:t>
              </a:r>
            </a:p>
          </p:txBody>
        </p:sp>
      </p:grpSp>
      <p:sp>
        <p:nvSpPr>
          <p:cNvPr id="3" name="Slide Number Placeholder 2">
            <a:extLst>
              <a:ext uri="{FF2B5EF4-FFF2-40B4-BE49-F238E27FC236}">
                <a16:creationId xmlns:a16="http://schemas.microsoft.com/office/drawing/2014/main" id="{524EE828-03CB-4638-8589-EC5348BB4EF7}"/>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36</a:t>
            </a:fld>
            <a:endParaRPr lang="en-PH" dirty="0"/>
          </a:p>
        </p:txBody>
      </p:sp>
    </p:spTree>
    <p:extLst>
      <p:ext uri="{BB962C8B-B14F-4D97-AF65-F5344CB8AC3E}">
        <p14:creationId xmlns:p14="http://schemas.microsoft.com/office/powerpoint/2010/main" val="30226930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FF9964-173C-46D3-844B-F179FFF77763}"/>
              </a:ext>
            </a:extLst>
          </p:cNvPr>
          <p:cNvSpPr>
            <a:spLocks noGrp="1"/>
          </p:cNvSpPr>
          <p:nvPr>
            <p:ph type="title"/>
          </p:nvPr>
        </p:nvSpPr>
        <p:spPr/>
        <p:txBody>
          <a:bodyPr/>
          <a:lstStyle/>
          <a:p>
            <a:r>
              <a:rPr lang="en-US" b="1" dirty="0"/>
              <a:t>Cost-to-serve reduction</a:t>
            </a:r>
          </a:p>
        </p:txBody>
      </p:sp>
      <p:sp>
        <p:nvSpPr>
          <p:cNvPr id="5" name="TextBox 4">
            <a:extLst>
              <a:ext uri="{FF2B5EF4-FFF2-40B4-BE49-F238E27FC236}">
                <a16:creationId xmlns:a16="http://schemas.microsoft.com/office/drawing/2014/main" id="{708A5F7E-2E90-40DA-A21D-F791947F64FD}"/>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$/customer</a:t>
            </a:r>
            <a:endParaRPr lang="en-PH" sz="1600" b="1" dirty="0">
              <a:solidFill>
                <a:schemeClr val="accent1"/>
              </a:solidFill>
              <a:latin typeface="+mj-lt"/>
            </a:endParaRPr>
          </a:p>
        </p:txBody>
      </p:sp>
      <p:sp>
        <p:nvSpPr>
          <p:cNvPr id="6" name="ee4pContent4">
            <a:extLst>
              <a:ext uri="{FF2B5EF4-FFF2-40B4-BE49-F238E27FC236}">
                <a16:creationId xmlns:a16="http://schemas.microsoft.com/office/drawing/2014/main" id="{67B15EED-9F49-45CD-9AC6-BCBB909EE399}"/>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925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Blended, digital and branch cost-to-serve, 2026-2035</a:t>
            </a:r>
            <a:endParaRPr lang="en-PH" sz="1400" dirty="0">
              <a:solidFill>
                <a:schemeClr val="tx1"/>
              </a:solidFill>
              <a:latin typeface="+mn-lt"/>
            </a:endParaRPr>
          </a:p>
        </p:txBody>
      </p:sp>
      <p:graphicFrame>
        <p:nvGraphicFramePr>
          <p:cNvPr id="7" name="Chart 6">
            <a:extLst>
              <a:ext uri="{FF2B5EF4-FFF2-40B4-BE49-F238E27FC236}">
                <a16:creationId xmlns:a16="http://schemas.microsoft.com/office/drawing/2014/main" id="{A58C6573-8244-4B4E-9802-A9802E2682C6}"/>
              </a:ext>
            </a:extLst>
          </p:cNvPr>
          <p:cNvGraphicFramePr/>
          <p:nvPr/>
        </p:nvGraphicFramePr>
        <p:xfrm>
          <a:off x="292301" y="2319184"/>
          <a:ext cx="5531810" cy="3715802"/>
        </p:xfrm>
        <a:graphic>
          <a:graphicData uri="http://schemas.openxmlformats.org/drawingml/2006/chart">
            <c:chart xmlns:c="http://schemas.openxmlformats.org/drawingml/2006/chart" xmlns:r="http://schemas.openxmlformats.org/officeDocument/2006/relationships" r:id="rId2"/>
          </a:graphicData>
        </a:graphic>
      </p:graphicFrame>
      <p:sp>
        <p:nvSpPr>
          <p:cNvPr id="15" name="TextBox 14">
            <a:extLst>
              <a:ext uri="{FF2B5EF4-FFF2-40B4-BE49-F238E27FC236}">
                <a16:creationId xmlns:a16="http://schemas.microsoft.com/office/drawing/2014/main" id="{37D8D6FD-7A47-4A23-A16A-9C02D1303C2E}"/>
              </a:ext>
            </a:extLst>
          </p:cNvPr>
          <p:cNvSpPr txBox="1"/>
          <p:nvPr/>
        </p:nvSpPr>
        <p:spPr>
          <a:xfrm>
            <a:off x="6467462" y="2643100"/>
            <a:ext cx="1273215" cy="476372"/>
          </a:xfrm>
          <a:prstGeom prst="rect">
            <a:avLst/>
          </a:prstGeom>
          <a:noFill/>
        </p:spPr>
        <p:txBody>
          <a:bodyPr wrap="square" lIns="0" tIns="0" rIns="0" bIns="0" rtlCol="0" anchor="ctr">
            <a:normAutofit/>
          </a:bodyPr>
          <a:lstStyle/>
          <a:p>
            <a:r>
              <a:rPr lang="en-US" sz="1200" b="1" dirty="0">
                <a:solidFill>
                  <a:schemeClr val="bg1"/>
                </a:solidFill>
                <a:latin typeface="+mj-lt"/>
              </a:rPr>
              <a:t>Blended</a:t>
            </a:r>
            <a:endParaRPr lang="en-PH" sz="1200" b="1" dirty="0">
              <a:solidFill>
                <a:schemeClr val="bg1"/>
              </a:solidFill>
              <a:latin typeface="+mj-lt"/>
            </a:endParaRPr>
          </a:p>
        </p:txBody>
      </p:sp>
      <p:sp>
        <p:nvSpPr>
          <p:cNvPr id="16" name="TextBox 15">
            <a:extLst>
              <a:ext uri="{FF2B5EF4-FFF2-40B4-BE49-F238E27FC236}">
                <a16:creationId xmlns:a16="http://schemas.microsoft.com/office/drawing/2014/main" id="{D770B3D1-9D06-4C2C-867A-CC92EA4FDC6C}"/>
              </a:ext>
            </a:extLst>
          </p:cNvPr>
          <p:cNvSpPr txBox="1"/>
          <p:nvPr/>
        </p:nvSpPr>
        <p:spPr>
          <a:xfrm>
            <a:off x="6467462" y="3325848"/>
            <a:ext cx="1273215" cy="476372"/>
          </a:xfrm>
          <a:prstGeom prst="rect">
            <a:avLst/>
          </a:prstGeom>
          <a:noFill/>
        </p:spPr>
        <p:txBody>
          <a:bodyPr wrap="square" lIns="0" tIns="0" rIns="0" bIns="0" rtlCol="0" anchor="ctr">
            <a:normAutofit/>
          </a:bodyPr>
          <a:lstStyle/>
          <a:p>
            <a:r>
              <a:rPr lang="en-US" sz="1200" b="1" dirty="0">
                <a:solidFill>
                  <a:schemeClr val="bg1"/>
                </a:solidFill>
                <a:latin typeface="+mj-lt"/>
              </a:rPr>
              <a:t>Digital</a:t>
            </a:r>
            <a:endParaRPr lang="en-PH" sz="1200" b="1" dirty="0">
              <a:solidFill>
                <a:schemeClr val="bg1"/>
              </a:solidFill>
              <a:latin typeface="+mj-lt"/>
            </a:endParaRPr>
          </a:p>
        </p:txBody>
      </p:sp>
      <p:sp>
        <p:nvSpPr>
          <p:cNvPr id="17" name="TextBox 16">
            <a:extLst>
              <a:ext uri="{FF2B5EF4-FFF2-40B4-BE49-F238E27FC236}">
                <a16:creationId xmlns:a16="http://schemas.microsoft.com/office/drawing/2014/main" id="{A7FC3524-A872-4FD9-853E-BFE704086C1C}"/>
              </a:ext>
            </a:extLst>
          </p:cNvPr>
          <p:cNvSpPr txBox="1"/>
          <p:nvPr/>
        </p:nvSpPr>
        <p:spPr>
          <a:xfrm>
            <a:off x="6467462" y="4003613"/>
            <a:ext cx="1273215" cy="476372"/>
          </a:xfrm>
          <a:prstGeom prst="rect">
            <a:avLst/>
          </a:prstGeom>
          <a:noFill/>
        </p:spPr>
        <p:txBody>
          <a:bodyPr wrap="square" lIns="0" tIns="0" rIns="0" bIns="0" rtlCol="0" anchor="ctr">
            <a:normAutofit/>
          </a:bodyPr>
          <a:lstStyle/>
          <a:p>
            <a:r>
              <a:rPr lang="en-US" sz="1200" b="1" dirty="0">
                <a:solidFill>
                  <a:schemeClr val="bg1"/>
                </a:solidFill>
                <a:latin typeface="+mj-lt"/>
              </a:rPr>
              <a:t>Branch</a:t>
            </a:r>
            <a:endParaRPr lang="en-PH" sz="1200" b="1" dirty="0">
              <a:solidFill>
                <a:schemeClr val="bg1"/>
              </a:solidFill>
              <a:latin typeface="+mj-lt"/>
            </a:endParaRPr>
          </a:p>
        </p:txBody>
      </p:sp>
      <p:sp>
        <p:nvSpPr>
          <p:cNvPr id="18" name="TextBox 17">
            <a:extLst>
              <a:ext uri="{FF2B5EF4-FFF2-40B4-BE49-F238E27FC236}">
                <a16:creationId xmlns:a16="http://schemas.microsoft.com/office/drawing/2014/main" id="{C5D920E2-0D4A-4D01-AD2C-9AC5E624F329}"/>
              </a:ext>
            </a:extLst>
          </p:cNvPr>
          <p:cNvSpPr txBox="1"/>
          <p:nvPr/>
        </p:nvSpPr>
        <p:spPr>
          <a:xfrm>
            <a:off x="6467462" y="4681379"/>
            <a:ext cx="1273215" cy="476372"/>
          </a:xfrm>
          <a:prstGeom prst="rect">
            <a:avLst/>
          </a:prstGeom>
          <a:noFill/>
        </p:spPr>
        <p:txBody>
          <a:bodyPr wrap="square" lIns="0" tIns="0" rIns="0" bIns="0" rtlCol="0" anchor="ctr">
            <a:normAutofit/>
          </a:bodyPr>
          <a:lstStyle/>
          <a:p>
            <a:r>
              <a:rPr lang="en-US" sz="1200" b="1" dirty="0">
                <a:solidFill>
                  <a:schemeClr val="bg1"/>
                </a:solidFill>
                <a:latin typeface="+mj-lt"/>
              </a:rPr>
              <a:t>Mobile</a:t>
            </a:r>
            <a:endParaRPr lang="en-PH" sz="1200" b="1" dirty="0">
              <a:solidFill>
                <a:schemeClr val="bg1"/>
              </a:solidFill>
              <a:latin typeface="+mj-lt"/>
            </a:endParaRPr>
          </a:p>
        </p:txBody>
      </p:sp>
      <p:sp>
        <p:nvSpPr>
          <p:cNvPr id="19" name="TextBox 18">
            <a:extLst>
              <a:ext uri="{FF2B5EF4-FFF2-40B4-BE49-F238E27FC236}">
                <a16:creationId xmlns:a16="http://schemas.microsoft.com/office/drawing/2014/main" id="{EC88BE11-FA42-4BB7-920A-A85809160761}"/>
              </a:ext>
            </a:extLst>
          </p:cNvPr>
          <p:cNvSpPr txBox="1"/>
          <p:nvPr/>
        </p:nvSpPr>
        <p:spPr>
          <a:xfrm>
            <a:off x="6467462" y="5359145"/>
            <a:ext cx="1273215" cy="476372"/>
          </a:xfrm>
          <a:prstGeom prst="rect">
            <a:avLst/>
          </a:prstGeom>
          <a:noFill/>
        </p:spPr>
        <p:txBody>
          <a:bodyPr wrap="square" lIns="0" tIns="0" rIns="0" bIns="0" rtlCol="0" anchor="ctr">
            <a:normAutofit/>
          </a:bodyPr>
          <a:lstStyle/>
          <a:p>
            <a:r>
              <a:rPr lang="en-US" sz="1200" b="1" dirty="0">
                <a:solidFill>
                  <a:schemeClr val="bg1"/>
                </a:solidFill>
                <a:latin typeface="+mj-lt"/>
              </a:rPr>
              <a:t>Call center</a:t>
            </a:r>
            <a:endParaRPr lang="en-PH" sz="1200" b="1" dirty="0">
              <a:solidFill>
                <a:schemeClr val="bg1"/>
              </a:solidFill>
              <a:latin typeface="+mj-lt"/>
            </a:endParaRPr>
          </a:p>
        </p:txBody>
      </p:sp>
      <p:grpSp>
        <p:nvGrpSpPr>
          <p:cNvPr id="57" name="Group 56">
            <a:extLst>
              <a:ext uri="{FF2B5EF4-FFF2-40B4-BE49-F238E27FC236}">
                <a16:creationId xmlns:a16="http://schemas.microsoft.com/office/drawing/2014/main" id="{D74411B0-583C-45F1-99D6-16AE3DF6BA7D}"/>
              </a:ext>
            </a:extLst>
          </p:cNvPr>
          <p:cNvGrpSpPr/>
          <p:nvPr/>
        </p:nvGrpSpPr>
        <p:grpSpPr>
          <a:xfrm>
            <a:off x="6467462" y="3225151"/>
            <a:ext cx="5221618" cy="2033297"/>
            <a:chOff x="6467462" y="2801798"/>
            <a:chExt cx="7923680" cy="2256021"/>
          </a:xfrm>
        </p:grpSpPr>
        <p:cxnSp>
          <p:nvCxnSpPr>
            <p:cNvPr id="21" name="Straight Connector 20">
              <a:extLst>
                <a:ext uri="{FF2B5EF4-FFF2-40B4-BE49-F238E27FC236}">
                  <a16:creationId xmlns:a16="http://schemas.microsoft.com/office/drawing/2014/main" id="{5EAAE622-2CA4-4AFE-94EF-6B1AEB680406}"/>
                </a:ext>
              </a:extLst>
            </p:cNvPr>
            <p:cNvCxnSpPr>
              <a:cxnSpLocks/>
            </p:cNvCxnSpPr>
            <p:nvPr/>
          </p:nvCxnSpPr>
          <p:spPr>
            <a:xfrm>
              <a:off x="6467462" y="2801798"/>
              <a:ext cx="792368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9974097-0A7B-4AEA-BF7E-58294032832A}"/>
                </a:ext>
              </a:extLst>
            </p:cNvPr>
            <p:cNvCxnSpPr>
              <a:cxnSpLocks/>
            </p:cNvCxnSpPr>
            <p:nvPr/>
          </p:nvCxnSpPr>
          <p:spPr>
            <a:xfrm>
              <a:off x="6467462" y="3553805"/>
              <a:ext cx="792368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7377559-5863-426C-9D95-3B02E5888E2A}"/>
                </a:ext>
              </a:extLst>
            </p:cNvPr>
            <p:cNvCxnSpPr>
              <a:cxnSpLocks/>
            </p:cNvCxnSpPr>
            <p:nvPr/>
          </p:nvCxnSpPr>
          <p:spPr>
            <a:xfrm>
              <a:off x="6467462" y="4305812"/>
              <a:ext cx="792368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12C636F-7AF3-44D7-9835-BF0134D08BA3}"/>
                </a:ext>
              </a:extLst>
            </p:cNvPr>
            <p:cNvCxnSpPr>
              <a:cxnSpLocks/>
            </p:cNvCxnSpPr>
            <p:nvPr/>
          </p:nvCxnSpPr>
          <p:spPr>
            <a:xfrm>
              <a:off x="6467462" y="5057819"/>
              <a:ext cx="792368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171A80AC-B3D5-4E13-9EA9-4212C6BC10D1}"/>
              </a:ext>
            </a:extLst>
          </p:cNvPr>
          <p:cNvSpPr txBox="1"/>
          <p:nvPr/>
        </p:nvSpPr>
        <p:spPr>
          <a:xfrm>
            <a:off x="8101880" y="2648082"/>
            <a:ext cx="843913" cy="476372"/>
          </a:xfrm>
          <a:prstGeom prst="ellipse">
            <a:avLst/>
          </a:prstGeom>
          <a:solidFill>
            <a:schemeClr val="bg2"/>
          </a:solidFill>
        </p:spPr>
        <p:txBody>
          <a:bodyPr wrap="square" lIns="0" tIns="0" rIns="0" bIns="0" rtlCol="0" anchor="ctr">
            <a:normAutofit/>
          </a:bodyPr>
          <a:lstStyle/>
          <a:p>
            <a:pPr algn="ctr"/>
            <a:r>
              <a:rPr lang="en-US" sz="1400" b="1" dirty="0"/>
              <a:t>$142</a:t>
            </a:r>
            <a:endParaRPr lang="en-PH" sz="1400" b="1" dirty="0"/>
          </a:p>
        </p:txBody>
      </p:sp>
      <p:sp>
        <p:nvSpPr>
          <p:cNvPr id="36" name="TextBox 35">
            <a:extLst>
              <a:ext uri="{FF2B5EF4-FFF2-40B4-BE49-F238E27FC236}">
                <a16:creationId xmlns:a16="http://schemas.microsoft.com/office/drawing/2014/main" id="{7435C347-959C-4BDC-8364-63270D849E65}"/>
              </a:ext>
            </a:extLst>
          </p:cNvPr>
          <p:cNvSpPr txBox="1"/>
          <p:nvPr/>
        </p:nvSpPr>
        <p:spPr>
          <a:xfrm>
            <a:off x="8101880" y="3325848"/>
            <a:ext cx="843913" cy="476372"/>
          </a:xfrm>
          <a:prstGeom prst="ellipse">
            <a:avLst/>
          </a:prstGeom>
          <a:solidFill>
            <a:schemeClr val="bg2"/>
          </a:solidFill>
        </p:spPr>
        <p:txBody>
          <a:bodyPr wrap="square" lIns="0" tIns="0" rIns="0" bIns="0" rtlCol="0" anchor="ctr">
            <a:normAutofit/>
          </a:bodyPr>
          <a:lstStyle/>
          <a:p>
            <a:pPr algn="ctr"/>
            <a:r>
              <a:rPr lang="en-US" sz="1400" b="1" dirty="0"/>
              <a:t>$48</a:t>
            </a:r>
            <a:endParaRPr lang="en-PH" sz="1400" b="1" dirty="0"/>
          </a:p>
        </p:txBody>
      </p:sp>
      <p:sp>
        <p:nvSpPr>
          <p:cNvPr id="37" name="TextBox 36">
            <a:extLst>
              <a:ext uri="{FF2B5EF4-FFF2-40B4-BE49-F238E27FC236}">
                <a16:creationId xmlns:a16="http://schemas.microsoft.com/office/drawing/2014/main" id="{E600EAC2-498D-4B58-932C-C13150C4C1D2}"/>
              </a:ext>
            </a:extLst>
          </p:cNvPr>
          <p:cNvSpPr txBox="1"/>
          <p:nvPr/>
        </p:nvSpPr>
        <p:spPr>
          <a:xfrm>
            <a:off x="8101880" y="4003613"/>
            <a:ext cx="843913" cy="476372"/>
          </a:xfrm>
          <a:prstGeom prst="ellipse">
            <a:avLst/>
          </a:prstGeom>
          <a:solidFill>
            <a:schemeClr val="bg2"/>
          </a:solidFill>
        </p:spPr>
        <p:txBody>
          <a:bodyPr wrap="square" lIns="0" tIns="0" rIns="0" bIns="0" rtlCol="0" anchor="ctr">
            <a:normAutofit/>
          </a:bodyPr>
          <a:lstStyle/>
          <a:p>
            <a:pPr algn="ctr"/>
            <a:r>
              <a:rPr lang="en-US" sz="1400" b="1" dirty="0"/>
              <a:t>$310</a:t>
            </a:r>
            <a:endParaRPr lang="en-PH" sz="1400" b="1" dirty="0"/>
          </a:p>
        </p:txBody>
      </p:sp>
      <p:sp>
        <p:nvSpPr>
          <p:cNvPr id="38" name="TextBox 37">
            <a:extLst>
              <a:ext uri="{FF2B5EF4-FFF2-40B4-BE49-F238E27FC236}">
                <a16:creationId xmlns:a16="http://schemas.microsoft.com/office/drawing/2014/main" id="{19C4C6E4-8605-4E50-AC7A-9FB8262E5A4E}"/>
              </a:ext>
            </a:extLst>
          </p:cNvPr>
          <p:cNvSpPr txBox="1"/>
          <p:nvPr/>
        </p:nvSpPr>
        <p:spPr>
          <a:xfrm>
            <a:off x="8101880" y="4681379"/>
            <a:ext cx="843913" cy="476372"/>
          </a:xfrm>
          <a:prstGeom prst="ellipse">
            <a:avLst/>
          </a:prstGeom>
          <a:solidFill>
            <a:schemeClr val="bg2"/>
          </a:solidFill>
        </p:spPr>
        <p:txBody>
          <a:bodyPr wrap="square" lIns="0" tIns="0" rIns="0" bIns="0" rtlCol="0" anchor="ctr">
            <a:normAutofit/>
          </a:bodyPr>
          <a:lstStyle/>
          <a:p>
            <a:pPr algn="ctr"/>
            <a:r>
              <a:rPr lang="en-US" sz="1400" b="1" dirty="0"/>
              <a:t>$38</a:t>
            </a:r>
            <a:endParaRPr lang="en-PH" sz="1400" b="1" dirty="0"/>
          </a:p>
        </p:txBody>
      </p:sp>
      <p:sp>
        <p:nvSpPr>
          <p:cNvPr id="39" name="TextBox 38">
            <a:extLst>
              <a:ext uri="{FF2B5EF4-FFF2-40B4-BE49-F238E27FC236}">
                <a16:creationId xmlns:a16="http://schemas.microsoft.com/office/drawing/2014/main" id="{1EFA904C-DC2C-42EE-BD1A-CD64EF16CD2B}"/>
              </a:ext>
            </a:extLst>
          </p:cNvPr>
          <p:cNvSpPr txBox="1"/>
          <p:nvPr/>
        </p:nvSpPr>
        <p:spPr>
          <a:xfrm>
            <a:off x="8101880" y="5359145"/>
            <a:ext cx="843913" cy="476372"/>
          </a:xfrm>
          <a:prstGeom prst="ellipse">
            <a:avLst/>
          </a:prstGeom>
          <a:solidFill>
            <a:schemeClr val="bg2"/>
          </a:solidFill>
        </p:spPr>
        <p:txBody>
          <a:bodyPr wrap="square" lIns="0" tIns="0" rIns="0" bIns="0" rtlCol="0" anchor="ctr">
            <a:normAutofit/>
          </a:bodyPr>
          <a:lstStyle/>
          <a:p>
            <a:pPr algn="ctr"/>
            <a:r>
              <a:rPr lang="en-US" sz="1400" b="1" dirty="0"/>
              <a:t>$410</a:t>
            </a:r>
            <a:endParaRPr lang="en-PH" sz="1400" b="1" dirty="0"/>
          </a:p>
        </p:txBody>
      </p:sp>
      <p:sp>
        <p:nvSpPr>
          <p:cNvPr id="11" name="TextBox 10">
            <a:extLst>
              <a:ext uri="{FF2B5EF4-FFF2-40B4-BE49-F238E27FC236}">
                <a16:creationId xmlns:a16="http://schemas.microsoft.com/office/drawing/2014/main" id="{A3C37629-3BEF-4744-A565-21983792AC80}"/>
              </a:ext>
            </a:extLst>
          </p:cNvPr>
          <p:cNvSpPr txBox="1"/>
          <p:nvPr/>
        </p:nvSpPr>
        <p:spPr>
          <a:xfrm>
            <a:off x="7965665" y="2119715"/>
            <a:ext cx="1116343" cy="398938"/>
          </a:xfrm>
          <a:prstGeom prst="rect">
            <a:avLst/>
          </a:prstGeom>
          <a:noFill/>
        </p:spPr>
        <p:txBody>
          <a:bodyPr wrap="square" lIns="72000" tIns="72000" rIns="72000" bIns="72000" rtlCol="0" anchor="ctr">
            <a:noAutofit/>
          </a:bodyPr>
          <a:lstStyle/>
          <a:p>
            <a:pPr algn="ctr"/>
            <a:r>
              <a:rPr lang="en-US" sz="1200" b="1" dirty="0">
                <a:solidFill>
                  <a:schemeClr val="accent2">
                    <a:lumMod val="40000"/>
                    <a:lumOff val="60000"/>
                  </a:schemeClr>
                </a:solidFill>
                <a:latin typeface="+mj-lt"/>
              </a:rPr>
              <a:t>2026</a:t>
            </a:r>
            <a:br>
              <a:rPr lang="en-US" sz="1200" b="1" dirty="0">
                <a:solidFill>
                  <a:schemeClr val="accent2">
                    <a:lumMod val="40000"/>
                    <a:lumOff val="60000"/>
                  </a:schemeClr>
                </a:solidFill>
                <a:latin typeface="+mj-lt"/>
              </a:rPr>
            </a:br>
            <a:r>
              <a:rPr lang="en-US" sz="1200" b="1" dirty="0">
                <a:solidFill>
                  <a:schemeClr val="accent2">
                    <a:lumMod val="40000"/>
                    <a:lumOff val="60000"/>
                  </a:schemeClr>
                </a:solidFill>
                <a:latin typeface="+mj-lt"/>
              </a:rPr>
              <a:t>cost ($)</a:t>
            </a:r>
            <a:endParaRPr lang="en-PH" sz="1200" b="1" dirty="0">
              <a:solidFill>
                <a:schemeClr val="accent2">
                  <a:lumMod val="40000"/>
                  <a:lumOff val="60000"/>
                </a:schemeClr>
              </a:solidFill>
              <a:latin typeface="+mj-lt"/>
            </a:endParaRPr>
          </a:p>
        </p:txBody>
      </p:sp>
      <p:sp>
        <p:nvSpPr>
          <p:cNvPr id="40" name="TextBox 39">
            <a:extLst>
              <a:ext uri="{FF2B5EF4-FFF2-40B4-BE49-F238E27FC236}">
                <a16:creationId xmlns:a16="http://schemas.microsoft.com/office/drawing/2014/main" id="{59A09BDA-D1D3-4E04-B635-89F154DBD459}"/>
              </a:ext>
            </a:extLst>
          </p:cNvPr>
          <p:cNvSpPr txBox="1"/>
          <p:nvPr/>
        </p:nvSpPr>
        <p:spPr>
          <a:xfrm>
            <a:off x="9269201" y="2119715"/>
            <a:ext cx="1116343" cy="398938"/>
          </a:xfrm>
          <a:prstGeom prst="rect">
            <a:avLst/>
          </a:prstGeom>
          <a:noFill/>
        </p:spPr>
        <p:txBody>
          <a:bodyPr wrap="square" lIns="72000" tIns="72000" rIns="72000" bIns="72000" rtlCol="0" anchor="ctr">
            <a:noAutofit/>
          </a:bodyPr>
          <a:lstStyle/>
          <a:p>
            <a:pPr algn="ctr"/>
            <a:r>
              <a:rPr lang="en-US" sz="1200" b="1" dirty="0">
                <a:solidFill>
                  <a:schemeClr val="accent2">
                    <a:lumMod val="40000"/>
                    <a:lumOff val="60000"/>
                  </a:schemeClr>
                </a:solidFill>
                <a:latin typeface="+mj-lt"/>
              </a:rPr>
              <a:t>2035</a:t>
            </a:r>
            <a:br>
              <a:rPr lang="en-US" sz="1200" b="1" dirty="0">
                <a:solidFill>
                  <a:schemeClr val="accent2">
                    <a:lumMod val="40000"/>
                    <a:lumOff val="60000"/>
                  </a:schemeClr>
                </a:solidFill>
                <a:latin typeface="+mj-lt"/>
              </a:rPr>
            </a:br>
            <a:r>
              <a:rPr lang="en-US" sz="1200" b="1" dirty="0">
                <a:solidFill>
                  <a:schemeClr val="accent2">
                    <a:lumMod val="40000"/>
                    <a:lumOff val="60000"/>
                  </a:schemeClr>
                </a:solidFill>
                <a:latin typeface="+mj-lt"/>
              </a:rPr>
              <a:t>cost ($)</a:t>
            </a:r>
            <a:endParaRPr lang="en-PH" sz="1200" b="1" dirty="0">
              <a:solidFill>
                <a:schemeClr val="accent2">
                  <a:lumMod val="40000"/>
                  <a:lumOff val="60000"/>
                </a:schemeClr>
              </a:solidFill>
              <a:latin typeface="+mj-lt"/>
            </a:endParaRPr>
          </a:p>
        </p:txBody>
      </p:sp>
      <p:sp>
        <p:nvSpPr>
          <p:cNvPr id="41" name="TextBox 40">
            <a:extLst>
              <a:ext uri="{FF2B5EF4-FFF2-40B4-BE49-F238E27FC236}">
                <a16:creationId xmlns:a16="http://schemas.microsoft.com/office/drawing/2014/main" id="{D4C9494F-93F3-4798-9A77-80D6D4265958}"/>
              </a:ext>
            </a:extLst>
          </p:cNvPr>
          <p:cNvSpPr txBox="1"/>
          <p:nvPr/>
        </p:nvSpPr>
        <p:spPr>
          <a:xfrm>
            <a:off x="10572737" y="2119715"/>
            <a:ext cx="1116343" cy="398938"/>
          </a:xfrm>
          <a:prstGeom prst="rect">
            <a:avLst/>
          </a:prstGeom>
          <a:noFill/>
        </p:spPr>
        <p:txBody>
          <a:bodyPr wrap="square" lIns="72000" tIns="72000" rIns="72000" bIns="72000" rtlCol="0" anchor="ctr">
            <a:noAutofit/>
          </a:bodyPr>
          <a:lstStyle/>
          <a:p>
            <a:pPr algn="ctr"/>
            <a:r>
              <a:rPr lang="en-US" sz="1200" b="1" dirty="0">
                <a:solidFill>
                  <a:schemeClr val="accent2">
                    <a:lumMod val="40000"/>
                    <a:lumOff val="60000"/>
                  </a:schemeClr>
                </a:solidFill>
                <a:latin typeface="+mj-lt"/>
              </a:rPr>
              <a:t>Change</a:t>
            </a:r>
            <a:br>
              <a:rPr lang="en-US" sz="1200" b="1" dirty="0">
                <a:solidFill>
                  <a:schemeClr val="accent2">
                    <a:lumMod val="40000"/>
                    <a:lumOff val="60000"/>
                  </a:schemeClr>
                </a:solidFill>
                <a:latin typeface="+mj-lt"/>
              </a:rPr>
            </a:br>
            <a:r>
              <a:rPr lang="en-US" sz="1200" b="1" dirty="0">
                <a:solidFill>
                  <a:schemeClr val="accent2">
                    <a:lumMod val="40000"/>
                    <a:lumOff val="60000"/>
                  </a:schemeClr>
                </a:solidFill>
                <a:latin typeface="+mj-lt"/>
              </a:rPr>
              <a:t>by 2035</a:t>
            </a:r>
            <a:endParaRPr lang="en-PH" sz="1200" b="1" dirty="0">
              <a:solidFill>
                <a:schemeClr val="accent2">
                  <a:lumMod val="40000"/>
                  <a:lumOff val="60000"/>
                </a:schemeClr>
              </a:solidFill>
              <a:latin typeface="+mj-lt"/>
            </a:endParaRPr>
          </a:p>
        </p:txBody>
      </p:sp>
      <p:sp>
        <p:nvSpPr>
          <p:cNvPr id="47" name="TextBox 46">
            <a:extLst>
              <a:ext uri="{FF2B5EF4-FFF2-40B4-BE49-F238E27FC236}">
                <a16:creationId xmlns:a16="http://schemas.microsoft.com/office/drawing/2014/main" id="{291A4BED-FD99-4D71-8CC6-B69A6F295F66}"/>
              </a:ext>
            </a:extLst>
          </p:cNvPr>
          <p:cNvSpPr txBox="1"/>
          <p:nvPr/>
        </p:nvSpPr>
        <p:spPr>
          <a:xfrm>
            <a:off x="9405416" y="2648082"/>
            <a:ext cx="843913" cy="476372"/>
          </a:xfrm>
          <a:prstGeom prst="ellipse">
            <a:avLst/>
          </a:prstGeom>
          <a:solidFill>
            <a:schemeClr val="bg2"/>
          </a:solidFill>
        </p:spPr>
        <p:txBody>
          <a:bodyPr wrap="square" lIns="0" tIns="0" rIns="0" bIns="0" rtlCol="0" anchor="ctr">
            <a:normAutofit/>
          </a:bodyPr>
          <a:lstStyle/>
          <a:p>
            <a:pPr algn="ctr"/>
            <a:r>
              <a:rPr lang="en-US" sz="1400" b="1" dirty="0"/>
              <a:t>$83</a:t>
            </a:r>
            <a:endParaRPr lang="en-PH" sz="1400" b="1" dirty="0"/>
          </a:p>
        </p:txBody>
      </p:sp>
      <p:sp>
        <p:nvSpPr>
          <p:cNvPr id="48" name="TextBox 47">
            <a:extLst>
              <a:ext uri="{FF2B5EF4-FFF2-40B4-BE49-F238E27FC236}">
                <a16:creationId xmlns:a16="http://schemas.microsoft.com/office/drawing/2014/main" id="{ACC94179-B6D2-48F2-A07E-20B62F36B501}"/>
              </a:ext>
            </a:extLst>
          </p:cNvPr>
          <p:cNvSpPr txBox="1"/>
          <p:nvPr/>
        </p:nvSpPr>
        <p:spPr>
          <a:xfrm>
            <a:off x="9405416" y="3325848"/>
            <a:ext cx="843913" cy="476372"/>
          </a:xfrm>
          <a:prstGeom prst="ellipse">
            <a:avLst/>
          </a:prstGeom>
          <a:solidFill>
            <a:schemeClr val="bg2"/>
          </a:solidFill>
        </p:spPr>
        <p:txBody>
          <a:bodyPr wrap="square" lIns="0" tIns="0" rIns="0" bIns="0" rtlCol="0" anchor="ctr">
            <a:normAutofit/>
          </a:bodyPr>
          <a:lstStyle/>
          <a:p>
            <a:pPr algn="ctr"/>
            <a:r>
              <a:rPr lang="en-US" sz="1400" b="1" dirty="0"/>
              <a:t>$27</a:t>
            </a:r>
            <a:endParaRPr lang="en-PH" sz="1400" b="1" dirty="0"/>
          </a:p>
        </p:txBody>
      </p:sp>
      <p:sp>
        <p:nvSpPr>
          <p:cNvPr id="49" name="TextBox 48">
            <a:extLst>
              <a:ext uri="{FF2B5EF4-FFF2-40B4-BE49-F238E27FC236}">
                <a16:creationId xmlns:a16="http://schemas.microsoft.com/office/drawing/2014/main" id="{897D6D8E-A5E8-4D41-821F-1CA1FCBB7CA5}"/>
              </a:ext>
            </a:extLst>
          </p:cNvPr>
          <p:cNvSpPr txBox="1"/>
          <p:nvPr/>
        </p:nvSpPr>
        <p:spPr>
          <a:xfrm>
            <a:off x="9405416" y="4003613"/>
            <a:ext cx="843913" cy="476372"/>
          </a:xfrm>
          <a:prstGeom prst="ellipse">
            <a:avLst/>
          </a:prstGeom>
          <a:solidFill>
            <a:schemeClr val="bg2"/>
          </a:solidFill>
        </p:spPr>
        <p:txBody>
          <a:bodyPr wrap="square" lIns="0" tIns="0" rIns="0" bIns="0" rtlCol="0" anchor="ctr">
            <a:normAutofit/>
          </a:bodyPr>
          <a:lstStyle/>
          <a:p>
            <a:pPr algn="ctr"/>
            <a:r>
              <a:rPr lang="en-US" sz="1400" b="1" dirty="0"/>
              <a:t>$263</a:t>
            </a:r>
            <a:endParaRPr lang="en-PH" sz="1400" b="1" dirty="0"/>
          </a:p>
        </p:txBody>
      </p:sp>
      <p:sp>
        <p:nvSpPr>
          <p:cNvPr id="50" name="TextBox 49">
            <a:extLst>
              <a:ext uri="{FF2B5EF4-FFF2-40B4-BE49-F238E27FC236}">
                <a16:creationId xmlns:a16="http://schemas.microsoft.com/office/drawing/2014/main" id="{0EAAE37A-1A68-49BF-8C9F-6C77A083E3ED}"/>
              </a:ext>
            </a:extLst>
          </p:cNvPr>
          <p:cNvSpPr txBox="1"/>
          <p:nvPr/>
        </p:nvSpPr>
        <p:spPr>
          <a:xfrm>
            <a:off x="9405416" y="4681379"/>
            <a:ext cx="843913" cy="476372"/>
          </a:xfrm>
          <a:prstGeom prst="ellipse">
            <a:avLst/>
          </a:prstGeom>
          <a:solidFill>
            <a:schemeClr val="bg2"/>
          </a:solidFill>
        </p:spPr>
        <p:txBody>
          <a:bodyPr wrap="square" lIns="0" tIns="0" rIns="0" bIns="0" rtlCol="0" anchor="ctr">
            <a:normAutofit/>
          </a:bodyPr>
          <a:lstStyle/>
          <a:p>
            <a:pPr algn="ctr"/>
            <a:r>
              <a:rPr lang="en-US" sz="1400" b="1" dirty="0"/>
              <a:t>$21</a:t>
            </a:r>
            <a:endParaRPr lang="en-PH" sz="1400" b="1" dirty="0"/>
          </a:p>
        </p:txBody>
      </p:sp>
      <p:sp>
        <p:nvSpPr>
          <p:cNvPr id="51" name="TextBox 50">
            <a:extLst>
              <a:ext uri="{FF2B5EF4-FFF2-40B4-BE49-F238E27FC236}">
                <a16:creationId xmlns:a16="http://schemas.microsoft.com/office/drawing/2014/main" id="{69010D91-2245-42B5-A72D-3486798D6F11}"/>
              </a:ext>
            </a:extLst>
          </p:cNvPr>
          <p:cNvSpPr txBox="1"/>
          <p:nvPr/>
        </p:nvSpPr>
        <p:spPr>
          <a:xfrm>
            <a:off x="9405416" y="5359145"/>
            <a:ext cx="843913" cy="476372"/>
          </a:xfrm>
          <a:prstGeom prst="ellipse">
            <a:avLst/>
          </a:prstGeom>
          <a:solidFill>
            <a:schemeClr val="bg2"/>
          </a:solidFill>
        </p:spPr>
        <p:txBody>
          <a:bodyPr wrap="square" lIns="0" tIns="0" rIns="0" bIns="0" rtlCol="0" anchor="ctr">
            <a:normAutofit/>
          </a:bodyPr>
          <a:lstStyle/>
          <a:p>
            <a:pPr algn="ctr"/>
            <a:r>
              <a:rPr lang="en-US" sz="1400" b="1" dirty="0"/>
              <a:t>$360</a:t>
            </a:r>
            <a:endParaRPr lang="en-PH" sz="1400" b="1" dirty="0"/>
          </a:p>
        </p:txBody>
      </p:sp>
      <p:sp>
        <p:nvSpPr>
          <p:cNvPr id="52" name="TextBox 51">
            <a:extLst>
              <a:ext uri="{FF2B5EF4-FFF2-40B4-BE49-F238E27FC236}">
                <a16:creationId xmlns:a16="http://schemas.microsoft.com/office/drawing/2014/main" id="{C9737396-F9DF-46F1-A13A-FDCD20DB1F91}"/>
              </a:ext>
            </a:extLst>
          </p:cNvPr>
          <p:cNvSpPr txBox="1"/>
          <p:nvPr/>
        </p:nvSpPr>
        <p:spPr>
          <a:xfrm>
            <a:off x="10708952" y="2648082"/>
            <a:ext cx="843913" cy="476372"/>
          </a:xfrm>
          <a:prstGeom prst="ellipse">
            <a:avLst/>
          </a:prstGeom>
          <a:solidFill>
            <a:schemeClr val="bg2"/>
          </a:solidFill>
        </p:spPr>
        <p:txBody>
          <a:bodyPr wrap="square" lIns="0" tIns="0" rIns="0" bIns="0" rtlCol="0" anchor="ctr">
            <a:normAutofit/>
          </a:bodyPr>
          <a:lstStyle/>
          <a:p>
            <a:pPr algn="ctr"/>
            <a:r>
              <a:rPr lang="en-US" sz="1400" b="1" dirty="0"/>
              <a:t>-42%</a:t>
            </a:r>
            <a:endParaRPr lang="en-PH" sz="1400" b="1" dirty="0"/>
          </a:p>
        </p:txBody>
      </p:sp>
      <p:sp>
        <p:nvSpPr>
          <p:cNvPr id="53" name="TextBox 52">
            <a:extLst>
              <a:ext uri="{FF2B5EF4-FFF2-40B4-BE49-F238E27FC236}">
                <a16:creationId xmlns:a16="http://schemas.microsoft.com/office/drawing/2014/main" id="{0589FCE8-CE36-45BA-B93D-E176FAD66CDE}"/>
              </a:ext>
            </a:extLst>
          </p:cNvPr>
          <p:cNvSpPr txBox="1"/>
          <p:nvPr/>
        </p:nvSpPr>
        <p:spPr>
          <a:xfrm>
            <a:off x="10708952" y="3325848"/>
            <a:ext cx="843913" cy="476372"/>
          </a:xfrm>
          <a:prstGeom prst="ellipse">
            <a:avLst/>
          </a:prstGeom>
          <a:solidFill>
            <a:schemeClr val="bg2"/>
          </a:solidFill>
        </p:spPr>
        <p:txBody>
          <a:bodyPr wrap="square" lIns="0" tIns="0" rIns="0" bIns="0" rtlCol="0" anchor="ctr">
            <a:normAutofit/>
          </a:bodyPr>
          <a:lstStyle/>
          <a:p>
            <a:pPr algn="ctr"/>
            <a:r>
              <a:rPr lang="en-US" sz="1400" b="1" dirty="0"/>
              <a:t>-44%</a:t>
            </a:r>
            <a:endParaRPr lang="en-PH" sz="1400" b="1" dirty="0"/>
          </a:p>
        </p:txBody>
      </p:sp>
      <p:sp>
        <p:nvSpPr>
          <p:cNvPr id="54" name="TextBox 53">
            <a:extLst>
              <a:ext uri="{FF2B5EF4-FFF2-40B4-BE49-F238E27FC236}">
                <a16:creationId xmlns:a16="http://schemas.microsoft.com/office/drawing/2014/main" id="{F1C6A871-DC61-4509-A157-520A41B4C63D}"/>
              </a:ext>
            </a:extLst>
          </p:cNvPr>
          <p:cNvSpPr txBox="1"/>
          <p:nvPr/>
        </p:nvSpPr>
        <p:spPr>
          <a:xfrm>
            <a:off x="10708952" y="4003613"/>
            <a:ext cx="843913" cy="476372"/>
          </a:xfrm>
          <a:prstGeom prst="ellipse">
            <a:avLst/>
          </a:prstGeom>
          <a:solidFill>
            <a:schemeClr val="bg2"/>
          </a:solidFill>
        </p:spPr>
        <p:txBody>
          <a:bodyPr wrap="square" lIns="0" tIns="0" rIns="0" bIns="0" rtlCol="0" anchor="ctr">
            <a:normAutofit/>
          </a:bodyPr>
          <a:lstStyle/>
          <a:p>
            <a:pPr algn="ctr"/>
            <a:r>
              <a:rPr lang="en-US" sz="1400" b="1" dirty="0"/>
              <a:t>-15%</a:t>
            </a:r>
            <a:endParaRPr lang="en-PH" sz="1400" b="1" dirty="0"/>
          </a:p>
        </p:txBody>
      </p:sp>
      <p:sp>
        <p:nvSpPr>
          <p:cNvPr id="55" name="TextBox 54">
            <a:extLst>
              <a:ext uri="{FF2B5EF4-FFF2-40B4-BE49-F238E27FC236}">
                <a16:creationId xmlns:a16="http://schemas.microsoft.com/office/drawing/2014/main" id="{FB6BD430-E10C-4662-BEA0-861EF0FF6EC3}"/>
              </a:ext>
            </a:extLst>
          </p:cNvPr>
          <p:cNvSpPr txBox="1"/>
          <p:nvPr/>
        </p:nvSpPr>
        <p:spPr>
          <a:xfrm>
            <a:off x="10708952" y="4681379"/>
            <a:ext cx="843913" cy="476372"/>
          </a:xfrm>
          <a:prstGeom prst="ellipse">
            <a:avLst/>
          </a:prstGeom>
          <a:solidFill>
            <a:schemeClr val="bg2"/>
          </a:solidFill>
        </p:spPr>
        <p:txBody>
          <a:bodyPr wrap="square" lIns="0" tIns="0" rIns="0" bIns="0" rtlCol="0" anchor="ctr">
            <a:normAutofit/>
          </a:bodyPr>
          <a:lstStyle/>
          <a:p>
            <a:pPr algn="ctr"/>
            <a:r>
              <a:rPr lang="en-US" sz="1400" b="1" dirty="0"/>
              <a:t>-45%</a:t>
            </a:r>
            <a:endParaRPr lang="en-PH" sz="1400" b="1" dirty="0"/>
          </a:p>
        </p:txBody>
      </p:sp>
      <p:sp>
        <p:nvSpPr>
          <p:cNvPr id="56" name="TextBox 55">
            <a:extLst>
              <a:ext uri="{FF2B5EF4-FFF2-40B4-BE49-F238E27FC236}">
                <a16:creationId xmlns:a16="http://schemas.microsoft.com/office/drawing/2014/main" id="{B3E86D93-79B9-4983-B03A-7996D08A3912}"/>
              </a:ext>
            </a:extLst>
          </p:cNvPr>
          <p:cNvSpPr txBox="1"/>
          <p:nvPr/>
        </p:nvSpPr>
        <p:spPr>
          <a:xfrm>
            <a:off x="10708952" y="5359145"/>
            <a:ext cx="843913" cy="476372"/>
          </a:xfrm>
          <a:prstGeom prst="ellipse">
            <a:avLst/>
          </a:prstGeom>
          <a:solidFill>
            <a:schemeClr val="bg2"/>
          </a:solidFill>
        </p:spPr>
        <p:txBody>
          <a:bodyPr wrap="square" lIns="0" tIns="0" rIns="0" bIns="0" rtlCol="0" anchor="ctr">
            <a:normAutofit/>
          </a:bodyPr>
          <a:lstStyle/>
          <a:p>
            <a:pPr algn="ctr"/>
            <a:r>
              <a:rPr lang="en-US" sz="1400" b="1" dirty="0"/>
              <a:t>-12%</a:t>
            </a:r>
            <a:endParaRPr lang="en-PH" sz="1400" b="1" dirty="0"/>
          </a:p>
        </p:txBody>
      </p:sp>
      <p:sp>
        <p:nvSpPr>
          <p:cNvPr id="59" name="TextBox 58">
            <a:extLst>
              <a:ext uri="{FF2B5EF4-FFF2-40B4-BE49-F238E27FC236}">
                <a16:creationId xmlns:a16="http://schemas.microsoft.com/office/drawing/2014/main" id="{4D48B793-E45E-452F-B17A-065A05371800}"/>
              </a:ext>
            </a:extLst>
          </p:cNvPr>
          <p:cNvSpPr txBox="1"/>
          <p:nvPr/>
        </p:nvSpPr>
        <p:spPr>
          <a:xfrm>
            <a:off x="6415225" y="1026713"/>
            <a:ext cx="4781354" cy="418966"/>
          </a:xfrm>
          <a:prstGeom prst="rect">
            <a:avLst/>
          </a:prstGeom>
          <a:noFill/>
        </p:spPr>
        <p:txBody>
          <a:bodyPr wrap="square" lIns="0" tIns="0" rIns="0" bIns="0" rtlCol="0" anchor="ctr">
            <a:normAutofit/>
          </a:bodyPr>
          <a:lstStyle/>
          <a:p>
            <a:r>
              <a:rPr lang="en-US" sz="1600" b="1" dirty="0">
                <a:solidFill>
                  <a:schemeClr val="accent5"/>
                </a:solidFill>
                <a:latin typeface="+mj-lt"/>
              </a:rPr>
              <a:t>Why it falls</a:t>
            </a:r>
            <a:endParaRPr lang="en-PH" sz="1600" b="1" dirty="0">
              <a:solidFill>
                <a:schemeClr val="accent5"/>
              </a:solidFill>
              <a:latin typeface="+mj-lt"/>
            </a:endParaRPr>
          </a:p>
        </p:txBody>
      </p:sp>
      <p:sp>
        <p:nvSpPr>
          <p:cNvPr id="60" name="TextBox 59">
            <a:extLst>
              <a:ext uri="{FF2B5EF4-FFF2-40B4-BE49-F238E27FC236}">
                <a16:creationId xmlns:a16="http://schemas.microsoft.com/office/drawing/2014/main" id="{72CE6DFF-372A-456A-8C83-8F99C2B1DFB0}"/>
              </a:ext>
            </a:extLst>
          </p:cNvPr>
          <p:cNvSpPr txBox="1"/>
          <p:nvPr/>
        </p:nvSpPr>
        <p:spPr>
          <a:xfrm>
            <a:off x="6415225" y="1465793"/>
            <a:ext cx="5425176" cy="299647"/>
          </a:xfrm>
          <a:prstGeom prst="rect">
            <a:avLst/>
          </a:prstGeom>
          <a:noFill/>
        </p:spPr>
        <p:txBody>
          <a:bodyPr wrap="square" lIns="0" tIns="0" rIns="0" bIns="0" rtlCol="0">
            <a:normAutofit fontScale="85000" lnSpcReduction="20000"/>
          </a:bodyPr>
          <a:lstStyle/>
          <a:p>
            <a:r>
              <a:rPr lang="en-US" sz="1400" dirty="0">
                <a:solidFill>
                  <a:schemeClr val="bg1"/>
                </a:solidFill>
              </a:rPr>
              <a:t>Cost falls as volume shifts to digital and automation reduces manual work.</a:t>
            </a:r>
            <a:endParaRPr lang="en-PH" sz="1400" dirty="0">
              <a:solidFill>
                <a:schemeClr val="bg1"/>
              </a:solidFill>
            </a:endParaRPr>
          </a:p>
        </p:txBody>
      </p:sp>
      <p:sp>
        <p:nvSpPr>
          <p:cNvPr id="4" name="Slide Number Placeholder 3">
            <a:extLst>
              <a:ext uri="{FF2B5EF4-FFF2-40B4-BE49-F238E27FC236}">
                <a16:creationId xmlns:a16="http://schemas.microsoft.com/office/drawing/2014/main" id="{AF60B6C1-6BB0-497C-9577-2AA443EF3410}"/>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37</a:t>
            </a:fld>
            <a:endParaRPr lang="en-PH" dirty="0"/>
          </a:p>
        </p:txBody>
      </p:sp>
    </p:spTree>
    <p:extLst>
      <p:ext uri="{BB962C8B-B14F-4D97-AF65-F5344CB8AC3E}">
        <p14:creationId xmlns:p14="http://schemas.microsoft.com/office/powerpoint/2010/main" val="14685293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FF9964-173C-46D3-844B-F179FFF77763}"/>
              </a:ext>
            </a:extLst>
          </p:cNvPr>
          <p:cNvSpPr>
            <a:spLocks noGrp="1"/>
          </p:cNvSpPr>
          <p:nvPr>
            <p:ph type="title"/>
          </p:nvPr>
        </p:nvSpPr>
        <p:spPr/>
        <p:txBody>
          <a:bodyPr/>
          <a:lstStyle/>
          <a:p>
            <a:r>
              <a:rPr lang="en-US" b="1" dirty="0"/>
              <a:t>Cumulative cash flow &amp; payback</a:t>
            </a:r>
          </a:p>
        </p:txBody>
      </p:sp>
      <p:sp>
        <p:nvSpPr>
          <p:cNvPr id="5" name="TextBox 4">
            <a:extLst>
              <a:ext uri="{FF2B5EF4-FFF2-40B4-BE49-F238E27FC236}">
                <a16:creationId xmlns:a16="http://schemas.microsoft.com/office/drawing/2014/main" id="{708A5F7E-2E90-40DA-A21D-F791947F64FD}"/>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Headline economics</a:t>
            </a:r>
          </a:p>
        </p:txBody>
      </p:sp>
      <p:sp>
        <p:nvSpPr>
          <p:cNvPr id="6" name="ee4pContent4">
            <a:extLst>
              <a:ext uri="{FF2B5EF4-FFF2-40B4-BE49-F238E27FC236}">
                <a16:creationId xmlns:a16="http://schemas.microsoft.com/office/drawing/2014/main" id="{67B15EED-9F49-45CD-9AC6-BCBB909EE399}"/>
              </a:ext>
            </a:extLst>
          </p:cNvPr>
          <p:cNvSpPr txBox="1"/>
          <p:nvPr/>
        </p:nvSpPr>
        <p:spPr>
          <a:xfrm>
            <a:off x="359704" y="1856345"/>
            <a:ext cx="5388824" cy="28090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Cumulative investment, benefit and net cash, $M</a:t>
            </a:r>
            <a:endParaRPr lang="en-PH" sz="1400" dirty="0">
              <a:solidFill>
                <a:schemeClr val="tx1"/>
              </a:solidFill>
              <a:latin typeface="+mn-lt"/>
            </a:endParaRPr>
          </a:p>
        </p:txBody>
      </p:sp>
      <p:graphicFrame>
        <p:nvGraphicFramePr>
          <p:cNvPr id="7" name="Chart 6">
            <a:extLst>
              <a:ext uri="{FF2B5EF4-FFF2-40B4-BE49-F238E27FC236}">
                <a16:creationId xmlns:a16="http://schemas.microsoft.com/office/drawing/2014/main" id="{A58C6573-8244-4B4E-9802-A9802E2682C6}"/>
              </a:ext>
            </a:extLst>
          </p:cNvPr>
          <p:cNvGraphicFramePr/>
          <p:nvPr/>
        </p:nvGraphicFramePr>
        <p:xfrm>
          <a:off x="6415223" y="1589328"/>
          <a:ext cx="5425177" cy="3485815"/>
        </p:xfrm>
        <a:graphic>
          <a:graphicData uri="http://schemas.openxmlformats.org/drawingml/2006/chart">
            <c:chart xmlns:c="http://schemas.openxmlformats.org/drawingml/2006/chart" xmlns:r="http://schemas.openxmlformats.org/officeDocument/2006/relationships" r:id="rId2"/>
          </a:graphicData>
        </a:graphic>
      </p:graphicFrame>
      <p:sp>
        <p:nvSpPr>
          <p:cNvPr id="59" name="TextBox 58">
            <a:extLst>
              <a:ext uri="{FF2B5EF4-FFF2-40B4-BE49-F238E27FC236}">
                <a16:creationId xmlns:a16="http://schemas.microsoft.com/office/drawing/2014/main" id="{4D48B793-E45E-452F-B17A-065A05371800}"/>
              </a:ext>
            </a:extLst>
          </p:cNvPr>
          <p:cNvSpPr txBox="1"/>
          <p:nvPr/>
        </p:nvSpPr>
        <p:spPr>
          <a:xfrm>
            <a:off x="6415225" y="567732"/>
            <a:ext cx="4781354" cy="418966"/>
          </a:xfrm>
          <a:prstGeom prst="rect">
            <a:avLst/>
          </a:prstGeom>
          <a:noFill/>
        </p:spPr>
        <p:txBody>
          <a:bodyPr wrap="square" lIns="0" tIns="0" rIns="0" bIns="0" rtlCol="0" anchor="ctr">
            <a:normAutofit/>
          </a:bodyPr>
          <a:lstStyle/>
          <a:p>
            <a:r>
              <a:rPr lang="en-US" sz="1600" b="1" dirty="0">
                <a:solidFill>
                  <a:schemeClr val="accent5"/>
                </a:solidFill>
                <a:latin typeface="+mj-lt"/>
              </a:rPr>
              <a:t>The shape of the case</a:t>
            </a:r>
            <a:endParaRPr lang="en-PH" sz="1600" b="1" dirty="0">
              <a:solidFill>
                <a:schemeClr val="accent5"/>
              </a:solidFill>
              <a:latin typeface="+mj-lt"/>
            </a:endParaRPr>
          </a:p>
        </p:txBody>
      </p:sp>
      <p:sp>
        <p:nvSpPr>
          <p:cNvPr id="60" name="TextBox 59">
            <a:extLst>
              <a:ext uri="{FF2B5EF4-FFF2-40B4-BE49-F238E27FC236}">
                <a16:creationId xmlns:a16="http://schemas.microsoft.com/office/drawing/2014/main" id="{72CE6DFF-372A-456A-8C83-8F99C2B1DFB0}"/>
              </a:ext>
            </a:extLst>
          </p:cNvPr>
          <p:cNvSpPr txBox="1"/>
          <p:nvPr/>
        </p:nvSpPr>
        <p:spPr>
          <a:xfrm>
            <a:off x="6415224" y="972245"/>
            <a:ext cx="5425176" cy="299647"/>
          </a:xfrm>
          <a:prstGeom prst="rect">
            <a:avLst/>
          </a:prstGeom>
          <a:noFill/>
        </p:spPr>
        <p:txBody>
          <a:bodyPr wrap="square" lIns="0" tIns="0" rIns="0" bIns="0" rtlCol="0">
            <a:normAutofit fontScale="85000" lnSpcReduction="10000"/>
          </a:bodyPr>
          <a:lstStyle/>
          <a:p>
            <a:r>
              <a:rPr lang="en-US" sz="1400" dirty="0">
                <a:solidFill>
                  <a:schemeClr val="bg1"/>
                </a:solidFill>
              </a:rPr>
              <a:t>Net cash turns positive in year three and grows steadily thereafter.</a:t>
            </a:r>
            <a:endParaRPr lang="en-PH" sz="1400" dirty="0">
              <a:solidFill>
                <a:schemeClr val="bg1"/>
              </a:solidFill>
            </a:endParaRPr>
          </a:p>
        </p:txBody>
      </p:sp>
      <p:grpSp>
        <p:nvGrpSpPr>
          <p:cNvPr id="4" name="Group 3">
            <a:extLst>
              <a:ext uri="{FF2B5EF4-FFF2-40B4-BE49-F238E27FC236}">
                <a16:creationId xmlns:a16="http://schemas.microsoft.com/office/drawing/2014/main" id="{9E7850D7-ECB0-431A-9971-A7DE4DC28235}"/>
              </a:ext>
            </a:extLst>
          </p:cNvPr>
          <p:cNvGrpSpPr/>
          <p:nvPr/>
        </p:nvGrpSpPr>
        <p:grpSpPr>
          <a:xfrm>
            <a:off x="351600" y="2498535"/>
            <a:ext cx="5401018" cy="3369702"/>
            <a:chOff x="351600" y="2498535"/>
            <a:chExt cx="5401018" cy="3264714"/>
          </a:xfrm>
        </p:grpSpPr>
        <p:sp>
          <p:nvSpPr>
            <p:cNvPr id="42" name="Rectangle 41">
              <a:extLst>
                <a:ext uri="{FF2B5EF4-FFF2-40B4-BE49-F238E27FC236}">
                  <a16:creationId xmlns:a16="http://schemas.microsoft.com/office/drawing/2014/main" id="{EF5D585F-DC7B-41BA-8606-BC04AC98A8C1}"/>
                </a:ext>
              </a:extLst>
            </p:cNvPr>
            <p:cNvSpPr/>
            <p:nvPr/>
          </p:nvSpPr>
          <p:spPr>
            <a:xfrm>
              <a:off x="351600" y="2498535"/>
              <a:ext cx="2611631" cy="155095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3600" b="1" dirty="0">
                  <a:solidFill>
                    <a:schemeClr val="tx1"/>
                  </a:solidFill>
                  <a:latin typeface="+mj-lt"/>
                </a:rPr>
                <a:t>$480M</a:t>
              </a:r>
            </a:p>
            <a:p>
              <a:pPr algn="ctr"/>
              <a:r>
                <a:rPr lang="en-US" sz="1400" dirty="0">
                  <a:solidFill>
                    <a:schemeClr val="tx1"/>
                  </a:solidFill>
                </a:rPr>
                <a:t>total investment over three years, then run cost</a:t>
              </a:r>
            </a:p>
          </p:txBody>
        </p:sp>
        <p:sp>
          <p:nvSpPr>
            <p:cNvPr id="43" name="Rectangle 42">
              <a:extLst>
                <a:ext uri="{FF2B5EF4-FFF2-40B4-BE49-F238E27FC236}">
                  <a16:creationId xmlns:a16="http://schemas.microsoft.com/office/drawing/2014/main" id="{0204DC55-AB9F-43F2-B331-B3C043D44015}"/>
                </a:ext>
              </a:extLst>
            </p:cNvPr>
            <p:cNvSpPr/>
            <p:nvPr/>
          </p:nvSpPr>
          <p:spPr>
            <a:xfrm>
              <a:off x="3140987" y="2498535"/>
              <a:ext cx="2611631" cy="155095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3600" b="1" dirty="0">
                  <a:solidFill>
                    <a:schemeClr val="tx1"/>
                  </a:solidFill>
                  <a:latin typeface="+mj-lt"/>
                </a:rPr>
                <a:t>Yr 3</a:t>
              </a:r>
            </a:p>
            <a:p>
              <a:pPr algn="ctr"/>
              <a:r>
                <a:rPr lang="en-US" sz="1400" dirty="0">
                  <a:solidFill>
                    <a:schemeClr val="tx1"/>
                  </a:solidFill>
                </a:rPr>
                <a:t>projected payback on the cumulative investment</a:t>
              </a:r>
            </a:p>
          </p:txBody>
        </p:sp>
        <p:sp>
          <p:nvSpPr>
            <p:cNvPr id="44" name="Rectangle 43">
              <a:extLst>
                <a:ext uri="{FF2B5EF4-FFF2-40B4-BE49-F238E27FC236}">
                  <a16:creationId xmlns:a16="http://schemas.microsoft.com/office/drawing/2014/main" id="{5757191A-BD0C-4627-B2D9-AD4F7D9A496D}"/>
                </a:ext>
              </a:extLst>
            </p:cNvPr>
            <p:cNvSpPr/>
            <p:nvPr/>
          </p:nvSpPr>
          <p:spPr>
            <a:xfrm>
              <a:off x="351600" y="4212296"/>
              <a:ext cx="2611631" cy="155095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3600" b="1" dirty="0">
                  <a:solidFill>
                    <a:schemeClr val="tx1"/>
                  </a:solidFill>
                  <a:latin typeface="+mj-lt"/>
                </a:rPr>
                <a:t>$1.4B</a:t>
              </a:r>
            </a:p>
            <a:p>
              <a:pPr algn="ctr"/>
              <a:r>
                <a:rPr lang="en-US" sz="1400" dirty="0">
                  <a:solidFill>
                    <a:schemeClr val="tx1"/>
                  </a:solidFill>
                </a:rPr>
                <a:t>cumulative net value created by 2030</a:t>
              </a:r>
              <a:r>
                <a:rPr lang="en-US" sz="1600" dirty="0">
                  <a:solidFill>
                    <a:schemeClr val="tx1"/>
                  </a:solidFill>
                </a:rPr>
                <a:t>.</a:t>
              </a:r>
            </a:p>
          </p:txBody>
        </p:sp>
        <p:sp>
          <p:nvSpPr>
            <p:cNvPr id="45" name="Rectangle 44">
              <a:extLst>
                <a:ext uri="{FF2B5EF4-FFF2-40B4-BE49-F238E27FC236}">
                  <a16:creationId xmlns:a16="http://schemas.microsoft.com/office/drawing/2014/main" id="{4EB38B81-A388-483C-A98F-1054AC71C507}"/>
                </a:ext>
              </a:extLst>
            </p:cNvPr>
            <p:cNvSpPr/>
            <p:nvPr/>
          </p:nvSpPr>
          <p:spPr>
            <a:xfrm>
              <a:off x="3140987" y="4212296"/>
              <a:ext cx="2611631" cy="155095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3600" b="1" dirty="0">
                  <a:solidFill>
                    <a:schemeClr val="tx1"/>
                  </a:solidFill>
                  <a:latin typeface="+mj-lt"/>
                </a:rPr>
                <a:t>2.9x</a:t>
              </a:r>
            </a:p>
            <a:p>
              <a:pPr algn="ctr"/>
              <a:r>
                <a:rPr lang="en-US" sz="1400" dirty="0">
                  <a:solidFill>
                    <a:schemeClr val="tx1"/>
                  </a:solidFill>
                </a:rPr>
                <a:t>return on investment by the end of the horizon</a:t>
              </a:r>
            </a:p>
          </p:txBody>
        </p:sp>
      </p:grpSp>
      <p:sp>
        <p:nvSpPr>
          <p:cNvPr id="46" name="TextBox 45">
            <a:extLst>
              <a:ext uri="{FF2B5EF4-FFF2-40B4-BE49-F238E27FC236}">
                <a16:creationId xmlns:a16="http://schemas.microsoft.com/office/drawing/2014/main" id="{7263E9A4-A270-45BD-84AB-469C784A3BCA}"/>
              </a:ext>
            </a:extLst>
          </p:cNvPr>
          <p:cNvSpPr txBox="1"/>
          <p:nvPr/>
        </p:nvSpPr>
        <p:spPr>
          <a:xfrm>
            <a:off x="6415222" y="5225143"/>
            <a:ext cx="5425178" cy="1034980"/>
          </a:xfrm>
          <a:prstGeom prst="rect">
            <a:avLst/>
          </a:prstGeom>
          <a:noFill/>
        </p:spPr>
        <p:txBody>
          <a:bodyPr wrap="square" lIns="0" tIns="0" rIns="0" bIns="0" rtlCol="0">
            <a:normAutofit/>
          </a:bodyPr>
          <a:lstStyle/>
          <a:p>
            <a:pPr algn="ctr"/>
            <a:r>
              <a:rPr lang="en-US" sz="1200" b="1" dirty="0">
                <a:solidFill>
                  <a:schemeClr val="accent5">
                    <a:lumMod val="20000"/>
                    <a:lumOff val="80000"/>
                  </a:schemeClr>
                </a:solidFill>
              </a:rPr>
              <a:t>Investment is front-loaded while benefits compound, so the early years are cash-negative by design.</a:t>
            </a:r>
          </a:p>
          <a:p>
            <a:pPr algn="ctr"/>
            <a:r>
              <a:rPr lang="en-US" sz="1200" dirty="0">
                <a:solidFill>
                  <a:schemeClr val="accent5">
                    <a:lumMod val="20000"/>
                    <a:lumOff val="80000"/>
                  </a:schemeClr>
                </a:solidFill>
              </a:rPr>
              <a:t>The case does not rely on heroic assumptions: it turns on disciplined delivery of a concentrated set of levers, each tracked in the P&amp;L and reviewed at every stage-gate before further funding is released.</a:t>
            </a:r>
            <a:endParaRPr lang="en-PH" sz="1200" dirty="0">
              <a:solidFill>
                <a:schemeClr val="accent5">
                  <a:lumMod val="20000"/>
                  <a:lumOff val="80000"/>
                </a:schemeClr>
              </a:solidFill>
            </a:endParaRPr>
          </a:p>
        </p:txBody>
      </p:sp>
      <p:sp>
        <p:nvSpPr>
          <p:cNvPr id="8" name="Slide Number Placeholder 7">
            <a:extLst>
              <a:ext uri="{FF2B5EF4-FFF2-40B4-BE49-F238E27FC236}">
                <a16:creationId xmlns:a16="http://schemas.microsoft.com/office/drawing/2014/main" id="{7315122D-B1A4-40A0-A3B7-788BE69EBDC6}"/>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38</a:t>
            </a:fld>
            <a:endParaRPr lang="en-PH" dirty="0"/>
          </a:p>
        </p:txBody>
      </p:sp>
    </p:spTree>
    <p:extLst>
      <p:ext uri="{BB962C8B-B14F-4D97-AF65-F5344CB8AC3E}">
        <p14:creationId xmlns:p14="http://schemas.microsoft.com/office/powerpoint/2010/main" val="5239077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BFE40BB-451A-4221-8897-F02B583A7B6B}"/>
              </a:ext>
            </a:extLst>
          </p:cNvPr>
          <p:cNvSpPr/>
          <p:nvPr/>
        </p:nvSpPr>
        <p:spPr>
          <a:xfrm>
            <a:off x="5899230" y="1589328"/>
            <a:ext cx="5928974" cy="44758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a:xfrm>
            <a:off x="363794" y="136526"/>
            <a:ext cx="11434668" cy="777874"/>
          </a:xfrm>
        </p:spPr>
        <p:txBody>
          <a:bodyPr/>
          <a:lstStyle/>
          <a:p>
            <a:r>
              <a:rPr lang="en-US" b="1" dirty="0"/>
              <a:t>P&amp;L impact by year</a:t>
            </a:r>
          </a:p>
        </p:txBody>
      </p:sp>
      <p:sp>
        <p:nvSpPr>
          <p:cNvPr id="5" name="TextBox 4">
            <a:extLst>
              <a:ext uri="{FF2B5EF4-FFF2-40B4-BE49-F238E27FC236}">
                <a16:creationId xmlns:a16="http://schemas.microsoft.com/office/drawing/2014/main" id="{936DEBE1-E570-48B5-A237-25F21B502AB3}"/>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Benefit $M</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Annual investment, savings and revenue, $M</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359705" y="2334478"/>
          <a:ext cx="4895202" cy="2827831"/>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3D7FC249-3FF4-46AE-B1F6-12E9A6CDDCF5}"/>
              </a:ext>
            </a:extLst>
          </p:cNvPr>
          <p:cNvSpPr txBox="1"/>
          <p:nvPr/>
        </p:nvSpPr>
        <p:spPr>
          <a:xfrm>
            <a:off x="363794" y="5370654"/>
            <a:ext cx="5273077" cy="566506"/>
          </a:xfrm>
          <a:prstGeom prst="rect">
            <a:avLst/>
          </a:prstGeom>
          <a:noFill/>
        </p:spPr>
        <p:txBody>
          <a:bodyPr wrap="square" lIns="0" tIns="0" rIns="0" bIns="0" rtlCol="0" anchor="ctr">
            <a:normAutofit fontScale="92500" lnSpcReduction="10000"/>
          </a:bodyPr>
          <a:lstStyle/>
          <a:p>
            <a:pPr algn="ctr"/>
            <a:r>
              <a:rPr lang="en-US" sz="1400" dirty="0">
                <a:solidFill>
                  <a:schemeClr val="tx2"/>
                </a:solidFill>
              </a:rPr>
              <a:t>Costs concentrate in years one and two; net benefit turns positive in year three and grows as savings compound.</a:t>
            </a:r>
            <a:br>
              <a:rPr lang="en-US" sz="1400" dirty="0">
                <a:solidFill>
                  <a:schemeClr val="tx2"/>
                </a:solidFill>
              </a:rPr>
            </a:br>
            <a:r>
              <a:rPr lang="en-US" sz="1400" dirty="0">
                <a:solidFill>
                  <a:schemeClr val="tx2"/>
                </a:solidFill>
              </a:rPr>
              <a:t>Figures exclude wider revenue upside, shown separately.</a:t>
            </a:r>
          </a:p>
        </p:txBody>
      </p:sp>
      <p:graphicFrame>
        <p:nvGraphicFramePr>
          <p:cNvPr id="13" name="Table 12">
            <a:extLst>
              <a:ext uri="{FF2B5EF4-FFF2-40B4-BE49-F238E27FC236}">
                <a16:creationId xmlns:a16="http://schemas.microsoft.com/office/drawing/2014/main" id="{B14A74A1-C66F-4115-8586-F1429145CFC4}"/>
              </a:ext>
            </a:extLst>
          </p:cNvPr>
          <p:cNvGraphicFramePr>
            <a:graphicFrameLocks noGrp="1"/>
          </p:cNvGraphicFramePr>
          <p:nvPr/>
        </p:nvGraphicFramePr>
        <p:xfrm>
          <a:off x="6151129" y="2145653"/>
          <a:ext cx="5425176" cy="2391576"/>
        </p:xfrm>
        <a:graphic>
          <a:graphicData uri="http://schemas.openxmlformats.org/drawingml/2006/table">
            <a:tbl>
              <a:tblPr firstRow="1" bandRow="1"/>
              <a:tblGrid>
                <a:gridCol w="1808392">
                  <a:extLst>
                    <a:ext uri="{9D8B030D-6E8A-4147-A177-3AD203B41FA5}">
                      <a16:colId xmlns:a16="http://schemas.microsoft.com/office/drawing/2014/main" val="2908752078"/>
                    </a:ext>
                  </a:extLst>
                </a:gridCol>
                <a:gridCol w="1808392">
                  <a:extLst>
                    <a:ext uri="{9D8B030D-6E8A-4147-A177-3AD203B41FA5}">
                      <a16:colId xmlns:a16="http://schemas.microsoft.com/office/drawing/2014/main" val="683587158"/>
                    </a:ext>
                  </a:extLst>
                </a:gridCol>
                <a:gridCol w="1808392">
                  <a:extLst>
                    <a:ext uri="{9D8B030D-6E8A-4147-A177-3AD203B41FA5}">
                      <a16:colId xmlns:a16="http://schemas.microsoft.com/office/drawing/2014/main" val="266922135"/>
                    </a:ext>
                  </a:extLst>
                </a:gridCol>
              </a:tblGrid>
              <a:tr h="357096">
                <a:tc>
                  <a:txBody>
                    <a:bodyPr/>
                    <a:lstStyle>
                      <a:lvl1pPr marL="0" algn="l" defTabSz="914400" rtl="0" eaLnBrk="1" latinLnBrk="0" hangingPunct="1">
                        <a:defRPr sz="1800" b="1" kern="1200">
                          <a:solidFill>
                            <a:schemeClr val="lt1"/>
                          </a:solidFill>
                          <a:latin typeface="Montserrat"/>
                        </a:defRPr>
                      </a:lvl1pPr>
                      <a:lvl2pPr marL="457200" algn="l" defTabSz="914400" rtl="0" eaLnBrk="1" latinLnBrk="0" hangingPunct="1">
                        <a:defRPr sz="1800" b="1" kern="1200">
                          <a:solidFill>
                            <a:schemeClr val="lt1"/>
                          </a:solidFill>
                          <a:latin typeface="Montserrat"/>
                        </a:defRPr>
                      </a:lvl2pPr>
                      <a:lvl3pPr marL="914400" algn="l" defTabSz="914400" rtl="0" eaLnBrk="1" latinLnBrk="0" hangingPunct="1">
                        <a:defRPr sz="1800" b="1" kern="1200">
                          <a:solidFill>
                            <a:schemeClr val="lt1"/>
                          </a:solidFill>
                          <a:latin typeface="Montserrat"/>
                        </a:defRPr>
                      </a:lvl3pPr>
                      <a:lvl4pPr marL="1371600" algn="l" defTabSz="914400" rtl="0" eaLnBrk="1" latinLnBrk="0" hangingPunct="1">
                        <a:defRPr sz="1800" b="1" kern="1200">
                          <a:solidFill>
                            <a:schemeClr val="lt1"/>
                          </a:solidFill>
                          <a:latin typeface="Montserrat"/>
                        </a:defRPr>
                      </a:lvl4pPr>
                      <a:lvl5pPr marL="1828800" algn="l" defTabSz="914400" rtl="0" eaLnBrk="1" latinLnBrk="0" hangingPunct="1">
                        <a:defRPr sz="1800" b="1" kern="1200">
                          <a:solidFill>
                            <a:schemeClr val="lt1"/>
                          </a:solidFill>
                          <a:latin typeface="Montserrat"/>
                        </a:defRPr>
                      </a:lvl5pPr>
                      <a:lvl6pPr marL="2286000" algn="l" defTabSz="914400" rtl="0" eaLnBrk="1" latinLnBrk="0" hangingPunct="1">
                        <a:defRPr sz="1800" b="1" kern="1200">
                          <a:solidFill>
                            <a:schemeClr val="lt1"/>
                          </a:solidFill>
                          <a:latin typeface="Montserrat"/>
                        </a:defRPr>
                      </a:lvl6pPr>
                      <a:lvl7pPr marL="2743200" algn="l" defTabSz="914400" rtl="0" eaLnBrk="1" latinLnBrk="0" hangingPunct="1">
                        <a:defRPr sz="1800" b="1" kern="1200">
                          <a:solidFill>
                            <a:schemeClr val="lt1"/>
                          </a:solidFill>
                          <a:latin typeface="Montserrat"/>
                        </a:defRPr>
                      </a:lvl7pPr>
                      <a:lvl8pPr marL="3200400" algn="l" defTabSz="914400" rtl="0" eaLnBrk="1" latinLnBrk="0" hangingPunct="1">
                        <a:defRPr sz="1800" b="1" kern="1200">
                          <a:solidFill>
                            <a:schemeClr val="lt1"/>
                          </a:solidFill>
                          <a:latin typeface="Montserrat"/>
                        </a:defRPr>
                      </a:lvl8pPr>
                      <a:lvl9pPr marL="3657600" algn="l" defTabSz="914400" rtl="0" eaLnBrk="1" latinLnBrk="0" hangingPunct="1">
                        <a:defRPr sz="1800" b="1" kern="1200">
                          <a:solidFill>
                            <a:schemeClr val="lt1"/>
                          </a:solidFill>
                          <a:latin typeface="Montserrat"/>
                        </a:defRPr>
                      </a:lvl9pPr>
                    </a:lstStyle>
                    <a:p>
                      <a:pPr>
                        <a:lnSpc>
                          <a:spcPct val="114000"/>
                        </a:lnSpc>
                      </a:pPr>
                      <a:r>
                        <a:rPr kumimoji="0" lang="en-US" sz="1500" b="1" i="0" u="none" strike="noStrike" kern="1200" cap="none" spc="0" normalizeH="0" baseline="0" noProof="0" dirty="0">
                          <a:ln>
                            <a:noFill/>
                          </a:ln>
                          <a:solidFill>
                            <a:srgbClr val="1A1A1A"/>
                          </a:solidFill>
                          <a:effectLst/>
                          <a:uLnTx/>
                          <a:uFillTx/>
                          <a:latin typeface="+mj-lt"/>
                          <a:ea typeface="+mn-ea"/>
                          <a:cs typeface="+mn-cs"/>
                        </a:rPr>
                        <a:t>Lever</a:t>
                      </a:r>
                      <a:endParaRPr lang="en-US" sz="1500" b="1" dirty="0">
                        <a:solidFill>
                          <a:schemeClr val="tx1"/>
                        </a:solidFill>
                        <a:latin typeface="+mj-lt"/>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b="1" kern="1200">
                          <a:solidFill>
                            <a:schemeClr val="lt1"/>
                          </a:solidFill>
                          <a:latin typeface="Montserrat"/>
                        </a:defRPr>
                      </a:lvl1pPr>
                      <a:lvl2pPr marL="457200" algn="l" defTabSz="914400" rtl="0" eaLnBrk="1" latinLnBrk="0" hangingPunct="1">
                        <a:defRPr sz="1800" b="1" kern="1200">
                          <a:solidFill>
                            <a:schemeClr val="lt1"/>
                          </a:solidFill>
                          <a:latin typeface="Montserrat"/>
                        </a:defRPr>
                      </a:lvl2pPr>
                      <a:lvl3pPr marL="914400" algn="l" defTabSz="914400" rtl="0" eaLnBrk="1" latinLnBrk="0" hangingPunct="1">
                        <a:defRPr sz="1800" b="1" kern="1200">
                          <a:solidFill>
                            <a:schemeClr val="lt1"/>
                          </a:solidFill>
                          <a:latin typeface="Montserrat"/>
                        </a:defRPr>
                      </a:lvl3pPr>
                      <a:lvl4pPr marL="1371600" algn="l" defTabSz="914400" rtl="0" eaLnBrk="1" latinLnBrk="0" hangingPunct="1">
                        <a:defRPr sz="1800" b="1" kern="1200">
                          <a:solidFill>
                            <a:schemeClr val="lt1"/>
                          </a:solidFill>
                          <a:latin typeface="Montserrat"/>
                        </a:defRPr>
                      </a:lvl4pPr>
                      <a:lvl5pPr marL="1828800" algn="l" defTabSz="914400" rtl="0" eaLnBrk="1" latinLnBrk="0" hangingPunct="1">
                        <a:defRPr sz="1800" b="1" kern="1200">
                          <a:solidFill>
                            <a:schemeClr val="lt1"/>
                          </a:solidFill>
                          <a:latin typeface="Montserrat"/>
                        </a:defRPr>
                      </a:lvl5pPr>
                      <a:lvl6pPr marL="2286000" algn="l" defTabSz="914400" rtl="0" eaLnBrk="1" latinLnBrk="0" hangingPunct="1">
                        <a:defRPr sz="1800" b="1" kern="1200">
                          <a:solidFill>
                            <a:schemeClr val="lt1"/>
                          </a:solidFill>
                          <a:latin typeface="Montserrat"/>
                        </a:defRPr>
                      </a:lvl6pPr>
                      <a:lvl7pPr marL="2743200" algn="l" defTabSz="914400" rtl="0" eaLnBrk="1" latinLnBrk="0" hangingPunct="1">
                        <a:defRPr sz="1800" b="1" kern="1200">
                          <a:solidFill>
                            <a:schemeClr val="lt1"/>
                          </a:solidFill>
                          <a:latin typeface="Montserrat"/>
                        </a:defRPr>
                      </a:lvl7pPr>
                      <a:lvl8pPr marL="3200400" algn="l" defTabSz="914400" rtl="0" eaLnBrk="1" latinLnBrk="0" hangingPunct="1">
                        <a:defRPr sz="1800" b="1" kern="1200">
                          <a:solidFill>
                            <a:schemeClr val="lt1"/>
                          </a:solidFill>
                          <a:latin typeface="Montserrat"/>
                        </a:defRPr>
                      </a:lvl8pPr>
                      <a:lvl9pPr marL="3657600" algn="l" defTabSz="914400" rtl="0" eaLnBrk="1" latinLnBrk="0" hangingPunct="1">
                        <a:defRPr sz="1800" b="1" kern="1200">
                          <a:solidFill>
                            <a:schemeClr val="lt1"/>
                          </a:solidFill>
                          <a:latin typeface="Montserrat"/>
                        </a:defRPr>
                      </a:lvl9pPr>
                    </a:lstStyle>
                    <a:p>
                      <a:pPr algn="ctr">
                        <a:lnSpc>
                          <a:spcPct val="114000"/>
                        </a:lnSpc>
                      </a:pPr>
                      <a:r>
                        <a:rPr kumimoji="0" lang="en-US" sz="1500" b="1" i="0" u="none" strike="noStrike" kern="1200" cap="none" spc="0" normalizeH="0" baseline="0" noProof="0" dirty="0">
                          <a:ln>
                            <a:noFill/>
                          </a:ln>
                          <a:solidFill>
                            <a:srgbClr val="1A1A1A"/>
                          </a:solidFill>
                          <a:effectLst/>
                          <a:uLnTx/>
                          <a:uFillTx/>
                          <a:latin typeface="+mj-lt"/>
                          <a:ea typeface="+mn-ea"/>
                          <a:cs typeface="+mn-cs"/>
                        </a:rPr>
                        <a:t>Yr 3</a:t>
                      </a:r>
                      <a:endParaRPr lang="en-US" sz="1500" b="1" dirty="0">
                        <a:solidFill>
                          <a:schemeClr val="tx1"/>
                        </a:solidFill>
                        <a:latin typeface="+mj-lt"/>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Montserrat"/>
                        </a:defRPr>
                      </a:lvl1pPr>
                      <a:lvl2pPr marL="457200" algn="l" defTabSz="914400" rtl="0" eaLnBrk="1" latinLnBrk="0" hangingPunct="1">
                        <a:defRPr sz="1800" b="1" kern="1200">
                          <a:solidFill>
                            <a:schemeClr val="lt1"/>
                          </a:solidFill>
                          <a:latin typeface="Montserrat"/>
                        </a:defRPr>
                      </a:lvl2pPr>
                      <a:lvl3pPr marL="914400" algn="l" defTabSz="914400" rtl="0" eaLnBrk="1" latinLnBrk="0" hangingPunct="1">
                        <a:defRPr sz="1800" b="1" kern="1200">
                          <a:solidFill>
                            <a:schemeClr val="lt1"/>
                          </a:solidFill>
                          <a:latin typeface="Montserrat"/>
                        </a:defRPr>
                      </a:lvl3pPr>
                      <a:lvl4pPr marL="1371600" algn="l" defTabSz="914400" rtl="0" eaLnBrk="1" latinLnBrk="0" hangingPunct="1">
                        <a:defRPr sz="1800" b="1" kern="1200">
                          <a:solidFill>
                            <a:schemeClr val="lt1"/>
                          </a:solidFill>
                          <a:latin typeface="Montserrat"/>
                        </a:defRPr>
                      </a:lvl4pPr>
                      <a:lvl5pPr marL="1828800" algn="l" defTabSz="914400" rtl="0" eaLnBrk="1" latinLnBrk="0" hangingPunct="1">
                        <a:defRPr sz="1800" b="1" kern="1200">
                          <a:solidFill>
                            <a:schemeClr val="lt1"/>
                          </a:solidFill>
                          <a:latin typeface="Montserrat"/>
                        </a:defRPr>
                      </a:lvl5pPr>
                      <a:lvl6pPr marL="2286000" algn="l" defTabSz="914400" rtl="0" eaLnBrk="1" latinLnBrk="0" hangingPunct="1">
                        <a:defRPr sz="1800" b="1" kern="1200">
                          <a:solidFill>
                            <a:schemeClr val="lt1"/>
                          </a:solidFill>
                          <a:latin typeface="Montserrat"/>
                        </a:defRPr>
                      </a:lvl6pPr>
                      <a:lvl7pPr marL="2743200" algn="l" defTabSz="914400" rtl="0" eaLnBrk="1" latinLnBrk="0" hangingPunct="1">
                        <a:defRPr sz="1800" b="1" kern="1200">
                          <a:solidFill>
                            <a:schemeClr val="lt1"/>
                          </a:solidFill>
                          <a:latin typeface="Montserrat"/>
                        </a:defRPr>
                      </a:lvl7pPr>
                      <a:lvl8pPr marL="3200400" algn="l" defTabSz="914400" rtl="0" eaLnBrk="1" latinLnBrk="0" hangingPunct="1">
                        <a:defRPr sz="1800" b="1" kern="1200">
                          <a:solidFill>
                            <a:schemeClr val="lt1"/>
                          </a:solidFill>
                          <a:latin typeface="Montserrat"/>
                        </a:defRPr>
                      </a:lvl8pPr>
                      <a:lvl9pPr marL="3657600" algn="l" defTabSz="914400" rtl="0" eaLnBrk="1" latinLnBrk="0" hangingPunct="1">
                        <a:defRPr sz="1800" b="1" kern="1200">
                          <a:solidFill>
                            <a:schemeClr val="lt1"/>
                          </a:solidFill>
                          <a:latin typeface="Montserrat"/>
                        </a:defRPr>
                      </a:lvl9pPr>
                    </a:lstStyle>
                    <a:p>
                      <a:pPr algn="ctr">
                        <a:lnSpc>
                          <a:spcPct val="114000"/>
                        </a:lnSpc>
                      </a:pPr>
                      <a:r>
                        <a:rPr kumimoji="0" lang="en-US" sz="1500" b="1" i="0" u="none" strike="noStrike" kern="1200" cap="none" spc="0" normalizeH="0" baseline="0" noProof="0" dirty="0">
                          <a:ln>
                            <a:noFill/>
                          </a:ln>
                          <a:solidFill>
                            <a:srgbClr val="1A1A1A"/>
                          </a:solidFill>
                          <a:effectLst/>
                          <a:uLnTx/>
                          <a:uFillTx/>
                          <a:latin typeface="+mj-lt"/>
                          <a:ea typeface="+mn-ea"/>
                          <a:cs typeface="+mn-cs"/>
                        </a:rPr>
                        <a:t>Yr 5</a:t>
                      </a:r>
                      <a:endParaRPr lang="en-US" sz="1500" b="1" dirty="0">
                        <a:solidFill>
                          <a:schemeClr val="tx1"/>
                        </a:solidFill>
                        <a:latin typeface="+mj-lt"/>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0256675"/>
                  </a:ext>
                </a:extLst>
              </a:tr>
              <a:tr h="339080">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Cost-to-serve</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-18%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-22%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62143991"/>
                  </a:ext>
                </a:extLst>
              </a:tr>
              <a:tr h="339080">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Digital sales</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+34%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+65%</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2253020"/>
                  </a:ext>
                </a:extLst>
              </a:tr>
              <a:tr h="339080">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Servicing cost</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-$120M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-$210M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5676720"/>
                  </a:ext>
                </a:extLst>
              </a:tr>
              <a:tr h="339080">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Income uplift</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+$180M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+$420M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13587"/>
                  </a:ext>
                </a:extLst>
              </a:tr>
              <a:tr h="339080">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Net benefit</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+$60M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+$430M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5658843"/>
                  </a:ext>
                </a:extLst>
              </a:tr>
              <a:tr h="339080">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FTE redeployed</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900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ontserrat" panose="00000500000000000000" pitchFamily="2" charset="0"/>
                          <a:ea typeface="+mn-ea"/>
                          <a:cs typeface="+mn-cs"/>
                        </a:rPr>
                        <a:t>1,800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91585398"/>
                  </a:ext>
                </a:extLst>
              </a:tr>
            </a:tbl>
          </a:graphicData>
        </a:graphic>
      </p:graphicFrame>
      <p:sp>
        <p:nvSpPr>
          <p:cNvPr id="15" name="TextBox 14">
            <a:extLst>
              <a:ext uri="{FF2B5EF4-FFF2-40B4-BE49-F238E27FC236}">
                <a16:creationId xmlns:a16="http://schemas.microsoft.com/office/drawing/2014/main" id="{6438DAFB-72DC-4200-BE21-3EBD0965EE3C}"/>
              </a:ext>
            </a:extLst>
          </p:cNvPr>
          <p:cNvSpPr txBox="1"/>
          <p:nvPr/>
        </p:nvSpPr>
        <p:spPr>
          <a:xfrm>
            <a:off x="6151129" y="5167141"/>
            <a:ext cx="5412983" cy="742162"/>
          </a:xfrm>
          <a:prstGeom prst="rect">
            <a:avLst/>
          </a:prstGeom>
          <a:solidFill>
            <a:schemeClr val="accent5">
              <a:lumMod val="20000"/>
              <a:lumOff val="80000"/>
            </a:schemeClr>
          </a:solidFill>
        </p:spPr>
        <p:txBody>
          <a:bodyPr wrap="square" lIns="72000" tIns="72000" rIns="72000" bIns="72000">
            <a:normAutofit/>
          </a:bodyPr>
          <a:lstStyle/>
          <a:p>
            <a:pPr algn="ctr">
              <a:lnSpc>
                <a:spcPct val="114000"/>
              </a:lnSpc>
            </a:pPr>
            <a:r>
              <a:rPr lang="en-US" sz="1400" dirty="0"/>
              <a:t>All figures are management estimates at the midpoint of the modeled range and are refined at each stage-gate.</a:t>
            </a:r>
          </a:p>
        </p:txBody>
      </p:sp>
      <p:sp>
        <p:nvSpPr>
          <p:cNvPr id="18" name="TextBox 17">
            <a:extLst>
              <a:ext uri="{FF2B5EF4-FFF2-40B4-BE49-F238E27FC236}">
                <a16:creationId xmlns:a16="http://schemas.microsoft.com/office/drawing/2014/main" id="{7BD5F5A4-1DC6-46A6-A2C1-482950F1EDC0}"/>
              </a:ext>
            </a:extLst>
          </p:cNvPr>
          <p:cNvSpPr txBox="1"/>
          <p:nvPr/>
        </p:nvSpPr>
        <p:spPr>
          <a:xfrm>
            <a:off x="6151129" y="1742964"/>
            <a:ext cx="4557906" cy="280900"/>
          </a:xfrm>
          <a:prstGeom prst="rect">
            <a:avLst/>
          </a:prstGeom>
          <a:noFill/>
        </p:spPr>
        <p:txBody>
          <a:bodyPr wrap="square" lIns="0" tIns="0" rIns="0" bIns="0" rtlCol="0" anchor="ctr">
            <a:noAutofit/>
          </a:bodyPr>
          <a:lstStyle/>
          <a:p>
            <a:r>
              <a:rPr lang="en-US" b="1" dirty="0">
                <a:solidFill>
                  <a:schemeClr val="accent2"/>
                </a:solidFill>
                <a:latin typeface="+mj-lt"/>
              </a:rPr>
              <a:t>Targets</a:t>
            </a:r>
            <a:endParaRPr lang="en-PH" b="1" dirty="0">
              <a:solidFill>
                <a:schemeClr val="accent2"/>
              </a:solidFill>
              <a:latin typeface="+mj-lt"/>
            </a:endParaRPr>
          </a:p>
        </p:txBody>
      </p:sp>
      <p:cxnSp>
        <p:nvCxnSpPr>
          <p:cNvPr id="8" name="Straight Connector 7">
            <a:extLst>
              <a:ext uri="{FF2B5EF4-FFF2-40B4-BE49-F238E27FC236}">
                <a16:creationId xmlns:a16="http://schemas.microsoft.com/office/drawing/2014/main" id="{2BE956E2-EF51-469A-86D5-0A2461435C9B}"/>
              </a:ext>
            </a:extLst>
          </p:cNvPr>
          <p:cNvCxnSpPr>
            <a:cxnSpLocks/>
          </p:cNvCxnSpPr>
          <p:nvPr/>
        </p:nvCxnSpPr>
        <p:spPr>
          <a:xfrm>
            <a:off x="6343020" y="4852976"/>
            <a:ext cx="50292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21F7A65B-5674-4DAD-941C-6874883954F2}"/>
              </a:ext>
            </a:extLst>
          </p:cNvPr>
          <p:cNvGrpSpPr/>
          <p:nvPr/>
        </p:nvGrpSpPr>
        <p:grpSpPr>
          <a:xfrm flipV="1">
            <a:off x="8578484" y="4851399"/>
            <a:ext cx="558272" cy="178080"/>
            <a:chOff x="1847590" y="4748655"/>
            <a:chExt cx="383486" cy="280825"/>
          </a:xfrm>
        </p:grpSpPr>
        <p:sp>
          <p:nvSpPr>
            <p:cNvPr id="20" name="Isosceles Triangle 19">
              <a:extLst>
                <a:ext uri="{FF2B5EF4-FFF2-40B4-BE49-F238E27FC236}">
                  <a16:creationId xmlns:a16="http://schemas.microsoft.com/office/drawing/2014/main" id="{32D60F84-FDAF-4A96-B4B1-1CE450BD73B3}"/>
                </a:ext>
              </a:extLst>
            </p:cNvPr>
            <p:cNvSpPr/>
            <p:nvPr/>
          </p:nvSpPr>
          <p:spPr>
            <a:xfrm>
              <a:off x="1847590" y="4748655"/>
              <a:ext cx="325757" cy="28082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en-PH" dirty="0"/>
            </a:p>
          </p:txBody>
        </p:sp>
        <p:sp>
          <p:nvSpPr>
            <p:cNvPr id="21" name="Isosceles Triangle 20">
              <a:extLst>
                <a:ext uri="{FF2B5EF4-FFF2-40B4-BE49-F238E27FC236}">
                  <a16:creationId xmlns:a16="http://schemas.microsoft.com/office/drawing/2014/main" id="{A109971E-7A4C-4A14-8E5F-AFE58DD8B39A}"/>
                </a:ext>
              </a:extLst>
            </p:cNvPr>
            <p:cNvSpPr/>
            <p:nvPr/>
          </p:nvSpPr>
          <p:spPr>
            <a:xfrm>
              <a:off x="1905319" y="4748655"/>
              <a:ext cx="325757" cy="280825"/>
            </a:xfrm>
            <a:prstGeom prst="triangle">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en-PH" dirty="0"/>
            </a:p>
          </p:txBody>
        </p:sp>
      </p:grpSp>
      <p:sp>
        <p:nvSpPr>
          <p:cNvPr id="9" name="Isosceles Triangle 8">
            <a:extLst>
              <a:ext uri="{FF2B5EF4-FFF2-40B4-BE49-F238E27FC236}">
                <a16:creationId xmlns:a16="http://schemas.microsoft.com/office/drawing/2014/main" id="{DA2697A2-3779-4691-9C1F-EC1DC409634A}"/>
              </a:ext>
            </a:extLst>
          </p:cNvPr>
          <p:cNvSpPr/>
          <p:nvPr/>
        </p:nvSpPr>
        <p:spPr>
          <a:xfrm rot="16200000">
            <a:off x="5068020" y="3531417"/>
            <a:ext cx="1270001" cy="39242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 name="Slide Number Placeholder 5">
            <a:extLst>
              <a:ext uri="{FF2B5EF4-FFF2-40B4-BE49-F238E27FC236}">
                <a16:creationId xmlns:a16="http://schemas.microsoft.com/office/drawing/2014/main" id="{DC0D3D65-40B1-4EA8-8A7A-BE6D6E9B3F16}"/>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39</a:t>
            </a:fld>
            <a:endParaRPr lang="en-PH" dirty="0"/>
          </a:p>
        </p:txBody>
      </p:sp>
    </p:spTree>
    <p:extLst>
      <p:ext uri="{BB962C8B-B14F-4D97-AF65-F5344CB8AC3E}">
        <p14:creationId xmlns:p14="http://schemas.microsoft.com/office/powerpoint/2010/main" val="3192303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5CA25-861F-4261-919A-73D6D6E5836B}"/>
              </a:ext>
            </a:extLst>
          </p:cNvPr>
          <p:cNvSpPr>
            <a:spLocks noGrp="1"/>
          </p:cNvSpPr>
          <p:nvPr>
            <p:ph type="ctrTitle"/>
          </p:nvPr>
        </p:nvSpPr>
        <p:spPr/>
        <p:txBody>
          <a:bodyPr/>
          <a:lstStyle/>
          <a:p>
            <a:r>
              <a:rPr lang="en-PH" dirty="0"/>
              <a:t>The Case for Change</a:t>
            </a:r>
          </a:p>
        </p:txBody>
      </p:sp>
    </p:spTree>
    <p:extLst>
      <p:ext uri="{BB962C8B-B14F-4D97-AF65-F5344CB8AC3E}">
        <p14:creationId xmlns:p14="http://schemas.microsoft.com/office/powerpoint/2010/main" val="26894116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77DB77D-E03D-4A64-86A8-9FDF5E9007C9}"/>
              </a:ext>
            </a:extLst>
          </p:cNvPr>
          <p:cNvSpPr txBox="1"/>
          <p:nvPr/>
        </p:nvSpPr>
        <p:spPr>
          <a:xfrm>
            <a:off x="6066256" y="1432560"/>
            <a:ext cx="5732206" cy="389884"/>
          </a:xfrm>
          <a:prstGeom prst="snip2DiagRect">
            <a:avLst/>
          </a:prstGeom>
          <a:solidFill>
            <a:schemeClr val="accent1"/>
          </a:solidFill>
        </p:spPr>
        <p:txBody>
          <a:bodyPr wrap="square" lIns="0" tIns="0" rIns="0" bIns="0" rtlCol="0" anchor="ctr">
            <a:normAutofit/>
          </a:bodyPr>
          <a:lstStyle/>
          <a:p>
            <a:r>
              <a:rPr lang="en-US" sz="1600" b="1" dirty="0">
                <a:solidFill>
                  <a:schemeClr val="bg1"/>
                </a:solidFill>
                <a:latin typeface="+mj-lt"/>
              </a:rPr>
              <a:t>Cum. $M</a:t>
            </a:r>
          </a:p>
        </p:txBody>
      </p:sp>
      <p:sp>
        <p:nvSpPr>
          <p:cNvPr id="22" name="TextBox 21">
            <a:extLst>
              <a:ext uri="{FF2B5EF4-FFF2-40B4-BE49-F238E27FC236}">
                <a16:creationId xmlns:a16="http://schemas.microsoft.com/office/drawing/2014/main" id="{9AE8B457-F510-472B-B848-E70BC1901599}"/>
              </a:ext>
            </a:extLst>
          </p:cNvPr>
          <p:cNvSpPr txBox="1"/>
          <p:nvPr/>
        </p:nvSpPr>
        <p:spPr>
          <a:xfrm>
            <a:off x="6066256" y="1904333"/>
            <a:ext cx="5732206" cy="4145948"/>
          </a:xfrm>
          <a:prstGeom prst="rect">
            <a:avLst/>
          </a:prstGeom>
          <a:solidFill>
            <a:schemeClr val="bg2"/>
          </a:solidFill>
        </p:spPr>
        <p:txBody>
          <a:bodyPr wrap="square" lIns="72000" tIns="72000" rIns="72000" bIns="72000" rtlCol="0" anchor="t">
            <a:normAutofit/>
          </a:bodyPr>
          <a:lstStyle/>
          <a:p>
            <a:endParaRPr lang="en-US" sz="1100" dirty="0"/>
          </a:p>
        </p:txBody>
      </p:sp>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a:xfrm>
            <a:off x="363794" y="136526"/>
            <a:ext cx="11434668" cy="777874"/>
          </a:xfrm>
        </p:spPr>
        <p:txBody>
          <a:bodyPr/>
          <a:lstStyle/>
          <a:p>
            <a:r>
              <a:rPr lang="en-US" b="1" dirty="0"/>
              <a:t>Return on investment overview</a:t>
            </a:r>
          </a:p>
        </p:txBody>
      </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6295821" y="2072640"/>
          <a:ext cx="5273077" cy="3043949"/>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3D7FC249-3FF4-46AE-B1F6-12E9A6CDDCF5}"/>
              </a:ext>
            </a:extLst>
          </p:cNvPr>
          <p:cNvSpPr txBox="1"/>
          <p:nvPr/>
        </p:nvSpPr>
        <p:spPr>
          <a:xfrm>
            <a:off x="6295821" y="5244198"/>
            <a:ext cx="5273077" cy="566506"/>
          </a:xfrm>
          <a:prstGeom prst="rect">
            <a:avLst/>
          </a:prstGeom>
          <a:noFill/>
        </p:spPr>
        <p:txBody>
          <a:bodyPr wrap="square" lIns="0" tIns="0" rIns="0" bIns="0" rtlCol="0" anchor="ctr">
            <a:normAutofit/>
          </a:bodyPr>
          <a:lstStyle/>
          <a:p>
            <a:pPr algn="ctr"/>
            <a:r>
              <a:rPr lang="en-US" sz="1400" dirty="0">
                <a:solidFill>
                  <a:schemeClr val="accent4"/>
                </a:solidFill>
              </a:rPr>
              <a:t>Cumulative value vs. cumulative investment, $M</a:t>
            </a:r>
            <a:br>
              <a:rPr lang="en-US" sz="1400" dirty="0">
                <a:solidFill>
                  <a:schemeClr val="accent4"/>
                </a:solidFill>
              </a:rPr>
            </a:br>
            <a:r>
              <a:rPr lang="en-US" sz="1400" dirty="0">
                <a:solidFill>
                  <a:schemeClr val="accent4"/>
                </a:solidFill>
              </a:rPr>
              <a:t>Value overtakes investment in year three.</a:t>
            </a:r>
          </a:p>
        </p:txBody>
      </p:sp>
      <p:sp>
        <p:nvSpPr>
          <p:cNvPr id="36" name="TextBox 35">
            <a:extLst>
              <a:ext uri="{FF2B5EF4-FFF2-40B4-BE49-F238E27FC236}">
                <a16:creationId xmlns:a16="http://schemas.microsoft.com/office/drawing/2014/main" id="{0E969F2A-15C0-400F-925E-822B0CCBF329}"/>
              </a:ext>
            </a:extLst>
          </p:cNvPr>
          <p:cNvSpPr txBox="1"/>
          <p:nvPr/>
        </p:nvSpPr>
        <p:spPr>
          <a:xfrm>
            <a:off x="393538" y="1964533"/>
            <a:ext cx="2529817" cy="2226467"/>
          </a:xfrm>
          <a:prstGeom prst="rect">
            <a:avLst/>
          </a:prstGeom>
          <a:noFill/>
        </p:spPr>
        <p:txBody>
          <a:bodyPr wrap="square" lIns="0" tIns="0" rIns="0" bIns="0" rtlCol="0">
            <a:normAutofit/>
          </a:bodyPr>
          <a:lstStyle/>
          <a:p>
            <a:r>
              <a:rPr lang="en-US" sz="1400" b="1" dirty="0"/>
              <a:t>By year five the program is projected to return roughly three dollars of value for every dollar invested, driven by lower cost-to-serve and higher digital sales.</a:t>
            </a:r>
            <a:br>
              <a:rPr lang="en-US" sz="1400" b="1" dirty="0"/>
            </a:br>
            <a:endParaRPr lang="en-US" sz="1400" b="1" dirty="0"/>
          </a:p>
        </p:txBody>
      </p:sp>
      <p:sp>
        <p:nvSpPr>
          <p:cNvPr id="37" name="TextBox 36">
            <a:extLst>
              <a:ext uri="{FF2B5EF4-FFF2-40B4-BE49-F238E27FC236}">
                <a16:creationId xmlns:a16="http://schemas.microsoft.com/office/drawing/2014/main" id="{86A7AD90-7E46-4857-8F35-02C7CAF5166A}"/>
              </a:ext>
            </a:extLst>
          </p:cNvPr>
          <p:cNvSpPr txBox="1"/>
          <p:nvPr/>
        </p:nvSpPr>
        <p:spPr>
          <a:xfrm>
            <a:off x="393538" y="1432560"/>
            <a:ext cx="4772822" cy="389884"/>
          </a:xfrm>
          <a:prstGeom prst="rect">
            <a:avLst/>
          </a:prstGeom>
          <a:noFill/>
        </p:spPr>
        <p:txBody>
          <a:bodyPr wrap="square" lIns="0" tIns="0" rIns="0" bIns="0" rtlCol="0" anchor="ctr">
            <a:noAutofit/>
          </a:bodyPr>
          <a:lstStyle/>
          <a:p>
            <a:r>
              <a:rPr lang="en-US" sz="2000" b="1" dirty="0">
                <a:solidFill>
                  <a:schemeClr val="accent2"/>
                </a:solidFill>
                <a:latin typeface="+mj-lt"/>
              </a:rPr>
              <a:t>Headline returns</a:t>
            </a:r>
          </a:p>
        </p:txBody>
      </p:sp>
      <p:sp>
        <p:nvSpPr>
          <p:cNvPr id="38" name="TextBox 37">
            <a:extLst>
              <a:ext uri="{FF2B5EF4-FFF2-40B4-BE49-F238E27FC236}">
                <a16:creationId xmlns:a16="http://schemas.microsoft.com/office/drawing/2014/main" id="{5776EA07-FA6B-43F1-A6D1-4E0A23EFF884}"/>
              </a:ext>
            </a:extLst>
          </p:cNvPr>
          <p:cNvSpPr txBox="1"/>
          <p:nvPr/>
        </p:nvSpPr>
        <p:spPr>
          <a:xfrm>
            <a:off x="3188409" y="1964533"/>
            <a:ext cx="2529817" cy="2226467"/>
          </a:xfrm>
          <a:prstGeom prst="rect">
            <a:avLst/>
          </a:prstGeom>
          <a:noFill/>
        </p:spPr>
        <p:txBody>
          <a:bodyPr wrap="square" lIns="0" tIns="0" rIns="0" bIns="0" rtlCol="0">
            <a:normAutofit/>
          </a:bodyPr>
          <a:lstStyle/>
          <a:p>
            <a:r>
              <a:rPr lang="en-US" sz="1400" dirty="0"/>
              <a:t>Returns are weighted to the back half of the program as savings compound and the new platform reaches scale; the early years are investment-heavy by design and tightly stage-gated.</a:t>
            </a:r>
            <a:endParaRPr lang="en-PH" sz="1400" dirty="0"/>
          </a:p>
        </p:txBody>
      </p:sp>
      <p:sp>
        <p:nvSpPr>
          <p:cNvPr id="39" name="TextBox 38">
            <a:extLst>
              <a:ext uri="{FF2B5EF4-FFF2-40B4-BE49-F238E27FC236}">
                <a16:creationId xmlns:a16="http://schemas.microsoft.com/office/drawing/2014/main" id="{7491D6FC-2813-4ADC-856F-0382C8E47D84}"/>
              </a:ext>
            </a:extLst>
          </p:cNvPr>
          <p:cNvSpPr txBox="1"/>
          <p:nvPr/>
        </p:nvSpPr>
        <p:spPr>
          <a:xfrm>
            <a:off x="363176" y="4888372"/>
            <a:ext cx="2560179" cy="937741"/>
          </a:xfrm>
          <a:prstGeom prst="rect">
            <a:avLst/>
          </a:prstGeom>
          <a:noFill/>
        </p:spPr>
        <p:txBody>
          <a:bodyPr wrap="square" lIns="0" tIns="0" rIns="0" bIns="0" rtlCol="0">
            <a:normAutofit/>
          </a:bodyPr>
          <a:lstStyle/>
          <a:p>
            <a:r>
              <a:rPr lang="en-US" sz="1400" dirty="0"/>
              <a:t>return on total program investment by year five</a:t>
            </a:r>
            <a:endParaRPr lang="en-PH" sz="1400" dirty="0"/>
          </a:p>
        </p:txBody>
      </p:sp>
      <p:sp>
        <p:nvSpPr>
          <p:cNvPr id="40" name="TextBox 39">
            <a:extLst>
              <a:ext uri="{FF2B5EF4-FFF2-40B4-BE49-F238E27FC236}">
                <a16:creationId xmlns:a16="http://schemas.microsoft.com/office/drawing/2014/main" id="{B18F0425-B6A9-4DC2-841D-1410E441E557}"/>
              </a:ext>
            </a:extLst>
          </p:cNvPr>
          <p:cNvSpPr txBox="1"/>
          <p:nvPr/>
        </p:nvSpPr>
        <p:spPr>
          <a:xfrm>
            <a:off x="363176" y="4344554"/>
            <a:ext cx="2560179" cy="543818"/>
          </a:xfrm>
          <a:prstGeom prst="rect">
            <a:avLst/>
          </a:prstGeom>
          <a:noFill/>
        </p:spPr>
        <p:txBody>
          <a:bodyPr wrap="square" lIns="0" tIns="0" rIns="0" bIns="0" rtlCol="0" anchor="ctr">
            <a:normAutofit/>
          </a:bodyPr>
          <a:lstStyle/>
          <a:p>
            <a:r>
              <a:rPr lang="en-US" sz="3200" b="1" dirty="0">
                <a:solidFill>
                  <a:schemeClr val="accent2"/>
                </a:solidFill>
                <a:latin typeface="+mj-lt"/>
              </a:rPr>
              <a:t>2.9x</a:t>
            </a:r>
            <a:endParaRPr lang="en-PH" sz="3200" b="1" dirty="0">
              <a:solidFill>
                <a:schemeClr val="accent2"/>
              </a:solidFill>
              <a:latin typeface="+mj-lt"/>
            </a:endParaRPr>
          </a:p>
        </p:txBody>
      </p:sp>
      <p:sp>
        <p:nvSpPr>
          <p:cNvPr id="41" name="TextBox 40">
            <a:extLst>
              <a:ext uri="{FF2B5EF4-FFF2-40B4-BE49-F238E27FC236}">
                <a16:creationId xmlns:a16="http://schemas.microsoft.com/office/drawing/2014/main" id="{A8285C5D-C4E0-4552-8A87-27FDD885878E}"/>
              </a:ext>
            </a:extLst>
          </p:cNvPr>
          <p:cNvSpPr txBox="1"/>
          <p:nvPr/>
        </p:nvSpPr>
        <p:spPr>
          <a:xfrm>
            <a:off x="3188409" y="4888372"/>
            <a:ext cx="2529817" cy="937741"/>
          </a:xfrm>
          <a:prstGeom prst="rect">
            <a:avLst/>
          </a:prstGeom>
          <a:noFill/>
        </p:spPr>
        <p:txBody>
          <a:bodyPr wrap="square" lIns="0" tIns="0" rIns="0" bIns="0" rtlCol="0">
            <a:normAutofit/>
          </a:bodyPr>
          <a:lstStyle/>
          <a:p>
            <a:r>
              <a:rPr lang="en-US" sz="1400" dirty="0"/>
              <a:t>cumulative value created over the program horizon</a:t>
            </a:r>
            <a:endParaRPr lang="en-PH" sz="1400" dirty="0"/>
          </a:p>
        </p:txBody>
      </p:sp>
      <p:sp>
        <p:nvSpPr>
          <p:cNvPr id="42" name="TextBox 41">
            <a:extLst>
              <a:ext uri="{FF2B5EF4-FFF2-40B4-BE49-F238E27FC236}">
                <a16:creationId xmlns:a16="http://schemas.microsoft.com/office/drawing/2014/main" id="{DCABBC6B-CD71-49B0-A47F-F796E67AE5CF}"/>
              </a:ext>
            </a:extLst>
          </p:cNvPr>
          <p:cNvSpPr txBox="1"/>
          <p:nvPr/>
        </p:nvSpPr>
        <p:spPr>
          <a:xfrm>
            <a:off x="3188409" y="4344554"/>
            <a:ext cx="2529817" cy="543818"/>
          </a:xfrm>
          <a:prstGeom prst="rect">
            <a:avLst/>
          </a:prstGeom>
          <a:noFill/>
        </p:spPr>
        <p:txBody>
          <a:bodyPr wrap="square" lIns="0" tIns="0" rIns="0" bIns="0" rtlCol="0" anchor="ctr">
            <a:normAutofit/>
          </a:bodyPr>
          <a:lstStyle/>
          <a:p>
            <a:r>
              <a:rPr lang="en-US" sz="3200" b="1" dirty="0">
                <a:solidFill>
                  <a:schemeClr val="accent2"/>
                </a:solidFill>
                <a:latin typeface="+mj-lt"/>
              </a:rPr>
              <a:t>$1.4B</a:t>
            </a:r>
            <a:endParaRPr lang="en-PH" sz="3200" b="1" dirty="0">
              <a:solidFill>
                <a:schemeClr val="accent2"/>
              </a:solidFill>
              <a:latin typeface="+mj-lt"/>
            </a:endParaRPr>
          </a:p>
        </p:txBody>
      </p:sp>
      <p:sp>
        <p:nvSpPr>
          <p:cNvPr id="4" name="Slide Number Placeholder 3">
            <a:extLst>
              <a:ext uri="{FF2B5EF4-FFF2-40B4-BE49-F238E27FC236}">
                <a16:creationId xmlns:a16="http://schemas.microsoft.com/office/drawing/2014/main" id="{78E07720-7D78-43B6-8B37-4436141A3C1F}"/>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40</a:t>
            </a:fld>
            <a:endParaRPr lang="en-PH" dirty="0"/>
          </a:p>
        </p:txBody>
      </p:sp>
    </p:spTree>
    <p:extLst>
      <p:ext uri="{BB962C8B-B14F-4D97-AF65-F5344CB8AC3E}">
        <p14:creationId xmlns:p14="http://schemas.microsoft.com/office/powerpoint/2010/main" val="17260111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364180-3F97-4121-A303-7E76F117D959}"/>
              </a:ext>
            </a:extLst>
          </p:cNvPr>
          <p:cNvSpPr>
            <a:spLocks noGrp="1"/>
          </p:cNvSpPr>
          <p:nvPr>
            <p:ph type="ctrTitle"/>
          </p:nvPr>
        </p:nvSpPr>
        <p:spPr/>
        <p:txBody>
          <a:bodyPr/>
          <a:lstStyle/>
          <a:p>
            <a:r>
              <a:rPr lang="en-PH" dirty="0"/>
              <a:t>Risk &amp; Governance</a:t>
            </a:r>
          </a:p>
        </p:txBody>
      </p:sp>
    </p:spTree>
    <p:extLst>
      <p:ext uri="{BB962C8B-B14F-4D97-AF65-F5344CB8AC3E}">
        <p14:creationId xmlns:p14="http://schemas.microsoft.com/office/powerpoint/2010/main" val="29877548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60E70-6BAC-49F1-AFA8-742755345A7B}"/>
              </a:ext>
            </a:extLst>
          </p:cNvPr>
          <p:cNvSpPr>
            <a:spLocks noGrp="1"/>
          </p:cNvSpPr>
          <p:nvPr>
            <p:ph type="title"/>
          </p:nvPr>
        </p:nvSpPr>
        <p:spPr/>
        <p:txBody>
          <a:bodyPr/>
          <a:lstStyle/>
          <a:p>
            <a:r>
              <a:rPr lang="en-US" b="1" dirty="0"/>
              <a:t>Key risks &amp; mitigations</a:t>
            </a:r>
          </a:p>
        </p:txBody>
      </p:sp>
      <p:grpSp>
        <p:nvGrpSpPr>
          <p:cNvPr id="7" name="Group 6">
            <a:extLst>
              <a:ext uri="{FF2B5EF4-FFF2-40B4-BE49-F238E27FC236}">
                <a16:creationId xmlns:a16="http://schemas.microsoft.com/office/drawing/2014/main" id="{7B47E7B6-B17A-4F76-B7A2-5CC4AEB701B1}"/>
              </a:ext>
            </a:extLst>
          </p:cNvPr>
          <p:cNvGrpSpPr/>
          <p:nvPr/>
        </p:nvGrpSpPr>
        <p:grpSpPr>
          <a:xfrm>
            <a:off x="2129742" y="1971040"/>
            <a:ext cx="2327178" cy="368514"/>
            <a:chOff x="2581155" y="1661711"/>
            <a:chExt cx="2399984" cy="507767"/>
          </a:xfrm>
        </p:grpSpPr>
        <p:sp>
          <p:nvSpPr>
            <p:cNvPr id="3" name="TextBox 2">
              <a:extLst>
                <a:ext uri="{FF2B5EF4-FFF2-40B4-BE49-F238E27FC236}">
                  <a16:creationId xmlns:a16="http://schemas.microsoft.com/office/drawing/2014/main" id="{EB7390EE-6738-49B3-A938-8B0B91F5E5BC}"/>
                </a:ext>
              </a:extLst>
            </p:cNvPr>
            <p:cNvSpPr txBox="1"/>
            <p:nvPr/>
          </p:nvSpPr>
          <p:spPr>
            <a:xfrm>
              <a:off x="2581155" y="1661711"/>
              <a:ext cx="2399984" cy="507767"/>
            </a:xfrm>
            <a:prstGeom prst="rect">
              <a:avLst/>
            </a:prstGeom>
            <a:noFill/>
          </p:spPr>
          <p:txBody>
            <a:bodyPr wrap="square" lIns="0" tIns="0" rIns="0" bIns="0" rtlCol="0" anchor="ctr">
              <a:normAutofit/>
            </a:bodyPr>
            <a:lstStyle/>
            <a:p>
              <a:pPr algn="ctr"/>
              <a:r>
                <a:rPr lang="en-US" sz="1400" b="1" dirty="0">
                  <a:solidFill>
                    <a:schemeClr val="accent1"/>
                  </a:solidFill>
                </a:rPr>
                <a:t>Risk</a:t>
              </a:r>
              <a:endParaRPr lang="en-PH" sz="1400" b="1" dirty="0">
                <a:solidFill>
                  <a:schemeClr val="accent1"/>
                </a:solidFill>
              </a:endParaRPr>
            </a:p>
          </p:txBody>
        </p:sp>
        <p:cxnSp>
          <p:nvCxnSpPr>
            <p:cNvPr id="4" name="Straight Connector 3">
              <a:extLst>
                <a:ext uri="{FF2B5EF4-FFF2-40B4-BE49-F238E27FC236}">
                  <a16:creationId xmlns:a16="http://schemas.microsoft.com/office/drawing/2014/main" id="{6A389385-0686-4AB9-B530-1EC073FEEB9E}"/>
                </a:ext>
              </a:extLst>
            </p:cNvPr>
            <p:cNvCxnSpPr>
              <a:cxnSpLocks/>
            </p:cNvCxnSpPr>
            <p:nvPr/>
          </p:nvCxnSpPr>
          <p:spPr>
            <a:xfrm>
              <a:off x="2581155" y="2104080"/>
              <a:ext cx="23999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FA5546DD-D556-4005-9D4A-8E49531F1984}"/>
              </a:ext>
            </a:extLst>
          </p:cNvPr>
          <p:cNvGrpSpPr/>
          <p:nvPr/>
        </p:nvGrpSpPr>
        <p:grpSpPr>
          <a:xfrm>
            <a:off x="4576923" y="1971040"/>
            <a:ext cx="2327178" cy="368514"/>
            <a:chOff x="2581155" y="1661711"/>
            <a:chExt cx="2399984" cy="507767"/>
          </a:xfrm>
        </p:grpSpPr>
        <p:sp>
          <p:nvSpPr>
            <p:cNvPr id="9" name="TextBox 8">
              <a:extLst>
                <a:ext uri="{FF2B5EF4-FFF2-40B4-BE49-F238E27FC236}">
                  <a16:creationId xmlns:a16="http://schemas.microsoft.com/office/drawing/2014/main" id="{428B678E-2147-4D46-A458-2FCE66A799FF}"/>
                </a:ext>
              </a:extLst>
            </p:cNvPr>
            <p:cNvSpPr txBox="1"/>
            <p:nvPr/>
          </p:nvSpPr>
          <p:spPr>
            <a:xfrm>
              <a:off x="2581155" y="1661711"/>
              <a:ext cx="2399984" cy="507767"/>
            </a:xfrm>
            <a:prstGeom prst="rect">
              <a:avLst/>
            </a:prstGeom>
            <a:noFill/>
          </p:spPr>
          <p:txBody>
            <a:bodyPr wrap="square" lIns="0" tIns="0" rIns="0" bIns="0" rtlCol="0" anchor="ctr">
              <a:normAutofit/>
            </a:bodyPr>
            <a:lstStyle/>
            <a:p>
              <a:pPr algn="ctr"/>
              <a:r>
                <a:rPr lang="en-US" sz="1400" b="1" dirty="0">
                  <a:solidFill>
                    <a:schemeClr val="accent1"/>
                  </a:solidFill>
                </a:rPr>
                <a:t>Impact</a:t>
              </a:r>
              <a:endParaRPr lang="en-PH" sz="1400" b="1" dirty="0">
                <a:solidFill>
                  <a:schemeClr val="accent1"/>
                </a:solidFill>
              </a:endParaRPr>
            </a:p>
          </p:txBody>
        </p:sp>
        <p:cxnSp>
          <p:nvCxnSpPr>
            <p:cNvPr id="10" name="Straight Connector 9">
              <a:extLst>
                <a:ext uri="{FF2B5EF4-FFF2-40B4-BE49-F238E27FC236}">
                  <a16:creationId xmlns:a16="http://schemas.microsoft.com/office/drawing/2014/main" id="{E1DA24E7-BC0F-43A7-8F13-F6FB2589CE6C}"/>
                </a:ext>
              </a:extLst>
            </p:cNvPr>
            <p:cNvCxnSpPr>
              <a:cxnSpLocks/>
            </p:cNvCxnSpPr>
            <p:nvPr/>
          </p:nvCxnSpPr>
          <p:spPr>
            <a:xfrm>
              <a:off x="2581155" y="2104080"/>
              <a:ext cx="23999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6028AA28-B1F3-458F-AD16-55BC56B027CE}"/>
              </a:ext>
            </a:extLst>
          </p:cNvPr>
          <p:cNvGrpSpPr/>
          <p:nvPr/>
        </p:nvGrpSpPr>
        <p:grpSpPr>
          <a:xfrm>
            <a:off x="7024104" y="1971040"/>
            <a:ext cx="2327178" cy="368514"/>
            <a:chOff x="2581155" y="1661711"/>
            <a:chExt cx="2399984" cy="507767"/>
          </a:xfrm>
        </p:grpSpPr>
        <p:sp>
          <p:nvSpPr>
            <p:cNvPr id="12" name="TextBox 11">
              <a:extLst>
                <a:ext uri="{FF2B5EF4-FFF2-40B4-BE49-F238E27FC236}">
                  <a16:creationId xmlns:a16="http://schemas.microsoft.com/office/drawing/2014/main" id="{CE856F6D-D1CA-4396-AADA-063543110717}"/>
                </a:ext>
              </a:extLst>
            </p:cNvPr>
            <p:cNvSpPr txBox="1"/>
            <p:nvPr/>
          </p:nvSpPr>
          <p:spPr>
            <a:xfrm>
              <a:off x="2581155" y="1661711"/>
              <a:ext cx="2399984" cy="507767"/>
            </a:xfrm>
            <a:prstGeom prst="rect">
              <a:avLst/>
            </a:prstGeom>
            <a:noFill/>
          </p:spPr>
          <p:txBody>
            <a:bodyPr wrap="square" lIns="0" tIns="0" rIns="0" bIns="0" rtlCol="0" anchor="ctr">
              <a:normAutofit/>
            </a:bodyPr>
            <a:lstStyle/>
            <a:p>
              <a:pPr algn="ctr"/>
              <a:r>
                <a:rPr lang="en-US" sz="1400" b="1" dirty="0">
                  <a:solidFill>
                    <a:schemeClr val="accent1"/>
                  </a:solidFill>
                </a:rPr>
                <a:t>Likelihood</a:t>
              </a:r>
              <a:endParaRPr lang="en-PH" sz="1400" b="1" dirty="0">
                <a:solidFill>
                  <a:schemeClr val="accent1"/>
                </a:solidFill>
              </a:endParaRPr>
            </a:p>
          </p:txBody>
        </p:sp>
        <p:cxnSp>
          <p:nvCxnSpPr>
            <p:cNvPr id="13" name="Straight Connector 12">
              <a:extLst>
                <a:ext uri="{FF2B5EF4-FFF2-40B4-BE49-F238E27FC236}">
                  <a16:creationId xmlns:a16="http://schemas.microsoft.com/office/drawing/2014/main" id="{61982236-C7E9-4012-AE77-92145FB733F8}"/>
                </a:ext>
              </a:extLst>
            </p:cNvPr>
            <p:cNvCxnSpPr>
              <a:cxnSpLocks/>
            </p:cNvCxnSpPr>
            <p:nvPr/>
          </p:nvCxnSpPr>
          <p:spPr>
            <a:xfrm>
              <a:off x="2581155" y="2104080"/>
              <a:ext cx="23999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96E752CE-A1DD-414C-9E1B-EDFAF0D064FA}"/>
              </a:ext>
            </a:extLst>
          </p:cNvPr>
          <p:cNvGrpSpPr/>
          <p:nvPr/>
        </p:nvGrpSpPr>
        <p:grpSpPr>
          <a:xfrm>
            <a:off x="9471284" y="1971040"/>
            <a:ext cx="2327178" cy="368514"/>
            <a:chOff x="2581155" y="1661711"/>
            <a:chExt cx="2399984" cy="507767"/>
          </a:xfrm>
        </p:grpSpPr>
        <p:sp>
          <p:nvSpPr>
            <p:cNvPr id="15" name="TextBox 14">
              <a:extLst>
                <a:ext uri="{FF2B5EF4-FFF2-40B4-BE49-F238E27FC236}">
                  <a16:creationId xmlns:a16="http://schemas.microsoft.com/office/drawing/2014/main" id="{50A5C6FD-B3EB-4B8C-AC83-331AF32E369E}"/>
                </a:ext>
              </a:extLst>
            </p:cNvPr>
            <p:cNvSpPr txBox="1"/>
            <p:nvPr/>
          </p:nvSpPr>
          <p:spPr>
            <a:xfrm>
              <a:off x="2581155" y="1661711"/>
              <a:ext cx="2399984" cy="507767"/>
            </a:xfrm>
            <a:prstGeom prst="rect">
              <a:avLst/>
            </a:prstGeom>
            <a:noFill/>
          </p:spPr>
          <p:txBody>
            <a:bodyPr wrap="square" lIns="0" tIns="0" rIns="0" bIns="0" rtlCol="0" anchor="ctr">
              <a:normAutofit/>
            </a:bodyPr>
            <a:lstStyle/>
            <a:p>
              <a:pPr algn="ctr"/>
              <a:r>
                <a:rPr lang="en-US" sz="1400" b="1" dirty="0">
                  <a:solidFill>
                    <a:schemeClr val="accent1"/>
                  </a:solidFill>
                </a:rPr>
                <a:t>Mitigation</a:t>
              </a:r>
              <a:endParaRPr lang="en-PH" sz="1400" b="1" dirty="0">
                <a:solidFill>
                  <a:schemeClr val="accent1"/>
                </a:solidFill>
              </a:endParaRPr>
            </a:p>
          </p:txBody>
        </p:sp>
        <p:cxnSp>
          <p:nvCxnSpPr>
            <p:cNvPr id="16" name="Straight Connector 15">
              <a:extLst>
                <a:ext uri="{FF2B5EF4-FFF2-40B4-BE49-F238E27FC236}">
                  <a16:creationId xmlns:a16="http://schemas.microsoft.com/office/drawing/2014/main" id="{A025B4C6-AD68-4E20-8B0D-4253FE73CF16}"/>
                </a:ext>
              </a:extLst>
            </p:cNvPr>
            <p:cNvCxnSpPr>
              <a:cxnSpLocks/>
            </p:cNvCxnSpPr>
            <p:nvPr/>
          </p:nvCxnSpPr>
          <p:spPr>
            <a:xfrm>
              <a:off x="2581155" y="2104080"/>
              <a:ext cx="23999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EDCAA4A6-A45C-4FCC-9BC7-23B64B7F2CE4}"/>
              </a:ext>
            </a:extLst>
          </p:cNvPr>
          <p:cNvSpPr txBox="1"/>
          <p:nvPr/>
        </p:nvSpPr>
        <p:spPr>
          <a:xfrm>
            <a:off x="2129742" y="2386035"/>
            <a:ext cx="2327178" cy="413735"/>
          </a:xfrm>
          <a:prstGeom prst="rect">
            <a:avLst/>
          </a:prstGeom>
          <a:noFill/>
        </p:spPr>
        <p:txBody>
          <a:bodyPr wrap="square" lIns="0" tIns="0" rIns="0" bIns="0" rtlCol="0" anchor="ctr">
            <a:normAutofit/>
          </a:bodyPr>
          <a:lstStyle/>
          <a:p>
            <a:pPr algn="ctr"/>
            <a:r>
              <a:rPr lang="en-US" sz="1200" dirty="0"/>
              <a:t>Core migration disrupts service or data integrity</a:t>
            </a:r>
          </a:p>
        </p:txBody>
      </p:sp>
      <p:sp>
        <p:nvSpPr>
          <p:cNvPr id="20" name="TextBox 19">
            <a:extLst>
              <a:ext uri="{FF2B5EF4-FFF2-40B4-BE49-F238E27FC236}">
                <a16:creationId xmlns:a16="http://schemas.microsoft.com/office/drawing/2014/main" id="{C04C7352-291F-4EAD-ABA8-2F673E26FE54}"/>
              </a:ext>
            </a:extLst>
          </p:cNvPr>
          <p:cNvSpPr txBox="1"/>
          <p:nvPr/>
        </p:nvSpPr>
        <p:spPr>
          <a:xfrm>
            <a:off x="2129742" y="2921543"/>
            <a:ext cx="2327178" cy="413735"/>
          </a:xfrm>
          <a:prstGeom prst="rect">
            <a:avLst/>
          </a:prstGeom>
          <a:noFill/>
        </p:spPr>
        <p:txBody>
          <a:bodyPr wrap="square" lIns="0" tIns="0" rIns="0" bIns="0" rtlCol="0" anchor="ctr">
            <a:normAutofit/>
          </a:bodyPr>
          <a:lstStyle/>
          <a:p>
            <a:pPr algn="ctr"/>
            <a:r>
              <a:rPr lang="en-US" sz="1200" dirty="0"/>
              <a:t>High</a:t>
            </a:r>
          </a:p>
        </p:txBody>
      </p:sp>
      <p:sp>
        <p:nvSpPr>
          <p:cNvPr id="21" name="TextBox 20">
            <a:extLst>
              <a:ext uri="{FF2B5EF4-FFF2-40B4-BE49-F238E27FC236}">
                <a16:creationId xmlns:a16="http://schemas.microsoft.com/office/drawing/2014/main" id="{563F31E2-8073-49F7-9574-D335795672D1}"/>
              </a:ext>
            </a:extLst>
          </p:cNvPr>
          <p:cNvSpPr txBox="1"/>
          <p:nvPr/>
        </p:nvSpPr>
        <p:spPr>
          <a:xfrm>
            <a:off x="2129742" y="3457051"/>
            <a:ext cx="2327178" cy="413735"/>
          </a:xfrm>
          <a:prstGeom prst="rect">
            <a:avLst/>
          </a:prstGeom>
          <a:noFill/>
        </p:spPr>
        <p:txBody>
          <a:bodyPr wrap="square" lIns="0" tIns="0" rIns="0" bIns="0" rtlCol="0" anchor="ctr">
            <a:normAutofit/>
          </a:bodyPr>
          <a:lstStyle/>
          <a:p>
            <a:pPr algn="ctr"/>
            <a:r>
              <a:rPr lang="en-US" sz="1200" dirty="0"/>
              <a:t>Medium</a:t>
            </a:r>
          </a:p>
        </p:txBody>
      </p:sp>
      <p:sp>
        <p:nvSpPr>
          <p:cNvPr id="22" name="TextBox 21">
            <a:extLst>
              <a:ext uri="{FF2B5EF4-FFF2-40B4-BE49-F238E27FC236}">
                <a16:creationId xmlns:a16="http://schemas.microsoft.com/office/drawing/2014/main" id="{99B4BDE2-9D01-460E-B3B0-2B7AAE69CFD8}"/>
              </a:ext>
            </a:extLst>
          </p:cNvPr>
          <p:cNvSpPr txBox="1"/>
          <p:nvPr/>
        </p:nvSpPr>
        <p:spPr>
          <a:xfrm>
            <a:off x="2129742" y="3992558"/>
            <a:ext cx="2327178" cy="413735"/>
          </a:xfrm>
          <a:prstGeom prst="rect">
            <a:avLst/>
          </a:prstGeom>
          <a:noFill/>
        </p:spPr>
        <p:txBody>
          <a:bodyPr wrap="square" lIns="0" tIns="0" rIns="0" bIns="0" rtlCol="0" anchor="ctr">
            <a:normAutofit/>
          </a:bodyPr>
          <a:lstStyle/>
          <a:p>
            <a:pPr algn="ctr"/>
            <a:r>
              <a:rPr lang="en-US" sz="1200" dirty="0"/>
              <a:t>Progressive migration, parallel running and rollback</a:t>
            </a:r>
          </a:p>
        </p:txBody>
      </p:sp>
      <p:sp>
        <p:nvSpPr>
          <p:cNvPr id="23" name="TextBox 22">
            <a:extLst>
              <a:ext uri="{FF2B5EF4-FFF2-40B4-BE49-F238E27FC236}">
                <a16:creationId xmlns:a16="http://schemas.microsoft.com/office/drawing/2014/main" id="{60FBB40F-686D-4699-84D2-FA3D399D3101}"/>
              </a:ext>
            </a:extLst>
          </p:cNvPr>
          <p:cNvSpPr txBox="1"/>
          <p:nvPr/>
        </p:nvSpPr>
        <p:spPr>
          <a:xfrm>
            <a:off x="2129742" y="4528068"/>
            <a:ext cx="2327178" cy="413735"/>
          </a:xfrm>
          <a:prstGeom prst="rect">
            <a:avLst/>
          </a:prstGeom>
          <a:noFill/>
        </p:spPr>
        <p:txBody>
          <a:bodyPr wrap="square" lIns="0" tIns="0" rIns="0" bIns="0" rtlCol="0" anchor="ctr">
            <a:normAutofit/>
          </a:bodyPr>
          <a:lstStyle/>
          <a:p>
            <a:pPr algn="ctr"/>
            <a:r>
              <a:rPr lang="en-US" sz="1200" dirty="0"/>
              <a:t>Delivery slips as scope and complexity grow</a:t>
            </a:r>
          </a:p>
        </p:txBody>
      </p:sp>
      <p:cxnSp>
        <p:nvCxnSpPr>
          <p:cNvPr id="25" name="Straight Connector 24">
            <a:extLst>
              <a:ext uri="{FF2B5EF4-FFF2-40B4-BE49-F238E27FC236}">
                <a16:creationId xmlns:a16="http://schemas.microsoft.com/office/drawing/2014/main" id="{AF69E7F9-4898-4440-A0EC-54868B319D32}"/>
              </a:ext>
            </a:extLst>
          </p:cNvPr>
          <p:cNvCxnSpPr/>
          <p:nvPr/>
        </p:nvCxnSpPr>
        <p:spPr>
          <a:xfrm>
            <a:off x="363794" y="2860656"/>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4C47EF2-82EB-4824-98F4-E2E7881FFD13}"/>
              </a:ext>
            </a:extLst>
          </p:cNvPr>
          <p:cNvCxnSpPr/>
          <p:nvPr/>
        </p:nvCxnSpPr>
        <p:spPr>
          <a:xfrm>
            <a:off x="363794" y="3396164"/>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F0C385F-E4AA-42C5-8E4E-1B6974E09A67}"/>
              </a:ext>
            </a:extLst>
          </p:cNvPr>
          <p:cNvCxnSpPr/>
          <p:nvPr/>
        </p:nvCxnSpPr>
        <p:spPr>
          <a:xfrm>
            <a:off x="363794" y="3931672"/>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8E2D9A4-82FD-4780-B1B6-718E40F392A4}"/>
              </a:ext>
            </a:extLst>
          </p:cNvPr>
          <p:cNvCxnSpPr/>
          <p:nvPr/>
        </p:nvCxnSpPr>
        <p:spPr>
          <a:xfrm>
            <a:off x="363794" y="4467179"/>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73AB1764-70A6-432F-AAD5-CAC667B8749C}"/>
              </a:ext>
            </a:extLst>
          </p:cNvPr>
          <p:cNvSpPr txBox="1"/>
          <p:nvPr/>
        </p:nvSpPr>
        <p:spPr>
          <a:xfrm>
            <a:off x="4576923" y="2386035"/>
            <a:ext cx="2327178" cy="413735"/>
          </a:xfrm>
          <a:prstGeom prst="rect">
            <a:avLst/>
          </a:prstGeom>
          <a:noFill/>
        </p:spPr>
        <p:txBody>
          <a:bodyPr wrap="square" lIns="0" tIns="0" rIns="0" bIns="0" rtlCol="0" anchor="ctr">
            <a:normAutofit/>
          </a:bodyPr>
          <a:lstStyle/>
          <a:p>
            <a:pPr algn="ctr"/>
            <a:r>
              <a:rPr lang="en-US" sz="1200" dirty="0"/>
              <a:t>High</a:t>
            </a:r>
          </a:p>
        </p:txBody>
      </p:sp>
      <p:sp>
        <p:nvSpPr>
          <p:cNvPr id="30" name="TextBox 29">
            <a:extLst>
              <a:ext uri="{FF2B5EF4-FFF2-40B4-BE49-F238E27FC236}">
                <a16:creationId xmlns:a16="http://schemas.microsoft.com/office/drawing/2014/main" id="{688FB3CD-639F-4DE2-B46D-317A94C898D6}"/>
              </a:ext>
            </a:extLst>
          </p:cNvPr>
          <p:cNvSpPr txBox="1"/>
          <p:nvPr/>
        </p:nvSpPr>
        <p:spPr>
          <a:xfrm>
            <a:off x="4576923" y="2921544"/>
            <a:ext cx="2327178" cy="413735"/>
          </a:xfrm>
          <a:prstGeom prst="rect">
            <a:avLst/>
          </a:prstGeom>
          <a:noFill/>
        </p:spPr>
        <p:txBody>
          <a:bodyPr wrap="square" lIns="0" tIns="0" rIns="0" bIns="0" rtlCol="0" anchor="ctr">
            <a:normAutofit/>
          </a:bodyPr>
          <a:lstStyle/>
          <a:p>
            <a:pPr algn="ctr"/>
            <a:r>
              <a:rPr lang="en-US" sz="1200" dirty="0"/>
              <a:t>Medium</a:t>
            </a:r>
          </a:p>
        </p:txBody>
      </p:sp>
      <p:sp>
        <p:nvSpPr>
          <p:cNvPr id="31" name="TextBox 30">
            <a:extLst>
              <a:ext uri="{FF2B5EF4-FFF2-40B4-BE49-F238E27FC236}">
                <a16:creationId xmlns:a16="http://schemas.microsoft.com/office/drawing/2014/main" id="{B4074627-E99B-45FC-8A14-A283DA83FA1D}"/>
              </a:ext>
            </a:extLst>
          </p:cNvPr>
          <p:cNvSpPr txBox="1"/>
          <p:nvPr/>
        </p:nvSpPr>
        <p:spPr>
          <a:xfrm>
            <a:off x="4576923" y="3457052"/>
            <a:ext cx="2327178" cy="413735"/>
          </a:xfrm>
          <a:prstGeom prst="rect">
            <a:avLst/>
          </a:prstGeom>
          <a:noFill/>
        </p:spPr>
        <p:txBody>
          <a:bodyPr wrap="square" lIns="0" tIns="0" rIns="0" bIns="0" rtlCol="0" anchor="ctr">
            <a:normAutofit/>
          </a:bodyPr>
          <a:lstStyle/>
          <a:p>
            <a:pPr algn="ctr"/>
            <a:r>
              <a:rPr lang="en-US" sz="1200" dirty="0"/>
              <a:t>Stage-gated funding, tight prioritization, fixed cadence</a:t>
            </a:r>
          </a:p>
        </p:txBody>
      </p:sp>
      <p:sp>
        <p:nvSpPr>
          <p:cNvPr id="32" name="TextBox 31">
            <a:extLst>
              <a:ext uri="{FF2B5EF4-FFF2-40B4-BE49-F238E27FC236}">
                <a16:creationId xmlns:a16="http://schemas.microsoft.com/office/drawing/2014/main" id="{953C4D6D-D847-4D91-916E-C3431401D9C5}"/>
              </a:ext>
            </a:extLst>
          </p:cNvPr>
          <p:cNvSpPr txBox="1"/>
          <p:nvPr/>
        </p:nvSpPr>
        <p:spPr>
          <a:xfrm>
            <a:off x="4576923" y="3992561"/>
            <a:ext cx="2327178" cy="413735"/>
          </a:xfrm>
          <a:prstGeom prst="rect">
            <a:avLst/>
          </a:prstGeom>
          <a:noFill/>
        </p:spPr>
        <p:txBody>
          <a:bodyPr wrap="square" lIns="0" tIns="0" rIns="0" bIns="0" rtlCol="0" anchor="ctr">
            <a:normAutofit/>
          </a:bodyPr>
          <a:lstStyle/>
          <a:p>
            <a:pPr algn="ctr"/>
            <a:r>
              <a:rPr lang="en-US" sz="1200" dirty="0"/>
              <a:t>Benefits under-realized versus the business case</a:t>
            </a:r>
          </a:p>
        </p:txBody>
      </p:sp>
      <p:sp>
        <p:nvSpPr>
          <p:cNvPr id="33" name="TextBox 32">
            <a:extLst>
              <a:ext uri="{FF2B5EF4-FFF2-40B4-BE49-F238E27FC236}">
                <a16:creationId xmlns:a16="http://schemas.microsoft.com/office/drawing/2014/main" id="{08C3D906-1DC0-48D3-AF62-0A0BF7FB8DA1}"/>
              </a:ext>
            </a:extLst>
          </p:cNvPr>
          <p:cNvSpPr txBox="1"/>
          <p:nvPr/>
        </p:nvSpPr>
        <p:spPr>
          <a:xfrm>
            <a:off x="4576923" y="4528068"/>
            <a:ext cx="2327178" cy="413735"/>
          </a:xfrm>
          <a:prstGeom prst="rect">
            <a:avLst/>
          </a:prstGeom>
          <a:noFill/>
        </p:spPr>
        <p:txBody>
          <a:bodyPr wrap="square" lIns="0" tIns="0" rIns="0" bIns="0" rtlCol="0" anchor="ctr">
            <a:normAutofit/>
          </a:bodyPr>
          <a:lstStyle/>
          <a:p>
            <a:pPr algn="ctr"/>
            <a:r>
              <a:rPr lang="en-US" sz="1200" dirty="0"/>
              <a:t>High</a:t>
            </a:r>
          </a:p>
        </p:txBody>
      </p:sp>
      <p:sp>
        <p:nvSpPr>
          <p:cNvPr id="34" name="TextBox 33">
            <a:extLst>
              <a:ext uri="{FF2B5EF4-FFF2-40B4-BE49-F238E27FC236}">
                <a16:creationId xmlns:a16="http://schemas.microsoft.com/office/drawing/2014/main" id="{E23FE04F-5B28-440F-80B5-182BC84BE7CF}"/>
              </a:ext>
            </a:extLst>
          </p:cNvPr>
          <p:cNvSpPr txBox="1"/>
          <p:nvPr/>
        </p:nvSpPr>
        <p:spPr>
          <a:xfrm>
            <a:off x="7024104" y="2386035"/>
            <a:ext cx="2327178" cy="413735"/>
          </a:xfrm>
          <a:prstGeom prst="rect">
            <a:avLst/>
          </a:prstGeom>
          <a:noFill/>
        </p:spPr>
        <p:txBody>
          <a:bodyPr wrap="square" lIns="0" tIns="0" rIns="0" bIns="0" rtlCol="0" anchor="ctr">
            <a:normAutofit/>
          </a:bodyPr>
          <a:lstStyle/>
          <a:p>
            <a:pPr algn="ctr"/>
            <a:r>
              <a:rPr lang="en-US" sz="1200" dirty="0"/>
              <a:t>Medium</a:t>
            </a:r>
          </a:p>
        </p:txBody>
      </p:sp>
      <p:sp>
        <p:nvSpPr>
          <p:cNvPr id="35" name="TextBox 34">
            <a:extLst>
              <a:ext uri="{FF2B5EF4-FFF2-40B4-BE49-F238E27FC236}">
                <a16:creationId xmlns:a16="http://schemas.microsoft.com/office/drawing/2014/main" id="{364BD63E-0C73-4B21-BC64-C85CA5085D1D}"/>
              </a:ext>
            </a:extLst>
          </p:cNvPr>
          <p:cNvSpPr txBox="1"/>
          <p:nvPr/>
        </p:nvSpPr>
        <p:spPr>
          <a:xfrm>
            <a:off x="7024104" y="2921544"/>
            <a:ext cx="2327178" cy="413735"/>
          </a:xfrm>
          <a:prstGeom prst="rect">
            <a:avLst/>
          </a:prstGeom>
          <a:noFill/>
        </p:spPr>
        <p:txBody>
          <a:bodyPr wrap="square" lIns="0" tIns="0" rIns="0" bIns="0" rtlCol="0" anchor="ctr">
            <a:normAutofit/>
          </a:bodyPr>
          <a:lstStyle/>
          <a:p>
            <a:pPr algn="ctr"/>
            <a:r>
              <a:rPr lang="en-US" sz="1200" dirty="0"/>
              <a:t>Tracked in the P&amp;L, owned by the business, gated</a:t>
            </a:r>
          </a:p>
        </p:txBody>
      </p:sp>
      <p:sp>
        <p:nvSpPr>
          <p:cNvPr id="36" name="TextBox 35">
            <a:extLst>
              <a:ext uri="{FF2B5EF4-FFF2-40B4-BE49-F238E27FC236}">
                <a16:creationId xmlns:a16="http://schemas.microsoft.com/office/drawing/2014/main" id="{7FAB9F88-E2B2-42B8-AE57-F55DEE1EA44F}"/>
              </a:ext>
            </a:extLst>
          </p:cNvPr>
          <p:cNvSpPr txBox="1"/>
          <p:nvPr/>
        </p:nvSpPr>
        <p:spPr>
          <a:xfrm>
            <a:off x="7024104" y="3457052"/>
            <a:ext cx="2327178" cy="413735"/>
          </a:xfrm>
          <a:prstGeom prst="rect">
            <a:avLst/>
          </a:prstGeom>
          <a:noFill/>
        </p:spPr>
        <p:txBody>
          <a:bodyPr wrap="square" lIns="0" tIns="0" rIns="0" bIns="0" rtlCol="0" anchor="ctr">
            <a:normAutofit/>
          </a:bodyPr>
          <a:lstStyle/>
          <a:p>
            <a:pPr algn="ctr"/>
            <a:r>
              <a:rPr lang="en-US" sz="1200" dirty="0"/>
              <a:t>Talent and capability gaps slow delivery</a:t>
            </a:r>
          </a:p>
        </p:txBody>
      </p:sp>
      <p:sp>
        <p:nvSpPr>
          <p:cNvPr id="37" name="TextBox 36">
            <a:extLst>
              <a:ext uri="{FF2B5EF4-FFF2-40B4-BE49-F238E27FC236}">
                <a16:creationId xmlns:a16="http://schemas.microsoft.com/office/drawing/2014/main" id="{320F2829-AEBA-44E8-9976-CCE9D91CB3E2}"/>
              </a:ext>
            </a:extLst>
          </p:cNvPr>
          <p:cNvSpPr txBox="1"/>
          <p:nvPr/>
        </p:nvSpPr>
        <p:spPr>
          <a:xfrm>
            <a:off x="7024104" y="3992561"/>
            <a:ext cx="2327178" cy="413735"/>
          </a:xfrm>
          <a:prstGeom prst="rect">
            <a:avLst/>
          </a:prstGeom>
          <a:noFill/>
        </p:spPr>
        <p:txBody>
          <a:bodyPr wrap="square" lIns="0" tIns="0" rIns="0" bIns="0" rtlCol="0" anchor="ctr">
            <a:normAutofit/>
          </a:bodyPr>
          <a:lstStyle/>
          <a:p>
            <a:pPr algn="ctr"/>
            <a:r>
              <a:rPr lang="en-US" sz="1200" dirty="0"/>
              <a:t>Medium</a:t>
            </a:r>
          </a:p>
        </p:txBody>
      </p:sp>
      <p:sp>
        <p:nvSpPr>
          <p:cNvPr id="38" name="TextBox 37">
            <a:extLst>
              <a:ext uri="{FF2B5EF4-FFF2-40B4-BE49-F238E27FC236}">
                <a16:creationId xmlns:a16="http://schemas.microsoft.com/office/drawing/2014/main" id="{CEC2B07A-FEA8-481F-9326-61B81C9F3FC7}"/>
              </a:ext>
            </a:extLst>
          </p:cNvPr>
          <p:cNvSpPr txBox="1"/>
          <p:nvPr/>
        </p:nvSpPr>
        <p:spPr>
          <a:xfrm>
            <a:off x="7024104" y="4528068"/>
            <a:ext cx="2327178" cy="413735"/>
          </a:xfrm>
          <a:prstGeom prst="rect">
            <a:avLst/>
          </a:prstGeom>
          <a:noFill/>
        </p:spPr>
        <p:txBody>
          <a:bodyPr wrap="square" lIns="0" tIns="0" rIns="0" bIns="0" rtlCol="0" anchor="ctr">
            <a:normAutofit/>
          </a:bodyPr>
          <a:lstStyle/>
          <a:p>
            <a:pPr algn="ctr"/>
            <a:r>
              <a:rPr lang="en-US" sz="1200" dirty="0"/>
              <a:t>High</a:t>
            </a:r>
          </a:p>
        </p:txBody>
      </p:sp>
      <p:sp>
        <p:nvSpPr>
          <p:cNvPr id="39" name="TextBox 38">
            <a:extLst>
              <a:ext uri="{FF2B5EF4-FFF2-40B4-BE49-F238E27FC236}">
                <a16:creationId xmlns:a16="http://schemas.microsoft.com/office/drawing/2014/main" id="{5FE66CE6-5510-4CE0-A909-351D4D06544A}"/>
              </a:ext>
            </a:extLst>
          </p:cNvPr>
          <p:cNvSpPr txBox="1"/>
          <p:nvPr/>
        </p:nvSpPr>
        <p:spPr>
          <a:xfrm>
            <a:off x="9469617" y="2386035"/>
            <a:ext cx="2327178" cy="413735"/>
          </a:xfrm>
          <a:prstGeom prst="rect">
            <a:avLst/>
          </a:prstGeom>
          <a:noFill/>
        </p:spPr>
        <p:txBody>
          <a:bodyPr wrap="square" lIns="0" tIns="0" rIns="0" bIns="0" rtlCol="0" anchor="ctr">
            <a:normAutofit fontScale="92500" lnSpcReduction="20000"/>
          </a:bodyPr>
          <a:lstStyle/>
          <a:p>
            <a:pPr algn="ctr"/>
            <a:r>
              <a:rPr lang="en-US" sz="1200" dirty="0"/>
              <a:t>Targeted hiring, large-scale reskilling, selective expert partners</a:t>
            </a:r>
          </a:p>
        </p:txBody>
      </p:sp>
      <p:sp>
        <p:nvSpPr>
          <p:cNvPr id="40" name="TextBox 39">
            <a:extLst>
              <a:ext uri="{FF2B5EF4-FFF2-40B4-BE49-F238E27FC236}">
                <a16:creationId xmlns:a16="http://schemas.microsoft.com/office/drawing/2014/main" id="{75BE5972-D33F-4FC6-8C6B-A280266AB54C}"/>
              </a:ext>
            </a:extLst>
          </p:cNvPr>
          <p:cNvSpPr txBox="1"/>
          <p:nvPr/>
        </p:nvSpPr>
        <p:spPr>
          <a:xfrm>
            <a:off x="9469617" y="2921544"/>
            <a:ext cx="2327178" cy="413735"/>
          </a:xfrm>
          <a:prstGeom prst="rect">
            <a:avLst/>
          </a:prstGeom>
          <a:noFill/>
        </p:spPr>
        <p:txBody>
          <a:bodyPr wrap="square" lIns="0" tIns="0" rIns="0" bIns="0" rtlCol="0" anchor="ctr">
            <a:normAutofit/>
          </a:bodyPr>
          <a:lstStyle/>
          <a:p>
            <a:pPr algn="ctr"/>
            <a:r>
              <a:rPr lang="en-US" sz="1200" dirty="0"/>
              <a:t>Change fatigue erodes adoption and morale</a:t>
            </a:r>
          </a:p>
        </p:txBody>
      </p:sp>
      <p:sp>
        <p:nvSpPr>
          <p:cNvPr id="41" name="TextBox 40">
            <a:extLst>
              <a:ext uri="{FF2B5EF4-FFF2-40B4-BE49-F238E27FC236}">
                <a16:creationId xmlns:a16="http://schemas.microsoft.com/office/drawing/2014/main" id="{AE49AE5F-9EEA-4028-B1E4-EE4F259F0DAC}"/>
              </a:ext>
            </a:extLst>
          </p:cNvPr>
          <p:cNvSpPr txBox="1"/>
          <p:nvPr/>
        </p:nvSpPr>
        <p:spPr>
          <a:xfrm>
            <a:off x="9469617" y="3457052"/>
            <a:ext cx="2327178" cy="413735"/>
          </a:xfrm>
          <a:prstGeom prst="rect">
            <a:avLst/>
          </a:prstGeom>
          <a:noFill/>
        </p:spPr>
        <p:txBody>
          <a:bodyPr wrap="square" lIns="0" tIns="0" rIns="0" bIns="0" rtlCol="0" anchor="ctr">
            <a:normAutofit/>
          </a:bodyPr>
          <a:lstStyle/>
          <a:p>
            <a:pPr algn="ctr"/>
            <a:r>
              <a:rPr lang="en-US" sz="1200" dirty="0"/>
              <a:t>Medium</a:t>
            </a:r>
          </a:p>
        </p:txBody>
      </p:sp>
      <p:sp>
        <p:nvSpPr>
          <p:cNvPr id="42" name="TextBox 41">
            <a:extLst>
              <a:ext uri="{FF2B5EF4-FFF2-40B4-BE49-F238E27FC236}">
                <a16:creationId xmlns:a16="http://schemas.microsoft.com/office/drawing/2014/main" id="{657BC709-35E4-47B7-AAFD-7133E6AE16B1}"/>
              </a:ext>
            </a:extLst>
          </p:cNvPr>
          <p:cNvSpPr txBox="1"/>
          <p:nvPr/>
        </p:nvSpPr>
        <p:spPr>
          <a:xfrm>
            <a:off x="9469617" y="3992561"/>
            <a:ext cx="2327178" cy="413735"/>
          </a:xfrm>
          <a:prstGeom prst="rect">
            <a:avLst/>
          </a:prstGeom>
          <a:noFill/>
        </p:spPr>
        <p:txBody>
          <a:bodyPr wrap="square" lIns="0" tIns="0" rIns="0" bIns="0" rtlCol="0" anchor="ctr">
            <a:normAutofit/>
          </a:bodyPr>
          <a:lstStyle/>
          <a:p>
            <a:pPr algn="ctr"/>
            <a:r>
              <a:rPr lang="en-US" sz="1200" dirty="0"/>
              <a:t>Medium</a:t>
            </a:r>
          </a:p>
        </p:txBody>
      </p:sp>
      <p:sp>
        <p:nvSpPr>
          <p:cNvPr id="43" name="TextBox 42">
            <a:extLst>
              <a:ext uri="{FF2B5EF4-FFF2-40B4-BE49-F238E27FC236}">
                <a16:creationId xmlns:a16="http://schemas.microsoft.com/office/drawing/2014/main" id="{B02C6138-2C64-450E-AC21-89B1283FB1EC}"/>
              </a:ext>
            </a:extLst>
          </p:cNvPr>
          <p:cNvSpPr txBox="1"/>
          <p:nvPr/>
        </p:nvSpPr>
        <p:spPr>
          <a:xfrm>
            <a:off x="9469617" y="4528068"/>
            <a:ext cx="2327178" cy="413735"/>
          </a:xfrm>
          <a:prstGeom prst="rect">
            <a:avLst/>
          </a:prstGeom>
          <a:noFill/>
        </p:spPr>
        <p:txBody>
          <a:bodyPr wrap="square" lIns="0" tIns="0" rIns="0" bIns="0" rtlCol="0" anchor="ctr">
            <a:normAutofit/>
          </a:bodyPr>
          <a:lstStyle/>
          <a:p>
            <a:pPr algn="ctr"/>
            <a:r>
              <a:rPr lang="en-US" sz="1200" dirty="0"/>
              <a:t>Phased rollout, quick wins, clear communication</a:t>
            </a:r>
          </a:p>
        </p:txBody>
      </p:sp>
      <p:sp>
        <p:nvSpPr>
          <p:cNvPr id="44" name="TextBox 43">
            <a:extLst>
              <a:ext uri="{FF2B5EF4-FFF2-40B4-BE49-F238E27FC236}">
                <a16:creationId xmlns:a16="http://schemas.microsoft.com/office/drawing/2014/main" id="{5C507A48-C7CC-4B5E-939B-A8758766BCB7}"/>
              </a:ext>
            </a:extLst>
          </p:cNvPr>
          <p:cNvSpPr txBox="1"/>
          <p:nvPr/>
        </p:nvSpPr>
        <p:spPr>
          <a:xfrm>
            <a:off x="363794" y="2386035"/>
            <a:ext cx="1611660" cy="413735"/>
          </a:xfrm>
          <a:prstGeom prst="rect">
            <a:avLst/>
          </a:prstGeom>
          <a:solidFill>
            <a:schemeClr val="tx2"/>
          </a:solidFill>
        </p:spPr>
        <p:txBody>
          <a:bodyPr wrap="square" lIns="0" tIns="0" rIns="0" bIns="0" rtlCol="0" anchor="ctr">
            <a:normAutofit/>
          </a:bodyPr>
          <a:lstStyle/>
          <a:p>
            <a:pPr algn="ctr"/>
            <a:r>
              <a:rPr lang="en-US" sz="1200" dirty="0">
                <a:solidFill>
                  <a:schemeClr val="bg1"/>
                </a:solidFill>
              </a:rPr>
              <a:t>Cyber &amp; resilience</a:t>
            </a:r>
            <a:br>
              <a:rPr lang="en-US" sz="1200" dirty="0">
                <a:solidFill>
                  <a:schemeClr val="bg1"/>
                </a:solidFill>
              </a:rPr>
            </a:br>
            <a:r>
              <a:rPr lang="en-US" sz="1200" dirty="0">
                <a:solidFill>
                  <a:schemeClr val="bg1"/>
                </a:solidFill>
              </a:rPr>
              <a:t>exposure</a:t>
            </a:r>
          </a:p>
        </p:txBody>
      </p:sp>
      <p:sp>
        <p:nvSpPr>
          <p:cNvPr id="45" name="TextBox 44">
            <a:extLst>
              <a:ext uri="{FF2B5EF4-FFF2-40B4-BE49-F238E27FC236}">
                <a16:creationId xmlns:a16="http://schemas.microsoft.com/office/drawing/2014/main" id="{D2419DF9-4649-40BA-9E16-5869D9DF3FF3}"/>
              </a:ext>
            </a:extLst>
          </p:cNvPr>
          <p:cNvSpPr txBox="1"/>
          <p:nvPr/>
        </p:nvSpPr>
        <p:spPr>
          <a:xfrm>
            <a:off x="363794" y="2921543"/>
            <a:ext cx="1611660" cy="413735"/>
          </a:xfrm>
          <a:prstGeom prst="rect">
            <a:avLst/>
          </a:prstGeom>
          <a:solidFill>
            <a:schemeClr val="tx2"/>
          </a:solidFill>
        </p:spPr>
        <p:txBody>
          <a:bodyPr wrap="square" lIns="0" tIns="0" rIns="0" bIns="0" rtlCol="0" anchor="ctr">
            <a:normAutofit/>
          </a:bodyPr>
          <a:lstStyle/>
          <a:p>
            <a:pPr algn="ctr"/>
            <a:r>
              <a:rPr lang="en-US" sz="1200" dirty="0">
                <a:solidFill>
                  <a:schemeClr val="bg1"/>
                </a:solidFill>
              </a:rPr>
              <a:t>Regulatory</a:t>
            </a:r>
            <a:br>
              <a:rPr lang="en-US" sz="1200" dirty="0">
                <a:solidFill>
                  <a:schemeClr val="bg1"/>
                </a:solidFill>
              </a:rPr>
            </a:br>
            <a:r>
              <a:rPr lang="en-US" sz="1200" dirty="0">
                <a:solidFill>
                  <a:schemeClr val="bg1"/>
                </a:solidFill>
              </a:rPr>
              <a:t>scrutiny</a:t>
            </a:r>
          </a:p>
        </p:txBody>
      </p:sp>
      <p:sp>
        <p:nvSpPr>
          <p:cNvPr id="46" name="TextBox 45">
            <a:extLst>
              <a:ext uri="{FF2B5EF4-FFF2-40B4-BE49-F238E27FC236}">
                <a16:creationId xmlns:a16="http://schemas.microsoft.com/office/drawing/2014/main" id="{4B963EF1-B87E-4560-9A42-61291C3C590B}"/>
              </a:ext>
            </a:extLst>
          </p:cNvPr>
          <p:cNvSpPr txBox="1"/>
          <p:nvPr/>
        </p:nvSpPr>
        <p:spPr>
          <a:xfrm>
            <a:off x="363794" y="3457051"/>
            <a:ext cx="1611660" cy="413735"/>
          </a:xfrm>
          <a:prstGeom prst="rect">
            <a:avLst/>
          </a:prstGeom>
          <a:solidFill>
            <a:schemeClr val="tx2"/>
          </a:solidFill>
        </p:spPr>
        <p:txBody>
          <a:bodyPr wrap="square" lIns="0" tIns="0" rIns="0" bIns="0" rtlCol="0" anchor="ctr">
            <a:normAutofit/>
          </a:bodyPr>
          <a:lstStyle/>
          <a:p>
            <a:pPr algn="ctr"/>
            <a:r>
              <a:rPr lang="en-US" sz="1200" dirty="0">
                <a:solidFill>
                  <a:schemeClr val="bg1"/>
                </a:solidFill>
              </a:rPr>
              <a:t>Vendor</a:t>
            </a:r>
            <a:br>
              <a:rPr lang="en-US" sz="1200" dirty="0">
                <a:solidFill>
                  <a:schemeClr val="bg1"/>
                </a:solidFill>
              </a:rPr>
            </a:br>
            <a:r>
              <a:rPr lang="en-US" sz="1200" dirty="0">
                <a:solidFill>
                  <a:schemeClr val="bg1"/>
                </a:solidFill>
              </a:rPr>
              <a:t>concentration</a:t>
            </a:r>
          </a:p>
        </p:txBody>
      </p:sp>
      <p:sp>
        <p:nvSpPr>
          <p:cNvPr id="47" name="TextBox 46">
            <a:extLst>
              <a:ext uri="{FF2B5EF4-FFF2-40B4-BE49-F238E27FC236}">
                <a16:creationId xmlns:a16="http://schemas.microsoft.com/office/drawing/2014/main" id="{FE25B8C5-80AC-40FF-9F65-CCEF6A96CDC7}"/>
              </a:ext>
            </a:extLst>
          </p:cNvPr>
          <p:cNvSpPr txBox="1"/>
          <p:nvPr/>
        </p:nvSpPr>
        <p:spPr>
          <a:xfrm>
            <a:off x="363794" y="3992558"/>
            <a:ext cx="1611660" cy="413735"/>
          </a:xfrm>
          <a:prstGeom prst="rect">
            <a:avLst/>
          </a:prstGeom>
          <a:solidFill>
            <a:schemeClr val="tx2"/>
          </a:solidFill>
        </p:spPr>
        <p:txBody>
          <a:bodyPr wrap="square" lIns="0" tIns="0" rIns="0" bIns="0" rtlCol="0" anchor="ctr">
            <a:normAutofit/>
          </a:bodyPr>
          <a:lstStyle/>
          <a:p>
            <a:pPr algn="ctr"/>
            <a:r>
              <a:rPr lang="en-US" sz="1200" dirty="0">
                <a:solidFill>
                  <a:schemeClr val="bg1"/>
                </a:solidFill>
              </a:rPr>
              <a:t>Cost</a:t>
            </a:r>
            <a:br>
              <a:rPr lang="en-US" sz="1200" dirty="0">
                <a:solidFill>
                  <a:schemeClr val="bg1"/>
                </a:solidFill>
              </a:rPr>
            </a:br>
            <a:r>
              <a:rPr lang="en-US" sz="1200" dirty="0">
                <a:solidFill>
                  <a:schemeClr val="bg1"/>
                </a:solidFill>
              </a:rPr>
              <a:t>overrun</a:t>
            </a:r>
          </a:p>
        </p:txBody>
      </p:sp>
      <p:sp>
        <p:nvSpPr>
          <p:cNvPr id="48" name="TextBox 47">
            <a:extLst>
              <a:ext uri="{FF2B5EF4-FFF2-40B4-BE49-F238E27FC236}">
                <a16:creationId xmlns:a16="http://schemas.microsoft.com/office/drawing/2014/main" id="{DD98E480-D797-46AF-91C9-A250DD76693E}"/>
              </a:ext>
            </a:extLst>
          </p:cNvPr>
          <p:cNvSpPr txBox="1"/>
          <p:nvPr/>
        </p:nvSpPr>
        <p:spPr>
          <a:xfrm>
            <a:off x="363794" y="4528068"/>
            <a:ext cx="1611660" cy="413735"/>
          </a:xfrm>
          <a:prstGeom prst="rect">
            <a:avLst/>
          </a:prstGeom>
          <a:solidFill>
            <a:schemeClr val="tx2"/>
          </a:solidFill>
        </p:spPr>
        <p:txBody>
          <a:bodyPr wrap="square" lIns="0" tIns="0" rIns="0" bIns="0" rtlCol="0" anchor="ctr">
            <a:normAutofit/>
          </a:bodyPr>
          <a:lstStyle/>
          <a:p>
            <a:pPr algn="ctr"/>
            <a:r>
              <a:rPr lang="en-US" sz="1200" dirty="0">
                <a:solidFill>
                  <a:schemeClr val="bg1"/>
                </a:solidFill>
              </a:rPr>
              <a:t>Adoption</a:t>
            </a:r>
            <a:br>
              <a:rPr lang="en-US" sz="1200" dirty="0">
                <a:solidFill>
                  <a:schemeClr val="bg1"/>
                </a:solidFill>
              </a:rPr>
            </a:br>
            <a:r>
              <a:rPr lang="en-US" sz="1200" dirty="0">
                <a:solidFill>
                  <a:schemeClr val="bg1"/>
                </a:solidFill>
              </a:rPr>
              <a:t>shortfall</a:t>
            </a:r>
          </a:p>
        </p:txBody>
      </p:sp>
      <p:sp>
        <p:nvSpPr>
          <p:cNvPr id="50" name="Isosceles Triangle 49">
            <a:extLst>
              <a:ext uri="{FF2B5EF4-FFF2-40B4-BE49-F238E27FC236}">
                <a16:creationId xmlns:a16="http://schemas.microsoft.com/office/drawing/2014/main" id="{3D777B5C-A71F-4FC3-92C3-C9C64501427F}"/>
              </a:ext>
            </a:extLst>
          </p:cNvPr>
          <p:cNvSpPr/>
          <p:nvPr/>
        </p:nvSpPr>
        <p:spPr>
          <a:xfrm flipV="1">
            <a:off x="2544911" y="5002687"/>
            <a:ext cx="1496840" cy="2104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1" name="Isosceles Triangle 50">
            <a:extLst>
              <a:ext uri="{FF2B5EF4-FFF2-40B4-BE49-F238E27FC236}">
                <a16:creationId xmlns:a16="http://schemas.microsoft.com/office/drawing/2014/main" id="{C110DECC-DEEB-441F-8FAE-0CE4A6D69258}"/>
              </a:ext>
            </a:extLst>
          </p:cNvPr>
          <p:cNvSpPr/>
          <p:nvPr/>
        </p:nvSpPr>
        <p:spPr>
          <a:xfrm flipV="1">
            <a:off x="4992092" y="5002687"/>
            <a:ext cx="1496840" cy="2104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2" name="Isosceles Triangle 51">
            <a:extLst>
              <a:ext uri="{FF2B5EF4-FFF2-40B4-BE49-F238E27FC236}">
                <a16:creationId xmlns:a16="http://schemas.microsoft.com/office/drawing/2014/main" id="{16BD1314-33E8-4D96-A614-DB483341C90B}"/>
              </a:ext>
            </a:extLst>
          </p:cNvPr>
          <p:cNvSpPr/>
          <p:nvPr/>
        </p:nvSpPr>
        <p:spPr>
          <a:xfrm flipV="1">
            <a:off x="7439273" y="5002687"/>
            <a:ext cx="1496840" cy="2104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3" name="Isosceles Triangle 52">
            <a:extLst>
              <a:ext uri="{FF2B5EF4-FFF2-40B4-BE49-F238E27FC236}">
                <a16:creationId xmlns:a16="http://schemas.microsoft.com/office/drawing/2014/main" id="{933E5E2E-B4AE-4E67-A89E-1BBF8D8466A9}"/>
              </a:ext>
            </a:extLst>
          </p:cNvPr>
          <p:cNvSpPr/>
          <p:nvPr/>
        </p:nvSpPr>
        <p:spPr>
          <a:xfrm flipV="1">
            <a:off x="9884786" y="5002687"/>
            <a:ext cx="1496840" cy="2104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4" name="TextBox 53">
            <a:extLst>
              <a:ext uri="{FF2B5EF4-FFF2-40B4-BE49-F238E27FC236}">
                <a16:creationId xmlns:a16="http://schemas.microsoft.com/office/drawing/2014/main" id="{0719040B-3AB5-4EE4-9350-A2E9735C9EC8}"/>
              </a:ext>
            </a:extLst>
          </p:cNvPr>
          <p:cNvSpPr txBox="1"/>
          <p:nvPr/>
        </p:nvSpPr>
        <p:spPr>
          <a:xfrm>
            <a:off x="2129742" y="5301573"/>
            <a:ext cx="2327178" cy="413735"/>
          </a:xfrm>
          <a:prstGeom prst="rect">
            <a:avLst/>
          </a:prstGeom>
          <a:solidFill>
            <a:schemeClr val="bg2"/>
          </a:solidFill>
        </p:spPr>
        <p:txBody>
          <a:bodyPr wrap="square" lIns="0" tIns="0" rIns="0" bIns="0" rtlCol="0" anchor="ctr">
            <a:normAutofit/>
          </a:bodyPr>
          <a:lstStyle/>
          <a:p>
            <a:pPr algn="ctr"/>
            <a:r>
              <a:rPr lang="en-US" sz="1200" dirty="0"/>
              <a:t>Security designed in and continuously tested</a:t>
            </a:r>
          </a:p>
        </p:txBody>
      </p:sp>
      <p:sp>
        <p:nvSpPr>
          <p:cNvPr id="55" name="TextBox 54">
            <a:extLst>
              <a:ext uri="{FF2B5EF4-FFF2-40B4-BE49-F238E27FC236}">
                <a16:creationId xmlns:a16="http://schemas.microsoft.com/office/drawing/2014/main" id="{28EE1322-BB1F-4A24-A321-7492636146A7}"/>
              </a:ext>
            </a:extLst>
          </p:cNvPr>
          <p:cNvSpPr txBox="1"/>
          <p:nvPr/>
        </p:nvSpPr>
        <p:spPr>
          <a:xfrm>
            <a:off x="4576367" y="5301573"/>
            <a:ext cx="2327178" cy="413735"/>
          </a:xfrm>
          <a:prstGeom prst="rect">
            <a:avLst/>
          </a:prstGeom>
          <a:solidFill>
            <a:schemeClr val="bg2"/>
          </a:solidFill>
        </p:spPr>
        <p:txBody>
          <a:bodyPr wrap="square" lIns="0" tIns="0" rIns="0" bIns="0" rtlCol="0" anchor="ctr">
            <a:normAutofit/>
          </a:bodyPr>
          <a:lstStyle/>
          <a:p>
            <a:pPr algn="ctr"/>
            <a:r>
              <a:rPr lang="en-US" sz="1200" dirty="0"/>
              <a:t>Early, transparent regulator engagement each gate</a:t>
            </a:r>
          </a:p>
        </p:txBody>
      </p:sp>
      <p:sp>
        <p:nvSpPr>
          <p:cNvPr id="56" name="TextBox 55">
            <a:extLst>
              <a:ext uri="{FF2B5EF4-FFF2-40B4-BE49-F238E27FC236}">
                <a16:creationId xmlns:a16="http://schemas.microsoft.com/office/drawing/2014/main" id="{4E2D9D2F-78D2-45A1-9AFD-7714352F559D}"/>
              </a:ext>
            </a:extLst>
          </p:cNvPr>
          <p:cNvSpPr txBox="1"/>
          <p:nvPr/>
        </p:nvSpPr>
        <p:spPr>
          <a:xfrm>
            <a:off x="7022992" y="5301573"/>
            <a:ext cx="2327178" cy="413735"/>
          </a:xfrm>
          <a:prstGeom prst="rect">
            <a:avLst/>
          </a:prstGeom>
          <a:solidFill>
            <a:schemeClr val="bg2"/>
          </a:solidFill>
        </p:spPr>
        <p:txBody>
          <a:bodyPr wrap="square" lIns="0" tIns="0" rIns="0" bIns="0" rtlCol="0" anchor="ctr">
            <a:normAutofit/>
          </a:bodyPr>
          <a:lstStyle/>
          <a:p>
            <a:pPr algn="ctr"/>
            <a:r>
              <a:rPr lang="en-US" sz="1200" dirty="0"/>
              <a:t>Multi-sourcing and in-house capability cut reliance</a:t>
            </a:r>
          </a:p>
        </p:txBody>
      </p:sp>
      <p:sp>
        <p:nvSpPr>
          <p:cNvPr id="57" name="TextBox 56">
            <a:extLst>
              <a:ext uri="{FF2B5EF4-FFF2-40B4-BE49-F238E27FC236}">
                <a16:creationId xmlns:a16="http://schemas.microsoft.com/office/drawing/2014/main" id="{B07C391A-E3AF-41FC-AACB-65A57AADD203}"/>
              </a:ext>
            </a:extLst>
          </p:cNvPr>
          <p:cNvSpPr txBox="1"/>
          <p:nvPr/>
        </p:nvSpPr>
        <p:spPr>
          <a:xfrm>
            <a:off x="9469617" y="5301573"/>
            <a:ext cx="2327178" cy="413735"/>
          </a:xfrm>
          <a:prstGeom prst="rect">
            <a:avLst/>
          </a:prstGeom>
          <a:solidFill>
            <a:schemeClr val="bg2"/>
          </a:solidFill>
        </p:spPr>
        <p:txBody>
          <a:bodyPr wrap="square" lIns="0" tIns="0" rIns="0" bIns="0" rtlCol="0" anchor="ctr">
            <a:normAutofit fontScale="92500"/>
          </a:bodyPr>
          <a:lstStyle/>
          <a:p>
            <a:pPr algn="ctr"/>
            <a:r>
              <a:rPr lang="en-US" sz="1200" dirty="0"/>
              <a:t>Stage-gates, central contingency, tight scope control</a:t>
            </a:r>
          </a:p>
        </p:txBody>
      </p:sp>
      <p:grpSp>
        <p:nvGrpSpPr>
          <p:cNvPr id="59" name="Group 58">
            <a:extLst>
              <a:ext uri="{FF2B5EF4-FFF2-40B4-BE49-F238E27FC236}">
                <a16:creationId xmlns:a16="http://schemas.microsoft.com/office/drawing/2014/main" id="{22BAC9EC-AA30-4D97-AFA3-1265F2624869}"/>
              </a:ext>
            </a:extLst>
          </p:cNvPr>
          <p:cNvGrpSpPr/>
          <p:nvPr/>
        </p:nvGrpSpPr>
        <p:grpSpPr>
          <a:xfrm>
            <a:off x="363794" y="1405987"/>
            <a:ext cx="11434668" cy="370849"/>
            <a:chOff x="363794" y="1525675"/>
            <a:chExt cx="2402555" cy="424144"/>
          </a:xfrm>
        </p:grpSpPr>
        <p:sp>
          <p:nvSpPr>
            <p:cNvPr id="60" name="TextBox 59">
              <a:extLst>
                <a:ext uri="{FF2B5EF4-FFF2-40B4-BE49-F238E27FC236}">
                  <a16:creationId xmlns:a16="http://schemas.microsoft.com/office/drawing/2014/main" id="{81C505AA-8F09-4087-B23C-6C10971283F8}"/>
                </a:ext>
              </a:extLst>
            </p:cNvPr>
            <p:cNvSpPr txBox="1"/>
            <p:nvPr/>
          </p:nvSpPr>
          <p:spPr>
            <a:xfrm>
              <a:off x="363794" y="1525675"/>
              <a:ext cx="2402555" cy="394566"/>
            </a:xfrm>
            <a:prstGeom prst="rect">
              <a:avLst/>
            </a:prstGeom>
            <a:noFill/>
          </p:spPr>
          <p:txBody>
            <a:bodyPr wrap="square" lIns="0" tIns="0" rIns="0" bIns="0" rtlCol="0" anchor="ctr">
              <a:noAutofit/>
            </a:bodyPr>
            <a:lstStyle/>
            <a:p>
              <a:r>
                <a:rPr lang="en-US" b="1" dirty="0">
                  <a:solidFill>
                    <a:schemeClr val="accent1"/>
                  </a:solidFill>
                  <a:latin typeface="+mj-lt"/>
                </a:rPr>
                <a:t>Designed-in usability; adoption tracked by journey</a:t>
              </a:r>
              <a:endParaRPr lang="en-PH" b="1" dirty="0">
                <a:solidFill>
                  <a:schemeClr val="accent1"/>
                </a:solidFill>
                <a:latin typeface="+mj-lt"/>
              </a:endParaRPr>
            </a:p>
          </p:txBody>
        </p:sp>
        <p:cxnSp>
          <p:nvCxnSpPr>
            <p:cNvPr id="61" name="Straight Connector 60">
              <a:extLst>
                <a:ext uri="{FF2B5EF4-FFF2-40B4-BE49-F238E27FC236}">
                  <a16:creationId xmlns:a16="http://schemas.microsoft.com/office/drawing/2014/main" id="{B216AF84-A520-460F-A918-713B3EE182D7}"/>
                </a:ext>
              </a:extLst>
            </p:cNvPr>
            <p:cNvCxnSpPr>
              <a:cxnSpLocks/>
            </p:cNvCxnSpPr>
            <p:nvPr/>
          </p:nvCxnSpPr>
          <p:spPr>
            <a:xfrm>
              <a:off x="363794" y="1949819"/>
              <a:ext cx="2402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 name="Slide Number Placeholder 5">
            <a:extLst>
              <a:ext uri="{FF2B5EF4-FFF2-40B4-BE49-F238E27FC236}">
                <a16:creationId xmlns:a16="http://schemas.microsoft.com/office/drawing/2014/main" id="{CE8B1C7C-AFCA-4619-994A-1CC71D0053B2}"/>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42</a:t>
            </a:fld>
            <a:endParaRPr lang="en-PH" dirty="0"/>
          </a:p>
        </p:txBody>
      </p:sp>
    </p:spTree>
    <p:extLst>
      <p:ext uri="{BB962C8B-B14F-4D97-AF65-F5344CB8AC3E}">
        <p14:creationId xmlns:p14="http://schemas.microsoft.com/office/powerpoint/2010/main" val="30875746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9C0CE-FB78-4C3B-940D-6B7A6A194E3E}"/>
              </a:ext>
            </a:extLst>
          </p:cNvPr>
          <p:cNvSpPr>
            <a:spLocks noGrp="1"/>
          </p:cNvSpPr>
          <p:nvPr>
            <p:ph type="title"/>
          </p:nvPr>
        </p:nvSpPr>
        <p:spPr/>
        <p:txBody>
          <a:bodyPr/>
          <a:lstStyle/>
          <a:p>
            <a:r>
              <a:rPr lang="en-US" b="1" dirty="0"/>
              <a:t>Risk posture at a glance</a:t>
            </a:r>
          </a:p>
        </p:txBody>
      </p:sp>
      <p:grpSp>
        <p:nvGrpSpPr>
          <p:cNvPr id="5" name="Group 4">
            <a:extLst>
              <a:ext uri="{FF2B5EF4-FFF2-40B4-BE49-F238E27FC236}">
                <a16:creationId xmlns:a16="http://schemas.microsoft.com/office/drawing/2014/main" id="{54025CF5-F9C6-4148-8B27-EC8DE0A31C9F}"/>
              </a:ext>
            </a:extLst>
          </p:cNvPr>
          <p:cNvGrpSpPr/>
          <p:nvPr/>
        </p:nvGrpSpPr>
        <p:grpSpPr>
          <a:xfrm>
            <a:off x="363794" y="1209278"/>
            <a:ext cx="11434668" cy="370849"/>
            <a:chOff x="363794" y="1525675"/>
            <a:chExt cx="2402555" cy="424144"/>
          </a:xfrm>
        </p:grpSpPr>
        <p:sp>
          <p:nvSpPr>
            <p:cNvPr id="6" name="TextBox 5">
              <a:extLst>
                <a:ext uri="{FF2B5EF4-FFF2-40B4-BE49-F238E27FC236}">
                  <a16:creationId xmlns:a16="http://schemas.microsoft.com/office/drawing/2014/main" id="{0A72F721-3867-46B9-8F9A-30ED1C7BB550}"/>
                </a:ext>
              </a:extLst>
            </p:cNvPr>
            <p:cNvSpPr txBox="1"/>
            <p:nvPr/>
          </p:nvSpPr>
          <p:spPr>
            <a:xfrm>
              <a:off x="363794" y="1525675"/>
              <a:ext cx="2402555" cy="394566"/>
            </a:xfrm>
            <a:prstGeom prst="rect">
              <a:avLst/>
            </a:prstGeom>
            <a:noFill/>
          </p:spPr>
          <p:txBody>
            <a:bodyPr wrap="square" lIns="0" tIns="0" rIns="0" bIns="0" rtlCol="0" anchor="ctr">
              <a:noAutofit/>
            </a:bodyPr>
            <a:lstStyle/>
            <a:p>
              <a:r>
                <a:rPr lang="en-US" sz="1600" b="1" dirty="0">
                  <a:solidFill>
                    <a:schemeClr val="accent1"/>
                  </a:solidFill>
                  <a:latin typeface="+mj-lt"/>
                </a:rPr>
                <a:t>Five risks we actively manage, with current status and trend</a:t>
              </a:r>
              <a:endParaRPr lang="en-PH" sz="1600" b="1" dirty="0">
                <a:solidFill>
                  <a:schemeClr val="accent1"/>
                </a:solidFill>
                <a:latin typeface="+mj-lt"/>
              </a:endParaRPr>
            </a:p>
          </p:txBody>
        </p:sp>
        <p:cxnSp>
          <p:nvCxnSpPr>
            <p:cNvPr id="7" name="Straight Connector 6">
              <a:extLst>
                <a:ext uri="{FF2B5EF4-FFF2-40B4-BE49-F238E27FC236}">
                  <a16:creationId xmlns:a16="http://schemas.microsoft.com/office/drawing/2014/main" id="{179BD3D9-5414-4B82-82B9-C05BBE15B4A5}"/>
                </a:ext>
              </a:extLst>
            </p:cNvPr>
            <p:cNvCxnSpPr>
              <a:cxnSpLocks/>
            </p:cNvCxnSpPr>
            <p:nvPr/>
          </p:nvCxnSpPr>
          <p:spPr>
            <a:xfrm>
              <a:off x="363794" y="1949819"/>
              <a:ext cx="2402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a16="http://schemas.microsoft.com/office/drawing/2014/main" id="{921440FC-2F33-4B4F-846A-AA64CABC74A7}"/>
              </a:ext>
            </a:extLst>
          </p:cNvPr>
          <p:cNvSpPr txBox="1"/>
          <p:nvPr/>
        </p:nvSpPr>
        <p:spPr>
          <a:xfrm>
            <a:off x="362126" y="1646900"/>
            <a:ext cx="11434668" cy="469900"/>
          </a:xfrm>
          <a:prstGeom prst="rect">
            <a:avLst/>
          </a:prstGeom>
          <a:noFill/>
        </p:spPr>
        <p:txBody>
          <a:bodyPr wrap="square" lIns="0" tIns="0" rIns="0" bIns="0" rtlCol="0" anchor="ctr">
            <a:normAutofit/>
          </a:bodyPr>
          <a:lstStyle/>
          <a:p>
            <a:r>
              <a:rPr lang="en-US" sz="1200" dirty="0"/>
              <a:t>Risks are owned, rated and reviewed at every stage-gate; none are currently rated red, and the program will not advance funding while a critical risk is open.</a:t>
            </a:r>
            <a:endParaRPr lang="en-PH" sz="1200" dirty="0"/>
          </a:p>
        </p:txBody>
      </p:sp>
      <p:graphicFrame>
        <p:nvGraphicFramePr>
          <p:cNvPr id="9" name="Table 3">
            <a:extLst>
              <a:ext uri="{FF2B5EF4-FFF2-40B4-BE49-F238E27FC236}">
                <a16:creationId xmlns:a16="http://schemas.microsoft.com/office/drawing/2014/main" id="{AE809E03-836F-478A-BCAC-3D8ABE06A1E7}"/>
              </a:ext>
            </a:extLst>
          </p:cNvPr>
          <p:cNvGraphicFramePr>
            <a:graphicFrameLocks noGrp="1"/>
          </p:cNvGraphicFramePr>
          <p:nvPr>
            <p:extLst>
              <p:ext uri="{D42A27DB-BD31-4B8C-83A1-F6EECF244321}">
                <p14:modId xmlns:p14="http://schemas.microsoft.com/office/powerpoint/2010/main" val="2694240935"/>
              </p:ext>
            </p:extLst>
          </p:nvPr>
        </p:nvGraphicFramePr>
        <p:xfrm>
          <a:off x="363794" y="2203716"/>
          <a:ext cx="11434668" cy="2986444"/>
        </p:xfrm>
        <a:graphic>
          <a:graphicData uri="http://schemas.openxmlformats.org/drawingml/2006/table">
            <a:tbl>
              <a:tblPr firstRow="1" bandRow="1">
                <a:tableStyleId>{5C22544A-7EE6-4342-B048-85BDC9FD1C3A}</a:tableStyleId>
              </a:tblPr>
              <a:tblGrid>
                <a:gridCol w="1905778">
                  <a:extLst>
                    <a:ext uri="{9D8B030D-6E8A-4147-A177-3AD203B41FA5}">
                      <a16:colId xmlns:a16="http://schemas.microsoft.com/office/drawing/2014/main" val="1250218143"/>
                    </a:ext>
                  </a:extLst>
                </a:gridCol>
                <a:gridCol w="1905778">
                  <a:extLst>
                    <a:ext uri="{9D8B030D-6E8A-4147-A177-3AD203B41FA5}">
                      <a16:colId xmlns:a16="http://schemas.microsoft.com/office/drawing/2014/main" val="3570518564"/>
                    </a:ext>
                  </a:extLst>
                </a:gridCol>
                <a:gridCol w="1905778">
                  <a:extLst>
                    <a:ext uri="{9D8B030D-6E8A-4147-A177-3AD203B41FA5}">
                      <a16:colId xmlns:a16="http://schemas.microsoft.com/office/drawing/2014/main" val="3270636367"/>
                    </a:ext>
                  </a:extLst>
                </a:gridCol>
                <a:gridCol w="5717334">
                  <a:extLst>
                    <a:ext uri="{9D8B030D-6E8A-4147-A177-3AD203B41FA5}">
                      <a16:colId xmlns:a16="http://schemas.microsoft.com/office/drawing/2014/main" val="2873576573"/>
                    </a:ext>
                  </a:extLst>
                </a:gridCol>
              </a:tblGrid>
              <a:tr h="3491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Delivery risk</a:t>
                      </a:r>
                      <a:endParaRPr kumimoji="0" lang="en-PH" sz="12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Technology risk</a:t>
                      </a:r>
                      <a:endParaRPr kumimoji="0" lang="en-PH" sz="12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Benefits risk</a:t>
                      </a:r>
                      <a:endParaRPr kumimoji="0" lang="en-PH" sz="12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People risk</a:t>
                      </a:r>
                      <a:endParaRPr kumimoji="0" lang="en-PH" sz="12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6197118"/>
                  </a:ext>
                </a:extLst>
              </a:tr>
              <a:tr h="5274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1A1A1A"/>
                          </a:solidFill>
                          <a:effectLst/>
                          <a:uLnTx/>
                          <a:uFillTx/>
                          <a:latin typeface="+mn-lt"/>
                          <a:ea typeface="+mn-ea"/>
                          <a:cs typeface="+mn-cs"/>
                        </a:rPr>
                        <a:t>Regulatory risk</a:t>
                      </a:r>
                      <a:endParaRPr kumimoji="0" lang="en-PH" sz="1050" b="1" i="0" u="none" strike="noStrike" kern="1200" cap="none" spc="0" normalizeH="0" baseline="0" noProof="0" dirty="0">
                        <a:ln>
                          <a:noFill/>
                        </a:ln>
                        <a:solidFill>
                          <a:srgbClr val="1A1A1A"/>
                        </a:solidFill>
                        <a:effectLst/>
                        <a:uLnTx/>
                        <a:uFillTx/>
                        <a:latin typeface="+mn-lt"/>
                        <a:ea typeface="+mn-ea"/>
                        <a:cs typeface="+mn-cs"/>
                      </a:endParaRPr>
                    </a:p>
                  </a:txBody>
                  <a:tcPr marL="396000"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4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858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400" b="0" i="0" u="none" strike="noStrike" kern="1200" cap="none" spc="0" normalizeH="0" baseline="0" noProof="0" dirty="0">
                          <a:ln>
                            <a:noFill/>
                          </a:ln>
                          <a:solidFill>
                            <a:srgbClr val="1A1A1A"/>
                          </a:solidFill>
                          <a:effectLst/>
                          <a:uLnTx/>
                          <a:uFillTx/>
                          <a:latin typeface="+mn-lt"/>
                          <a:ea typeface="+mn-ea"/>
                          <a:cs typeface="+mn-cs"/>
                        </a:rPr>
                        <a:t>Stable</a:t>
                      </a: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indent="-171450">
                        <a:buFont typeface="Arial" panose="020B0604020202020204" pitchFamily="34" charset="0"/>
                        <a:buChar char="•"/>
                      </a:pPr>
                      <a:r>
                        <a:rPr lang="en-US" sz="1050" dirty="0">
                          <a:latin typeface="+mn-lt"/>
                        </a:rPr>
                        <a:t>Managed through stage-gated funding, fixed cadence and tight scope control; trend is stable as governance beds in.</a:t>
                      </a:r>
                      <a:endParaRPr lang="en-PH" sz="14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5444624"/>
                  </a:ext>
                </a:extLst>
              </a:tr>
              <a:tr h="5274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1A1A1A"/>
                          </a:solidFill>
                          <a:effectLst/>
                          <a:uLnTx/>
                          <a:uFillTx/>
                          <a:latin typeface="+mn-lt"/>
                          <a:ea typeface="+mn-ea"/>
                          <a:cs typeface="+mn-cs"/>
                        </a:rPr>
                        <a:t>Technology risk</a:t>
                      </a:r>
                      <a:endParaRPr kumimoji="0" lang="en-PH" sz="1050" b="1" i="0" u="none" strike="noStrike" kern="1200" cap="none" spc="0" normalizeH="0" baseline="0" noProof="0" dirty="0">
                        <a:ln>
                          <a:noFill/>
                        </a:ln>
                        <a:solidFill>
                          <a:srgbClr val="1A1A1A"/>
                        </a:solidFill>
                        <a:effectLst/>
                        <a:uLnTx/>
                        <a:uFillTx/>
                        <a:latin typeface="+mn-lt"/>
                        <a:ea typeface="+mn-ea"/>
                        <a:cs typeface="+mn-cs"/>
                      </a:endParaRPr>
                    </a:p>
                  </a:txBody>
                  <a:tcPr marL="39600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4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858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400" b="0" i="0" u="none" strike="noStrike" kern="1200" cap="none" spc="0" normalizeH="0" baseline="0" noProof="0" dirty="0">
                          <a:ln>
                            <a:noFill/>
                          </a:ln>
                          <a:solidFill>
                            <a:srgbClr val="1A1A1A"/>
                          </a:solidFill>
                          <a:effectLst/>
                          <a:uLnTx/>
                          <a:uFillTx/>
                          <a:latin typeface="+mn-lt"/>
                          <a:ea typeface="+mn-ea"/>
                          <a:cs typeface="+mn-cs"/>
                        </a:rPr>
                        <a:t>Improving</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rgbClr val="1A1A1A"/>
                          </a:solidFill>
                          <a:effectLst/>
                          <a:uLnTx/>
                          <a:uFillTx/>
                          <a:latin typeface="+mn-lt"/>
                          <a:ea typeface="+mn-ea"/>
                          <a:cs typeface="+mn-cs"/>
                        </a:rPr>
                        <a:t>Progressive migration and automated testing reduce exposure; risk falls as legacy is retired wave by wave.</a:t>
                      </a:r>
                      <a:endParaRPr kumimoji="0" lang="en-PH" sz="14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2706752896"/>
                  </a:ext>
                </a:extLst>
              </a:tr>
              <a:tr h="5274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1A1A1A"/>
                          </a:solidFill>
                          <a:effectLst/>
                          <a:uLnTx/>
                          <a:uFillTx/>
                          <a:latin typeface="+mn-lt"/>
                          <a:ea typeface="+mn-ea"/>
                          <a:cs typeface="+mn-cs"/>
                        </a:rPr>
                        <a:t>Benefits risk</a:t>
                      </a:r>
                      <a:endParaRPr kumimoji="0" lang="en-PH" sz="1050" b="1" i="0" u="none" strike="noStrike" kern="1200" cap="none" spc="0" normalizeH="0" baseline="0" noProof="0" dirty="0">
                        <a:ln>
                          <a:noFill/>
                        </a:ln>
                        <a:solidFill>
                          <a:srgbClr val="1A1A1A"/>
                        </a:solidFill>
                        <a:effectLst/>
                        <a:uLnTx/>
                        <a:uFillTx/>
                        <a:latin typeface="+mn-lt"/>
                        <a:ea typeface="+mn-ea"/>
                        <a:cs typeface="+mn-cs"/>
                      </a:endParaRPr>
                    </a:p>
                  </a:txBody>
                  <a:tcPr marL="39600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4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858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400" b="0" i="0" u="none" strike="noStrike" kern="1200" cap="none" spc="0" normalizeH="0" baseline="0" noProof="0" dirty="0">
                          <a:ln>
                            <a:noFill/>
                          </a:ln>
                          <a:solidFill>
                            <a:srgbClr val="1A1A1A"/>
                          </a:solidFill>
                          <a:effectLst/>
                          <a:uLnTx/>
                          <a:uFillTx/>
                          <a:latin typeface="+mn-lt"/>
                          <a:ea typeface="+mn-ea"/>
                          <a:cs typeface="+mn-cs"/>
                        </a:rPr>
                        <a:t>Stable</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rgbClr val="1A1A1A"/>
                          </a:solidFill>
                          <a:effectLst/>
                          <a:uLnTx/>
                          <a:uFillTx/>
                          <a:latin typeface="+mn-lt"/>
                          <a:ea typeface="+mn-ea"/>
                          <a:cs typeface="+mn-cs"/>
                        </a:rPr>
                        <a:t>Benefits owned by the business and tracked in the P&amp;L; reviewed at each gate before further funding is released.</a:t>
                      </a:r>
                      <a:endParaRPr kumimoji="0" lang="en-PH" sz="14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0065635"/>
                  </a:ext>
                </a:extLst>
              </a:tr>
              <a:tr h="5274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1A1A1A"/>
                          </a:solidFill>
                          <a:effectLst/>
                          <a:uLnTx/>
                          <a:uFillTx/>
                          <a:latin typeface="+mn-lt"/>
                          <a:ea typeface="+mn-ea"/>
                          <a:cs typeface="+mn-cs"/>
                        </a:rPr>
                        <a:t>People risk</a:t>
                      </a:r>
                      <a:endParaRPr kumimoji="0" lang="en-PH" sz="1050" b="1" i="0" u="none" strike="noStrike" kern="1200" cap="none" spc="0" normalizeH="0" baseline="0" noProof="0" dirty="0">
                        <a:ln>
                          <a:noFill/>
                        </a:ln>
                        <a:solidFill>
                          <a:srgbClr val="1A1A1A"/>
                        </a:solidFill>
                        <a:effectLst/>
                        <a:uLnTx/>
                        <a:uFillTx/>
                        <a:latin typeface="+mn-lt"/>
                        <a:ea typeface="+mn-ea"/>
                        <a:cs typeface="+mn-cs"/>
                      </a:endParaRPr>
                    </a:p>
                  </a:txBody>
                  <a:tcPr marL="39600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4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858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400" b="0" i="0" u="none" strike="noStrike" kern="1200" cap="none" spc="0" normalizeH="0" baseline="0" noProof="0" dirty="0">
                          <a:ln>
                            <a:noFill/>
                          </a:ln>
                          <a:solidFill>
                            <a:srgbClr val="1A1A1A"/>
                          </a:solidFill>
                          <a:effectLst/>
                          <a:uLnTx/>
                          <a:uFillTx/>
                          <a:latin typeface="+mn-lt"/>
                          <a:ea typeface="+mn-ea"/>
                          <a:cs typeface="+mn-cs"/>
                        </a:rPr>
                        <a:t>Improving</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rgbClr val="1A1A1A"/>
                          </a:solidFill>
                          <a:effectLst/>
                          <a:uLnTx/>
                          <a:uFillTx/>
                          <a:latin typeface="+mn-lt"/>
                          <a:ea typeface="+mn-ea"/>
                          <a:cs typeface="+mn-cs"/>
                        </a:rPr>
                        <a:t>Hiring and reskilling are ahead of plan; partner support de-risks the early waves while in-house capability builds.</a:t>
                      </a:r>
                      <a:endParaRPr kumimoji="0" lang="en-PH" sz="14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4015469256"/>
                  </a:ext>
                </a:extLst>
              </a:tr>
              <a:tr h="5274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1A1A1A"/>
                          </a:solidFill>
                          <a:effectLst/>
                          <a:uLnTx/>
                          <a:uFillTx/>
                          <a:latin typeface="+mn-lt"/>
                          <a:ea typeface="+mn-ea"/>
                          <a:cs typeface="+mn-cs"/>
                        </a:rPr>
                        <a:t>Regulatory risk</a:t>
                      </a:r>
                      <a:endParaRPr kumimoji="0" lang="en-PH" sz="1050" b="1" i="0" u="none" strike="noStrike" kern="1200" cap="none" spc="0" normalizeH="0" baseline="0" noProof="0" dirty="0">
                        <a:ln>
                          <a:noFill/>
                        </a:ln>
                        <a:solidFill>
                          <a:srgbClr val="1A1A1A"/>
                        </a:solidFill>
                        <a:effectLst/>
                        <a:uLnTx/>
                        <a:uFillTx/>
                        <a:latin typeface="+mn-lt"/>
                        <a:ea typeface="+mn-ea"/>
                        <a:cs typeface="+mn-cs"/>
                      </a:endParaRPr>
                    </a:p>
                  </a:txBody>
                  <a:tcPr marL="39600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PH" sz="14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ABFFD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400" b="0" i="0" u="none" strike="noStrike" kern="1200" cap="none" spc="0" normalizeH="0" baseline="0" noProof="0" dirty="0">
                          <a:ln>
                            <a:noFill/>
                          </a:ln>
                          <a:solidFill>
                            <a:srgbClr val="1A1A1A"/>
                          </a:solidFill>
                          <a:effectLst/>
                          <a:uLnTx/>
                          <a:uFillTx/>
                          <a:latin typeface="+mn-lt"/>
                          <a:ea typeface="+mn-ea"/>
                          <a:cs typeface="+mn-cs"/>
                        </a:rPr>
                        <a:t>Stable</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050" b="0" i="0" u="none" strike="noStrike" kern="1200" cap="none" spc="0" normalizeH="0" baseline="0" noProof="0" dirty="0">
                          <a:ln>
                            <a:noFill/>
                          </a:ln>
                          <a:solidFill>
                            <a:srgbClr val="1A1A1A"/>
                          </a:solidFill>
                          <a:effectLst/>
                          <a:uLnTx/>
                          <a:uFillTx/>
                          <a:latin typeface="+mn-lt"/>
                          <a:ea typeface="+mn-ea"/>
                          <a:cs typeface="+mn-cs"/>
                        </a:rPr>
                        <a:t>Early, transparent engagement keeps regulators informed; no concerns raised on the approach to date.</a:t>
                      </a:r>
                      <a:endParaRPr kumimoji="0" lang="en-PH" sz="14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040835"/>
                  </a:ext>
                </a:extLst>
              </a:tr>
            </a:tbl>
          </a:graphicData>
        </a:graphic>
      </p:graphicFrame>
      <p:sp>
        <p:nvSpPr>
          <p:cNvPr id="60" name="Oval 59">
            <a:extLst>
              <a:ext uri="{FF2B5EF4-FFF2-40B4-BE49-F238E27FC236}">
                <a16:creationId xmlns:a16="http://schemas.microsoft.com/office/drawing/2014/main" id="{167EC390-AD64-434B-864C-7F71725176F6}"/>
              </a:ext>
            </a:extLst>
          </p:cNvPr>
          <p:cNvSpPr/>
          <p:nvPr/>
        </p:nvSpPr>
        <p:spPr>
          <a:xfrm>
            <a:off x="422858" y="2706296"/>
            <a:ext cx="237744" cy="2377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dirty="0">
                <a:latin typeface="+mj-lt"/>
              </a:rPr>
              <a:t>1</a:t>
            </a:r>
          </a:p>
        </p:txBody>
      </p:sp>
      <p:sp>
        <p:nvSpPr>
          <p:cNvPr id="61" name="Oval 60">
            <a:extLst>
              <a:ext uri="{FF2B5EF4-FFF2-40B4-BE49-F238E27FC236}">
                <a16:creationId xmlns:a16="http://schemas.microsoft.com/office/drawing/2014/main" id="{70713248-74FB-46C7-9895-B639093FBAC1}"/>
              </a:ext>
            </a:extLst>
          </p:cNvPr>
          <p:cNvSpPr/>
          <p:nvPr/>
        </p:nvSpPr>
        <p:spPr>
          <a:xfrm>
            <a:off x="422858" y="3227111"/>
            <a:ext cx="237744" cy="2377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dirty="0">
                <a:latin typeface="+mj-lt"/>
              </a:rPr>
              <a:t>2</a:t>
            </a:r>
          </a:p>
        </p:txBody>
      </p:sp>
      <p:sp>
        <p:nvSpPr>
          <p:cNvPr id="62" name="Oval 61">
            <a:extLst>
              <a:ext uri="{FF2B5EF4-FFF2-40B4-BE49-F238E27FC236}">
                <a16:creationId xmlns:a16="http://schemas.microsoft.com/office/drawing/2014/main" id="{92E37E6F-867A-450D-9A46-DEA7C2560C58}"/>
              </a:ext>
            </a:extLst>
          </p:cNvPr>
          <p:cNvSpPr/>
          <p:nvPr/>
        </p:nvSpPr>
        <p:spPr>
          <a:xfrm>
            <a:off x="422858" y="3747926"/>
            <a:ext cx="237744" cy="2377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dirty="0">
                <a:latin typeface="+mj-lt"/>
              </a:rPr>
              <a:t>3</a:t>
            </a:r>
          </a:p>
        </p:txBody>
      </p:sp>
      <p:sp>
        <p:nvSpPr>
          <p:cNvPr id="63" name="Oval 62">
            <a:extLst>
              <a:ext uri="{FF2B5EF4-FFF2-40B4-BE49-F238E27FC236}">
                <a16:creationId xmlns:a16="http://schemas.microsoft.com/office/drawing/2014/main" id="{9C91CDAF-C6FD-4D57-9EE0-E1137A0025B1}"/>
              </a:ext>
            </a:extLst>
          </p:cNvPr>
          <p:cNvSpPr/>
          <p:nvPr/>
        </p:nvSpPr>
        <p:spPr>
          <a:xfrm>
            <a:off x="422858" y="4268741"/>
            <a:ext cx="237744" cy="2377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dirty="0">
                <a:latin typeface="+mj-lt"/>
              </a:rPr>
              <a:t>4</a:t>
            </a:r>
          </a:p>
        </p:txBody>
      </p:sp>
      <p:sp>
        <p:nvSpPr>
          <p:cNvPr id="64" name="Oval 63">
            <a:extLst>
              <a:ext uri="{FF2B5EF4-FFF2-40B4-BE49-F238E27FC236}">
                <a16:creationId xmlns:a16="http://schemas.microsoft.com/office/drawing/2014/main" id="{62B6C064-2F12-4E22-B09A-90B4FC79A113}"/>
              </a:ext>
            </a:extLst>
          </p:cNvPr>
          <p:cNvSpPr/>
          <p:nvPr/>
        </p:nvSpPr>
        <p:spPr>
          <a:xfrm>
            <a:off x="422858" y="4789556"/>
            <a:ext cx="237744" cy="2377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dirty="0">
                <a:latin typeface="+mj-lt"/>
              </a:rPr>
              <a:t>5</a:t>
            </a:r>
          </a:p>
        </p:txBody>
      </p:sp>
      <p:sp>
        <p:nvSpPr>
          <p:cNvPr id="67" name="TextBox 66">
            <a:extLst>
              <a:ext uri="{FF2B5EF4-FFF2-40B4-BE49-F238E27FC236}">
                <a16:creationId xmlns:a16="http://schemas.microsoft.com/office/drawing/2014/main" id="{BEE91159-E5C6-43B5-9004-035336D1AF02}"/>
              </a:ext>
            </a:extLst>
          </p:cNvPr>
          <p:cNvSpPr txBox="1"/>
          <p:nvPr/>
        </p:nvSpPr>
        <p:spPr>
          <a:xfrm>
            <a:off x="541731" y="5277076"/>
            <a:ext cx="1912102" cy="779605"/>
          </a:xfrm>
          <a:prstGeom prst="rect">
            <a:avLst/>
          </a:prstGeom>
          <a:noFill/>
        </p:spPr>
        <p:txBody>
          <a:bodyPr wrap="square" lIns="0" tIns="0" rIns="0" bIns="0" rtlCol="0" anchor="ctr">
            <a:noAutofit/>
          </a:bodyPr>
          <a:lstStyle/>
          <a:p>
            <a:r>
              <a:rPr lang="en-US" sz="1400" b="1" dirty="0">
                <a:solidFill>
                  <a:schemeClr val="accent2"/>
                </a:solidFill>
                <a:latin typeface="+mj-lt"/>
              </a:rPr>
              <a:t>Bottom line</a:t>
            </a:r>
            <a:endParaRPr lang="en-PH" sz="1400" b="1" dirty="0">
              <a:solidFill>
                <a:schemeClr val="accent2"/>
              </a:solidFill>
              <a:latin typeface="+mj-lt"/>
            </a:endParaRPr>
          </a:p>
        </p:txBody>
      </p:sp>
      <p:sp>
        <p:nvSpPr>
          <p:cNvPr id="68" name="TextBox 67">
            <a:extLst>
              <a:ext uri="{FF2B5EF4-FFF2-40B4-BE49-F238E27FC236}">
                <a16:creationId xmlns:a16="http://schemas.microsoft.com/office/drawing/2014/main" id="{1DE47F7E-C7FF-4C77-A16B-5F690A89CFA5}"/>
              </a:ext>
            </a:extLst>
          </p:cNvPr>
          <p:cNvSpPr txBox="1"/>
          <p:nvPr/>
        </p:nvSpPr>
        <p:spPr>
          <a:xfrm>
            <a:off x="2617740" y="5277076"/>
            <a:ext cx="9179053" cy="779605"/>
          </a:xfrm>
          <a:prstGeom prst="rect">
            <a:avLst/>
          </a:prstGeom>
          <a:noFill/>
        </p:spPr>
        <p:txBody>
          <a:bodyPr wrap="square" lIns="0" tIns="0" rIns="0" bIns="0" rtlCol="0" anchor="ctr">
            <a:normAutofit/>
          </a:bodyPr>
          <a:lstStyle/>
          <a:p>
            <a:r>
              <a:rPr lang="en-US" sz="1300" dirty="0"/>
              <a:t>The risk profile is consistent with a transformation of this scale and is actively managed rather than merely monitored. The single most important control is the stage-gate: it ensures we only fund the next phase once the prior one has proven both delivery and value, which caps downside at each step rather than at the end.</a:t>
            </a:r>
          </a:p>
        </p:txBody>
      </p:sp>
      <p:sp>
        <p:nvSpPr>
          <p:cNvPr id="4" name="Slide Number Placeholder 3">
            <a:extLst>
              <a:ext uri="{FF2B5EF4-FFF2-40B4-BE49-F238E27FC236}">
                <a16:creationId xmlns:a16="http://schemas.microsoft.com/office/drawing/2014/main" id="{457A2A8F-4680-486E-8AC0-0848D97ABD04}"/>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43</a:t>
            </a:fld>
            <a:endParaRPr lang="en-PH" dirty="0"/>
          </a:p>
        </p:txBody>
      </p:sp>
    </p:spTree>
    <p:extLst>
      <p:ext uri="{BB962C8B-B14F-4D97-AF65-F5344CB8AC3E}">
        <p14:creationId xmlns:p14="http://schemas.microsoft.com/office/powerpoint/2010/main" val="25316224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itle 55">
            <a:extLst>
              <a:ext uri="{FF2B5EF4-FFF2-40B4-BE49-F238E27FC236}">
                <a16:creationId xmlns:a16="http://schemas.microsoft.com/office/drawing/2014/main" id="{A166BF08-8C1F-4EB4-BCD8-A13487436AC6}"/>
              </a:ext>
            </a:extLst>
          </p:cNvPr>
          <p:cNvSpPr>
            <a:spLocks noGrp="1"/>
          </p:cNvSpPr>
          <p:nvPr>
            <p:ph type="title"/>
          </p:nvPr>
        </p:nvSpPr>
        <p:spPr>
          <a:xfrm>
            <a:off x="363794" y="136526"/>
            <a:ext cx="11434668" cy="777874"/>
          </a:xfrm>
        </p:spPr>
        <p:txBody>
          <a:bodyPr/>
          <a:lstStyle/>
          <a:p>
            <a:r>
              <a:rPr lang="en-US" b="1" dirty="0"/>
              <a:t>Governance model</a:t>
            </a:r>
          </a:p>
        </p:txBody>
      </p:sp>
      <p:sp>
        <p:nvSpPr>
          <p:cNvPr id="41" name="TextBox 40">
            <a:extLst>
              <a:ext uri="{FF2B5EF4-FFF2-40B4-BE49-F238E27FC236}">
                <a16:creationId xmlns:a16="http://schemas.microsoft.com/office/drawing/2014/main" id="{33CC9403-09DA-4A32-8D8E-CB1B2495999C}"/>
              </a:ext>
            </a:extLst>
          </p:cNvPr>
          <p:cNvSpPr txBox="1"/>
          <p:nvPr/>
        </p:nvSpPr>
        <p:spPr>
          <a:xfrm>
            <a:off x="846461" y="5062529"/>
            <a:ext cx="4921588" cy="265133"/>
          </a:xfrm>
          <a:prstGeom prst="rect">
            <a:avLst/>
          </a:prstGeom>
          <a:noFill/>
        </p:spPr>
        <p:txBody>
          <a:bodyPr wrap="square" lIns="0" tIns="0" rIns="0" bIns="0" rtlCol="0" anchor="b">
            <a:noAutofit/>
          </a:bodyPr>
          <a:lstStyle/>
          <a:p>
            <a:pPr algn="ctr"/>
            <a:r>
              <a:rPr lang="en-US" b="1" dirty="0">
                <a:solidFill>
                  <a:srgbClr val="215B88"/>
                </a:solidFill>
                <a:latin typeface="+mj-lt"/>
              </a:rPr>
              <a:t>Board oversight</a:t>
            </a:r>
            <a:endParaRPr lang="en-PH" b="1" dirty="0">
              <a:solidFill>
                <a:srgbClr val="215B88"/>
              </a:solidFill>
              <a:latin typeface="+mj-lt"/>
            </a:endParaRPr>
          </a:p>
        </p:txBody>
      </p:sp>
      <p:sp>
        <p:nvSpPr>
          <p:cNvPr id="42" name="TextBox 41">
            <a:extLst>
              <a:ext uri="{FF2B5EF4-FFF2-40B4-BE49-F238E27FC236}">
                <a16:creationId xmlns:a16="http://schemas.microsoft.com/office/drawing/2014/main" id="{1A9F4285-9122-48A9-B8BE-9633E5EAF4E0}"/>
              </a:ext>
            </a:extLst>
          </p:cNvPr>
          <p:cNvSpPr txBox="1"/>
          <p:nvPr/>
        </p:nvSpPr>
        <p:spPr>
          <a:xfrm>
            <a:off x="846459" y="5367958"/>
            <a:ext cx="4921590" cy="639304"/>
          </a:xfrm>
          <a:prstGeom prst="rect">
            <a:avLst/>
          </a:prstGeom>
          <a:noFill/>
        </p:spPr>
        <p:txBody>
          <a:bodyPr wrap="square" lIns="0" tIns="0" rIns="0" bIns="0" rtlCol="0" anchor="t">
            <a:noAutofit/>
          </a:bodyPr>
          <a:lstStyle/>
          <a:p>
            <a:pPr algn="ctr"/>
            <a:r>
              <a:rPr lang="en-US" sz="1400" dirty="0"/>
              <a:t>The Board approves funding at each stage-gate and reviews value, risk and delivery quarterly against the business case.</a:t>
            </a:r>
          </a:p>
        </p:txBody>
      </p:sp>
      <p:grpSp>
        <p:nvGrpSpPr>
          <p:cNvPr id="6" name="Group 5">
            <a:extLst>
              <a:ext uri="{FF2B5EF4-FFF2-40B4-BE49-F238E27FC236}">
                <a16:creationId xmlns:a16="http://schemas.microsoft.com/office/drawing/2014/main" id="{B281EE9A-6B5C-496A-8DF0-34767CBC2B3A}"/>
              </a:ext>
            </a:extLst>
          </p:cNvPr>
          <p:cNvGrpSpPr/>
          <p:nvPr/>
        </p:nvGrpSpPr>
        <p:grpSpPr>
          <a:xfrm>
            <a:off x="2127093" y="2090772"/>
            <a:ext cx="7992268" cy="3082734"/>
            <a:chOff x="1841366" y="1284623"/>
            <a:chExt cx="8563721" cy="3303151"/>
          </a:xfrm>
        </p:grpSpPr>
        <p:grpSp>
          <p:nvGrpSpPr>
            <p:cNvPr id="5" name="Group 4">
              <a:extLst>
                <a:ext uri="{FF2B5EF4-FFF2-40B4-BE49-F238E27FC236}">
                  <a16:creationId xmlns:a16="http://schemas.microsoft.com/office/drawing/2014/main" id="{1F0E9F3F-2071-4D8C-A1AD-420C29A741B7}"/>
                </a:ext>
              </a:extLst>
            </p:cNvPr>
            <p:cNvGrpSpPr/>
            <p:nvPr/>
          </p:nvGrpSpPr>
          <p:grpSpPr>
            <a:xfrm>
              <a:off x="1841366" y="1284623"/>
              <a:ext cx="3128410" cy="3128408"/>
              <a:chOff x="1841366" y="1284623"/>
              <a:chExt cx="3128410" cy="3128408"/>
            </a:xfrm>
          </p:grpSpPr>
          <p:pic>
            <p:nvPicPr>
              <p:cNvPr id="4" name="Graphic 3" descr="Single gear with solid fill">
                <a:extLst>
                  <a:ext uri="{FF2B5EF4-FFF2-40B4-BE49-F238E27FC236}">
                    <a16:creationId xmlns:a16="http://schemas.microsoft.com/office/drawing/2014/main" id="{0AC66E4D-73A3-4B67-ACAD-C0655047401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21442241">
                <a:off x="1841366" y="1284623"/>
                <a:ext cx="3128410" cy="3128408"/>
              </a:xfrm>
              <a:prstGeom prst="rect">
                <a:avLst/>
              </a:prstGeom>
            </p:spPr>
          </p:pic>
          <p:sp>
            <p:nvSpPr>
              <p:cNvPr id="11" name="Arc 10">
                <a:extLst>
                  <a:ext uri="{FF2B5EF4-FFF2-40B4-BE49-F238E27FC236}">
                    <a16:creationId xmlns:a16="http://schemas.microsoft.com/office/drawing/2014/main" id="{F6426134-5696-4A4C-9ECA-29D0A1AB7F57}"/>
                  </a:ext>
                </a:extLst>
              </p:cNvPr>
              <p:cNvSpPr/>
              <p:nvPr/>
            </p:nvSpPr>
            <p:spPr>
              <a:xfrm rot="20473166">
                <a:off x="2045780" y="1489038"/>
                <a:ext cx="2719576" cy="2719576"/>
              </a:xfrm>
              <a:prstGeom prst="arc">
                <a:avLst>
                  <a:gd name="adj1" fmla="val 1561752"/>
                  <a:gd name="adj2" fmla="val 11413760"/>
                </a:avLst>
              </a:prstGeom>
              <a:ln w="28575">
                <a:solidFill>
                  <a:schemeClr val="bg1">
                    <a:lumMod val="75000"/>
                  </a:schemeClr>
                </a:solidFill>
                <a:prstDash val="sysDash"/>
                <a:headEnd type="triangle"/>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dirty="0"/>
              </a:p>
            </p:txBody>
          </p:sp>
          <p:sp>
            <p:nvSpPr>
              <p:cNvPr id="57" name="Oval 56">
                <a:extLst>
                  <a:ext uri="{FF2B5EF4-FFF2-40B4-BE49-F238E27FC236}">
                    <a16:creationId xmlns:a16="http://schemas.microsoft.com/office/drawing/2014/main" id="{34806165-72AB-4297-B7C6-CEA50E183EFD}"/>
                  </a:ext>
                </a:extLst>
              </p:cNvPr>
              <p:cNvSpPr/>
              <p:nvPr/>
            </p:nvSpPr>
            <p:spPr>
              <a:xfrm>
                <a:off x="2945216" y="2388473"/>
                <a:ext cx="920707" cy="9207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600" dirty="0">
                    <a:solidFill>
                      <a:schemeClr val="tx2">
                        <a:lumMod val="75000"/>
                        <a:lumOff val="25000"/>
                      </a:schemeClr>
                    </a:solidFill>
                  </a:rPr>
                  <a:t>1</a:t>
                </a:r>
              </a:p>
            </p:txBody>
          </p:sp>
        </p:grpSp>
        <p:pic>
          <p:nvPicPr>
            <p:cNvPr id="27" name="Graphic 26" descr="Single gear with solid fill">
              <a:extLst>
                <a:ext uri="{FF2B5EF4-FFF2-40B4-BE49-F238E27FC236}">
                  <a16:creationId xmlns:a16="http://schemas.microsoft.com/office/drawing/2014/main" id="{A7B6932C-E8DB-4B55-B238-B8F7ADB74F7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0367550">
              <a:off x="4559021" y="1459366"/>
              <a:ext cx="3128410" cy="3128408"/>
            </a:xfrm>
            <a:prstGeom prst="rect">
              <a:avLst/>
            </a:prstGeom>
          </p:spPr>
        </p:pic>
        <p:sp>
          <p:nvSpPr>
            <p:cNvPr id="28" name="Arc 27">
              <a:extLst>
                <a:ext uri="{FF2B5EF4-FFF2-40B4-BE49-F238E27FC236}">
                  <a16:creationId xmlns:a16="http://schemas.microsoft.com/office/drawing/2014/main" id="{AF5F3CE9-AF9D-4871-ACE7-A4350DB3E4CF}"/>
                </a:ext>
              </a:extLst>
            </p:cNvPr>
            <p:cNvSpPr/>
            <p:nvPr/>
          </p:nvSpPr>
          <p:spPr>
            <a:xfrm rot="9398475">
              <a:off x="4763441" y="1663783"/>
              <a:ext cx="2719576" cy="2719576"/>
            </a:xfrm>
            <a:prstGeom prst="arc">
              <a:avLst>
                <a:gd name="adj1" fmla="val 1561752"/>
                <a:gd name="adj2" fmla="val 11930206"/>
              </a:avLst>
            </a:prstGeom>
            <a:ln w="28575">
              <a:solidFill>
                <a:schemeClr val="bg1">
                  <a:lumMod val="75000"/>
                </a:schemeClr>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dirty="0"/>
            </a:p>
          </p:txBody>
        </p:sp>
        <p:sp>
          <p:nvSpPr>
            <p:cNvPr id="29" name="Oval 28">
              <a:extLst>
                <a:ext uri="{FF2B5EF4-FFF2-40B4-BE49-F238E27FC236}">
                  <a16:creationId xmlns:a16="http://schemas.microsoft.com/office/drawing/2014/main" id="{EA4A00B8-0F61-44FE-BBEA-AC73C0DCFFBF}"/>
                </a:ext>
              </a:extLst>
            </p:cNvPr>
            <p:cNvSpPr/>
            <p:nvPr/>
          </p:nvSpPr>
          <p:spPr>
            <a:xfrm rot="10800000" flipV="1">
              <a:off x="5662874" y="2563217"/>
              <a:ext cx="920707" cy="9207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600" dirty="0">
                  <a:solidFill>
                    <a:schemeClr val="accent2"/>
                  </a:solidFill>
                </a:rPr>
                <a:t>2</a:t>
              </a:r>
            </a:p>
          </p:txBody>
        </p:sp>
        <p:grpSp>
          <p:nvGrpSpPr>
            <p:cNvPr id="30" name="Group 29">
              <a:extLst>
                <a:ext uri="{FF2B5EF4-FFF2-40B4-BE49-F238E27FC236}">
                  <a16:creationId xmlns:a16="http://schemas.microsoft.com/office/drawing/2014/main" id="{45311DE2-E7D8-4420-82CC-B5B632C49933}"/>
                </a:ext>
              </a:extLst>
            </p:cNvPr>
            <p:cNvGrpSpPr/>
            <p:nvPr/>
          </p:nvGrpSpPr>
          <p:grpSpPr>
            <a:xfrm>
              <a:off x="7276677" y="1284623"/>
              <a:ext cx="3128410" cy="3128408"/>
              <a:chOff x="1841366" y="1284623"/>
              <a:chExt cx="3128410" cy="3128408"/>
            </a:xfrm>
          </p:grpSpPr>
          <p:pic>
            <p:nvPicPr>
              <p:cNvPr id="33" name="Graphic 32" descr="Single gear with solid fill">
                <a:extLst>
                  <a:ext uri="{FF2B5EF4-FFF2-40B4-BE49-F238E27FC236}">
                    <a16:creationId xmlns:a16="http://schemas.microsoft.com/office/drawing/2014/main" id="{296692DC-6DF1-43B6-BE0A-FB1B2D1FD67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1442241">
                <a:off x="1841366" y="1284623"/>
                <a:ext cx="3128410" cy="3128408"/>
              </a:xfrm>
              <a:prstGeom prst="rect">
                <a:avLst/>
              </a:prstGeom>
            </p:spPr>
          </p:pic>
          <p:sp>
            <p:nvSpPr>
              <p:cNvPr id="36" name="Arc 35">
                <a:extLst>
                  <a:ext uri="{FF2B5EF4-FFF2-40B4-BE49-F238E27FC236}">
                    <a16:creationId xmlns:a16="http://schemas.microsoft.com/office/drawing/2014/main" id="{66D57498-1A5C-4B7D-B749-E8D285BE3157}"/>
                  </a:ext>
                </a:extLst>
              </p:cNvPr>
              <p:cNvSpPr/>
              <p:nvPr/>
            </p:nvSpPr>
            <p:spPr>
              <a:xfrm rot="20473166">
                <a:off x="2045780" y="1489038"/>
                <a:ext cx="2719576" cy="2719576"/>
              </a:xfrm>
              <a:prstGeom prst="arc">
                <a:avLst>
                  <a:gd name="adj1" fmla="val 1561752"/>
                  <a:gd name="adj2" fmla="val 11650560"/>
                </a:avLst>
              </a:prstGeom>
              <a:ln w="28575">
                <a:solidFill>
                  <a:schemeClr val="bg1">
                    <a:lumMod val="75000"/>
                  </a:schemeClr>
                </a:solidFill>
                <a:prstDash val="sysDash"/>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dirty="0"/>
              </a:p>
            </p:txBody>
          </p:sp>
          <p:sp>
            <p:nvSpPr>
              <p:cNvPr id="39" name="Oval 38">
                <a:extLst>
                  <a:ext uri="{FF2B5EF4-FFF2-40B4-BE49-F238E27FC236}">
                    <a16:creationId xmlns:a16="http://schemas.microsoft.com/office/drawing/2014/main" id="{0D08688B-31D8-4E93-84A6-E755546CA971}"/>
                  </a:ext>
                </a:extLst>
              </p:cNvPr>
              <p:cNvSpPr/>
              <p:nvPr/>
            </p:nvSpPr>
            <p:spPr>
              <a:xfrm>
                <a:off x="2945216" y="2388473"/>
                <a:ext cx="920707" cy="9207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3600" dirty="0">
                    <a:solidFill>
                      <a:schemeClr val="accent3"/>
                    </a:solidFill>
                  </a:rPr>
                  <a:t>3</a:t>
                </a:r>
              </a:p>
            </p:txBody>
          </p:sp>
        </p:grpSp>
      </p:grpSp>
      <p:sp>
        <p:nvSpPr>
          <p:cNvPr id="40" name="TextBox 39">
            <a:extLst>
              <a:ext uri="{FF2B5EF4-FFF2-40B4-BE49-F238E27FC236}">
                <a16:creationId xmlns:a16="http://schemas.microsoft.com/office/drawing/2014/main" id="{11F5EEAF-773C-4D86-9D13-98F615BC53ED}"/>
              </a:ext>
            </a:extLst>
          </p:cNvPr>
          <p:cNvSpPr txBox="1"/>
          <p:nvPr/>
        </p:nvSpPr>
        <p:spPr>
          <a:xfrm>
            <a:off x="6548923" y="5062529"/>
            <a:ext cx="4921588" cy="265133"/>
          </a:xfrm>
          <a:prstGeom prst="rect">
            <a:avLst/>
          </a:prstGeom>
          <a:noFill/>
        </p:spPr>
        <p:txBody>
          <a:bodyPr wrap="square" lIns="0" tIns="0" rIns="0" bIns="0" rtlCol="0" anchor="b">
            <a:noAutofit/>
          </a:bodyPr>
          <a:lstStyle/>
          <a:p>
            <a:pPr algn="ctr"/>
            <a:r>
              <a:rPr lang="en-US" b="1" dirty="0">
                <a:solidFill>
                  <a:schemeClr val="accent3"/>
                </a:solidFill>
                <a:latin typeface="+mj-lt"/>
              </a:rPr>
              <a:t>Steering committee</a:t>
            </a:r>
            <a:endParaRPr lang="en-PH" b="1" dirty="0">
              <a:solidFill>
                <a:schemeClr val="accent3"/>
              </a:solidFill>
              <a:latin typeface="+mj-lt"/>
            </a:endParaRPr>
          </a:p>
        </p:txBody>
      </p:sp>
      <p:sp>
        <p:nvSpPr>
          <p:cNvPr id="43" name="TextBox 42">
            <a:extLst>
              <a:ext uri="{FF2B5EF4-FFF2-40B4-BE49-F238E27FC236}">
                <a16:creationId xmlns:a16="http://schemas.microsoft.com/office/drawing/2014/main" id="{7BE90E34-F2C9-4538-91FB-3CCD2FFD88E2}"/>
              </a:ext>
            </a:extLst>
          </p:cNvPr>
          <p:cNvSpPr txBox="1"/>
          <p:nvPr/>
        </p:nvSpPr>
        <p:spPr>
          <a:xfrm>
            <a:off x="6548921" y="5367958"/>
            <a:ext cx="4921590" cy="639304"/>
          </a:xfrm>
          <a:prstGeom prst="rect">
            <a:avLst/>
          </a:prstGeom>
          <a:noFill/>
        </p:spPr>
        <p:txBody>
          <a:bodyPr wrap="square" lIns="0" tIns="0" rIns="0" bIns="0" rtlCol="0" anchor="t">
            <a:noAutofit/>
          </a:bodyPr>
          <a:lstStyle/>
          <a:p>
            <a:pPr algn="ctr"/>
            <a:r>
              <a:rPr lang="en-US" sz="1400" dirty="0"/>
              <a:t>An executive steering group owns prioritization, resolves cross-pillar trade-offs, and is accountable for benefits realization.</a:t>
            </a:r>
          </a:p>
        </p:txBody>
      </p:sp>
      <p:sp>
        <p:nvSpPr>
          <p:cNvPr id="44" name="TextBox 43">
            <a:extLst>
              <a:ext uri="{FF2B5EF4-FFF2-40B4-BE49-F238E27FC236}">
                <a16:creationId xmlns:a16="http://schemas.microsoft.com/office/drawing/2014/main" id="{FA0DC95F-4721-4EFF-9A3A-4BD8A5E7D499}"/>
              </a:ext>
            </a:extLst>
          </p:cNvPr>
          <p:cNvSpPr txBox="1"/>
          <p:nvPr/>
        </p:nvSpPr>
        <p:spPr>
          <a:xfrm>
            <a:off x="3747224" y="1323195"/>
            <a:ext cx="4921588" cy="265133"/>
          </a:xfrm>
          <a:prstGeom prst="rect">
            <a:avLst/>
          </a:prstGeom>
          <a:noFill/>
        </p:spPr>
        <p:txBody>
          <a:bodyPr wrap="square" lIns="0" tIns="0" rIns="0" bIns="0" rtlCol="0" anchor="b">
            <a:noAutofit/>
          </a:bodyPr>
          <a:lstStyle/>
          <a:p>
            <a:pPr algn="ctr"/>
            <a:r>
              <a:rPr lang="en-US" b="1" dirty="0">
                <a:solidFill>
                  <a:schemeClr val="accent2"/>
                </a:solidFill>
                <a:latin typeface="+mj-lt"/>
              </a:rPr>
              <a:t>Delivery pods</a:t>
            </a:r>
            <a:endParaRPr lang="en-PH" b="1" dirty="0">
              <a:solidFill>
                <a:schemeClr val="accent2"/>
              </a:solidFill>
              <a:latin typeface="+mj-lt"/>
            </a:endParaRPr>
          </a:p>
        </p:txBody>
      </p:sp>
      <p:sp>
        <p:nvSpPr>
          <p:cNvPr id="45" name="TextBox 44">
            <a:extLst>
              <a:ext uri="{FF2B5EF4-FFF2-40B4-BE49-F238E27FC236}">
                <a16:creationId xmlns:a16="http://schemas.microsoft.com/office/drawing/2014/main" id="{EFBDB047-763B-477E-9878-2E4998EB5EBE}"/>
              </a:ext>
            </a:extLst>
          </p:cNvPr>
          <p:cNvSpPr txBox="1"/>
          <p:nvPr/>
        </p:nvSpPr>
        <p:spPr>
          <a:xfrm>
            <a:off x="3747222" y="1628624"/>
            <a:ext cx="4921590" cy="639304"/>
          </a:xfrm>
          <a:prstGeom prst="rect">
            <a:avLst/>
          </a:prstGeom>
          <a:noFill/>
        </p:spPr>
        <p:txBody>
          <a:bodyPr wrap="square" lIns="0" tIns="0" rIns="0" bIns="0" rtlCol="0" anchor="t">
            <a:noAutofit/>
          </a:bodyPr>
          <a:lstStyle/>
          <a:p>
            <a:pPr algn="ctr"/>
            <a:r>
              <a:rPr lang="en-US" sz="1400" dirty="0"/>
              <a:t>Empowered, cross-functional pods deliver to outcomes within clear guardrails, reporting progress and value transparently.</a:t>
            </a:r>
          </a:p>
        </p:txBody>
      </p:sp>
      <p:sp>
        <p:nvSpPr>
          <p:cNvPr id="3" name="Slide Number Placeholder 2">
            <a:extLst>
              <a:ext uri="{FF2B5EF4-FFF2-40B4-BE49-F238E27FC236}">
                <a16:creationId xmlns:a16="http://schemas.microsoft.com/office/drawing/2014/main" id="{13272D4E-1733-44CB-9C9F-763250B5B320}"/>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44</a:t>
            </a:fld>
            <a:endParaRPr lang="en-PH" dirty="0"/>
          </a:p>
        </p:txBody>
      </p:sp>
    </p:spTree>
    <p:extLst>
      <p:ext uri="{BB962C8B-B14F-4D97-AF65-F5344CB8AC3E}">
        <p14:creationId xmlns:p14="http://schemas.microsoft.com/office/powerpoint/2010/main" val="255051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7E05E-CF05-48B6-AF0F-98BF587333DC}"/>
              </a:ext>
            </a:extLst>
          </p:cNvPr>
          <p:cNvSpPr>
            <a:spLocks noGrp="1"/>
          </p:cNvSpPr>
          <p:nvPr>
            <p:ph type="title"/>
          </p:nvPr>
        </p:nvSpPr>
        <p:spPr>
          <a:xfrm>
            <a:off x="363794" y="136526"/>
            <a:ext cx="11434668" cy="777874"/>
          </a:xfrm>
        </p:spPr>
        <p:txBody>
          <a:bodyPr/>
          <a:lstStyle/>
          <a:p>
            <a:r>
              <a:rPr lang="en-PH" dirty="0"/>
              <a:t>Operating cadence</a:t>
            </a:r>
          </a:p>
        </p:txBody>
      </p:sp>
      <p:sp>
        <p:nvSpPr>
          <p:cNvPr id="3" name="Oval 2">
            <a:extLst>
              <a:ext uri="{FF2B5EF4-FFF2-40B4-BE49-F238E27FC236}">
                <a16:creationId xmlns:a16="http://schemas.microsoft.com/office/drawing/2014/main" id="{5B181862-F88A-4784-B604-C742CF4FF4BC}"/>
              </a:ext>
            </a:extLst>
          </p:cNvPr>
          <p:cNvSpPr/>
          <p:nvPr/>
        </p:nvSpPr>
        <p:spPr>
          <a:xfrm rot="18900000">
            <a:off x="4423457" y="2037145"/>
            <a:ext cx="3345086" cy="3345084"/>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4" name="Group 3">
            <a:extLst>
              <a:ext uri="{FF2B5EF4-FFF2-40B4-BE49-F238E27FC236}">
                <a16:creationId xmlns:a16="http://schemas.microsoft.com/office/drawing/2014/main" id="{75066409-B5BE-4B58-A84E-5879D1FA22AB}"/>
              </a:ext>
            </a:extLst>
          </p:cNvPr>
          <p:cNvGrpSpPr/>
          <p:nvPr/>
        </p:nvGrpSpPr>
        <p:grpSpPr>
          <a:xfrm>
            <a:off x="4648828" y="4598727"/>
            <a:ext cx="928151" cy="928151"/>
            <a:chOff x="1390775" y="1390753"/>
            <a:chExt cx="1493520" cy="1493520"/>
          </a:xfrm>
        </p:grpSpPr>
        <p:sp>
          <p:nvSpPr>
            <p:cNvPr id="5" name="Oval 4">
              <a:extLst>
                <a:ext uri="{FF2B5EF4-FFF2-40B4-BE49-F238E27FC236}">
                  <a16:creationId xmlns:a16="http://schemas.microsoft.com/office/drawing/2014/main" id="{5965D15C-336C-42AC-9EEF-E7DE5E3806CE}"/>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91" name="Group 128">
              <a:extLst>
                <a:ext uri="{FF2B5EF4-FFF2-40B4-BE49-F238E27FC236}">
                  <a16:creationId xmlns:a16="http://schemas.microsoft.com/office/drawing/2014/main" id="{BD05287E-35B4-433A-9462-FD01DD66A864}"/>
                </a:ext>
              </a:extLst>
            </p:cNvPr>
            <p:cNvGrpSpPr/>
            <p:nvPr/>
          </p:nvGrpSpPr>
          <p:grpSpPr>
            <a:xfrm>
              <a:off x="1720068" y="1720046"/>
              <a:ext cx="834934" cy="834934"/>
              <a:chOff x="6968299" y="1554480"/>
              <a:chExt cx="914400" cy="914400"/>
            </a:xfrm>
          </p:grpSpPr>
          <p:sp>
            <p:nvSpPr>
              <p:cNvPr id="90092" name="Accent">
                <a:extLst>
                  <a:ext uri="{FF2B5EF4-FFF2-40B4-BE49-F238E27FC236}">
                    <a16:creationId xmlns:a16="http://schemas.microsoft.com/office/drawing/2014/main" id="{90CF72D2-6E56-45E7-8D10-72D58A595574}"/>
                  </a:ext>
                </a:extLst>
              </p:cNvPr>
              <p:cNvSpPr/>
              <p:nvPr/>
            </p:nvSpPr>
            <p:spPr>
              <a:xfrm>
                <a:off x="6968299" y="1554480"/>
                <a:ext cx="914400" cy="914400"/>
              </a:xfrm>
              <a:custGeom>
                <a:avLst/>
                <a:gdLst/>
                <a:ahLst/>
                <a:cxnLst/>
                <a:rect l="0" t="0" r="10000" b="10000"/>
                <a:pathLst>
                  <a:path w="10000" h="10000">
                    <a:moveTo>
                      <a:pt x="9250" y="4845"/>
                    </a:moveTo>
                    <a:lnTo>
                      <a:pt x="9249" y="4909"/>
                    </a:lnTo>
                    <a:lnTo>
                      <a:pt x="9245" y="4973"/>
                    </a:lnTo>
                    <a:lnTo>
                      <a:pt x="9239" y="5036"/>
                    </a:lnTo>
                    <a:lnTo>
                      <a:pt x="9231" y="5099"/>
                    </a:lnTo>
                    <a:lnTo>
                      <a:pt x="9220" y="5162"/>
                    </a:lnTo>
                    <a:lnTo>
                      <a:pt x="9207" y="5224"/>
                    </a:lnTo>
                    <a:lnTo>
                      <a:pt x="9192" y="5285"/>
                    </a:lnTo>
                    <a:lnTo>
                      <a:pt x="9174" y="5346"/>
                    </a:lnTo>
                    <a:lnTo>
                      <a:pt x="9154" y="5406"/>
                    </a:lnTo>
                    <a:lnTo>
                      <a:pt x="9132" y="5466"/>
                    </a:lnTo>
                    <a:lnTo>
                      <a:pt x="9108" y="5525"/>
                    </a:lnTo>
                    <a:lnTo>
                      <a:pt x="9082" y="5582"/>
                    </a:lnTo>
                    <a:lnTo>
                      <a:pt x="9053" y="5639"/>
                    </a:lnTo>
                    <a:lnTo>
                      <a:pt x="9022" y="5695"/>
                    </a:lnTo>
                    <a:lnTo>
                      <a:pt x="8989" y="5750"/>
                    </a:lnTo>
                    <a:lnTo>
                      <a:pt x="8954" y="5803"/>
                    </a:lnTo>
                    <a:lnTo>
                      <a:pt x="8917" y="5855"/>
                    </a:lnTo>
                    <a:lnTo>
                      <a:pt x="8879" y="5906"/>
                    </a:lnTo>
                    <a:lnTo>
                      <a:pt x="8838" y="5955"/>
                    </a:lnTo>
                    <a:lnTo>
                      <a:pt x="8796" y="6002"/>
                    </a:lnTo>
                    <a:lnTo>
                      <a:pt x="8752" y="6048"/>
                    </a:lnTo>
                    <a:lnTo>
                      <a:pt x="8706" y="6092"/>
                    </a:lnTo>
                    <a:lnTo>
                      <a:pt x="8659" y="6134"/>
                    </a:lnTo>
                    <a:lnTo>
                      <a:pt x="8610" y="6175"/>
                    </a:lnTo>
                    <a:lnTo>
                      <a:pt x="8560" y="6213"/>
                    </a:lnTo>
                    <a:lnTo>
                      <a:pt x="8508" y="6250"/>
                    </a:lnTo>
                    <a:lnTo>
                      <a:pt x="8455" y="6285"/>
                    </a:lnTo>
                    <a:lnTo>
                      <a:pt x="8400" y="6318"/>
                    </a:lnTo>
                    <a:lnTo>
                      <a:pt x="8344" y="6349"/>
                    </a:lnTo>
                    <a:lnTo>
                      <a:pt x="8287" y="6377"/>
                    </a:lnTo>
                    <a:lnTo>
                      <a:pt x="8229" y="6404"/>
                    </a:lnTo>
                    <a:lnTo>
                      <a:pt x="8171" y="6428"/>
                    </a:lnTo>
                    <a:lnTo>
                      <a:pt x="8111" y="6450"/>
                    </a:lnTo>
                    <a:lnTo>
                      <a:pt x="8051" y="6470"/>
                    </a:lnTo>
                    <a:lnTo>
                      <a:pt x="7990" y="6487"/>
                    </a:lnTo>
                    <a:lnTo>
                      <a:pt x="7928" y="6503"/>
                    </a:lnTo>
                    <a:lnTo>
                      <a:pt x="7866" y="6515"/>
                    </a:lnTo>
                    <a:lnTo>
                      <a:pt x="7804" y="6526"/>
                    </a:lnTo>
                    <a:lnTo>
                      <a:pt x="7741" y="6534"/>
                    </a:lnTo>
                    <a:lnTo>
                      <a:pt x="7677" y="6540"/>
                    </a:lnTo>
                    <a:lnTo>
                      <a:pt x="7614" y="6544"/>
                    </a:lnTo>
                    <a:lnTo>
                      <a:pt x="7550" y="6545"/>
                    </a:lnTo>
                    <a:lnTo>
                      <a:pt x="7486" y="6544"/>
                    </a:lnTo>
                    <a:lnTo>
                      <a:pt x="7423" y="6540"/>
                    </a:lnTo>
                    <a:lnTo>
                      <a:pt x="7359" y="6534"/>
                    </a:lnTo>
                    <a:lnTo>
                      <a:pt x="7296" y="6526"/>
                    </a:lnTo>
                    <a:lnTo>
                      <a:pt x="7234" y="6515"/>
                    </a:lnTo>
                    <a:lnTo>
                      <a:pt x="7172" y="6503"/>
                    </a:lnTo>
                    <a:lnTo>
                      <a:pt x="7110" y="6487"/>
                    </a:lnTo>
                    <a:lnTo>
                      <a:pt x="7049" y="6470"/>
                    </a:lnTo>
                    <a:lnTo>
                      <a:pt x="6989" y="6450"/>
                    </a:lnTo>
                    <a:lnTo>
                      <a:pt x="6929" y="6428"/>
                    </a:lnTo>
                    <a:lnTo>
                      <a:pt x="6871" y="6404"/>
                    </a:lnTo>
                    <a:lnTo>
                      <a:pt x="6813" y="6377"/>
                    </a:lnTo>
                    <a:lnTo>
                      <a:pt x="6756" y="6349"/>
                    </a:lnTo>
                    <a:lnTo>
                      <a:pt x="6700" y="6318"/>
                    </a:lnTo>
                    <a:lnTo>
                      <a:pt x="6645" y="6285"/>
                    </a:lnTo>
                    <a:lnTo>
                      <a:pt x="6592" y="6250"/>
                    </a:lnTo>
                    <a:lnTo>
                      <a:pt x="6540" y="6213"/>
                    </a:lnTo>
                    <a:lnTo>
                      <a:pt x="6490" y="6175"/>
                    </a:lnTo>
                    <a:lnTo>
                      <a:pt x="6441" y="6134"/>
                    </a:lnTo>
                    <a:lnTo>
                      <a:pt x="6394" y="6092"/>
                    </a:lnTo>
                    <a:lnTo>
                      <a:pt x="6348" y="6048"/>
                    </a:lnTo>
                    <a:lnTo>
                      <a:pt x="6304" y="6002"/>
                    </a:lnTo>
                    <a:lnTo>
                      <a:pt x="6262" y="5955"/>
                    </a:lnTo>
                    <a:lnTo>
                      <a:pt x="6221" y="5906"/>
                    </a:lnTo>
                    <a:lnTo>
                      <a:pt x="6183" y="5855"/>
                    </a:lnTo>
                    <a:lnTo>
                      <a:pt x="6146" y="5803"/>
                    </a:lnTo>
                    <a:lnTo>
                      <a:pt x="6111" y="5750"/>
                    </a:lnTo>
                    <a:lnTo>
                      <a:pt x="6078" y="5695"/>
                    </a:lnTo>
                    <a:lnTo>
                      <a:pt x="6047" y="5639"/>
                    </a:lnTo>
                    <a:lnTo>
                      <a:pt x="6018" y="5582"/>
                    </a:lnTo>
                    <a:lnTo>
                      <a:pt x="5992" y="5525"/>
                    </a:lnTo>
                    <a:lnTo>
                      <a:pt x="5968" y="5466"/>
                    </a:lnTo>
                    <a:lnTo>
                      <a:pt x="5946" y="5406"/>
                    </a:lnTo>
                    <a:lnTo>
                      <a:pt x="5926" y="5346"/>
                    </a:lnTo>
                    <a:lnTo>
                      <a:pt x="5908" y="5285"/>
                    </a:lnTo>
                    <a:lnTo>
                      <a:pt x="5893" y="5224"/>
                    </a:lnTo>
                    <a:lnTo>
                      <a:pt x="5880" y="5162"/>
                    </a:lnTo>
                    <a:lnTo>
                      <a:pt x="5869" y="5099"/>
                    </a:lnTo>
                    <a:lnTo>
                      <a:pt x="5861" y="5036"/>
                    </a:lnTo>
                    <a:lnTo>
                      <a:pt x="5855" y="4973"/>
                    </a:lnTo>
                    <a:lnTo>
                      <a:pt x="5851" y="4909"/>
                    </a:lnTo>
                    <a:lnTo>
                      <a:pt x="5850" y="4845"/>
                    </a:lnTo>
                    <a:lnTo>
                      <a:pt x="5851" y="4781"/>
                    </a:lnTo>
                    <a:lnTo>
                      <a:pt x="5855" y="4718"/>
                    </a:lnTo>
                    <a:lnTo>
                      <a:pt x="5861" y="4654"/>
                    </a:lnTo>
                    <a:lnTo>
                      <a:pt x="5869" y="4591"/>
                    </a:lnTo>
                    <a:lnTo>
                      <a:pt x="5880" y="4529"/>
                    </a:lnTo>
                    <a:lnTo>
                      <a:pt x="5893" y="4467"/>
                    </a:lnTo>
                    <a:lnTo>
                      <a:pt x="5908" y="4405"/>
                    </a:lnTo>
                    <a:lnTo>
                      <a:pt x="5926" y="4344"/>
                    </a:lnTo>
                    <a:lnTo>
                      <a:pt x="5946" y="4284"/>
                    </a:lnTo>
                    <a:lnTo>
                      <a:pt x="5968" y="4225"/>
                    </a:lnTo>
                    <a:lnTo>
                      <a:pt x="5992" y="4166"/>
                    </a:lnTo>
                    <a:lnTo>
                      <a:pt x="6018" y="4108"/>
                    </a:lnTo>
                    <a:lnTo>
                      <a:pt x="6047" y="4051"/>
                    </a:lnTo>
                    <a:lnTo>
                      <a:pt x="6078" y="3995"/>
                    </a:lnTo>
                    <a:lnTo>
                      <a:pt x="6111" y="3940"/>
                    </a:lnTo>
                    <a:lnTo>
                      <a:pt x="6146" y="3887"/>
                    </a:lnTo>
                    <a:lnTo>
                      <a:pt x="6183" y="3835"/>
                    </a:lnTo>
                    <a:lnTo>
                      <a:pt x="6221" y="3785"/>
                    </a:lnTo>
                    <a:lnTo>
                      <a:pt x="6262" y="3736"/>
                    </a:lnTo>
                    <a:lnTo>
                      <a:pt x="6304" y="3689"/>
                    </a:lnTo>
                    <a:lnTo>
                      <a:pt x="6348" y="3643"/>
                    </a:lnTo>
                    <a:lnTo>
                      <a:pt x="6394" y="3599"/>
                    </a:lnTo>
                    <a:lnTo>
                      <a:pt x="6441" y="3557"/>
                    </a:lnTo>
                    <a:lnTo>
                      <a:pt x="6490" y="3516"/>
                    </a:lnTo>
                    <a:lnTo>
                      <a:pt x="6540" y="3478"/>
                    </a:lnTo>
                    <a:lnTo>
                      <a:pt x="6592" y="3441"/>
                    </a:lnTo>
                    <a:lnTo>
                      <a:pt x="6645" y="3406"/>
                    </a:lnTo>
                    <a:lnTo>
                      <a:pt x="6700" y="3373"/>
                    </a:lnTo>
                    <a:lnTo>
                      <a:pt x="6756" y="3342"/>
                    </a:lnTo>
                    <a:lnTo>
                      <a:pt x="6813" y="3313"/>
                    </a:lnTo>
                    <a:lnTo>
                      <a:pt x="6871" y="3287"/>
                    </a:lnTo>
                    <a:lnTo>
                      <a:pt x="6929" y="3263"/>
                    </a:lnTo>
                    <a:lnTo>
                      <a:pt x="6989" y="3241"/>
                    </a:lnTo>
                    <a:lnTo>
                      <a:pt x="7049" y="3221"/>
                    </a:lnTo>
                    <a:lnTo>
                      <a:pt x="7110" y="3203"/>
                    </a:lnTo>
                    <a:lnTo>
                      <a:pt x="7172" y="3188"/>
                    </a:lnTo>
                    <a:lnTo>
                      <a:pt x="7234" y="3175"/>
                    </a:lnTo>
                    <a:lnTo>
                      <a:pt x="7296" y="3164"/>
                    </a:lnTo>
                    <a:lnTo>
                      <a:pt x="7359" y="3156"/>
                    </a:lnTo>
                    <a:lnTo>
                      <a:pt x="7423" y="3150"/>
                    </a:lnTo>
                    <a:lnTo>
                      <a:pt x="7486" y="3146"/>
                    </a:lnTo>
                    <a:lnTo>
                      <a:pt x="7550" y="3145"/>
                    </a:lnTo>
                    <a:lnTo>
                      <a:pt x="7614" y="3146"/>
                    </a:lnTo>
                    <a:lnTo>
                      <a:pt x="7677" y="3150"/>
                    </a:lnTo>
                    <a:lnTo>
                      <a:pt x="7741" y="3156"/>
                    </a:lnTo>
                    <a:lnTo>
                      <a:pt x="7804" y="3164"/>
                    </a:lnTo>
                    <a:lnTo>
                      <a:pt x="7866" y="3175"/>
                    </a:lnTo>
                    <a:lnTo>
                      <a:pt x="7928" y="3188"/>
                    </a:lnTo>
                    <a:lnTo>
                      <a:pt x="7990" y="3203"/>
                    </a:lnTo>
                    <a:lnTo>
                      <a:pt x="8051" y="3221"/>
                    </a:lnTo>
                    <a:lnTo>
                      <a:pt x="8111" y="3241"/>
                    </a:lnTo>
                    <a:lnTo>
                      <a:pt x="8171" y="3263"/>
                    </a:lnTo>
                    <a:lnTo>
                      <a:pt x="8229" y="3287"/>
                    </a:lnTo>
                    <a:lnTo>
                      <a:pt x="8287" y="3313"/>
                    </a:lnTo>
                    <a:lnTo>
                      <a:pt x="8344" y="3342"/>
                    </a:lnTo>
                    <a:lnTo>
                      <a:pt x="8400" y="3373"/>
                    </a:lnTo>
                    <a:lnTo>
                      <a:pt x="8455" y="3406"/>
                    </a:lnTo>
                    <a:lnTo>
                      <a:pt x="8508" y="3441"/>
                    </a:lnTo>
                    <a:lnTo>
                      <a:pt x="8560" y="3478"/>
                    </a:lnTo>
                    <a:lnTo>
                      <a:pt x="8610" y="3516"/>
                    </a:lnTo>
                    <a:lnTo>
                      <a:pt x="8659" y="3557"/>
                    </a:lnTo>
                    <a:lnTo>
                      <a:pt x="8706" y="3599"/>
                    </a:lnTo>
                    <a:lnTo>
                      <a:pt x="8752" y="3643"/>
                    </a:lnTo>
                    <a:lnTo>
                      <a:pt x="8796" y="3689"/>
                    </a:lnTo>
                    <a:lnTo>
                      <a:pt x="8838" y="3736"/>
                    </a:lnTo>
                    <a:lnTo>
                      <a:pt x="8879" y="3785"/>
                    </a:lnTo>
                    <a:lnTo>
                      <a:pt x="8917" y="3835"/>
                    </a:lnTo>
                    <a:lnTo>
                      <a:pt x="8954" y="3887"/>
                    </a:lnTo>
                    <a:lnTo>
                      <a:pt x="8989" y="3940"/>
                    </a:lnTo>
                    <a:lnTo>
                      <a:pt x="9022" y="3995"/>
                    </a:lnTo>
                    <a:lnTo>
                      <a:pt x="9053" y="4051"/>
                    </a:lnTo>
                    <a:lnTo>
                      <a:pt x="9082" y="4108"/>
                    </a:lnTo>
                    <a:lnTo>
                      <a:pt x="9108" y="4166"/>
                    </a:lnTo>
                    <a:lnTo>
                      <a:pt x="9132" y="4225"/>
                    </a:lnTo>
                    <a:lnTo>
                      <a:pt x="9154" y="4284"/>
                    </a:lnTo>
                    <a:lnTo>
                      <a:pt x="9174" y="4344"/>
                    </a:lnTo>
                    <a:lnTo>
                      <a:pt x="9192" y="4405"/>
                    </a:lnTo>
                    <a:lnTo>
                      <a:pt x="9207" y="4467"/>
                    </a:lnTo>
                    <a:lnTo>
                      <a:pt x="9220" y="4529"/>
                    </a:lnTo>
                    <a:lnTo>
                      <a:pt x="9231" y="4591"/>
                    </a:lnTo>
                    <a:lnTo>
                      <a:pt x="9239" y="4654"/>
                    </a:lnTo>
                    <a:lnTo>
                      <a:pt x="9245" y="4718"/>
                    </a:lnTo>
                    <a:lnTo>
                      <a:pt x="9249" y="4781"/>
                    </a:lnTo>
                    <a:lnTo>
                      <a:pt x="9250" y="4845"/>
                    </a:lnTo>
                    <a:close/>
                  </a:path>
                </a:pathLst>
              </a:custGeom>
              <a:solidFill>
                <a:srgbClr val="FFFFFF"/>
              </a:solidFill>
              <a:ln>
                <a:noFill/>
              </a:ln>
            </p:spPr>
            <p:txBody>
              <a:bodyPr/>
              <a:lstStyle/>
              <a:p>
                <a:endParaRPr/>
              </a:p>
            </p:txBody>
          </p:sp>
          <p:sp>
            <p:nvSpPr>
              <p:cNvPr id="90093" name="Outline">
                <a:extLst>
                  <a:ext uri="{FF2B5EF4-FFF2-40B4-BE49-F238E27FC236}">
                    <a16:creationId xmlns:a16="http://schemas.microsoft.com/office/drawing/2014/main" id="{603AB1ED-768D-4338-833F-6938FE224128}"/>
                  </a:ext>
                </a:extLst>
              </p:cNvPr>
              <p:cNvSpPr/>
              <p:nvPr/>
            </p:nvSpPr>
            <p:spPr>
              <a:xfrm>
                <a:off x="6968299" y="1554480"/>
                <a:ext cx="914400" cy="914400"/>
              </a:xfrm>
              <a:custGeom>
                <a:avLst/>
                <a:gdLst/>
                <a:ahLst/>
                <a:cxnLst/>
                <a:rect l="0" t="0" r="10000" b="10000"/>
                <a:pathLst>
                  <a:path w="10000" h="10000">
                    <a:moveTo>
                      <a:pt x="6113" y="3505"/>
                    </a:moveTo>
                    <a:lnTo>
                      <a:pt x="6119" y="3512"/>
                    </a:lnTo>
                    <a:lnTo>
                      <a:pt x="6123" y="3517"/>
                    </a:lnTo>
                    <a:lnTo>
                      <a:pt x="6124" y="3515"/>
                    </a:lnTo>
                    <a:lnTo>
                      <a:pt x="6168" y="3470"/>
                    </a:lnTo>
                    <a:lnTo>
                      <a:pt x="6175" y="3463"/>
                    </a:lnTo>
                    <a:lnTo>
                      <a:pt x="6220" y="3419"/>
                    </a:lnTo>
                    <a:lnTo>
                      <a:pt x="6227" y="3413"/>
                    </a:lnTo>
                    <a:lnTo>
                      <a:pt x="6274" y="3370"/>
                    </a:lnTo>
                    <a:lnTo>
                      <a:pt x="6281" y="3364"/>
                    </a:lnTo>
                    <a:lnTo>
                      <a:pt x="6330" y="3324"/>
                    </a:lnTo>
                    <a:lnTo>
                      <a:pt x="6338" y="3318"/>
                    </a:lnTo>
                    <a:lnTo>
                      <a:pt x="6388" y="3279"/>
                    </a:lnTo>
                    <a:lnTo>
                      <a:pt x="6396" y="3274"/>
                    </a:lnTo>
                    <a:lnTo>
                      <a:pt x="6447" y="3237"/>
                    </a:lnTo>
                    <a:lnTo>
                      <a:pt x="6455" y="3232"/>
                    </a:lnTo>
                    <a:lnTo>
                      <a:pt x="6508" y="3197"/>
                    </a:lnTo>
                    <a:lnTo>
                      <a:pt x="6516" y="3192"/>
                    </a:lnTo>
                    <a:lnTo>
                      <a:pt x="6571" y="3159"/>
                    </a:lnTo>
                    <a:lnTo>
                      <a:pt x="6579" y="3154"/>
                    </a:lnTo>
                    <a:lnTo>
                      <a:pt x="6635" y="3123"/>
                    </a:lnTo>
                    <a:lnTo>
                      <a:pt x="6643" y="3119"/>
                    </a:lnTo>
                    <a:lnTo>
                      <a:pt x="6700" y="3090"/>
                    </a:lnTo>
                    <a:lnTo>
                      <a:pt x="6708" y="3086"/>
                    </a:lnTo>
                    <a:lnTo>
                      <a:pt x="6766" y="3060"/>
                    </a:lnTo>
                    <a:lnTo>
                      <a:pt x="6775" y="3056"/>
                    </a:lnTo>
                    <a:lnTo>
                      <a:pt x="6834" y="3032"/>
                    </a:lnTo>
                    <a:lnTo>
                      <a:pt x="6842" y="3028"/>
                    </a:lnTo>
                    <a:lnTo>
                      <a:pt x="6902" y="3006"/>
                    </a:lnTo>
                    <a:lnTo>
                      <a:pt x="6911" y="3003"/>
                    </a:lnTo>
                    <a:lnTo>
                      <a:pt x="6971" y="2983"/>
                    </a:lnTo>
                    <a:lnTo>
                      <a:pt x="6980" y="2980"/>
                    </a:lnTo>
                    <a:lnTo>
                      <a:pt x="7041" y="2963"/>
                    </a:lnTo>
                    <a:lnTo>
                      <a:pt x="7050" y="2961"/>
                    </a:lnTo>
                    <a:lnTo>
                      <a:pt x="7111" y="2945"/>
                    </a:lnTo>
                    <a:lnTo>
                      <a:pt x="7120" y="2943"/>
                    </a:lnTo>
                    <a:lnTo>
                      <a:pt x="7182" y="2930"/>
                    </a:lnTo>
                    <a:lnTo>
                      <a:pt x="7192" y="2928"/>
                    </a:lnTo>
                    <a:lnTo>
                      <a:pt x="7254" y="2918"/>
                    </a:lnTo>
                    <a:lnTo>
                      <a:pt x="7263" y="2916"/>
                    </a:lnTo>
                    <a:lnTo>
                      <a:pt x="7326" y="2908"/>
                    </a:lnTo>
                    <a:lnTo>
                      <a:pt x="7336" y="2907"/>
                    </a:lnTo>
                    <a:lnTo>
                      <a:pt x="7399" y="2901"/>
                    </a:lnTo>
                    <a:lnTo>
                      <a:pt x="7408" y="2900"/>
                    </a:lnTo>
                    <a:lnTo>
                      <a:pt x="7472" y="2897"/>
                    </a:lnTo>
                    <a:lnTo>
                      <a:pt x="7481" y="2896"/>
                    </a:lnTo>
                    <a:lnTo>
                      <a:pt x="7545" y="2895"/>
                    </a:lnTo>
                    <a:lnTo>
                      <a:pt x="7555" y="2895"/>
                    </a:lnTo>
                    <a:lnTo>
                      <a:pt x="7619" y="2896"/>
                    </a:lnTo>
                    <a:lnTo>
                      <a:pt x="7628" y="2897"/>
                    </a:lnTo>
                    <a:lnTo>
                      <a:pt x="7692" y="2900"/>
                    </a:lnTo>
                    <a:lnTo>
                      <a:pt x="7701" y="2901"/>
                    </a:lnTo>
                    <a:lnTo>
                      <a:pt x="7764" y="2907"/>
                    </a:lnTo>
                    <a:lnTo>
                      <a:pt x="7774" y="2908"/>
                    </a:lnTo>
                    <a:lnTo>
                      <a:pt x="7837" y="2916"/>
                    </a:lnTo>
                    <a:lnTo>
                      <a:pt x="7846" y="2918"/>
                    </a:lnTo>
                    <a:lnTo>
                      <a:pt x="7908" y="2928"/>
                    </a:lnTo>
                    <a:lnTo>
                      <a:pt x="7918" y="2930"/>
                    </a:lnTo>
                    <a:lnTo>
                      <a:pt x="7980" y="2943"/>
                    </a:lnTo>
                    <a:lnTo>
                      <a:pt x="7989" y="2945"/>
                    </a:lnTo>
                    <a:lnTo>
                      <a:pt x="8050" y="2961"/>
                    </a:lnTo>
                    <a:lnTo>
                      <a:pt x="8059" y="2963"/>
                    </a:lnTo>
                    <a:lnTo>
                      <a:pt x="8120" y="2980"/>
                    </a:lnTo>
                    <a:lnTo>
                      <a:pt x="8129" y="2983"/>
                    </a:lnTo>
                    <a:lnTo>
                      <a:pt x="8189" y="3003"/>
                    </a:lnTo>
                    <a:lnTo>
                      <a:pt x="8198" y="3006"/>
                    </a:lnTo>
                    <a:lnTo>
                      <a:pt x="8258" y="3028"/>
                    </a:lnTo>
                    <a:lnTo>
                      <a:pt x="8266" y="3032"/>
                    </a:lnTo>
                    <a:lnTo>
                      <a:pt x="8325" y="3056"/>
                    </a:lnTo>
                    <a:lnTo>
                      <a:pt x="8334" y="3060"/>
                    </a:lnTo>
                    <a:lnTo>
                      <a:pt x="8392" y="3086"/>
                    </a:lnTo>
                    <a:lnTo>
                      <a:pt x="8400" y="3090"/>
                    </a:lnTo>
                    <a:lnTo>
                      <a:pt x="8457" y="3119"/>
                    </a:lnTo>
                    <a:lnTo>
                      <a:pt x="8465" y="3123"/>
                    </a:lnTo>
                    <a:lnTo>
                      <a:pt x="8521" y="3154"/>
                    </a:lnTo>
                    <a:lnTo>
                      <a:pt x="8529" y="3159"/>
                    </a:lnTo>
                    <a:lnTo>
                      <a:pt x="8584" y="3192"/>
                    </a:lnTo>
                    <a:lnTo>
                      <a:pt x="8592" y="3197"/>
                    </a:lnTo>
                    <a:lnTo>
                      <a:pt x="8645" y="3232"/>
                    </a:lnTo>
                    <a:lnTo>
                      <a:pt x="8653" y="3237"/>
                    </a:lnTo>
                    <a:lnTo>
                      <a:pt x="8704" y="3274"/>
                    </a:lnTo>
                    <a:lnTo>
                      <a:pt x="8712" y="3279"/>
                    </a:lnTo>
                    <a:lnTo>
                      <a:pt x="8762" y="3318"/>
                    </a:lnTo>
                    <a:lnTo>
                      <a:pt x="8770" y="3324"/>
                    </a:lnTo>
                    <a:lnTo>
                      <a:pt x="8819" y="3364"/>
                    </a:lnTo>
                    <a:lnTo>
                      <a:pt x="8826" y="3370"/>
                    </a:lnTo>
                    <a:lnTo>
                      <a:pt x="8873" y="3413"/>
                    </a:lnTo>
                    <a:lnTo>
                      <a:pt x="8880" y="3419"/>
                    </a:lnTo>
                    <a:lnTo>
                      <a:pt x="8925" y="3463"/>
                    </a:lnTo>
                    <a:lnTo>
                      <a:pt x="8932" y="3470"/>
                    </a:lnTo>
                    <a:lnTo>
                      <a:pt x="8976" y="3515"/>
                    </a:lnTo>
                    <a:lnTo>
                      <a:pt x="8982" y="3522"/>
                    </a:lnTo>
                    <a:lnTo>
                      <a:pt x="9025" y="3569"/>
                    </a:lnTo>
                    <a:lnTo>
                      <a:pt x="9031" y="3576"/>
                    </a:lnTo>
                    <a:lnTo>
                      <a:pt x="9071" y="3625"/>
                    </a:lnTo>
                    <a:lnTo>
                      <a:pt x="9077" y="3633"/>
                    </a:lnTo>
                    <a:lnTo>
                      <a:pt x="9116" y="3683"/>
                    </a:lnTo>
                    <a:lnTo>
                      <a:pt x="9121" y="3691"/>
                    </a:lnTo>
                    <a:lnTo>
                      <a:pt x="9158" y="3742"/>
                    </a:lnTo>
                    <a:lnTo>
                      <a:pt x="9163" y="3750"/>
                    </a:lnTo>
                    <a:lnTo>
                      <a:pt x="9198" y="3803"/>
                    </a:lnTo>
                    <a:lnTo>
                      <a:pt x="9203" y="3811"/>
                    </a:lnTo>
                    <a:lnTo>
                      <a:pt x="9236" y="3866"/>
                    </a:lnTo>
                    <a:lnTo>
                      <a:pt x="9241" y="3874"/>
                    </a:lnTo>
                    <a:lnTo>
                      <a:pt x="9272" y="3930"/>
                    </a:lnTo>
                    <a:lnTo>
                      <a:pt x="9276" y="3939"/>
                    </a:lnTo>
                    <a:lnTo>
                      <a:pt x="9305" y="3996"/>
                    </a:lnTo>
                    <a:lnTo>
                      <a:pt x="9309" y="4004"/>
                    </a:lnTo>
                    <a:lnTo>
                      <a:pt x="9335" y="4062"/>
                    </a:lnTo>
                    <a:lnTo>
                      <a:pt x="9339" y="4070"/>
                    </a:lnTo>
                    <a:lnTo>
                      <a:pt x="9363" y="4129"/>
                    </a:lnTo>
                    <a:lnTo>
                      <a:pt x="9367" y="4138"/>
                    </a:lnTo>
                    <a:lnTo>
                      <a:pt x="9389" y="4197"/>
                    </a:lnTo>
                    <a:lnTo>
                      <a:pt x="9392" y="4206"/>
                    </a:lnTo>
                    <a:lnTo>
                      <a:pt x="9412" y="4266"/>
                    </a:lnTo>
                    <a:lnTo>
                      <a:pt x="9414" y="4275"/>
                    </a:lnTo>
                    <a:lnTo>
                      <a:pt x="9432" y="4336"/>
                    </a:lnTo>
                    <a:lnTo>
                      <a:pt x="9434" y="4345"/>
                    </a:lnTo>
                    <a:lnTo>
                      <a:pt x="9450" y="4407"/>
                    </a:lnTo>
                    <a:lnTo>
                      <a:pt x="9452" y="4416"/>
                    </a:lnTo>
                    <a:lnTo>
                      <a:pt x="9465" y="4478"/>
                    </a:lnTo>
                    <a:lnTo>
                      <a:pt x="9467" y="4487"/>
                    </a:lnTo>
                    <a:lnTo>
                      <a:pt x="9477" y="4549"/>
                    </a:lnTo>
                    <a:lnTo>
                      <a:pt x="9479" y="4559"/>
                    </a:lnTo>
                    <a:lnTo>
                      <a:pt x="9487" y="4622"/>
                    </a:lnTo>
                    <a:lnTo>
                      <a:pt x="9488" y="4631"/>
                    </a:lnTo>
                    <a:lnTo>
                      <a:pt x="9494" y="4694"/>
                    </a:lnTo>
                    <a:lnTo>
                      <a:pt x="9495" y="4704"/>
                    </a:lnTo>
                    <a:lnTo>
                      <a:pt x="9498" y="4767"/>
                    </a:lnTo>
                    <a:lnTo>
                      <a:pt x="9499" y="4777"/>
                    </a:lnTo>
                    <a:lnTo>
                      <a:pt x="9500" y="4840"/>
                    </a:lnTo>
                    <a:lnTo>
                      <a:pt x="9500" y="4850"/>
                    </a:lnTo>
                    <a:lnTo>
                      <a:pt x="9499" y="4914"/>
                    </a:lnTo>
                    <a:lnTo>
                      <a:pt x="9498" y="4923"/>
                    </a:lnTo>
                    <a:lnTo>
                      <a:pt x="9495" y="4987"/>
                    </a:lnTo>
                    <a:lnTo>
                      <a:pt x="9494" y="4996"/>
                    </a:lnTo>
                    <a:lnTo>
                      <a:pt x="9488" y="5060"/>
                    </a:lnTo>
                    <a:lnTo>
                      <a:pt x="9487" y="5069"/>
                    </a:lnTo>
                    <a:lnTo>
                      <a:pt x="9479" y="5132"/>
                    </a:lnTo>
                    <a:lnTo>
                      <a:pt x="9477" y="5141"/>
                    </a:lnTo>
                    <a:lnTo>
                      <a:pt x="9467" y="5204"/>
                    </a:lnTo>
                    <a:lnTo>
                      <a:pt x="9465" y="5213"/>
                    </a:lnTo>
                    <a:lnTo>
                      <a:pt x="9452" y="5275"/>
                    </a:lnTo>
                    <a:lnTo>
                      <a:pt x="9450" y="5284"/>
                    </a:lnTo>
                    <a:lnTo>
                      <a:pt x="9434" y="5346"/>
                    </a:lnTo>
                    <a:lnTo>
                      <a:pt x="9432" y="5355"/>
                    </a:lnTo>
                    <a:lnTo>
                      <a:pt x="9414" y="5416"/>
                    </a:lnTo>
                    <a:lnTo>
                      <a:pt x="9412" y="5425"/>
                    </a:lnTo>
                    <a:lnTo>
                      <a:pt x="9392" y="5485"/>
                    </a:lnTo>
                    <a:lnTo>
                      <a:pt x="9389" y="5494"/>
                    </a:lnTo>
                    <a:lnTo>
                      <a:pt x="9367" y="5553"/>
                    </a:lnTo>
                    <a:lnTo>
                      <a:pt x="9363" y="5562"/>
                    </a:lnTo>
                    <a:lnTo>
                      <a:pt x="9339" y="5620"/>
                    </a:lnTo>
                    <a:lnTo>
                      <a:pt x="9335" y="5629"/>
                    </a:lnTo>
                    <a:lnTo>
                      <a:pt x="9309" y="5687"/>
                    </a:lnTo>
                    <a:lnTo>
                      <a:pt x="9305" y="5695"/>
                    </a:lnTo>
                    <a:lnTo>
                      <a:pt x="9276" y="5752"/>
                    </a:lnTo>
                    <a:lnTo>
                      <a:pt x="9272" y="5760"/>
                    </a:lnTo>
                    <a:lnTo>
                      <a:pt x="9241" y="5816"/>
                    </a:lnTo>
                    <a:lnTo>
                      <a:pt x="9236" y="5824"/>
                    </a:lnTo>
                    <a:lnTo>
                      <a:pt x="9203" y="5879"/>
                    </a:lnTo>
                    <a:lnTo>
                      <a:pt x="9198" y="5887"/>
                    </a:lnTo>
                    <a:lnTo>
                      <a:pt x="9163" y="5940"/>
                    </a:lnTo>
                    <a:lnTo>
                      <a:pt x="9158" y="5948"/>
                    </a:lnTo>
                    <a:lnTo>
                      <a:pt x="9121" y="6000"/>
                    </a:lnTo>
                    <a:lnTo>
                      <a:pt x="9116" y="6007"/>
                    </a:lnTo>
                    <a:lnTo>
                      <a:pt x="9077" y="6058"/>
                    </a:lnTo>
                    <a:lnTo>
                      <a:pt x="9071" y="6065"/>
                    </a:lnTo>
                    <a:lnTo>
                      <a:pt x="9031" y="6114"/>
                    </a:lnTo>
                    <a:lnTo>
                      <a:pt x="9025" y="6121"/>
                    </a:lnTo>
                    <a:lnTo>
                      <a:pt x="8982" y="6169"/>
                    </a:lnTo>
                    <a:lnTo>
                      <a:pt x="8976" y="6175"/>
                    </a:lnTo>
                    <a:lnTo>
                      <a:pt x="8932" y="6221"/>
                    </a:lnTo>
                    <a:lnTo>
                      <a:pt x="8925" y="6228"/>
                    </a:lnTo>
                    <a:lnTo>
                      <a:pt x="8880" y="6272"/>
                    </a:lnTo>
                    <a:lnTo>
                      <a:pt x="8873" y="6278"/>
                    </a:lnTo>
                    <a:lnTo>
                      <a:pt x="8826" y="6320"/>
                    </a:lnTo>
                    <a:lnTo>
                      <a:pt x="8819" y="6327"/>
                    </a:lnTo>
                    <a:lnTo>
                      <a:pt x="8770" y="6367"/>
                    </a:lnTo>
                    <a:lnTo>
                      <a:pt x="8762" y="6373"/>
                    </a:lnTo>
                    <a:lnTo>
                      <a:pt x="8712" y="6412"/>
                    </a:lnTo>
                    <a:lnTo>
                      <a:pt x="8705" y="6417"/>
                    </a:lnTo>
                    <a:lnTo>
                      <a:pt x="8653" y="6454"/>
                    </a:lnTo>
                    <a:lnTo>
                      <a:pt x="8645" y="6459"/>
                    </a:lnTo>
                    <a:lnTo>
                      <a:pt x="8592" y="6494"/>
                    </a:lnTo>
                    <a:lnTo>
                      <a:pt x="8584" y="6499"/>
                    </a:lnTo>
                    <a:lnTo>
                      <a:pt x="8529" y="6532"/>
                    </a:lnTo>
                    <a:lnTo>
                      <a:pt x="8521" y="6537"/>
                    </a:lnTo>
                    <a:lnTo>
                      <a:pt x="8465" y="6568"/>
                    </a:lnTo>
                    <a:lnTo>
                      <a:pt x="8457" y="6572"/>
                    </a:lnTo>
                    <a:lnTo>
                      <a:pt x="8400" y="6601"/>
                    </a:lnTo>
                    <a:lnTo>
                      <a:pt x="8391" y="6605"/>
                    </a:lnTo>
                    <a:lnTo>
                      <a:pt x="8333" y="6631"/>
                    </a:lnTo>
                    <a:lnTo>
                      <a:pt x="8325" y="6635"/>
                    </a:lnTo>
                    <a:lnTo>
                      <a:pt x="8266" y="6659"/>
                    </a:lnTo>
                    <a:lnTo>
                      <a:pt x="8257" y="6663"/>
                    </a:lnTo>
                    <a:lnTo>
                      <a:pt x="8198" y="6685"/>
                    </a:lnTo>
                    <a:lnTo>
                      <a:pt x="8189" y="6688"/>
                    </a:lnTo>
                    <a:lnTo>
                      <a:pt x="8129" y="6707"/>
                    </a:lnTo>
                    <a:lnTo>
                      <a:pt x="8120" y="6710"/>
                    </a:lnTo>
                    <a:lnTo>
                      <a:pt x="8059" y="6728"/>
                    </a:lnTo>
                    <a:lnTo>
                      <a:pt x="8050" y="6730"/>
                    </a:lnTo>
                    <a:lnTo>
                      <a:pt x="7988" y="6745"/>
                    </a:lnTo>
                    <a:lnTo>
                      <a:pt x="7979" y="6747"/>
                    </a:lnTo>
                    <a:lnTo>
                      <a:pt x="7917" y="6760"/>
                    </a:lnTo>
                    <a:lnTo>
                      <a:pt x="7908" y="6762"/>
                    </a:lnTo>
                    <a:lnTo>
                      <a:pt x="7845" y="6773"/>
                    </a:lnTo>
                    <a:lnTo>
                      <a:pt x="7836" y="6774"/>
                    </a:lnTo>
                    <a:lnTo>
                      <a:pt x="7773" y="6782"/>
                    </a:lnTo>
                    <a:lnTo>
                      <a:pt x="7764" y="6783"/>
                    </a:lnTo>
                    <a:lnTo>
                      <a:pt x="7701" y="6789"/>
                    </a:lnTo>
                    <a:lnTo>
                      <a:pt x="7691" y="6790"/>
                    </a:lnTo>
                    <a:lnTo>
                      <a:pt x="7628" y="6793"/>
                    </a:lnTo>
                    <a:lnTo>
                      <a:pt x="7618" y="6794"/>
                    </a:lnTo>
                    <a:lnTo>
                      <a:pt x="7555" y="6795"/>
                    </a:lnTo>
                    <a:lnTo>
                      <a:pt x="7545" y="6795"/>
                    </a:lnTo>
                    <a:lnTo>
                      <a:pt x="7482" y="6794"/>
                    </a:lnTo>
                    <a:lnTo>
                      <a:pt x="7472" y="6793"/>
                    </a:lnTo>
                    <a:lnTo>
                      <a:pt x="7409" y="6790"/>
                    </a:lnTo>
                    <a:lnTo>
                      <a:pt x="7399" y="6789"/>
                    </a:lnTo>
                    <a:lnTo>
                      <a:pt x="7336" y="6783"/>
                    </a:lnTo>
                    <a:lnTo>
                      <a:pt x="7327" y="6782"/>
                    </a:lnTo>
                    <a:lnTo>
                      <a:pt x="7264" y="6774"/>
                    </a:lnTo>
                    <a:lnTo>
                      <a:pt x="7255" y="6773"/>
                    </a:lnTo>
                    <a:lnTo>
                      <a:pt x="7192" y="6762"/>
                    </a:lnTo>
                    <a:lnTo>
                      <a:pt x="7183" y="6760"/>
                    </a:lnTo>
                    <a:lnTo>
                      <a:pt x="7121" y="6747"/>
                    </a:lnTo>
                    <a:lnTo>
                      <a:pt x="7112" y="6745"/>
                    </a:lnTo>
                    <a:lnTo>
                      <a:pt x="7050" y="6730"/>
                    </a:lnTo>
                    <a:lnTo>
                      <a:pt x="7041" y="6728"/>
                    </a:lnTo>
                    <a:lnTo>
                      <a:pt x="6980" y="6710"/>
                    </a:lnTo>
                    <a:lnTo>
                      <a:pt x="6971" y="6707"/>
                    </a:lnTo>
                    <a:lnTo>
                      <a:pt x="6911" y="6688"/>
                    </a:lnTo>
                    <a:lnTo>
                      <a:pt x="6902" y="6685"/>
                    </a:lnTo>
                    <a:lnTo>
                      <a:pt x="6843" y="6663"/>
                    </a:lnTo>
                    <a:lnTo>
                      <a:pt x="6834" y="6659"/>
                    </a:lnTo>
                    <a:lnTo>
                      <a:pt x="6775" y="6635"/>
                    </a:lnTo>
                    <a:lnTo>
                      <a:pt x="6767" y="6631"/>
                    </a:lnTo>
                    <a:lnTo>
                      <a:pt x="6709" y="6605"/>
                    </a:lnTo>
                    <a:lnTo>
                      <a:pt x="6700" y="6601"/>
                    </a:lnTo>
                    <a:lnTo>
                      <a:pt x="6643" y="6572"/>
                    </a:lnTo>
                    <a:lnTo>
                      <a:pt x="6635" y="6568"/>
                    </a:lnTo>
                    <a:lnTo>
                      <a:pt x="6579" y="6537"/>
                    </a:lnTo>
                    <a:lnTo>
                      <a:pt x="6571" y="6532"/>
                    </a:lnTo>
                    <a:lnTo>
                      <a:pt x="6516" y="6499"/>
                    </a:lnTo>
                    <a:lnTo>
                      <a:pt x="6508" y="6494"/>
                    </a:lnTo>
                    <a:lnTo>
                      <a:pt x="6455" y="6459"/>
                    </a:lnTo>
                    <a:lnTo>
                      <a:pt x="6447" y="6454"/>
                    </a:lnTo>
                    <a:lnTo>
                      <a:pt x="6395" y="6417"/>
                    </a:lnTo>
                    <a:lnTo>
                      <a:pt x="6388" y="6412"/>
                    </a:lnTo>
                    <a:lnTo>
                      <a:pt x="6338" y="6373"/>
                    </a:lnTo>
                    <a:lnTo>
                      <a:pt x="6330" y="6367"/>
                    </a:lnTo>
                    <a:lnTo>
                      <a:pt x="6281" y="6327"/>
                    </a:lnTo>
                    <a:lnTo>
                      <a:pt x="6274" y="6320"/>
                    </a:lnTo>
                    <a:lnTo>
                      <a:pt x="6227" y="6278"/>
                    </a:lnTo>
                    <a:lnTo>
                      <a:pt x="6220" y="6272"/>
                    </a:lnTo>
                    <a:lnTo>
                      <a:pt x="6175" y="6228"/>
                    </a:lnTo>
                    <a:lnTo>
                      <a:pt x="6168" y="6221"/>
                    </a:lnTo>
                    <a:lnTo>
                      <a:pt x="6124" y="6175"/>
                    </a:lnTo>
                    <a:lnTo>
                      <a:pt x="6118" y="6169"/>
                    </a:lnTo>
                    <a:lnTo>
                      <a:pt x="6075" y="6121"/>
                    </a:lnTo>
                    <a:lnTo>
                      <a:pt x="6069" y="6114"/>
                    </a:lnTo>
                    <a:lnTo>
                      <a:pt x="6029" y="6065"/>
                    </a:lnTo>
                    <a:lnTo>
                      <a:pt x="6023" y="6058"/>
                    </a:lnTo>
                    <a:lnTo>
                      <a:pt x="5984" y="6007"/>
                    </a:lnTo>
                    <a:lnTo>
                      <a:pt x="5979" y="6000"/>
                    </a:lnTo>
                    <a:lnTo>
                      <a:pt x="5942" y="5948"/>
                    </a:lnTo>
                    <a:lnTo>
                      <a:pt x="5937" y="5940"/>
                    </a:lnTo>
                    <a:lnTo>
                      <a:pt x="5902" y="5887"/>
                    </a:lnTo>
                    <a:lnTo>
                      <a:pt x="5897" y="5879"/>
                    </a:lnTo>
                    <a:lnTo>
                      <a:pt x="5864" y="5824"/>
                    </a:lnTo>
                    <a:lnTo>
                      <a:pt x="5859" y="5816"/>
                    </a:lnTo>
                    <a:lnTo>
                      <a:pt x="5828" y="5760"/>
                    </a:lnTo>
                    <a:lnTo>
                      <a:pt x="5824" y="5752"/>
                    </a:lnTo>
                    <a:lnTo>
                      <a:pt x="5795" y="5695"/>
                    </a:lnTo>
                    <a:lnTo>
                      <a:pt x="5791" y="5687"/>
                    </a:lnTo>
                    <a:lnTo>
                      <a:pt x="5765" y="5629"/>
                    </a:lnTo>
                    <a:lnTo>
                      <a:pt x="5761" y="5620"/>
                    </a:lnTo>
                    <a:lnTo>
                      <a:pt x="5737" y="5562"/>
                    </a:lnTo>
                    <a:lnTo>
                      <a:pt x="5733" y="5553"/>
                    </a:lnTo>
                    <a:lnTo>
                      <a:pt x="5711" y="5494"/>
                    </a:lnTo>
                    <a:lnTo>
                      <a:pt x="5708" y="5485"/>
                    </a:lnTo>
                    <a:lnTo>
                      <a:pt x="5688" y="5425"/>
                    </a:lnTo>
                    <a:lnTo>
                      <a:pt x="5686" y="5416"/>
                    </a:lnTo>
                    <a:lnTo>
                      <a:pt x="5668" y="5355"/>
                    </a:lnTo>
                    <a:lnTo>
                      <a:pt x="5666" y="5346"/>
                    </a:lnTo>
                    <a:lnTo>
                      <a:pt x="5650" y="5284"/>
                    </a:lnTo>
                    <a:lnTo>
                      <a:pt x="5648" y="5275"/>
                    </a:lnTo>
                    <a:lnTo>
                      <a:pt x="5635" y="5213"/>
                    </a:lnTo>
                    <a:lnTo>
                      <a:pt x="5633" y="5204"/>
                    </a:lnTo>
                    <a:lnTo>
                      <a:pt x="5623" y="5141"/>
                    </a:lnTo>
                    <a:lnTo>
                      <a:pt x="5621" y="5132"/>
                    </a:lnTo>
                    <a:lnTo>
                      <a:pt x="5613" y="5069"/>
                    </a:lnTo>
                    <a:lnTo>
                      <a:pt x="5612" y="5060"/>
                    </a:lnTo>
                    <a:lnTo>
                      <a:pt x="5606" y="4996"/>
                    </a:lnTo>
                    <a:lnTo>
                      <a:pt x="5605" y="4987"/>
                    </a:lnTo>
                    <a:lnTo>
                      <a:pt x="5602" y="4923"/>
                    </a:lnTo>
                    <a:lnTo>
                      <a:pt x="5601" y="4914"/>
                    </a:lnTo>
                    <a:lnTo>
                      <a:pt x="5600" y="4850"/>
                    </a:lnTo>
                    <a:lnTo>
                      <a:pt x="5600" y="4840"/>
                    </a:lnTo>
                    <a:lnTo>
                      <a:pt x="5601" y="4777"/>
                    </a:lnTo>
                    <a:lnTo>
                      <a:pt x="5602" y="4767"/>
                    </a:lnTo>
                    <a:lnTo>
                      <a:pt x="5605" y="4704"/>
                    </a:lnTo>
                    <a:lnTo>
                      <a:pt x="5606" y="4694"/>
                    </a:lnTo>
                    <a:lnTo>
                      <a:pt x="5612" y="4631"/>
                    </a:lnTo>
                    <a:lnTo>
                      <a:pt x="5613" y="4622"/>
                    </a:lnTo>
                    <a:lnTo>
                      <a:pt x="5621" y="4559"/>
                    </a:lnTo>
                    <a:lnTo>
                      <a:pt x="5623" y="4549"/>
                    </a:lnTo>
                    <a:lnTo>
                      <a:pt x="5633" y="4487"/>
                    </a:lnTo>
                    <a:lnTo>
                      <a:pt x="5635" y="4478"/>
                    </a:lnTo>
                    <a:lnTo>
                      <a:pt x="5648" y="4416"/>
                    </a:lnTo>
                    <a:lnTo>
                      <a:pt x="5650" y="4407"/>
                    </a:lnTo>
                    <a:lnTo>
                      <a:pt x="5666" y="4345"/>
                    </a:lnTo>
                    <a:lnTo>
                      <a:pt x="5668" y="4336"/>
                    </a:lnTo>
                    <a:lnTo>
                      <a:pt x="5686" y="4275"/>
                    </a:lnTo>
                    <a:lnTo>
                      <a:pt x="5688" y="4266"/>
                    </a:lnTo>
                    <a:lnTo>
                      <a:pt x="5708" y="4206"/>
                    </a:lnTo>
                    <a:lnTo>
                      <a:pt x="5711" y="4197"/>
                    </a:lnTo>
                    <a:lnTo>
                      <a:pt x="5733" y="4138"/>
                    </a:lnTo>
                    <a:lnTo>
                      <a:pt x="5737" y="4129"/>
                    </a:lnTo>
                    <a:lnTo>
                      <a:pt x="5761" y="4070"/>
                    </a:lnTo>
                    <a:lnTo>
                      <a:pt x="5765" y="4062"/>
                    </a:lnTo>
                    <a:lnTo>
                      <a:pt x="5791" y="4004"/>
                    </a:lnTo>
                    <a:lnTo>
                      <a:pt x="5795" y="3996"/>
                    </a:lnTo>
                    <a:lnTo>
                      <a:pt x="5818" y="3951"/>
                    </a:lnTo>
                    <a:lnTo>
                      <a:pt x="5326" y="4344"/>
                    </a:lnTo>
                    <a:lnTo>
                      <a:pt x="5310" y="4355"/>
                    </a:lnTo>
                    <a:lnTo>
                      <a:pt x="5292" y="4364"/>
                    </a:lnTo>
                    <a:lnTo>
                      <a:pt x="5274" y="4371"/>
                    </a:lnTo>
                    <a:lnTo>
                      <a:pt x="5255" y="4375"/>
                    </a:lnTo>
                    <a:lnTo>
                      <a:pt x="5235" y="4377"/>
                    </a:lnTo>
                    <a:lnTo>
                      <a:pt x="5215" y="4376"/>
                    </a:lnTo>
                    <a:lnTo>
                      <a:pt x="5196" y="4373"/>
                    </a:lnTo>
                    <a:lnTo>
                      <a:pt x="5177" y="4367"/>
                    </a:lnTo>
                    <a:lnTo>
                      <a:pt x="5160" y="4358"/>
                    </a:lnTo>
                    <a:lnTo>
                      <a:pt x="5143" y="4348"/>
                    </a:lnTo>
                    <a:lnTo>
                      <a:pt x="5128" y="4335"/>
                    </a:lnTo>
                    <a:lnTo>
                      <a:pt x="5115" y="4321"/>
                    </a:lnTo>
                    <a:lnTo>
                      <a:pt x="5104" y="4305"/>
                    </a:lnTo>
                    <a:lnTo>
                      <a:pt x="5095" y="4287"/>
                    </a:lnTo>
                    <a:lnTo>
                      <a:pt x="5088" y="4269"/>
                    </a:lnTo>
                    <a:lnTo>
                      <a:pt x="5084" y="4250"/>
                    </a:lnTo>
                    <a:lnTo>
                      <a:pt x="5082" y="4230"/>
                    </a:lnTo>
                    <a:lnTo>
                      <a:pt x="5083" y="4210"/>
                    </a:lnTo>
                    <a:lnTo>
                      <a:pt x="5086" y="4191"/>
                    </a:lnTo>
                    <a:lnTo>
                      <a:pt x="5092" y="4172"/>
                    </a:lnTo>
                    <a:lnTo>
                      <a:pt x="5101" y="4155"/>
                    </a:lnTo>
                    <a:lnTo>
                      <a:pt x="5111" y="4138"/>
                    </a:lnTo>
                    <a:lnTo>
                      <a:pt x="5124" y="4123"/>
                    </a:lnTo>
                    <a:lnTo>
                      <a:pt x="5138" y="4110"/>
                    </a:lnTo>
                    <a:lnTo>
                      <a:pt x="5577" y="3759"/>
                    </a:lnTo>
                    <a:lnTo>
                      <a:pt x="4150" y="3759"/>
                    </a:lnTo>
                    <a:lnTo>
                      <a:pt x="4130" y="3758"/>
                    </a:lnTo>
                    <a:lnTo>
                      <a:pt x="4111" y="3754"/>
                    </a:lnTo>
                    <a:lnTo>
                      <a:pt x="4093" y="3748"/>
                    </a:lnTo>
                    <a:lnTo>
                      <a:pt x="4091" y="3747"/>
                    </a:lnTo>
                    <a:lnTo>
                      <a:pt x="4091" y="6246"/>
                    </a:lnTo>
                    <a:lnTo>
                      <a:pt x="4829" y="5656"/>
                    </a:lnTo>
                    <a:lnTo>
                      <a:pt x="4845" y="5645"/>
                    </a:lnTo>
                    <a:lnTo>
                      <a:pt x="4863" y="5636"/>
                    </a:lnTo>
                    <a:lnTo>
                      <a:pt x="4881" y="5629"/>
                    </a:lnTo>
                    <a:lnTo>
                      <a:pt x="4900" y="5625"/>
                    </a:lnTo>
                    <a:lnTo>
                      <a:pt x="4920" y="5623"/>
                    </a:lnTo>
                    <a:lnTo>
                      <a:pt x="4940" y="5624"/>
                    </a:lnTo>
                    <a:lnTo>
                      <a:pt x="4959" y="5627"/>
                    </a:lnTo>
                    <a:lnTo>
                      <a:pt x="4978" y="5633"/>
                    </a:lnTo>
                    <a:lnTo>
                      <a:pt x="4995" y="5642"/>
                    </a:lnTo>
                    <a:lnTo>
                      <a:pt x="5012" y="5652"/>
                    </a:lnTo>
                    <a:lnTo>
                      <a:pt x="5027" y="5665"/>
                    </a:lnTo>
                    <a:lnTo>
                      <a:pt x="5040" y="5679"/>
                    </a:lnTo>
                    <a:lnTo>
                      <a:pt x="5051" y="5695"/>
                    </a:lnTo>
                    <a:lnTo>
                      <a:pt x="5060" y="5713"/>
                    </a:lnTo>
                    <a:lnTo>
                      <a:pt x="5067" y="5731"/>
                    </a:lnTo>
                    <a:lnTo>
                      <a:pt x="5071" y="5750"/>
                    </a:lnTo>
                    <a:lnTo>
                      <a:pt x="5073" y="5770"/>
                    </a:lnTo>
                    <a:lnTo>
                      <a:pt x="5072" y="5790"/>
                    </a:lnTo>
                    <a:lnTo>
                      <a:pt x="5069" y="5809"/>
                    </a:lnTo>
                    <a:lnTo>
                      <a:pt x="5063" y="5828"/>
                    </a:lnTo>
                    <a:lnTo>
                      <a:pt x="5054" y="5845"/>
                    </a:lnTo>
                    <a:lnTo>
                      <a:pt x="5044" y="5862"/>
                    </a:lnTo>
                    <a:lnTo>
                      <a:pt x="5031" y="5877"/>
                    </a:lnTo>
                    <a:lnTo>
                      <a:pt x="5017" y="5890"/>
                    </a:lnTo>
                    <a:lnTo>
                      <a:pt x="4578" y="6241"/>
                    </a:lnTo>
                    <a:lnTo>
                      <a:pt x="6005" y="6241"/>
                    </a:lnTo>
                    <a:lnTo>
                      <a:pt x="6025" y="6242"/>
                    </a:lnTo>
                    <a:lnTo>
                      <a:pt x="6044" y="6246"/>
                    </a:lnTo>
                    <a:lnTo>
                      <a:pt x="6062" y="6252"/>
                    </a:lnTo>
                    <a:lnTo>
                      <a:pt x="6080" y="6261"/>
                    </a:lnTo>
                    <a:lnTo>
                      <a:pt x="6096" y="6272"/>
                    </a:lnTo>
                    <a:lnTo>
                      <a:pt x="6111" y="6285"/>
                    </a:lnTo>
                    <a:lnTo>
                      <a:pt x="6124" y="6300"/>
                    </a:lnTo>
                    <a:lnTo>
                      <a:pt x="6135" y="6316"/>
                    </a:lnTo>
                    <a:lnTo>
                      <a:pt x="6144" y="6334"/>
                    </a:lnTo>
                    <a:lnTo>
                      <a:pt x="6150" y="6352"/>
                    </a:lnTo>
                    <a:lnTo>
                      <a:pt x="6154" y="6371"/>
                    </a:lnTo>
                    <a:lnTo>
                      <a:pt x="6155" y="6391"/>
                    </a:lnTo>
                    <a:lnTo>
                      <a:pt x="6154" y="6411"/>
                    </a:lnTo>
                    <a:lnTo>
                      <a:pt x="6150" y="6430"/>
                    </a:lnTo>
                    <a:lnTo>
                      <a:pt x="6144" y="6448"/>
                    </a:lnTo>
                    <a:lnTo>
                      <a:pt x="6135" y="6466"/>
                    </a:lnTo>
                    <a:lnTo>
                      <a:pt x="6124" y="6482"/>
                    </a:lnTo>
                    <a:lnTo>
                      <a:pt x="6111" y="6497"/>
                    </a:lnTo>
                    <a:lnTo>
                      <a:pt x="6096" y="6510"/>
                    </a:lnTo>
                    <a:lnTo>
                      <a:pt x="6080" y="6521"/>
                    </a:lnTo>
                    <a:lnTo>
                      <a:pt x="6062" y="6530"/>
                    </a:lnTo>
                    <a:lnTo>
                      <a:pt x="6044" y="6536"/>
                    </a:lnTo>
                    <a:lnTo>
                      <a:pt x="6025" y="6540"/>
                    </a:lnTo>
                    <a:lnTo>
                      <a:pt x="6005" y="6541"/>
                    </a:lnTo>
                    <a:lnTo>
                      <a:pt x="4578" y="6541"/>
                    </a:lnTo>
                    <a:lnTo>
                      <a:pt x="5017" y="6892"/>
                    </a:lnTo>
                    <a:lnTo>
                      <a:pt x="5031" y="6905"/>
                    </a:lnTo>
                    <a:lnTo>
                      <a:pt x="5044" y="6920"/>
                    </a:lnTo>
                    <a:lnTo>
                      <a:pt x="5054" y="6937"/>
                    </a:lnTo>
                    <a:lnTo>
                      <a:pt x="5063" y="6954"/>
                    </a:lnTo>
                    <a:lnTo>
                      <a:pt x="5069" y="6973"/>
                    </a:lnTo>
                    <a:lnTo>
                      <a:pt x="5072" y="6992"/>
                    </a:lnTo>
                    <a:lnTo>
                      <a:pt x="5073" y="7012"/>
                    </a:lnTo>
                    <a:lnTo>
                      <a:pt x="5071" y="7032"/>
                    </a:lnTo>
                    <a:lnTo>
                      <a:pt x="5067" y="7051"/>
                    </a:lnTo>
                    <a:lnTo>
                      <a:pt x="5060" y="7069"/>
                    </a:lnTo>
                    <a:lnTo>
                      <a:pt x="5051" y="7087"/>
                    </a:lnTo>
                    <a:lnTo>
                      <a:pt x="5040" y="7103"/>
                    </a:lnTo>
                    <a:lnTo>
                      <a:pt x="5027" y="7117"/>
                    </a:lnTo>
                    <a:lnTo>
                      <a:pt x="5012" y="7130"/>
                    </a:lnTo>
                    <a:lnTo>
                      <a:pt x="4995" y="7140"/>
                    </a:lnTo>
                    <a:lnTo>
                      <a:pt x="4978" y="7149"/>
                    </a:lnTo>
                    <a:lnTo>
                      <a:pt x="4959" y="7155"/>
                    </a:lnTo>
                    <a:lnTo>
                      <a:pt x="4940" y="7158"/>
                    </a:lnTo>
                    <a:lnTo>
                      <a:pt x="4920" y="7159"/>
                    </a:lnTo>
                    <a:lnTo>
                      <a:pt x="4900" y="7157"/>
                    </a:lnTo>
                    <a:lnTo>
                      <a:pt x="4881" y="7153"/>
                    </a:lnTo>
                    <a:lnTo>
                      <a:pt x="4863" y="7146"/>
                    </a:lnTo>
                    <a:lnTo>
                      <a:pt x="4845" y="7137"/>
                    </a:lnTo>
                    <a:lnTo>
                      <a:pt x="4829" y="7126"/>
                    </a:lnTo>
                    <a:lnTo>
                      <a:pt x="4060" y="6511"/>
                    </a:lnTo>
                    <a:lnTo>
                      <a:pt x="4058" y="6516"/>
                    </a:lnTo>
                    <a:lnTo>
                      <a:pt x="4039" y="6543"/>
                    </a:lnTo>
                    <a:lnTo>
                      <a:pt x="4018" y="6568"/>
                    </a:lnTo>
                    <a:lnTo>
                      <a:pt x="3993" y="6589"/>
                    </a:lnTo>
                    <a:lnTo>
                      <a:pt x="3966" y="6608"/>
                    </a:lnTo>
                    <a:lnTo>
                      <a:pt x="3937" y="6622"/>
                    </a:lnTo>
                    <a:lnTo>
                      <a:pt x="3906" y="6632"/>
                    </a:lnTo>
                    <a:lnTo>
                      <a:pt x="3874" y="6639"/>
                    </a:lnTo>
                    <a:lnTo>
                      <a:pt x="3841" y="6641"/>
                    </a:lnTo>
                    <a:lnTo>
                      <a:pt x="750" y="6641"/>
                    </a:lnTo>
                    <a:lnTo>
                      <a:pt x="717" y="6639"/>
                    </a:lnTo>
                    <a:lnTo>
                      <a:pt x="685" y="6632"/>
                    </a:lnTo>
                    <a:lnTo>
                      <a:pt x="654" y="6622"/>
                    </a:lnTo>
                    <a:lnTo>
                      <a:pt x="625" y="6608"/>
                    </a:lnTo>
                    <a:lnTo>
                      <a:pt x="598" y="6589"/>
                    </a:lnTo>
                    <a:lnTo>
                      <a:pt x="573" y="6568"/>
                    </a:lnTo>
                    <a:lnTo>
                      <a:pt x="552" y="6543"/>
                    </a:lnTo>
                    <a:lnTo>
                      <a:pt x="533" y="6516"/>
                    </a:lnTo>
                    <a:lnTo>
                      <a:pt x="519" y="6487"/>
                    </a:lnTo>
                    <a:lnTo>
                      <a:pt x="509" y="6456"/>
                    </a:lnTo>
                    <a:lnTo>
                      <a:pt x="502" y="6424"/>
                    </a:lnTo>
                    <a:lnTo>
                      <a:pt x="500" y="6391"/>
                    </a:lnTo>
                    <a:lnTo>
                      <a:pt x="500" y="3300"/>
                    </a:lnTo>
                    <a:lnTo>
                      <a:pt x="502" y="3267"/>
                    </a:lnTo>
                    <a:lnTo>
                      <a:pt x="509" y="3235"/>
                    </a:lnTo>
                    <a:lnTo>
                      <a:pt x="519" y="3204"/>
                    </a:lnTo>
                    <a:lnTo>
                      <a:pt x="533" y="3175"/>
                    </a:lnTo>
                    <a:lnTo>
                      <a:pt x="552" y="3148"/>
                    </a:lnTo>
                    <a:lnTo>
                      <a:pt x="573" y="3123"/>
                    </a:lnTo>
                    <a:lnTo>
                      <a:pt x="598" y="3102"/>
                    </a:lnTo>
                    <a:lnTo>
                      <a:pt x="625" y="3083"/>
                    </a:lnTo>
                    <a:lnTo>
                      <a:pt x="654" y="3069"/>
                    </a:lnTo>
                    <a:lnTo>
                      <a:pt x="685" y="3059"/>
                    </a:lnTo>
                    <a:lnTo>
                      <a:pt x="717" y="3052"/>
                    </a:lnTo>
                    <a:lnTo>
                      <a:pt x="750" y="3050"/>
                    </a:lnTo>
                    <a:lnTo>
                      <a:pt x="3841" y="3050"/>
                    </a:lnTo>
                    <a:lnTo>
                      <a:pt x="3874" y="3052"/>
                    </a:lnTo>
                    <a:lnTo>
                      <a:pt x="3906" y="3059"/>
                    </a:lnTo>
                    <a:lnTo>
                      <a:pt x="3937" y="3069"/>
                    </a:lnTo>
                    <a:lnTo>
                      <a:pt x="3966" y="3083"/>
                    </a:lnTo>
                    <a:lnTo>
                      <a:pt x="3993" y="3102"/>
                    </a:lnTo>
                    <a:lnTo>
                      <a:pt x="4018" y="3123"/>
                    </a:lnTo>
                    <a:lnTo>
                      <a:pt x="4039" y="3148"/>
                    </a:lnTo>
                    <a:lnTo>
                      <a:pt x="4058" y="3175"/>
                    </a:lnTo>
                    <a:lnTo>
                      <a:pt x="4072" y="3204"/>
                    </a:lnTo>
                    <a:lnTo>
                      <a:pt x="4082" y="3235"/>
                    </a:lnTo>
                    <a:lnTo>
                      <a:pt x="4089" y="3267"/>
                    </a:lnTo>
                    <a:lnTo>
                      <a:pt x="4091" y="3300"/>
                    </a:lnTo>
                    <a:lnTo>
                      <a:pt x="4091" y="3471"/>
                    </a:lnTo>
                    <a:lnTo>
                      <a:pt x="4093" y="3470"/>
                    </a:lnTo>
                    <a:lnTo>
                      <a:pt x="4111" y="3464"/>
                    </a:lnTo>
                    <a:lnTo>
                      <a:pt x="4130" y="3460"/>
                    </a:lnTo>
                    <a:lnTo>
                      <a:pt x="4150" y="3459"/>
                    </a:lnTo>
                    <a:lnTo>
                      <a:pt x="5577" y="3459"/>
                    </a:lnTo>
                    <a:lnTo>
                      <a:pt x="5138" y="3108"/>
                    </a:lnTo>
                    <a:lnTo>
                      <a:pt x="5124" y="3095"/>
                    </a:lnTo>
                    <a:lnTo>
                      <a:pt x="5111" y="3080"/>
                    </a:lnTo>
                    <a:lnTo>
                      <a:pt x="5101" y="3063"/>
                    </a:lnTo>
                    <a:lnTo>
                      <a:pt x="5092" y="3046"/>
                    </a:lnTo>
                    <a:lnTo>
                      <a:pt x="5086" y="3027"/>
                    </a:lnTo>
                    <a:lnTo>
                      <a:pt x="5083" y="3008"/>
                    </a:lnTo>
                    <a:lnTo>
                      <a:pt x="5082" y="2988"/>
                    </a:lnTo>
                    <a:lnTo>
                      <a:pt x="5084" y="2968"/>
                    </a:lnTo>
                    <a:lnTo>
                      <a:pt x="5088" y="2949"/>
                    </a:lnTo>
                    <a:lnTo>
                      <a:pt x="5095" y="2931"/>
                    </a:lnTo>
                    <a:lnTo>
                      <a:pt x="5104" y="2913"/>
                    </a:lnTo>
                    <a:lnTo>
                      <a:pt x="5115" y="2897"/>
                    </a:lnTo>
                    <a:lnTo>
                      <a:pt x="5128" y="2883"/>
                    </a:lnTo>
                    <a:lnTo>
                      <a:pt x="5143" y="2870"/>
                    </a:lnTo>
                    <a:lnTo>
                      <a:pt x="5160" y="2860"/>
                    </a:lnTo>
                    <a:lnTo>
                      <a:pt x="5177" y="2851"/>
                    </a:lnTo>
                    <a:lnTo>
                      <a:pt x="5196" y="2845"/>
                    </a:lnTo>
                    <a:lnTo>
                      <a:pt x="5215" y="2842"/>
                    </a:lnTo>
                    <a:lnTo>
                      <a:pt x="5235" y="2841"/>
                    </a:lnTo>
                    <a:lnTo>
                      <a:pt x="5255" y="2843"/>
                    </a:lnTo>
                    <a:lnTo>
                      <a:pt x="5274" y="2847"/>
                    </a:lnTo>
                    <a:lnTo>
                      <a:pt x="5292" y="2854"/>
                    </a:lnTo>
                    <a:lnTo>
                      <a:pt x="5310" y="2863"/>
                    </a:lnTo>
                    <a:lnTo>
                      <a:pt x="5326" y="2874"/>
                    </a:lnTo>
                    <a:lnTo>
                      <a:pt x="6099" y="3492"/>
                    </a:lnTo>
                    <a:lnTo>
                      <a:pt x="6105" y="3498"/>
                    </a:lnTo>
                    <a:lnTo>
                      <a:pt x="6111" y="3503"/>
                    </a:lnTo>
                    <a:lnTo>
                      <a:pt x="6112" y="3504"/>
                    </a:lnTo>
                    <a:lnTo>
                      <a:pt x="6113" y="3505"/>
                    </a:lnTo>
                    <a:close/>
                    <a:moveTo>
                      <a:pt x="8996" y="4954"/>
                    </a:moveTo>
                    <a:lnTo>
                      <a:pt x="8999" y="4900"/>
                    </a:lnTo>
                    <a:lnTo>
                      <a:pt x="9000" y="4845"/>
                    </a:lnTo>
                    <a:lnTo>
                      <a:pt x="8999" y="4791"/>
                    </a:lnTo>
                    <a:lnTo>
                      <a:pt x="8996" y="4737"/>
                    </a:lnTo>
                    <a:lnTo>
                      <a:pt x="8991" y="4683"/>
                    </a:lnTo>
                    <a:lnTo>
                      <a:pt x="8984" y="4629"/>
                    </a:lnTo>
                    <a:lnTo>
                      <a:pt x="8975" y="4576"/>
                    </a:lnTo>
                    <a:lnTo>
                      <a:pt x="8963" y="4523"/>
                    </a:lnTo>
                    <a:lnTo>
                      <a:pt x="8950" y="4470"/>
                    </a:lnTo>
                    <a:lnTo>
                      <a:pt x="8935" y="4418"/>
                    </a:lnTo>
                    <a:lnTo>
                      <a:pt x="8918" y="4367"/>
                    </a:lnTo>
                    <a:lnTo>
                      <a:pt x="8900" y="4316"/>
                    </a:lnTo>
                    <a:lnTo>
                      <a:pt x="8879" y="4266"/>
                    </a:lnTo>
                    <a:lnTo>
                      <a:pt x="8856" y="4216"/>
                    </a:lnTo>
                    <a:lnTo>
                      <a:pt x="8832" y="4168"/>
                    </a:lnTo>
                    <a:lnTo>
                      <a:pt x="8805" y="4120"/>
                    </a:lnTo>
                    <a:lnTo>
                      <a:pt x="8777" y="4073"/>
                    </a:lnTo>
                    <a:lnTo>
                      <a:pt x="8748" y="4028"/>
                    </a:lnTo>
                    <a:lnTo>
                      <a:pt x="8716" y="3984"/>
                    </a:lnTo>
                    <a:lnTo>
                      <a:pt x="8683" y="3941"/>
                    </a:lnTo>
                    <a:lnTo>
                      <a:pt x="8649" y="3899"/>
                    </a:lnTo>
                    <a:lnTo>
                      <a:pt x="8613" y="3859"/>
                    </a:lnTo>
                    <a:lnTo>
                      <a:pt x="8575" y="3820"/>
                    </a:lnTo>
                    <a:lnTo>
                      <a:pt x="8536" y="3782"/>
                    </a:lnTo>
                    <a:lnTo>
                      <a:pt x="8496" y="3746"/>
                    </a:lnTo>
                    <a:lnTo>
                      <a:pt x="8454" y="3712"/>
                    </a:lnTo>
                    <a:lnTo>
                      <a:pt x="8411" y="3679"/>
                    </a:lnTo>
                    <a:lnTo>
                      <a:pt x="8367" y="3647"/>
                    </a:lnTo>
                    <a:lnTo>
                      <a:pt x="8322" y="3618"/>
                    </a:lnTo>
                    <a:lnTo>
                      <a:pt x="8275" y="3590"/>
                    </a:lnTo>
                    <a:lnTo>
                      <a:pt x="8227" y="3563"/>
                    </a:lnTo>
                    <a:lnTo>
                      <a:pt x="8179" y="3539"/>
                    </a:lnTo>
                    <a:lnTo>
                      <a:pt x="8130" y="3516"/>
                    </a:lnTo>
                    <a:lnTo>
                      <a:pt x="8079" y="3495"/>
                    </a:lnTo>
                    <a:lnTo>
                      <a:pt x="8029" y="3477"/>
                    </a:lnTo>
                    <a:lnTo>
                      <a:pt x="7977" y="3460"/>
                    </a:lnTo>
                    <a:lnTo>
                      <a:pt x="7925" y="3445"/>
                    </a:lnTo>
                    <a:lnTo>
                      <a:pt x="7873" y="3432"/>
                    </a:lnTo>
                    <a:lnTo>
                      <a:pt x="7820" y="3420"/>
                    </a:lnTo>
                    <a:lnTo>
                      <a:pt x="7766" y="3411"/>
                    </a:lnTo>
                    <a:lnTo>
                      <a:pt x="7713" y="3404"/>
                    </a:lnTo>
                    <a:lnTo>
                      <a:pt x="7659" y="3399"/>
                    </a:lnTo>
                    <a:lnTo>
                      <a:pt x="7604" y="3396"/>
                    </a:lnTo>
                    <a:lnTo>
                      <a:pt x="7550" y="3395"/>
                    </a:lnTo>
                    <a:lnTo>
                      <a:pt x="7496" y="3396"/>
                    </a:lnTo>
                    <a:lnTo>
                      <a:pt x="7441" y="3399"/>
                    </a:lnTo>
                    <a:lnTo>
                      <a:pt x="7387" y="3404"/>
                    </a:lnTo>
                    <a:lnTo>
                      <a:pt x="7334" y="3411"/>
                    </a:lnTo>
                    <a:lnTo>
                      <a:pt x="7280" y="3420"/>
                    </a:lnTo>
                    <a:lnTo>
                      <a:pt x="7227" y="3432"/>
                    </a:lnTo>
                    <a:lnTo>
                      <a:pt x="7175" y="3445"/>
                    </a:lnTo>
                    <a:lnTo>
                      <a:pt x="7123" y="3460"/>
                    </a:lnTo>
                    <a:lnTo>
                      <a:pt x="7071" y="3477"/>
                    </a:lnTo>
                    <a:lnTo>
                      <a:pt x="7021" y="3495"/>
                    </a:lnTo>
                    <a:lnTo>
                      <a:pt x="6970" y="3516"/>
                    </a:lnTo>
                    <a:lnTo>
                      <a:pt x="6921" y="3539"/>
                    </a:lnTo>
                    <a:lnTo>
                      <a:pt x="6873" y="3563"/>
                    </a:lnTo>
                    <a:lnTo>
                      <a:pt x="6825" y="3590"/>
                    </a:lnTo>
                    <a:lnTo>
                      <a:pt x="6778" y="3618"/>
                    </a:lnTo>
                    <a:lnTo>
                      <a:pt x="6733" y="3647"/>
                    </a:lnTo>
                    <a:lnTo>
                      <a:pt x="6689" y="3679"/>
                    </a:lnTo>
                    <a:lnTo>
                      <a:pt x="6646" y="3712"/>
                    </a:lnTo>
                    <a:lnTo>
                      <a:pt x="6604" y="3746"/>
                    </a:lnTo>
                    <a:lnTo>
                      <a:pt x="6564" y="3782"/>
                    </a:lnTo>
                    <a:lnTo>
                      <a:pt x="6525" y="3820"/>
                    </a:lnTo>
                    <a:lnTo>
                      <a:pt x="6487" y="3859"/>
                    </a:lnTo>
                    <a:lnTo>
                      <a:pt x="6451" y="3899"/>
                    </a:lnTo>
                    <a:lnTo>
                      <a:pt x="6417" y="3941"/>
                    </a:lnTo>
                    <a:lnTo>
                      <a:pt x="6384" y="3984"/>
                    </a:lnTo>
                    <a:lnTo>
                      <a:pt x="6352" y="4028"/>
                    </a:lnTo>
                    <a:lnTo>
                      <a:pt x="6323" y="4073"/>
                    </a:lnTo>
                    <a:lnTo>
                      <a:pt x="6295" y="4120"/>
                    </a:lnTo>
                    <a:lnTo>
                      <a:pt x="6268" y="4168"/>
                    </a:lnTo>
                    <a:lnTo>
                      <a:pt x="6244" y="4216"/>
                    </a:lnTo>
                    <a:lnTo>
                      <a:pt x="6221" y="4266"/>
                    </a:lnTo>
                    <a:lnTo>
                      <a:pt x="6200" y="4316"/>
                    </a:lnTo>
                    <a:lnTo>
                      <a:pt x="6182" y="4367"/>
                    </a:lnTo>
                    <a:lnTo>
                      <a:pt x="6165" y="4418"/>
                    </a:lnTo>
                    <a:lnTo>
                      <a:pt x="6150" y="4470"/>
                    </a:lnTo>
                    <a:lnTo>
                      <a:pt x="6137" y="4523"/>
                    </a:lnTo>
                    <a:lnTo>
                      <a:pt x="6125" y="4576"/>
                    </a:lnTo>
                    <a:lnTo>
                      <a:pt x="6116" y="4629"/>
                    </a:lnTo>
                    <a:lnTo>
                      <a:pt x="6109" y="4683"/>
                    </a:lnTo>
                    <a:lnTo>
                      <a:pt x="6104" y="4737"/>
                    </a:lnTo>
                    <a:lnTo>
                      <a:pt x="6101" y="4791"/>
                    </a:lnTo>
                    <a:lnTo>
                      <a:pt x="6100" y="4845"/>
                    </a:lnTo>
                    <a:lnTo>
                      <a:pt x="6101" y="4900"/>
                    </a:lnTo>
                    <a:lnTo>
                      <a:pt x="6104" y="4954"/>
                    </a:lnTo>
                    <a:lnTo>
                      <a:pt x="6109" y="5008"/>
                    </a:lnTo>
                    <a:lnTo>
                      <a:pt x="6116" y="5062"/>
                    </a:lnTo>
                    <a:lnTo>
                      <a:pt x="6125" y="5115"/>
                    </a:lnTo>
                    <a:lnTo>
                      <a:pt x="6137" y="5168"/>
                    </a:lnTo>
                    <a:lnTo>
                      <a:pt x="6150" y="5221"/>
                    </a:lnTo>
                    <a:lnTo>
                      <a:pt x="6165" y="5272"/>
                    </a:lnTo>
                    <a:lnTo>
                      <a:pt x="6182" y="5324"/>
                    </a:lnTo>
                    <a:lnTo>
                      <a:pt x="6200" y="5375"/>
                    </a:lnTo>
                    <a:lnTo>
                      <a:pt x="6221" y="5425"/>
                    </a:lnTo>
                    <a:lnTo>
                      <a:pt x="6244" y="5474"/>
                    </a:lnTo>
                    <a:lnTo>
                      <a:pt x="6268" y="5522"/>
                    </a:lnTo>
                    <a:lnTo>
                      <a:pt x="6295" y="5570"/>
                    </a:lnTo>
                    <a:lnTo>
                      <a:pt x="6323" y="5617"/>
                    </a:lnTo>
                    <a:lnTo>
                      <a:pt x="6353" y="5663"/>
                    </a:lnTo>
                    <a:lnTo>
                      <a:pt x="6384" y="5707"/>
                    </a:lnTo>
                    <a:lnTo>
                      <a:pt x="6417" y="5750"/>
                    </a:lnTo>
                    <a:lnTo>
                      <a:pt x="6451" y="5792"/>
                    </a:lnTo>
                    <a:lnTo>
                      <a:pt x="6488" y="5832"/>
                    </a:lnTo>
                    <a:lnTo>
                      <a:pt x="6525" y="5871"/>
                    </a:lnTo>
                    <a:lnTo>
                      <a:pt x="6564" y="5909"/>
                    </a:lnTo>
                    <a:lnTo>
                      <a:pt x="6604" y="5945"/>
                    </a:lnTo>
                    <a:lnTo>
                      <a:pt x="6646" y="5979"/>
                    </a:lnTo>
                    <a:lnTo>
                      <a:pt x="6689" y="6012"/>
                    </a:lnTo>
                    <a:lnTo>
                      <a:pt x="6733" y="6044"/>
                    </a:lnTo>
                    <a:lnTo>
                      <a:pt x="6778" y="6073"/>
                    </a:lnTo>
                    <a:lnTo>
                      <a:pt x="6825" y="6101"/>
                    </a:lnTo>
                    <a:lnTo>
                      <a:pt x="6873" y="6128"/>
                    </a:lnTo>
                    <a:lnTo>
                      <a:pt x="6921" y="6152"/>
                    </a:lnTo>
                    <a:lnTo>
                      <a:pt x="6970" y="6175"/>
                    </a:lnTo>
                    <a:lnTo>
                      <a:pt x="7020" y="6195"/>
                    </a:lnTo>
                    <a:lnTo>
                      <a:pt x="7071" y="6214"/>
                    </a:lnTo>
                    <a:lnTo>
                      <a:pt x="7122" y="6231"/>
                    </a:lnTo>
                    <a:lnTo>
                      <a:pt x="7174" y="6246"/>
                    </a:lnTo>
                    <a:lnTo>
                      <a:pt x="7227" y="6259"/>
                    </a:lnTo>
                    <a:lnTo>
                      <a:pt x="7280" y="6270"/>
                    </a:lnTo>
                    <a:lnTo>
                      <a:pt x="7333" y="6279"/>
                    </a:lnTo>
                    <a:lnTo>
                      <a:pt x="7387" y="6286"/>
                    </a:lnTo>
                    <a:lnTo>
                      <a:pt x="7441" y="6291"/>
                    </a:lnTo>
                    <a:lnTo>
                      <a:pt x="7496" y="6294"/>
                    </a:lnTo>
                    <a:lnTo>
                      <a:pt x="7550" y="6295"/>
                    </a:lnTo>
                    <a:lnTo>
                      <a:pt x="7604" y="6294"/>
                    </a:lnTo>
                    <a:lnTo>
                      <a:pt x="7659" y="6291"/>
                    </a:lnTo>
                    <a:lnTo>
                      <a:pt x="7713" y="6286"/>
                    </a:lnTo>
                    <a:lnTo>
                      <a:pt x="7767" y="6279"/>
                    </a:lnTo>
                    <a:lnTo>
                      <a:pt x="7820" y="6270"/>
                    </a:lnTo>
                    <a:lnTo>
                      <a:pt x="7873" y="6259"/>
                    </a:lnTo>
                    <a:lnTo>
                      <a:pt x="7926" y="6246"/>
                    </a:lnTo>
                    <a:lnTo>
                      <a:pt x="7978" y="6231"/>
                    </a:lnTo>
                    <a:lnTo>
                      <a:pt x="8029" y="6214"/>
                    </a:lnTo>
                    <a:lnTo>
                      <a:pt x="8080" y="6195"/>
                    </a:lnTo>
                    <a:lnTo>
                      <a:pt x="8130" y="6175"/>
                    </a:lnTo>
                    <a:lnTo>
                      <a:pt x="8179" y="6152"/>
                    </a:lnTo>
                    <a:lnTo>
                      <a:pt x="8227" y="6128"/>
                    </a:lnTo>
                    <a:lnTo>
                      <a:pt x="8275" y="6101"/>
                    </a:lnTo>
                    <a:lnTo>
                      <a:pt x="8322" y="6073"/>
                    </a:lnTo>
                    <a:lnTo>
                      <a:pt x="8367" y="6044"/>
                    </a:lnTo>
                    <a:lnTo>
                      <a:pt x="8411" y="6012"/>
                    </a:lnTo>
                    <a:lnTo>
                      <a:pt x="8454" y="5979"/>
                    </a:lnTo>
                    <a:lnTo>
                      <a:pt x="8496" y="5945"/>
                    </a:lnTo>
                    <a:lnTo>
                      <a:pt x="8536" y="5909"/>
                    </a:lnTo>
                    <a:lnTo>
                      <a:pt x="8575" y="5871"/>
                    </a:lnTo>
                    <a:lnTo>
                      <a:pt x="8612" y="5832"/>
                    </a:lnTo>
                    <a:lnTo>
                      <a:pt x="8649" y="5792"/>
                    </a:lnTo>
                    <a:lnTo>
                      <a:pt x="8683" y="5750"/>
                    </a:lnTo>
                    <a:lnTo>
                      <a:pt x="8716" y="5707"/>
                    </a:lnTo>
                    <a:lnTo>
                      <a:pt x="8747" y="5663"/>
                    </a:lnTo>
                    <a:lnTo>
                      <a:pt x="8777" y="5617"/>
                    </a:lnTo>
                    <a:lnTo>
                      <a:pt x="8805" y="5570"/>
                    </a:lnTo>
                    <a:lnTo>
                      <a:pt x="8832" y="5522"/>
                    </a:lnTo>
                    <a:lnTo>
                      <a:pt x="8856" y="5474"/>
                    </a:lnTo>
                    <a:lnTo>
                      <a:pt x="8879" y="5425"/>
                    </a:lnTo>
                    <a:lnTo>
                      <a:pt x="8900" y="5375"/>
                    </a:lnTo>
                    <a:lnTo>
                      <a:pt x="8918" y="5324"/>
                    </a:lnTo>
                    <a:lnTo>
                      <a:pt x="8935" y="5272"/>
                    </a:lnTo>
                    <a:lnTo>
                      <a:pt x="8950" y="5221"/>
                    </a:lnTo>
                    <a:lnTo>
                      <a:pt x="8963" y="5168"/>
                    </a:lnTo>
                    <a:lnTo>
                      <a:pt x="8975" y="5115"/>
                    </a:lnTo>
                    <a:lnTo>
                      <a:pt x="8984" y="5062"/>
                    </a:lnTo>
                    <a:lnTo>
                      <a:pt x="8991" y="5008"/>
                    </a:lnTo>
                    <a:lnTo>
                      <a:pt x="8996" y="4954"/>
                    </a:lnTo>
                    <a:close/>
                    <a:moveTo>
                      <a:pt x="3591" y="6141"/>
                    </a:moveTo>
                    <a:lnTo>
                      <a:pt x="3591" y="3550"/>
                    </a:lnTo>
                    <a:lnTo>
                      <a:pt x="1000" y="3550"/>
                    </a:lnTo>
                    <a:lnTo>
                      <a:pt x="1000" y="6141"/>
                    </a:lnTo>
                    <a:lnTo>
                      <a:pt x="3591" y="6141"/>
                    </a:lnTo>
                    <a:close/>
                  </a:path>
                </a:pathLst>
              </a:custGeom>
              <a:solidFill>
                <a:srgbClr val="FFFFFF"/>
              </a:solidFill>
              <a:ln>
                <a:noFill/>
              </a:ln>
            </p:spPr>
            <p:txBody>
              <a:bodyPr/>
              <a:lstStyle/>
              <a:p>
                <a:endParaRPr/>
              </a:p>
            </p:txBody>
          </p:sp>
        </p:grpSp>
      </p:grpSp>
      <p:grpSp>
        <p:nvGrpSpPr>
          <p:cNvPr id="7" name="Group 6">
            <a:extLst>
              <a:ext uri="{FF2B5EF4-FFF2-40B4-BE49-F238E27FC236}">
                <a16:creationId xmlns:a16="http://schemas.microsoft.com/office/drawing/2014/main" id="{2342BFE6-2D25-4701-A3DD-3BE3A70A50B8}"/>
              </a:ext>
            </a:extLst>
          </p:cNvPr>
          <p:cNvGrpSpPr/>
          <p:nvPr/>
        </p:nvGrpSpPr>
        <p:grpSpPr>
          <a:xfrm>
            <a:off x="6615021" y="4598727"/>
            <a:ext cx="928151" cy="928151"/>
            <a:chOff x="1390775" y="1390753"/>
            <a:chExt cx="1493520" cy="1493520"/>
          </a:xfrm>
        </p:grpSpPr>
        <p:sp>
          <p:nvSpPr>
            <p:cNvPr id="8" name="Oval 7">
              <a:extLst>
                <a:ext uri="{FF2B5EF4-FFF2-40B4-BE49-F238E27FC236}">
                  <a16:creationId xmlns:a16="http://schemas.microsoft.com/office/drawing/2014/main" id="{9BC58861-4888-4464-9945-4BC9D0361CD1}"/>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94" name="Group 35">
              <a:extLst>
                <a:ext uri="{FF2B5EF4-FFF2-40B4-BE49-F238E27FC236}">
                  <a16:creationId xmlns:a16="http://schemas.microsoft.com/office/drawing/2014/main" id="{BEDDE64F-EE0E-49BD-B7FC-A231EA9CB6A3}"/>
                </a:ext>
              </a:extLst>
            </p:cNvPr>
            <p:cNvGrpSpPr/>
            <p:nvPr/>
          </p:nvGrpSpPr>
          <p:grpSpPr>
            <a:xfrm>
              <a:off x="1720068" y="1720046"/>
              <a:ext cx="834934" cy="834934"/>
              <a:chOff x="9627603" y="4846320"/>
              <a:chExt cx="914400" cy="914400"/>
            </a:xfrm>
          </p:grpSpPr>
          <p:sp>
            <p:nvSpPr>
              <p:cNvPr id="90095" name="Accent">
                <a:extLst>
                  <a:ext uri="{FF2B5EF4-FFF2-40B4-BE49-F238E27FC236}">
                    <a16:creationId xmlns:a16="http://schemas.microsoft.com/office/drawing/2014/main" id="{AA883D0C-9D74-4633-ABD0-B5048ADE3F92}"/>
                  </a:ext>
                </a:extLst>
              </p:cNvPr>
              <p:cNvSpPr/>
              <p:nvPr/>
            </p:nvSpPr>
            <p:spPr>
              <a:xfrm>
                <a:off x="9627603" y="4846320"/>
                <a:ext cx="914400" cy="914400"/>
              </a:xfrm>
              <a:custGeom>
                <a:avLst/>
                <a:gdLst/>
                <a:ahLst/>
                <a:cxnLst/>
                <a:rect l="0" t="0" r="10000" b="10000"/>
                <a:pathLst>
                  <a:path w="10000" h="10000">
                    <a:moveTo>
                      <a:pt x="7101" y="6174"/>
                    </a:moveTo>
                    <a:lnTo>
                      <a:pt x="7102" y="6229"/>
                    </a:lnTo>
                    <a:lnTo>
                      <a:pt x="7102" y="6239"/>
                    </a:lnTo>
                    <a:lnTo>
                      <a:pt x="7101" y="6294"/>
                    </a:lnTo>
                    <a:lnTo>
                      <a:pt x="7101" y="6304"/>
                    </a:lnTo>
                    <a:lnTo>
                      <a:pt x="7097" y="6359"/>
                    </a:lnTo>
                    <a:lnTo>
                      <a:pt x="7097" y="6369"/>
                    </a:lnTo>
                    <a:lnTo>
                      <a:pt x="7091" y="6424"/>
                    </a:lnTo>
                    <a:lnTo>
                      <a:pt x="7090" y="6433"/>
                    </a:lnTo>
                    <a:lnTo>
                      <a:pt x="7083" y="6488"/>
                    </a:lnTo>
                    <a:lnTo>
                      <a:pt x="7082" y="6497"/>
                    </a:lnTo>
                    <a:lnTo>
                      <a:pt x="7072" y="6552"/>
                    </a:lnTo>
                    <a:lnTo>
                      <a:pt x="7071" y="6561"/>
                    </a:lnTo>
                    <a:lnTo>
                      <a:pt x="7059" y="6615"/>
                    </a:lnTo>
                    <a:lnTo>
                      <a:pt x="7057" y="6624"/>
                    </a:lnTo>
                    <a:lnTo>
                      <a:pt x="7044" y="6678"/>
                    </a:lnTo>
                    <a:lnTo>
                      <a:pt x="7041" y="6687"/>
                    </a:lnTo>
                    <a:lnTo>
                      <a:pt x="7026" y="6740"/>
                    </a:lnTo>
                    <a:lnTo>
                      <a:pt x="7023" y="6749"/>
                    </a:lnTo>
                    <a:lnTo>
                      <a:pt x="7006" y="6802"/>
                    </a:lnTo>
                    <a:lnTo>
                      <a:pt x="7003" y="6810"/>
                    </a:lnTo>
                    <a:lnTo>
                      <a:pt x="6984" y="6862"/>
                    </a:lnTo>
                    <a:lnTo>
                      <a:pt x="6980" y="6871"/>
                    </a:lnTo>
                    <a:lnTo>
                      <a:pt x="6959" y="6922"/>
                    </a:lnTo>
                    <a:lnTo>
                      <a:pt x="6955" y="6931"/>
                    </a:lnTo>
                    <a:lnTo>
                      <a:pt x="6932" y="6981"/>
                    </a:lnTo>
                    <a:lnTo>
                      <a:pt x="6928" y="6989"/>
                    </a:lnTo>
                    <a:lnTo>
                      <a:pt x="6903" y="7039"/>
                    </a:lnTo>
                    <a:lnTo>
                      <a:pt x="6899" y="7047"/>
                    </a:lnTo>
                    <a:lnTo>
                      <a:pt x="6872" y="7096"/>
                    </a:lnTo>
                    <a:lnTo>
                      <a:pt x="6867" y="7104"/>
                    </a:lnTo>
                    <a:lnTo>
                      <a:pt x="6838" y="7152"/>
                    </a:lnTo>
                    <a:lnTo>
                      <a:pt x="6833" y="7160"/>
                    </a:lnTo>
                    <a:lnTo>
                      <a:pt x="6803" y="7206"/>
                    </a:lnTo>
                    <a:lnTo>
                      <a:pt x="6798" y="7214"/>
                    </a:lnTo>
                    <a:lnTo>
                      <a:pt x="6766" y="7259"/>
                    </a:lnTo>
                    <a:lnTo>
                      <a:pt x="6760" y="7267"/>
                    </a:lnTo>
                    <a:lnTo>
                      <a:pt x="6758" y="7269"/>
                    </a:lnTo>
                    <a:lnTo>
                      <a:pt x="8263" y="8773"/>
                    </a:lnTo>
                    <a:lnTo>
                      <a:pt x="8284" y="8798"/>
                    </a:lnTo>
                    <a:lnTo>
                      <a:pt x="8303" y="8825"/>
                    </a:lnTo>
                    <a:lnTo>
                      <a:pt x="8317" y="8854"/>
                    </a:lnTo>
                    <a:lnTo>
                      <a:pt x="8327" y="8885"/>
                    </a:lnTo>
                    <a:lnTo>
                      <a:pt x="8334" y="8917"/>
                    </a:lnTo>
                    <a:lnTo>
                      <a:pt x="8336" y="8950"/>
                    </a:lnTo>
                    <a:lnTo>
                      <a:pt x="8334" y="8983"/>
                    </a:lnTo>
                    <a:lnTo>
                      <a:pt x="8327" y="9015"/>
                    </a:lnTo>
                    <a:lnTo>
                      <a:pt x="8317" y="9046"/>
                    </a:lnTo>
                    <a:lnTo>
                      <a:pt x="8303" y="9075"/>
                    </a:lnTo>
                    <a:lnTo>
                      <a:pt x="8284" y="9102"/>
                    </a:lnTo>
                    <a:lnTo>
                      <a:pt x="8263" y="9127"/>
                    </a:lnTo>
                    <a:lnTo>
                      <a:pt x="8238" y="9148"/>
                    </a:lnTo>
                    <a:lnTo>
                      <a:pt x="8211" y="9167"/>
                    </a:lnTo>
                    <a:lnTo>
                      <a:pt x="8182" y="9181"/>
                    </a:lnTo>
                    <a:lnTo>
                      <a:pt x="8151" y="9191"/>
                    </a:lnTo>
                    <a:lnTo>
                      <a:pt x="8119" y="9198"/>
                    </a:lnTo>
                    <a:lnTo>
                      <a:pt x="8086" y="9200"/>
                    </a:lnTo>
                    <a:lnTo>
                      <a:pt x="8053" y="9198"/>
                    </a:lnTo>
                    <a:lnTo>
                      <a:pt x="8021" y="9191"/>
                    </a:lnTo>
                    <a:lnTo>
                      <a:pt x="7990" y="9181"/>
                    </a:lnTo>
                    <a:lnTo>
                      <a:pt x="7961" y="9167"/>
                    </a:lnTo>
                    <a:lnTo>
                      <a:pt x="7934" y="9148"/>
                    </a:lnTo>
                    <a:lnTo>
                      <a:pt x="7909" y="9127"/>
                    </a:lnTo>
                    <a:lnTo>
                      <a:pt x="6405" y="7622"/>
                    </a:lnTo>
                    <a:lnTo>
                      <a:pt x="6403" y="7624"/>
                    </a:lnTo>
                    <a:lnTo>
                      <a:pt x="6395" y="7630"/>
                    </a:lnTo>
                    <a:lnTo>
                      <a:pt x="6350" y="7662"/>
                    </a:lnTo>
                    <a:lnTo>
                      <a:pt x="6342" y="7667"/>
                    </a:lnTo>
                    <a:lnTo>
                      <a:pt x="6296" y="7697"/>
                    </a:lnTo>
                    <a:lnTo>
                      <a:pt x="6288" y="7702"/>
                    </a:lnTo>
                    <a:lnTo>
                      <a:pt x="6240" y="7731"/>
                    </a:lnTo>
                    <a:lnTo>
                      <a:pt x="6232" y="7736"/>
                    </a:lnTo>
                    <a:lnTo>
                      <a:pt x="6183" y="7763"/>
                    </a:lnTo>
                    <a:lnTo>
                      <a:pt x="6175" y="7767"/>
                    </a:lnTo>
                    <a:lnTo>
                      <a:pt x="6125" y="7792"/>
                    </a:lnTo>
                    <a:lnTo>
                      <a:pt x="6117" y="7796"/>
                    </a:lnTo>
                    <a:lnTo>
                      <a:pt x="6067" y="7819"/>
                    </a:lnTo>
                    <a:lnTo>
                      <a:pt x="6058" y="7823"/>
                    </a:lnTo>
                    <a:lnTo>
                      <a:pt x="6007" y="7844"/>
                    </a:lnTo>
                    <a:lnTo>
                      <a:pt x="5998" y="7848"/>
                    </a:lnTo>
                    <a:lnTo>
                      <a:pt x="5946" y="7867"/>
                    </a:lnTo>
                    <a:lnTo>
                      <a:pt x="5938" y="7870"/>
                    </a:lnTo>
                    <a:lnTo>
                      <a:pt x="5885" y="7887"/>
                    </a:lnTo>
                    <a:lnTo>
                      <a:pt x="5876" y="7890"/>
                    </a:lnTo>
                    <a:lnTo>
                      <a:pt x="5823" y="7905"/>
                    </a:lnTo>
                    <a:lnTo>
                      <a:pt x="5814" y="7908"/>
                    </a:lnTo>
                    <a:lnTo>
                      <a:pt x="5760" y="7921"/>
                    </a:lnTo>
                    <a:lnTo>
                      <a:pt x="5751" y="7923"/>
                    </a:lnTo>
                    <a:lnTo>
                      <a:pt x="5697" y="7935"/>
                    </a:lnTo>
                    <a:lnTo>
                      <a:pt x="5688" y="7936"/>
                    </a:lnTo>
                    <a:lnTo>
                      <a:pt x="5633" y="7946"/>
                    </a:lnTo>
                    <a:lnTo>
                      <a:pt x="5624" y="7947"/>
                    </a:lnTo>
                    <a:lnTo>
                      <a:pt x="5569" y="7954"/>
                    </a:lnTo>
                    <a:lnTo>
                      <a:pt x="5560" y="7955"/>
                    </a:lnTo>
                    <a:lnTo>
                      <a:pt x="5505" y="7961"/>
                    </a:lnTo>
                    <a:lnTo>
                      <a:pt x="5495" y="7961"/>
                    </a:lnTo>
                    <a:lnTo>
                      <a:pt x="5440" y="7965"/>
                    </a:lnTo>
                    <a:lnTo>
                      <a:pt x="5430" y="7965"/>
                    </a:lnTo>
                    <a:lnTo>
                      <a:pt x="5375" y="7966"/>
                    </a:lnTo>
                    <a:lnTo>
                      <a:pt x="5365" y="7966"/>
                    </a:lnTo>
                    <a:lnTo>
                      <a:pt x="5310" y="7965"/>
                    </a:lnTo>
                    <a:lnTo>
                      <a:pt x="5300" y="7965"/>
                    </a:lnTo>
                    <a:lnTo>
                      <a:pt x="5245" y="7961"/>
                    </a:lnTo>
                    <a:lnTo>
                      <a:pt x="5235" y="7961"/>
                    </a:lnTo>
                    <a:lnTo>
                      <a:pt x="5180" y="7955"/>
                    </a:lnTo>
                    <a:lnTo>
                      <a:pt x="5171" y="7954"/>
                    </a:lnTo>
                    <a:lnTo>
                      <a:pt x="5116" y="7947"/>
                    </a:lnTo>
                    <a:lnTo>
                      <a:pt x="5107" y="7946"/>
                    </a:lnTo>
                    <a:lnTo>
                      <a:pt x="5052" y="7936"/>
                    </a:lnTo>
                    <a:lnTo>
                      <a:pt x="5043" y="7935"/>
                    </a:lnTo>
                    <a:lnTo>
                      <a:pt x="4989" y="7923"/>
                    </a:lnTo>
                    <a:lnTo>
                      <a:pt x="4980" y="7921"/>
                    </a:lnTo>
                    <a:lnTo>
                      <a:pt x="4926" y="7908"/>
                    </a:lnTo>
                    <a:lnTo>
                      <a:pt x="4917" y="7905"/>
                    </a:lnTo>
                    <a:lnTo>
                      <a:pt x="4864" y="7890"/>
                    </a:lnTo>
                    <a:lnTo>
                      <a:pt x="4855" y="7887"/>
                    </a:lnTo>
                    <a:lnTo>
                      <a:pt x="4803" y="7870"/>
                    </a:lnTo>
                    <a:lnTo>
                      <a:pt x="4794" y="7867"/>
                    </a:lnTo>
                    <a:lnTo>
                      <a:pt x="4742" y="7848"/>
                    </a:lnTo>
                    <a:lnTo>
                      <a:pt x="4734" y="7844"/>
                    </a:lnTo>
                    <a:lnTo>
                      <a:pt x="4683" y="7823"/>
                    </a:lnTo>
                    <a:lnTo>
                      <a:pt x="4674" y="7819"/>
                    </a:lnTo>
                    <a:lnTo>
                      <a:pt x="4624" y="7796"/>
                    </a:lnTo>
                    <a:lnTo>
                      <a:pt x="4615" y="7792"/>
                    </a:lnTo>
                    <a:lnTo>
                      <a:pt x="4566" y="7767"/>
                    </a:lnTo>
                    <a:lnTo>
                      <a:pt x="4558" y="7763"/>
                    </a:lnTo>
                    <a:lnTo>
                      <a:pt x="4509" y="7736"/>
                    </a:lnTo>
                    <a:lnTo>
                      <a:pt x="4501" y="7731"/>
                    </a:lnTo>
                    <a:lnTo>
                      <a:pt x="4453" y="7702"/>
                    </a:lnTo>
                    <a:lnTo>
                      <a:pt x="4445" y="7697"/>
                    </a:lnTo>
                    <a:lnTo>
                      <a:pt x="4399" y="7667"/>
                    </a:lnTo>
                    <a:lnTo>
                      <a:pt x="4391" y="7662"/>
                    </a:lnTo>
                    <a:lnTo>
                      <a:pt x="4346" y="7630"/>
                    </a:lnTo>
                    <a:lnTo>
                      <a:pt x="4338" y="7624"/>
                    </a:lnTo>
                    <a:lnTo>
                      <a:pt x="4295" y="7590"/>
                    </a:lnTo>
                    <a:lnTo>
                      <a:pt x="4287" y="7585"/>
                    </a:lnTo>
                    <a:lnTo>
                      <a:pt x="4245" y="7549"/>
                    </a:lnTo>
                    <a:lnTo>
                      <a:pt x="4238" y="7543"/>
                    </a:lnTo>
                    <a:lnTo>
                      <a:pt x="4197" y="7506"/>
                    </a:lnTo>
                    <a:lnTo>
                      <a:pt x="4190" y="7500"/>
                    </a:lnTo>
                    <a:lnTo>
                      <a:pt x="4150" y="7462"/>
                    </a:lnTo>
                    <a:lnTo>
                      <a:pt x="4143" y="7455"/>
                    </a:lnTo>
                    <a:lnTo>
                      <a:pt x="4105" y="7415"/>
                    </a:lnTo>
                    <a:lnTo>
                      <a:pt x="4099" y="7408"/>
                    </a:lnTo>
                    <a:lnTo>
                      <a:pt x="4062" y="7367"/>
                    </a:lnTo>
                    <a:lnTo>
                      <a:pt x="4056" y="7360"/>
                    </a:lnTo>
                    <a:lnTo>
                      <a:pt x="4020" y="7318"/>
                    </a:lnTo>
                    <a:lnTo>
                      <a:pt x="4015" y="7310"/>
                    </a:lnTo>
                    <a:lnTo>
                      <a:pt x="3981" y="7267"/>
                    </a:lnTo>
                    <a:lnTo>
                      <a:pt x="3975" y="7259"/>
                    </a:lnTo>
                    <a:lnTo>
                      <a:pt x="3943" y="7214"/>
                    </a:lnTo>
                    <a:lnTo>
                      <a:pt x="3938" y="7206"/>
                    </a:lnTo>
                    <a:lnTo>
                      <a:pt x="3908" y="7160"/>
                    </a:lnTo>
                    <a:lnTo>
                      <a:pt x="3903" y="7152"/>
                    </a:lnTo>
                    <a:lnTo>
                      <a:pt x="3874" y="7104"/>
                    </a:lnTo>
                    <a:lnTo>
                      <a:pt x="3869" y="7096"/>
                    </a:lnTo>
                    <a:lnTo>
                      <a:pt x="3842" y="7047"/>
                    </a:lnTo>
                    <a:lnTo>
                      <a:pt x="3838" y="7039"/>
                    </a:lnTo>
                    <a:lnTo>
                      <a:pt x="3813" y="6989"/>
                    </a:lnTo>
                    <a:lnTo>
                      <a:pt x="3809" y="6981"/>
                    </a:lnTo>
                    <a:lnTo>
                      <a:pt x="3786" y="6931"/>
                    </a:lnTo>
                    <a:lnTo>
                      <a:pt x="3782" y="6922"/>
                    </a:lnTo>
                    <a:lnTo>
                      <a:pt x="3761" y="6871"/>
                    </a:lnTo>
                    <a:lnTo>
                      <a:pt x="3757" y="6862"/>
                    </a:lnTo>
                    <a:lnTo>
                      <a:pt x="3738" y="6810"/>
                    </a:lnTo>
                    <a:lnTo>
                      <a:pt x="3735" y="6802"/>
                    </a:lnTo>
                    <a:lnTo>
                      <a:pt x="3718" y="6749"/>
                    </a:lnTo>
                    <a:lnTo>
                      <a:pt x="3715" y="6740"/>
                    </a:lnTo>
                    <a:lnTo>
                      <a:pt x="3700" y="6687"/>
                    </a:lnTo>
                    <a:lnTo>
                      <a:pt x="3697" y="6678"/>
                    </a:lnTo>
                    <a:lnTo>
                      <a:pt x="3684" y="6624"/>
                    </a:lnTo>
                    <a:lnTo>
                      <a:pt x="3682" y="6615"/>
                    </a:lnTo>
                    <a:lnTo>
                      <a:pt x="3670" y="6561"/>
                    </a:lnTo>
                    <a:lnTo>
                      <a:pt x="3669" y="6552"/>
                    </a:lnTo>
                    <a:lnTo>
                      <a:pt x="3659" y="6497"/>
                    </a:lnTo>
                    <a:lnTo>
                      <a:pt x="3658" y="6488"/>
                    </a:lnTo>
                    <a:lnTo>
                      <a:pt x="3651" y="6433"/>
                    </a:lnTo>
                    <a:lnTo>
                      <a:pt x="3650" y="6424"/>
                    </a:lnTo>
                    <a:lnTo>
                      <a:pt x="3644" y="6369"/>
                    </a:lnTo>
                    <a:lnTo>
                      <a:pt x="3644" y="6359"/>
                    </a:lnTo>
                    <a:lnTo>
                      <a:pt x="3640" y="6304"/>
                    </a:lnTo>
                    <a:lnTo>
                      <a:pt x="3640" y="6294"/>
                    </a:lnTo>
                    <a:lnTo>
                      <a:pt x="3639" y="6239"/>
                    </a:lnTo>
                    <a:lnTo>
                      <a:pt x="3639" y="6229"/>
                    </a:lnTo>
                    <a:lnTo>
                      <a:pt x="3640" y="6174"/>
                    </a:lnTo>
                    <a:lnTo>
                      <a:pt x="3640" y="6164"/>
                    </a:lnTo>
                    <a:lnTo>
                      <a:pt x="3644" y="6109"/>
                    </a:lnTo>
                    <a:lnTo>
                      <a:pt x="3644" y="6099"/>
                    </a:lnTo>
                    <a:lnTo>
                      <a:pt x="3650" y="6044"/>
                    </a:lnTo>
                    <a:lnTo>
                      <a:pt x="3651" y="6035"/>
                    </a:lnTo>
                    <a:lnTo>
                      <a:pt x="3658" y="5980"/>
                    </a:lnTo>
                    <a:lnTo>
                      <a:pt x="3659" y="5971"/>
                    </a:lnTo>
                    <a:lnTo>
                      <a:pt x="3669" y="5916"/>
                    </a:lnTo>
                    <a:lnTo>
                      <a:pt x="3670" y="5907"/>
                    </a:lnTo>
                    <a:lnTo>
                      <a:pt x="3682" y="5853"/>
                    </a:lnTo>
                    <a:lnTo>
                      <a:pt x="3684" y="5844"/>
                    </a:lnTo>
                    <a:lnTo>
                      <a:pt x="3697" y="5790"/>
                    </a:lnTo>
                    <a:lnTo>
                      <a:pt x="3700" y="5781"/>
                    </a:lnTo>
                    <a:lnTo>
                      <a:pt x="3715" y="5728"/>
                    </a:lnTo>
                    <a:lnTo>
                      <a:pt x="3718" y="5719"/>
                    </a:lnTo>
                    <a:lnTo>
                      <a:pt x="3735" y="5667"/>
                    </a:lnTo>
                    <a:lnTo>
                      <a:pt x="3738" y="5658"/>
                    </a:lnTo>
                    <a:lnTo>
                      <a:pt x="3757" y="5606"/>
                    </a:lnTo>
                    <a:lnTo>
                      <a:pt x="3761" y="5598"/>
                    </a:lnTo>
                    <a:lnTo>
                      <a:pt x="3782" y="5547"/>
                    </a:lnTo>
                    <a:lnTo>
                      <a:pt x="3786" y="5538"/>
                    </a:lnTo>
                    <a:lnTo>
                      <a:pt x="3809" y="5488"/>
                    </a:lnTo>
                    <a:lnTo>
                      <a:pt x="3813" y="5479"/>
                    </a:lnTo>
                    <a:lnTo>
                      <a:pt x="3838" y="5430"/>
                    </a:lnTo>
                    <a:lnTo>
                      <a:pt x="3842" y="5422"/>
                    </a:lnTo>
                    <a:lnTo>
                      <a:pt x="3869" y="5373"/>
                    </a:lnTo>
                    <a:lnTo>
                      <a:pt x="3874" y="5365"/>
                    </a:lnTo>
                    <a:lnTo>
                      <a:pt x="3903" y="5317"/>
                    </a:lnTo>
                    <a:lnTo>
                      <a:pt x="3908" y="5309"/>
                    </a:lnTo>
                    <a:lnTo>
                      <a:pt x="3938" y="5263"/>
                    </a:lnTo>
                    <a:lnTo>
                      <a:pt x="3943" y="5255"/>
                    </a:lnTo>
                    <a:lnTo>
                      <a:pt x="3975" y="5210"/>
                    </a:lnTo>
                    <a:lnTo>
                      <a:pt x="3981" y="5202"/>
                    </a:lnTo>
                    <a:lnTo>
                      <a:pt x="4015" y="5159"/>
                    </a:lnTo>
                    <a:lnTo>
                      <a:pt x="4020" y="5151"/>
                    </a:lnTo>
                    <a:lnTo>
                      <a:pt x="4056" y="5109"/>
                    </a:lnTo>
                    <a:lnTo>
                      <a:pt x="4062" y="5102"/>
                    </a:lnTo>
                    <a:lnTo>
                      <a:pt x="4099" y="5061"/>
                    </a:lnTo>
                    <a:lnTo>
                      <a:pt x="4105" y="5054"/>
                    </a:lnTo>
                    <a:lnTo>
                      <a:pt x="4143" y="5014"/>
                    </a:lnTo>
                    <a:lnTo>
                      <a:pt x="4150" y="5007"/>
                    </a:lnTo>
                    <a:lnTo>
                      <a:pt x="4190" y="4969"/>
                    </a:lnTo>
                    <a:lnTo>
                      <a:pt x="4197" y="4963"/>
                    </a:lnTo>
                    <a:lnTo>
                      <a:pt x="4238" y="4926"/>
                    </a:lnTo>
                    <a:lnTo>
                      <a:pt x="4245" y="4920"/>
                    </a:lnTo>
                    <a:lnTo>
                      <a:pt x="4287" y="4884"/>
                    </a:lnTo>
                    <a:lnTo>
                      <a:pt x="4295" y="4879"/>
                    </a:lnTo>
                    <a:lnTo>
                      <a:pt x="4338" y="4845"/>
                    </a:lnTo>
                    <a:lnTo>
                      <a:pt x="4346" y="4839"/>
                    </a:lnTo>
                    <a:lnTo>
                      <a:pt x="4391" y="4807"/>
                    </a:lnTo>
                    <a:lnTo>
                      <a:pt x="4399" y="4802"/>
                    </a:lnTo>
                    <a:lnTo>
                      <a:pt x="4445" y="4772"/>
                    </a:lnTo>
                    <a:lnTo>
                      <a:pt x="4453" y="4767"/>
                    </a:lnTo>
                    <a:lnTo>
                      <a:pt x="4501" y="4738"/>
                    </a:lnTo>
                    <a:lnTo>
                      <a:pt x="4509" y="4733"/>
                    </a:lnTo>
                    <a:lnTo>
                      <a:pt x="4558" y="4706"/>
                    </a:lnTo>
                    <a:lnTo>
                      <a:pt x="4566" y="4702"/>
                    </a:lnTo>
                    <a:lnTo>
                      <a:pt x="4615" y="4677"/>
                    </a:lnTo>
                    <a:lnTo>
                      <a:pt x="4624" y="4673"/>
                    </a:lnTo>
                    <a:lnTo>
                      <a:pt x="4674" y="4650"/>
                    </a:lnTo>
                    <a:lnTo>
                      <a:pt x="4683" y="4646"/>
                    </a:lnTo>
                    <a:lnTo>
                      <a:pt x="4734" y="4625"/>
                    </a:lnTo>
                    <a:lnTo>
                      <a:pt x="4742" y="4621"/>
                    </a:lnTo>
                    <a:lnTo>
                      <a:pt x="4794" y="4602"/>
                    </a:lnTo>
                    <a:lnTo>
                      <a:pt x="4803" y="4599"/>
                    </a:lnTo>
                    <a:lnTo>
                      <a:pt x="4855" y="4582"/>
                    </a:lnTo>
                    <a:lnTo>
                      <a:pt x="4864" y="4579"/>
                    </a:lnTo>
                    <a:lnTo>
                      <a:pt x="4917" y="4564"/>
                    </a:lnTo>
                    <a:lnTo>
                      <a:pt x="4926" y="4561"/>
                    </a:lnTo>
                    <a:lnTo>
                      <a:pt x="4980" y="4548"/>
                    </a:lnTo>
                    <a:lnTo>
                      <a:pt x="4989" y="4546"/>
                    </a:lnTo>
                    <a:lnTo>
                      <a:pt x="5043" y="4534"/>
                    </a:lnTo>
                    <a:lnTo>
                      <a:pt x="5052" y="4533"/>
                    </a:lnTo>
                    <a:lnTo>
                      <a:pt x="5107" y="4523"/>
                    </a:lnTo>
                    <a:lnTo>
                      <a:pt x="5116" y="4522"/>
                    </a:lnTo>
                    <a:lnTo>
                      <a:pt x="5171" y="4515"/>
                    </a:lnTo>
                    <a:lnTo>
                      <a:pt x="5180" y="4514"/>
                    </a:lnTo>
                    <a:lnTo>
                      <a:pt x="5235" y="4508"/>
                    </a:lnTo>
                    <a:lnTo>
                      <a:pt x="5245" y="4508"/>
                    </a:lnTo>
                    <a:lnTo>
                      <a:pt x="5300" y="4504"/>
                    </a:lnTo>
                    <a:lnTo>
                      <a:pt x="5310" y="4504"/>
                    </a:lnTo>
                    <a:lnTo>
                      <a:pt x="5365" y="4503"/>
                    </a:lnTo>
                    <a:lnTo>
                      <a:pt x="5375" y="4503"/>
                    </a:lnTo>
                    <a:lnTo>
                      <a:pt x="5430" y="4504"/>
                    </a:lnTo>
                    <a:lnTo>
                      <a:pt x="5440" y="4504"/>
                    </a:lnTo>
                    <a:lnTo>
                      <a:pt x="5495" y="4508"/>
                    </a:lnTo>
                    <a:lnTo>
                      <a:pt x="5505" y="4508"/>
                    </a:lnTo>
                    <a:lnTo>
                      <a:pt x="5560" y="4514"/>
                    </a:lnTo>
                    <a:lnTo>
                      <a:pt x="5569" y="4515"/>
                    </a:lnTo>
                    <a:lnTo>
                      <a:pt x="5624" y="4522"/>
                    </a:lnTo>
                    <a:lnTo>
                      <a:pt x="5633" y="4523"/>
                    </a:lnTo>
                    <a:lnTo>
                      <a:pt x="5688" y="4533"/>
                    </a:lnTo>
                    <a:lnTo>
                      <a:pt x="5697" y="4534"/>
                    </a:lnTo>
                    <a:lnTo>
                      <a:pt x="5751" y="4546"/>
                    </a:lnTo>
                    <a:lnTo>
                      <a:pt x="5760" y="4548"/>
                    </a:lnTo>
                    <a:lnTo>
                      <a:pt x="5814" y="4561"/>
                    </a:lnTo>
                    <a:lnTo>
                      <a:pt x="5823" y="4564"/>
                    </a:lnTo>
                    <a:lnTo>
                      <a:pt x="5876" y="4579"/>
                    </a:lnTo>
                    <a:lnTo>
                      <a:pt x="5885" y="4582"/>
                    </a:lnTo>
                    <a:lnTo>
                      <a:pt x="5938" y="4599"/>
                    </a:lnTo>
                    <a:lnTo>
                      <a:pt x="5946" y="4602"/>
                    </a:lnTo>
                    <a:lnTo>
                      <a:pt x="5998" y="4621"/>
                    </a:lnTo>
                    <a:lnTo>
                      <a:pt x="6007" y="4625"/>
                    </a:lnTo>
                    <a:lnTo>
                      <a:pt x="6058" y="4646"/>
                    </a:lnTo>
                    <a:lnTo>
                      <a:pt x="6067" y="4650"/>
                    </a:lnTo>
                    <a:lnTo>
                      <a:pt x="6117" y="4673"/>
                    </a:lnTo>
                    <a:lnTo>
                      <a:pt x="6125" y="4677"/>
                    </a:lnTo>
                    <a:lnTo>
                      <a:pt x="6175" y="4702"/>
                    </a:lnTo>
                    <a:lnTo>
                      <a:pt x="6183" y="4706"/>
                    </a:lnTo>
                    <a:lnTo>
                      <a:pt x="6232" y="4733"/>
                    </a:lnTo>
                    <a:lnTo>
                      <a:pt x="6240" y="4738"/>
                    </a:lnTo>
                    <a:lnTo>
                      <a:pt x="6288" y="4767"/>
                    </a:lnTo>
                    <a:lnTo>
                      <a:pt x="6296" y="4772"/>
                    </a:lnTo>
                    <a:lnTo>
                      <a:pt x="6342" y="4802"/>
                    </a:lnTo>
                    <a:lnTo>
                      <a:pt x="6350" y="4807"/>
                    </a:lnTo>
                    <a:lnTo>
                      <a:pt x="6395" y="4839"/>
                    </a:lnTo>
                    <a:lnTo>
                      <a:pt x="6403" y="4845"/>
                    </a:lnTo>
                    <a:lnTo>
                      <a:pt x="6446" y="4879"/>
                    </a:lnTo>
                    <a:lnTo>
                      <a:pt x="6454" y="4884"/>
                    </a:lnTo>
                    <a:lnTo>
                      <a:pt x="6496" y="4920"/>
                    </a:lnTo>
                    <a:lnTo>
                      <a:pt x="6503" y="4926"/>
                    </a:lnTo>
                    <a:lnTo>
                      <a:pt x="6544" y="4963"/>
                    </a:lnTo>
                    <a:lnTo>
                      <a:pt x="6551" y="4969"/>
                    </a:lnTo>
                    <a:lnTo>
                      <a:pt x="6591" y="5007"/>
                    </a:lnTo>
                    <a:lnTo>
                      <a:pt x="6598" y="5014"/>
                    </a:lnTo>
                    <a:lnTo>
                      <a:pt x="6636" y="5054"/>
                    </a:lnTo>
                    <a:lnTo>
                      <a:pt x="6642" y="5061"/>
                    </a:lnTo>
                    <a:lnTo>
                      <a:pt x="6679" y="5102"/>
                    </a:lnTo>
                    <a:lnTo>
                      <a:pt x="6685" y="5109"/>
                    </a:lnTo>
                    <a:lnTo>
                      <a:pt x="6721" y="5151"/>
                    </a:lnTo>
                    <a:lnTo>
                      <a:pt x="6726" y="5159"/>
                    </a:lnTo>
                    <a:lnTo>
                      <a:pt x="6760" y="5202"/>
                    </a:lnTo>
                    <a:lnTo>
                      <a:pt x="6766" y="5210"/>
                    </a:lnTo>
                    <a:lnTo>
                      <a:pt x="6798" y="5255"/>
                    </a:lnTo>
                    <a:lnTo>
                      <a:pt x="6803" y="5263"/>
                    </a:lnTo>
                    <a:lnTo>
                      <a:pt x="6833" y="5309"/>
                    </a:lnTo>
                    <a:lnTo>
                      <a:pt x="6838" y="5317"/>
                    </a:lnTo>
                    <a:lnTo>
                      <a:pt x="6867" y="5365"/>
                    </a:lnTo>
                    <a:lnTo>
                      <a:pt x="6872" y="5373"/>
                    </a:lnTo>
                    <a:lnTo>
                      <a:pt x="6899" y="5422"/>
                    </a:lnTo>
                    <a:lnTo>
                      <a:pt x="6903" y="5430"/>
                    </a:lnTo>
                    <a:lnTo>
                      <a:pt x="6928" y="5479"/>
                    </a:lnTo>
                    <a:lnTo>
                      <a:pt x="6932" y="5488"/>
                    </a:lnTo>
                    <a:lnTo>
                      <a:pt x="6955" y="5538"/>
                    </a:lnTo>
                    <a:lnTo>
                      <a:pt x="6959" y="5547"/>
                    </a:lnTo>
                    <a:lnTo>
                      <a:pt x="6980" y="5598"/>
                    </a:lnTo>
                    <a:lnTo>
                      <a:pt x="6984" y="5606"/>
                    </a:lnTo>
                    <a:lnTo>
                      <a:pt x="7003" y="5658"/>
                    </a:lnTo>
                    <a:lnTo>
                      <a:pt x="7006" y="5667"/>
                    </a:lnTo>
                    <a:lnTo>
                      <a:pt x="7023" y="5719"/>
                    </a:lnTo>
                    <a:lnTo>
                      <a:pt x="7026" y="5728"/>
                    </a:lnTo>
                    <a:lnTo>
                      <a:pt x="7041" y="5781"/>
                    </a:lnTo>
                    <a:lnTo>
                      <a:pt x="7044" y="5790"/>
                    </a:lnTo>
                    <a:lnTo>
                      <a:pt x="7057" y="5844"/>
                    </a:lnTo>
                    <a:lnTo>
                      <a:pt x="7059" y="5853"/>
                    </a:lnTo>
                    <a:lnTo>
                      <a:pt x="7071" y="5907"/>
                    </a:lnTo>
                    <a:lnTo>
                      <a:pt x="7072" y="5916"/>
                    </a:lnTo>
                    <a:lnTo>
                      <a:pt x="7082" y="5971"/>
                    </a:lnTo>
                    <a:lnTo>
                      <a:pt x="7083" y="5980"/>
                    </a:lnTo>
                    <a:lnTo>
                      <a:pt x="7090" y="6035"/>
                    </a:lnTo>
                    <a:lnTo>
                      <a:pt x="7091" y="6044"/>
                    </a:lnTo>
                    <a:lnTo>
                      <a:pt x="7097" y="6099"/>
                    </a:lnTo>
                    <a:lnTo>
                      <a:pt x="7097" y="6109"/>
                    </a:lnTo>
                    <a:lnTo>
                      <a:pt x="7101" y="6164"/>
                    </a:lnTo>
                    <a:lnTo>
                      <a:pt x="7101" y="6174"/>
                    </a:lnTo>
                    <a:close/>
                    <a:moveTo>
                      <a:pt x="6601" y="6280"/>
                    </a:moveTo>
                    <a:lnTo>
                      <a:pt x="6602" y="6234"/>
                    </a:lnTo>
                    <a:lnTo>
                      <a:pt x="6601" y="6188"/>
                    </a:lnTo>
                    <a:lnTo>
                      <a:pt x="6598" y="6142"/>
                    </a:lnTo>
                    <a:lnTo>
                      <a:pt x="6594" y="6096"/>
                    </a:lnTo>
                    <a:lnTo>
                      <a:pt x="6588" y="6051"/>
                    </a:lnTo>
                    <a:lnTo>
                      <a:pt x="6580" y="6005"/>
                    </a:lnTo>
                    <a:lnTo>
                      <a:pt x="6571" y="5960"/>
                    </a:lnTo>
                    <a:lnTo>
                      <a:pt x="6560" y="5916"/>
                    </a:lnTo>
                    <a:lnTo>
                      <a:pt x="6547" y="5872"/>
                    </a:lnTo>
                    <a:lnTo>
                      <a:pt x="6533" y="5828"/>
                    </a:lnTo>
                    <a:lnTo>
                      <a:pt x="6517" y="5785"/>
                    </a:lnTo>
                    <a:lnTo>
                      <a:pt x="6499" y="5743"/>
                    </a:lnTo>
                    <a:lnTo>
                      <a:pt x="6480" y="5701"/>
                    </a:lnTo>
                    <a:lnTo>
                      <a:pt x="6459" y="5660"/>
                    </a:lnTo>
                    <a:lnTo>
                      <a:pt x="6437" y="5619"/>
                    </a:lnTo>
                    <a:lnTo>
                      <a:pt x="6413" y="5579"/>
                    </a:lnTo>
                    <a:lnTo>
                      <a:pt x="6387" y="5541"/>
                    </a:lnTo>
                    <a:lnTo>
                      <a:pt x="6361" y="5503"/>
                    </a:lnTo>
                    <a:lnTo>
                      <a:pt x="6333" y="5467"/>
                    </a:lnTo>
                    <a:lnTo>
                      <a:pt x="6303" y="5431"/>
                    </a:lnTo>
                    <a:lnTo>
                      <a:pt x="6273" y="5397"/>
                    </a:lnTo>
                    <a:lnTo>
                      <a:pt x="6241" y="5364"/>
                    </a:lnTo>
                    <a:lnTo>
                      <a:pt x="6208" y="5332"/>
                    </a:lnTo>
                    <a:lnTo>
                      <a:pt x="6174" y="5302"/>
                    </a:lnTo>
                    <a:lnTo>
                      <a:pt x="6138" y="5272"/>
                    </a:lnTo>
                    <a:lnTo>
                      <a:pt x="6102" y="5244"/>
                    </a:lnTo>
                    <a:lnTo>
                      <a:pt x="6064" y="5218"/>
                    </a:lnTo>
                    <a:lnTo>
                      <a:pt x="6026" y="5192"/>
                    </a:lnTo>
                    <a:lnTo>
                      <a:pt x="5986" y="5169"/>
                    </a:lnTo>
                    <a:lnTo>
                      <a:pt x="5945" y="5146"/>
                    </a:lnTo>
                    <a:lnTo>
                      <a:pt x="5904" y="5125"/>
                    </a:lnTo>
                    <a:lnTo>
                      <a:pt x="5862" y="5106"/>
                    </a:lnTo>
                    <a:lnTo>
                      <a:pt x="5820" y="5088"/>
                    </a:lnTo>
                    <a:lnTo>
                      <a:pt x="5777" y="5072"/>
                    </a:lnTo>
                    <a:lnTo>
                      <a:pt x="5733" y="5058"/>
                    </a:lnTo>
                    <a:lnTo>
                      <a:pt x="5689" y="5045"/>
                    </a:lnTo>
                    <a:lnTo>
                      <a:pt x="5644" y="5034"/>
                    </a:lnTo>
                    <a:lnTo>
                      <a:pt x="5599" y="5025"/>
                    </a:lnTo>
                    <a:lnTo>
                      <a:pt x="5554" y="5017"/>
                    </a:lnTo>
                    <a:lnTo>
                      <a:pt x="5508" y="5011"/>
                    </a:lnTo>
                    <a:lnTo>
                      <a:pt x="5462" y="5007"/>
                    </a:lnTo>
                    <a:lnTo>
                      <a:pt x="5416" y="5004"/>
                    </a:lnTo>
                    <a:lnTo>
                      <a:pt x="5370" y="5003"/>
                    </a:lnTo>
                    <a:lnTo>
                      <a:pt x="5324" y="5004"/>
                    </a:lnTo>
                    <a:lnTo>
                      <a:pt x="5278" y="5007"/>
                    </a:lnTo>
                    <a:lnTo>
                      <a:pt x="5232" y="5011"/>
                    </a:lnTo>
                    <a:lnTo>
                      <a:pt x="5187" y="5017"/>
                    </a:lnTo>
                    <a:lnTo>
                      <a:pt x="5141" y="5025"/>
                    </a:lnTo>
                    <a:lnTo>
                      <a:pt x="5096" y="5034"/>
                    </a:lnTo>
                    <a:lnTo>
                      <a:pt x="5052" y="5045"/>
                    </a:lnTo>
                    <a:lnTo>
                      <a:pt x="5008" y="5058"/>
                    </a:lnTo>
                    <a:lnTo>
                      <a:pt x="4964" y="5072"/>
                    </a:lnTo>
                    <a:lnTo>
                      <a:pt x="4921" y="5088"/>
                    </a:lnTo>
                    <a:lnTo>
                      <a:pt x="4879" y="5106"/>
                    </a:lnTo>
                    <a:lnTo>
                      <a:pt x="4837" y="5125"/>
                    </a:lnTo>
                    <a:lnTo>
                      <a:pt x="4796" y="5146"/>
                    </a:lnTo>
                    <a:lnTo>
                      <a:pt x="4755" y="5168"/>
                    </a:lnTo>
                    <a:lnTo>
                      <a:pt x="4715" y="5192"/>
                    </a:lnTo>
                    <a:lnTo>
                      <a:pt x="4677" y="5218"/>
                    </a:lnTo>
                    <a:lnTo>
                      <a:pt x="4639" y="5244"/>
                    </a:lnTo>
                    <a:lnTo>
                      <a:pt x="4603" y="5272"/>
                    </a:lnTo>
                    <a:lnTo>
                      <a:pt x="4567" y="5302"/>
                    </a:lnTo>
                    <a:lnTo>
                      <a:pt x="4533" y="5332"/>
                    </a:lnTo>
                    <a:lnTo>
                      <a:pt x="4500" y="5364"/>
                    </a:lnTo>
                    <a:lnTo>
                      <a:pt x="4468" y="5397"/>
                    </a:lnTo>
                    <a:lnTo>
                      <a:pt x="4438" y="5431"/>
                    </a:lnTo>
                    <a:lnTo>
                      <a:pt x="4408" y="5467"/>
                    </a:lnTo>
                    <a:lnTo>
                      <a:pt x="4380" y="5503"/>
                    </a:lnTo>
                    <a:lnTo>
                      <a:pt x="4354" y="5541"/>
                    </a:lnTo>
                    <a:lnTo>
                      <a:pt x="4328" y="5579"/>
                    </a:lnTo>
                    <a:lnTo>
                      <a:pt x="4304" y="5619"/>
                    </a:lnTo>
                    <a:lnTo>
                      <a:pt x="4282" y="5660"/>
                    </a:lnTo>
                    <a:lnTo>
                      <a:pt x="4261" y="5701"/>
                    </a:lnTo>
                    <a:lnTo>
                      <a:pt x="4242" y="5743"/>
                    </a:lnTo>
                    <a:lnTo>
                      <a:pt x="4224" y="5785"/>
                    </a:lnTo>
                    <a:lnTo>
                      <a:pt x="4208" y="5828"/>
                    </a:lnTo>
                    <a:lnTo>
                      <a:pt x="4194" y="5872"/>
                    </a:lnTo>
                    <a:lnTo>
                      <a:pt x="4181" y="5916"/>
                    </a:lnTo>
                    <a:lnTo>
                      <a:pt x="4170" y="5960"/>
                    </a:lnTo>
                    <a:lnTo>
                      <a:pt x="4161" y="6005"/>
                    </a:lnTo>
                    <a:lnTo>
                      <a:pt x="4153" y="6051"/>
                    </a:lnTo>
                    <a:lnTo>
                      <a:pt x="4147" y="6096"/>
                    </a:lnTo>
                    <a:lnTo>
                      <a:pt x="4143" y="6142"/>
                    </a:lnTo>
                    <a:lnTo>
                      <a:pt x="4140" y="6188"/>
                    </a:lnTo>
                    <a:lnTo>
                      <a:pt x="4139" y="6234"/>
                    </a:lnTo>
                    <a:lnTo>
                      <a:pt x="4140" y="6280"/>
                    </a:lnTo>
                    <a:lnTo>
                      <a:pt x="4143" y="6326"/>
                    </a:lnTo>
                    <a:lnTo>
                      <a:pt x="4147" y="6372"/>
                    </a:lnTo>
                    <a:lnTo>
                      <a:pt x="4153" y="6418"/>
                    </a:lnTo>
                    <a:lnTo>
                      <a:pt x="4161" y="6463"/>
                    </a:lnTo>
                    <a:lnTo>
                      <a:pt x="4170" y="6508"/>
                    </a:lnTo>
                    <a:lnTo>
                      <a:pt x="4181" y="6553"/>
                    </a:lnTo>
                    <a:lnTo>
                      <a:pt x="4194" y="6597"/>
                    </a:lnTo>
                    <a:lnTo>
                      <a:pt x="4208" y="6641"/>
                    </a:lnTo>
                    <a:lnTo>
                      <a:pt x="4224" y="6684"/>
                    </a:lnTo>
                    <a:lnTo>
                      <a:pt x="4242" y="6726"/>
                    </a:lnTo>
                    <a:lnTo>
                      <a:pt x="4261" y="6768"/>
                    </a:lnTo>
                    <a:lnTo>
                      <a:pt x="4282" y="6809"/>
                    </a:lnTo>
                    <a:lnTo>
                      <a:pt x="4305" y="6850"/>
                    </a:lnTo>
                    <a:lnTo>
                      <a:pt x="4328" y="6890"/>
                    </a:lnTo>
                    <a:lnTo>
                      <a:pt x="4354" y="6928"/>
                    </a:lnTo>
                    <a:lnTo>
                      <a:pt x="4380" y="6966"/>
                    </a:lnTo>
                    <a:lnTo>
                      <a:pt x="4408" y="7002"/>
                    </a:lnTo>
                    <a:lnTo>
                      <a:pt x="4438" y="7038"/>
                    </a:lnTo>
                    <a:lnTo>
                      <a:pt x="4468" y="7072"/>
                    </a:lnTo>
                    <a:lnTo>
                      <a:pt x="4500" y="7105"/>
                    </a:lnTo>
                    <a:lnTo>
                      <a:pt x="4533" y="7137"/>
                    </a:lnTo>
                    <a:lnTo>
                      <a:pt x="4567" y="7167"/>
                    </a:lnTo>
                    <a:lnTo>
                      <a:pt x="4603" y="7197"/>
                    </a:lnTo>
                    <a:lnTo>
                      <a:pt x="4639" y="7225"/>
                    </a:lnTo>
                    <a:lnTo>
                      <a:pt x="4677" y="7251"/>
                    </a:lnTo>
                    <a:lnTo>
                      <a:pt x="4715" y="7277"/>
                    </a:lnTo>
                    <a:lnTo>
                      <a:pt x="4755" y="7301"/>
                    </a:lnTo>
                    <a:lnTo>
                      <a:pt x="4796" y="7323"/>
                    </a:lnTo>
                    <a:lnTo>
                      <a:pt x="4837" y="7344"/>
                    </a:lnTo>
                    <a:lnTo>
                      <a:pt x="4879" y="7363"/>
                    </a:lnTo>
                    <a:lnTo>
                      <a:pt x="4921" y="7381"/>
                    </a:lnTo>
                    <a:lnTo>
                      <a:pt x="4964" y="7397"/>
                    </a:lnTo>
                    <a:lnTo>
                      <a:pt x="5008" y="7411"/>
                    </a:lnTo>
                    <a:lnTo>
                      <a:pt x="5052" y="7424"/>
                    </a:lnTo>
                    <a:lnTo>
                      <a:pt x="5096" y="7435"/>
                    </a:lnTo>
                    <a:lnTo>
                      <a:pt x="5141" y="7444"/>
                    </a:lnTo>
                    <a:lnTo>
                      <a:pt x="5187" y="7452"/>
                    </a:lnTo>
                    <a:lnTo>
                      <a:pt x="5232" y="7458"/>
                    </a:lnTo>
                    <a:lnTo>
                      <a:pt x="5278" y="7462"/>
                    </a:lnTo>
                    <a:lnTo>
                      <a:pt x="5324" y="7465"/>
                    </a:lnTo>
                    <a:lnTo>
                      <a:pt x="5370" y="7466"/>
                    </a:lnTo>
                    <a:lnTo>
                      <a:pt x="5416" y="7465"/>
                    </a:lnTo>
                    <a:lnTo>
                      <a:pt x="5462" y="7462"/>
                    </a:lnTo>
                    <a:lnTo>
                      <a:pt x="5508" y="7458"/>
                    </a:lnTo>
                    <a:lnTo>
                      <a:pt x="5554" y="7452"/>
                    </a:lnTo>
                    <a:lnTo>
                      <a:pt x="5599" y="7444"/>
                    </a:lnTo>
                    <a:lnTo>
                      <a:pt x="5644" y="7435"/>
                    </a:lnTo>
                    <a:lnTo>
                      <a:pt x="5689" y="7424"/>
                    </a:lnTo>
                    <a:lnTo>
                      <a:pt x="5733" y="7411"/>
                    </a:lnTo>
                    <a:lnTo>
                      <a:pt x="5777" y="7397"/>
                    </a:lnTo>
                    <a:lnTo>
                      <a:pt x="5820" y="7381"/>
                    </a:lnTo>
                    <a:lnTo>
                      <a:pt x="5862" y="7363"/>
                    </a:lnTo>
                    <a:lnTo>
                      <a:pt x="5904" y="7344"/>
                    </a:lnTo>
                    <a:lnTo>
                      <a:pt x="5945" y="7323"/>
                    </a:lnTo>
                    <a:lnTo>
                      <a:pt x="5986" y="7300"/>
                    </a:lnTo>
                    <a:lnTo>
                      <a:pt x="6026" y="7277"/>
                    </a:lnTo>
                    <a:lnTo>
                      <a:pt x="6064" y="7251"/>
                    </a:lnTo>
                    <a:lnTo>
                      <a:pt x="6102" y="7225"/>
                    </a:lnTo>
                    <a:lnTo>
                      <a:pt x="6138" y="7197"/>
                    </a:lnTo>
                    <a:lnTo>
                      <a:pt x="6174" y="7167"/>
                    </a:lnTo>
                    <a:lnTo>
                      <a:pt x="6208" y="7137"/>
                    </a:lnTo>
                    <a:lnTo>
                      <a:pt x="6241" y="7105"/>
                    </a:lnTo>
                    <a:lnTo>
                      <a:pt x="6273" y="7072"/>
                    </a:lnTo>
                    <a:lnTo>
                      <a:pt x="6303" y="7038"/>
                    </a:lnTo>
                    <a:lnTo>
                      <a:pt x="6333" y="7002"/>
                    </a:lnTo>
                    <a:lnTo>
                      <a:pt x="6361" y="6966"/>
                    </a:lnTo>
                    <a:lnTo>
                      <a:pt x="6387" y="6928"/>
                    </a:lnTo>
                    <a:lnTo>
                      <a:pt x="6413" y="6890"/>
                    </a:lnTo>
                    <a:lnTo>
                      <a:pt x="6436" y="6850"/>
                    </a:lnTo>
                    <a:lnTo>
                      <a:pt x="6459" y="6809"/>
                    </a:lnTo>
                    <a:lnTo>
                      <a:pt x="6480" y="6768"/>
                    </a:lnTo>
                    <a:lnTo>
                      <a:pt x="6499" y="6726"/>
                    </a:lnTo>
                    <a:lnTo>
                      <a:pt x="6517" y="6684"/>
                    </a:lnTo>
                    <a:lnTo>
                      <a:pt x="6533" y="6641"/>
                    </a:lnTo>
                    <a:lnTo>
                      <a:pt x="6547" y="6597"/>
                    </a:lnTo>
                    <a:lnTo>
                      <a:pt x="6560" y="6553"/>
                    </a:lnTo>
                    <a:lnTo>
                      <a:pt x="6571" y="6508"/>
                    </a:lnTo>
                    <a:lnTo>
                      <a:pt x="6580" y="6463"/>
                    </a:lnTo>
                    <a:lnTo>
                      <a:pt x="6588" y="6418"/>
                    </a:lnTo>
                    <a:lnTo>
                      <a:pt x="6594" y="6372"/>
                    </a:lnTo>
                    <a:lnTo>
                      <a:pt x="6598" y="6326"/>
                    </a:lnTo>
                    <a:lnTo>
                      <a:pt x="6601" y="6280"/>
                    </a:lnTo>
                    <a:close/>
                  </a:path>
                </a:pathLst>
              </a:custGeom>
              <a:solidFill>
                <a:srgbClr val="FFFFFF"/>
              </a:solidFill>
              <a:ln>
                <a:noFill/>
              </a:ln>
            </p:spPr>
            <p:txBody>
              <a:bodyPr/>
              <a:lstStyle/>
              <a:p>
                <a:endParaRPr/>
              </a:p>
            </p:txBody>
          </p:sp>
          <p:sp>
            <p:nvSpPr>
              <p:cNvPr id="90096" name="Outline">
                <a:extLst>
                  <a:ext uri="{FF2B5EF4-FFF2-40B4-BE49-F238E27FC236}">
                    <a16:creationId xmlns:a16="http://schemas.microsoft.com/office/drawing/2014/main" id="{4EBAB623-31EF-4FE9-BEDC-72CD604102CA}"/>
                  </a:ext>
                </a:extLst>
              </p:cNvPr>
              <p:cNvSpPr/>
              <p:nvPr/>
            </p:nvSpPr>
            <p:spPr>
              <a:xfrm>
                <a:off x="9627603" y="4846320"/>
                <a:ext cx="914400" cy="914400"/>
              </a:xfrm>
              <a:custGeom>
                <a:avLst/>
                <a:gdLst/>
                <a:ahLst/>
                <a:cxnLst/>
                <a:rect l="0" t="0" r="10000" b="10000"/>
                <a:pathLst>
                  <a:path w="10000" h="10000">
                    <a:moveTo>
                      <a:pt x="7346" y="2498"/>
                    </a:moveTo>
                    <a:lnTo>
                      <a:pt x="7348" y="2531"/>
                    </a:lnTo>
                    <a:lnTo>
                      <a:pt x="7348" y="7962"/>
                    </a:lnTo>
                    <a:lnTo>
                      <a:pt x="7346" y="7995"/>
                    </a:lnTo>
                    <a:lnTo>
                      <a:pt x="7339" y="8027"/>
                    </a:lnTo>
                    <a:lnTo>
                      <a:pt x="7329" y="8058"/>
                    </a:lnTo>
                    <a:lnTo>
                      <a:pt x="7315" y="8087"/>
                    </a:lnTo>
                    <a:lnTo>
                      <a:pt x="7296" y="8114"/>
                    </a:lnTo>
                    <a:lnTo>
                      <a:pt x="7275" y="8139"/>
                    </a:lnTo>
                    <a:lnTo>
                      <a:pt x="7250" y="8160"/>
                    </a:lnTo>
                    <a:lnTo>
                      <a:pt x="7223" y="8179"/>
                    </a:lnTo>
                    <a:lnTo>
                      <a:pt x="7194" y="8193"/>
                    </a:lnTo>
                    <a:lnTo>
                      <a:pt x="7163" y="8203"/>
                    </a:lnTo>
                    <a:lnTo>
                      <a:pt x="7131" y="8210"/>
                    </a:lnTo>
                    <a:lnTo>
                      <a:pt x="7098" y="8212"/>
                    </a:lnTo>
                    <a:lnTo>
                      <a:pt x="1914" y="8212"/>
                    </a:lnTo>
                    <a:lnTo>
                      <a:pt x="1881" y="8210"/>
                    </a:lnTo>
                    <a:lnTo>
                      <a:pt x="1849" y="8203"/>
                    </a:lnTo>
                    <a:lnTo>
                      <a:pt x="1818" y="8193"/>
                    </a:lnTo>
                    <a:lnTo>
                      <a:pt x="1789" y="8179"/>
                    </a:lnTo>
                    <a:lnTo>
                      <a:pt x="1762" y="8160"/>
                    </a:lnTo>
                    <a:lnTo>
                      <a:pt x="1737" y="8139"/>
                    </a:lnTo>
                    <a:lnTo>
                      <a:pt x="1716" y="8114"/>
                    </a:lnTo>
                    <a:lnTo>
                      <a:pt x="1697" y="8087"/>
                    </a:lnTo>
                    <a:lnTo>
                      <a:pt x="1683" y="8058"/>
                    </a:lnTo>
                    <a:lnTo>
                      <a:pt x="1673" y="8027"/>
                    </a:lnTo>
                    <a:lnTo>
                      <a:pt x="1666" y="7995"/>
                    </a:lnTo>
                    <a:lnTo>
                      <a:pt x="1664" y="7962"/>
                    </a:lnTo>
                    <a:lnTo>
                      <a:pt x="1664" y="1050"/>
                    </a:lnTo>
                    <a:lnTo>
                      <a:pt x="1666" y="1017"/>
                    </a:lnTo>
                    <a:lnTo>
                      <a:pt x="1673" y="985"/>
                    </a:lnTo>
                    <a:lnTo>
                      <a:pt x="1683" y="954"/>
                    </a:lnTo>
                    <a:lnTo>
                      <a:pt x="1697" y="925"/>
                    </a:lnTo>
                    <a:lnTo>
                      <a:pt x="1716" y="898"/>
                    </a:lnTo>
                    <a:lnTo>
                      <a:pt x="1737" y="873"/>
                    </a:lnTo>
                    <a:lnTo>
                      <a:pt x="1762" y="852"/>
                    </a:lnTo>
                    <a:lnTo>
                      <a:pt x="1789" y="833"/>
                    </a:lnTo>
                    <a:lnTo>
                      <a:pt x="1818" y="819"/>
                    </a:lnTo>
                    <a:lnTo>
                      <a:pt x="1849" y="809"/>
                    </a:lnTo>
                    <a:lnTo>
                      <a:pt x="1881" y="802"/>
                    </a:lnTo>
                    <a:lnTo>
                      <a:pt x="1914" y="800"/>
                    </a:lnTo>
                    <a:lnTo>
                      <a:pt x="5617" y="800"/>
                    </a:lnTo>
                    <a:lnTo>
                      <a:pt x="5650" y="802"/>
                    </a:lnTo>
                    <a:lnTo>
                      <a:pt x="5682" y="809"/>
                    </a:lnTo>
                    <a:lnTo>
                      <a:pt x="5713" y="819"/>
                    </a:lnTo>
                    <a:lnTo>
                      <a:pt x="5742" y="833"/>
                    </a:lnTo>
                    <a:lnTo>
                      <a:pt x="5769" y="852"/>
                    </a:lnTo>
                    <a:lnTo>
                      <a:pt x="5794" y="873"/>
                    </a:lnTo>
                    <a:lnTo>
                      <a:pt x="7275" y="2354"/>
                    </a:lnTo>
                    <a:lnTo>
                      <a:pt x="7296" y="2379"/>
                    </a:lnTo>
                    <a:lnTo>
                      <a:pt x="7315" y="2406"/>
                    </a:lnTo>
                    <a:lnTo>
                      <a:pt x="7329" y="2435"/>
                    </a:lnTo>
                    <a:lnTo>
                      <a:pt x="7339" y="2466"/>
                    </a:lnTo>
                    <a:lnTo>
                      <a:pt x="7346" y="2498"/>
                    </a:lnTo>
                    <a:close/>
                    <a:moveTo>
                      <a:pt x="5376" y="2596"/>
                    </a:moveTo>
                    <a:lnTo>
                      <a:pt x="5369" y="2564"/>
                    </a:lnTo>
                    <a:lnTo>
                      <a:pt x="5367" y="2531"/>
                    </a:lnTo>
                    <a:lnTo>
                      <a:pt x="5367" y="1300"/>
                    </a:lnTo>
                    <a:lnTo>
                      <a:pt x="2164" y="1300"/>
                    </a:lnTo>
                    <a:lnTo>
                      <a:pt x="2164" y="7712"/>
                    </a:lnTo>
                    <a:lnTo>
                      <a:pt x="6848" y="7712"/>
                    </a:lnTo>
                    <a:lnTo>
                      <a:pt x="6848" y="2781"/>
                    </a:lnTo>
                    <a:lnTo>
                      <a:pt x="5617" y="2781"/>
                    </a:lnTo>
                    <a:lnTo>
                      <a:pt x="5584" y="2779"/>
                    </a:lnTo>
                    <a:lnTo>
                      <a:pt x="5552" y="2772"/>
                    </a:lnTo>
                    <a:lnTo>
                      <a:pt x="5521" y="2762"/>
                    </a:lnTo>
                    <a:lnTo>
                      <a:pt x="5492" y="2748"/>
                    </a:lnTo>
                    <a:lnTo>
                      <a:pt x="5465" y="2729"/>
                    </a:lnTo>
                    <a:lnTo>
                      <a:pt x="5440" y="2708"/>
                    </a:lnTo>
                    <a:lnTo>
                      <a:pt x="5419" y="2683"/>
                    </a:lnTo>
                    <a:lnTo>
                      <a:pt x="5400" y="2656"/>
                    </a:lnTo>
                    <a:lnTo>
                      <a:pt x="5386" y="2627"/>
                    </a:lnTo>
                    <a:lnTo>
                      <a:pt x="5376" y="2596"/>
                    </a:lnTo>
                    <a:close/>
                    <a:moveTo>
                      <a:pt x="5867" y="2281"/>
                    </a:moveTo>
                    <a:lnTo>
                      <a:pt x="6494" y="2281"/>
                    </a:lnTo>
                    <a:lnTo>
                      <a:pt x="5867" y="1654"/>
                    </a:lnTo>
                    <a:lnTo>
                      <a:pt x="5867" y="2281"/>
                    </a:lnTo>
                    <a:close/>
                    <a:moveTo>
                      <a:pt x="5427" y="3905"/>
                    </a:moveTo>
                    <a:lnTo>
                      <a:pt x="5409" y="3911"/>
                    </a:lnTo>
                    <a:lnTo>
                      <a:pt x="5390" y="3915"/>
                    </a:lnTo>
                    <a:lnTo>
                      <a:pt x="5370" y="3916"/>
                    </a:lnTo>
                    <a:lnTo>
                      <a:pt x="2902" y="3916"/>
                    </a:lnTo>
                    <a:lnTo>
                      <a:pt x="2882" y="3915"/>
                    </a:lnTo>
                    <a:lnTo>
                      <a:pt x="2863" y="3911"/>
                    </a:lnTo>
                    <a:lnTo>
                      <a:pt x="2845" y="3905"/>
                    </a:lnTo>
                    <a:lnTo>
                      <a:pt x="2827" y="3896"/>
                    </a:lnTo>
                    <a:lnTo>
                      <a:pt x="2811" y="3885"/>
                    </a:lnTo>
                    <a:lnTo>
                      <a:pt x="2796" y="3872"/>
                    </a:lnTo>
                    <a:lnTo>
                      <a:pt x="2783" y="3857"/>
                    </a:lnTo>
                    <a:lnTo>
                      <a:pt x="2772" y="3841"/>
                    </a:lnTo>
                    <a:lnTo>
                      <a:pt x="2763" y="3823"/>
                    </a:lnTo>
                    <a:lnTo>
                      <a:pt x="2757" y="3805"/>
                    </a:lnTo>
                    <a:lnTo>
                      <a:pt x="2753" y="3786"/>
                    </a:lnTo>
                    <a:lnTo>
                      <a:pt x="2752" y="3766"/>
                    </a:lnTo>
                    <a:lnTo>
                      <a:pt x="2753" y="3746"/>
                    </a:lnTo>
                    <a:lnTo>
                      <a:pt x="2757" y="3727"/>
                    </a:lnTo>
                    <a:lnTo>
                      <a:pt x="2763" y="3709"/>
                    </a:lnTo>
                    <a:lnTo>
                      <a:pt x="2772" y="3691"/>
                    </a:lnTo>
                    <a:lnTo>
                      <a:pt x="2783" y="3675"/>
                    </a:lnTo>
                    <a:lnTo>
                      <a:pt x="2796" y="3660"/>
                    </a:lnTo>
                    <a:lnTo>
                      <a:pt x="2811" y="3647"/>
                    </a:lnTo>
                    <a:lnTo>
                      <a:pt x="2827" y="3636"/>
                    </a:lnTo>
                    <a:lnTo>
                      <a:pt x="2845" y="3627"/>
                    </a:lnTo>
                    <a:lnTo>
                      <a:pt x="2863" y="3621"/>
                    </a:lnTo>
                    <a:lnTo>
                      <a:pt x="2882" y="3617"/>
                    </a:lnTo>
                    <a:lnTo>
                      <a:pt x="2902" y="3616"/>
                    </a:lnTo>
                    <a:lnTo>
                      <a:pt x="5370" y="3616"/>
                    </a:lnTo>
                    <a:lnTo>
                      <a:pt x="5390" y="3617"/>
                    </a:lnTo>
                    <a:lnTo>
                      <a:pt x="5409" y="3621"/>
                    </a:lnTo>
                    <a:lnTo>
                      <a:pt x="5427" y="3627"/>
                    </a:lnTo>
                    <a:lnTo>
                      <a:pt x="5445" y="3636"/>
                    </a:lnTo>
                    <a:lnTo>
                      <a:pt x="5461" y="3647"/>
                    </a:lnTo>
                    <a:lnTo>
                      <a:pt x="5476" y="3660"/>
                    </a:lnTo>
                    <a:lnTo>
                      <a:pt x="5489" y="3675"/>
                    </a:lnTo>
                    <a:lnTo>
                      <a:pt x="5500" y="3691"/>
                    </a:lnTo>
                    <a:lnTo>
                      <a:pt x="5509" y="3709"/>
                    </a:lnTo>
                    <a:lnTo>
                      <a:pt x="5515" y="3727"/>
                    </a:lnTo>
                    <a:lnTo>
                      <a:pt x="5519" y="3746"/>
                    </a:lnTo>
                    <a:lnTo>
                      <a:pt x="5520" y="3766"/>
                    </a:lnTo>
                    <a:lnTo>
                      <a:pt x="5519" y="3786"/>
                    </a:lnTo>
                    <a:lnTo>
                      <a:pt x="5515" y="3805"/>
                    </a:lnTo>
                    <a:lnTo>
                      <a:pt x="5509" y="3823"/>
                    </a:lnTo>
                    <a:lnTo>
                      <a:pt x="5500" y="3841"/>
                    </a:lnTo>
                    <a:lnTo>
                      <a:pt x="5489" y="3857"/>
                    </a:lnTo>
                    <a:lnTo>
                      <a:pt x="5476" y="3872"/>
                    </a:lnTo>
                    <a:lnTo>
                      <a:pt x="5461" y="3885"/>
                    </a:lnTo>
                    <a:lnTo>
                      <a:pt x="5445" y="3896"/>
                    </a:lnTo>
                    <a:lnTo>
                      <a:pt x="5427" y="3905"/>
                    </a:lnTo>
                    <a:close/>
                    <a:moveTo>
                      <a:pt x="4687" y="4892"/>
                    </a:moveTo>
                    <a:lnTo>
                      <a:pt x="4669" y="4898"/>
                    </a:lnTo>
                    <a:lnTo>
                      <a:pt x="4650" y="4902"/>
                    </a:lnTo>
                    <a:lnTo>
                      <a:pt x="4630" y="4903"/>
                    </a:lnTo>
                    <a:lnTo>
                      <a:pt x="2902" y="4903"/>
                    </a:lnTo>
                    <a:lnTo>
                      <a:pt x="2882" y="4902"/>
                    </a:lnTo>
                    <a:lnTo>
                      <a:pt x="2863" y="4898"/>
                    </a:lnTo>
                    <a:lnTo>
                      <a:pt x="2845" y="4892"/>
                    </a:lnTo>
                    <a:lnTo>
                      <a:pt x="2827" y="4883"/>
                    </a:lnTo>
                    <a:lnTo>
                      <a:pt x="2811" y="4872"/>
                    </a:lnTo>
                    <a:lnTo>
                      <a:pt x="2796" y="4859"/>
                    </a:lnTo>
                    <a:lnTo>
                      <a:pt x="2783" y="4844"/>
                    </a:lnTo>
                    <a:lnTo>
                      <a:pt x="2772" y="4828"/>
                    </a:lnTo>
                    <a:lnTo>
                      <a:pt x="2763" y="4810"/>
                    </a:lnTo>
                    <a:lnTo>
                      <a:pt x="2757" y="4792"/>
                    </a:lnTo>
                    <a:lnTo>
                      <a:pt x="2753" y="4773"/>
                    </a:lnTo>
                    <a:lnTo>
                      <a:pt x="2752" y="4753"/>
                    </a:lnTo>
                    <a:lnTo>
                      <a:pt x="2753" y="4733"/>
                    </a:lnTo>
                    <a:lnTo>
                      <a:pt x="2757" y="4714"/>
                    </a:lnTo>
                    <a:lnTo>
                      <a:pt x="2763" y="4696"/>
                    </a:lnTo>
                    <a:lnTo>
                      <a:pt x="2772" y="4678"/>
                    </a:lnTo>
                    <a:lnTo>
                      <a:pt x="2783" y="4662"/>
                    </a:lnTo>
                    <a:lnTo>
                      <a:pt x="2796" y="4647"/>
                    </a:lnTo>
                    <a:lnTo>
                      <a:pt x="2811" y="4634"/>
                    </a:lnTo>
                    <a:lnTo>
                      <a:pt x="2827" y="4623"/>
                    </a:lnTo>
                    <a:lnTo>
                      <a:pt x="2845" y="4614"/>
                    </a:lnTo>
                    <a:lnTo>
                      <a:pt x="2863" y="4608"/>
                    </a:lnTo>
                    <a:lnTo>
                      <a:pt x="2882" y="4604"/>
                    </a:lnTo>
                    <a:lnTo>
                      <a:pt x="2902" y="4603"/>
                    </a:lnTo>
                    <a:lnTo>
                      <a:pt x="4630" y="4603"/>
                    </a:lnTo>
                    <a:lnTo>
                      <a:pt x="4650" y="4604"/>
                    </a:lnTo>
                    <a:lnTo>
                      <a:pt x="4669" y="4608"/>
                    </a:lnTo>
                    <a:lnTo>
                      <a:pt x="4687" y="4614"/>
                    </a:lnTo>
                    <a:lnTo>
                      <a:pt x="4705" y="4623"/>
                    </a:lnTo>
                    <a:lnTo>
                      <a:pt x="4721" y="4634"/>
                    </a:lnTo>
                    <a:lnTo>
                      <a:pt x="4736" y="4647"/>
                    </a:lnTo>
                    <a:lnTo>
                      <a:pt x="4749" y="4662"/>
                    </a:lnTo>
                    <a:lnTo>
                      <a:pt x="4760" y="4678"/>
                    </a:lnTo>
                    <a:lnTo>
                      <a:pt x="4769" y="4696"/>
                    </a:lnTo>
                    <a:lnTo>
                      <a:pt x="4775" y="4714"/>
                    </a:lnTo>
                    <a:lnTo>
                      <a:pt x="4779" y="4733"/>
                    </a:lnTo>
                    <a:lnTo>
                      <a:pt x="4780" y="4753"/>
                    </a:lnTo>
                    <a:lnTo>
                      <a:pt x="4779" y="4773"/>
                    </a:lnTo>
                    <a:lnTo>
                      <a:pt x="4775" y="4792"/>
                    </a:lnTo>
                    <a:lnTo>
                      <a:pt x="4769" y="4810"/>
                    </a:lnTo>
                    <a:lnTo>
                      <a:pt x="4760" y="4828"/>
                    </a:lnTo>
                    <a:lnTo>
                      <a:pt x="4749" y="4844"/>
                    </a:lnTo>
                    <a:lnTo>
                      <a:pt x="4736" y="4859"/>
                    </a:lnTo>
                    <a:lnTo>
                      <a:pt x="4721" y="4872"/>
                    </a:lnTo>
                    <a:lnTo>
                      <a:pt x="4705" y="4883"/>
                    </a:lnTo>
                    <a:lnTo>
                      <a:pt x="4687" y="4892"/>
                    </a:lnTo>
                    <a:close/>
                  </a:path>
                </a:pathLst>
              </a:custGeom>
              <a:solidFill>
                <a:srgbClr val="FFFFFF"/>
              </a:solidFill>
              <a:ln>
                <a:noFill/>
              </a:ln>
            </p:spPr>
            <p:txBody>
              <a:bodyPr/>
              <a:lstStyle/>
              <a:p>
                <a:endParaRPr/>
              </a:p>
            </p:txBody>
          </p:sp>
        </p:grpSp>
      </p:grpSp>
      <p:grpSp>
        <p:nvGrpSpPr>
          <p:cNvPr id="10" name="Group 9">
            <a:extLst>
              <a:ext uri="{FF2B5EF4-FFF2-40B4-BE49-F238E27FC236}">
                <a16:creationId xmlns:a16="http://schemas.microsoft.com/office/drawing/2014/main" id="{00283C3A-716E-4392-B519-C55240ADB0D5}"/>
              </a:ext>
            </a:extLst>
          </p:cNvPr>
          <p:cNvGrpSpPr/>
          <p:nvPr/>
        </p:nvGrpSpPr>
        <p:grpSpPr>
          <a:xfrm>
            <a:off x="7222607" y="2728768"/>
            <a:ext cx="928151" cy="928151"/>
            <a:chOff x="1390775" y="1390753"/>
            <a:chExt cx="1493520" cy="1493520"/>
          </a:xfrm>
        </p:grpSpPr>
        <p:sp>
          <p:nvSpPr>
            <p:cNvPr id="11" name="Oval 10">
              <a:extLst>
                <a:ext uri="{FF2B5EF4-FFF2-40B4-BE49-F238E27FC236}">
                  <a16:creationId xmlns:a16="http://schemas.microsoft.com/office/drawing/2014/main" id="{53C08426-6158-4AF4-9C71-A22DF146097F}"/>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97" name="Group 131">
              <a:extLst>
                <a:ext uri="{FF2B5EF4-FFF2-40B4-BE49-F238E27FC236}">
                  <a16:creationId xmlns:a16="http://schemas.microsoft.com/office/drawing/2014/main" id="{99FD882D-7DA9-4FAF-81C9-E4C68DD5C6F6}"/>
                </a:ext>
              </a:extLst>
            </p:cNvPr>
            <p:cNvGrpSpPr/>
            <p:nvPr/>
          </p:nvGrpSpPr>
          <p:grpSpPr>
            <a:xfrm>
              <a:off x="1720068" y="1720046"/>
              <a:ext cx="834934" cy="834934"/>
              <a:chOff x="9627603" y="1554480"/>
              <a:chExt cx="914400" cy="914400"/>
            </a:xfrm>
          </p:grpSpPr>
          <p:sp>
            <p:nvSpPr>
              <p:cNvPr id="90098" name="Accent">
                <a:extLst>
                  <a:ext uri="{FF2B5EF4-FFF2-40B4-BE49-F238E27FC236}">
                    <a16:creationId xmlns:a16="http://schemas.microsoft.com/office/drawing/2014/main" id="{3C44D255-ED59-45E3-94FD-0186FF5A6E30}"/>
                  </a:ext>
                </a:extLst>
              </p:cNvPr>
              <p:cNvSpPr/>
              <p:nvPr/>
            </p:nvSpPr>
            <p:spPr>
              <a:xfrm>
                <a:off x="9627603" y="1554480"/>
                <a:ext cx="914400" cy="914400"/>
              </a:xfrm>
              <a:custGeom>
                <a:avLst/>
                <a:gdLst/>
                <a:ahLst/>
                <a:cxnLst/>
                <a:rect l="0" t="0" r="10000" b="10000"/>
                <a:pathLst>
                  <a:path w="10000" h="10000">
                    <a:moveTo>
                      <a:pt x="5079" y="1739"/>
                    </a:moveTo>
                    <a:lnTo>
                      <a:pt x="4978" y="1736"/>
                    </a:lnTo>
                    <a:lnTo>
                      <a:pt x="4873" y="1735"/>
                    </a:lnTo>
                    <a:lnTo>
                      <a:pt x="4840" y="1733"/>
                    </a:lnTo>
                    <a:lnTo>
                      <a:pt x="4808" y="1726"/>
                    </a:lnTo>
                    <a:lnTo>
                      <a:pt x="4777" y="1715"/>
                    </a:lnTo>
                    <a:lnTo>
                      <a:pt x="4748" y="1701"/>
                    </a:lnTo>
                    <a:lnTo>
                      <a:pt x="4721" y="1682"/>
                    </a:lnTo>
                    <a:lnTo>
                      <a:pt x="4696" y="1661"/>
                    </a:lnTo>
                    <a:lnTo>
                      <a:pt x="4675" y="1636"/>
                    </a:lnTo>
                    <a:lnTo>
                      <a:pt x="4657" y="1609"/>
                    </a:lnTo>
                    <a:lnTo>
                      <a:pt x="4642" y="1579"/>
                    </a:lnTo>
                    <a:lnTo>
                      <a:pt x="4632" y="1548"/>
                    </a:lnTo>
                    <a:lnTo>
                      <a:pt x="4626" y="1516"/>
                    </a:lnTo>
                    <a:lnTo>
                      <a:pt x="4624" y="1484"/>
                    </a:lnTo>
                    <a:lnTo>
                      <a:pt x="4626" y="1451"/>
                    </a:lnTo>
                    <a:lnTo>
                      <a:pt x="4633" y="1419"/>
                    </a:lnTo>
                    <a:lnTo>
                      <a:pt x="4644" y="1388"/>
                    </a:lnTo>
                    <a:lnTo>
                      <a:pt x="4658" y="1359"/>
                    </a:lnTo>
                    <a:lnTo>
                      <a:pt x="4677" y="1332"/>
                    </a:lnTo>
                    <a:lnTo>
                      <a:pt x="4698" y="1307"/>
                    </a:lnTo>
                    <a:lnTo>
                      <a:pt x="4723" y="1286"/>
                    </a:lnTo>
                    <a:lnTo>
                      <a:pt x="4750" y="1268"/>
                    </a:lnTo>
                    <a:lnTo>
                      <a:pt x="4780" y="1253"/>
                    </a:lnTo>
                    <a:lnTo>
                      <a:pt x="4811" y="1243"/>
                    </a:lnTo>
                    <a:lnTo>
                      <a:pt x="4843" y="1237"/>
                    </a:lnTo>
                    <a:lnTo>
                      <a:pt x="4875" y="1235"/>
                    </a:lnTo>
                    <a:lnTo>
                      <a:pt x="4984" y="1236"/>
                    </a:lnTo>
                    <a:lnTo>
                      <a:pt x="4992" y="1236"/>
                    </a:lnTo>
                    <a:lnTo>
                      <a:pt x="5101" y="1240"/>
                    </a:lnTo>
                    <a:lnTo>
                      <a:pt x="5108" y="1240"/>
                    </a:lnTo>
                    <a:lnTo>
                      <a:pt x="5217" y="1247"/>
                    </a:lnTo>
                    <a:lnTo>
                      <a:pt x="5225" y="1248"/>
                    </a:lnTo>
                    <a:lnTo>
                      <a:pt x="5332" y="1259"/>
                    </a:lnTo>
                    <a:lnTo>
                      <a:pt x="5340" y="1260"/>
                    </a:lnTo>
                    <a:lnTo>
                      <a:pt x="5448" y="1273"/>
                    </a:lnTo>
                    <a:lnTo>
                      <a:pt x="5455" y="1275"/>
                    </a:lnTo>
                    <a:lnTo>
                      <a:pt x="5562" y="1292"/>
                    </a:lnTo>
                    <a:lnTo>
                      <a:pt x="5570" y="1293"/>
                    </a:lnTo>
                    <a:lnTo>
                      <a:pt x="5676" y="1313"/>
                    </a:lnTo>
                    <a:lnTo>
                      <a:pt x="5684" y="1315"/>
                    </a:lnTo>
                    <a:lnTo>
                      <a:pt x="5789" y="1339"/>
                    </a:lnTo>
                    <a:lnTo>
                      <a:pt x="5797" y="1341"/>
                    </a:lnTo>
                    <a:lnTo>
                      <a:pt x="5902" y="1367"/>
                    </a:lnTo>
                    <a:lnTo>
                      <a:pt x="5909" y="1369"/>
                    </a:lnTo>
                    <a:lnTo>
                      <a:pt x="6013" y="1400"/>
                    </a:lnTo>
                    <a:lnTo>
                      <a:pt x="6020" y="1402"/>
                    </a:lnTo>
                    <a:lnTo>
                      <a:pt x="6124" y="1435"/>
                    </a:lnTo>
                    <a:lnTo>
                      <a:pt x="6131" y="1438"/>
                    </a:lnTo>
                    <a:lnTo>
                      <a:pt x="6233" y="1474"/>
                    </a:lnTo>
                    <a:lnTo>
                      <a:pt x="6240" y="1477"/>
                    </a:lnTo>
                    <a:lnTo>
                      <a:pt x="6341" y="1516"/>
                    </a:lnTo>
                    <a:lnTo>
                      <a:pt x="6348" y="1519"/>
                    </a:lnTo>
                    <a:lnTo>
                      <a:pt x="6448" y="1562"/>
                    </a:lnTo>
                    <a:lnTo>
                      <a:pt x="6456" y="1565"/>
                    </a:lnTo>
                    <a:lnTo>
                      <a:pt x="6554" y="1612"/>
                    </a:lnTo>
                    <a:lnTo>
                      <a:pt x="6561" y="1615"/>
                    </a:lnTo>
                    <a:lnTo>
                      <a:pt x="6658" y="1664"/>
                    </a:lnTo>
                    <a:lnTo>
                      <a:pt x="6665" y="1667"/>
                    </a:lnTo>
                    <a:lnTo>
                      <a:pt x="6761" y="1719"/>
                    </a:lnTo>
                    <a:lnTo>
                      <a:pt x="6767" y="1723"/>
                    </a:lnTo>
                    <a:lnTo>
                      <a:pt x="6861" y="1778"/>
                    </a:lnTo>
                    <a:lnTo>
                      <a:pt x="6868" y="1782"/>
                    </a:lnTo>
                    <a:lnTo>
                      <a:pt x="6959" y="1840"/>
                    </a:lnTo>
                    <a:lnTo>
                      <a:pt x="6966" y="1844"/>
                    </a:lnTo>
                    <a:lnTo>
                      <a:pt x="7056" y="1904"/>
                    </a:lnTo>
                    <a:lnTo>
                      <a:pt x="7062" y="1908"/>
                    </a:lnTo>
                    <a:lnTo>
                      <a:pt x="7150" y="1971"/>
                    </a:lnTo>
                    <a:lnTo>
                      <a:pt x="7156" y="1976"/>
                    </a:lnTo>
                    <a:lnTo>
                      <a:pt x="7243" y="2042"/>
                    </a:lnTo>
                    <a:lnTo>
                      <a:pt x="7249" y="2046"/>
                    </a:lnTo>
                    <a:lnTo>
                      <a:pt x="7333" y="2115"/>
                    </a:lnTo>
                    <a:lnTo>
                      <a:pt x="7338" y="2120"/>
                    </a:lnTo>
                    <a:lnTo>
                      <a:pt x="7420" y="2191"/>
                    </a:lnTo>
                    <a:lnTo>
                      <a:pt x="7426" y="2196"/>
                    </a:lnTo>
                    <a:lnTo>
                      <a:pt x="7506" y="2269"/>
                    </a:lnTo>
                    <a:lnTo>
                      <a:pt x="7511" y="2275"/>
                    </a:lnTo>
                    <a:lnTo>
                      <a:pt x="7589" y="2350"/>
                    </a:lnTo>
                    <a:lnTo>
                      <a:pt x="7594" y="2356"/>
                    </a:lnTo>
                    <a:lnTo>
                      <a:pt x="7670" y="2434"/>
                    </a:lnTo>
                    <a:lnTo>
                      <a:pt x="7675" y="2440"/>
                    </a:lnTo>
                    <a:lnTo>
                      <a:pt x="7748" y="2521"/>
                    </a:lnTo>
                    <a:lnTo>
                      <a:pt x="7753" y="2526"/>
                    </a:lnTo>
                    <a:lnTo>
                      <a:pt x="7823" y="2609"/>
                    </a:lnTo>
                    <a:lnTo>
                      <a:pt x="7828" y="2615"/>
                    </a:lnTo>
                    <a:lnTo>
                      <a:pt x="7896" y="2700"/>
                    </a:lnTo>
                    <a:lnTo>
                      <a:pt x="7900" y="2707"/>
                    </a:lnTo>
                    <a:lnTo>
                      <a:pt x="7965" y="2794"/>
                    </a:lnTo>
                    <a:lnTo>
                      <a:pt x="7970" y="2800"/>
                    </a:lnTo>
                    <a:lnTo>
                      <a:pt x="8032" y="2889"/>
                    </a:lnTo>
                    <a:lnTo>
                      <a:pt x="8037" y="2895"/>
                    </a:lnTo>
                    <a:lnTo>
                      <a:pt x="8096" y="2986"/>
                    </a:lnTo>
                    <a:lnTo>
                      <a:pt x="8100" y="2992"/>
                    </a:lnTo>
                    <a:lnTo>
                      <a:pt x="8157" y="3084"/>
                    </a:lnTo>
                    <a:lnTo>
                      <a:pt x="8161" y="3091"/>
                    </a:lnTo>
                    <a:lnTo>
                      <a:pt x="8214" y="3185"/>
                    </a:lnTo>
                    <a:lnTo>
                      <a:pt x="8218" y="3192"/>
                    </a:lnTo>
                    <a:lnTo>
                      <a:pt x="8269" y="3288"/>
                    </a:lnTo>
                    <a:lnTo>
                      <a:pt x="8272" y="3294"/>
                    </a:lnTo>
                    <a:lnTo>
                      <a:pt x="8320" y="3392"/>
                    </a:lnTo>
                    <a:lnTo>
                      <a:pt x="8324" y="3398"/>
                    </a:lnTo>
                    <a:lnTo>
                      <a:pt x="8368" y="3497"/>
                    </a:lnTo>
                    <a:lnTo>
                      <a:pt x="8371" y="3504"/>
                    </a:lnTo>
                    <a:lnTo>
                      <a:pt x="8413" y="3604"/>
                    </a:lnTo>
                    <a:lnTo>
                      <a:pt x="8416" y="3611"/>
                    </a:lnTo>
                    <a:lnTo>
                      <a:pt x="8455" y="3713"/>
                    </a:lnTo>
                    <a:lnTo>
                      <a:pt x="8458" y="3720"/>
                    </a:lnTo>
                    <a:lnTo>
                      <a:pt x="8493" y="3823"/>
                    </a:lnTo>
                    <a:lnTo>
                      <a:pt x="8496" y="3830"/>
                    </a:lnTo>
                    <a:lnTo>
                      <a:pt x="8529" y="3934"/>
                    </a:lnTo>
                    <a:lnTo>
                      <a:pt x="8531" y="3942"/>
                    </a:lnTo>
                    <a:lnTo>
                      <a:pt x="8560" y="4047"/>
                    </a:lnTo>
                    <a:lnTo>
                      <a:pt x="8562" y="4054"/>
                    </a:lnTo>
                    <a:lnTo>
                      <a:pt x="8588" y="4160"/>
                    </a:lnTo>
                    <a:lnTo>
                      <a:pt x="8590" y="4167"/>
                    </a:lnTo>
                    <a:lnTo>
                      <a:pt x="8609" y="4259"/>
                    </a:lnTo>
                    <a:lnTo>
                      <a:pt x="8639" y="4256"/>
                    </a:lnTo>
                    <a:lnTo>
                      <a:pt x="8672" y="4257"/>
                    </a:lnTo>
                    <a:lnTo>
                      <a:pt x="8704" y="4262"/>
                    </a:lnTo>
                    <a:lnTo>
                      <a:pt x="8736" y="4271"/>
                    </a:lnTo>
                    <a:lnTo>
                      <a:pt x="8766" y="4284"/>
                    </a:lnTo>
                    <a:lnTo>
                      <a:pt x="8794" y="4301"/>
                    </a:lnTo>
                    <a:lnTo>
                      <a:pt x="8819" y="4322"/>
                    </a:lnTo>
                    <a:lnTo>
                      <a:pt x="8842" y="4345"/>
                    </a:lnTo>
                    <a:lnTo>
                      <a:pt x="8861" y="4372"/>
                    </a:lnTo>
                    <a:lnTo>
                      <a:pt x="8877" y="4401"/>
                    </a:lnTo>
                    <a:lnTo>
                      <a:pt x="8888" y="4431"/>
                    </a:lnTo>
                    <a:lnTo>
                      <a:pt x="8896" y="4463"/>
                    </a:lnTo>
                    <a:lnTo>
                      <a:pt x="8900" y="4495"/>
                    </a:lnTo>
                    <a:lnTo>
                      <a:pt x="8899" y="4528"/>
                    </a:lnTo>
                    <a:lnTo>
                      <a:pt x="8894" y="4560"/>
                    </a:lnTo>
                    <a:lnTo>
                      <a:pt x="8642" y="5692"/>
                    </a:lnTo>
                    <a:lnTo>
                      <a:pt x="8633" y="5723"/>
                    </a:lnTo>
                    <a:lnTo>
                      <a:pt x="8620" y="5752"/>
                    </a:lnTo>
                    <a:lnTo>
                      <a:pt x="8604" y="5779"/>
                    </a:lnTo>
                    <a:lnTo>
                      <a:pt x="8585" y="5804"/>
                    </a:lnTo>
                    <a:lnTo>
                      <a:pt x="8562" y="5827"/>
                    </a:lnTo>
                    <a:lnTo>
                      <a:pt x="8537" y="5846"/>
                    </a:lnTo>
                    <a:lnTo>
                      <a:pt x="8509" y="5862"/>
                    </a:lnTo>
                    <a:lnTo>
                      <a:pt x="8480" y="5874"/>
                    </a:lnTo>
                    <a:lnTo>
                      <a:pt x="8449" y="5883"/>
                    </a:lnTo>
                    <a:lnTo>
                      <a:pt x="8418" y="5887"/>
                    </a:lnTo>
                    <a:lnTo>
                      <a:pt x="8386" y="5888"/>
                    </a:lnTo>
                    <a:lnTo>
                      <a:pt x="8354" y="5884"/>
                    </a:lnTo>
                    <a:lnTo>
                      <a:pt x="8323" y="5877"/>
                    </a:lnTo>
                    <a:lnTo>
                      <a:pt x="8294" y="5865"/>
                    </a:lnTo>
                    <a:lnTo>
                      <a:pt x="8266" y="5850"/>
                    </a:lnTo>
                    <a:lnTo>
                      <a:pt x="7259" y="5221"/>
                    </a:lnTo>
                    <a:lnTo>
                      <a:pt x="7232" y="5202"/>
                    </a:lnTo>
                    <a:lnTo>
                      <a:pt x="7208" y="5180"/>
                    </a:lnTo>
                    <a:lnTo>
                      <a:pt x="7187" y="5154"/>
                    </a:lnTo>
                    <a:lnTo>
                      <a:pt x="7170" y="5126"/>
                    </a:lnTo>
                    <a:lnTo>
                      <a:pt x="7157" y="5097"/>
                    </a:lnTo>
                    <a:lnTo>
                      <a:pt x="7147" y="5065"/>
                    </a:lnTo>
                    <a:lnTo>
                      <a:pt x="7142" y="5033"/>
                    </a:lnTo>
                    <a:lnTo>
                      <a:pt x="7141" y="5000"/>
                    </a:lnTo>
                    <a:lnTo>
                      <a:pt x="7144" y="4968"/>
                    </a:lnTo>
                    <a:lnTo>
                      <a:pt x="7152" y="4936"/>
                    </a:lnTo>
                    <a:lnTo>
                      <a:pt x="7163" y="4905"/>
                    </a:lnTo>
                    <a:lnTo>
                      <a:pt x="7179" y="4877"/>
                    </a:lnTo>
                    <a:lnTo>
                      <a:pt x="7198" y="4850"/>
                    </a:lnTo>
                    <a:lnTo>
                      <a:pt x="7220" y="4826"/>
                    </a:lnTo>
                    <a:lnTo>
                      <a:pt x="7246" y="4805"/>
                    </a:lnTo>
                    <a:lnTo>
                      <a:pt x="7274" y="4788"/>
                    </a:lnTo>
                    <a:lnTo>
                      <a:pt x="7303" y="4775"/>
                    </a:lnTo>
                    <a:lnTo>
                      <a:pt x="7335" y="4765"/>
                    </a:lnTo>
                    <a:lnTo>
                      <a:pt x="7367" y="4760"/>
                    </a:lnTo>
                    <a:lnTo>
                      <a:pt x="7400" y="4759"/>
                    </a:lnTo>
                    <a:lnTo>
                      <a:pt x="7432" y="4762"/>
                    </a:lnTo>
                    <a:lnTo>
                      <a:pt x="7464" y="4770"/>
                    </a:lnTo>
                    <a:lnTo>
                      <a:pt x="7495" y="4781"/>
                    </a:lnTo>
                    <a:lnTo>
                      <a:pt x="7523" y="4797"/>
                    </a:lnTo>
                    <a:lnTo>
                      <a:pt x="8178" y="5206"/>
                    </a:lnTo>
                    <a:lnTo>
                      <a:pt x="8180" y="5175"/>
                    </a:lnTo>
                    <a:lnTo>
                      <a:pt x="8184" y="5074"/>
                    </a:lnTo>
                    <a:lnTo>
                      <a:pt x="8184" y="4974"/>
                    </a:lnTo>
                    <a:lnTo>
                      <a:pt x="8182" y="4873"/>
                    </a:lnTo>
                    <a:lnTo>
                      <a:pt x="8176" y="4773"/>
                    </a:lnTo>
                    <a:lnTo>
                      <a:pt x="8167" y="4672"/>
                    </a:lnTo>
                    <a:lnTo>
                      <a:pt x="8155" y="4572"/>
                    </a:lnTo>
                    <a:lnTo>
                      <a:pt x="8140" y="4473"/>
                    </a:lnTo>
                    <a:lnTo>
                      <a:pt x="8123" y="4374"/>
                    </a:lnTo>
                    <a:lnTo>
                      <a:pt x="8101" y="4275"/>
                    </a:lnTo>
                    <a:lnTo>
                      <a:pt x="8077" y="4177"/>
                    </a:lnTo>
                    <a:lnTo>
                      <a:pt x="8050" y="4080"/>
                    </a:lnTo>
                    <a:lnTo>
                      <a:pt x="8020" y="3984"/>
                    </a:lnTo>
                    <a:lnTo>
                      <a:pt x="7987" y="3888"/>
                    </a:lnTo>
                    <a:lnTo>
                      <a:pt x="7951" y="3794"/>
                    </a:lnTo>
                    <a:lnTo>
                      <a:pt x="7912" y="3701"/>
                    </a:lnTo>
                    <a:lnTo>
                      <a:pt x="7870" y="3609"/>
                    </a:lnTo>
                    <a:lnTo>
                      <a:pt x="7825" y="3519"/>
                    </a:lnTo>
                    <a:lnTo>
                      <a:pt x="7778" y="3430"/>
                    </a:lnTo>
                    <a:lnTo>
                      <a:pt x="7728" y="3342"/>
                    </a:lnTo>
                    <a:lnTo>
                      <a:pt x="7676" y="3257"/>
                    </a:lnTo>
                    <a:lnTo>
                      <a:pt x="7621" y="3172"/>
                    </a:lnTo>
                    <a:lnTo>
                      <a:pt x="7563" y="3090"/>
                    </a:lnTo>
                    <a:lnTo>
                      <a:pt x="7502" y="3009"/>
                    </a:lnTo>
                    <a:lnTo>
                      <a:pt x="7439" y="2930"/>
                    </a:lnTo>
                    <a:lnTo>
                      <a:pt x="7374" y="2853"/>
                    </a:lnTo>
                    <a:lnTo>
                      <a:pt x="7306" y="2778"/>
                    </a:lnTo>
                    <a:lnTo>
                      <a:pt x="7236" y="2705"/>
                    </a:lnTo>
                    <a:lnTo>
                      <a:pt x="7164" y="2634"/>
                    </a:lnTo>
                    <a:lnTo>
                      <a:pt x="7090" y="2566"/>
                    </a:lnTo>
                    <a:lnTo>
                      <a:pt x="7014" y="2500"/>
                    </a:lnTo>
                    <a:lnTo>
                      <a:pt x="6936" y="2437"/>
                    </a:lnTo>
                    <a:lnTo>
                      <a:pt x="6856" y="2376"/>
                    </a:lnTo>
                    <a:lnTo>
                      <a:pt x="6774" y="2317"/>
                    </a:lnTo>
                    <a:lnTo>
                      <a:pt x="6691" y="2261"/>
                    </a:lnTo>
                    <a:lnTo>
                      <a:pt x="6605" y="2208"/>
                    </a:lnTo>
                    <a:lnTo>
                      <a:pt x="6518" y="2157"/>
                    </a:lnTo>
                    <a:lnTo>
                      <a:pt x="6430" y="2109"/>
                    </a:lnTo>
                    <a:lnTo>
                      <a:pt x="6339" y="2063"/>
                    </a:lnTo>
                    <a:lnTo>
                      <a:pt x="6248" y="2020"/>
                    </a:lnTo>
                    <a:lnTo>
                      <a:pt x="6155" y="1981"/>
                    </a:lnTo>
                    <a:lnTo>
                      <a:pt x="6061" y="1944"/>
                    </a:lnTo>
                    <a:lnTo>
                      <a:pt x="5966" y="1910"/>
                    </a:lnTo>
                    <a:lnTo>
                      <a:pt x="5870" y="1879"/>
                    </a:lnTo>
                    <a:lnTo>
                      <a:pt x="5774" y="1851"/>
                    </a:lnTo>
                    <a:lnTo>
                      <a:pt x="5676" y="1826"/>
                    </a:lnTo>
                    <a:lnTo>
                      <a:pt x="5578" y="1804"/>
                    </a:lnTo>
                    <a:lnTo>
                      <a:pt x="5479" y="1785"/>
                    </a:lnTo>
                    <a:lnTo>
                      <a:pt x="5380" y="1769"/>
                    </a:lnTo>
                    <a:lnTo>
                      <a:pt x="5280" y="1756"/>
                    </a:lnTo>
                    <a:lnTo>
                      <a:pt x="5179" y="1746"/>
                    </a:lnTo>
                    <a:lnTo>
                      <a:pt x="5079" y="1739"/>
                    </a:lnTo>
                    <a:close/>
                    <a:moveTo>
                      <a:pt x="5627" y="4953"/>
                    </a:moveTo>
                    <a:lnTo>
                      <a:pt x="5628" y="4981"/>
                    </a:lnTo>
                    <a:lnTo>
                      <a:pt x="5629" y="5009"/>
                    </a:lnTo>
                    <a:lnTo>
                      <a:pt x="5628" y="5037"/>
                    </a:lnTo>
                    <a:lnTo>
                      <a:pt x="5627" y="5066"/>
                    </a:lnTo>
                    <a:lnTo>
                      <a:pt x="5624" y="5094"/>
                    </a:lnTo>
                    <a:lnTo>
                      <a:pt x="5621" y="5122"/>
                    </a:lnTo>
                    <a:lnTo>
                      <a:pt x="5616" y="5150"/>
                    </a:lnTo>
                    <a:lnTo>
                      <a:pt x="5610" y="5177"/>
                    </a:lnTo>
                    <a:lnTo>
                      <a:pt x="5603" y="5205"/>
                    </a:lnTo>
                    <a:lnTo>
                      <a:pt x="5595" y="5232"/>
                    </a:lnTo>
                    <a:lnTo>
                      <a:pt x="5587" y="5259"/>
                    </a:lnTo>
                    <a:lnTo>
                      <a:pt x="5577" y="5285"/>
                    </a:lnTo>
                    <a:lnTo>
                      <a:pt x="5566" y="5311"/>
                    </a:lnTo>
                    <a:lnTo>
                      <a:pt x="5554" y="5337"/>
                    </a:lnTo>
                    <a:lnTo>
                      <a:pt x="5542" y="5362"/>
                    </a:lnTo>
                    <a:lnTo>
                      <a:pt x="5528" y="5387"/>
                    </a:lnTo>
                    <a:lnTo>
                      <a:pt x="5513" y="5411"/>
                    </a:lnTo>
                    <a:lnTo>
                      <a:pt x="5498" y="5435"/>
                    </a:lnTo>
                    <a:lnTo>
                      <a:pt x="5482" y="5458"/>
                    </a:lnTo>
                    <a:lnTo>
                      <a:pt x="5465" y="5480"/>
                    </a:lnTo>
                    <a:lnTo>
                      <a:pt x="5447" y="5502"/>
                    </a:lnTo>
                    <a:lnTo>
                      <a:pt x="5428" y="5523"/>
                    </a:lnTo>
                    <a:lnTo>
                      <a:pt x="5408" y="5543"/>
                    </a:lnTo>
                    <a:lnTo>
                      <a:pt x="5388" y="5563"/>
                    </a:lnTo>
                    <a:lnTo>
                      <a:pt x="5367" y="5581"/>
                    </a:lnTo>
                    <a:lnTo>
                      <a:pt x="5345" y="5599"/>
                    </a:lnTo>
                    <a:lnTo>
                      <a:pt x="5323" y="5617"/>
                    </a:lnTo>
                    <a:lnTo>
                      <a:pt x="5300" y="5633"/>
                    </a:lnTo>
                    <a:lnTo>
                      <a:pt x="5276" y="5648"/>
                    </a:lnTo>
                    <a:lnTo>
                      <a:pt x="5252" y="5663"/>
                    </a:lnTo>
                    <a:lnTo>
                      <a:pt x="5227" y="5677"/>
                    </a:lnTo>
                    <a:lnTo>
                      <a:pt x="5202" y="5689"/>
                    </a:lnTo>
                    <a:lnTo>
                      <a:pt x="5176" y="5701"/>
                    </a:lnTo>
                    <a:lnTo>
                      <a:pt x="5150" y="5712"/>
                    </a:lnTo>
                    <a:lnTo>
                      <a:pt x="5124" y="5722"/>
                    </a:lnTo>
                    <a:lnTo>
                      <a:pt x="5097" y="5730"/>
                    </a:lnTo>
                    <a:lnTo>
                      <a:pt x="5070" y="5738"/>
                    </a:lnTo>
                    <a:lnTo>
                      <a:pt x="5042" y="5745"/>
                    </a:lnTo>
                    <a:lnTo>
                      <a:pt x="5015" y="5751"/>
                    </a:lnTo>
                    <a:lnTo>
                      <a:pt x="4987" y="5756"/>
                    </a:lnTo>
                    <a:lnTo>
                      <a:pt x="4959" y="5759"/>
                    </a:lnTo>
                    <a:lnTo>
                      <a:pt x="4931" y="5762"/>
                    </a:lnTo>
                    <a:lnTo>
                      <a:pt x="4902" y="5763"/>
                    </a:lnTo>
                    <a:lnTo>
                      <a:pt x="4874" y="5764"/>
                    </a:lnTo>
                    <a:lnTo>
                      <a:pt x="4846" y="5763"/>
                    </a:lnTo>
                    <a:lnTo>
                      <a:pt x="4818" y="5762"/>
                    </a:lnTo>
                    <a:lnTo>
                      <a:pt x="4789" y="5759"/>
                    </a:lnTo>
                    <a:lnTo>
                      <a:pt x="4761" y="5756"/>
                    </a:lnTo>
                    <a:lnTo>
                      <a:pt x="4734" y="5751"/>
                    </a:lnTo>
                    <a:lnTo>
                      <a:pt x="4706" y="5745"/>
                    </a:lnTo>
                    <a:lnTo>
                      <a:pt x="4679" y="5738"/>
                    </a:lnTo>
                    <a:lnTo>
                      <a:pt x="4652" y="5730"/>
                    </a:lnTo>
                    <a:lnTo>
                      <a:pt x="4625" y="5722"/>
                    </a:lnTo>
                    <a:lnTo>
                      <a:pt x="4599" y="5712"/>
                    </a:lnTo>
                    <a:lnTo>
                      <a:pt x="4572" y="5701"/>
                    </a:lnTo>
                    <a:lnTo>
                      <a:pt x="4547" y="5689"/>
                    </a:lnTo>
                    <a:lnTo>
                      <a:pt x="4522" y="5677"/>
                    </a:lnTo>
                    <a:lnTo>
                      <a:pt x="4497" y="5663"/>
                    </a:lnTo>
                    <a:lnTo>
                      <a:pt x="4473" y="5648"/>
                    </a:lnTo>
                    <a:lnTo>
                      <a:pt x="4449" y="5633"/>
                    </a:lnTo>
                    <a:lnTo>
                      <a:pt x="4426" y="5617"/>
                    </a:lnTo>
                    <a:lnTo>
                      <a:pt x="4403" y="5599"/>
                    </a:lnTo>
                    <a:lnTo>
                      <a:pt x="4382" y="5581"/>
                    </a:lnTo>
                    <a:lnTo>
                      <a:pt x="4360" y="5563"/>
                    </a:lnTo>
                    <a:lnTo>
                      <a:pt x="4340" y="5543"/>
                    </a:lnTo>
                    <a:lnTo>
                      <a:pt x="4321" y="5523"/>
                    </a:lnTo>
                    <a:lnTo>
                      <a:pt x="4302" y="5502"/>
                    </a:lnTo>
                    <a:lnTo>
                      <a:pt x="4284" y="5480"/>
                    </a:lnTo>
                    <a:lnTo>
                      <a:pt x="4266" y="5458"/>
                    </a:lnTo>
                    <a:lnTo>
                      <a:pt x="4250" y="5435"/>
                    </a:lnTo>
                    <a:lnTo>
                      <a:pt x="4235" y="5411"/>
                    </a:lnTo>
                    <a:lnTo>
                      <a:pt x="4220" y="5387"/>
                    </a:lnTo>
                    <a:lnTo>
                      <a:pt x="4206" y="5362"/>
                    </a:lnTo>
                    <a:lnTo>
                      <a:pt x="4194" y="5337"/>
                    </a:lnTo>
                    <a:lnTo>
                      <a:pt x="4182" y="5311"/>
                    </a:lnTo>
                    <a:lnTo>
                      <a:pt x="4171" y="5285"/>
                    </a:lnTo>
                    <a:lnTo>
                      <a:pt x="4161" y="5259"/>
                    </a:lnTo>
                    <a:lnTo>
                      <a:pt x="4153" y="5232"/>
                    </a:lnTo>
                    <a:lnTo>
                      <a:pt x="4145" y="5205"/>
                    </a:lnTo>
                    <a:lnTo>
                      <a:pt x="4138" y="5177"/>
                    </a:lnTo>
                    <a:lnTo>
                      <a:pt x="4132" y="5150"/>
                    </a:lnTo>
                    <a:lnTo>
                      <a:pt x="4127" y="5122"/>
                    </a:lnTo>
                    <a:lnTo>
                      <a:pt x="4124" y="5094"/>
                    </a:lnTo>
                    <a:lnTo>
                      <a:pt x="4121" y="5066"/>
                    </a:lnTo>
                    <a:lnTo>
                      <a:pt x="4120" y="5037"/>
                    </a:lnTo>
                    <a:lnTo>
                      <a:pt x="4119" y="5009"/>
                    </a:lnTo>
                    <a:lnTo>
                      <a:pt x="4120" y="4981"/>
                    </a:lnTo>
                    <a:lnTo>
                      <a:pt x="4121" y="4953"/>
                    </a:lnTo>
                    <a:lnTo>
                      <a:pt x="4124" y="4924"/>
                    </a:lnTo>
                    <a:lnTo>
                      <a:pt x="4127" y="4896"/>
                    </a:lnTo>
                    <a:lnTo>
                      <a:pt x="4132" y="4869"/>
                    </a:lnTo>
                    <a:lnTo>
                      <a:pt x="4138" y="4841"/>
                    </a:lnTo>
                    <a:lnTo>
                      <a:pt x="4145" y="4814"/>
                    </a:lnTo>
                    <a:lnTo>
                      <a:pt x="4153" y="4787"/>
                    </a:lnTo>
                    <a:lnTo>
                      <a:pt x="4161" y="4760"/>
                    </a:lnTo>
                    <a:lnTo>
                      <a:pt x="4171" y="4734"/>
                    </a:lnTo>
                    <a:lnTo>
                      <a:pt x="4182" y="4707"/>
                    </a:lnTo>
                    <a:lnTo>
                      <a:pt x="4194" y="4682"/>
                    </a:lnTo>
                    <a:lnTo>
                      <a:pt x="4206" y="4657"/>
                    </a:lnTo>
                    <a:lnTo>
                      <a:pt x="4220" y="4632"/>
                    </a:lnTo>
                    <a:lnTo>
                      <a:pt x="4235" y="4608"/>
                    </a:lnTo>
                    <a:lnTo>
                      <a:pt x="4250" y="4584"/>
                    </a:lnTo>
                    <a:lnTo>
                      <a:pt x="4266" y="4561"/>
                    </a:lnTo>
                    <a:lnTo>
                      <a:pt x="4284" y="4538"/>
                    </a:lnTo>
                    <a:lnTo>
                      <a:pt x="4302" y="4517"/>
                    </a:lnTo>
                    <a:lnTo>
                      <a:pt x="4321" y="4495"/>
                    </a:lnTo>
                    <a:lnTo>
                      <a:pt x="4340" y="4475"/>
                    </a:lnTo>
                    <a:lnTo>
                      <a:pt x="4360" y="4456"/>
                    </a:lnTo>
                    <a:lnTo>
                      <a:pt x="4382" y="4437"/>
                    </a:lnTo>
                    <a:lnTo>
                      <a:pt x="4403" y="4419"/>
                    </a:lnTo>
                    <a:lnTo>
                      <a:pt x="4426" y="4401"/>
                    </a:lnTo>
                    <a:lnTo>
                      <a:pt x="4449" y="4385"/>
                    </a:lnTo>
                    <a:lnTo>
                      <a:pt x="4473" y="4370"/>
                    </a:lnTo>
                    <a:lnTo>
                      <a:pt x="4497" y="4355"/>
                    </a:lnTo>
                    <a:lnTo>
                      <a:pt x="4522" y="4341"/>
                    </a:lnTo>
                    <a:lnTo>
                      <a:pt x="4547" y="4329"/>
                    </a:lnTo>
                    <a:lnTo>
                      <a:pt x="4572" y="4317"/>
                    </a:lnTo>
                    <a:lnTo>
                      <a:pt x="4599" y="4306"/>
                    </a:lnTo>
                    <a:lnTo>
                      <a:pt x="4625" y="4296"/>
                    </a:lnTo>
                    <a:lnTo>
                      <a:pt x="4652" y="4288"/>
                    </a:lnTo>
                    <a:lnTo>
                      <a:pt x="4679" y="4280"/>
                    </a:lnTo>
                    <a:lnTo>
                      <a:pt x="4706" y="4273"/>
                    </a:lnTo>
                    <a:lnTo>
                      <a:pt x="4734" y="4267"/>
                    </a:lnTo>
                    <a:lnTo>
                      <a:pt x="4761" y="4262"/>
                    </a:lnTo>
                    <a:lnTo>
                      <a:pt x="4789" y="4259"/>
                    </a:lnTo>
                    <a:lnTo>
                      <a:pt x="4818" y="4256"/>
                    </a:lnTo>
                    <a:lnTo>
                      <a:pt x="4846" y="4255"/>
                    </a:lnTo>
                    <a:lnTo>
                      <a:pt x="4874" y="4254"/>
                    </a:lnTo>
                    <a:lnTo>
                      <a:pt x="4902" y="4255"/>
                    </a:lnTo>
                    <a:lnTo>
                      <a:pt x="4931" y="4256"/>
                    </a:lnTo>
                    <a:lnTo>
                      <a:pt x="4959" y="4259"/>
                    </a:lnTo>
                    <a:lnTo>
                      <a:pt x="4987" y="4262"/>
                    </a:lnTo>
                    <a:lnTo>
                      <a:pt x="5015" y="4267"/>
                    </a:lnTo>
                    <a:lnTo>
                      <a:pt x="5042" y="4273"/>
                    </a:lnTo>
                    <a:lnTo>
                      <a:pt x="5070" y="4280"/>
                    </a:lnTo>
                    <a:lnTo>
                      <a:pt x="5097" y="4288"/>
                    </a:lnTo>
                    <a:lnTo>
                      <a:pt x="5124" y="4296"/>
                    </a:lnTo>
                    <a:lnTo>
                      <a:pt x="5150" y="4306"/>
                    </a:lnTo>
                    <a:lnTo>
                      <a:pt x="5176" y="4317"/>
                    </a:lnTo>
                    <a:lnTo>
                      <a:pt x="5202" y="4329"/>
                    </a:lnTo>
                    <a:lnTo>
                      <a:pt x="5227" y="4341"/>
                    </a:lnTo>
                    <a:lnTo>
                      <a:pt x="5252" y="4355"/>
                    </a:lnTo>
                    <a:lnTo>
                      <a:pt x="5276" y="4370"/>
                    </a:lnTo>
                    <a:lnTo>
                      <a:pt x="5300" y="4385"/>
                    </a:lnTo>
                    <a:lnTo>
                      <a:pt x="5323" y="4401"/>
                    </a:lnTo>
                    <a:lnTo>
                      <a:pt x="5345" y="4419"/>
                    </a:lnTo>
                    <a:lnTo>
                      <a:pt x="5367" y="4437"/>
                    </a:lnTo>
                    <a:lnTo>
                      <a:pt x="5388" y="4456"/>
                    </a:lnTo>
                    <a:lnTo>
                      <a:pt x="5408" y="4475"/>
                    </a:lnTo>
                    <a:lnTo>
                      <a:pt x="5428" y="4495"/>
                    </a:lnTo>
                    <a:lnTo>
                      <a:pt x="5447" y="4517"/>
                    </a:lnTo>
                    <a:lnTo>
                      <a:pt x="5465" y="4538"/>
                    </a:lnTo>
                    <a:lnTo>
                      <a:pt x="5482" y="4561"/>
                    </a:lnTo>
                    <a:lnTo>
                      <a:pt x="5498" y="4584"/>
                    </a:lnTo>
                    <a:lnTo>
                      <a:pt x="5513" y="4608"/>
                    </a:lnTo>
                    <a:lnTo>
                      <a:pt x="5528" y="4632"/>
                    </a:lnTo>
                    <a:lnTo>
                      <a:pt x="5542" y="4657"/>
                    </a:lnTo>
                    <a:lnTo>
                      <a:pt x="5554" y="4682"/>
                    </a:lnTo>
                    <a:lnTo>
                      <a:pt x="5566" y="4707"/>
                    </a:lnTo>
                    <a:lnTo>
                      <a:pt x="5577" y="4734"/>
                    </a:lnTo>
                    <a:lnTo>
                      <a:pt x="5587" y="4760"/>
                    </a:lnTo>
                    <a:lnTo>
                      <a:pt x="5595" y="4787"/>
                    </a:lnTo>
                    <a:lnTo>
                      <a:pt x="5603" y="4814"/>
                    </a:lnTo>
                    <a:lnTo>
                      <a:pt x="5610" y="4841"/>
                    </a:lnTo>
                    <a:lnTo>
                      <a:pt x="5616" y="4869"/>
                    </a:lnTo>
                    <a:lnTo>
                      <a:pt x="5621" y="4896"/>
                    </a:lnTo>
                    <a:lnTo>
                      <a:pt x="5624" y="4924"/>
                    </a:lnTo>
                    <a:lnTo>
                      <a:pt x="5627" y="4953"/>
                    </a:lnTo>
                    <a:close/>
                  </a:path>
                </a:pathLst>
              </a:custGeom>
              <a:solidFill>
                <a:srgbClr val="FFFFFF"/>
              </a:solidFill>
              <a:ln>
                <a:noFill/>
              </a:ln>
            </p:spPr>
            <p:txBody>
              <a:bodyPr/>
              <a:lstStyle/>
              <a:p>
                <a:endParaRPr/>
              </a:p>
            </p:txBody>
          </p:sp>
          <p:sp>
            <p:nvSpPr>
              <p:cNvPr id="90099" name="Outline">
                <a:extLst>
                  <a:ext uri="{FF2B5EF4-FFF2-40B4-BE49-F238E27FC236}">
                    <a16:creationId xmlns:a16="http://schemas.microsoft.com/office/drawing/2014/main" id="{2124C180-9979-4CFD-9710-CD70018866E0}"/>
                  </a:ext>
                </a:extLst>
              </p:cNvPr>
              <p:cNvSpPr/>
              <p:nvPr/>
            </p:nvSpPr>
            <p:spPr>
              <a:xfrm>
                <a:off x="9627603" y="1554480"/>
                <a:ext cx="914400" cy="914400"/>
              </a:xfrm>
              <a:custGeom>
                <a:avLst/>
                <a:gdLst/>
                <a:ahLst/>
                <a:cxnLst/>
                <a:rect l="0" t="0" r="10000" b="10000"/>
                <a:pathLst>
                  <a:path w="10000" h="10000">
                    <a:moveTo>
                      <a:pt x="8083" y="6366"/>
                    </a:moveTo>
                    <a:lnTo>
                      <a:pt x="8126" y="6271"/>
                    </a:lnTo>
                    <a:lnTo>
                      <a:pt x="8167" y="6172"/>
                    </a:lnTo>
                    <a:lnTo>
                      <a:pt x="8182" y="6142"/>
                    </a:lnTo>
                    <a:lnTo>
                      <a:pt x="8200" y="6115"/>
                    </a:lnTo>
                    <a:lnTo>
                      <a:pt x="8222" y="6091"/>
                    </a:lnTo>
                    <a:lnTo>
                      <a:pt x="8246" y="6069"/>
                    </a:lnTo>
                    <a:lnTo>
                      <a:pt x="8274" y="6051"/>
                    </a:lnTo>
                    <a:lnTo>
                      <a:pt x="8303" y="6037"/>
                    </a:lnTo>
                    <a:lnTo>
                      <a:pt x="8334" y="6026"/>
                    </a:lnTo>
                    <a:lnTo>
                      <a:pt x="8366" y="6020"/>
                    </a:lnTo>
                    <a:lnTo>
                      <a:pt x="8399" y="6018"/>
                    </a:lnTo>
                    <a:lnTo>
                      <a:pt x="8431" y="6020"/>
                    </a:lnTo>
                    <a:lnTo>
                      <a:pt x="8463" y="6027"/>
                    </a:lnTo>
                    <a:lnTo>
                      <a:pt x="8494" y="6037"/>
                    </a:lnTo>
                    <a:lnTo>
                      <a:pt x="8524" y="6052"/>
                    </a:lnTo>
                    <a:lnTo>
                      <a:pt x="8551" y="6070"/>
                    </a:lnTo>
                    <a:lnTo>
                      <a:pt x="8575" y="6092"/>
                    </a:lnTo>
                    <a:lnTo>
                      <a:pt x="8597" y="6116"/>
                    </a:lnTo>
                    <a:lnTo>
                      <a:pt x="8615" y="6144"/>
                    </a:lnTo>
                    <a:lnTo>
                      <a:pt x="8629" y="6173"/>
                    </a:lnTo>
                    <a:lnTo>
                      <a:pt x="8640" y="6204"/>
                    </a:lnTo>
                    <a:lnTo>
                      <a:pt x="8646" y="6236"/>
                    </a:lnTo>
                    <a:lnTo>
                      <a:pt x="8648" y="6269"/>
                    </a:lnTo>
                    <a:lnTo>
                      <a:pt x="8646" y="6301"/>
                    </a:lnTo>
                    <a:lnTo>
                      <a:pt x="8639" y="6333"/>
                    </a:lnTo>
                    <a:lnTo>
                      <a:pt x="8629" y="6364"/>
                    </a:lnTo>
                    <a:lnTo>
                      <a:pt x="8585" y="6468"/>
                    </a:lnTo>
                    <a:lnTo>
                      <a:pt x="8582" y="6475"/>
                    </a:lnTo>
                    <a:lnTo>
                      <a:pt x="8536" y="6577"/>
                    </a:lnTo>
                    <a:lnTo>
                      <a:pt x="8532" y="6584"/>
                    </a:lnTo>
                    <a:lnTo>
                      <a:pt x="8483" y="6684"/>
                    </a:lnTo>
                    <a:lnTo>
                      <a:pt x="8479" y="6691"/>
                    </a:lnTo>
                    <a:lnTo>
                      <a:pt x="8426" y="6790"/>
                    </a:lnTo>
                    <a:lnTo>
                      <a:pt x="8423" y="6797"/>
                    </a:lnTo>
                    <a:lnTo>
                      <a:pt x="8367" y="6893"/>
                    </a:lnTo>
                    <a:lnTo>
                      <a:pt x="8363" y="6900"/>
                    </a:lnTo>
                    <a:lnTo>
                      <a:pt x="8304" y="6995"/>
                    </a:lnTo>
                    <a:lnTo>
                      <a:pt x="8300" y="7002"/>
                    </a:lnTo>
                    <a:lnTo>
                      <a:pt x="8238" y="7095"/>
                    </a:lnTo>
                    <a:lnTo>
                      <a:pt x="8233" y="7101"/>
                    </a:lnTo>
                    <a:lnTo>
                      <a:pt x="8169" y="7192"/>
                    </a:lnTo>
                    <a:lnTo>
                      <a:pt x="8164" y="7198"/>
                    </a:lnTo>
                    <a:lnTo>
                      <a:pt x="8096" y="7287"/>
                    </a:lnTo>
                    <a:lnTo>
                      <a:pt x="8091" y="7293"/>
                    </a:lnTo>
                    <a:lnTo>
                      <a:pt x="8021" y="7380"/>
                    </a:lnTo>
                    <a:lnTo>
                      <a:pt x="8016" y="7386"/>
                    </a:lnTo>
                    <a:lnTo>
                      <a:pt x="7943" y="7471"/>
                    </a:lnTo>
                    <a:lnTo>
                      <a:pt x="7937" y="7477"/>
                    </a:lnTo>
                    <a:lnTo>
                      <a:pt x="7861" y="7559"/>
                    </a:lnTo>
                    <a:lnTo>
                      <a:pt x="7856" y="7564"/>
                    </a:lnTo>
                    <a:lnTo>
                      <a:pt x="7777" y="7644"/>
                    </a:lnTo>
                    <a:lnTo>
                      <a:pt x="7772" y="7650"/>
                    </a:lnTo>
                    <a:lnTo>
                      <a:pt x="7690" y="7727"/>
                    </a:lnTo>
                    <a:lnTo>
                      <a:pt x="7685" y="7732"/>
                    </a:lnTo>
                    <a:lnTo>
                      <a:pt x="7601" y="7807"/>
                    </a:lnTo>
                    <a:lnTo>
                      <a:pt x="7595" y="7812"/>
                    </a:lnTo>
                    <a:lnTo>
                      <a:pt x="7510" y="7884"/>
                    </a:lnTo>
                    <a:lnTo>
                      <a:pt x="7503" y="7889"/>
                    </a:lnTo>
                    <a:lnTo>
                      <a:pt x="7416" y="7958"/>
                    </a:lnTo>
                    <a:lnTo>
                      <a:pt x="7409" y="7963"/>
                    </a:lnTo>
                    <a:lnTo>
                      <a:pt x="7319" y="8029"/>
                    </a:lnTo>
                    <a:lnTo>
                      <a:pt x="7313" y="8034"/>
                    </a:lnTo>
                    <a:lnTo>
                      <a:pt x="7221" y="8097"/>
                    </a:lnTo>
                    <a:lnTo>
                      <a:pt x="7214" y="8102"/>
                    </a:lnTo>
                    <a:lnTo>
                      <a:pt x="7120" y="8162"/>
                    </a:lnTo>
                    <a:lnTo>
                      <a:pt x="7114" y="8166"/>
                    </a:lnTo>
                    <a:lnTo>
                      <a:pt x="7018" y="8223"/>
                    </a:lnTo>
                    <a:lnTo>
                      <a:pt x="7011" y="8227"/>
                    </a:lnTo>
                    <a:lnTo>
                      <a:pt x="6914" y="8282"/>
                    </a:lnTo>
                    <a:lnTo>
                      <a:pt x="6907" y="8285"/>
                    </a:lnTo>
                    <a:lnTo>
                      <a:pt x="6807" y="8337"/>
                    </a:lnTo>
                    <a:lnTo>
                      <a:pt x="6800" y="8340"/>
                    </a:lnTo>
                    <a:lnTo>
                      <a:pt x="6699" y="8388"/>
                    </a:lnTo>
                    <a:lnTo>
                      <a:pt x="6692" y="8391"/>
                    </a:lnTo>
                    <a:lnTo>
                      <a:pt x="6590" y="8436"/>
                    </a:lnTo>
                    <a:lnTo>
                      <a:pt x="6582" y="8439"/>
                    </a:lnTo>
                    <a:lnTo>
                      <a:pt x="6479" y="8481"/>
                    </a:lnTo>
                    <a:lnTo>
                      <a:pt x="6471" y="8484"/>
                    </a:lnTo>
                    <a:lnTo>
                      <a:pt x="6366" y="8522"/>
                    </a:lnTo>
                    <a:lnTo>
                      <a:pt x="6358" y="8525"/>
                    </a:lnTo>
                    <a:lnTo>
                      <a:pt x="6252" y="8560"/>
                    </a:lnTo>
                    <a:lnTo>
                      <a:pt x="6245" y="8562"/>
                    </a:lnTo>
                    <a:lnTo>
                      <a:pt x="6137" y="8593"/>
                    </a:lnTo>
                    <a:lnTo>
                      <a:pt x="6129" y="8596"/>
                    </a:lnTo>
                    <a:lnTo>
                      <a:pt x="6021" y="8624"/>
                    </a:lnTo>
                    <a:lnTo>
                      <a:pt x="6013" y="8626"/>
                    </a:lnTo>
                    <a:lnTo>
                      <a:pt x="5904" y="8650"/>
                    </a:lnTo>
                    <a:lnTo>
                      <a:pt x="5897" y="8652"/>
                    </a:lnTo>
                    <a:lnTo>
                      <a:pt x="5787" y="8673"/>
                    </a:lnTo>
                    <a:lnTo>
                      <a:pt x="5779" y="8675"/>
                    </a:lnTo>
                    <a:lnTo>
                      <a:pt x="5669" y="8692"/>
                    </a:lnTo>
                    <a:lnTo>
                      <a:pt x="5661" y="8693"/>
                    </a:lnTo>
                    <a:lnTo>
                      <a:pt x="5550" y="8708"/>
                    </a:lnTo>
                    <a:lnTo>
                      <a:pt x="5543" y="8708"/>
                    </a:lnTo>
                    <a:lnTo>
                      <a:pt x="5432" y="8719"/>
                    </a:lnTo>
                    <a:lnTo>
                      <a:pt x="5424" y="8720"/>
                    </a:lnTo>
                    <a:lnTo>
                      <a:pt x="5312" y="8727"/>
                    </a:lnTo>
                    <a:lnTo>
                      <a:pt x="5304" y="8727"/>
                    </a:lnTo>
                    <a:lnTo>
                      <a:pt x="5193" y="8731"/>
                    </a:lnTo>
                    <a:lnTo>
                      <a:pt x="5185" y="8731"/>
                    </a:lnTo>
                    <a:lnTo>
                      <a:pt x="5073" y="8731"/>
                    </a:lnTo>
                    <a:lnTo>
                      <a:pt x="5065" y="8731"/>
                    </a:lnTo>
                    <a:lnTo>
                      <a:pt x="4954" y="8727"/>
                    </a:lnTo>
                    <a:lnTo>
                      <a:pt x="4946" y="8727"/>
                    </a:lnTo>
                    <a:lnTo>
                      <a:pt x="4834" y="8720"/>
                    </a:lnTo>
                    <a:lnTo>
                      <a:pt x="4826" y="8720"/>
                    </a:lnTo>
                    <a:lnTo>
                      <a:pt x="4715" y="8709"/>
                    </a:lnTo>
                    <a:lnTo>
                      <a:pt x="4707" y="8708"/>
                    </a:lnTo>
                    <a:lnTo>
                      <a:pt x="4596" y="8694"/>
                    </a:lnTo>
                    <a:lnTo>
                      <a:pt x="4588" y="8693"/>
                    </a:lnTo>
                    <a:lnTo>
                      <a:pt x="4477" y="8675"/>
                    </a:lnTo>
                    <a:lnTo>
                      <a:pt x="4469" y="8674"/>
                    </a:lnTo>
                    <a:lnTo>
                      <a:pt x="4359" y="8653"/>
                    </a:lnTo>
                    <a:lnTo>
                      <a:pt x="4352" y="8651"/>
                    </a:lnTo>
                    <a:lnTo>
                      <a:pt x="4243" y="8627"/>
                    </a:lnTo>
                    <a:lnTo>
                      <a:pt x="4235" y="8625"/>
                    </a:lnTo>
                    <a:lnTo>
                      <a:pt x="4127" y="8597"/>
                    </a:lnTo>
                    <a:lnTo>
                      <a:pt x="4119" y="8595"/>
                    </a:lnTo>
                    <a:lnTo>
                      <a:pt x="4012" y="8563"/>
                    </a:lnTo>
                    <a:lnTo>
                      <a:pt x="4004" y="8561"/>
                    </a:lnTo>
                    <a:lnTo>
                      <a:pt x="3899" y="8526"/>
                    </a:lnTo>
                    <a:lnTo>
                      <a:pt x="3891" y="8524"/>
                    </a:lnTo>
                    <a:lnTo>
                      <a:pt x="3786" y="8485"/>
                    </a:lnTo>
                    <a:lnTo>
                      <a:pt x="3779" y="8483"/>
                    </a:lnTo>
                    <a:lnTo>
                      <a:pt x="3675" y="8441"/>
                    </a:lnTo>
                    <a:lnTo>
                      <a:pt x="3668" y="8438"/>
                    </a:lnTo>
                    <a:lnTo>
                      <a:pt x="3566" y="8394"/>
                    </a:lnTo>
                    <a:lnTo>
                      <a:pt x="3559" y="8390"/>
                    </a:lnTo>
                    <a:lnTo>
                      <a:pt x="3458" y="8342"/>
                    </a:lnTo>
                    <a:lnTo>
                      <a:pt x="3451" y="8339"/>
                    </a:lnTo>
                    <a:lnTo>
                      <a:pt x="3351" y="8288"/>
                    </a:lnTo>
                    <a:lnTo>
                      <a:pt x="3344" y="8284"/>
                    </a:lnTo>
                    <a:lnTo>
                      <a:pt x="3246" y="8230"/>
                    </a:lnTo>
                    <a:lnTo>
                      <a:pt x="3240" y="8226"/>
                    </a:lnTo>
                    <a:lnTo>
                      <a:pt x="3143" y="8168"/>
                    </a:lnTo>
                    <a:lnTo>
                      <a:pt x="3137" y="8164"/>
                    </a:lnTo>
                    <a:lnTo>
                      <a:pt x="3042" y="8103"/>
                    </a:lnTo>
                    <a:lnTo>
                      <a:pt x="3036" y="8099"/>
                    </a:lnTo>
                    <a:lnTo>
                      <a:pt x="2943" y="8036"/>
                    </a:lnTo>
                    <a:lnTo>
                      <a:pt x="2937" y="8031"/>
                    </a:lnTo>
                    <a:lnTo>
                      <a:pt x="2847" y="7965"/>
                    </a:lnTo>
                    <a:lnTo>
                      <a:pt x="2840" y="7960"/>
                    </a:lnTo>
                    <a:lnTo>
                      <a:pt x="2752" y="7891"/>
                    </a:lnTo>
                    <a:lnTo>
                      <a:pt x="2746" y="7886"/>
                    </a:lnTo>
                    <a:lnTo>
                      <a:pt x="2660" y="7814"/>
                    </a:lnTo>
                    <a:lnTo>
                      <a:pt x="2654" y="7809"/>
                    </a:lnTo>
                    <a:lnTo>
                      <a:pt x="2571" y="7735"/>
                    </a:lnTo>
                    <a:lnTo>
                      <a:pt x="2565" y="7729"/>
                    </a:lnTo>
                    <a:lnTo>
                      <a:pt x="2485" y="7652"/>
                    </a:lnTo>
                    <a:lnTo>
                      <a:pt x="2479" y="7647"/>
                    </a:lnTo>
                    <a:lnTo>
                      <a:pt x="2401" y="7567"/>
                    </a:lnTo>
                    <a:lnTo>
                      <a:pt x="2395" y="7562"/>
                    </a:lnTo>
                    <a:lnTo>
                      <a:pt x="2319" y="7480"/>
                    </a:lnTo>
                    <a:lnTo>
                      <a:pt x="2314" y="7474"/>
                    </a:lnTo>
                    <a:lnTo>
                      <a:pt x="2241" y="7390"/>
                    </a:lnTo>
                    <a:lnTo>
                      <a:pt x="2236" y="7384"/>
                    </a:lnTo>
                    <a:lnTo>
                      <a:pt x="2165" y="7297"/>
                    </a:lnTo>
                    <a:lnTo>
                      <a:pt x="2161" y="7291"/>
                    </a:lnTo>
                    <a:lnTo>
                      <a:pt x="2093" y="7202"/>
                    </a:lnTo>
                    <a:lnTo>
                      <a:pt x="2088" y="7196"/>
                    </a:lnTo>
                    <a:lnTo>
                      <a:pt x="2023" y="7105"/>
                    </a:lnTo>
                    <a:lnTo>
                      <a:pt x="2019" y="7098"/>
                    </a:lnTo>
                    <a:lnTo>
                      <a:pt x="1956" y="7005"/>
                    </a:lnTo>
                    <a:lnTo>
                      <a:pt x="1952" y="6998"/>
                    </a:lnTo>
                    <a:lnTo>
                      <a:pt x="1893" y="6903"/>
                    </a:lnTo>
                    <a:lnTo>
                      <a:pt x="1877" y="6874"/>
                    </a:lnTo>
                    <a:lnTo>
                      <a:pt x="1866" y="6844"/>
                    </a:lnTo>
                    <a:lnTo>
                      <a:pt x="1858" y="6812"/>
                    </a:lnTo>
                    <a:lnTo>
                      <a:pt x="1855" y="6779"/>
                    </a:lnTo>
                    <a:lnTo>
                      <a:pt x="1856" y="6747"/>
                    </a:lnTo>
                    <a:lnTo>
                      <a:pt x="1861" y="6714"/>
                    </a:lnTo>
                    <a:lnTo>
                      <a:pt x="1871" y="6683"/>
                    </a:lnTo>
                    <a:lnTo>
                      <a:pt x="1884" y="6653"/>
                    </a:lnTo>
                    <a:lnTo>
                      <a:pt x="1902" y="6626"/>
                    </a:lnTo>
                    <a:lnTo>
                      <a:pt x="1922" y="6600"/>
                    </a:lnTo>
                    <a:lnTo>
                      <a:pt x="1946" y="6578"/>
                    </a:lnTo>
                    <a:lnTo>
                      <a:pt x="1973" y="6559"/>
                    </a:lnTo>
                    <a:lnTo>
                      <a:pt x="2002" y="6543"/>
                    </a:lnTo>
                    <a:lnTo>
                      <a:pt x="2032" y="6532"/>
                    </a:lnTo>
                    <a:lnTo>
                      <a:pt x="2064" y="6524"/>
                    </a:lnTo>
                    <a:lnTo>
                      <a:pt x="2097" y="6521"/>
                    </a:lnTo>
                    <a:lnTo>
                      <a:pt x="2129" y="6522"/>
                    </a:lnTo>
                    <a:lnTo>
                      <a:pt x="2162" y="6527"/>
                    </a:lnTo>
                    <a:lnTo>
                      <a:pt x="2193" y="6537"/>
                    </a:lnTo>
                    <a:lnTo>
                      <a:pt x="2223" y="6550"/>
                    </a:lnTo>
                    <a:lnTo>
                      <a:pt x="2250" y="6568"/>
                    </a:lnTo>
                    <a:lnTo>
                      <a:pt x="2276" y="6588"/>
                    </a:lnTo>
                    <a:lnTo>
                      <a:pt x="2298" y="6612"/>
                    </a:lnTo>
                    <a:lnTo>
                      <a:pt x="2317" y="6639"/>
                    </a:lnTo>
                    <a:lnTo>
                      <a:pt x="2374" y="6731"/>
                    </a:lnTo>
                    <a:lnTo>
                      <a:pt x="2432" y="6817"/>
                    </a:lnTo>
                    <a:lnTo>
                      <a:pt x="2493" y="6902"/>
                    </a:lnTo>
                    <a:lnTo>
                      <a:pt x="2556" y="6984"/>
                    </a:lnTo>
                    <a:lnTo>
                      <a:pt x="2621" y="7065"/>
                    </a:lnTo>
                    <a:lnTo>
                      <a:pt x="2689" y="7143"/>
                    </a:lnTo>
                    <a:lnTo>
                      <a:pt x="2760" y="7219"/>
                    </a:lnTo>
                    <a:lnTo>
                      <a:pt x="2832" y="7293"/>
                    </a:lnTo>
                    <a:lnTo>
                      <a:pt x="2907" y="7365"/>
                    </a:lnTo>
                    <a:lnTo>
                      <a:pt x="2985" y="7434"/>
                    </a:lnTo>
                    <a:lnTo>
                      <a:pt x="3064" y="7500"/>
                    </a:lnTo>
                    <a:lnTo>
                      <a:pt x="3146" y="7564"/>
                    </a:lnTo>
                    <a:lnTo>
                      <a:pt x="3229" y="7626"/>
                    </a:lnTo>
                    <a:lnTo>
                      <a:pt x="3315" y="7685"/>
                    </a:lnTo>
                    <a:lnTo>
                      <a:pt x="3403" y="7741"/>
                    </a:lnTo>
                    <a:lnTo>
                      <a:pt x="3493" y="7794"/>
                    </a:lnTo>
                    <a:lnTo>
                      <a:pt x="3583" y="7845"/>
                    </a:lnTo>
                    <a:lnTo>
                      <a:pt x="3676" y="7892"/>
                    </a:lnTo>
                    <a:lnTo>
                      <a:pt x="3770" y="7937"/>
                    </a:lnTo>
                    <a:lnTo>
                      <a:pt x="3865" y="7978"/>
                    </a:lnTo>
                    <a:lnTo>
                      <a:pt x="3961" y="8017"/>
                    </a:lnTo>
                    <a:lnTo>
                      <a:pt x="4058" y="8052"/>
                    </a:lnTo>
                    <a:lnTo>
                      <a:pt x="4157" y="8085"/>
                    </a:lnTo>
                    <a:lnTo>
                      <a:pt x="4256" y="8114"/>
                    </a:lnTo>
                    <a:lnTo>
                      <a:pt x="4356" y="8140"/>
                    </a:lnTo>
                    <a:lnTo>
                      <a:pt x="4458" y="8163"/>
                    </a:lnTo>
                    <a:lnTo>
                      <a:pt x="4560" y="8182"/>
                    </a:lnTo>
                    <a:lnTo>
                      <a:pt x="4662" y="8198"/>
                    </a:lnTo>
                    <a:lnTo>
                      <a:pt x="4766" y="8212"/>
                    </a:lnTo>
                    <a:lnTo>
                      <a:pt x="4869" y="8221"/>
                    </a:lnTo>
                    <a:lnTo>
                      <a:pt x="4973" y="8228"/>
                    </a:lnTo>
                    <a:lnTo>
                      <a:pt x="5077" y="8231"/>
                    </a:lnTo>
                    <a:lnTo>
                      <a:pt x="5181" y="8231"/>
                    </a:lnTo>
                    <a:lnTo>
                      <a:pt x="5284" y="8228"/>
                    </a:lnTo>
                    <a:lnTo>
                      <a:pt x="5388" y="8221"/>
                    </a:lnTo>
                    <a:lnTo>
                      <a:pt x="5491" y="8211"/>
                    </a:lnTo>
                    <a:lnTo>
                      <a:pt x="5594" y="8198"/>
                    </a:lnTo>
                    <a:lnTo>
                      <a:pt x="5696" y="8182"/>
                    </a:lnTo>
                    <a:lnTo>
                      <a:pt x="5798" y="8162"/>
                    </a:lnTo>
                    <a:lnTo>
                      <a:pt x="5899" y="8139"/>
                    </a:lnTo>
                    <a:lnTo>
                      <a:pt x="6000" y="8113"/>
                    </a:lnTo>
                    <a:lnTo>
                      <a:pt x="6100" y="8083"/>
                    </a:lnTo>
                    <a:lnTo>
                      <a:pt x="6199" y="8051"/>
                    </a:lnTo>
                    <a:lnTo>
                      <a:pt x="6297" y="8015"/>
                    </a:lnTo>
                    <a:lnTo>
                      <a:pt x="6393" y="7977"/>
                    </a:lnTo>
                    <a:lnTo>
                      <a:pt x="6488" y="7935"/>
                    </a:lnTo>
                    <a:lnTo>
                      <a:pt x="6582" y="7890"/>
                    </a:lnTo>
                    <a:lnTo>
                      <a:pt x="6674" y="7843"/>
                    </a:lnTo>
                    <a:lnTo>
                      <a:pt x="6764" y="7792"/>
                    </a:lnTo>
                    <a:lnTo>
                      <a:pt x="6853" y="7739"/>
                    </a:lnTo>
                    <a:lnTo>
                      <a:pt x="6941" y="7683"/>
                    </a:lnTo>
                    <a:lnTo>
                      <a:pt x="7026" y="7624"/>
                    </a:lnTo>
                    <a:lnTo>
                      <a:pt x="7110" y="7563"/>
                    </a:lnTo>
                    <a:lnTo>
                      <a:pt x="7191" y="7499"/>
                    </a:lnTo>
                    <a:lnTo>
                      <a:pt x="7271" y="7432"/>
                    </a:lnTo>
                    <a:lnTo>
                      <a:pt x="7348" y="7362"/>
                    </a:lnTo>
                    <a:lnTo>
                      <a:pt x="7424" y="7290"/>
                    </a:lnTo>
                    <a:lnTo>
                      <a:pt x="7497" y="7216"/>
                    </a:lnTo>
                    <a:lnTo>
                      <a:pt x="7567" y="7140"/>
                    </a:lnTo>
                    <a:lnTo>
                      <a:pt x="7635" y="7062"/>
                    </a:lnTo>
                    <a:lnTo>
                      <a:pt x="7701" y="6981"/>
                    </a:lnTo>
                    <a:lnTo>
                      <a:pt x="7764" y="6899"/>
                    </a:lnTo>
                    <a:lnTo>
                      <a:pt x="7824" y="6814"/>
                    </a:lnTo>
                    <a:lnTo>
                      <a:pt x="7881" y="6728"/>
                    </a:lnTo>
                    <a:lnTo>
                      <a:pt x="7936" y="6640"/>
                    </a:lnTo>
                    <a:lnTo>
                      <a:pt x="7988" y="6550"/>
                    </a:lnTo>
                    <a:lnTo>
                      <a:pt x="8037" y="6459"/>
                    </a:lnTo>
                    <a:lnTo>
                      <a:pt x="8083" y="6366"/>
                    </a:lnTo>
                    <a:close/>
                    <a:moveTo>
                      <a:pt x="1620" y="4812"/>
                    </a:moveTo>
                    <a:lnTo>
                      <a:pt x="1608" y="4918"/>
                    </a:lnTo>
                    <a:lnTo>
                      <a:pt x="1599" y="5028"/>
                    </a:lnTo>
                    <a:lnTo>
                      <a:pt x="1595" y="5061"/>
                    </a:lnTo>
                    <a:lnTo>
                      <a:pt x="1586" y="5092"/>
                    </a:lnTo>
                    <a:lnTo>
                      <a:pt x="1573" y="5122"/>
                    </a:lnTo>
                    <a:lnTo>
                      <a:pt x="1556" y="5150"/>
                    </a:lnTo>
                    <a:lnTo>
                      <a:pt x="1536" y="5176"/>
                    </a:lnTo>
                    <a:lnTo>
                      <a:pt x="1513" y="5199"/>
                    </a:lnTo>
                    <a:lnTo>
                      <a:pt x="1486" y="5219"/>
                    </a:lnTo>
                    <a:lnTo>
                      <a:pt x="1458" y="5235"/>
                    </a:lnTo>
                    <a:lnTo>
                      <a:pt x="1427" y="5247"/>
                    </a:lnTo>
                    <a:lnTo>
                      <a:pt x="1396" y="5255"/>
                    </a:lnTo>
                    <a:lnTo>
                      <a:pt x="1363" y="5259"/>
                    </a:lnTo>
                    <a:lnTo>
                      <a:pt x="1331" y="5258"/>
                    </a:lnTo>
                    <a:lnTo>
                      <a:pt x="1298" y="5254"/>
                    </a:lnTo>
                    <a:lnTo>
                      <a:pt x="1267" y="5245"/>
                    </a:lnTo>
                    <a:lnTo>
                      <a:pt x="1237" y="5232"/>
                    </a:lnTo>
                    <a:lnTo>
                      <a:pt x="1209" y="5215"/>
                    </a:lnTo>
                    <a:lnTo>
                      <a:pt x="1183" y="5195"/>
                    </a:lnTo>
                    <a:lnTo>
                      <a:pt x="1160" y="5172"/>
                    </a:lnTo>
                    <a:lnTo>
                      <a:pt x="1140" y="5145"/>
                    </a:lnTo>
                    <a:lnTo>
                      <a:pt x="1124" y="5117"/>
                    </a:lnTo>
                    <a:lnTo>
                      <a:pt x="1112" y="5086"/>
                    </a:lnTo>
                    <a:lnTo>
                      <a:pt x="1104" y="5055"/>
                    </a:lnTo>
                    <a:lnTo>
                      <a:pt x="1100" y="5022"/>
                    </a:lnTo>
                    <a:lnTo>
                      <a:pt x="1101" y="4990"/>
                    </a:lnTo>
                    <a:lnTo>
                      <a:pt x="1110" y="4875"/>
                    </a:lnTo>
                    <a:lnTo>
                      <a:pt x="1110" y="4867"/>
                    </a:lnTo>
                    <a:lnTo>
                      <a:pt x="1123" y="4752"/>
                    </a:lnTo>
                    <a:lnTo>
                      <a:pt x="1124" y="4744"/>
                    </a:lnTo>
                    <a:lnTo>
                      <a:pt x="1141" y="4631"/>
                    </a:lnTo>
                    <a:lnTo>
                      <a:pt x="1142" y="4622"/>
                    </a:lnTo>
                    <a:lnTo>
                      <a:pt x="1162" y="4510"/>
                    </a:lnTo>
                    <a:lnTo>
                      <a:pt x="1164" y="4502"/>
                    </a:lnTo>
                    <a:lnTo>
                      <a:pt x="1187" y="4389"/>
                    </a:lnTo>
                    <a:lnTo>
                      <a:pt x="1189" y="4381"/>
                    </a:lnTo>
                    <a:lnTo>
                      <a:pt x="1216" y="4270"/>
                    </a:lnTo>
                    <a:lnTo>
                      <a:pt x="1218" y="4262"/>
                    </a:lnTo>
                    <a:lnTo>
                      <a:pt x="1249" y="4152"/>
                    </a:lnTo>
                    <a:lnTo>
                      <a:pt x="1252" y="4144"/>
                    </a:lnTo>
                    <a:lnTo>
                      <a:pt x="1286" y="4035"/>
                    </a:lnTo>
                    <a:lnTo>
                      <a:pt x="1289" y="4027"/>
                    </a:lnTo>
                    <a:lnTo>
                      <a:pt x="1327" y="3919"/>
                    </a:lnTo>
                    <a:lnTo>
                      <a:pt x="1330" y="3912"/>
                    </a:lnTo>
                    <a:lnTo>
                      <a:pt x="1371" y="3805"/>
                    </a:lnTo>
                    <a:lnTo>
                      <a:pt x="1374" y="3797"/>
                    </a:lnTo>
                    <a:lnTo>
                      <a:pt x="1419" y="3692"/>
                    </a:lnTo>
                    <a:lnTo>
                      <a:pt x="1423" y="3684"/>
                    </a:lnTo>
                    <a:lnTo>
                      <a:pt x="1471" y="3580"/>
                    </a:lnTo>
                    <a:lnTo>
                      <a:pt x="1475" y="3573"/>
                    </a:lnTo>
                    <a:lnTo>
                      <a:pt x="1527" y="3470"/>
                    </a:lnTo>
                    <a:lnTo>
                      <a:pt x="1530" y="3463"/>
                    </a:lnTo>
                    <a:lnTo>
                      <a:pt x="1586" y="3362"/>
                    </a:lnTo>
                    <a:lnTo>
                      <a:pt x="1590" y="3355"/>
                    </a:lnTo>
                    <a:lnTo>
                      <a:pt x="1648" y="3256"/>
                    </a:lnTo>
                    <a:lnTo>
                      <a:pt x="1653" y="3249"/>
                    </a:lnTo>
                    <a:lnTo>
                      <a:pt x="1714" y="3152"/>
                    </a:lnTo>
                    <a:lnTo>
                      <a:pt x="1719" y="3145"/>
                    </a:lnTo>
                    <a:lnTo>
                      <a:pt x="1783" y="3050"/>
                    </a:lnTo>
                    <a:lnTo>
                      <a:pt x="1788" y="3044"/>
                    </a:lnTo>
                    <a:lnTo>
                      <a:pt x="1856" y="2951"/>
                    </a:lnTo>
                    <a:lnTo>
                      <a:pt x="1861" y="2945"/>
                    </a:lnTo>
                    <a:lnTo>
                      <a:pt x="1931" y="2854"/>
                    </a:lnTo>
                    <a:lnTo>
                      <a:pt x="1936" y="2848"/>
                    </a:lnTo>
                    <a:lnTo>
                      <a:pt x="2010" y="2760"/>
                    </a:lnTo>
                    <a:lnTo>
                      <a:pt x="2015" y="2754"/>
                    </a:lnTo>
                    <a:lnTo>
                      <a:pt x="2091" y="2669"/>
                    </a:lnTo>
                    <a:lnTo>
                      <a:pt x="2097" y="2663"/>
                    </a:lnTo>
                    <a:lnTo>
                      <a:pt x="2176" y="2580"/>
                    </a:lnTo>
                    <a:lnTo>
                      <a:pt x="2182" y="2574"/>
                    </a:lnTo>
                    <a:lnTo>
                      <a:pt x="2263" y="2494"/>
                    </a:lnTo>
                    <a:lnTo>
                      <a:pt x="2269" y="2488"/>
                    </a:lnTo>
                    <a:lnTo>
                      <a:pt x="2353" y="2410"/>
                    </a:lnTo>
                    <a:lnTo>
                      <a:pt x="2360" y="2405"/>
                    </a:lnTo>
                    <a:lnTo>
                      <a:pt x="2446" y="2330"/>
                    </a:lnTo>
                    <a:lnTo>
                      <a:pt x="2453" y="2325"/>
                    </a:lnTo>
                    <a:lnTo>
                      <a:pt x="2542" y="2253"/>
                    </a:lnTo>
                    <a:lnTo>
                      <a:pt x="2549" y="2248"/>
                    </a:lnTo>
                    <a:lnTo>
                      <a:pt x="2640" y="2179"/>
                    </a:lnTo>
                    <a:lnTo>
                      <a:pt x="2647" y="2174"/>
                    </a:lnTo>
                    <a:lnTo>
                      <a:pt x="2741" y="2107"/>
                    </a:lnTo>
                    <a:lnTo>
                      <a:pt x="2748" y="2103"/>
                    </a:lnTo>
                    <a:lnTo>
                      <a:pt x="2844" y="2040"/>
                    </a:lnTo>
                    <a:lnTo>
                      <a:pt x="2851" y="2035"/>
                    </a:lnTo>
                    <a:lnTo>
                      <a:pt x="2949" y="1975"/>
                    </a:lnTo>
                    <a:lnTo>
                      <a:pt x="2956" y="1971"/>
                    </a:lnTo>
                    <a:lnTo>
                      <a:pt x="3056" y="1915"/>
                    </a:lnTo>
                    <a:lnTo>
                      <a:pt x="3063" y="1911"/>
                    </a:lnTo>
                    <a:lnTo>
                      <a:pt x="3165" y="1857"/>
                    </a:lnTo>
                    <a:lnTo>
                      <a:pt x="3172" y="1854"/>
                    </a:lnTo>
                    <a:lnTo>
                      <a:pt x="3275" y="1804"/>
                    </a:lnTo>
                    <a:lnTo>
                      <a:pt x="3283" y="1800"/>
                    </a:lnTo>
                    <a:lnTo>
                      <a:pt x="3387" y="1754"/>
                    </a:lnTo>
                    <a:lnTo>
                      <a:pt x="3395" y="1751"/>
                    </a:lnTo>
                    <a:lnTo>
                      <a:pt x="3501" y="1708"/>
                    </a:lnTo>
                    <a:lnTo>
                      <a:pt x="3509" y="1705"/>
                    </a:lnTo>
                    <a:lnTo>
                      <a:pt x="3616" y="1665"/>
                    </a:lnTo>
                    <a:lnTo>
                      <a:pt x="3624" y="1663"/>
                    </a:lnTo>
                    <a:lnTo>
                      <a:pt x="3733" y="1626"/>
                    </a:lnTo>
                    <a:lnTo>
                      <a:pt x="3740" y="1624"/>
                    </a:lnTo>
                    <a:lnTo>
                      <a:pt x="3850" y="1592"/>
                    </a:lnTo>
                    <a:lnTo>
                      <a:pt x="3858" y="1589"/>
                    </a:lnTo>
                    <a:lnTo>
                      <a:pt x="3969" y="1560"/>
                    </a:lnTo>
                    <a:lnTo>
                      <a:pt x="3977" y="1558"/>
                    </a:lnTo>
                    <a:lnTo>
                      <a:pt x="4089" y="1533"/>
                    </a:lnTo>
                    <a:lnTo>
                      <a:pt x="4097" y="1531"/>
                    </a:lnTo>
                    <a:lnTo>
                      <a:pt x="4210" y="1510"/>
                    </a:lnTo>
                    <a:lnTo>
                      <a:pt x="4218" y="1508"/>
                    </a:lnTo>
                    <a:lnTo>
                      <a:pt x="4332" y="1490"/>
                    </a:lnTo>
                    <a:lnTo>
                      <a:pt x="4364" y="1487"/>
                    </a:lnTo>
                    <a:lnTo>
                      <a:pt x="4397" y="1488"/>
                    </a:lnTo>
                    <a:lnTo>
                      <a:pt x="4429" y="1494"/>
                    </a:lnTo>
                    <a:lnTo>
                      <a:pt x="4460" y="1504"/>
                    </a:lnTo>
                    <a:lnTo>
                      <a:pt x="4490" y="1517"/>
                    </a:lnTo>
                    <a:lnTo>
                      <a:pt x="4518" y="1535"/>
                    </a:lnTo>
                    <a:lnTo>
                      <a:pt x="4543" y="1556"/>
                    </a:lnTo>
                    <a:lnTo>
                      <a:pt x="4565" y="1580"/>
                    </a:lnTo>
                    <a:lnTo>
                      <a:pt x="4584" y="1606"/>
                    </a:lnTo>
                    <a:lnTo>
                      <a:pt x="4599" y="1635"/>
                    </a:lnTo>
                    <a:lnTo>
                      <a:pt x="4611" y="1666"/>
                    </a:lnTo>
                    <a:lnTo>
                      <a:pt x="4618" y="1698"/>
                    </a:lnTo>
                    <a:lnTo>
                      <a:pt x="4621" y="1730"/>
                    </a:lnTo>
                    <a:lnTo>
                      <a:pt x="4620" y="1763"/>
                    </a:lnTo>
                    <a:lnTo>
                      <a:pt x="4614" y="1795"/>
                    </a:lnTo>
                    <a:lnTo>
                      <a:pt x="4604" y="1826"/>
                    </a:lnTo>
                    <a:lnTo>
                      <a:pt x="4591" y="1856"/>
                    </a:lnTo>
                    <a:lnTo>
                      <a:pt x="4573" y="1884"/>
                    </a:lnTo>
                    <a:lnTo>
                      <a:pt x="4552" y="1909"/>
                    </a:lnTo>
                    <a:lnTo>
                      <a:pt x="4528" y="1931"/>
                    </a:lnTo>
                    <a:lnTo>
                      <a:pt x="4502" y="1950"/>
                    </a:lnTo>
                    <a:lnTo>
                      <a:pt x="4473" y="1965"/>
                    </a:lnTo>
                    <a:lnTo>
                      <a:pt x="4442" y="1977"/>
                    </a:lnTo>
                    <a:lnTo>
                      <a:pt x="4410" y="1984"/>
                    </a:lnTo>
                    <a:lnTo>
                      <a:pt x="4300" y="2001"/>
                    </a:lnTo>
                    <a:lnTo>
                      <a:pt x="4195" y="2022"/>
                    </a:lnTo>
                    <a:lnTo>
                      <a:pt x="4091" y="2045"/>
                    </a:lnTo>
                    <a:lnTo>
                      <a:pt x="3988" y="2072"/>
                    </a:lnTo>
                    <a:lnTo>
                      <a:pt x="3886" y="2102"/>
                    </a:lnTo>
                    <a:lnTo>
                      <a:pt x="3785" y="2136"/>
                    </a:lnTo>
                    <a:lnTo>
                      <a:pt x="3685" y="2173"/>
                    </a:lnTo>
                    <a:lnTo>
                      <a:pt x="3587" y="2213"/>
                    </a:lnTo>
                    <a:lnTo>
                      <a:pt x="3489" y="2256"/>
                    </a:lnTo>
                    <a:lnTo>
                      <a:pt x="3393" y="2302"/>
                    </a:lnTo>
                    <a:lnTo>
                      <a:pt x="3299" y="2352"/>
                    </a:lnTo>
                    <a:lnTo>
                      <a:pt x="3206" y="2404"/>
                    </a:lnTo>
                    <a:lnTo>
                      <a:pt x="3115" y="2460"/>
                    </a:lnTo>
                    <a:lnTo>
                      <a:pt x="3026" y="2519"/>
                    </a:lnTo>
                    <a:lnTo>
                      <a:pt x="2938" y="2580"/>
                    </a:lnTo>
                    <a:lnTo>
                      <a:pt x="2853" y="2645"/>
                    </a:lnTo>
                    <a:lnTo>
                      <a:pt x="2770" y="2711"/>
                    </a:lnTo>
                    <a:lnTo>
                      <a:pt x="2689" y="2781"/>
                    </a:lnTo>
                    <a:lnTo>
                      <a:pt x="2611" y="2853"/>
                    </a:lnTo>
                    <a:lnTo>
                      <a:pt x="2535" y="2928"/>
                    </a:lnTo>
                    <a:lnTo>
                      <a:pt x="2462" y="3005"/>
                    </a:lnTo>
                    <a:lnTo>
                      <a:pt x="2391" y="3084"/>
                    </a:lnTo>
                    <a:lnTo>
                      <a:pt x="2323" y="3166"/>
                    </a:lnTo>
                    <a:lnTo>
                      <a:pt x="2257" y="3249"/>
                    </a:lnTo>
                    <a:lnTo>
                      <a:pt x="2194" y="3335"/>
                    </a:lnTo>
                    <a:lnTo>
                      <a:pt x="2134" y="3424"/>
                    </a:lnTo>
                    <a:lnTo>
                      <a:pt x="2077" y="3514"/>
                    </a:lnTo>
                    <a:lnTo>
                      <a:pt x="2022" y="3606"/>
                    </a:lnTo>
                    <a:lnTo>
                      <a:pt x="1971" y="3700"/>
                    </a:lnTo>
                    <a:lnTo>
                      <a:pt x="1923" y="3795"/>
                    </a:lnTo>
                    <a:lnTo>
                      <a:pt x="1878" y="3892"/>
                    </a:lnTo>
                    <a:lnTo>
                      <a:pt x="1836" y="3990"/>
                    </a:lnTo>
                    <a:lnTo>
                      <a:pt x="1797" y="4089"/>
                    </a:lnTo>
                    <a:lnTo>
                      <a:pt x="1762" y="4190"/>
                    </a:lnTo>
                    <a:lnTo>
                      <a:pt x="1730" y="4291"/>
                    </a:lnTo>
                    <a:lnTo>
                      <a:pt x="1701" y="4394"/>
                    </a:lnTo>
                    <a:lnTo>
                      <a:pt x="1676" y="4497"/>
                    </a:lnTo>
                    <a:lnTo>
                      <a:pt x="1654" y="4601"/>
                    </a:lnTo>
                    <a:lnTo>
                      <a:pt x="1635" y="4706"/>
                    </a:lnTo>
                    <a:lnTo>
                      <a:pt x="1620" y="4812"/>
                    </a:lnTo>
                    <a:close/>
                  </a:path>
                </a:pathLst>
              </a:custGeom>
              <a:solidFill>
                <a:srgbClr val="FFFFFF"/>
              </a:solidFill>
              <a:ln>
                <a:noFill/>
              </a:ln>
            </p:spPr>
            <p:txBody>
              <a:bodyPr/>
              <a:lstStyle/>
              <a:p>
                <a:endParaRPr/>
              </a:p>
            </p:txBody>
          </p:sp>
        </p:grpSp>
      </p:grpSp>
      <p:grpSp>
        <p:nvGrpSpPr>
          <p:cNvPr id="13" name="Group 12">
            <a:extLst>
              <a:ext uri="{FF2B5EF4-FFF2-40B4-BE49-F238E27FC236}">
                <a16:creationId xmlns:a16="http://schemas.microsoft.com/office/drawing/2014/main" id="{9B55DAB7-8653-46C3-9E70-F98ACA9C77D4}"/>
              </a:ext>
            </a:extLst>
          </p:cNvPr>
          <p:cNvGrpSpPr/>
          <p:nvPr/>
        </p:nvGrpSpPr>
        <p:grpSpPr>
          <a:xfrm>
            <a:off x="4041242" y="2728768"/>
            <a:ext cx="928151" cy="928151"/>
            <a:chOff x="1390775" y="1390753"/>
            <a:chExt cx="1493520" cy="1493520"/>
          </a:xfrm>
        </p:grpSpPr>
        <p:sp>
          <p:nvSpPr>
            <p:cNvPr id="14" name="Oval 13">
              <a:extLst>
                <a:ext uri="{FF2B5EF4-FFF2-40B4-BE49-F238E27FC236}">
                  <a16:creationId xmlns:a16="http://schemas.microsoft.com/office/drawing/2014/main" id="{6096EC40-868B-4005-960F-65557CAC6ADD}"/>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100" name="Group 688">
              <a:extLst>
                <a:ext uri="{FF2B5EF4-FFF2-40B4-BE49-F238E27FC236}">
                  <a16:creationId xmlns:a16="http://schemas.microsoft.com/office/drawing/2014/main" id="{100C30C9-D418-4A0C-86E5-6A374B5A7040}"/>
                </a:ext>
              </a:extLst>
            </p:cNvPr>
            <p:cNvGrpSpPr/>
            <p:nvPr/>
          </p:nvGrpSpPr>
          <p:grpSpPr>
            <a:xfrm>
              <a:off x="1720068" y="1720046"/>
              <a:ext cx="834934" cy="834934"/>
              <a:chOff x="9627603" y="4794455"/>
              <a:chExt cx="914400" cy="914400"/>
            </a:xfrm>
          </p:grpSpPr>
          <p:sp>
            <p:nvSpPr>
              <p:cNvPr id="90101" name="Accent">
                <a:extLst>
                  <a:ext uri="{FF2B5EF4-FFF2-40B4-BE49-F238E27FC236}">
                    <a16:creationId xmlns:a16="http://schemas.microsoft.com/office/drawing/2014/main" id="{59E33285-AE08-49E3-B60B-A276863A7577}"/>
                  </a:ext>
                </a:extLst>
              </p:cNvPr>
              <p:cNvSpPr/>
              <p:nvPr/>
            </p:nvSpPr>
            <p:spPr>
              <a:xfrm>
                <a:off x="9627603" y="4794455"/>
                <a:ext cx="914400" cy="914400"/>
              </a:xfrm>
              <a:custGeom>
                <a:avLst/>
                <a:gdLst/>
                <a:ahLst/>
                <a:cxnLst/>
                <a:rect l="0" t="0" r="10000" b="10000"/>
                <a:pathLst>
                  <a:path w="10000" h="1000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FFFFFF"/>
              </a:solidFill>
              <a:ln>
                <a:noFill/>
              </a:ln>
            </p:spPr>
            <p:txBody>
              <a:bodyPr/>
              <a:lstStyle/>
              <a:p>
                <a:endParaRPr/>
              </a:p>
            </p:txBody>
          </p:sp>
          <p:sp>
            <p:nvSpPr>
              <p:cNvPr id="90102" name="Outline">
                <a:extLst>
                  <a:ext uri="{FF2B5EF4-FFF2-40B4-BE49-F238E27FC236}">
                    <a16:creationId xmlns:a16="http://schemas.microsoft.com/office/drawing/2014/main" id="{8E2D441C-34C1-47D3-99F9-CBA3366B7AD3}"/>
                  </a:ext>
                </a:extLst>
              </p:cNvPr>
              <p:cNvSpPr/>
              <p:nvPr/>
            </p:nvSpPr>
            <p:spPr>
              <a:xfrm>
                <a:off x="9627603" y="4794455"/>
                <a:ext cx="914400" cy="914400"/>
              </a:xfrm>
              <a:custGeom>
                <a:avLst/>
                <a:gdLst/>
                <a:ahLst/>
                <a:cxnLst/>
                <a:rect l="0" t="0" r="10000" b="10000"/>
                <a:pathLst>
                  <a:path w="10000" h="1000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FFFFFF"/>
              </a:solidFill>
              <a:ln>
                <a:noFill/>
              </a:ln>
            </p:spPr>
            <p:txBody>
              <a:bodyPr/>
              <a:lstStyle/>
              <a:p>
                <a:endParaRPr/>
              </a:p>
            </p:txBody>
          </p:sp>
        </p:grpSp>
      </p:grpSp>
      <p:sp>
        <p:nvSpPr>
          <p:cNvPr id="18" name="TextBox 17">
            <a:extLst>
              <a:ext uri="{FF2B5EF4-FFF2-40B4-BE49-F238E27FC236}">
                <a16:creationId xmlns:a16="http://schemas.microsoft.com/office/drawing/2014/main" id="{6A52356C-A14E-42F4-B33A-44978ED06975}"/>
              </a:ext>
            </a:extLst>
          </p:cNvPr>
          <p:cNvSpPr txBox="1"/>
          <p:nvPr/>
        </p:nvSpPr>
        <p:spPr>
          <a:xfrm>
            <a:off x="495666" y="1393318"/>
            <a:ext cx="4432204" cy="212200"/>
          </a:xfrm>
          <a:prstGeom prst="rect">
            <a:avLst/>
          </a:prstGeom>
          <a:noFill/>
        </p:spPr>
        <p:txBody>
          <a:bodyPr wrap="square" lIns="0" tIns="0" rIns="0" bIns="0" rtlCol="0" anchor="ctr">
            <a:noAutofit/>
          </a:bodyPr>
          <a:lstStyle/>
          <a:p>
            <a:pPr algn="r"/>
            <a:r>
              <a:rPr lang="en-US" sz="1400" b="1" dirty="0">
                <a:latin typeface="+mj-lt"/>
              </a:rPr>
              <a:t>Plan</a:t>
            </a:r>
            <a:endParaRPr lang="en-PH" sz="1400" b="1" dirty="0">
              <a:latin typeface="+mj-lt"/>
            </a:endParaRPr>
          </a:p>
        </p:txBody>
      </p:sp>
      <p:sp>
        <p:nvSpPr>
          <p:cNvPr id="19" name="TextBox 18">
            <a:extLst>
              <a:ext uri="{FF2B5EF4-FFF2-40B4-BE49-F238E27FC236}">
                <a16:creationId xmlns:a16="http://schemas.microsoft.com/office/drawing/2014/main" id="{4C123D61-D1B3-4336-A267-1CA75B731460}"/>
              </a:ext>
            </a:extLst>
          </p:cNvPr>
          <p:cNvSpPr txBox="1"/>
          <p:nvPr/>
        </p:nvSpPr>
        <p:spPr>
          <a:xfrm>
            <a:off x="495664" y="1605518"/>
            <a:ext cx="4432205" cy="676401"/>
          </a:xfrm>
          <a:prstGeom prst="rect">
            <a:avLst/>
          </a:prstGeom>
          <a:noFill/>
        </p:spPr>
        <p:txBody>
          <a:bodyPr wrap="square" lIns="0" tIns="0" rIns="0" bIns="0" rtlCol="0" anchor="t">
            <a:noAutofit/>
          </a:bodyPr>
          <a:lstStyle/>
          <a:p>
            <a:pPr algn="r"/>
            <a:r>
              <a:rPr lang="en-US" sz="1200" dirty="0"/>
              <a:t>Set outcomes and priorities for the quarter against the business case and the value still to be captured.</a:t>
            </a:r>
          </a:p>
        </p:txBody>
      </p:sp>
      <p:sp>
        <p:nvSpPr>
          <p:cNvPr id="30" name="TextBox 29">
            <a:extLst>
              <a:ext uri="{FF2B5EF4-FFF2-40B4-BE49-F238E27FC236}">
                <a16:creationId xmlns:a16="http://schemas.microsoft.com/office/drawing/2014/main" id="{BF770BD2-1555-49CB-8060-622539031856}"/>
              </a:ext>
            </a:extLst>
          </p:cNvPr>
          <p:cNvSpPr txBox="1"/>
          <p:nvPr/>
        </p:nvSpPr>
        <p:spPr>
          <a:xfrm>
            <a:off x="645397" y="4766261"/>
            <a:ext cx="3751573" cy="212200"/>
          </a:xfrm>
          <a:prstGeom prst="rect">
            <a:avLst/>
          </a:prstGeom>
          <a:noFill/>
        </p:spPr>
        <p:txBody>
          <a:bodyPr wrap="square" lIns="0" tIns="0" rIns="0" bIns="0" rtlCol="0" anchor="ctr">
            <a:noAutofit/>
          </a:bodyPr>
          <a:lstStyle/>
          <a:p>
            <a:pPr algn="r"/>
            <a:r>
              <a:rPr lang="en-US" sz="1400" b="1" dirty="0">
                <a:latin typeface="+mj-lt"/>
              </a:rPr>
              <a:t>Deliver</a:t>
            </a:r>
            <a:endParaRPr lang="en-PH" sz="1400" b="1" dirty="0">
              <a:latin typeface="+mj-lt"/>
            </a:endParaRPr>
          </a:p>
        </p:txBody>
      </p:sp>
      <p:sp>
        <p:nvSpPr>
          <p:cNvPr id="31" name="TextBox 30">
            <a:extLst>
              <a:ext uri="{FF2B5EF4-FFF2-40B4-BE49-F238E27FC236}">
                <a16:creationId xmlns:a16="http://schemas.microsoft.com/office/drawing/2014/main" id="{AED6D641-0B25-4A21-BFD6-A097A53DC414}"/>
              </a:ext>
            </a:extLst>
          </p:cNvPr>
          <p:cNvSpPr txBox="1"/>
          <p:nvPr/>
        </p:nvSpPr>
        <p:spPr>
          <a:xfrm>
            <a:off x="645396" y="4978461"/>
            <a:ext cx="3751574" cy="777874"/>
          </a:xfrm>
          <a:prstGeom prst="rect">
            <a:avLst/>
          </a:prstGeom>
          <a:noFill/>
        </p:spPr>
        <p:txBody>
          <a:bodyPr wrap="square" lIns="0" tIns="0" rIns="0" bIns="0" rtlCol="0" anchor="t">
            <a:noAutofit/>
          </a:bodyPr>
          <a:lstStyle/>
          <a:p>
            <a:pPr algn="r"/>
            <a:r>
              <a:rPr lang="en-US" sz="1200" dirty="0"/>
              <a:t>Pods ship frequently in short cycles, within security, risk and architecture guardrails set centrally.</a:t>
            </a:r>
          </a:p>
        </p:txBody>
      </p:sp>
      <p:sp>
        <p:nvSpPr>
          <p:cNvPr id="38" name="TextBox 37">
            <a:extLst>
              <a:ext uri="{FF2B5EF4-FFF2-40B4-BE49-F238E27FC236}">
                <a16:creationId xmlns:a16="http://schemas.microsoft.com/office/drawing/2014/main" id="{9994D848-1EEB-48F7-9496-68F5C33C8728}"/>
              </a:ext>
            </a:extLst>
          </p:cNvPr>
          <p:cNvSpPr txBox="1"/>
          <p:nvPr/>
        </p:nvSpPr>
        <p:spPr>
          <a:xfrm>
            <a:off x="4828310" y="3512334"/>
            <a:ext cx="2535380" cy="509670"/>
          </a:xfrm>
          <a:prstGeom prst="rect">
            <a:avLst/>
          </a:prstGeom>
          <a:noFill/>
        </p:spPr>
        <p:txBody>
          <a:bodyPr wrap="square" lIns="0" tIns="0" rIns="0" bIns="0" rtlCol="0" anchor="ctr">
            <a:noAutofit/>
          </a:bodyPr>
          <a:lstStyle/>
          <a:p>
            <a:pPr algn="ctr"/>
            <a:r>
              <a:rPr lang="en-US" sz="2000" b="1" dirty="0">
                <a:latin typeface="+mj-lt"/>
              </a:rPr>
              <a:t>Measure</a:t>
            </a:r>
            <a:br>
              <a:rPr lang="en-US" sz="2000" b="1" dirty="0">
                <a:latin typeface="+mj-lt"/>
              </a:rPr>
            </a:br>
            <a:r>
              <a:rPr lang="en-US" sz="2000" b="1" dirty="0">
                <a:latin typeface="+mj-lt"/>
              </a:rPr>
              <a:t>value</a:t>
            </a:r>
            <a:endParaRPr lang="en-PH" sz="2000" b="1" dirty="0">
              <a:latin typeface="+mj-lt"/>
            </a:endParaRPr>
          </a:p>
        </p:txBody>
      </p:sp>
      <p:sp>
        <p:nvSpPr>
          <p:cNvPr id="39" name="Isosceles Triangle 38">
            <a:extLst>
              <a:ext uri="{FF2B5EF4-FFF2-40B4-BE49-F238E27FC236}">
                <a16:creationId xmlns:a16="http://schemas.microsoft.com/office/drawing/2014/main" id="{205D551D-662C-4FDF-AD44-F05F5B4DCFCA}"/>
              </a:ext>
            </a:extLst>
          </p:cNvPr>
          <p:cNvSpPr/>
          <p:nvPr/>
        </p:nvSpPr>
        <p:spPr>
          <a:xfrm rot="2700000">
            <a:off x="4967625" y="2277263"/>
            <a:ext cx="251066" cy="21643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3" name="Isosceles Triangle 42">
            <a:extLst>
              <a:ext uri="{FF2B5EF4-FFF2-40B4-BE49-F238E27FC236}">
                <a16:creationId xmlns:a16="http://schemas.microsoft.com/office/drawing/2014/main" id="{DB6C23EB-A721-4D43-BDAE-BF2BCA48BF9F}"/>
              </a:ext>
            </a:extLst>
          </p:cNvPr>
          <p:cNvSpPr/>
          <p:nvPr/>
        </p:nvSpPr>
        <p:spPr>
          <a:xfrm rot="16200000" flipH="1">
            <a:off x="5970467" y="5269735"/>
            <a:ext cx="251066" cy="21643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4" name="Isosceles Triangle 43">
            <a:extLst>
              <a:ext uri="{FF2B5EF4-FFF2-40B4-BE49-F238E27FC236}">
                <a16:creationId xmlns:a16="http://schemas.microsoft.com/office/drawing/2014/main" id="{579C98B9-5161-4B95-9A5A-5B92AED8A6B7}"/>
              </a:ext>
            </a:extLst>
          </p:cNvPr>
          <p:cNvSpPr/>
          <p:nvPr/>
        </p:nvSpPr>
        <p:spPr>
          <a:xfrm rot="9510546" flipV="1">
            <a:off x="4360626" y="4019605"/>
            <a:ext cx="251066" cy="21643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29" name="Group 28">
            <a:extLst>
              <a:ext uri="{FF2B5EF4-FFF2-40B4-BE49-F238E27FC236}">
                <a16:creationId xmlns:a16="http://schemas.microsoft.com/office/drawing/2014/main" id="{D2791F54-C621-4339-B8E3-808DBDB6DBC8}"/>
              </a:ext>
            </a:extLst>
          </p:cNvPr>
          <p:cNvGrpSpPr/>
          <p:nvPr/>
        </p:nvGrpSpPr>
        <p:grpSpPr>
          <a:xfrm>
            <a:off x="5631924" y="1573069"/>
            <a:ext cx="928151" cy="928151"/>
            <a:chOff x="1390775" y="1390753"/>
            <a:chExt cx="1493520" cy="1493520"/>
          </a:xfrm>
        </p:grpSpPr>
        <p:sp>
          <p:nvSpPr>
            <p:cNvPr id="36" name="Oval 35">
              <a:extLst>
                <a:ext uri="{FF2B5EF4-FFF2-40B4-BE49-F238E27FC236}">
                  <a16:creationId xmlns:a16="http://schemas.microsoft.com/office/drawing/2014/main" id="{045DA6DD-F1A6-4EA8-9DB4-40E60DAF3F34}"/>
                </a:ext>
              </a:extLst>
            </p:cNvPr>
            <p:cNvSpPr/>
            <p:nvPr/>
          </p:nvSpPr>
          <p:spPr>
            <a:xfrm>
              <a:off x="1390775" y="1390753"/>
              <a:ext cx="1493520" cy="1493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103" name="Group 122">
              <a:extLst>
                <a:ext uri="{FF2B5EF4-FFF2-40B4-BE49-F238E27FC236}">
                  <a16:creationId xmlns:a16="http://schemas.microsoft.com/office/drawing/2014/main" id="{FB23404B-B910-4C98-B030-B4FF90F128BF}"/>
                </a:ext>
              </a:extLst>
            </p:cNvPr>
            <p:cNvGrpSpPr/>
            <p:nvPr/>
          </p:nvGrpSpPr>
          <p:grpSpPr>
            <a:xfrm>
              <a:off x="1720068" y="1720046"/>
              <a:ext cx="834934" cy="834934"/>
              <a:chOff x="1649691" y="1554480"/>
              <a:chExt cx="914400" cy="914400"/>
            </a:xfrm>
          </p:grpSpPr>
          <p:sp>
            <p:nvSpPr>
              <p:cNvPr id="90104" name="Accent">
                <a:extLst>
                  <a:ext uri="{FF2B5EF4-FFF2-40B4-BE49-F238E27FC236}">
                    <a16:creationId xmlns:a16="http://schemas.microsoft.com/office/drawing/2014/main" id="{5FACFA76-3480-4214-B065-91D8F603DD12}"/>
                  </a:ext>
                </a:extLst>
              </p:cNvPr>
              <p:cNvSpPr/>
              <p:nvPr/>
            </p:nvSpPr>
            <p:spPr>
              <a:xfrm>
                <a:off x="1649691" y="1554480"/>
                <a:ext cx="914400" cy="914400"/>
              </a:xfrm>
              <a:custGeom>
                <a:avLst/>
                <a:gdLst/>
                <a:ahLst/>
                <a:cxnLst/>
                <a:rect l="0" t="0" r="10000" b="10000"/>
                <a:pathLst>
                  <a:path w="10000" h="10000">
                    <a:moveTo>
                      <a:pt x="4088" y="3973"/>
                    </a:moveTo>
                    <a:lnTo>
                      <a:pt x="7509" y="3973"/>
                    </a:lnTo>
                    <a:lnTo>
                      <a:pt x="7518" y="3973"/>
                    </a:lnTo>
                    <a:lnTo>
                      <a:pt x="7526" y="3974"/>
                    </a:lnTo>
                    <a:lnTo>
                      <a:pt x="7535" y="3974"/>
                    </a:lnTo>
                    <a:lnTo>
                      <a:pt x="7543" y="3976"/>
                    </a:lnTo>
                    <a:lnTo>
                      <a:pt x="7552" y="3977"/>
                    </a:lnTo>
                    <a:lnTo>
                      <a:pt x="7560" y="3979"/>
                    </a:lnTo>
                    <a:lnTo>
                      <a:pt x="7568" y="3981"/>
                    </a:lnTo>
                    <a:lnTo>
                      <a:pt x="7576" y="3983"/>
                    </a:lnTo>
                    <a:lnTo>
                      <a:pt x="7585" y="3986"/>
                    </a:lnTo>
                    <a:lnTo>
                      <a:pt x="7593" y="3989"/>
                    </a:lnTo>
                    <a:lnTo>
                      <a:pt x="7600" y="3992"/>
                    </a:lnTo>
                    <a:lnTo>
                      <a:pt x="7608" y="3996"/>
                    </a:lnTo>
                    <a:lnTo>
                      <a:pt x="7616" y="4000"/>
                    </a:lnTo>
                    <a:lnTo>
                      <a:pt x="7623" y="4004"/>
                    </a:lnTo>
                    <a:lnTo>
                      <a:pt x="7630" y="4008"/>
                    </a:lnTo>
                    <a:lnTo>
                      <a:pt x="7638" y="4013"/>
                    </a:lnTo>
                    <a:lnTo>
                      <a:pt x="7645" y="4018"/>
                    </a:lnTo>
                    <a:lnTo>
                      <a:pt x="7651" y="4023"/>
                    </a:lnTo>
                    <a:lnTo>
                      <a:pt x="7658" y="4029"/>
                    </a:lnTo>
                    <a:lnTo>
                      <a:pt x="7664" y="4034"/>
                    </a:lnTo>
                    <a:lnTo>
                      <a:pt x="7671" y="4040"/>
                    </a:lnTo>
                    <a:lnTo>
                      <a:pt x="7677" y="4047"/>
                    </a:lnTo>
                    <a:lnTo>
                      <a:pt x="7682" y="4053"/>
                    </a:lnTo>
                    <a:lnTo>
                      <a:pt x="7688" y="4060"/>
                    </a:lnTo>
                    <a:lnTo>
                      <a:pt x="7693" y="4066"/>
                    </a:lnTo>
                    <a:lnTo>
                      <a:pt x="7698" y="4073"/>
                    </a:lnTo>
                    <a:lnTo>
                      <a:pt x="7703" y="4081"/>
                    </a:lnTo>
                    <a:lnTo>
                      <a:pt x="7707" y="4088"/>
                    </a:lnTo>
                    <a:lnTo>
                      <a:pt x="7711" y="4095"/>
                    </a:lnTo>
                    <a:lnTo>
                      <a:pt x="7715" y="4103"/>
                    </a:lnTo>
                    <a:lnTo>
                      <a:pt x="7719" y="4111"/>
                    </a:lnTo>
                    <a:lnTo>
                      <a:pt x="7722" y="4118"/>
                    </a:lnTo>
                    <a:lnTo>
                      <a:pt x="7725" y="4126"/>
                    </a:lnTo>
                    <a:lnTo>
                      <a:pt x="7728" y="4135"/>
                    </a:lnTo>
                    <a:lnTo>
                      <a:pt x="7730" y="4143"/>
                    </a:lnTo>
                    <a:lnTo>
                      <a:pt x="7732" y="4151"/>
                    </a:lnTo>
                    <a:lnTo>
                      <a:pt x="7734" y="4159"/>
                    </a:lnTo>
                    <a:lnTo>
                      <a:pt x="7735" y="4168"/>
                    </a:lnTo>
                    <a:lnTo>
                      <a:pt x="7737" y="4176"/>
                    </a:lnTo>
                    <a:lnTo>
                      <a:pt x="7737" y="4185"/>
                    </a:lnTo>
                    <a:lnTo>
                      <a:pt x="7738" y="4193"/>
                    </a:lnTo>
                    <a:lnTo>
                      <a:pt x="7738" y="4202"/>
                    </a:lnTo>
                    <a:lnTo>
                      <a:pt x="7738" y="4772"/>
                    </a:lnTo>
                    <a:lnTo>
                      <a:pt x="7738" y="4781"/>
                    </a:lnTo>
                    <a:lnTo>
                      <a:pt x="7737" y="4789"/>
                    </a:lnTo>
                    <a:lnTo>
                      <a:pt x="7737" y="4798"/>
                    </a:lnTo>
                    <a:lnTo>
                      <a:pt x="7735" y="4806"/>
                    </a:lnTo>
                    <a:lnTo>
                      <a:pt x="7734" y="4814"/>
                    </a:lnTo>
                    <a:lnTo>
                      <a:pt x="7732" y="4823"/>
                    </a:lnTo>
                    <a:lnTo>
                      <a:pt x="7730" y="4831"/>
                    </a:lnTo>
                    <a:lnTo>
                      <a:pt x="7728" y="4839"/>
                    </a:lnTo>
                    <a:lnTo>
                      <a:pt x="7725" y="4847"/>
                    </a:lnTo>
                    <a:lnTo>
                      <a:pt x="7722" y="4855"/>
                    </a:lnTo>
                    <a:lnTo>
                      <a:pt x="7719" y="4863"/>
                    </a:lnTo>
                    <a:lnTo>
                      <a:pt x="7715" y="4871"/>
                    </a:lnTo>
                    <a:lnTo>
                      <a:pt x="7711" y="4878"/>
                    </a:lnTo>
                    <a:lnTo>
                      <a:pt x="7707" y="4886"/>
                    </a:lnTo>
                    <a:lnTo>
                      <a:pt x="7703" y="4893"/>
                    </a:lnTo>
                    <a:lnTo>
                      <a:pt x="7698" y="4901"/>
                    </a:lnTo>
                    <a:lnTo>
                      <a:pt x="7693" y="4908"/>
                    </a:lnTo>
                    <a:lnTo>
                      <a:pt x="7688" y="4914"/>
                    </a:lnTo>
                    <a:lnTo>
                      <a:pt x="7682" y="4921"/>
                    </a:lnTo>
                    <a:lnTo>
                      <a:pt x="7677" y="4927"/>
                    </a:lnTo>
                    <a:lnTo>
                      <a:pt x="7671" y="4933"/>
                    </a:lnTo>
                    <a:lnTo>
                      <a:pt x="7664" y="4939"/>
                    </a:lnTo>
                    <a:lnTo>
                      <a:pt x="7658" y="4945"/>
                    </a:lnTo>
                    <a:lnTo>
                      <a:pt x="7651" y="4950"/>
                    </a:lnTo>
                    <a:lnTo>
                      <a:pt x="7645" y="4955"/>
                    </a:lnTo>
                    <a:lnTo>
                      <a:pt x="7638" y="4960"/>
                    </a:lnTo>
                    <a:lnTo>
                      <a:pt x="7630" y="4965"/>
                    </a:lnTo>
                    <a:lnTo>
                      <a:pt x="7623" y="4969"/>
                    </a:lnTo>
                    <a:lnTo>
                      <a:pt x="7616" y="4973"/>
                    </a:lnTo>
                    <a:lnTo>
                      <a:pt x="7608" y="4977"/>
                    </a:lnTo>
                    <a:lnTo>
                      <a:pt x="7600" y="4981"/>
                    </a:lnTo>
                    <a:lnTo>
                      <a:pt x="7593" y="4984"/>
                    </a:lnTo>
                    <a:lnTo>
                      <a:pt x="7585" y="4987"/>
                    </a:lnTo>
                    <a:lnTo>
                      <a:pt x="7576" y="4990"/>
                    </a:lnTo>
                    <a:lnTo>
                      <a:pt x="7568" y="4992"/>
                    </a:lnTo>
                    <a:lnTo>
                      <a:pt x="7560" y="4994"/>
                    </a:lnTo>
                    <a:lnTo>
                      <a:pt x="7552" y="4996"/>
                    </a:lnTo>
                    <a:lnTo>
                      <a:pt x="7543" y="4997"/>
                    </a:lnTo>
                    <a:lnTo>
                      <a:pt x="7535" y="4999"/>
                    </a:lnTo>
                    <a:lnTo>
                      <a:pt x="7526" y="4999"/>
                    </a:lnTo>
                    <a:lnTo>
                      <a:pt x="7518" y="5000"/>
                    </a:lnTo>
                    <a:lnTo>
                      <a:pt x="7509" y="5000"/>
                    </a:lnTo>
                    <a:lnTo>
                      <a:pt x="4088" y="5000"/>
                    </a:lnTo>
                    <a:lnTo>
                      <a:pt x="4079" y="5000"/>
                    </a:lnTo>
                    <a:lnTo>
                      <a:pt x="4071" y="4999"/>
                    </a:lnTo>
                    <a:lnTo>
                      <a:pt x="4062" y="4999"/>
                    </a:lnTo>
                    <a:lnTo>
                      <a:pt x="4053" y="4997"/>
                    </a:lnTo>
                    <a:lnTo>
                      <a:pt x="4045" y="4996"/>
                    </a:lnTo>
                    <a:lnTo>
                      <a:pt x="4037" y="4994"/>
                    </a:lnTo>
                    <a:lnTo>
                      <a:pt x="4028" y="4992"/>
                    </a:lnTo>
                    <a:lnTo>
                      <a:pt x="4020" y="4990"/>
                    </a:lnTo>
                    <a:lnTo>
                      <a:pt x="4012" y="4987"/>
                    </a:lnTo>
                    <a:lnTo>
                      <a:pt x="4004" y="4984"/>
                    </a:lnTo>
                    <a:lnTo>
                      <a:pt x="3996" y="4981"/>
                    </a:lnTo>
                    <a:lnTo>
                      <a:pt x="3988" y="4977"/>
                    </a:lnTo>
                    <a:lnTo>
                      <a:pt x="3981" y="4973"/>
                    </a:lnTo>
                    <a:lnTo>
                      <a:pt x="3973" y="4969"/>
                    </a:lnTo>
                    <a:lnTo>
                      <a:pt x="3966" y="4965"/>
                    </a:lnTo>
                    <a:lnTo>
                      <a:pt x="3959" y="4960"/>
                    </a:lnTo>
                    <a:lnTo>
                      <a:pt x="3952" y="4955"/>
                    </a:lnTo>
                    <a:lnTo>
                      <a:pt x="3945" y="4950"/>
                    </a:lnTo>
                    <a:lnTo>
                      <a:pt x="3939" y="4945"/>
                    </a:lnTo>
                    <a:lnTo>
                      <a:pt x="3932" y="4939"/>
                    </a:lnTo>
                    <a:lnTo>
                      <a:pt x="3926" y="4933"/>
                    </a:lnTo>
                    <a:lnTo>
                      <a:pt x="3920" y="4927"/>
                    </a:lnTo>
                    <a:lnTo>
                      <a:pt x="3915" y="4921"/>
                    </a:lnTo>
                    <a:lnTo>
                      <a:pt x="3909" y="4914"/>
                    </a:lnTo>
                    <a:lnTo>
                      <a:pt x="3904" y="4908"/>
                    </a:lnTo>
                    <a:lnTo>
                      <a:pt x="3899" y="4901"/>
                    </a:lnTo>
                    <a:lnTo>
                      <a:pt x="3894" y="4893"/>
                    </a:lnTo>
                    <a:lnTo>
                      <a:pt x="3890" y="4886"/>
                    </a:lnTo>
                    <a:lnTo>
                      <a:pt x="3886" y="4878"/>
                    </a:lnTo>
                    <a:lnTo>
                      <a:pt x="3882" y="4871"/>
                    </a:lnTo>
                    <a:lnTo>
                      <a:pt x="3878" y="4863"/>
                    </a:lnTo>
                    <a:lnTo>
                      <a:pt x="3875" y="4855"/>
                    </a:lnTo>
                    <a:lnTo>
                      <a:pt x="3872" y="4847"/>
                    </a:lnTo>
                    <a:lnTo>
                      <a:pt x="3869" y="4839"/>
                    </a:lnTo>
                    <a:lnTo>
                      <a:pt x="3867" y="4831"/>
                    </a:lnTo>
                    <a:lnTo>
                      <a:pt x="3865" y="4823"/>
                    </a:lnTo>
                    <a:lnTo>
                      <a:pt x="3863" y="4814"/>
                    </a:lnTo>
                    <a:lnTo>
                      <a:pt x="3862" y="4806"/>
                    </a:lnTo>
                    <a:lnTo>
                      <a:pt x="3860" y="4798"/>
                    </a:lnTo>
                    <a:lnTo>
                      <a:pt x="3860" y="4789"/>
                    </a:lnTo>
                    <a:lnTo>
                      <a:pt x="3859" y="4781"/>
                    </a:lnTo>
                    <a:lnTo>
                      <a:pt x="3859" y="4772"/>
                    </a:lnTo>
                    <a:lnTo>
                      <a:pt x="3859" y="4202"/>
                    </a:lnTo>
                    <a:lnTo>
                      <a:pt x="3859" y="4193"/>
                    </a:lnTo>
                    <a:lnTo>
                      <a:pt x="3860" y="4185"/>
                    </a:lnTo>
                    <a:lnTo>
                      <a:pt x="3860" y="4176"/>
                    </a:lnTo>
                    <a:lnTo>
                      <a:pt x="3862" y="4168"/>
                    </a:lnTo>
                    <a:lnTo>
                      <a:pt x="3863" y="4159"/>
                    </a:lnTo>
                    <a:lnTo>
                      <a:pt x="3865" y="4151"/>
                    </a:lnTo>
                    <a:lnTo>
                      <a:pt x="3867" y="4143"/>
                    </a:lnTo>
                    <a:lnTo>
                      <a:pt x="3869" y="4135"/>
                    </a:lnTo>
                    <a:lnTo>
                      <a:pt x="3872" y="4126"/>
                    </a:lnTo>
                    <a:lnTo>
                      <a:pt x="3875" y="4118"/>
                    </a:lnTo>
                    <a:lnTo>
                      <a:pt x="3878" y="4111"/>
                    </a:lnTo>
                    <a:lnTo>
                      <a:pt x="3882" y="4103"/>
                    </a:lnTo>
                    <a:lnTo>
                      <a:pt x="3886" y="4095"/>
                    </a:lnTo>
                    <a:lnTo>
                      <a:pt x="3890" y="4088"/>
                    </a:lnTo>
                    <a:lnTo>
                      <a:pt x="3894" y="4081"/>
                    </a:lnTo>
                    <a:lnTo>
                      <a:pt x="3899" y="4073"/>
                    </a:lnTo>
                    <a:lnTo>
                      <a:pt x="3904" y="4066"/>
                    </a:lnTo>
                    <a:lnTo>
                      <a:pt x="3909" y="4060"/>
                    </a:lnTo>
                    <a:lnTo>
                      <a:pt x="3915" y="4053"/>
                    </a:lnTo>
                    <a:lnTo>
                      <a:pt x="3920" y="4047"/>
                    </a:lnTo>
                    <a:lnTo>
                      <a:pt x="3926" y="4040"/>
                    </a:lnTo>
                    <a:lnTo>
                      <a:pt x="3932" y="4034"/>
                    </a:lnTo>
                    <a:lnTo>
                      <a:pt x="3939" y="4029"/>
                    </a:lnTo>
                    <a:lnTo>
                      <a:pt x="3945" y="4023"/>
                    </a:lnTo>
                    <a:lnTo>
                      <a:pt x="3952" y="4018"/>
                    </a:lnTo>
                    <a:lnTo>
                      <a:pt x="3959" y="4013"/>
                    </a:lnTo>
                    <a:lnTo>
                      <a:pt x="3966" y="4008"/>
                    </a:lnTo>
                    <a:lnTo>
                      <a:pt x="3973" y="4004"/>
                    </a:lnTo>
                    <a:lnTo>
                      <a:pt x="3981" y="4000"/>
                    </a:lnTo>
                    <a:lnTo>
                      <a:pt x="3988" y="3996"/>
                    </a:lnTo>
                    <a:lnTo>
                      <a:pt x="3996" y="3992"/>
                    </a:lnTo>
                    <a:lnTo>
                      <a:pt x="4004" y="3989"/>
                    </a:lnTo>
                    <a:lnTo>
                      <a:pt x="4012" y="3986"/>
                    </a:lnTo>
                    <a:lnTo>
                      <a:pt x="4020" y="3983"/>
                    </a:lnTo>
                    <a:lnTo>
                      <a:pt x="4028" y="3981"/>
                    </a:lnTo>
                    <a:lnTo>
                      <a:pt x="4037" y="3979"/>
                    </a:lnTo>
                    <a:lnTo>
                      <a:pt x="4045" y="3977"/>
                    </a:lnTo>
                    <a:lnTo>
                      <a:pt x="4053" y="3976"/>
                    </a:lnTo>
                    <a:lnTo>
                      <a:pt x="4062" y="3974"/>
                    </a:lnTo>
                    <a:lnTo>
                      <a:pt x="4071" y="3974"/>
                    </a:lnTo>
                    <a:lnTo>
                      <a:pt x="4079" y="3973"/>
                    </a:lnTo>
                    <a:lnTo>
                      <a:pt x="4088" y="3973"/>
                    </a:lnTo>
                    <a:close/>
                  </a:path>
                </a:pathLst>
              </a:custGeom>
              <a:solidFill>
                <a:srgbClr val="FFFFFF"/>
              </a:solidFill>
              <a:ln>
                <a:noFill/>
              </a:ln>
            </p:spPr>
            <p:txBody>
              <a:bodyPr/>
              <a:lstStyle/>
              <a:p>
                <a:endParaRPr/>
              </a:p>
            </p:txBody>
          </p:sp>
          <p:sp>
            <p:nvSpPr>
              <p:cNvPr id="90105" name="Outline">
                <a:extLst>
                  <a:ext uri="{FF2B5EF4-FFF2-40B4-BE49-F238E27FC236}">
                    <a16:creationId xmlns:a16="http://schemas.microsoft.com/office/drawing/2014/main" id="{52C502C2-A721-4F95-8F1A-41DE47D4862F}"/>
                  </a:ext>
                </a:extLst>
              </p:cNvPr>
              <p:cNvSpPr/>
              <p:nvPr/>
            </p:nvSpPr>
            <p:spPr>
              <a:xfrm>
                <a:off x="1649691" y="1554480"/>
                <a:ext cx="914400" cy="914400"/>
              </a:xfrm>
              <a:custGeom>
                <a:avLst/>
                <a:gdLst/>
                <a:ahLst/>
                <a:cxnLst/>
                <a:rect l="0" t="0" r="10000" b="10000"/>
                <a:pathLst>
                  <a:path w="10000" h="10000">
                    <a:moveTo>
                      <a:pt x="1109" y="8373"/>
                    </a:moveTo>
                    <a:lnTo>
                      <a:pt x="1102" y="8341"/>
                    </a:lnTo>
                    <a:lnTo>
                      <a:pt x="1100" y="8308"/>
                    </a:lnTo>
                    <a:lnTo>
                      <a:pt x="1100" y="1692"/>
                    </a:lnTo>
                    <a:lnTo>
                      <a:pt x="1102" y="1659"/>
                    </a:lnTo>
                    <a:lnTo>
                      <a:pt x="1109" y="1627"/>
                    </a:lnTo>
                    <a:lnTo>
                      <a:pt x="1119" y="1596"/>
                    </a:lnTo>
                    <a:lnTo>
                      <a:pt x="1133" y="1567"/>
                    </a:lnTo>
                    <a:lnTo>
                      <a:pt x="1152" y="1540"/>
                    </a:lnTo>
                    <a:lnTo>
                      <a:pt x="1173" y="1515"/>
                    </a:lnTo>
                    <a:lnTo>
                      <a:pt x="1198" y="1494"/>
                    </a:lnTo>
                    <a:lnTo>
                      <a:pt x="1225" y="1475"/>
                    </a:lnTo>
                    <a:lnTo>
                      <a:pt x="1254" y="1461"/>
                    </a:lnTo>
                    <a:lnTo>
                      <a:pt x="1285" y="1451"/>
                    </a:lnTo>
                    <a:lnTo>
                      <a:pt x="1317" y="1444"/>
                    </a:lnTo>
                    <a:lnTo>
                      <a:pt x="1350" y="1442"/>
                    </a:lnTo>
                    <a:lnTo>
                      <a:pt x="1383" y="1444"/>
                    </a:lnTo>
                    <a:lnTo>
                      <a:pt x="1415" y="1451"/>
                    </a:lnTo>
                    <a:lnTo>
                      <a:pt x="1446" y="1461"/>
                    </a:lnTo>
                    <a:lnTo>
                      <a:pt x="1475" y="1475"/>
                    </a:lnTo>
                    <a:lnTo>
                      <a:pt x="1502" y="1494"/>
                    </a:lnTo>
                    <a:lnTo>
                      <a:pt x="1527" y="1515"/>
                    </a:lnTo>
                    <a:lnTo>
                      <a:pt x="1548" y="1540"/>
                    </a:lnTo>
                    <a:lnTo>
                      <a:pt x="1567" y="1567"/>
                    </a:lnTo>
                    <a:lnTo>
                      <a:pt x="1581" y="1596"/>
                    </a:lnTo>
                    <a:lnTo>
                      <a:pt x="1591" y="1627"/>
                    </a:lnTo>
                    <a:lnTo>
                      <a:pt x="1598" y="1659"/>
                    </a:lnTo>
                    <a:lnTo>
                      <a:pt x="1600" y="1692"/>
                    </a:lnTo>
                    <a:lnTo>
                      <a:pt x="1600" y="8058"/>
                    </a:lnTo>
                    <a:lnTo>
                      <a:pt x="8650" y="8058"/>
                    </a:lnTo>
                    <a:lnTo>
                      <a:pt x="8683" y="8060"/>
                    </a:lnTo>
                    <a:lnTo>
                      <a:pt x="8715" y="8067"/>
                    </a:lnTo>
                    <a:lnTo>
                      <a:pt x="8746" y="8077"/>
                    </a:lnTo>
                    <a:lnTo>
                      <a:pt x="8775" y="8091"/>
                    </a:lnTo>
                    <a:lnTo>
                      <a:pt x="8802" y="8110"/>
                    </a:lnTo>
                    <a:lnTo>
                      <a:pt x="8827" y="8131"/>
                    </a:lnTo>
                    <a:lnTo>
                      <a:pt x="8848" y="8156"/>
                    </a:lnTo>
                    <a:lnTo>
                      <a:pt x="8867" y="8183"/>
                    </a:lnTo>
                    <a:lnTo>
                      <a:pt x="8881" y="8212"/>
                    </a:lnTo>
                    <a:lnTo>
                      <a:pt x="8891" y="8243"/>
                    </a:lnTo>
                    <a:lnTo>
                      <a:pt x="8898" y="8275"/>
                    </a:lnTo>
                    <a:lnTo>
                      <a:pt x="8900" y="8308"/>
                    </a:lnTo>
                    <a:lnTo>
                      <a:pt x="8898" y="8341"/>
                    </a:lnTo>
                    <a:lnTo>
                      <a:pt x="8891" y="8373"/>
                    </a:lnTo>
                    <a:lnTo>
                      <a:pt x="8881" y="8404"/>
                    </a:lnTo>
                    <a:lnTo>
                      <a:pt x="8867" y="8433"/>
                    </a:lnTo>
                    <a:lnTo>
                      <a:pt x="8848" y="8460"/>
                    </a:lnTo>
                    <a:lnTo>
                      <a:pt x="8827" y="8485"/>
                    </a:lnTo>
                    <a:lnTo>
                      <a:pt x="8802" y="8506"/>
                    </a:lnTo>
                    <a:lnTo>
                      <a:pt x="8775" y="8525"/>
                    </a:lnTo>
                    <a:lnTo>
                      <a:pt x="8746" y="8539"/>
                    </a:lnTo>
                    <a:lnTo>
                      <a:pt x="8715" y="8549"/>
                    </a:lnTo>
                    <a:lnTo>
                      <a:pt x="8683" y="8556"/>
                    </a:lnTo>
                    <a:lnTo>
                      <a:pt x="8650" y="8558"/>
                    </a:lnTo>
                    <a:lnTo>
                      <a:pt x="1350" y="8558"/>
                    </a:lnTo>
                    <a:lnTo>
                      <a:pt x="1317" y="8556"/>
                    </a:lnTo>
                    <a:lnTo>
                      <a:pt x="1285" y="8549"/>
                    </a:lnTo>
                    <a:lnTo>
                      <a:pt x="1254" y="8539"/>
                    </a:lnTo>
                    <a:lnTo>
                      <a:pt x="1225" y="8525"/>
                    </a:lnTo>
                    <a:lnTo>
                      <a:pt x="1198" y="8506"/>
                    </a:lnTo>
                    <a:lnTo>
                      <a:pt x="1173" y="8485"/>
                    </a:lnTo>
                    <a:lnTo>
                      <a:pt x="1152" y="8460"/>
                    </a:lnTo>
                    <a:lnTo>
                      <a:pt x="1133" y="8433"/>
                    </a:lnTo>
                    <a:lnTo>
                      <a:pt x="1119" y="8404"/>
                    </a:lnTo>
                    <a:lnTo>
                      <a:pt x="1109" y="8373"/>
                    </a:lnTo>
                    <a:close/>
                    <a:moveTo>
                      <a:pt x="4755" y="7017"/>
                    </a:moveTo>
                    <a:lnTo>
                      <a:pt x="4760" y="7017"/>
                    </a:lnTo>
                    <a:lnTo>
                      <a:pt x="4769" y="7017"/>
                    </a:lnTo>
                    <a:lnTo>
                      <a:pt x="4772" y="7017"/>
                    </a:lnTo>
                    <a:lnTo>
                      <a:pt x="7053" y="7017"/>
                    </a:lnTo>
                    <a:lnTo>
                      <a:pt x="7056" y="7017"/>
                    </a:lnTo>
                    <a:lnTo>
                      <a:pt x="7065" y="7017"/>
                    </a:lnTo>
                    <a:lnTo>
                      <a:pt x="7070" y="7017"/>
                    </a:lnTo>
                    <a:lnTo>
                      <a:pt x="7079" y="7018"/>
                    </a:lnTo>
                    <a:lnTo>
                      <a:pt x="7085" y="7018"/>
                    </a:lnTo>
                    <a:lnTo>
                      <a:pt x="7093" y="7019"/>
                    </a:lnTo>
                    <a:lnTo>
                      <a:pt x="7099" y="7020"/>
                    </a:lnTo>
                    <a:lnTo>
                      <a:pt x="7107" y="7021"/>
                    </a:lnTo>
                    <a:lnTo>
                      <a:pt x="7113" y="7022"/>
                    </a:lnTo>
                    <a:lnTo>
                      <a:pt x="7121" y="7023"/>
                    </a:lnTo>
                    <a:lnTo>
                      <a:pt x="7127" y="7024"/>
                    </a:lnTo>
                    <a:lnTo>
                      <a:pt x="7135" y="7026"/>
                    </a:lnTo>
                    <a:lnTo>
                      <a:pt x="7141" y="7027"/>
                    </a:lnTo>
                    <a:lnTo>
                      <a:pt x="7149" y="7030"/>
                    </a:lnTo>
                    <a:lnTo>
                      <a:pt x="7154" y="7031"/>
                    </a:lnTo>
                    <a:lnTo>
                      <a:pt x="7163" y="7033"/>
                    </a:lnTo>
                    <a:lnTo>
                      <a:pt x="7168" y="7035"/>
                    </a:lnTo>
                    <a:lnTo>
                      <a:pt x="7176" y="7038"/>
                    </a:lnTo>
                    <a:lnTo>
                      <a:pt x="7181" y="7040"/>
                    </a:lnTo>
                    <a:lnTo>
                      <a:pt x="7189" y="7043"/>
                    </a:lnTo>
                    <a:lnTo>
                      <a:pt x="7195" y="7045"/>
                    </a:lnTo>
                    <a:lnTo>
                      <a:pt x="7202" y="7048"/>
                    </a:lnTo>
                    <a:lnTo>
                      <a:pt x="7208" y="7050"/>
                    </a:lnTo>
                    <a:lnTo>
                      <a:pt x="7215" y="7054"/>
                    </a:lnTo>
                    <a:lnTo>
                      <a:pt x="7220" y="7056"/>
                    </a:lnTo>
                    <a:lnTo>
                      <a:pt x="7228" y="7060"/>
                    </a:lnTo>
                    <a:lnTo>
                      <a:pt x="7233" y="7063"/>
                    </a:lnTo>
                    <a:lnTo>
                      <a:pt x="7241" y="7067"/>
                    </a:lnTo>
                    <a:lnTo>
                      <a:pt x="7244" y="7069"/>
                    </a:lnTo>
                    <a:lnTo>
                      <a:pt x="7251" y="7074"/>
                    </a:lnTo>
                    <a:lnTo>
                      <a:pt x="7256" y="7077"/>
                    </a:lnTo>
                    <a:lnTo>
                      <a:pt x="7263" y="7081"/>
                    </a:lnTo>
                    <a:lnTo>
                      <a:pt x="7268" y="7084"/>
                    </a:lnTo>
                    <a:lnTo>
                      <a:pt x="7275" y="7089"/>
                    </a:lnTo>
                    <a:lnTo>
                      <a:pt x="7280" y="7093"/>
                    </a:lnTo>
                    <a:lnTo>
                      <a:pt x="7286" y="7098"/>
                    </a:lnTo>
                    <a:lnTo>
                      <a:pt x="7291" y="7101"/>
                    </a:lnTo>
                    <a:lnTo>
                      <a:pt x="7297" y="7107"/>
                    </a:lnTo>
                    <a:lnTo>
                      <a:pt x="7302" y="7110"/>
                    </a:lnTo>
                    <a:lnTo>
                      <a:pt x="7308" y="7116"/>
                    </a:lnTo>
                    <a:lnTo>
                      <a:pt x="7312" y="7120"/>
                    </a:lnTo>
                    <a:lnTo>
                      <a:pt x="7318" y="7126"/>
                    </a:lnTo>
                    <a:lnTo>
                      <a:pt x="7322" y="7130"/>
                    </a:lnTo>
                    <a:lnTo>
                      <a:pt x="7328" y="7136"/>
                    </a:lnTo>
                    <a:lnTo>
                      <a:pt x="7332" y="7140"/>
                    </a:lnTo>
                    <a:lnTo>
                      <a:pt x="7338" y="7146"/>
                    </a:lnTo>
                    <a:lnTo>
                      <a:pt x="7341" y="7150"/>
                    </a:lnTo>
                    <a:lnTo>
                      <a:pt x="7347" y="7157"/>
                    </a:lnTo>
                    <a:lnTo>
                      <a:pt x="7350" y="7161"/>
                    </a:lnTo>
                    <a:lnTo>
                      <a:pt x="7355" y="7168"/>
                    </a:lnTo>
                    <a:lnTo>
                      <a:pt x="7359" y="7172"/>
                    </a:lnTo>
                    <a:lnTo>
                      <a:pt x="7364" y="7179"/>
                    </a:lnTo>
                    <a:lnTo>
                      <a:pt x="7367" y="7184"/>
                    </a:lnTo>
                    <a:lnTo>
                      <a:pt x="7371" y="7191"/>
                    </a:lnTo>
                    <a:lnTo>
                      <a:pt x="7374" y="7195"/>
                    </a:lnTo>
                    <a:lnTo>
                      <a:pt x="7379" y="7203"/>
                    </a:lnTo>
                    <a:lnTo>
                      <a:pt x="7383" y="7209"/>
                    </a:lnTo>
                    <a:lnTo>
                      <a:pt x="7387" y="7217"/>
                    </a:lnTo>
                    <a:lnTo>
                      <a:pt x="7389" y="7222"/>
                    </a:lnTo>
                    <a:lnTo>
                      <a:pt x="7393" y="7229"/>
                    </a:lnTo>
                    <a:lnTo>
                      <a:pt x="7396" y="7234"/>
                    </a:lnTo>
                    <a:lnTo>
                      <a:pt x="7399" y="7242"/>
                    </a:lnTo>
                    <a:lnTo>
                      <a:pt x="7401" y="7247"/>
                    </a:lnTo>
                    <a:lnTo>
                      <a:pt x="7405" y="7255"/>
                    </a:lnTo>
                    <a:lnTo>
                      <a:pt x="7407" y="7261"/>
                    </a:lnTo>
                    <a:lnTo>
                      <a:pt x="7410" y="7269"/>
                    </a:lnTo>
                    <a:lnTo>
                      <a:pt x="7411" y="7274"/>
                    </a:lnTo>
                    <a:lnTo>
                      <a:pt x="7414" y="7282"/>
                    </a:lnTo>
                    <a:lnTo>
                      <a:pt x="7416" y="7287"/>
                    </a:lnTo>
                    <a:lnTo>
                      <a:pt x="7418" y="7295"/>
                    </a:lnTo>
                    <a:lnTo>
                      <a:pt x="7419" y="7301"/>
                    </a:lnTo>
                    <a:lnTo>
                      <a:pt x="7421" y="7309"/>
                    </a:lnTo>
                    <a:lnTo>
                      <a:pt x="7422" y="7315"/>
                    </a:lnTo>
                    <a:lnTo>
                      <a:pt x="7424" y="7323"/>
                    </a:lnTo>
                    <a:lnTo>
                      <a:pt x="7425" y="7328"/>
                    </a:lnTo>
                    <a:lnTo>
                      <a:pt x="7427" y="7337"/>
                    </a:lnTo>
                    <a:lnTo>
                      <a:pt x="7427" y="7342"/>
                    </a:lnTo>
                    <a:lnTo>
                      <a:pt x="7428" y="7351"/>
                    </a:lnTo>
                    <a:lnTo>
                      <a:pt x="7429" y="7356"/>
                    </a:lnTo>
                    <a:lnTo>
                      <a:pt x="7430" y="7364"/>
                    </a:lnTo>
                    <a:lnTo>
                      <a:pt x="7430" y="7370"/>
                    </a:lnTo>
                    <a:lnTo>
                      <a:pt x="7431" y="7378"/>
                    </a:lnTo>
                    <a:lnTo>
                      <a:pt x="7431" y="7384"/>
                    </a:lnTo>
                    <a:lnTo>
                      <a:pt x="7431" y="7392"/>
                    </a:lnTo>
                    <a:lnTo>
                      <a:pt x="7431" y="7395"/>
                    </a:lnTo>
                    <a:lnTo>
                      <a:pt x="7431" y="7623"/>
                    </a:lnTo>
                    <a:lnTo>
                      <a:pt x="7431" y="7626"/>
                    </a:lnTo>
                    <a:lnTo>
                      <a:pt x="7431" y="7634"/>
                    </a:lnTo>
                    <a:lnTo>
                      <a:pt x="7431" y="7640"/>
                    </a:lnTo>
                    <a:lnTo>
                      <a:pt x="7430" y="7648"/>
                    </a:lnTo>
                    <a:lnTo>
                      <a:pt x="7430" y="7654"/>
                    </a:lnTo>
                    <a:lnTo>
                      <a:pt x="7429" y="7662"/>
                    </a:lnTo>
                    <a:lnTo>
                      <a:pt x="7428" y="7667"/>
                    </a:lnTo>
                    <a:lnTo>
                      <a:pt x="7427" y="7676"/>
                    </a:lnTo>
                    <a:lnTo>
                      <a:pt x="7427" y="7681"/>
                    </a:lnTo>
                    <a:lnTo>
                      <a:pt x="7425" y="7690"/>
                    </a:lnTo>
                    <a:lnTo>
                      <a:pt x="7424" y="7695"/>
                    </a:lnTo>
                    <a:lnTo>
                      <a:pt x="7423" y="7703"/>
                    </a:lnTo>
                    <a:lnTo>
                      <a:pt x="7421" y="7709"/>
                    </a:lnTo>
                    <a:lnTo>
                      <a:pt x="7419" y="7717"/>
                    </a:lnTo>
                    <a:lnTo>
                      <a:pt x="7418" y="7723"/>
                    </a:lnTo>
                    <a:lnTo>
                      <a:pt x="7416" y="7731"/>
                    </a:lnTo>
                    <a:lnTo>
                      <a:pt x="7414" y="7736"/>
                    </a:lnTo>
                    <a:lnTo>
                      <a:pt x="7412" y="7744"/>
                    </a:lnTo>
                    <a:lnTo>
                      <a:pt x="7410" y="7750"/>
                    </a:lnTo>
                    <a:lnTo>
                      <a:pt x="7407" y="7758"/>
                    </a:lnTo>
                    <a:lnTo>
                      <a:pt x="7405" y="7763"/>
                    </a:lnTo>
                    <a:lnTo>
                      <a:pt x="7402" y="7771"/>
                    </a:lnTo>
                    <a:lnTo>
                      <a:pt x="7399" y="7776"/>
                    </a:lnTo>
                    <a:lnTo>
                      <a:pt x="7396" y="7784"/>
                    </a:lnTo>
                    <a:lnTo>
                      <a:pt x="7393" y="7789"/>
                    </a:lnTo>
                    <a:lnTo>
                      <a:pt x="7390" y="7797"/>
                    </a:lnTo>
                    <a:lnTo>
                      <a:pt x="7387" y="7802"/>
                    </a:lnTo>
                    <a:lnTo>
                      <a:pt x="7383" y="7810"/>
                    </a:lnTo>
                    <a:lnTo>
                      <a:pt x="7379" y="7816"/>
                    </a:lnTo>
                    <a:lnTo>
                      <a:pt x="7374" y="7824"/>
                    </a:lnTo>
                    <a:lnTo>
                      <a:pt x="7371" y="7828"/>
                    </a:lnTo>
                    <a:lnTo>
                      <a:pt x="7367" y="7835"/>
                    </a:lnTo>
                    <a:lnTo>
                      <a:pt x="7364" y="7840"/>
                    </a:lnTo>
                    <a:lnTo>
                      <a:pt x="7359" y="7847"/>
                    </a:lnTo>
                    <a:lnTo>
                      <a:pt x="7355" y="7851"/>
                    </a:lnTo>
                    <a:lnTo>
                      <a:pt x="7350" y="7858"/>
                    </a:lnTo>
                    <a:lnTo>
                      <a:pt x="7347" y="7862"/>
                    </a:lnTo>
                    <a:lnTo>
                      <a:pt x="7341" y="7869"/>
                    </a:lnTo>
                    <a:lnTo>
                      <a:pt x="7338" y="7873"/>
                    </a:lnTo>
                    <a:lnTo>
                      <a:pt x="7332" y="7879"/>
                    </a:lnTo>
                    <a:lnTo>
                      <a:pt x="7328" y="7883"/>
                    </a:lnTo>
                    <a:lnTo>
                      <a:pt x="7322" y="7889"/>
                    </a:lnTo>
                    <a:lnTo>
                      <a:pt x="7318" y="7893"/>
                    </a:lnTo>
                    <a:lnTo>
                      <a:pt x="7312" y="7899"/>
                    </a:lnTo>
                    <a:lnTo>
                      <a:pt x="7308" y="7903"/>
                    </a:lnTo>
                    <a:lnTo>
                      <a:pt x="7302" y="7909"/>
                    </a:lnTo>
                    <a:lnTo>
                      <a:pt x="7297" y="7912"/>
                    </a:lnTo>
                    <a:lnTo>
                      <a:pt x="7291" y="7918"/>
                    </a:lnTo>
                    <a:lnTo>
                      <a:pt x="7286" y="7921"/>
                    </a:lnTo>
                    <a:lnTo>
                      <a:pt x="7280" y="7926"/>
                    </a:lnTo>
                    <a:lnTo>
                      <a:pt x="7275" y="7930"/>
                    </a:lnTo>
                    <a:lnTo>
                      <a:pt x="7268" y="7935"/>
                    </a:lnTo>
                    <a:lnTo>
                      <a:pt x="7263" y="7938"/>
                    </a:lnTo>
                    <a:lnTo>
                      <a:pt x="7256" y="7942"/>
                    </a:lnTo>
                    <a:lnTo>
                      <a:pt x="7251" y="7945"/>
                    </a:lnTo>
                    <a:lnTo>
                      <a:pt x="7244" y="7950"/>
                    </a:lnTo>
                    <a:lnTo>
                      <a:pt x="7241" y="7952"/>
                    </a:lnTo>
                    <a:lnTo>
                      <a:pt x="7233" y="7956"/>
                    </a:lnTo>
                    <a:lnTo>
                      <a:pt x="7228" y="7959"/>
                    </a:lnTo>
                    <a:lnTo>
                      <a:pt x="7220" y="7963"/>
                    </a:lnTo>
                    <a:lnTo>
                      <a:pt x="7215" y="7965"/>
                    </a:lnTo>
                    <a:lnTo>
                      <a:pt x="7208" y="7969"/>
                    </a:lnTo>
                    <a:lnTo>
                      <a:pt x="7202" y="7971"/>
                    </a:lnTo>
                    <a:lnTo>
                      <a:pt x="7195" y="7974"/>
                    </a:lnTo>
                    <a:lnTo>
                      <a:pt x="7189" y="7976"/>
                    </a:lnTo>
                    <a:lnTo>
                      <a:pt x="7181" y="7979"/>
                    </a:lnTo>
                    <a:lnTo>
                      <a:pt x="7176" y="7981"/>
                    </a:lnTo>
                    <a:lnTo>
                      <a:pt x="7168" y="7984"/>
                    </a:lnTo>
                    <a:lnTo>
                      <a:pt x="7163" y="7986"/>
                    </a:lnTo>
                    <a:lnTo>
                      <a:pt x="7154" y="7988"/>
                    </a:lnTo>
                    <a:lnTo>
                      <a:pt x="7149" y="7989"/>
                    </a:lnTo>
                    <a:lnTo>
                      <a:pt x="7141" y="7992"/>
                    </a:lnTo>
                    <a:lnTo>
                      <a:pt x="7135" y="7993"/>
                    </a:lnTo>
                    <a:lnTo>
                      <a:pt x="7127" y="7995"/>
                    </a:lnTo>
                    <a:lnTo>
                      <a:pt x="7121" y="7996"/>
                    </a:lnTo>
                    <a:lnTo>
                      <a:pt x="7113" y="7997"/>
                    </a:lnTo>
                    <a:lnTo>
                      <a:pt x="7107" y="7998"/>
                    </a:lnTo>
                    <a:lnTo>
                      <a:pt x="7099" y="7999"/>
                    </a:lnTo>
                    <a:lnTo>
                      <a:pt x="7093" y="8000"/>
                    </a:lnTo>
                    <a:lnTo>
                      <a:pt x="7085" y="8001"/>
                    </a:lnTo>
                    <a:lnTo>
                      <a:pt x="7079" y="8001"/>
                    </a:lnTo>
                    <a:lnTo>
                      <a:pt x="7070" y="8002"/>
                    </a:lnTo>
                    <a:lnTo>
                      <a:pt x="7065" y="8002"/>
                    </a:lnTo>
                    <a:lnTo>
                      <a:pt x="7056" y="8002"/>
                    </a:lnTo>
                    <a:lnTo>
                      <a:pt x="7053" y="8002"/>
                    </a:lnTo>
                    <a:lnTo>
                      <a:pt x="4772" y="8002"/>
                    </a:lnTo>
                    <a:lnTo>
                      <a:pt x="4769" y="8002"/>
                    </a:lnTo>
                    <a:lnTo>
                      <a:pt x="4760" y="8002"/>
                    </a:lnTo>
                    <a:lnTo>
                      <a:pt x="4755" y="8002"/>
                    </a:lnTo>
                    <a:lnTo>
                      <a:pt x="4746" y="8001"/>
                    </a:lnTo>
                    <a:lnTo>
                      <a:pt x="4740" y="8001"/>
                    </a:lnTo>
                    <a:lnTo>
                      <a:pt x="4732" y="8000"/>
                    </a:lnTo>
                    <a:lnTo>
                      <a:pt x="4726" y="7999"/>
                    </a:lnTo>
                    <a:lnTo>
                      <a:pt x="4718" y="7998"/>
                    </a:lnTo>
                    <a:lnTo>
                      <a:pt x="4712" y="7997"/>
                    </a:lnTo>
                    <a:lnTo>
                      <a:pt x="4704" y="7996"/>
                    </a:lnTo>
                    <a:lnTo>
                      <a:pt x="4698" y="7995"/>
                    </a:lnTo>
                    <a:lnTo>
                      <a:pt x="4690" y="7993"/>
                    </a:lnTo>
                    <a:lnTo>
                      <a:pt x="4684" y="7992"/>
                    </a:lnTo>
                    <a:lnTo>
                      <a:pt x="4676" y="7989"/>
                    </a:lnTo>
                    <a:lnTo>
                      <a:pt x="4671" y="7988"/>
                    </a:lnTo>
                    <a:lnTo>
                      <a:pt x="4662" y="7986"/>
                    </a:lnTo>
                    <a:lnTo>
                      <a:pt x="4657" y="7984"/>
                    </a:lnTo>
                    <a:lnTo>
                      <a:pt x="4649" y="7981"/>
                    </a:lnTo>
                    <a:lnTo>
                      <a:pt x="4644" y="7979"/>
                    </a:lnTo>
                    <a:lnTo>
                      <a:pt x="4636" y="7976"/>
                    </a:lnTo>
                    <a:lnTo>
                      <a:pt x="4630" y="7974"/>
                    </a:lnTo>
                    <a:lnTo>
                      <a:pt x="4623" y="7971"/>
                    </a:lnTo>
                    <a:lnTo>
                      <a:pt x="4617" y="7969"/>
                    </a:lnTo>
                    <a:lnTo>
                      <a:pt x="4610" y="7965"/>
                    </a:lnTo>
                    <a:lnTo>
                      <a:pt x="4605" y="7963"/>
                    </a:lnTo>
                    <a:lnTo>
                      <a:pt x="4597" y="7959"/>
                    </a:lnTo>
                    <a:lnTo>
                      <a:pt x="4592" y="7956"/>
                    </a:lnTo>
                    <a:lnTo>
                      <a:pt x="4584" y="7952"/>
                    </a:lnTo>
                    <a:lnTo>
                      <a:pt x="4581" y="7950"/>
                    </a:lnTo>
                    <a:lnTo>
                      <a:pt x="4574" y="7945"/>
                    </a:lnTo>
                    <a:lnTo>
                      <a:pt x="4569" y="7942"/>
                    </a:lnTo>
                    <a:lnTo>
                      <a:pt x="4562" y="7938"/>
                    </a:lnTo>
                    <a:lnTo>
                      <a:pt x="4557" y="7935"/>
                    </a:lnTo>
                    <a:lnTo>
                      <a:pt x="4550" y="7930"/>
                    </a:lnTo>
                    <a:lnTo>
                      <a:pt x="4545" y="7926"/>
                    </a:lnTo>
                    <a:lnTo>
                      <a:pt x="4539" y="7921"/>
                    </a:lnTo>
                    <a:lnTo>
                      <a:pt x="4534" y="7918"/>
                    </a:lnTo>
                    <a:lnTo>
                      <a:pt x="4528" y="7912"/>
                    </a:lnTo>
                    <a:lnTo>
                      <a:pt x="4523" y="7909"/>
                    </a:lnTo>
                    <a:lnTo>
                      <a:pt x="4517" y="7903"/>
                    </a:lnTo>
                    <a:lnTo>
                      <a:pt x="4513" y="7899"/>
                    </a:lnTo>
                    <a:lnTo>
                      <a:pt x="4507" y="7893"/>
                    </a:lnTo>
                    <a:lnTo>
                      <a:pt x="4503" y="7889"/>
                    </a:lnTo>
                    <a:lnTo>
                      <a:pt x="4497" y="7883"/>
                    </a:lnTo>
                    <a:lnTo>
                      <a:pt x="4493" y="7879"/>
                    </a:lnTo>
                    <a:lnTo>
                      <a:pt x="4487" y="7873"/>
                    </a:lnTo>
                    <a:lnTo>
                      <a:pt x="4484" y="7869"/>
                    </a:lnTo>
                    <a:lnTo>
                      <a:pt x="4478" y="7862"/>
                    </a:lnTo>
                    <a:lnTo>
                      <a:pt x="4475" y="7858"/>
                    </a:lnTo>
                    <a:lnTo>
                      <a:pt x="4470" y="7851"/>
                    </a:lnTo>
                    <a:lnTo>
                      <a:pt x="4466" y="7847"/>
                    </a:lnTo>
                    <a:lnTo>
                      <a:pt x="4461" y="7840"/>
                    </a:lnTo>
                    <a:lnTo>
                      <a:pt x="4458" y="7835"/>
                    </a:lnTo>
                    <a:lnTo>
                      <a:pt x="4454" y="7828"/>
                    </a:lnTo>
                    <a:lnTo>
                      <a:pt x="4451" y="7824"/>
                    </a:lnTo>
                    <a:lnTo>
                      <a:pt x="4446" y="7816"/>
                    </a:lnTo>
                    <a:lnTo>
                      <a:pt x="4442" y="7810"/>
                    </a:lnTo>
                    <a:lnTo>
                      <a:pt x="4438" y="7802"/>
                    </a:lnTo>
                    <a:lnTo>
                      <a:pt x="4435" y="7797"/>
                    </a:lnTo>
                    <a:lnTo>
                      <a:pt x="4432" y="7789"/>
                    </a:lnTo>
                    <a:lnTo>
                      <a:pt x="4429" y="7784"/>
                    </a:lnTo>
                    <a:lnTo>
                      <a:pt x="4426" y="7776"/>
                    </a:lnTo>
                    <a:lnTo>
                      <a:pt x="4423" y="7771"/>
                    </a:lnTo>
                    <a:lnTo>
                      <a:pt x="4420" y="7763"/>
                    </a:lnTo>
                    <a:lnTo>
                      <a:pt x="4418" y="7758"/>
                    </a:lnTo>
                    <a:lnTo>
                      <a:pt x="4415" y="7750"/>
                    </a:lnTo>
                    <a:lnTo>
                      <a:pt x="4413" y="7744"/>
                    </a:lnTo>
                    <a:lnTo>
                      <a:pt x="4411" y="7736"/>
                    </a:lnTo>
                    <a:lnTo>
                      <a:pt x="4409" y="7731"/>
                    </a:lnTo>
                    <a:lnTo>
                      <a:pt x="4407" y="7723"/>
                    </a:lnTo>
                    <a:lnTo>
                      <a:pt x="4406" y="7717"/>
                    </a:lnTo>
                    <a:lnTo>
                      <a:pt x="4404" y="7709"/>
                    </a:lnTo>
                    <a:lnTo>
                      <a:pt x="4402" y="7703"/>
                    </a:lnTo>
                    <a:lnTo>
                      <a:pt x="4401" y="7695"/>
                    </a:lnTo>
                    <a:lnTo>
                      <a:pt x="4400" y="7690"/>
                    </a:lnTo>
                    <a:lnTo>
                      <a:pt x="4398" y="7681"/>
                    </a:lnTo>
                    <a:lnTo>
                      <a:pt x="4398" y="7676"/>
                    </a:lnTo>
                    <a:lnTo>
                      <a:pt x="4397" y="7667"/>
                    </a:lnTo>
                    <a:lnTo>
                      <a:pt x="4396" y="7662"/>
                    </a:lnTo>
                    <a:lnTo>
                      <a:pt x="4395" y="7654"/>
                    </a:lnTo>
                    <a:lnTo>
                      <a:pt x="4395" y="7648"/>
                    </a:lnTo>
                    <a:lnTo>
                      <a:pt x="4394" y="7640"/>
                    </a:lnTo>
                    <a:lnTo>
                      <a:pt x="4394" y="7634"/>
                    </a:lnTo>
                    <a:lnTo>
                      <a:pt x="4394" y="7626"/>
                    </a:lnTo>
                    <a:lnTo>
                      <a:pt x="4394" y="7623"/>
                    </a:lnTo>
                    <a:lnTo>
                      <a:pt x="4394" y="7395"/>
                    </a:lnTo>
                    <a:lnTo>
                      <a:pt x="4394" y="7392"/>
                    </a:lnTo>
                    <a:lnTo>
                      <a:pt x="4394" y="7384"/>
                    </a:lnTo>
                    <a:lnTo>
                      <a:pt x="4394" y="7378"/>
                    </a:lnTo>
                    <a:lnTo>
                      <a:pt x="4395" y="7370"/>
                    </a:lnTo>
                    <a:lnTo>
                      <a:pt x="4395" y="7364"/>
                    </a:lnTo>
                    <a:lnTo>
                      <a:pt x="4396" y="7356"/>
                    </a:lnTo>
                    <a:lnTo>
                      <a:pt x="4397" y="7351"/>
                    </a:lnTo>
                    <a:lnTo>
                      <a:pt x="4398" y="7342"/>
                    </a:lnTo>
                    <a:lnTo>
                      <a:pt x="4398" y="7337"/>
                    </a:lnTo>
                    <a:lnTo>
                      <a:pt x="4400" y="7328"/>
                    </a:lnTo>
                    <a:lnTo>
                      <a:pt x="4401" y="7323"/>
                    </a:lnTo>
                    <a:lnTo>
                      <a:pt x="4403" y="7315"/>
                    </a:lnTo>
                    <a:lnTo>
                      <a:pt x="4404" y="7309"/>
                    </a:lnTo>
                    <a:lnTo>
                      <a:pt x="4406" y="7301"/>
                    </a:lnTo>
                    <a:lnTo>
                      <a:pt x="4407" y="7295"/>
                    </a:lnTo>
                    <a:lnTo>
                      <a:pt x="4409" y="7287"/>
                    </a:lnTo>
                    <a:lnTo>
                      <a:pt x="4411" y="7282"/>
                    </a:lnTo>
                    <a:lnTo>
                      <a:pt x="4414" y="7274"/>
                    </a:lnTo>
                    <a:lnTo>
                      <a:pt x="4415" y="7269"/>
                    </a:lnTo>
                    <a:lnTo>
                      <a:pt x="4418" y="7261"/>
                    </a:lnTo>
                    <a:lnTo>
                      <a:pt x="4420" y="7255"/>
                    </a:lnTo>
                    <a:lnTo>
                      <a:pt x="4424" y="7247"/>
                    </a:lnTo>
                    <a:lnTo>
                      <a:pt x="4426" y="7242"/>
                    </a:lnTo>
                    <a:lnTo>
                      <a:pt x="4429" y="7234"/>
                    </a:lnTo>
                    <a:lnTo>
                      <a:pt x="4432" y="7229"/>
                    </a:lnTo>
                    <a:lnTo>
                      <a:pt x="4436" y="7222"/>
                    </a:lnTo>
                    <a:lnTo>
                      <a:pt x="4438" y="7217"/>
                    </a:lnTo>
                    <a:lnTo>
                      <a:pt x="4442" y="7209"/>
                    </a:lnTo>
                    <a:lnTo>
                      <a:pt x="4446" y="7203"/>
                    </a:lnTo>
                    <a:lnTo>
                      <a:pt x="4451" y="7195"/>
                    </a:lnTo>
                    <a:lnTo>
                      <a:pt x="4454" y="7191"/>
                    </a:lnTo>
                    <a:lnTo>
                      <a:pt x="4458" y="7184"/>
                    </a:lnTo>
                    <a:lnTo>
                      <a:pt x="4461" y="7179"/>
                    </a:lnTo>
                    <a:lnTo>
                      <a:pt x="4466" y="7172"/>
                    </a:lnTo>
                    <a:lnTo>
                      <a:pt x="4470" y="7168"/>
                    </a:lnTo>
                    <a:lnTo>
                      <a:pt x="4475" y="7161"/>
                    </a:lnTo>
                    <a:lnTo>
                      <a:pt x="4478" y="7157"/>
                    </a:lnTo>
                    <a:lnTo>
                      <a:pt x="4484" y="7150"/>
                    </a:lnTo>
                    <a:lnTo>
                      <a:pt x="4487" y="7146"/>
                    </a:lnTo>
                    <a:lnTo>
                      <a:pt x="4493" y="7140"/>
                    </a:lnTo>
                    <a:lnTo>
                      <a:pt x="4497" y="7136"/>
                    </a:lnTo>
                    <a:lnTo>
                      <a:pt x="4503" y="7130"/>
                    </a:lnTo>
                    <a:lnTo>
                      <a:pt x="4507" y="7126"/>
                    </a:lnTo>
                    <a:lnTo>
                      <a:pt x="4513" y="7120"/>
                    </a:lnTo>
                    <a:lnTo>
                      <a:pt x="4517" y="7116"/>
                    </a:lnTo>
                    <a:lnTo>
                      <a:pt x="4523" y="7110"/>
                    </a:lnTo>
                    <a:lnTo>
                      <a:pt x="4528" y="7107"/>
                    </a:lnTo>
                    <a:lnTo>
                      <a:pt x="4534" y="7101"/>
                    </a:lnTo>
                    <a:lnTo>
                      <a:pt x="4539" y="7098"/>
                    </a:lnTo>
                    <a:lnTo>
                      <a:pt x="4545" y="7093"/>
                    </a:lnTo>
                    <a:lnTo>
                      <a:pt x="4550" y="7089"/>
                    </a:lnTo>
                    <a:lnTo>
                      <a:pt x="4557" y="7084"/>
                    </a:lnTo>
                    <a:lnTo>
                      <a:pt x="4562" y="7081"/>
                    </a:lnTo>
                    <a:lnTo>
                      <a:pt x="4569" y="7077"/>
                    </a:lnTo>
                    <a:lnTo>
                      <a:pt x="4574" y="7074"/>
                    </a:lnTo>
                    <a:lnTo>
                      <a:pt x="4581" y="7069"/>
                    </a:lnTo>
                    <a:lnTo>
                      <a:pt x="4584" y="7067"/>
                    </a:lnTo>
                    <a:lnTo>
                      <a:pt x="4592" y="7063"/>
                    </a:lnTo>
                    <a:lnTo>
                      <a:pt x="4597" y="7060"/>
                    </a:lnTo>
                    <a:lnTo>
                      <a:pt x="4605" y="7056"/>
                    </a:lnTo>
                    <a:lnTo>
                      <a:pt x="4610" y="7054"/>
                    </a:lnTo>
                    <a:lnTo>
                      <a:pt x="4617" y="7050"/>
                    </a:lnTo>
                    <a:lnTo>
                      <a:pt x="4623" y="7048"/>
                    </a:lnTo>
                    <a:lnTo>
                      <a:pt x="4630" y="7045"/>
                    </a:lnTo>
                    <a:lnTo>
                      <a:pt x="4636" y="7043"/>
                    </a:lnTo>
                    <a:lnTo>
                      <a:pt x="4644" y="7040"/>
                    </a:lnTo>
                    <a:lnTo>
                      <a:pt x="4649" y="7038"/>
                    </a:lnTo>
                    <a:lnTo>
                      <a:pt x="4657" y="7035"/>
                    </a:lnTo>
                    <a:lnTo>
                      <a:pt x="4662" y="7033"/>
                    </a:lnTo>
                    <a:lnTo>
                      <a:pt x="4671" y="7031"/>
                    </a:lnTo>
                    <a:lnTo>
                      <a:pt x="4676" y="7030"/>
                    </a:lnTo>
                    <a:lnTo>
                      <a:pt x="4684" y="7027"/>
                    </a:lnTo>
                    <a:lnTo>
                      <a:pt x="4690" y="7026"/>
                    </a:lnTo>
                    <a:lnTo>
                      <a:pt x="4698" y="7024"/>
                    </a:lnTo>
                    <a:lnTo>
                      <a:pt x="4704" y="7023"/>
                    </a:lnTo>
                    <a:lnTo>
                      <a:pt x="4712" y="7022"/>
                    </a:lnTo>
                    <a:lnTo>
                      <a:pt x="4718" y="7021"/>
                    </a:lnTo>
                    <a:lnTo>
                      <a:pt x="4726" y="7020"/>
                    </a:lnTo>
                    <a:lnTo>
                      <a:pt x="4732" y="7019"/>
                    </a:lnTo>
                    <a:lnTo>
                      <a:pt x="4740" y="7018"/>
                    </a:lnTo>
                    <a:lnTo>
                      <a:pt x="4746" y="7018"/>
                    </a:lnTo>
                    <a:lnTo>
                      <a:pt x="4755" y="7017"/>
                    </a:lnTo>
                    <a:close/>
                    <a:moveTo>
                      <a:pt x="7056" y="7317"/>
                    </a:moveTo>
                    <a:lnTo>
                      <a:pt x="7052" y="7317"/>
                    </a:lnTo>
                    <a:lnTo>
                      <a:pt x="4773" y="7317"/>
                    </a:lnTo>
                    <a:lnTo>
                      <a:pt x="4769" y="7317"/>
                    </a:lnTo>
                    <a:lnTo>
                      <a:pt x="4767" y="7317"/>
                    </a:lnTo>
                    <a:lnTo>
                      <a:pt x="4764" y="7318"/>
                    </a:lnTo>
                    <a:lnTo>
                      <a:pt x="4761" y="7318"/>
                    </a:lnTo>
                    <a:lnTo>
                      <a:pt x="4758" y="7318"/>
                    </a:lnTo>
                    <a:lnTo>
                      <a:pt x="4755" y="7319"/>
                    </a:lnTo>
                    <a:lnTo>
                      <a:pt x="4752" y="7320"/>
                    </a:lnTo>
                    <a:lnTo>
                      <a:pt x="4749" y="7321"/>
                    </a:lnTo>
                    <a:lnTo>
                      <a:pt x="4747" y="7321"/>
                    </a:lnTo>
                    <a:lnTo>
                      <a:pt x="4744" y="7323"/>
                    </a:lnTo>
                    <a:lnTo>
                      <a:pt x="4741" y="7324"/>
                    </a:lnTo>
                    <a:lnTo>
                      <a:pt x="4739" y="7325"/>
                    </a:lnTo>
                    <a:lnTo>
                      <a:pt x="4736" y="7326"/>
                    </a:lnTo>
                    <a:lnTo>
                      <a:pt x="4733" y="7328"/>
                    </a:lnTo>
                    <a:lnTo>
                      <a:pt x="4730" y="7330"/>
                    </a:lnTo>
                    <a:lnTo>
                      <a:pt x="4727" y="7331"/>
                    </a:lnTo>
                    <a:lnTo>
                      <a:pt x="4725" y="7333"/>
                    </a:lnTo>
                    <a:lnTo>
                      <a:pt x="4723" y="7335"/>
                    </a:lnTo>
                    <a:lnTo>
                      <a:pt x="4720" y="7337"/>
                    </a:lnTo>
                    <a:lnTo>
                      <a:pt x="4718" y="7339"/>
                    </a:lnTo>
                    <a:lnTo>
                      <a:pt x="4716" y="7341"/>
                    </a:lnTo>
                    <a:lnTo>
                      <a:pt x="4714" y="7343"/>
                    </a:lnTo>
                    <a:lnTo>
                      <a:pt x="4712" y="7345"/>
                    </a:lnTo>
                    <a:lnTo>
                      <a:pt x="4710" y="7347"/>
                    </a:lnTo>
                    <a:lnTo>
                      <a:pt x="4708" y="7350"/>
                    </a:lnTo>
                    <a:lnTo>
                      <a:pt x="4706" y="7352"/>
                    </a:lnTo>
                    <a:lnTo>
                      <a:pt x="4705" y="7355"/>
                    </a:lnTo>
                    <a:lnTo>
                      <a:pt x="4704" y="7356"/>
                    </a:lnTo>
                    <a:lnTo>
                      <a:pt x="4703" y="7358"/>
                    </a:lnTo>
                    <a:lnTo>
                      <a:pt x="4702" y="7361"/>
                    </a:lnTo>
                    <a:lnTo>
                      <a:pt x="4700" y="7363"/>
                    </a:lnTo>
                    <a:lnTo>
                      <a:pt x="4699" y="7366"/>
                    </a:lnTo>
                    <a:lnTo>
                      <a:pt x="4698" y="7369"/>
                    </a:lnTo>
                    <a:lnTo>
                      <a:pt x="4697" y="7371"/>
                    </a:lnTo>
                    <a:lnTo>
                      <a:pt x="4697" y="7374"/>
                    </a:lnTo>
                    <a:lnTo>
                      <a:pt x="4696" y="7377"/>
                    </a:lnTo>
                    <a:lnTo>
                      <a:pt x="4695" y="7380"/>
                    </a:lnTo>
                    <a:lnTo>
                      <a:pt x="4695" y="7383"/>
                    </a:lnTo>
                    <a:lnTo>
                      <a:pt x="4695" y="7386"/>
                    </a:lnTo>
                    <a:lnTo>
                      <a:pt x="4694" y="7389"/>
                    </a:lnTo>
                    <a:lnTo>
                      <a:pt x="4694" y="7392"/>
                    </a:lnTo>
                    <a:lnTo>
                      <a:pt x="4694" y="7396"/>
                    </a:lnTo>
                    <a:lnTo>
                      <a:pt x="4694" y="7622"/>
                    </a:lnTo>
                    <a:lnTo>
                      <a:pt x="4694" y="7626"/>
                    </a:lnTo>
                    <a:lnTo>
                      <a:pt x="4694" y="7629"/>
                    </a:lnTo>
                    <a:lnTo>
                      <a:pt x="4695" y="7633"/>
                    </a:lnTo>
                    <a:lnTo>
                      <a:pt x="4695" y="7636"/>
                    </a:lnTo>
                    <a:lnTo>
                      <a:pt x="4695" y="7639"/>
                    </a:lnTo>
                    <a:lnTo>
                      <a:pt x="4696" y="7642"/>
                    </a:lnTo>
                    <a:lnTo>
                      <a:pt x="4697" y="7645"/>
                    </a:lnTo>
                    <a:lnTo>
                      <a:pt x="4698" y="7648"/>
                    </a:lnTo>
                    <a:lnTo>
                      <a:pt x="4698" y="7651"/>
                    </a:lnTo>
                    <a:lnTo>
                      <a:pt x="4699" y="7653"/>
                    </a:lnTo>
                    <a:lnTo>
                      <a:pt x="4701" y="7656"/>
                    </a:lnTo>
                    <a:lnTo>
                      <a:pt x="4702" y="7659"/>
                    </a:lnTo>
                    <a:lnTo>
                      <a:pt x="4703" y="7661"/>
                    </a:lnTo>
                    <a:lnTo>
                      <a:pt x="4704" y="7663"/>
                    </a:lnTo>
                    <a:lnTo>
                      <a:pt x="4705" y="7664"/>
                    </a:lnTo>
                    <a:lnTo>
                      <a:pt x="4706" y="7667"/>
                    </a:lnTo>
                    <a:lnTo>
                      <a:pt x="4708" y="7669"/>
                    </a:lnTo>
                    <a:lnTo>
                      <a:pt x="4710" y="7672"/>
                    </a:lnTo>
                    <a:lnTo>
                      <a:pt x="4712" y="7674"/>
                    </a:lnTo>
                    <a:lnTo>
                      <a:pt x="4714" y="7676"/>
                    </a:lnTo>
                    <a:lnTo>
                      <a:pt x="4716" y="7678"/>
                    </a:lnTo>
                    <a:lnTo>
                      <a:pt x="4718" y="7680"/>
                    </a:lnTo>
                    <a:lnTo>
                      <a:pt x="4720" y="7682"/>
                    </a:lnTo>
                    <a:lnTo>
                      <a:pt x="4723" y="7684"/>
                    </a:lnTo>
                    <a:lnTo>
                      <a:pt x="4725" y="7686"/>
                    </a:lnTo>
                    <a:lnTo>
                      <a:pt x="4727" y="7688"/>
                    </a:lnTo>
                    <a:lnTo>
                      <a:pt x="4730" y="7689"/>
                    </a:lnTo>
                    <a:lnTo>
                      <a:pt x="4733" y="7691"/>
                    </a:lnTo>
                    <a:lnTo>
                      <a:pt x="4736" y="7693"/>
                    </a:lnTo>
                    <a:lnTo>
                      <a:pt x="4739" y="7694"/>
                    </a:lnTo>
                    <a:lnTo>
                      <a:pt x="4741" y="7695"/>
                    </a:lnTo>
                    <a:lnTo>
                      <a:pt x="4744" y="7696"/>
                    </a:lnTo>
                    <a:lnTo>
                      <a:pt x="4747" y="7698"/>
                    </a:lnTo>
                    <a:lnTo>
                      <a:pt x="4749" y="7698"/>
                    </a:lnTo>
                    <a:lnTo>
                      <a:pt x="4752" y="7699"/>
                    </a:lnTo>
                    <a:lnTo>
                      <a:pt x="4755" y="7700"/>
                    </a:lnTo>
                    <a:lnTo>
                      <a:pt x="4758" y="7701"/>
                    </a:lnTo>
                    <a:lnTo>
                      <a:pt x="4761" y="7701"/>
                    </a:lnTo>
                    <a:lnTo>
                      <a:pt x="4764" y="7701"/>
                    </a:lnTo>
                    <a:lnTo>
                      <a:pt x="4767" y="7702"/>
                    </a:lnTo>
                    <a:lnTo>
                      <a:pt x="4769" y="7702"/>
                    </a:lnTo>
                    <a:lnTo>
                      <a:pt x="4773" y="7702"/>
                    </a:lnTo>
                    <a:lnTo>
                      <a:pt x="7052" y="7702"/>
                    </a:lnTo>
                    <a:lnTo>
                      <a:pt x="7056" y="7702"/>
                    </a:lnTo>
                    <a:lnTo>
                      <a:pt x="7058" y="7702"/>
                    </a:lnTo>
                    <a:lnTo>
                      <a:pt x="7061" y="7701"/>
                    </a:lnTo>
                    <a:lnTo>
                      <a:pt x="7064" y="7701"/>
                    </a:lnTo>
                    <a:lnTo>
                      <a:pt x="7067" y="7701"/>
                    </a:lnTo>
                    <a:lnTo>
                      <a:pt x="7070" y="7700"/>
                    </a:lnTo>
                    <a:lnTo>
                      <a:pt x="7073" y="7699"/>
                    </a:lnTo>
                    <a:lnTo>
                      <a:pt x="7076" y="7698"/>
                    </a:lnTo>
                    <a:lnTo>
                      <a:pt x="7078" y="7698"/>
                    </a:lnTo>
                    <a:lnTo>
                      <a:pt x="7081" y="7696"/>
                    </a:lnTo>
                    <a:lnTo>
                      <a:pt x="7084" y="7695"/>
                    </a:lnTo>
                    <a:lnTo>
                      <a:pt x="7086" y="7694"/>
                    </a:lnTo>
                    <a:lnTo>
                      <a:pt x="7089" y="7693"/>
                    </a:lnTo>
                    <a:lnTo>
                      <a:pt x="7092" y="7691"/>
                    </a:lnTo>
                    <a:lnTo>
                      <a:pt x="7095" y="7689"/>
                    </a:lnTo>
                    <a:lnTo>
                      <a:pt x="7098" y="7688"/>
                    </a:lnTo>
                    <a:lnTo>
                      <a:pt x="7100" y="7686"/>
                    </a:lnTo>
                    <a:lnTo>
                      <a:pt x="7102" y="7684"/>
                    </a:lnTo>
                    <a:lnTo>
                      <a:pt x="7105" y="7682"/>
                    </a:lnTo>
                    <a:lnTo>
                      <a:pt x="7107" y="7680"/>
                    </a:lnTo>
                    <a:lnTo>
                      <a:pt x="7109" y="7678"/>
                    </a:lnTo>
                    <a:lnTo>
                      <a:pt x="7111" y="7676"/>
                    </a:lnTo>
                    <a:lnTo>
                      <a:pt x="7113" y="7674"/>
                    </a:lnTo>
                    <a:lnTo>
                      <a:pt x="7115" y="7672"/>
                    </a:lnTo>
                    <a:lnTo>
                      <a:pt x="7117" y="7669"/>
                    </a:lnTo>
                    <a:lnTo>
                      <a:pt x="7119" y="7667"/>
                    </a:lnTo>
                    <a:lnTo>
                      <a:pt x="7120" y="7664"/>
                    </a:lnTo>
                    <a:lnTo>
                      <a:pt x="7121" y="7663"/>
                    </a:lnTo>
                    <a:lnTo>
                      <a:pt x="7122" y="7661"/>
                    </a:lnTo>
                    <a:lnTo>
                      <a:pt x="7123" y="7659"/>
                    </a:lnTo>
                    <a:lnTo>
                      <a:pt x="7124" y="7656"/>
                    </a:lnTo>
                    <a:lnTo>
                      <a:pt x="7126" y="7653"/>
                    </a:lnTo>
                    <a:lnTo>
                      <a:pt x="7127" y="7651"/>
                    </a:lnTo>
                    <a:lnTo>
                      <a:pt x="7127" y="7648"/>
                    </a:lnTo>
                    <a:lnTo>
                      <a:pt x="7128" y="7645"/>
                    </a:lnTo>
                    <a:lnTo>
                      <a:pt x="7129" y="7642"/>
                    </a:lnTo>
                    <a:lnTo>
                      <a:pt x="7130" y="7639"/>
                    </a:lnTo>
                    <a:lnTo>
                      <a:pt x="7130" y="7636"/>
                    </a:lnTo>
                    <a:lnTo>
                      <a:pt x="7130" y="7633"/>
                    </a:lnTo>
                    <a:lnTo>
                      <a:pt x="7131" y="7629"/>
                    </a:lnTo>
                    <a:lnTo>
                      <a:pt x="7131" y="7626"/>
                    </a:lnTo>
                    <a:lnTo>
                      <a:pt x="7131" y="7622"/>
                    </a:lnTo>
                    <a:lnTo>
                      <a:pt x="7131" y="7396"/>
                    </a:lnTo>
                    <a:lnTo>
                      <a:pt x="7131" y="7392"/>
                    </a:lnTo>
                    <a:lnTo>
                      <a:pt x="7131" y="7389"/>
                    </a:lnTo>
                    <a:lnTo>
                      <a:pt x="7130" y="7386"/>
                    </a:lnTo>
                    <a:lnTo>
                      <a:pt x="7130" y="7383"/>
                    </a:lnTo>
                    <a:lnTo>
                      <a:pt x="7130" y="7380"/>
                    </a:lnTo>
                    <a:lnTo>
                      <a:pt x="7129" y="7377"/>
                    </a:lnTo>
                    <a:lnTo>
                      <a:pt x="7128" y="7374"/>
                    </a:lnTo>
                    <a:lnTo>
                      <a:pt x="7128" y="7371"/>
                    </a:lnTo>
                    <a:lnTo>
                      <a:pt x="7127" y="7369"/>
                    </a:lnTo>
                    <a:lnTo>
                      <a:pt x="7126" y="7366"/>
                    </a:lnTo>
                    <a:lnTo>
                      <a:pt x="7125" y="7363"/>
                    </a:lnTo>
                    <a:lnTo>
                      <a:pt x="7123" y="7361"/>
                    </a:lnTo>
                    <a:lnTo>
                      <a:pt x="7122" y="7358"/>
                    </a:lnTo>
                    <a:lnTo>
                      <a:pt x="7121" y="7356"/>
                    </a:lnTo>
                    <a:lnTo>
                      <a:pt x="7120" y="7355"/>
                    </a:lnTo>
                    <a:lnTo>
                      <a:pt x="7119" y="7352"/>
                    </a:lnTo>
                    <a:lnTo>
                      <a:pt x="7117" y="7350"/>
                    </a:lnTo>
                    <a:lnTo>
                      <a:pt x="7115" y="7347"/>
                    </a:lnTo>
                    <a:lnTo>
                      <a:pt x="7113" y="7345"/>
                    </a:lnTo>
                    <a:lnTo>
                      <a:pt x="7111" y="7343"/>
                    </a:lnTo>
                    <a:lnTo>
                      <a:pt x="7109" y="7341"/>
                    </a:lnTo>
                    <a:lnTo>
                      <a:pt x="7107" y="7339"/>
                    </a:lnTo>
                    <a:lnTo>
                      <a:pt x="7105" y="7337"/>
                    </a:lnTo>
                    <a:lnTo>
                      <a:pt x="7102" y="7335"/>
                    </a:lnTo>
                    <a:lnTo>
                      <a:pt x="7100" y="7333"/>
                    </a:lnTo>
                    <a:lnTo>
                      <a:pt x="7098" y="7331"/>
                    </a:lnTo>
                    <a:lnTo>
                      <a:pt x="7095" y="7330"/>
                    </a:lnTo>
                    <a:lnTo>
                      <a:pt x="7092" y="7328"/>
                    </a:lnTo>
                    <a:lnTo>
                      <a:pt x="7089" y="7326"/>
                    </a:lnTo>
                    <a:lnTo>
                      <a:pt x="7086" y="7325"/>
                    </a:lnTo>
                    <a:lnTo>
                      <a:pt x="7084" y="7324"/>
                    </a:lnTo>
                    <a:lnTo>
                      <a:pt x="7081" y="7323"/>
                    </a:lnTo>
                    <a:lnTo>
                      <a:pt x="7078" y="7321"/>
                    </a:lnTo>
                    <a:lnTo>
                      <a:pt x="7076" y="7321"/>
                    </a:lnTo>
                    <a:lnTo>
                      <a:pt x="7073" y="7320"/>
                    </a:lnTo>
                    <a:lnTo>
                      <a:pt x="7070" y="7319"/>
                    </a:lnTo>
                    <a:lnTo>
                      <a:pt x="7067" y="7318"/>
                    </a:lnTo>
                    <a:lnTo>
                      <a:pt x="7064" y="7318"/>
                    </a:lnTo>
                    <a:lnTo>
                      <a:pt x="7061" y="7318"/>
                    </a:lnTo>
                    <a:lnTo>
                      <a:pt x="7058" y="7317"/>
                    </a:lnTo>
                    <a:lnTo>
                      <a:pt x="7056" y="7317"/>
                    </a:lnTo>
                    <a:close/>
                    <a:moveTo>
                      <a:pt x="2474" y="2227"/>
                    </a:moveTo>
                    <a:lnTo>
                      <a:pt x="2480" y="2227"/>
                    </a:lnTo>
                    <a:lnTo>
                      <a:pt x="2488" y="2227"/>
                    </a:lnTo>
                    <a:lnTo>
                      <a:pt x="2491" y="2227"/>
                    </a:lnTo>
                    <a:lnTo>
                      <a:pt x="5912" y="2227"/>
                    </a:lnTo>
                    <a:lnTo>
                      <a:pt x="5915" y="2227"/>
                    </a:lnTo>
                    <a:lnTo>
                      <a:pt x="5923" y="2227"/>
                    </a:lnTo>
                    <a:lnTo>
                      <a:pt x="5929" y="2227"/>
                    </a:lnTo>
                    <a:lnTo>
                      <a:pt x="5937" y="2228"/>
                    </a:lnTo>
                    <a:lnTo>
                      <a:pt x="5943" y="2228"/>
                    </a:lnTo>
                    <a:lnTo>
                      <a:pt x="5951" y="2229"/>
                    </a:lnTo>
                    <a:lnTo>
                      <a:pt x="5957" y="2230"/>
                    </a:lnTo>
                    <a:lnTo>
                      <a:pt x="5965" y="2231"/>
                    </a:lnTo>
                    <a:lnTo>
                      <a:pt x="5971" y="2231"/>
                    </a:lnTo>
                    <a:lnTo>
                      <a:pt x="5979" y="2233"/>
                    </a:lnTo>
                    <a:lnTo>
                      <a:pt x="5985" y="2234"/>
                    </a:lnTo>
                    <a:lnTo>
                      <a:pt x="5993" y="2235"/>
                    </a:lnTo>
                    <a:lnTo>
                      <a:pt x="5998" y="2237"/>
                    </a:lnTo>
                    <a:lnTo>
                      <a:pt x="6007" y="2239"/>
                    </a:lnTo>
                    <a:lnTo>
                      <a:pt x="6012" y="2240"/>
                    </a:lnTo>
                    <a:lnTo>
                      <a:pt x="6020" y="2242"/>
                    </a:lnTo>
                    <a:lnTo>
                      <a:pt x="6026" y="2244"/>
                    </a:lnTo>
                    <a:lnTo>
                      <a:pt x="6034" y="2247"/>
                    </a:lnTo>
                    <a:lnTo>
                      <a:pt x="6039" y="2248"/>
                    </a:lnTo>
                    <a:lnTo>
                      <a:pt x="6047" y="2251"/>
                    </a:lnTo>
                    <a:lnTo>
                      <a:pt x="6053" y="2253"/>
                    </a:lnTo>
                    <a:lnTo>
                      <a:pt x="6060" y="2257"/>
                    </a:lnTo>
                    <a:lnTo>
                      <a:pt x="6066" y="2259"/>
                    </a:lnTo>
                    <a:lnTo>
                      <a:pt x="6074" y="2262"/>
                    </a:lnTo>
                    <a:lnTo>
                      <a:pt x="6079" y="2265"/>
                    </a:lnTo>
                    <a:lnTo>
                      <a:pt x="6086" y="2269"/>
                    </a:lnTo>
                    <a:lnTo>
                      <a:pt x="6091" y="2271"/>
                    </a:lnTo>
                    <a:lnTo>
                      <a:pt x="6099" y="2275"/>
                    </a:lnTo>
                    <a:lnTo>
                      <a:pt x="6105" y="2279"/>
                    </a:lnTo>
                    <a:lnTo>
                      <a:pt x="6113" y="2284"/>
                    </a:lnTo>
                    <a:lnTo>
                      <a:pt x="6117" y="2287"/>
                    </a:lnTo>
                    <a:lnTo>
                      <a:pt x="6124" y="2291"/>
                    </a:lnTo>
                    <a:lnTo>
                      <a:pt x="6129" y="2294"/>
                    </a:lnTo>
                    <a:lnTo>
                      <a:pt x="6136" y="2299"/>
                    </a:lnTo>
                    <a:lnTo>
                      <a:pt x="6140" y="2303"/>
                    </a:lnTo>
                    <a:lnTo>
                      <a:pt x="6147" y="2308"/>
                    </a:lnTo>
                    <a:lnTo>
                      <a:pt x="6151" y="2311"/>
                    </a:lnTo>
                    <a:lnTo>
                      <a:pt x="6158" y="2317"/>
                    </a:lnTo>
                    <a:lnTo>
                      <a:pt x="6162" y="2320"/>
                    </a:lnTo>
                    <a:lnTo>
                      <a:pt x="6168" y="2326"/>
                    </a:lnTo>
                    <a:lnTo>
                      <a:pt x="6172" y="2330"/>
                    </a:lnTo>
                    <a:lnTo>
                      <a:pt x="6178" y="2336"/>
                    </a:lnTo>
                    <a:lnTo>
                      <a:pt x="6182" y="2340"/>
                    </a:lnTo>
                    <a:lnTo>
                      <a:pt x="6188" y="2346"/>
                    </a:lnTo>
                    <a:lnTo>
                      <a:pt x="6192" y="2350"/>
                    </a:lnTo>
                    <a:lnTo>
                      <a:pt x="6198" y="2356"/>
                    </a:lnTo>
                    <a:lnTo>
                      <a:pt x="6201" y="2361"/>
                    </a:lnTo>
                    <a:lnTo>
                      <a:pt x="6207" y="2367"/>
                    </a:lnTo>
                    <a:lnTo>
                      <a:pt x="6210" y="2372"/>
                    </a:lnTo>
                    <a:lnTo>
                      <a:pt x="6215" y="2378"/>
                    </a:lnTo>
                    <a:lnTo>
                      <a:pt x="6219" y="2383"/>
                    </a:lnTo>
                    <a:lnTo>
                      <a:pt x="6224" y="2390"/>
                    </a:lnTo>
                    <a:lnTo>
                      <a:pt x="6227" y="2395"/>
                    </a:lnTo>
                    <a:lnTo>
                      <a:pt x="6231" y="2402"/>
                    </a:lnTo>
                    <a:lnTo>
                      <a:pt x="6234" y="2407"/>
                    </a:lnTo>
                    <a:lnTo>
                      <a:pt x="6239" y="2414"/>
                    </a:lnTo>
                    <a:lnTo>
                      <a:pt x="6241" y="2417"/>
                    </a:lnTo>
                    <a:lnTo>
                      <a:pt x="6245" y="2425"/>
                    </a:lnTo>
                    <a:lnTo>
                      <a:pt x="6248" y="2430"/>
                    </a:lnTo>
                    <a:lnTo>
                      <a:pt x="6252" y="2438"/>
                    </a:lnTo>
                    <a:lnTo>
                      <a:pt x="6254" y="2443"/>
                    </a:lnTo>
                    <a:lnTo>
                      <a:pt x="6258" y="2450"/>
                    </a:lnTo>
                    <a:lnTo>
                      <a:pt x="6260" y="2456"/>
                    </a:lnTo>
                    <a:lnTo>
                      <a:pt x="6263" y="2463"/>
                    </a:lnTo>
                    <a:lnTo>
                      <a:pt x="6265" y="2469"/>
                    </a:lnTo>
                    <a:lnTo>
                      <a:pt x="6268" y="2477"/>
                    </a:lnTo>
                    <a:lnTo>
                      <a:pt x="6270" y="2482"/>
                    </a:lnTo>
                    <a:lnTo>
                      <a:pt x="6273" y="2490"/>
                    </a:lnTo>
                    <a:lnTo>
                      <a:pt x="6275" y="2495"/>
                    </a:lnTo>
                    <a:lnTo>
                      <a:pt x="6277" y="2504"/>
                    </a:lnTo>
                    <a:lnTo>
                      <a:pt x="6278" y="2509"/>
                    </a:lnTo>
                    <a:lnTo>
                      <a:pt x="6281" y="2517"/>
                    </a:lnTo>
                    <a:lnTo>
                      <a:pt x="6282" y="2523"/>
                    </a:lnTo>
                    <a:lnTo>
                      <a:pt x="6284" y="2531"/>
                    </a:lnTo>
                    <a:lnTo>
                      <a:pt x="6285" y="2537"/>
                    </a:lnTo>
                    <a:lnTo>
                      <a:pt x="6286" y="2545"/>
                    </a:lnTo>
                    <a:lnTo>
                      <a:pt x="6287" y="2551"/>
                    </a:lnTo>
                    <a:lnTo>
                      <a:pt x="6288" y="2559"/>
                    </a:lnTo>
                    <a:lnTo>
                      <a:pt x="6289" y="2565"/>
                    </a:lnTo>
                    <a:lnTo>
                      <a:pt x="6290" y="2573"/>
                    </a:lnTo>
                    <a:lnTo>
                      <a:pt x="6290" y="2579"/>
                    </a:lnTo>
                    <a:lnTo>
                      <a:pt x="6291" y="2588"/>
                    </a:lnTo>
                    <a:lnTo>
                      <a:pt x="6291" y="2593"/>
                    </a:lnTo>
                    <a:lnTo>
                      <a:pt x="6291" y="2602"/>
                    </a:lnTo>
                    <a:lnTo>
                      <a:pt x="6291" y="2605"/>
                    </a:lnTo>
                    <a:lnTo>
                      <a:pt x="6291" y="3175"/>
                    </a:lnTo>
                    <a:lnTo>
                      <a:pt x="6291" y="3178"/>
                    </a:lnTo>
                    <a:lnTo>
                      <a:pt x="6291" y="3186"/>
                    </a:lnTo>
                    <a:lnTo>
                      <a:pt x="6291" y="3192"/>
                    </a:lnTo>
                    <a:lnTo>
                      <a:pt x="6290" y="3201"/>
                    </a:lnTo>
                    <a:lnTo>
                      <a:pt x="6290" y="3207"/>
                    </a:lnTo>
                    <a:lnTo>
                      <a:pt x="6289" y="3215"/>
                    </a:lnTo>
                    <a:lnTo>
                      <a:pt x="6288" y="3221"/>
                    </a:lnTo>
                    <a:lnTo>
                      <a:pt x="6287" y="3229"/>
                    </a:lnTo>
                    <a:lnTo>
                      <a:pt x="6286" y="3235"/>
                    </a:lnTo>
                    <a:lnTo>
                      <a:pt x="6285" y="3243"/>
                    </a:lnTo>
                    <a:lnTo>
                      <a:pt x="6284" y="3249"/>
                    </a:lnTo>
                    <a:lnTo>
                      <a:pt x="6282" y="3257"/>
                    </a:lnTo>
                    <a:lnTo>
                      <a:pt x="6280" y="3263"/>
                    </a:lnTo>
                    <a:lnTo>
                      <a:pt x="6278" y="3271"/>
                    </a:lnTo>
                    <a:lnTo>
                      <a:pt x="6277" y="3276"/>
                    </a:lnTo>
                    <a:lnTo>
                      <a:pt x="6274" y="3284"/>
                    </a:lnTo>
                    <a:lnTo>
                      <a:pt x="6273" y="3290"/>
                    </a:lnTo>
                    <a:lnTo>
                      <a:pt x="6270" y="3298"/>
                    </a:lnTo>
                    <a:lnTo>
                      <a:pt x="6268" y="3303"/>
                    </a:lnTo>
                    <a:lnTo>
                      <a:pt x="6265" y="3311"/>
                    </a:lnTo>
                    <a:lnTo>
                      <a:pt x="6263" y="3316"/>
                    </a:lnTo>
                    <a:lnTo>
                      <a:pt x="6260" y="3324"/>
                    </a:lnTo>
                    <a:lnTo>
                      <a:pt x="6258" y="3329"/>
                    </a:lnTo>
                    <a:lnTo>
                      <a:pt x="6254" y="3336"/>
                    </a:lnTo>
                    <a:lnTo>
                      <a:pt x="6252" y="3341"/>
                    </a:lnTo>
                    <a:lnTo>
                      <a:pt x="6248" y="3349"/>
                    </a:lnTo>
                    <a:lnTo>
                      <a:pt x="6246" y="3354"/>
                    </a:lnTo>
                    <a:lnTo>
                      <a:pt x="6242" y="3361"/>
                    </a:lnTo>
                    <a:lnTo>
                      <a:pt x="6239" y="3366"/>
                    </a:lnTo>
                    <a:lnTo>
                      <a:pt x="6234" y="3373"/>
                    </a:lnTo>
                    <a:lnTo>
                      <a:pt x="6231" y="3378"/>
                    </a:lnTo>
                    <a:lnTo>
                      <a:pt x="6227" y="3385"/>
                    </a:lnTo>
                    <a:lnTo>
                      <a:pt x="6224" y="3390"/>
                    </a:lnTo>
                    <a:lnTo>
                      <a:pt x="6219" y="3397"/>
                    </a:lnTo>
                    <a:lnTo>
                      <a:pt x="6215" y="3402"/>
                    </a:lnTo>
                    <a:lnTo>
                      <a:pt x="6210" y="3408"/>
                    </a:lnTo>
                    <a:lnTo>
                      <a:pt x="6207" y="3413"/>
                    </a:lnTo>
                    <a:lnTo>
                      <a:pt x="6201" y="3419"/>
                    </a:lnTo>
                    <a:lnTo>
                      <a:pt x="6198" y="3424"/>
                    </a:lnTo>
                    <a:lnTo>
                      <a:pt x="6192" y="3430"/>
                    </a:lnTo>
                    <a:lnTo>
                      <a:pt x="6188" y="3434"/>
                    </a:lnTo>
                    <a:lnTo>
                      <a:pt x="6182" y="3440"/>
                    </a:lnTo>
                    <a:lnTo>
                      <a:pt x="6178" y="3444"/>
                    </a:lnTo>
                    <a:lnTo>
                      <a:pt x="6172" y="3450"/>
                    </a:lnTo>
                    <a:lnTo>
                      <a:pt x="6168" y="3454"/>
                    </a:lnTo>
                    <a:lnTo>
                      <a:pt x="6162" y="3460"/>
                    </a:lnTo>
                    <a:lnTo>
                      <a:pt x="6158" y="3463"/>
                    </a:lnTo>
                    <a:lnTo>
                      <a:pt x="6151" y="3469"/>
                    </a:lnTo>
                    <a:lnTo>
                      <a:pt x="6147" y="3472"/>
                    </a:lnTo>
                    <a:lnTo>
                      <a:pt x="6140" y="3477"/>
                    </a:lnTo>
                    <a:lnTo>
                      <a:pt x="6136" y="3481"/>
                    </a:lnTo>
                    <a:lnTo>
                      <a:pt x="6129" y="3486"/>
                    </a:lnTo>
                    <a:lnTo>
                      <a:pt x="6124" y="3489"/>
                    </a:lnTo>
                    <a:lnTo>
                      <a:pt x="6117" y="3493"/>
                    </a:lnTo>
                    <a:lnTo>
                      <a:pt x="6113" y="3496"/>
                    </a:lnTo>
                    <a:lnTo>
                      <a:pt x="6105" y="3501"/>
                    </a:lnTo>
                    <a:lnTo>
                      <a:pt x="6099" y="3505"/>
                    </a:lnTo>
                    <a:lnTo>
                      <a:pt x="6091" y="3509"/>
                    </a:lnTo>
                    <a:lnTo>
                      <a:pt x="6086" y="3511"/>
                    </a:lnTo>
                    <a:lnTo>
                      <a:pt x="6079" y="3515"/>
                    </a:lnTo>
                    <a:lnTo>
                      <a:pt x="6074" y="3518"/>
                    </a:lnTo>
                    <a:lnTo>
                      <a:pt x="6066" y="3521"/>
                    </a:lnTo>
                    <a:lnTo>
                      <a:pt x="6060" y="3523"/>
                    </a:lnTo>
                    <a:lnTo>
                      <a:pt x="6053" y="3527"/>
                    </a:lnTo>
                    <a:lnTo>
                      <a:pt x="6047" y="3529"/>
                    </a:lnTo>
                    <a:lnTo>
                      <a:pt x="6039" y="3532"/>
                    </a:lnTo>
                    <a:lnTo>
                      <a:pt x="6034" y="3533"/>
                    </a:lnTo>
                    <a:lnTo>
                      <a:pt x="6026" y="3536"/>
                    </a:lnTo>
                    <a:lnTo>
                      <a:pt x="6020" y="3538"/>
                    </a:lnTo>
                    <a:lnTo>
                      <a:pt x="6012" y="3540"/>
                    </a:lnTo>
                    <a:lnTo>
                      <a:pt x="6007" y="3541"/>
                    </a:lnTo>
                    <a:lnTo>
                      <a:pt x="5998" y="3543"/>
                    </a:lnTo>
                    <a:lnTo>
                      <a:pt x="5993" y="3545"/>
                    </a:lnTo>
                    <a:lnTo>
                      <a:pt x="5985" y="3546"/>
                    </a:lnTo>
                    <a:lnTo>
                      <a:pt x="5979" y="3547"/>
                    </a:lnTo>
                    <a:lnTo>
                      <a:pt x="5971" y="3549"/>
                    </a:lnTo>
                    <a:lnTo>
                      <a:pt x="5965" y="3549"/>
                    </a:lnTo>
                    <a:lnTo>
                      <a:pt x="5957" y="3550"/>
                    </a:lnTo>
                    <a:lnTo>
                      <a:pt x="5951" y="3551"/>
                    </a:lnTo>
                    <a:lnTo>
                      <a:pt x="5943" y="3552"/>
                    </a:lnTo>
                    <a:lnTo>
                      <a:pt x="5937" y="3552"/>
                    </a:lnTo>
                    <a:lnTo>
                      <a:pt x="5929" y="3553"/>
                    </a:lnTo>
                    <a:lnTo>
                      <a:pt x="5923" y="3553"/>
                    </a:lnTo>
                    <a:lnTo>
                      <a:pt x="5915" y="3553"/>
                    </a:lnTo>
                    <a:lnTo>
                      <a:pt x="5912" y="3553"/>
                    </a:lnTo>
                    <a:lnTo>
                      <a:pt x="2491" y="3553"/>
                    </a:lnTo>
                    <a:lnTo>
                      <a:pt x="2488" y="3553"/>
                    </a:lnTo>
                    <a:lnTo>
                      <a:pt x="2480" y="3553"/>
                    </a:lnTo>
                    <a:lnTo>
                      <a:pt x="2474" y="3553"/>
                    </a:lnTo>
                    <a:lnTo>
                      <a:pt x="2466" y="3552"/>
                    </a:lnTo>
                    <a:lnTo>
                      <a:pt x="2460" y="3552"/>
                    </a:lnTo>
                    <a:lnTo>
                      <a:pt x="2452" y="3551"/>
                    </a:lnTo>
                    <a:lnTo>
                      <a:pt x="2447" y="3550"/>
                    </a:lnTo>
                    <a:lnTo>
                      <a:pt x="2438" y="3549"/>
                    </a:lnTo>
                    <a:lnTo>
                      <a:pt x="2433" y="3549"/>
                    </a:lnTo>
                    <a:lnTo>
                      <a:pt x="2424" y="3547"/>
                    </a:lnTo>
                    <a:lnTo>
                      <a:pt x="2419" y="3546"/>
                    </a:lnTo>
                    <a:lnTo>
                      <a:pt x="2410" y="3545"/>
                    </a:lnTo>
                    <a:lnTo>
                      <a:pt x="2405" y="3543"/>
                    </a:lnTo>
                    <a:lnTo>
                      <a:pt x="2397" y="3541"/>
                    </a:lnTo>
                    <a:lnTo>
                      <a:pt x="2391" y="3540"/>
                    </a:lnTo>
                    <a:lnTo>
                      <a:pt x="2383" y="3538"/>
                    </a:lnTo>
                    <a:lnTo>
                      <a:pt x="2378" y="3536"/>
                    </a:lnTo>
                    <a:lnTo>
                      <a:pt x="2370" y="3533"/>
                    </a:lnTo>
                    <a:lnTo>
                      <a:pt x="2364" y="3532"/>
                    </a:lnTo>
                    <a:lnTo>
                      <a:pt x="2356" y="3529"/>
                    </a:lnTo>
                    <a:lnTo>
                      <a:pt x="2351" y="3527"/>
                    </a:lnTo>
                    <a:lnTo>
                      <a:pt x="2343" y="3523"/>
                    </a:lnTo>
                    <a:lnTo>
                      <a:pt x="2337" y="3521"/>
                    </a:lnTo>
                    <a:lnTo>
                      <a:pt x="2330" y="3517"/>
                    </a:lnTo>
                    <a:lnTo>
                      <a:pt x="2324" y="3515"/>
                    </a:lnTo>
                    <a:lnTo>
                      <a:pt x="2317" y="3511"/>
                    </a:lnTo>
                    <a:lnTo>
                      <a:pt x="2311" y="3508"/>
                    </a:lnTo>
                    <a:lnTo>
                      <a:pt x="2304" y="3504"/>
                    </a:lnTo>
                    <a:lnTo>
                      <a:pt x="2300" y="3502"/>
                    </a:lnTo>
                    <a:lnTo>
                      <a:pt x="2293" y="3497"/>
                    </a:lnTo>
                    <a:lnTo>
                      <a:pt x="2288" y="3494"/>
                    </a:lnTo>
                    <a:lnTo>
                      <a:pt x="2281" y="3490"/>
                    </a:lnTo>
                    <a:lnTo>
                      <a:pt x="2276" y="3486"/>
                    </a:lnTo>
                    <a:lnTo>
                      <a:pt x="2269" y="3481"/>
                    </a:lnTo>
                    <a:lnTo>
                      <a:pt x="2264" y="3478"/>
                    </a:lnTo>
                    <a:lnTo>
                      <a:pt x="2257" y="3473"/>
                    </a:lnTo>
                    <a:lnTo>
                      <a:pt x="2253" y="3469"/>
                    </a:lnTo>
                    <a:lnTo>
                      <a:pt x="2246" y="3464"/>
                    </a:lnTo>
                    <a:lnTo>
                      <a:pt x="2242" y="3460"/>
                    </a:lnTo>
                    <a:lnTo>
                      <a:pt x="2236" y="3454"/>
                    </a:lnTo>
                    <a:lnTo>
                      <a:pt x="2232" y="3451"/>
                    </a:lnTo>
                    <a:lnTo>
                      <a:pt x="2225" y="3445"/>
                    </a:lnTo>
                    <a:lnTo>
                      <a:pt x="2221" y="3441"/>
                    </a:lnTo>
                    <a:lnTo>
                      <a:pt x="2215" y="3434"/>
                    </a:lnTo>
                    <a:lnTo>
                      <a:pt x="2212" y="3430"/>
                    </a:lnTo>
                    <a:lnTo>
                      <a:pt x="2206" y="3424"/>
                    </a:lnTo>
                    <a:lnTo>
                      <a:pt x="2202" y="3420"/>
                    </a:lnTo>
                    <a:lnTo>
                      <a:pt x="2197" y="3413"/>
                    </a:lnTo>
                    <a:lnTo>
                      <a:pt x="2193" y="3409"/>
                    </a:lnTo>
                    <a:lnTo>
                      <a:pt x="2188" y="3402"/>
                    </a:lnTo>
                    <a:lnTo>
                      <a:pt x="2185" y="3397"/>
                    </a:lnTo>
                    <a:lnTo>
                      <a:pt x="2180" y="3390"/>
                    </a:lnTo>
                    <a:lnTo>
                      <a:pt x="2176" y="3385"/>
                    </a:lnTo>
                    <a:lnTo>
                      <a:pt x="2172" y="3378"/>
                    </a:lnTo>
                    <a:lnTo>
                      <a:pt x="2169" y="3373"/>
                    </a:lnTo>
                    <a:lnTo>
                      <a:pt x="2164" y="3366"/>
                    </a:lnTo>
                    <a:lnTo>
                      <a:pt x="2161" y="3361"/>
                    </a:lnTo>
                    <a:lnTo>
                      <a:pt x="2157" y="3354"/>
                    </a:lnTo>
                    <a:lnTo>
                      <a:pt x="2155" y="3349"/>
                    </a:lnTo>
                    <a:lnTo>
                      <a:pt x="2151" y="3341"/>
                    </a:lnTo>
                    <a:lnTo>
                      <a:pt x="2149" y="3336"/>
                    </a:lnTo>
                    <a:lnTo>
                      <a:pt x="2145" y="3329"/>
                    </a:lnTo>
                    <a:lnTo>
                      <a:pt x="2143" y="3324"/>
                    </a:lnTo>
                    <a:lnTo>
                      <a:pt x="2140" y="3316"/>
                    </a:lnTo>
                    <a:lnTo>
                      <a:pt x="2138" y="3311"/>
                    </a:lnTo>
                    <a:lnTo>
                      <a:pt x="2135" y="3303"/>
                    </a:lnTo>
                    <a:lnTo>
                      <a:pt x="2133" y="3298"/>
                    </a:lnTo>
                    <a:lnTo>
                      <a:pt x="2130" y="3290"/>
                    </a:lnTo>
                    <a:lnTo>
                      <a:pt x="2129" y="3284"/>
                    </a:lnTo>
                    <a:lnTo>
                      <a:pt x="2126" y="3276"/>
                    </a:lnTo>
                    <a:lnTo>
                      <a:pt x="2125" y="3271"/>
                    </a:lnTo>
                    <a:lnTo>
                      <a:pt x="2123" y="3263"/>
                    </a:lnTo>
                    <a:lnTo>
                      <a:pt x="2121" y="3257"/>
                    </a:lnTo>
                    <a:lnTo>
                      <a:pt x="2119" y="3249"/>
                    </a:lnTo>
                    <a:lnTo>
                      <a:pt x="2118" y="3243"/>
                    </a:lnTo>
                    <a:lnTo>
                      <a:pt x="2117" y="3235"/>
                    </a:lnTo>
                    <a:lnTo>
                      <a:pt x="2116" y="3229"/>
                    </a:lnTo>
                    <a:lnTo>
                      <a:pt x="2115" y="3221"/>
                    </a:lnTo>
                    <a:lnTo>
                      <a:pt x="2114" y="3215"/>
                    </a:lnTo>
                    <a:lnTo>
                      <a:pt x="2113" y="3207"/>
                    </a:lnTo>
                    <a:lnTo>
                      <a:pt x="2113" y="3201"/>
                    </a:lnTo>
                    <a:lnTo>
                      <a:pt x="2112" y="3192"/>
                    </a:lnTo>
                    <a:lnTo>
                      <a:pt x="2112" y="3186"/>
                    </a:lnTo>
                    <a:lnTo>
                      <a:pt x="2112" y="3178"/>
                    </a:lnTo>
                    <a:lnTo>
                      <a:pt x="2112" y="3175"/>
                    </a:lnTo>
                    <a:lnTo>
                      <a:pt x="2112" y="2605"/>
                    </a:lnTo>
                    <a:lnTo>
                      <a:pt x="2112" y="2602"/>
                    </a:lnTo>
                    <a:lnTo>
                      <a:pt x="2112" y="2593"/>
                    </a:lnTo>
                    <a:lnTo>
                      <a:pt x="2112" y="2588"/>
                    </a:lnTo>
                    <a:lnTo>
                      <a:pt x="2113" y="2579"/>
                    </a:lnTo>
                    <a:lnTo>
                      <a:pt x="2113" y="2573"/>
                    </a:lnTo>
                    <a:lnTo>
                      <a:pt x="2114" y="2565"/>
                    </a:lnTo>
                    <a:lnTo>
                      <a:pt x="2115" y="2559"/>
                    </a:lnTo>
                    <a:lnTo>
                      <a:pt x="2116" y="2551"/>
                    </a:lnTo>
                    <a:lnTo>
                      <a:pt x="2117" y="2545"/>
                    </a:lnTo>
                    <a:lnTo>
                      <a:pt x="2118" y="2537"/>
                    </a:lnTo>
                    <a:lnTo>
                      <a:pt x="2119" y="2531"/>
                    </a:lnTo>
                    <a:lnTo>
                      <a:pt x="2121" y="2523"/>
                    </a:lnTo>
                    <a:lnTo>
                      <a:pt x="2122" y="2517"/>
                    </a:lnTo>
                    <a:lnTo>
                      <a:pt x="2125" y="2509"/>
                    </a:lnTo>
                    <a:lnTo>
                      <a:pt x="2126" y="2504"/>
                    </a:lnTo>
                    <a:lnTo>
                      <a:pt x="2128" y="2495"/>
                    </a:lnTo>
                    <a:lnTo>
                      <a:pt x="2130" y="2490"/>
                    </a:lnTo>
                    <a:lnTo>
                      <a:pt x="2133" y="2482"/>
                    </a:lnTo>
                    <a:lnTo>
                      <a:pt x="2135" y="2477"/>
                    </a:lnTo>
                    <a:lnTo>
                      <a:pt x="2138" y="2469"/>
                    </a:lnTo>
                    <a:lnTo>
                      <a:pt x="2140" y="2463"/>
                    </a:lnTo>
                    <a:lnTo>
                      <a:pt x="2143" y="2456"/>
                    </a:lnTo>
                    <a:lnTo>
                      <a:pt x="2145" y="2450"/>
                    </a:lnTo>
                    <a:lnTo>
                      <a:pt x="2149" y="2443"/>
                    </a:lnTo>
                    <a:lnTo>
                      <a:pt x="2151" y="2438"/>
                    </a:lnTo>
                    <a:lnTo>
                      <a:pt x="2155" y="2430"/>
                    </a:lnTo>
                    <a:lnTo>
                      <a:pt x="2158" y="2425"/>
                    </a:lnTo>
                    <a:lnTo>
                      <a:pt x="2162" y="2417"/>
                    </a:lnTo>
                    <a:lnTo>
                      <a:pt x="2164" y="2414"/>
                    </a:lnTo>
                    <a:lnTo>
                      <a:pt x="2169" y="2407"/>
                    </a:lnTo>
                    <a:lnTo>
                      <a:pt x="2172" y="2402"/>
                    </a:lnTo>
                    <a:lnTo>
                      <a:pt x="2176" y="2395"/>
                    </a:lnTo>
                    <a:lnTo>
                      <a:pt x="2180" y="2390"/>
                    </a:lnTo>
                    <a:lnTo>
                      <a:pt x="2185" y="2383"/>
                    </a:lnTo>
                    <a:lnTo>
                      <a:pt x="2188" y="2378"/>
                    </a:lnTo>
                    <a:lnTo>
                      <a:pt x="2193" y="2371"/>
                    </a:lnTo>
                    <a:lnTo>
                      <a:pt x="2197" y="2367"/>
                    </a:lnTo>
                    <a:lnTo>
                      <a:pt x="2202" y="2360"/>
                    </a:lnTo>
                    <a:lnTo>
                      <a:pt x="2206" y="2356"/>
                    </a:lnTo>
                    <a:lnTo>
                      <a:pt x="2212" y="2350"/>
                    </a:lnTo>
                    <a:lnTo>
                      <a:pt x="2215" y="2346"/>
                    </a:lnTo>
                    <a:lnTo>
                      <a:pt x="2221" y="2339"/>
                    </a:lnTo>
                    <a:lnTo>
                      <a:pt x="2225" y="2335"/>
                    </a:lnTo>
                    <a:lnTo>
                      <a:pt x="2232" y="2329"/>
                    </a:lnTo>
                    <a:lnTo>
                      <a:pt x="2236" y="2326"/>
                    </a:lnTo>
                    <a:lnTo>
                      <a:pt x="2242" y="2320"/>
                    </a:lnTo>
                    <a:lnTo>
                      <a:pt x="2246" y="2316"/>
                    </a:lnTo>
                    <a:lnTo>
                      <a:pt x="2253" y="2311"/>
                    </a:lnTo>
                    <a:lnTo>
                      <a:pt x="2257" y="2307"/>
                    </a:lnTo>
                    <a:lnTo>
                      <a:pt x="2264" y="2302"/>
                    </a:lnTo>
                    <a:lnTo>
                      <a:pt x="2269" y="2299"/>
                    </a:lnTo>
                    <a:lnTo>
                      <a:pt x="2276" y="2294"/>
                    </a:lnTo>
                    <a:lnTo>
                      <a:pt x="2281" y="2290"/>
                    </a:lnTo>
                    <a:lnTo>
                      <a:pt x="2288" y="2286"/>
                    </a:lnTo>
                    <a:lnTo>
                      <a:pt x="2293" y="2283"/>
                    </a:lnTo>
                    <a:lnTo>
                      <a:pt x="2300" y="2278"/>
                    </a:lnTo>
                    <a:lnTo>
                      <a:pt x="2304" y="2276"/>
                    </a:lnTo>
                    <a:lnTo>
                      <a:pt x="2311" y="2272"/>
                    </a:lnTo>
                    <a:lnTo>
                      <a:pt x="2317" y="2269"/>
                    </a:lnTo>
                    <a:lnTo>
                      <a:pt x="2324" y="2265"/>
                    </a:lnTo>
                    <a:lnTo>
                      <a:pt x="2330" y="2263"/>
                    </a:lnTo>
                    <a:lnTo>
                      <a:pt x="2337" y="2259"/>
                    </a:lnTo>
                    <a:lnTo>
                      <a:pt x="2343" y="2257"/>
                    </a:lnTo>
                    <a:lnTo>
                      <a:pt x="2351" y="2253"/>
                    </a:lnTo>
                    <a:lnTo>
                      <a:pt x="2356" y="2251"/>
                    </a:lnTo>
                    <a:lnTo>
                      <a:pt x="2364" y="2248"/>
                    </a:lnTo>
                    <a:lnTo>
                      <a:pt x="2370" y="2247"/>
                    </a:lnTo>
                    <a:lnTo>
                      <a:pt x="2378" y="2244"/>
                    </a:lnTo>
                    <a:lnTo>
                      <a:pt x="2383" y="2242"/>
                    </a:lnTo>
                    <a:lnTo>
                      <a:pt x="2391" y="2240"/>
                    </a:lnTo>
                    <a:lnTo>
                      <a:pt x="2397" y="2239"/>
                    </a:lnTo>
                    <a:lnTo>
                      <a:pt x="2405" y="2237"/>
                    </a:lnTo>
                    <a:lnTo>
                      <a:pt x="2410" y="2235"/>
                    </a:lnTo>
                    <a:lnTo>
                      <a:pt x="2419" y="2234"/>
                    </a:lnTo>
                    <a:lnTo>
                      <a:pt x="2424" y="2233"/>
                    </a:lnTo>
                    <a:lnTo>
                      <a:pt x="2433" y="2231"/>
                    </a:lnTo>
                    <a:lnTo>
                      <a:pt x="2438" y="2231"/>
                    </a:lnTo>
                    <a:lnTo>
                      <a:pt x="2447" y="2230"/>
                    </a:lnTo>
                    <a:lnTo>
                      <a:pt x="2452" y="2229"/>
                    </a:lnTo>
                    <a:lnTo>
                      <a:pt x="2460" y="2228"/>
                    </a:lnTo>
                    <a:lnTo>
                      <a:pt x="2466" y="2228"/>
                    </a:lnTo>
                    <a:lnTo>
                      <a:pt x="2474" y="2227"/>
                    </a:lnTo>
                    <a:close/>
                    <a:moveTo>
                      <a:pt x="5915" y="2527"/>
                    </a:moveTo>
                    <a:lnTo>
                      <a:pt x="5911" y="2527"/>
                    </a:lnTo>
                    <a:lnTo>
                      <a:pt x="2492" y="2527"/>
                    </a:lnTo>
                    <a:lnTo>
                      <a:pt x="2488" y="2527"/>
                    </a:lnTo>
                    <a:lnTo>
                      <a:pt x="2485" y="2527"/>
                    </a:lnTo>
                    <a:lnTo>
                      <a:pt x="2481" y="2528"/>
                    </a:lnTo>
                    <a:lnTo>
                      <a:pt x="2478" y="2528"/>
                    </a:lnTo>
                    <a:lnTo>
                      <a:pt x="2475" y="2528"/>
                    </a:lnTo>
                    <a:lnTo>
                      <a:pt x="2472" y="2529"/>
                    </a:lnTo>
                    <a:lnTo>
                      <a:pt x="2469" y="2530"/>
                    </a:lnTo>
                    <a:lnTo>
                      <a:pt x="2467" y="2530"/>
                    </a:lnTo>
                    <a:lnTo>
                      <a:pt x="2464" y="2531"/>
                    </a:lnTo>
                    <a:lnTo>
                      <a:pt x="2462" y="2532"/>
                    </a:lnTo>
                    <a:lnTo>
                      <a:pt x="2459" y="2533"/>
                    </a:lnTo>
                    <a:lnTo>
                      <a:pt x="2457" y="2534"/>
                    </a:lnTo>
                    <a:lnTo>
                      <a:pt x="2455" y="2535"/>
                    </a:lnTo>
                    <a:lnTo>
                      <a:pt x="2452" y="2537"/>
                    </a:lnTo>
                    <a:lnTo>
                      <a:pt x="2449" y="2539"/>
                    </a:lnTo>
                    <a:lnTo>
                      <a:pt x="2447" y="2540"/>
                    </a:lnTo>
                    <a:lnTo>
                      <a:pt x="2444" y="2542"/>
                    </a:lnTo>
                    <a:lnTo>
                      <a:pt x="2442" y="2544"/>
                    </a:lnTo>
                    <a:lnTo>
                      <a:pt x="2440" y="2546"/>
                    </a:lnTo>
                    <a:lnTo>
                      <a:pt x="2438" y="2547"/>
                    </a:lnTo>
                    <a:lnTo>
                      <a:pt x="2435" y="2549"/>
                    </a:lnTo>
                    <a:lnTo>
                      <a:pt x="2433" y="2552"/>
                    </a:lnTo>
                    <a:lnTo>
                      <a:pt x="2432" y="2554"/>
                    </a:lnTo>
                    <a:lnTo>
                      <a:pt x="2430" y="2556"/>
                    </a:lnTo>
                    <a:lnTo>
                      <a:pt x="2428" y="2558"/>
                    </a:lnTo>
                    <a:lnTo>
                      <a:pt x="2426" y="2561"/>
                    </a:lnTo>
                    <a:lnTo>
                      <a:pt x="2425" y="2563"/>
                    </a:lnTo>
                    <a:lnTo>
                      <a:pt x="2423" y="2566"/>
                    </a:lnTo>
                    <a:lnTo>
                      <a:pt x="2421" y="2569"/>
                    </a:lnTo>
                    <a:lnTo>
                      <a:pt x="2420" y="2572"/>
                    </a:lnTo>
                    <a:lnTo>
                      <a:pt x="2419" y="2574"/>
                    </a:lnTo>
                    <a:lnTo>
                      <a:pt x="2418" y="2577"/>
                    </a:lnTo>
                    <a:lnTo>
                      <a:pt x="2416" y="2580"/>
                    </a:lnTo>
                    <a:lnTo>
                      <a:pt x="2416" y="2582"/>
                    </a:lnTo>
                    <a:lnTo>
                      <a:pt x="2415" y="2585"/>
                    </a:lnTo>
                    <a:lnTo>
                      <a:pt x="2414" y="2588"/>
                    </a:lnTo>
                    <a:lnTo>
                      <a:pt x="2413" y="2591"/>
                    </a:lnTo>
                    <a:lnTo>
                      <a:pt x="2413" y="2594"/>
                    </a:lnTo>
                    <a:lnTo>
                      <a:pt x="2413" y="2597"/>
                    </a:lnTo>
                    <a:lnTo>
                      <a:pt x="2412" y="2600"/>
                    </a:lnTo>
                    <a:lnTo>
                      <a:pt x="2412" y="2602"/>
                    </a:lnTo>
                    <a:lnTo>
                      <a:pt x="2412" y="2606"/>
                    </a:lnTo>
                    <a:lnTo>
                      <a:pt x="2412" y="3174"/>
                    </a:lnTo>
                    <a:lnTo>
                      <a:pt x="2412" y="3178"/>
                    </a:lnTo>
                    <a:lnTo>
                      <a:pt x="2412" y="3180"/>
                    </a:lnTo>
                    <a:lnTo>
                      <a:pt x="2413" y="3183"/>
                    </a:lnTo>
                    <a:lnTo>
                      <a:pt x="2413" y="3186"/>
                    </a:lnTo>
                    <a:lnTo>
                      <a:pt x="2413" y="3189"/>
                    </a:lnTo>
                    <a:lnTo>
                      <a:pt x="2414" y="3191"/>
                    </a:lnTo>
                    <a:lnTo>
                      <a:pt x="2415" y="3194"/>
                    </a:lnTo>
                    <a:lnTo>
                      <a:pt x="2416" y="3197"/>
                    </a:lnTo>
                    <a:lnTo>
                      <a:pt x="2416" y="3200"/>
                    </a:lnTo>
                    <a:lnTo>
                      <a:pt x="2418" y="3203"/>
                    </a:lnTo>
                    <a:lnTo>
                      <a:pt x="2419" y="3206"/>
                    </a:lnTo>
                    <a:lnTo>
                      <a:pt x="2420" y="3209"/>
                    </a:lnTo>
                    <a:lnTo>
                      <a:pt x="2422" y="3212"/>
                    </a:lnTo>
                    <a:lnTo>
                      <a:pt x="2423" y="3214"/>
                    </a:lnTo>
                    <a:lnTo>
                      <a:pt x="2425" y="3217"/>
                    </a:lnTo>
                    <a:lnTo>
                      <a:pt x="2426" y="3219"/>
                    </a:lnTo>
                    <a:lnTo>
                      <a:pt x="2428" y="3222"/>
                    </a:lnTo>
                    <a:lnTo>
                      <a:pt x="2430" y="3224"/>
                    </a:lnTo>
                    <a:lnTo>
                      <a:pt x="2432" y="3226"/>
                    </a:lnTo>
                    <a:lnTo>
                      <a:pt x="2433" y="3228"/>
                    </a:lnTo>
                    <a:lnTo>
                      <a:pt x="2435" y="3231"/>
                    </a:lnTo>
                    <a:lnTo>
                      <a:pt x="2438" y="3233"/>
                    </a:lnTo>
                    <a:lnTo>
                      <a:pt x="2440" y="3234"/>
                    </a:lnTo>
                    <a:lnTo>
                      <a:pt x="2442" y="3236"/>
                    </a:lnTo>
                    <a:lnTo>
                      <a:pt x="2444" y="3238"/>
                    </a:lnTo>
                    <a:lnTo>
                      <a:pt x="2447" y="3240"/>
                    </a:lnTo>
                    <a:lnTo>
                      <a:pt x="2449" y="3241"/>
                    </a:lnTo>
                    <a:lnTo>
                      <a:pt x="2452" y="3243"/>
                    </a:lnTo>
                    <a:lnTo>
                      <a:pt x="2455" y="3245"/>
                    </a:lnTo>
                    <a:lnTo>
                      <a:pt x="2457" y="3246"/>
                    </a:lnTo>
                    <a:lnTo>
                      <a:pt x="2459" y="3247"/>
                    </a:lnTo>
                    <a:lnTo>
                      <a:pt x="2462" y="3248"/>
                    </a:lnTo>
                    <a:lnTo>
                      <a:pt x="2464" y="3249"/>
                    </a:lnTo>
                    <a:lnTo>
                      <a:pt x="2467" y="3250"/>
                    </a:lnTo>
                    <a:lnTo>
                      <a:pt x="2469" y="3250"/>
                    </a:lnTo>
                    <a:lnTo>
                      <a:pt x="2472" y="3251"/>
                    </a:lnTo>
                    <a:lnTo>
                      <a:pt x="2475" y="3252"/>
                    </a:lnTo>
                    <a:lnTo>
                      <a:pt x="2478" y="3252"/>
                    </a:lnTo>
                    <a:lnTo>
                      <a:pt x="2481" y="3252"/>
                    </a:lnTo>
                    <a:lnTo>
                      <a:pt x="2485" y="3253"/>
                    </a:lnTo>
                    <a:lnTo>
                      <a:pt x="2488" y="3253"/>
                    </a:lnTo>
                    <a:lnTo>
                      <a:pt x="2492" y="3253"/>
                    </a:lnTo>
                    <a:lnTo>
                      <a:pt x="5911" y="3253"/>
                    </a:lnTo>
                    <a:lnTo>
                      <a:pt x="5915" y="3253"/>
                    </a:lnTo>
                    <a:lnTo>
                      <a:pt x="5919" y="3253"/>
                    </a:lnTo>
                    <a:lnTo>
                      <a:pt x="5922" y="3252"/>
                    </a:lnTo>
                    <a:lnTo>
                      <a:pt x="5925" y="3252"/>
                    </a:lnTo>
                    <a:lnTo>
                      <a:pt x="5928" y="3252"/>
                    </a:lnTo>
                    <a:lnTo>
                      <a:pt x="5931" y="3251"/>
                    </a:lnTo>
                    <a:lnTo>
                      <a:pt x="5934" y="3250"/>
                    </a:lnTo>
                    <a:lnTo>
                      <a:pt x="5937" y="3250"/>
                    </a:lnTo>
                    <a:lnTo>
                      <a:pt x="5940" y="3249"/>
                    </a:lnTo>
                    <a:lnTo>
                      <a:pt x="5942" y="3248"/>
                    </a:lnTo>
                    <a:lnTo>
                      <a:pt x="5945" y="3247"/>
                    </a:lnTo>
                    <a:lnTo>
                      <a:pt x="5947" y="3245"/>
                    </a:lnTo>
                    <a:lnTo>
                      <a:pt x="5950" y="3244"/>
                    </a:lnTo>
                    <a:lnTo>
                      <a:pt x="5952" y="3243"/>
                    </a:lnTo>
                    <a:lnTo>
                      <a:pt x="5953" y="3242"/>
                    </a:lnTo>
                    <a:lnTo>
                      <a:pt x="5956" y="3241"/>
                    </a:lnTo>
                    <a:lnTo>
                      <a:pt x="5958" y="3239"/>
                    </a:lnTo>
                    <a:lnTo>
                      <a:pt x="5961" y="3237"/>
                    </a:lnTo>
                    <a:lnTo>
                      <a:pt x="5963" y="3235"/>
                    </a:lnTo>
                    <a:lnTo>
                      <a:pt x="5965" y="3233"/>
                    </a:lnTo>
                    <a:lnTo>
                      <a:pt x="5967" y="3231"/>
                    </a:lnTo>
                    <a:lnTo>
                      <a:pt x="5969" y="3229"/>
                    </a:lnTo>
                    <a:lnTo>
                      <a:pt x="5971" y="3227"/>
                    </a:lnTo>
                    <a:lnTo>
                      <a:pt x="5973" y="3224"/>
                    </a:lnTo>
                    <a:lnTo>
                      <a:pt x="5975" y="3222"/>
                    </a:lnTo>
                    <a:lnTo>
                      <a:pt x="5977" y="3220"/>
                    </a:lnTo>
                    <a:lnTo>
                      <a:pt x="5978" y="3217"/>
                    </a:lnTo>
                    <a:lnTo>
                      <a:pt x="5980" y="3214"/>
                    </a:lnTo>
                    <a:lnTo>
                      <a:pt x="5981" y="3212"/>
                    </a:lnTo>
                    <a:lnTo>
                      <a:pt x="5983" y="3209"/>
                    </a:lnTo>
                    <a:lnTo>
                      <a:pt x="5984" y="3206"/>
                    </a:lnTo>
                    <a:lnTo>
                      <a:pt x="5985" y="3203"/>
                    </a:lnTo>
                    <a:lnTo>
                      <a:pt x="5987" y="3200"/>
                    </a:lnTo>
                    <a:lnTo>
                      <a:pt x="5987" y="3197"/>
                    </a:lnTo>
                    <a:lnTo>
                      <a:pt x="5988" y="3194"/>
                    </a:lnTo>
                    <a:lnTo>
                      <a:pt x="5989" y="3191"/>
                    </a:lnTo>
                    <a:lnTo>
                      <a:pt x="5990" y="3189"/>
                    </a:lnTo>
                    <a:lnTo>
                      <a:pt x="5990" y="3186"/>
                    </a:lnTo>
                    <a:lnTo>
                      <a:pt x="5990" y="3183"/>
                    </a:lnTo>
                    <a:lnTo>
                      <a:pt x="5991" y="3180"/>
                    </a:lnTo>
                    <a:lnTo>
                      <a:pt x="5991" y="3178"/>
                    </a:lnTo>
                    <a:lnTo>
                      <a:pt x="5991" y="3174"/>
                    </a:lnTo>
                    <a:lnTo>
                      <a:pt x="5991" y="2606"/>
                    </a:lnTo>
                    <a:lnTo>
                      <a:pt x="5991" y="2602"/>
                    </a:lnTo>
                    <a:lnTo>
                      <a:pt x="5991" y="2600"/>
                    </a:lnTo>
                    <a:lnTo>
                      <a:pt x="5990" y="2597"/>
                    </a:lnTo>
                    <a:lnTo>
                      <a:pt x="5990" y="2594"/>
                    </a:lnTo>
                    <a:lnTo>
                      <a:pt x="5990" y="2591"/>
                    </a:lnTo>
                    <a:lnTo>
                      <a:pt x="5989" y="2588"/>
                    </a:lnTo>
                    <a:lnTo>
                      <a:pt x="5988" y="2585"/>
                    </a:lnTo>
                    <a:lnTo>
                      <a:pt x="5987" y="2582"/>
                    </a:lnTo>
                    <a:lnTo>
                      <a:pt x="5987" y="2580"/>
                    </a:lnTo>
                    <a:lnTo>
                      <a:pt x="5985" y="2577"/>
                    </a:lnTo>
                    <a:lnTo>
                      <a:pt x="5984" y="2574"/>
                    </a:lnTo>
                    <a:lnTo>
                      <a:pt x="5983" y="2572"/>
                    </a:lnTo>
                    <a:lnTo>
                      <a:pt x="5982" y="2569"/>
                    </a:lnTo>
                    <a:lnTo>
                      <a:pt x="5980" y="2566"/>
                    </a:lnTo>
                    <a:lnTo>
                      <a:pt x="5978" y="2563"/>
                    </a:lnTo>
                    <a:lnTo>
                      <a:pt x="5977" y="2560"/>
                    </a:lnTo>
                    <a:lnTo>
                      <a:pt x="5975" y="2558"/>
                    </a:lnTo>
                    <a:lnTo>
                      <a:pt x="5973" y="2556"/>
                    </a:lnTo>
                    <a:lnTo>
                      <a:pt x="5971" y="2553"/>
                    </a:lnTo>
                    <a:lnTo>
                      <a:pt x="5969" y="2551"/>
                    </a:lnTo>
                    <a:lnTo>
                      <a:pt x="5967" y="2549"/>
                    </a:lnTo>
                    <a:lnTo>
                      <a:pt x="5965" y="2547"/>
                    </a:lnTo>
                    <a:lnTo>
                      <a:pt x="5963" y="2545"/>
                    </a:lnTo>
                    <a:lnTo>
                      <a:pt x="5961" y="2543"/>
                    </a:lnTo>
                    <a:lnTo>
                      <a:pt x="5958" y="2541"/>
                    </a:lnTo>
                    <a:lnTo>
                      <a:pt x="5956" y="2539"/>
                    </a:lnTo>
                    <a:lnTo>
                      <a:pt x="5953" y="2538"/>
                    </a:lnTo>
                    <a:lnTo>
                      <a:pt x="5952" y="2537"/>
                    </a:lnTo>
                    <a:lnTo>
                      <a:pt x="5950" y="2536"/>
                    </a:lnTo>
                    <a:lnTo>
                      <a:pt x="5947" y="2535"/>
                    </a:lnTo>
                    <a:lnTo>
                      <a:pt x="5945" y="2533"/>
                    </a:lnTo>
                    <a:lnTo>
                      <a:pt x="5942" y="2532"/>
                    </a:lnTo>
                    <a:lnTo>
                      <a:pt x="5940" y="2531"/>
                    </a:lnTo>
                    <a:lnTo>
                      <a:pt x="5937" y="2530"/>
                    </a:lnTo>
                    <a:lnTo>
                      <a:pt x="5934" y="2530"/>
                    </a:lnTo>
                    <a:lnTo>
                      <a:pt x="5931" y="2529"/>
                    </a:lnTo>
                    <a:lnTo>
                      <a:pt x="5928" y="2528"/>
                    </a:lnTo>
                    <a:lnTo>
                      <a:pt x="5925" y="2528"/>
                    </a:lnTo>
                    <a:lnTo>
                      <a:pt x="5922" y="2528"/>
                    </a:lnTo>
                    <a:lnTo>
                      <a:pt x="5919" y="2527"/>
                    </a:lnTo>
                    <a:lnTo>
                      <a:pt x="5915" y="2527"/>
                    </a:lnTo>
                    <a:close/>
                    <a:moveTo>
                      <a:pt x="3158" y="5420"/>
                    </a:moveTo>
                    <a:lnTo>
                      <a:pt x="3164" y="5420"/>
                    </a:lnTo>
                    <a:lnTo>
                      <a:pt x="3172" y="5420"/>
                    </a:lnTo>
                    <a:lnTo>
                      <a:pt x="3175" y="5420"/>
                    </a:lnTo>
                    <a:lnTo>
                      <a:pt x="5684" y="5420"/>
                    </a:lnTo>
                    <a:lnTo>
                      <a:pt x="5687" y="5420"/>
                    </a:lnTo>
                    <a:lnTo>
                      <a:pt x="5696" y="5420"/>
                    </a:lnTo>
                    <a:lnTo>
                      <a:pt x="5701" y="5420"/>
                    </a:lnTo>
                    <a:lnTo>
                      <a:pt x="5710" y="5421"/>
                    </a:lnTo>
                    <a:lnTo>
                      <a:pt x="5716" y="5421"/>
                    </a:lnTo>
                    <a:lnTo>
                      <a:pt x="5724" y="5422"/>
                    </a:lnTo>
                    <a:lnTo>
                      <a:pt x="5730" y="5423"/>
                    </a:lnTo>
                    <a:lnTo>
                      <a:pt x="5738" y="5424"/>
                    </a:lnTo>
                    <a:lnTo>
                      <a:pt x="5744" y="5425"/>
                    </a:lnTo>
                    <a:lnTo>
                      <a:pt x="5752" y="5426"/>
                    </a:lnTo>
                    <a:lnTo>
                      <a:pt x="5758" y="5427"/>
                    </a:lnTo>
                    <a:lnTo>
                      <a:pt x="5766" y="5429"/>
                    </a:lnTo>
                    <a:lnTo>
                      <a:pt x="5772" y="5430"/>
                    </a:lnTo>
                    <a:lnTo>
                      <a:pt x="5780" y="5433"/>
                    </a:lnTo>
                    <a:lnTo>
                      <a:pt x="5785" y="5434"/>
                    </a:lnTo>
                    <a:lnTo>
                      <a:pt x="5794" y="5436"/>
                    </a:lnTo>
                    <a:lnTo>
                      <a:pt x="5799" y="5438"/>
                    </a:lnTo>
                    <a:lnTo>
                      <a:pt x="5807" y="5441"/>
                    </a:lnTo>
                    <a:lnTo>
                      <a:pt x="5812" y="5443"/>
                    </a:lnTo>
                    <a:lnTo>
                      <a:pt x="5820" y="5446"/>
                    </a:lnTo>
                    <a:lnTo>
                      <a:pt x="5826" y="5448"/>
                    </a:lnTo>
                    <a:lnTo>
                      <a:pt x="5833" y="5451"/>
                    </a:lnTo>
                    <a:lnTo>
                      <a:pt x="5839" y="5453"/>
                    </a:lnTo>
                    <a:lnTo>
                      <a:pt x="5846" y="5457"/>
                    </a:lnTo>
                    <a:lnTo>
                      <a:pt x="5851" y="5459"/>
                    </a:lnTo>
                    <a:lnTo>
                      <a:pt x="5859" y="5463"/>
                    </a:lnTo>
                    <a:lnTo>
                      <a:pt x="5864" y="5466"/>
                    </a:lnTo>
                    <a:lnTo>
                      <a:pt x="5872" y="5470"/>
                    </a:lnTo>
                    <a:lnTo>
                      <a:pt x="5875" y="5472"/>
                    </a:lnTo>
                    <a:lnTo>
                      <a:pt x="5882" y="5477"/>
                    </a:lnTo>
                    <a:lnTo>
                      <a:pt x="5887" y="5480"/>
                    </a:lnTo>
                    <a:lnTo>
                      <a:pt x="5894" y="5484"/>
                    </a:lnTo>
                    <a:lnTo>
                      <a:pt x="5899" y="5487"/>
                    </a:lnTo>
                    <a:lnTo>
                      <a:pt x="5906" y="5492"/>
                    </a:lnTo>
                    <a:lnTo>
                      <a:pt x="5911" y="5496"/>
                    </a:lnTo>
                    <a:lnTo>
                      <a:pt x="5917" y="5501"/>
                    </a:lnTo>
                    <a:lnTo>
                      <a:pt x="5922" y="5504"/>
                    </a:lnTo>
                    <a:lnTo>
                      <a:pt x="5928" y="5510"/>
                    </a:lnTo>
                    <a:lnTo>
                      <a:pt x="5933" y="5513"/>
                    </a:lnTo>
                    <a:lnTo>
                      <a:pt x="5939" y="5519"/>
                    </a:lnTo>
                    <a:lnTo>
                      <a:pt x="5943" y="5523"/>
                    </a:lnTo>
                    <a:lnTo>
                      <a:pt x="5949" y="5529"/>
                    </a:lnTo>
                    <a:lnTo>
                      <a:pt x="5953" y="5533"/>
                    </a:lnTo>
                    <a:lnTo>
                      <a:pt x="5959" y="5539"/>
                    </a:lnTo>
                    <a:lnTo>
                      <a:pt x="5963" y="5543"/>
                    </a:lnTo>
                    <a:lnTo>
                      <a:pt x="5969" y="5549"/>
                    </a:lnTo>
                    <a:lnTo>
                      <a:pt x="5972" y="5553"/>
                    </a:lnTo>
                    <a:lnTo>
                      <a:pt x="5978" y="5560"/>
                    </a:lnTo>
                    <a:lnTo>
                      <a:pt x="5981" y="5564"/>
                    </a:lnTo>
                    <a:lnTo>
                      <a:pt x="5986" y="5571"/>
                    </a:lnTo>
                    <a:lnTo>
                      <a:pt x="5990" y="5575"/>
                    </a:lnTo>
                    <a:lnTo>
                      <a:pt x="5995" y="5582"/>
                    </a:lnTo>
                    <a:lnTo>
                      <a:pt x="5998" y="5587"/>
                    </a:lnTo>
                    <a:lnTo>
                      <a:pt x="6002" y="5594"/>
                    </a:lnTo>
                    <a:lnTo>
                      <a:pt x="6005" y="5598"/>
                    </a:lnTo>
                    <a:lnTo>
                      <a:pt x="6010" y="5606"/>
                    </a:lnTo>
                    <a:lnTo>
                      <a:pt x="6014" y="5612"/>
                    </a:lnTo>
                    <a:lnTo>
                      <a:pt x="6018" y="5620"/>
                    </a:lnTo>
                    <a:lnTo>
                      <a:pt x="6020" y="5625"/>
                    </a:lnTo>
                    <a:lnTo>
                      <a:pt x="6024" y="5632"/>
                    </a:lnTo>
                    <a:lnTo>
                      <a:pt x="6027" y="5637"/>
                    </a:lnTo>
                    <a:lnTo>
                      <a:pt x="6030" y="5645"/>
                    </a:lnTo>
                    <a:lnTo>
                      <a:pt x="6032" y="5650"/>
                    </a:lnTo>
                    <a:lnTo>
                      <a:pt x="6036" y="5658"/>
                    </a:lnTo>
                    <a:lnTo>
                      <a:pt x="6038" y="5664"/>
                    </a:lnTo>
                    <a:lnTo>
                      <a:pt x="6041" y="5672"/>
                    </a:lnTo>
                    <a:lnTo>
                      <a:pt x="6042" y="5677"/>
                    </a:lnTo>
                    <a:lnTo>
                      <a:pt x="6045" y="5685"/>
                    </a:lnTo>
                    <a:lnTo>
                      <a:pt x="6047" y="5690"/>
                    </a:lnTo>
                    <a:lnTo>
                      <a:pt x="6049" y="5698"/>
                    </a:lnTo>
                    <a:lnTo>
                      <a:pt x="6050" y="5704"/>
                    </a:lnTo>
                    <a:lnTo>
                      <a:pt x="6052" y="5712"/>
                    </a:lnTo>
                    <a:lnTo>
                      <a:pt x="6053" y="5718"/>
                    </a:lnTo>
                    <a:lnTo>
                      <a:pt x="6055" y="5726"/>
                    </a:lnTo>
                    <a:lnTo>
                      <a:pt x="6056" y="5731"/>
                    </a:lnTo>
                    <a:lnTo>
                      <a:pt x="6058" y="5740"/>
                    </a:lnTo>
                    <a:lnTo>
                      <a:pt x="6058" y="5745"/>
                    </a:lnTo>
                    <a:lnTo>
                      <a:pt x="6059" y="5754"/>
                    </a:lnTo>
                    <a:lnTo>
                      <a:pt x="6060" y="5759"/>
                    </a:lnTo>
                    <a:lnTo>
                      <a:pt x="6061" y="5767"/>
                    </a:lnTo>
                    <a:lnTo>
                      <a:pt x="6061" y="5773"/>
                    </a:lnTo>
                    <a:lnTo>
                      <a:pt x="6062" y="5781"/>
                    </a:lnTo>
                    <a:lnTo>
                      <a:pt x="6062" y="5787"/>
                    </a:lnTo>
                    <a:lnTo>
                      <a:pt x="6062" y="5795"/>
                    </a:lnTo>
                    <a:lnTo>
                      <a:pt x="6062" y="5798"/>
                    </a:lnTo>
                    <a:lnTo>
                      <a:pt x="6062" y="6369"/>
                    </a:lnTo>
                    <a:lnTo>
                      <a:pt x="6062" y="6372"/>
                    </a:lnTo>
                    <a:lnTo>
                      <a:pt x="6062" y="6380"/>
                    </a:lnTo>
                    <a:lnTo>
                      <a:pt x="6062" y="6386"/>
                    </a:lnTo>
                    <a:lnTo>
                      <a:pt x="6061" y="6394"/>
                    </a:lnTo>
                    <a:lnTo>
                      <a:pt x="6061" y="6400"/>
                    </a:lnTo>
                    <a:lnTo>
                      <a:pt x="6060" y="6408"/>
                    </a:lnTo>
                    <a:lnTo>
                      <a:pt x="6059" y="6413"/>
                    </a:lnTo>
                    <a:lnTo>
                      <a:pt x="6058" y="6422"/>
                    </a:lnTo>
                    <a:lnTo>
                      <a:pt x="6058" y="6427"/>
                    </a:lnTo>
                    <a:lnTo>
                      <a:pt x="6056" y="6436"/>
                    </a:lnTo>
                    <a:lnTo>
                      <a:pt x="6055" y="6441"/>
                    </a:lnTo>
                    <a:lnTo>
                      <a:pt x="6053" y="6449"/>
                    </a:lnTo>
                    <a:lnTo>
                      <a:pt x="6052" y="6455"/>
                    </a:lnTo>
                    <a:lnTo>
                      <a:pt x="6050" y="6463"/>
                    </a:lnTo>
                    <a:lnTo>
                      <a:pt x="6049" y="6469"/>
                    </a:lnTo>
                    <a:lnTo>
                      <a:pt x="6047" y="6477"/>
                    </a:lnTo>
                    <a:lnTo>
                      <a:pt x="6045" y="6482"/>
                    </a:lnTo>
                    <a:lnTo>
                      <a:pt x="6042" y="6490"/>
                    </a:lnTo>
                    <a:lnTo>
                      <a:pt x="6041" y="6495"/>
                    </a:lnTo>
                    <a:lnTo>
                      <a:pt x="6038" y="6503"/>
                    </a:lnTo>
                    <a:lnTo>
                      <a:pt x="6036" y="6509"/>
                    </a:lnTo>
                    <a:lnTo>
                      <a:pt x="6032" y="6517"/>
                    </a:lnTo>
                    <a:lnTo>
                      <a:pt x="6030" y="6522"/>
                    </a:lnTo>
                    <a:lnTo>
                      <a:pt x="6027" y="6530"/>
                    </a:lnTo>
                    <a:lnTo>
                      <a:pt x="6024" y="6535"/>
                    </a:lnTo>
                    <a:lnTo>
                      <a:pt x="6020" y="6542"/>
                    </a:lnTo>
                    <a:lnTo>
                      <a:pt x="6018" y="6547"/>
                    </a:lnTo>
                    <a:lnTo>
                      <a:pt x="6014" y="6555"/>
                    </a:lnTo>
                    <a:lnTo>
                      <a:pt x="6010" y="6561"/>
                    </a:lnTo>
                    <a:lnTo>
                      <a:pt x="6005" y="6569"/>
                    </a:lnTo>
                    <a:lnTo>
                      <a:pt x="6002" y="6573"/>
                    </a:lnTo>
                    <a:lnTo>
                      <a:pt x="5998" y="6580"/>
                    </a:lnTo>
                    <a:lnTo>
                      <a:pt x="5995" y="6585"/>
                    </a:lnTo>
                    <a:lnTo>
                      <a:pt x="5990" y="6592"/>
                    </a:lnTo>
                    <a:lnTo>
                      <a:pt x="5986" y="6596"/>
                    </a:lnTo>
                    <a:lnTo>
                      <a:pt x="5981" y="6603"/>
                    </a:lnTo>
                    <a:lnTo>
                      <a:pt x="5978" y="6607"/>
                    </a:lnTo>
                    <a:lnTo>
                      <a:pt x="5972" y="6614"/>
                    </a:lnTo>
                    <a:lnTo>
                      <a:pt x="5969" y="6618"/>
                    </a:lnTo>
                    <a:lnTo>
                      <a:pt x="5963" y="6624"/>
                    </a:lnTo>
                    <a:lnTo>
                      <a:pt x="5959" y="6628"/>
                    </a:lnTo>
                    <a:lnTo>
                      <a:pt x="5953" y="6634"/>
                    </a:lnTo>
                    <a:lnTo>
                      <a:pt x="5949" y="6638"/>
                    </a:lnTo>
                    <a:lnTo>
                      <a:pt x="5943" y="6644"/>
                    </a:lnTo>
                    <a:lnTo>
                      <a:pt x="5939" y="6648"/>
                    </a:lnTo>
                    <a:lnTo>
                      <a:pt x="5933" y="6654"/>
                    </a:lnTo>
                    <a:lnTo>
                      <a:pt x="5928" y="6657"/>
                    </a:lnTo>
                    <a:lnTo>
                      <a:pt x="5922" y="6663"/>
                    </a:lnTo>
                    <a:lnTo>
                      <a:pt x="5917" y="6666"/>
                    </a:lnTo>
                    <a:lnTo>
                      <a:pt x="5911" y="6671"/>
                    </a:lnTo>
                    <a:lnTo>
                      <a:pt x="5906" y="6675"/>
                    </a:lnTo>
                    <a:lnTo>
                      <a:pt x="5899" y="6680"/>
                    </a:lnTo>
                    <a:lnTo>
                      <a:pt x="5894" y="6683"/>
                    </a:lnTo>
                    <a:lnTo>
                      <a:pt x="5887" y="6687"/>
                    </a:lnTo>
                    <a:lnTo>
                      <a:pt x="5882" y="6690"/>
                    </a:lnTo>
                    <a:lnTo>
                      <a:pt x="5875" y="6695"/>
                    </a:lnTo>
                    <a:lnTo>
                      <a:pt x="5872" y="6697"/>
                    </a:lnTo>
                    <a:lnTo>
                      <a:pt x="5864" y="6701"/>
                    </a:lnTo>
                    <a:lnTo>
                      <a:pt x="5859" y="6704"/>
                    </a:lnTo>
                    <a:lnTo>
                      <a:pt x="5851" y="6708"/>
                    </a:lnTo>
                    <a:lnTo>
                      <a:pt x="5846" y="6710"/>
                    </a:lnTo>
                    <a:lnTo>
                      <a:pt x="5839" y="6714"/>
                    </a:lnTo>
                    <a:lnTo>
                      <a:pt x="5833" y="6716"/>
                    </a:lnTo>
                    <a:lnTo>
                      <a:pt x="5826" y="6719"/>
                    </a:lnTo>
                    <a:lnTo>
                      <a:pt x="5820" y="6721"/>
                    </a:lnTo>
                    <a:lnTo>
                      <a:pt x="5812" y="6724"/>
                    </a:lnTo>
                    <a:lnTo>
                      <a:pt x="5807" y="6726"/>
                    </a:lnTo>
                    <a:lnTo>
                      <a:pt x="5799" y="6729"/>
                    </a:lnTo>
                    <a:lnTo>
                      <a:pt x="5794" y="6731"/>
                    </a:lnTo>
                    <a:lnTo>
                      <a:pt x="5785" y="6733"/>
                    </a:lnTo>
                    <a:lnTo>
                      <a:pt x="5780" y="6734"/>
                    </a:lnTo>
                    <a:lnTo>
                      <a:pt x="5772" y="6737"/>
                    </a:lnTo>
                    <a:lnTo>
                      <a:pt x="5766" y="6738"/>
                    </a:lnTo>
                    <a:lnTo>
                      <a:pt x="5758" y="6740"/>
                    </a:lnTo>
                    <a:lnTo>
                      <a:pt x="5752" y="6741"/>
                    </a:lnTo>
                    <a:lnTo>
                      <a:pt x="5744" y="6742"/>
                    </a:lnTo>
                    <a:lnTo>
                      <a:pt x="5738" y="6743"/>
                    </a:lnTo>
                    <a:lnTo>
                      <a:pt x="5730" y="6744"/>
                    </a:lnTo>
                    <a:lnTo>
                      <a:pt x="5724" y="6745"/>
                    </a:lnTo>
                    <a:lnTo>
                      <a:pt x="5716" y="6746"/>
                    </a:lnTo>
                    <a:lnTo>
                      <a:pt x="5710" y="6746"/>
                    </a:lnTo>
                    <a:lnTo>
                      <a:pt x="5701" y="6747"/>
                    </a:lnTo>
                    <a:lnTo>
                      <a:pt x="5696" y="6747"/>
                    </a:lnTo>
                    <a:lnTo>
                      <a:pt x="5687" y="6747"/>
                    </a:lnTo>
                    <a:lnTo>
                      <a:pt x="5684" y="6747"/>
                    </a:lnTo>
                    <a:lnTo>
                      <a:pt x="3175" y="6747"/>
                    </a:lnTo>
                    <a:lnTo>
                      <a:pt x="3172" y="6747"/>
                    </a:lnTo>
                    <a:lnTo>
                      <a:pt x="3164" y="6747"/>
                    </a:lnTo>
                    <a:lnTo>
                      <a:pt x="3158" y="6747"/>
                    </a:lnTo>
                    <a:lnTo>
                      <a:pt x="3149" y="6746"/>
                    </a:lnTo>
                    <a:lnTo>
                      <a:pt x="3143" y="6746"/>
                    </a:lnTo>
                    <a:lnTo>
                      <a:pt x="3135" y="6745"/>
                    </a:lnTo>
                    <a:lnTo>
                      <a:pt x="3129" y="6744"/>
                    </a:lnTo>
                    <a:lnTo>
                      <a:pt x="3121" y="6743"/>
                    </a:lnTo>
                    <a:lnTo>
                      <a:pt x="3115" y="6742"/>
                    </a:lnTo>
                    <a:lnTo>
                      <a:pt x="3107" y="6741"/>
                    </a:lnTo>
                    <a:lnTo>
                      <a:pt x="3101" y="6740"/>
                    </a:lnTo>
                    <a:lnTo>
                      <a:pt x="3093" y="6738"/>
                    </a:lnTo>
                    <a:lnTo>
                      <a:pt x="3087" y="6736"/>
                    </a:lnTo>
                    <a:lnTo>
                      <a:pt x="3079" y="6734"/>
                    </a:lnTo>
                    <a:lnTo>
                      <a:pt x="3074" y="6733"/>
                    </a:lnTo>
                    <a:lnTo>
                      <a:pt x="3066" y="6730"/>
                    </a:lnTo>
                    <a:lnTo>
                      <a:pt x="3060" y="6729"/>
                    </a:lnTo>
                    <a:lnTo>
                      <a:pt x="3052" y="6726"/>
                    </a:lnTo>
                    <a:lnTo>
                      <a:pt x="3047" y="6724"/>
                    </a:lnTo>
                    <a:lnTo>
                      <a:pt x="3039" y="6721"/>
                    </a:lnTo>
                    <a:lnTo>
                      <a:pt x="3034" y="6719"/>
                    </a:lnTo>
                    <a:lnTo>
                      <a:pt x="3026" y="6716"/>
                    </a:lnTo>
                    <a:lnTo>
                      <a:pt x="3021" y="6714"/>
                    </a:lnTo>
                    <a:lnTo>
                      <a:pt x="3014" y="6710"/>
                    </a:lnTo>
                    <a:lnTo>
                      <a:pt x="3009" y="6708"/>
                    </a:lnTo>
                    <a:lnTo>
                      <a:pt x="3001" y="6704"/>
                    </a:lnTo>
                    <a:lnTo>
                      <a:pt x="2996" y="6702"/>
                    </a:lnTo>
                    <a:lnTo>
                      <a:pt x="2989" y="6698"/>
                    </a:lnTo>
                    <a:lnTo>
                      <a:pt x="2984" y="6695"/>
                    </a:lnTo>
                    <a:lnTo>
                      <a:pt x="2977" y="6690"/>
                    </a:lnTo>
                    <a:lnTo>
                      <a:pt x="2972" y="6687"/>
                    </a:lnTo>
                    <a:lnTo>
                      <a:pt x="2965" y="6683"/>
                    </a:lnTo>
                    <a:lnTo>
                      <a:pt x="2960" y="6680"/>
                    </a:lnTo>
                    <a:lnTo>
                      <a:pt x="2953" y="6675"/>
                    </a:lnTo>
                    <a:lnTo>
                      <a:pt x="2948" y="6671"/>
                    </a:lnTo>
                    <a:lnTo>
                      <a:pt x="2942" y="6666"/>
                    </a:lnTo>
                    <a:lnTo>
                      <a:pt x="2937" y="6663"/>
                    </a:lnTo>
                    <a:lnTo>
                      <a:pt x="2931" y="6657"/>
                    </a:lnTo>
                    <a:lnTo>
                      <a:pt x="2926" y="6654"/>
                    </a:lnTo>
                    <a:lnTo>
                      <a:pt x="2920" y="6648"/>
                    </a:lnTo>
                    <a:lnTo>
                      <a:pt x="2916" y="6644"/>
                    </a:lnTo>
                    <a:lnTo>
                      <a:pt x="2910" y="6638"/>
                    </a:lnTo>
                    <a:lnTo>
                      <a:pt x="2906" y="6634"/>
                    </a:lnTo>
                    <a:lnTo>
                      <a:pt x="2900" y="6628"/>
                    </a:lnTo>
                    <a:lnTo>
                      <a:pt x="2896" y="6624"/>
                    </a:lnTo>
                    <a:lnTo>
                      <a:pt x="2890" y="6618"/>
                    </a:lnTo>
                    <a:lnTo>
                      <a:pt x="2887" y="6614"/>
                    </a:lnTo>
                    <a:lnTo>
                      <a:pt x="2881" y="6607"/>
                    </a:lnTo>
                    <a:lnTo>
                      <a:pt x="2878" y="6603"/>
                    </a:lnTo>
                    <a:lnTo>
                      <a:pt x="2873" y="6596"/>
                    </a:lnTo>
                    <a:lnTo>
                      <a:pt x="2869" y="6592"/>
                    </a:lnTo>
                    <a:lnTo>
                      <a:pt x="2864" y="6585"/>
                    </a:lnTo>
                    <a:lnTo>
                      <a:pt x="2861" y="6580"/>
                    </a:lnTo>
                    <a:lnTo>
                      <a:pt x="2857" y="6573"/>
                    </a:lnTo>
                    <a:lnTo>
                      <a:pt x="2854" y="6569"/>
                    </a:lnTo>
                    <a:lnTo>
                      <a:pt x="2849" y="6561"/>
                    </a:lnTo>
                    <a:lnTo>
                      <a:pt x="2845" y="6555"/>
                    </a:lnTo>
                    <a:lnTo>
                      <a:pt x="2841" y="6547"/>
                    </a:lnTo>
                    <a:lnTo>
                      <a:pt x="2839" y="6542"/>
                    </a:lnTo>
                    <a:lnTo>
                      <a:pt x="2835" y="6535"/>
                    </a:lnTo>
                    <a:lnTo>
                      <a:pt x="2832" y="6530"/>
                    </a:lnTo>
                    <a:lnTo>
                      <a:pt x="2829" y="6522"/>
                    </a:lnTo>
                    <a:lnTo>
                      <a:pt x="2827" y="6517"/>
                    </a:lnTo>
                    <a:lnTo>
                      <a:pt x="2823" y="6509"/>
                    </a:lnTo>
                    <a:lnTo>
                      <a:pt x="2821" y="6503"/>
                    </a:lnTo>
                    <a:lnTo>
                      <a:pt x="2818" y="6495"/>
                    </a:lnTo>
                    <a:lnTo>
                      <a:pt x="2817" y="6490"/>
                    </a:lnTo>
                    <a:lnTo>
                      <a:pt x="2814" y="6482"/>
                    </a:lnTo>
                    <a:lnTo>
                      <a:pt x="2812" y="6477"/>
                    </a:lnTo>
                    <a:lnTo>
                      <a:pt x="2810" y="6469"/>
                    </a:lnTo>
                    <a:lnTo>
                      <a:pt x="2809" y="6463"/>
                    </a:lnTo>
                    <a:lnTo>
                      <a:pt x="2807" y="6455"/>
                    </a:lnTo>
                    <a:lnTo>
                      <a:pt x="2806" y="6449"/>
                    </a:lnTo>
                    <a:lnTo>
                      <a:pt x="2804" y="6441"/>
                    </a:lnTo>
                    <a:lnTo>
                      <a:pt x="2803" y="6436"/>
                    </a:lnTo>
                    <a:lnTo>
                      <a:pt x="2801" y="6427"/>
                    </a:lnTo>
                    <a:lnTo>
                      <a:pt x="2801" y="6422"/>
                    </a:lnTo>
                    <a:lnTo>
                      <a:pt x="2800" y="6413"/>
                    </a:lnTo>
                    <a:lnTo>
                      <a:pt x="2799" y="6408"/>
                    </a:lnTo>
                    <a:lnTo>
                      <a:pt x="2798" y="6400"/>
                    </a:lnTo>
                    <a:lnTo>
                      <a:pt x="2798" y="6394"/>
                    </a:lnTo>
                    <a:lnTo>
                      <a:pt x="2797" y="6386"/>
                    </a:lnTo>
                    <a:lnTo>
                      <a:pt x="2797" y="6380"/>
                    </a:lnTo>
                    <a:lnTo>
                      <a:pt x="2797" y="6372"/>
                    </a:lnTo>
                    <a:lnTo>
                      <a:pt x="2797" y="6369"/>
                    </a:lnTo>
                    <a:lnTo>
                      <a:pt x="2797" y="5798"/>
                    </a:lnTo>
                    <a:lnTo>
                      <a:pt x="2797" y="5795"/>
                    </a:lnTo>
                    <a:lnTo>
                      <a:pt x="2797" y="5787"/>
                    </a:lnTo>
                    <a:lnTo>
                      <a:pt x="2797" y="5781"/>
                    </a:lnTo>
                    <a:lnTo>
                      <a:pt x="2798" y="5773"/>
                    </a:lnTo>
                    <a:lnTo>
                      <a:pt x="2798" y="5767"/>
                    </a:lnTo>
                    <a:lnTo>
                      <a:pt x="2799" y="5759"/>
                    </a:lnTo>
                    <a:lnTo>
                      <a:pt x="2800" y="5754"/>
                    </a:lnTo>
                    <a:lnTo>
                      <a:pt x="2801" y="5745"/>
                    </a:lnTo>
                    <a:lnTo>
                      <a:pt x="2801" y="5740"/>
                    </a:lnTo>
                    <a:lnTo>
                      <a:pt x="2803" y="5731"/>
                    </a:lnTo>
                    <a:lnTo>
                      <a:pt x="2804" y="5726"/>
                    </a:lnTo>
                    <a:lnTo>
                      <a:pt x="2806" y="5718"/>
                    </a:lnTo>
                    <a:lnTo>
                      <a:pt x="2807" y="5712"/>
                    </a:lnTo>
                    <a:lnTo>
                      <a:pt x="2809" y="5704"/>
                    </a:lnTo>
                    <a:lnTo>
                      <a:pt x="2810" y="5698"/>
                    </a:lnTo>
                    <a:lnTo>
                      <a:pt x="2812" y="5690"/>
                    </a:lnTo>
                    <a:lnTo>
                      <a:pt x="2814" y="5685"/>
                    </a:lnTo>
                    <a:lnTo>
                      <a:pt x="2817" y="5677"/>
                    </a:lnTo>
                    <a:lnTo>
                      <a:pt x="2818" y="5672"/>
                    </a:lnTo>
                    <a:lnTo>
                      <a:pt x="2821" y="5664"/>
                    </a:lnTo>
                    <a:lnTo>
                      <a:pt x="2823" y="5658"/>
                    </a:lnTo>
                    <a:lnTo>
                      <a:pt x="2827" y="5650"/>
                    </a:lnTo>
                    <a:lnTo>
                      <a:pt x="2829" y="5645"/>
                    </a:lnTo>
                    <a:lnTo>
                      <a:pt x="2832" y="5637"/>
                    </a:lnTo>
                    <a:lnTo>
                      <a:pt x="2835" y="5632"/>
                    </a:lnTo>
                    <a:lnTo>
                      <a:pt x="2839" y="5625"/>
                    </a:lnTo>
                    <a:lnTo>
                      <a:pt x="2841" y="5620"/>
                    </a:lnTo>
                    <a:lnTo>
                      <a:pt x="2845" y="5612"/>
                    </a:lnTo>
                    <a:lnTo>
                      <a:pt x="2849" y="5606"/>
                    </a:lnTo>
                    <a:lnTo>
                      <a:pt x="2854" y="5598"/>
                    </a:lnTo>
                    <a:lnTo>
                      <a:pt x="2857" y="5594"/>
                    </a:lnTo>
                    <a:lnTo>
                      <a:pt x="2861" y="5587"/>
                    </a:lnTo>
                    <a:lnTo>
                      <a:pt x="2864" y="5582"/>
                    </a:lnTo>
                    <a:lnTo>
                      <a:pt x="2869" y="5575"/>
                    </a:lnTo>
                    <a:lnTo>
                      <a:pt x="2873" y="5571"/>
                    </a:lnTo>
                    <a:lnTo>
                      <a:pt x="2878" y="5564"/>
                    </a:lnTo>
                    <a:lnTo>
                      <a:pt x="2881" y="5560"/>
                    </a:lnTo>
                    <a:lnTo>
                      <a:pt x="2887" y="5553"/>
                    </a:lnTo>
                    <a:lnTo>
                      <a:pt x="2890" y="5549"/>
                    </a:lnTo>
                    <a:lnTo>
                      <a:pt x="2896" y="5543"/>
                    </a:lnTo>
                    <a:lnTo>
                      <a:pt x="2900" y="5539"/>
                    </a:lnTo>
                    <a:lnTo>
                      <a:pt x="2906" y="5533"/>
                    </a:lnTo>
                    <a:lnTo>
                      <a:pt x="2910" y="5529"/>
                    </a:lnTo>
                    <a:lnTo>
                      <a:pt x="2916" y="5523"/>
                    </a:lnTo>
                    <a:lnTo>
                      <a:pt x="2920" y="5519"/>
                    </a:lnTo>
                    <a:lnTo>
                      <a:pt x="2926" y="5513"/>
                    </a:lnTo>
                    <a:lnTo>
                      <a:pt x="2931" y="5510"/>
                    </a:lnTo>
                    <a:lnTo>
                      <a:pt x="2937" y="5504"/>
                    </a:lnTo>
                    <a:lnTo>
                      <a:pt x="2942" y="5501"/>
                    </a:lnTo>
                    <a:lnTo>
                      <a:pt x="2948" y="5496"/>
                    </a:lnTo>
                    <a:lnTo>
                      <a:pt x="2953" y="5492"/>
                    </a:lnTo>
                    <a:lnTo>
                      <a:pt x="2960" y="5487"/>
                    </a:lnTo>
                    <a:lnTo>
                      <a:pt x="2965" y="5484"/>
                    </a:lnTo>
                    <a:lnTo>
                      <a:pt x="2972" y="5480"/>
                    </a:lnTo>
                    <a:lnTo>
                      <a:pt x="2977" y="5477"/>
                    </a:lnTo>
                    <a:lnTo>
                      <a:pt x="2984" y="5472"/>
                    </a:lnTo>
                    <a:lnTo>
                      <a:pt x="2989" y="5469"/>
                    </a:lnTo>
                    <a:lnTo>
                      <a:pt x="2996" y="5465"/>
                    </a:lnTo>
                    <a:lnTo>
                      <a:pt x="3001" y="5463"/>
                    </a:lnTo>
                    <a:lnTo>
                      <a:pt x="3009" y="5459"/>
                    </a:lnTo>
                    <a:lnTo>
                      <a:pt x="3014" y="5457"/>
                    </a:lnTo>
                    <a:lnTo>
                      <a:pt x="3021" y="5453"/>
                    </a:lnTo>
                    <a:lnTo>
                      <a:pt x="3026" y="5451"/>
                    </a:lnTo>
                    <a:lnTo>
                      <a:pt x="3034" y="5448"/>
                    </a:lnTo>
                    <a:lnTo>
                      <a:pt x="3039" y="5446"/>
                    </a:lnTo>
                    <a:lnTo>
                      <a:pt x="3047" y="5443"/>
                    </a:lnTo>
                    <a:lnTo>
                      <a:pt x="3052" y="5441"/>
                    </a:lnTo>
                    <a:lnTo>
                      <a:pt x="3060" y="5438"/>
                    </a:lnTo>
                    <a:lnTo>
                      <a:pt x="3066" y="5437"/>
                    </a:lnTo>
                    <a:lnTo>
                      <a:pt x="3074" y="5434"/>
                    </a:lnTo>
                    <a:lnTo>
                      <a:pt x="3079" y="5433"/>
                    </a:lnTo>
                    <a:lnTo>
                      <a:pt x="3087" y="5431"/>
                    </a:lnTo>
                    <a:lnTo>
                      <a:pt x="3093" y="5429"/>
                    </a:lnTo>
                    <a:lnTo>
                      <a:pt x="3101" y="5427"/>
                    </a:lnTo>
                    <a:lnTo>
                      <a:pt x="3107" y="5426"/>
                    </a:lnTo>
                    <a:lnTo>
                      <a:pt x="3115" y="5425"/>
                    </a:lnTo>
                    <a:lnTo>
                      <a:pt x="3121" y="5424"/>
                    </a:lnTo>
                    <a:lnTo>
                      <a:pt x="3129" y="5423"/>
                    </a:lnTo>
                    <a:lnTo>
                      <a:pt x="3135" y="5422"/>
                    </a:lnTo>
                    <a:lnTo>
                      <a:pt x="3143" y="5421"/>
                    </a:lnTo>
                    <a:lnTo>
                      <a:pt x="3149" y="5421"/>
                    </a:lnTo>
                    <a:lnTo>
                      <a:pt x="3158" y="5420"/>
                    </a:lnTo>
                    <a:close/>
                    <a:moveTo>
                      <a:pt x="5687" y="5720"/>
                    </a:moveTo>
                    <a:lnTo>
                      <a:pt x="5683" y="5720"/>
                    </a:lnTo>
                    <a:lnTo>
                      <a:pt x="3176" y="5720"/>
                    </a:lnTo>
                    <a:lnTo>
                      <a:pt x="3172" y="5720"/>
                    </a:lnTo>
                    <a:lnTo>
                      <a:pt x="3170" y="5720"/>
                    </a:lnTo>
                    <a:lnTo>
                      <a:pt x="3167" y="5721"/>
                    </a:lnTo>
                    <a:lnTo>
                      <a:pt x="3164" y="5721"/>
                    </a:lnTo>
                    <a:lnTo>
                      <a:pt x="3161" y="5721"/>
                    </a:lnTo>
                    <a:lnTo>
                      <a:pt x="3159" y="5722"/>
                    </a:lnTo>
                    <a:lnTo>
                      <a:pt x="3156" y="5723"/>
                    </a:lnTo>
                    <a:lnTo>
                      <a:pt x="3153" y="5724"/>
                    </a:lnTo>
                    <a:lnTo>
                      <a:pt x="3150" y="5724"/>
                    </a:lnTo>
                    <a:lnTo>
                      <a:pt x="3147" y="5726"/>
                    </a:lnTo>
                    <a:lnTo>
                      <a:pt x="3144" y="5727"/>
                    </a:lnTo>
                    <a:lnTo>
                      <a:pt x="3141" y="5728"/>
                    </a:lnTo>
                    <a:lnTo>
                      <a:pt x="3138" y="5730"/>
                    </a:lnTo>
                    <a:lnTo>
                      <a:pt x="3136" y="5731"/>
                    </a:lnTo>
                    <a:lnTo>
                      <a:pt x="3133" y="5733"/>
                    </a:lnTo>
                    <a:lnTo>
                      <a:pt x="3130" y="5734"/>
                    </a:lnTo>
                    <a:lnTo>
                      <a:pt x="3128" y="5736"/>
                    </a:lnTo>
                    <a:lnTo>
                      <a:pt x="3126" y="5738"/>
                    </a:lnTo>
                    <a:lnTo>
                      <a:pt x="3123" y="5740"/>
                    </a:lnTo>
                    <a:lnTo>
                      <a:pt x="3121" y="5742"/>
                    </a:lnTo>
                    <a:lnTo>
                      <a:pt x="3119" y="5744"/>
                    </a:lnTo>
                    <a:lnTo>
                      <a:pt x="3117" y="5746"/>
                    </a:lnTo>
                    <a:lnTo>
                      <a:pt x="3115" y="5748"/>
                    </a:lnTo>
                    <a:lnTo>
                      <a:pt x="3113" y="5750"/>
                    </a:lnTo>
                    <a:lnTo>
                      <a:pt x="3111" y="5753"/>
                    </a:lnTo>
                    <a:lnTo>
                      <a:pt x="3109" y="5755"/>
                    </a:lnTo>
                    <a:lnTo>
                      <a:pt x="3108" y="5758"/>
                    </a:lnTo>
                    <a:lnTo>
                      <a:pt x="3107" y="5759"/>
                    </a:lnTo>
                    <a:lnTo>
                      <a:pt x="3106" y="5761"/>
                    </a:lnTo>
                    <a:lnTo>
                      <a:pt x="3105" y="5764"/>
                    </a:lnTo>
                    <a:lnTo>
                      <a:pt x="3103" y="5766"/>
                    </a:lnTo>
                    <a:lnTo>
                      <a:pt x="3102" y="5769"/>
                    </a:lnTo>
                    <a:lnTo>
                      <a:pt x="3101" y="5772"/>
                    </a:lnTo>
                    <a:lnTo>
                      <a:pt x="3100" y="5774"/>
                    </a:lnTo>
                    <a:lnTo>
                      <a:pt x="3100" y="5777"/>
                    </a:lnTo>
                    <a:lnTo>
                      <a:pt x="3099" y="5780"/>
                    </a:lnTo>
                    <a:lnTo>
                      <a:pt x="3098" y="5783"/>
                    </a:lnTo>
                    <a:lnTo>
                      <a:pt x="3098" y="5786"/>
                    </a:lnTo>
                    <a:lnTo>
                      <a:pt x="3098" y="5789"/>
                    </a:lnTo>
                    <a:lnTo>
                      <a:pt x="3097" y="5792"/>
                    </a:lnTo>
                    <a:lnTo>
                      <a:pt x="3097" y="5795"/>
                    </a:lnTo>
                    <a:lnTo>
                      <a:pt x="3097" y="5799"/>
                    </a:lnTo>
                    <a:lnTo>
                      <a:pt x="3097" y="6368"/>
                    </a:lnTo>
                    <a:lnTo>
                      <a:pt x="3097" y="6372"/>
                    </a:lnTo>
                    <a:lnTo>
                      <a:pt x="3097" y="6375"/>
                    </a:lnTo>
                    <a:lnTo>
                      <a:pt x="3098" y="6378"/>
                    </a:lnTo>
                    <a:lnTo>
                      <a:pt x="3098" y="6381"/>
                    </a:lnTo>
                    <a:lnTo>
                      <a:pt x="3098" y="6384"/>
                    </a:lnTo>
                    <a:lnTo>
                      <a:pt x="3099" y="6387"/>
                    </a:lnTo>
                    <a:lnTo>
                      <a:pt x="3100" y="6390"/>
                    </a:lnTo>
                    <a:lnTo>
                      <a:pt x="3100" y="6393"/>
                    </a:lnTo>
                    <a:lnTo>
                      <a:pt x="3101" y="6395"/>
                    </a:lnTo>
                    <a:lnTo>
                      <a:pt x="3102" y="6398"/>
                    </a:lnTo>
                    <a:lnTo>
                      <a:pt x="3103" y="6401"/>
                    </a:lnTo>
                    <a:lnTo>
                      <a:pt x="3105" y="6403"/>
                    </a:lnTo>
                    <a:lnTo>
                      <a:pt x="3106" y="6406"/>
                    </a:lnTo>
                    <a:lnTo>
                      <a:pt x="3107" y="6408"/>
                    </a:lnTo>
                    <a:lnTo>
                      <a:pt x="3108" y="6409"/>
                    </a:lnTo>
                    <a:lnTo>
                      <a:pt x="3109" y="6412"/>
                    </a:lnTo>
                    <a:lnTo>
                      <a:pt x="3111" y="6414"/>
                    </a:lnTo>
                    <a:lnTo>
                      <a:pt x="3113" y="6417"/>
                    </a:lnTo>
                    <a:lnTo>
                      <a:pt x="3115" y="6419"/>
                    </a:lnTo>
                    <a:lnTo>
                      <a:pt x="3117" y="6421"/>
                    </a:lnTo>
                    <a:lnTo>
                      <a:pt x="3119" y="6423"/>
                    </a:lnTo>
                    <a:lnTo>
                      <a:pt x="3121" y="6425"/>
                    </a:lnTo>
                    <a:lnTo>
                      <a:pt x="3123" y="6427"/>
                    </a:lnTo>
                    <a:lnTo>
                      <a:pt x="3126" y="6429"/>
                    </a:lnTo>
                    <a:lnTo>
                      <a:pt x="3128" y="6431"/>
                    </a:lnTo>
                    <a:lnTo>
                      <a:pt x="3130" y="6433"/>
                    </a:lnTo>
                    <a:lnTo>
                      <a:pt x="3133" y="6434"/>
                    </a:lnTo>
                    <a:lnTo>
                      <a:pt x="3136" y="6436"/>
                    </a:lnTo>
                    <a:lnTo>
                      <a:pt x="3138" y="6437"/>
                    </a:lnTo>
                    <a:lnTo>
                      <a:pt x="3141" y="6439"/>
                    </a:lnTo>
                    <a:lnTo>
                      <a:pt x="3144" y="6440"/>
                    </a:lnTo>
                    <a:lnTo>
                      <a:pt x="3147" y="6441"/>
                    </a:lnTo>
                    <a:lnTo>
                      <a:pt x="3150" y="6443"/>
                    </a:lnTo>
                    <a:lnTo>
                      <a:pt x="3153" y="6443"/>
                    </a:lnTo>
                    <a:lnTo>
                      <a:pt x="3156" y="6444"/>
                    </a:lnTo>
                    <a:lnTo>
                      <a:pt x="3159" y="6445"/>
                    </a:lnTo>
                    <a:lnTo>
                      <a:pt x="3161" y="6446"/>
                    </a:lnTo>
                    <a:lnTo>
                      <a:pt x="3164" y="6446"/>
                    </a:lnTo>
                    <a:lnTo>
                      <a:pt x="3167" y="6446"/>
                    </a:lnTo>
                    <a:lnTo>
                      <a:pt x="3170" y="6447"/>
                    </a:lnTo>
                    <a:lnTo>
                      <a:pt x="3172" y="6447"/>
                    </a:lnTo>
                    <a:lnTo>
                      <a:pt x="3176" y="6447"/>
                    </a:lnTo>
                    <a:lnTo>
                      <a:pt x="5683" y="6447"/>
                    </a:lnTo>
                    <a:lnTo>
                      <a:pt x="5687" y="6447"/>
                    </a:lnTo>
                    <a:lnTo>
                      <a:pt x="5689" y="6447"/>
                    </a:lnTo>
                    <a:lnTo>
                      <a:pt x="5692" y="6446"/>
                    </a:lnTo>
                    <a:lnTo>
                      <a:pt x="5695" y="6446"/>
                    </a:lnTo>
                    <a:lnTo>
                      <a:pt x="5698" y="6446"/>
                    </a:lnTo>
                    <a:lnTo>
                      <a:pt x="5701" y="6445"/>
                    </a:lnTo>
                    <a:lnTo>
                      <a:pt x="5704" y="6444"/>
                    </a:lnTo>
                    <a:lnTo>
                      <a:pt x="5707" y="6443"/>
                    </a:lnTo>
                    <a:lnTo>
                      <a:pt x="5709" y="6443"/>
                    </a:lnTo>
                    <a:lnTo>
                      <a:pt x="5712" y="6441"/>
                    </a:lnTo>
                    <a:lnTo>
                      <a:pt x="5715" y="6440"/>
                    </a:lnTo>
                    <a:lnTo>
                      <a:pt x="5717" y="6439"/>
                    </a:lnTo>
                    <a:lnTo>
                      <a:pt x="5720" y="6438"/>
                    </a:lnTo>
                    <a:lnTo>
                      <a:pt x="5723" y="6436"/>
                    </a:lnTo>
                    <a:lnTo>
                      <a:pt x="5726" y="6434"/>
                    </a:lnTo>
                    <a:lnTo>
                      <a:pt x="5729" y="6433"/>
                    </a:lnTo>
                    <a:lnTo>
                      <a:pt x="5731" y="6431"/>
                    </a:lnTo>
                    <a:lnTo>
                      <a:pt x="5733" y="6429"/>
                    </a:lnTo>
                    <a:lnTo>
                      <a:pt x="5736" y="6427"/>
                    </a:lnTo>
                    <a:lnTo>
                      <a:pt x="5738" y="6425"/>
                    </a:lnTo>
                    <a:lnTo>
                      <a:pt x="5740" y="6423"/>
                    </a:lnTo>
                    <a:lnTo>
                      <a:pt x="5742" y="6421"/>
                    </a:lnTo>
                    <a:lnTo>
                      <a:pt x="5744" y="6419"/>
                    </a:lnTo>
                    <a:lnTo>
                      <a:pt x="5746" y="6417"/>
                    </a:lnTo>
                    <a:lnTo>
                      <a:pt x="5748" y="6414"/>
                    </a:lnTo>
                    <a:lnTo>
                      <a:pt x="5750" y="6412"/>
                    </a:lnTo>
                    <a:lnTo>
                      <a:pt x="5751" y="6409"/>
                    </a:lnTo>
                    <a:lnTo>
                      <a:pt x="5752" y="6408"/>
                    </a:lnTo>
                    <a:lnTo>
                      <a:pt x="5753" y="6406"/>
                    </a:lnTo>
                    <a:lnTo>
                      <a:pt x="5754" y="6403"/>
                    </a:lnTo>
                    <a:lnTo>
                      <a:pt x="5756" y="6401"/>
                    </a:lnTo>
                    <a:lnTo>
                      <a:pt x="5757" y="6398"/>
                    </a:lnTo>
                    <a:lnTo>
                      <a:pt x="5758" y="6395"/>
                    </a:lnTo>
                    <a:lnTo>
                      <a:pt x="5759" y="6393"/>
                    </a:lnTo>
                    <a:lnTo>
                      <a:pt x="5759" y="6390"/>
                    </a:lnTo>
                    <a:lnTo>
                      <a:pt x="5760" y="6387"/>
                    </a:lnTo>
                    <a:lnTo>
                      <a:pt x="5761" y="6384"/>
                    </a:lnTo>
                    <a:lnTo>
                      <a:pt x="5761" y="6381"/>
                    </a:lnTo>
                    <a:lnTo>
                      <a:pt x="5761" y="6378"/>
                    </a:lnTo>
                    <a:lnTo>
                      <a:pt x="5762" y="6375"/>
                    </a:lnTo>
                    <a:lnTo>
                      <a:pt x="5762" y="6372"/>
                    </a:lnTo>
                    <a:lnTo>
                      <a:pt x="5762" y="6368"/>
                    </a:lnTo>
                    <a:lnTo>
                      <a:pt x="5762" y="5799"/>
                    </a:lnTo>
                    <a:lnTo>
                      <a:pt x="5762" y="5795"/>
                    </a:lnTo>
                    <a:lnTo>
                      <a:pt x="5762" y="5792"/>
                    </a:lnTo>
                    <a:lnTo>
                      <a:pt x="5761" y="5789"/>
                    </a:lnTo>
                    <a:lnTo>
                      <a:pt x="5761" y="5786"/>
                    </a:lnTo>
                    <a:lnTo>
                      <a:pt x="5761" y="5783"/>
                    </a:lnTo>
                    <a:lnTo>
                      <a:pt x="5760" y="5780"/>
                    </a:lnTo>
                    <a:lnTo>
                      <a:pt x="5759" y="5777"/>
                    </a:lnTo>
                    <a:lnTo>
                      <a:pt x="5759" y="5774"/>
                    </a:lnTo>
                    <a:lnTo>
                      <a:pt x="5758" y="5772"/>
                    </a:lnTo>
                    <a:lnTo>
                      <a:pt x="5757" y="5769"/>
                    </a:lnTo>
                    <a:lnTo>
                      <a:pt x="5756" y="5766"/>
                    </a:lnTo>
                    <a:lnTo>
                      <a:pt x="5754" y="5764"/>
                    </a:lnTo>
                    <a:lnTo>
                      <a:pt x="5753" y="5761"/>
                    </a:lnTo>
                    <a:lnTo>
                      <a:pt x="5752" y="5759"/>
                    </a:lnTo>
                    <a:lnTo>
                      <a:pt x="5751" y="5758"/>
                    </a:lnTo>
                    <a:lnTo>
                      <a:pt x="5750" y="5755"/>
                    </a:lnTo>
                    <a:lnTo>
                      <a:pt x="5748" y="5753"/>
                    </a:lnTo>
                    <a:lnTo>
                      <a:pt x="5746" y="5750"/>
                    </a:lnTo>
                    <a:lnTo>
                      <a:pt x="5744" y="5748"/>
                    </a:lnTo>
                    <a:lnTo>
                      <a:pt x="5742" y="5746"/>
                    </a:lnTo>
                    <a:lnTo>
                      <a:pt x="5740" y="5744"/>
                    </a:lnTo>
                    <a:lnTo>
                      <a:pt x="5738" y="5742"/>
                    </a:lnTo>
                    <a:lnTo>
                      <a:pt x="5736" y="5740"/>
                    </a:lnTo>
                    <a:lnTo>
                      <a:pt x="5733" y="5738"/>
                    </a:lnTo>
                    <a:lnTo>
                      <a:pt x="5731" y="5736"/>
                    </a:lnTo>
                    <a:lnTo>
                      <a:pt x="5729" y="5734"/>
                    </a:lnTo>
                    <a:lnTo>
                      <a:pt x="5726" y="5733"/>
                    </a:lnTo>
                    <a:lnTo>
                      <a:pt x="5723" y="5731"/>
                    </a:lnTo>
                    <a:lnTo>
                      <a:pt x="5720" y="5729"/>
                    </a:lnTo>
                    <a:lnTo>
                      <a:pt x="5717" y="5728"/>
                    </a:lnTo>
                    <a:lnTo>
                      <a:pt x="5715" y="5727"/>
                    </a:lnTo>
                    <a:lnTo>
                      <a:pt x="5712" y="5726"/>
                    </a:lnTo>
                    <a:lnTo>
                      <a:pt x="5709" y="5724"/>
                    </a:lnTo>
                    <a:lnTo>
                      <a:pt x="5707" y="5724"/>
                    </a:lnTo>
                    <a:lnTo>
                      <a:pt x="5704" y="5723"/>
                    </a:lnTo>
                    <a:lnTo>
                      <a:pt x="5701" y="5722"/>
                    </a:lnTo>
                    <a:lnTo>
                      <a:pt x="5698" y="5721"/>
                    </a:lnTo>
                    <a:lnTo>
                      <a:pt x="5695" y="5721"/>
                    </a:lnTo>
                    <a:lnTo>
                      <a:pt x="5692" y="5721"/>
                    </a:lnTo>
                    <a:lnTo>
                      <a:pt x="5689" y="5720"/>
                    </a:lnTo>
                    <a:lnTo>
                      <a:pt x="5687" y="5720"/>
                    </a:lnTo>
                    <a:close/>
                  </a:path>
                </a:pathLst>
              </a:custGeom>
              <a:solidFill>
                <a:srgbClr val="FFFFFF"/>
              </a:solidFill>
              <a:ln>
                <a:noFill/>
              </a:ln>
            </p:spPr>
            <p:txBody>
              <a:bodyPr/>
              <a:lstStyle/>
              <a:p>
                <a:endParaRPr/>
              </a:p>
            </p:txBody>
          </p:sp>
        </p:grpSp>
      </p:grpSp>
      <p:sp>
        <p:nvSpPr>
          <p:cNvPr id="46" name="Isosceles Triangle 45">
            <a:extLst>
              <a:ext uri="{FF2B5EF4-FFF2-40B4-BE49-F238E27FC236}">
                <a16:creationId xmlns:a16="http://schemas.microsoft.com/office/drawing/2014/main" id="{708DCA6F-1625-40F5-BF24-65682A6A4551}"/>
              </a:ext>
            </a:extLst>
          </p:cNvPr>
          <p:cNvSpPr/>
          <p:nvPr/>
        </p:nvSpPr>
        <p:spPr>
          <a:xfrm rot="18000000">
            <a:off x="6990981" y="2263369"/>
            <a:ext cx="251066" cy="21643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7" name="Isosceles Triangle 46">
            <a:extLst>
              <a:ext uri="{FF2B5EF4-FFF2-40B4-BE49-F238E27FC236}">
                <a16:creationId xmlns:a16="http://schemas.microsoft.com/office/drawing/2014/main" id="{C9BD47DB-5AC0-43C9-82C9-336D26AA5DB5}"/>
              </a:ext>
            </a:extLst>
          </p:cNvPr>
          <p:cNvSpPr/>
          <p:nvPr/>
        </p:nvSpPr>
        <p:spPr>
          <a:xfrm rot="8232090" flipV="1">
            <a:off x="7553528" y="4037527"/>
            <a:ext cx="251066" cy="21643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48" name="TextBox 47">
            <a:extLst>
              <a:ext uri="{FF2B5EF4-FFF2-40B4-BE49-F238E27FC236}">
                <a16:creationId xmlns:a16="http://schemas.microsoft.com/office/drawing/2014/main" id="{4AF146EC-C67C-49CB-93B1-A9CF02B784D0}"/>
              </a:ext>
            </a:extLst>
          </p:cNvPr>
          <p:cNvSpPr txBox="1"/>
          <p:nvPr/>
        </p:nvSpPr>
        <p:spPr>
          <a:xfrm>
            <a:off x="495666" y="2691546"/>
            <a:ext cx="3340936" cy="212200"/>
          </a:xfrm>
          <a:prstGeom prst="rect">
            <a:avLst/>
          </a:prstGeom>
          <a:noFill/>
        </p:spPr>
        <p:txBody>
          <a:bodyPr wrap="square" lIns="0" tIns="0" rIns="0" bIns="0" rtlCol="0" anchor="ctr">
            <a:noAutofit/>
          </a:bodyPr>
          <a:lstStyle/>
          <a:p>
            <a:pPr algn="r"/>
            <a:r>
              <a:rPr lang="en-US" sz="1400" b="1" dirty="0">
                <a:latin typeface="+mj-lt"/>
              </a:rPr>
              <a:t>Measure</a:t>
            </a:r>
            <a:endParaRPr lang="en-PH" sz="1400" b="1" dirty="0">
              <a:latin typeface="+mj-lt"/>
            </a:endParaRPr>
          </a:p>
        </p:txBody>
      </p:sp>
      <p:sp>
        <p:nvSpPr>
          <p:cNvPr id="49" name="TextBox 48">
            <a:extLst>
              <a:ext uri="{FF2B5EF4-FFF2-40B4-BE49-F238E27FC236}">
                <a16:creationId xmlns:a16="http://schemas.microsoft.com/office/drawing/2014/main" id="{5E5B724D-338E-4507-B6BE-246CA7B7A559}"/>
              </a:ext>
            </a:extLst>
          </p:cNvPr>
          <p:cNvSpPr txBox="1"/>
          <p:nvPr/>
        </p:nvSpPr>
        <p:spPr>
          <a:xfrm>
            <a:off x="495664" y="2903746"/>
            <a:ext cx="3340937" cy="928151"/>
          </a:xfrm>
          <a:prstGeom prst="rect">
            <a:avLst/>
          </a:prstGeom>
          <a:noFill/>
        </p:spPr>
        <p:txBody>
          <a:bodyPr wrap="square" lIns="0" tIns="0" rIns="0" bIns="0" rtlCol="0" anchor="t">
            <a:noAutofit/>
          </a:bodyPr>
          <a:lstStyle/>
          <a:p>
            <a:pPr algn="r"/>
            <a:r>
              <a:rPr lang="en-US" sz="1200" dirty="0"/>
              <a:t>Track value in the P&amp;L and delivery against plan, with transparent, shared metrics across the program.</a:t>
            </a:r>
          </a:p>
        </p:txBody>
      </p:sp>
      <p:sp>
        <p:nvSpPr>
          <p:cNvPr id="50" name="TextBox 49">
            <a:extLst>
              <a:ext uri="{FF2B5EF4-FFF2-40B4-BE49-F238E27FC236}">
                <a16:creationId xmlns:a16="http://schemas.microsoft.com/office/drawing/2014/main" id="{118D5833-27C2-4A14-A536-24CC88B62C4B}"/>
              </a:ext>
            </a:extLst>
          </p:cNvPr>
          <p:cNvSpPr txBox="1"/>
          <p:nvPr/>
        </p:nvSpPr>
        <p:spPr>
          <a:xfrm>
            <a:off x="8046889" y="4766261"/>
            <a:ext cx="3751573" cy="212200"/>
          </a:xfrm>
          <a:prstGeom prst="rect">
            <a:avLst/>
          </a:prstGeom>
          <a:noFill/>
        </p:spPr>
        <p:txBody>
          <a:bodyPr wrap="square" lIns="0" tIns="0" rIns="0" bIns="0" rtlCol="0" anchor="ctr">
            <a:noAutofit/>
          </a:bodyPr>
          <a:lstStyle/>
          <a:p>
            <a:r>
              <a:rPr lang="en-US" sz="1400" b="1" dirty="0">
                <a:latin typeface="+mj-lt"/>
              </a:rPr>
              <a:t>Review</a:t>
            </a:r>
            <a:endParaRPr lang="en-PH" sz="1400" b="1" dirty="0">
              <a:latin typeface="+mj-lt"/>
            </a:endParaRPr>
          </a:p>
        </p:txBody>
      </p:sp>
      <p:sp>
        <p:nvSpPr>
          <p:cNvPr id="51" name="TextBox 50">
            <a:extLst>
              <a:ext uri="{FF2B5EF4-FFF2-40B4-BE49-F238E27FC236}">
                <a16:creationId xmlns:a16="http://schemas.microsoft.com/office/drawing/2014/main" id="{C36352AB-3B80-4001-B299-FDF1569DCBB7}"/>
              </a:ext>
            </a:extLst>
          </p:cNvPr>
          <p:cNvSpPr txBox="1"/>
          <p:nvPr/>
        </p:nvSpPr>
        <p:spPr>
          <a:xfrm>
            <a:off x="8046888" y="4978461"/>
            <a:ext cx="3751574" cy="777874"/>
          </a:xfrm>
          <a:prstGeom prst="rect">
            <a:avLst/>
          </a:prstGeom>
          <a:noFill/>
        </p:spPr>
        <p:txBody>
          <a:bodyPr wrap="square" lIns="0" tIns="0" rIns="0" bIns="0" rtlCol="0" anchor="t">
            <a:noAutofit/>
          </a:bodyPr>
          <a:lstStyle/>
          <a:p>
            <a:r>
              <a:rPr lang="en-US" sz="1200" dirty="0"/>
              <a:t>Review at the stage-gate; release the next tranche of funding only when value and delivery targets are met.</a:t>
            </a:r>
          </a:p>
        </p:txBody>
      </p:sp>
      <p:sp>
        <p:nvSpPr>
          <p:cNvPr id="52" name="TextBox 51">
            <a:extLst>
              <a:ext uri="{FF2B5EF4-FFF2-40B4-BE49-F238E27FC236}">
                <a16:creationId xmlns:a16="http://schemas.microsoft.com/office/drawing/2014/main" id="{AC8546E7-0A93-44C6-B9BA-87834440E2DF}"/>
              </a:ext>
            </a:extLst>
          </p:cNvPr>
          <p:cNvSpPr txBox="1"/>
          <p:nvPr/>
        </p:nvSpPr>
        <p:spPr>
          <a:xfrm>
            <a:off x="8459431" y="2691546"/>
            <a:ext cx="3340936" cy="212200"/>
          </a:xfrm>
          <a:prstGeom prst="rect">
            <a:avLst/>
          </a:prstGeom>
          <a:noFill/>
        </p:spPr>
        <p:txBody>
          <a:bodyPr wrap="square" lIns="0" tIns="0" rIns="0" bIns="0" rtlCol="0" anchor="ctr">
            <a:noAutofit/>
          </a:bodyPr>
          <a:lstStyle/>
          <a:p>
            <a:r>
              <a:rPr lang="en-US" sz="1400" b="1" dirty="0">
                <a:latin typeface="+mj-lt"/>
              </a:rPr>
              <a:t>Adapt</a:t>
            </a:r>
            <a:endParaRPr lang="en-PH" sz="1400" b="1" dirty="0">
              <a:latin typeface="+mj-lt"/>
            </a:endParaRPr>
          </a:p>
        </p:txBody>
      </p:sp>
      <p:sp>
        <p:nvSpPr>
          <p:cNvPr id="53" name="TextBox 52">
            <a:extLst>
              <a:ext uri="{FF2B5EF4-FFF2-40B4-BE49-F238E27FC236}">
                <a16:creationId xmlns:a16="http://schemas.microsoft.com/office/drawing/2014/main" id="{887A247E-E9E7-452F-8A21-131C61401F1D}"/>
              </a:ext>
            </a:extLst>
          </p:cNvPr>
          <p:cNvSpPr txBox="1"/>
          <p:nvPr/>
        </p:nvSpPr>
        <p:spPr>
          <a:xfrm>
            <a:off x="8459429" y="2903746"/>
            <a:ext cx="3340937" cy="928151"/>
          </a:xfrm>
          <a:prstGeom prst="rect">
            <a:avLst/>
          </a:prstGeom>
          <a:noFill/>
        </p:spPr>
        <p:txBody>
          <a:bodyPr wrap="square" lIns="0" tIns="0" rIns="0" bIns="0" rtlCol="0" anchor="t">
            <a:noAutofit/>
          </a:bodyPr>
          <a:lstStyle/>
          <a:p>
            <a:r>
              <a:rPr lang="en-US" sz="1200" dirty="0"/>
              <a:t>Reprioritize for the next quarter based on evidence, stopping or scaling initiatives as the data dictates.</a:t>
            </a:r>
          </a:p>
        </p:txBody>
      </p:sp>
      <p:sp>
        <p:nvSpPr>
          <p:cNvPr id="17" name="Slide Number Placeholder 16">
            <a:extLst>
              <a:ext uri="{FF2B5EF4-FFF2-40B4-BE49-F238E27FC236}">
                <a16:creationId xmlns:a16="http://schemas.microsoft.com/office/drawing/2014/main" id="{5916F9A5-EEE9-4BE4-9086-E40F1575AEA7}"/>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45</a:t>
            </a:fld>
            <a:endParaRPr lang="en-PH" dirty="0"/>
          </a:p>
        </p:txBody>
      </p:sp>
    </p:spTree>
    <p:extLst>
      <p:ext uri="{BB962C8B-B14F-4D97-AF65-F5344CB8AC3E}">
        <p14:creationId xmlns:p14="http://schemas.microsoft.com/office/powerpoint/2010/main" val="33052335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364180-3F97-4121-A303-7E76F117D959}"/>
              </a:ext>
            </a:extLst>
          </p:cNvPr>
          <p:cNvSpPr>
            <a:spLocks noGrp="1"/>
          </p:cNvSpPr>
          <p:nvPr>
            <p:ph type="ctrTitle"/>
          </p:nvPr>
        </p:nvSpPr>
        <p:spPr/>
        <p:txBody>
          <a:bodyPr/>
          <a:lstStyle/>
          <a:p>
            <a:r>
              <a:rPr lang="en-PH" dirty="0"/>
              <a:t>The Ask</a:t>
            </a:r>
          </a:p>
        </p:txBody>
      </p:sp>
    </p:spTree>
    <p:extLst>
      <p:ext uri="{BB962C8B-B14F-4D97-AF65-F5344CB8AC3E}">
        <p14:creationId xmlns:p14="http://schemas.microsoft.com/office/powerpoint/2010/main" val="25088665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6FE5E-DCF1-4161-8509-BE19B8211AC9}"/>
              </a:ext>
            </a:extLst>
          </p:cNvPr>
          <p:cNvSpPr>
            <a:spLocks noGrp="1"/>
          </p:cNvSpPr>
          <p:nvPr>
            <p:ph type="title"/>
          </p:nvPr>
        </p:nvSpPr>
        <p:spPr/>
        <p:txBody>
          <a:bodyPr/>
          <a:lstStyle/>
          <a:p>
            <a:r>
              <a:rPr lang="en-US" b="1" dirty="0"/>
              <a:t>Critical success factors</a:t>
            </a:r>
          </a:p>
        </p:txBody>
      </p:sp>
      <p:sp>
        <p:nvSpPr>
          <p:cNvPr id="5" name="TextBox 4">
            <a:extLst>
              <a:ext uri="{FF2B5EF4-FFF2-40B4-BE49-F238E27FC236}">
                <a16:creationId xmlns:a16="http://schemas.microsoft.com/office/drawing/2014/main" id="{528C8F9A-7BBF-4910-B013-25E845432F72}"/>
              </a:ext>
            </a:extLst>
          </p:cNvPr>
          <p:cNvSpPr txBox="1"/>
          <p:nvPr/>
        </p:nvSpPr>
        <p:spPr>
          <a:xfrm>
            <a:off x="363794" y="2891709"/>
            <a:ext cx="1781837" cy="418759"/>
          </a:xfrm>
          <a:prstGeom prst="rect">
            <a:avLst/>
          </a:prstGeom>
          <a:noFill/>
        </p:spPr>
        <p:txBody>
          <a:bodyPr wrap="square" lIns="0" tIns="0" rIns="0" bIns="0" rtlCol="0" anchor="ctr">
            <a:normAutofit/>
          </a:bodyPr>
          <a:lstStyle/>
          <a:p>
            <a:r>
              <a:rPr lang="en-US" sz="1600" b="1" dirty="0">
                <a:latin typeface="+mj-lt"/>
              </a:rPr>
              <a:t>Exec ownership</a:t>
            </a:r>
            <a:endParaRPr lang="en-PH" sz="1600" b="1" dirty="0">
              <a:latin typeface="+mj-lt"/>
            </a:endParaRPr>
          </a:p>
        </p:txBody>
      </p:sp>
      <p:sp>
        <p:nvSpPr>
          <p:cNvPr id="6" name="TextBox 5">
            <a:extLst>
              <a:ext uri="{FF2B5EF4-FFF2-40B4-BE49-F238E27FC236}">
                <a16:creationId xmlns:a16="http://schemas.microsoft.com/office/drawing/2014/main" id="{5AF38C76-F6B2-4965-B687-CE433905A397}"/>
              </a:ext>
            </a:extLst>
          </p:cNvPr>
          <p:cNvSpPr txBox="1"/>
          <p:nvPr/>
        </p:nvSpPr>
        <p:spPr>
          <a:xfrm>
            <a:off x="363794" y="3621351"/>
            <a:ext cx="1781837" cy="1343647"/>
          </a:xfrm>
          <a:prstGeom prst="rect">
            <a:avLst/>
          </a:prstGeom>
          <a:noFill/>
        </p:spPr>
        <p:txBody>
          <a:bodyPr wrap="square" lIns="0" tIns="0" rIns="0" bIns="0" rtlCol="0" anchor="t">
            <a:normAutofit fontScale="92500" lnSpcReduction="10000"/>
          </a:bodyPr>
          <a:lstStyle/>
          <a:p>
            <a:r>
              <a:rPr lang="en-US" sz="1400" dirty="0"/>
              <a:t>A named, accountable executive owner for each pillar, with real authority over budget, priorities and delivery.</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p:txBody>
      </p:sp>
      <p:sp>
        <p:nvSpPr>
          <p:cNvPr id="8" name="TextBox 7">
            <a:extLst>
              <a:ext uri="{FF2B5EF4-FFF2-40B4-BE49-F238E27FC236}">
                <a16:creationId xmlns:a16="http://schemas.microsoft.com/office/drawing/2014/main" id="{E7612D51-09A2-449F-8951-B749E10C666D}"/>
              </a:ext>
            </a:extLst>
          </p:cNvPr>
          <p:cNvSpPr txBox="1"/>
          <p:nvPr/>
        </p:nvSpPr>
        <p:spPr>
          <a:xfrm>
            <a:off x="2777003" y="2891709"/>
            <a:ext cx="1781837" cy="418759"/>
          </a:xfrm>
          <a:prstGeom prst="rect">
            <a:avLst/>
          </a:prstGeom>
          <a:noFill/>
        </p:spPr>
        <p:txBody>
          <a:bodyPr wrap="square" lIns="0" tIns="0" rIns="0" bIns="0" rtlCol="0" anchor="ctr">
            <a:normAutofit/>
          </a:bodyPr>
          <a:lstStyle/>
          <a:p>
            <a:r>
              <a:rPr lang="en-US" sz="1600" b="1" dirty="0">
                <a:latin typeface="+mj-lt"/>
              </a:rPr>
              <a:t>Talent &amp; skills</a:t>
            </a:r>
            <a:endParaRPr lang="en-PH" sz="1600" b="1" dirty="0">
              <a:latin typeface="+mj-lt"/>
            </a:endParaRPr>
          </a:p>
        </p:txBody>
      </p:sp>
      <p:sp>
        <p:nvSpPr>
          <p:cNvPr id="9" name="TextBox 8">
            <a:extLst>
              <a:ext uri="{FF2B5EF4-FFF2-40B4-BE49-F238E27FC236}">
                <a16:creationId xmlns:a16="http://schemas.microsoft.com/office/drawing/2014/main" id="{920088FA-8D1E-4F29-8499-F89AC7064702}"/>
              </a:ext>
            </a:extLst>
          </p:cNvPr>
          <p:cNvSpPr txBox="1"/>
          <p:nvPr/>
        </p:nvSpPr>
        <p:spPr>
          <a:xfrm>
            <a:off x="2777001" y="3621352"/>
            <a:ext cx="1781837" cy="1343646"/>
          </a:xfrm>
          <a:prstGeom prst="rect">
            <a:avLst/>
          </a:prstGeom>
          <a:noFill/>
        </p:spPr>
        <p:txBody>
          <a:bodyPr wrap="square" lIns="0" tIns="0" rIns="0" bIns="0" rtlCol="0" anchor="t">
            <a:normAutofit/>
          </a:bodyPr>
          <a:lstStyle/>
          <a:p>
            <a:r>
              <a:rPr lang="en-US" sz="1400" dirty="0"/>
              <a:t>Hire and reskill in cloud, data and product so delivery capability lives inside the bank, not in vendors.</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p:txBody>
      </p:sp>
      <p:sp>
        <p:nvSpPr>
          <p:cNvPr id="11" name="TextBox 10">
            <a:extLst>
              <a:ext uri="{FF2B5EF4-FFF2-40B4-BE49-F238E27FC236}">
                <a16:creationId xmlns:a16="http://schemas.microsoft.com/office/drawing/2014/main" id="{CD848791-469D-4EF8-8A1C-66960E8B234F}"/>
              </a:ext>
            </a:extLst>
          </p:cNvPr>
          <p:cNvSpPr txBox="1"/>
          <p:nvPr/>
        </p:nvSpPr>
        <p:spPr>
          <a:xfrm>
            <a:off x="5190211" y="2891709"/>
            <a:ext cx="1781837" cy="418759"/>
          </a:xfrm>
          <a:prstGeom prst="rect">
            <a:avLst/>
          </a:prstGeom>
          <a:noFill/>
        </p:spPr>
        <p:txBody>
          <a:bodyPr wrap="square" lIns="0" tIns="0" rIns="0" bIns="0" rtlCol="0" anchor="ctr">
            <a:normAutofit fontScale="92500"/>
          </a:bodyPr>
          <a:lstStyle/>
          <a:p>
            <a:r>
              <a:rPr lang="en-US" sz="1600" b="1" dirty="0">
                <a:latin typeface="+mj-lt"/>
              </a:rPr>
              <a:t>Modern platform</a:t>
            </a:r>
            <a:endParaRPr lang="en-PH" sz="1600" b="1" dirty="0">
              <a:latin typeface="+mj-lt"/>
            </a:endParaRPr>
          </a:p>
        </p:txBody>
      </p:sp>
      <p:sp>
        <p:nvSpPr>
          <p:cNvPr id="12" name="TextBox 11">
            <a:extLst>
              <a:ext uri="{FF2B5EF4-FFF2-40B4-BE49-F238E27FC236}">
                <a16:creationId xmlns:a16="http://schemas.microsoft.com/office/drawing/2014/main" id="{2F3EDA9D-EFD9-4FB1-8926-7689B23CA72C}"/>
              </a:ext>
            </a:extLst>
          </p:cNvPr>
          <p:cNvSpPr txBox="1"/>
          <p:nvPr/>
        </p:nvSpPr>
        <p:spPr>
          <a:xfrm>
            <a:off x="5190208" y="3621352"/>
            <a:ext cx="1781837" cy="1343646"/>
          </a:xfrm>
          <a:prstGeom prst="rect">
            <a:avLst/>
          </a:prstGeom>
          <a:noFill/>
        </p:spPr>
        <p:txBody>
          <a:bodyPr wrap="square" lIns="0" tIns="0" rIns="0" bIns="0" rtlCol="0" anchor="t">
            <a:normAutofit/>
          </a:bodyPr>
          <a:lstStyle/>
          <a:p>
            <a:r>
              <a:rPr lang="en-US" sz="1400" dirty="0"/>
              <a:t>Cloud and API foundations that let teams ship safely and frequently from the very first wave onward.</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p:txBody>
      </p:sp>
      <p:sp>
        <p:nvSpPr>
          <p:cNvPr id="14" name="TextBox 13">
            <a:extLst>
              <a:ext uri="{FF2B5EF4-FFF2-40B4-BE49-F238E27FC236}">
                <a16:creationId xmlns:a16="http://schemas.microsoft.com/office/drawing/2014/main" id="{F3B19A08-404C-490C-9B4E-E06B1E2188D2}"/>
              </a:ext>
            </a:extLst>
          </p:cNvPr>
          <p:cNvSpPr txBox="1"/>
          <p:nvPr/>
        </p:nvSpPr>
        <p:spPr>
          <a:xfrm>
            <a:off x="7603419" y="2891709"/>
            <a:ext cx="1781837" cy="418759"/>
          </a:xfrm>
          <a:prstGeom prst="rect">
            <a:avLst/>
          </a:prstGeom>
          <a:noFill/>
        </p:spPr>
        <p:txBody>
          <a:bodyPr wrap="square" lIns="0" tIns="0" rIns="0" bIns="0" rtlCol="0" anchor="ctr">
            <a:normAutofit/>
          </a:bodyPr>
          <a:lstStyle/>
          <a:p>
            <a:r>
              <a:rPr lang="en-US" sz="1600" b="1" dirty="0">
                <a:latin typeface="+mj-lt"/>
              </a:rPr>
              <a:t>Agile delivery</a:t>
            </a:r>
            <a:endParaRPr lang="en-PH" sz="1600" b="1" dirty="0">
              <a:latin typeface="+mj-lt"/>
            </a:endParaRPr>
          </a:p>
        </p:txBody>
      </p:sp>
      <p:sp>
        <p:nvSpPr>
          <p:cNvPr id="15" name="TextBox 14">
            <a:extLst>
              <a:ext uri="{FF2B5EF4-FFF2-40B4-BE49-F238E27FC236}">
                <a16:creationId xmlns:a16="http://schemas.microsoft.com/office/drawing/2014/main" id="{65208019-4EAC-48BF-8926-7786B6135D96}"/>
              </a:ext>
            </a:extLst>
          </p:cNvPr>
          <p:cNvSpPr txBox="1"/>
          <p:nvPr/>
        </p:nvSpPr>
        <p:spPr>
          <a:xfrm>
            <a:off x="7603415" y="3621352"/>
            <a:ext cx="1781837" cy="1343646"/>
          </a:xfrm>
          <a:prstGeom prst="rect">
            <a:avLst/>
          </a:prstGeom>
          <a:noFill/>
        </p:spPr>
        <p:txBody>
          <a:bodyPr wrap="square" lIns="0" tIns="0" rIns="0" bIns="0" rtlCol="0" anchor="t">
            <a:normAutofit fontScale="92500"/>
          </a:bodyPr>
          <a:lstStyle/>
          <a:p>
            <a:r>
              <a:rPr lang="en-US" sz="1400" dirty="0"/>
              <a:t>Cross-functional pods funded to outcomes, not projects, with priorities reset every quarter on evidence.</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p:txBody>
      </p:sp>
      <p:sp>
        <p:nvSpPr>
          <p:cNvPr id="17" name="TextBox 16">
            <a:extLst>
              <a:ext uri="{FF2B5EF4-FFF2-40B4-BE49-F238E27FC236}">
                <a16:creationId xmlns:a16="http://schemas.microsoft.com/office/drawing/2014/main" id="{C26503ED-1DEB-4F80-881C-C8556604CC02}"/>
              </a:ext>
            </a:extLst>
          </p:cNvPr>
          <p:cNvSpPr txBox="1"/>
          <p:nvPr/>
        </p:nvSpPr>
        <p:spPr>
          <a:xfrm>
            <a:off x="10016625" y="2891709"/>
            <a:ext cx="1781837" cy="418759"/>
          </a:xfrm>
          <a:prstGeom prst="rect">
            <a:avLst/>
          </a:prstGeom>
          <a:noFill/>
        </p:spPr>
        <p:txBody>
          <a:bodyPr wrap="square" lIns="0" tIns="0" rIns="0" bIns="0" rtlCol="0" anchor="ctr">
            <a:normAutofit/>
          </a:bodyPr>
          <a:lstStyle/>
          <a:p>
            <a:r>
              <a:rPr lang="en-US" sz="1600" b="1" dirty="0">
                <a:latin typeface="+mj-lt"/>
              </a:rPr>
              <a:t>Value discipline</a:t>
            </a:r>
            <a:endParaRPr lang="en-PH" sz="1600" b="1" dirty="0">
              <a:latin typeface="+mj-lt"/>
            </a:endParaRPr>
          </a:p>
        </p:txBody>
      </p:sp>
      <p:sp>
        <p:nvSpPr>
          <p:cNvPr id="18" name="TextBox 17">
            <a:extLst>
              <a:ext uri="{FF2B5EF4-FFF2-40B4-BE49-F238E27FC236}">
                <a16:creationId xmlns:a16="http://schemas.microsoft.com/office/drawing/2014/main" id="{79C9A37E-1CB0-462E-802F-E75FF161C971}"/>
              </a:ext>
            </a:extLst>
          </p:cNvPr>
          <p:cNvSpPr txBox="1"/>
          <p:nvPr/>
        </p:nvSpPr>
        <p:spPr>
          <a:xfrm>
            <a:off x="10016623" y="3621352"/>
            <a:ext cx="1781837" cy="1343646"/>
          </a:xfrm>
          <a:prstGeom prst="rect">
            <a:avLst/>
          </a:prstGeom>
          <a:noFill/>
        </p:spPr>
        <p:txBody>
          <a:bodyPr wrap="square" lIns="0" tIns="0" rIns="0" bIns="0" rtlCol="0" anchor="t">
            <a:normAutofit/>
          </a:bodyPr>
          <a:lstStyle/>
          <a:p>
            <a:r>
              <a:rPr lang="en-US" sz="1400" dirty="0"/>
              <a:t>Benefits tracked in the P&amp;L, with stage-gates that release funding only when results are delivered.</a:t>
            </a:r>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a:p>
            <a:pPr marL="171450" indent="-171450">
              <a:buFont typeface="Arial" panose="020B0604020202020204" pitchFamily="34" charset="0"/>
              <a:buChar char="•"/>
            </a:pPr>
            <a:endParaRPr lang="en-US" sz="1400" dirty="0"/>
          </a:p>
        </p:txBody>
      </p:sp>
      <p:sp>
        <p:nvSpPr>
          <p:cNvPr id="20" name="TextBox 19">
            <a:extLst>
              <a:ext uri="{FF2B5EF4-FFF2-40B4-BE49-F238E27FC236}">
                <a16:creationId xmlns:a16="http://schemas.microsoft.com/office/drawing/2014/main" id="{C0B444F3-9AA9-493C-9898-D27C68812162}"/>
              </a:ext>
            </a:extLst>
          </p:cNvPr>
          <p:cNvSpPr txBox="1"/>
          <p:nvPr/>
        </p:nvSpPr>
        <p:spPr>
          <a:xfrm>
            <a:off x="363795" y="3359809"/>
            <a:ext cx="1781837" cy="212200"/>
          </a:xfrm>
          <a:prstGeom prst="rect">
            <a:avLst/>
          </a:prstGeom>
          <a:noFill/>
        </p:spPr>
        <p:txBody>
          <a:bodyPr wrap="square" lIns="0" tIns="0" rIns="0" bIns="0" rtlCol="0" anchor="ctr">
            <a:normAutofit/>
          </a:bodyPr>
          <a:lstStyle/>
          <a:p>
            <a:endParaRPr lang="en-PH" sz="1200" b="1" dirty="0">
              <a:solidFill>
                <a:schemeClr val="accent2"/>
              </a:solidFill>
            </a:endParaRPr>
          </a:p>
        </p:txBody>
      </p:sp>
      <p:sp>
        <p:nvSpPr>
          <p:cNvPr id="21" name="TextBox 20">
            <a:extLst>
              <a:ext uri="{FF2B5EF4-FFF2-40B4-BE49-F238E27FC236}">
                <a16:creationId xmlns:a16="http://schemas.microsoft.com/office/drawing/2014/main" id="{86854215-D905-4DC0-A879-5221CBEEA5F2}"/>
              </a:ext>
            </a:extLst>
          </p:cNvPr>
          <p:cNvSpPr txBox="1"/>
          <p:nvPr/>
        </p:nvSpPr>
        <p:spPr>
          <a:xfrm>
            <a:off x="2777003" y="3359809"/>
            <a:ext cx="1781837" cy="212200"/>
          </a:xfrm>
          <a:prstGeom prst="rect">
            <a:avLst/>
          </a:prstGeom>
          <a:noFill/>
        </p:spPr>
        <p:txBody>
          <a:bodyPr wrap="square" lIns="0" tIns="0" rIns="0" bIns="0" rtlCol="0" anchor="ctr">
            <a:normAutofit/>
          </a:bodyPr>
          <a:lstStyle/>
          <a:p>
            <a:endParaRPr lang="en-PH" sz="1200" b="1" dirty="0">
              <a:solidFill>
                <a:schemeClr val="accent2"/>
              </a:solidFill>
            </a:endParaRPr>
          </a:p>
        </p:txBody>
      </p:sp>
      <p:sp>
        <p:nvSpPr>
          <p:cNvPr id="22" name="TextBox 21">
            <a:extLst>
              <a:ext uri="{FF2B5EF4-FFF2-40B4-BE49-F238E27FC236}">
                <a16:creationId xmlns:a16="http://schemas.microsoft.com/office/drawing/2014/main" id="{458784FC-5304-4FFC-93E2-62666CFB1C72}"/>
              </a:ext>
            </a:extLst>
          </p:cNvPr>
          <p:cNvSpPr txBox="1"/>
          <p:nvPr/>
        </p:nvSpPr>
        <p:spPr>
          <a:xfrm>
            <a:off x="5190211" y="3359809"/>
            <a:ext cx="1781837" cy="212200"/>
          </a:xfrm>
          <a:prstGeom prst="rect">
            <a:avLst/>
          </a:prstGeom>
          <a:noFill/>
        </p:spPr>
        <p:txBody>
          <a:bodyPr wrap="square" lIns="0" tIns="0" rIns="0" bIns="0" rtlCol="0" anchor="ctr">
            <a:normAutofit/>
          </a:bodyPr>
          <a:lstStyle/>
          <a:p>
            <a:endParaRPr lang="en-PH" sz="1200" b="1" dirty="0">
              <a:solidFill>
                <a:schemeClr val="accent2"/>
              </a:solidFill>
            </a:endParaRPr>
          </a:p>
        </p:txBody>
      </p:sp>
      <p:sp>
        <p:nvSpPr>
          <p:cNvPr id="23" name="TextBox 22">
            <a:extLst>
              <a:ext uri="{FF2B5EF4-FFF2-40B4-BE49-F238E27FC236}">
                <a16:creationId xmlns:a16="http://schemas.microsoft.com/office/drawing/2014/main" id="{D066F5F3-F382-414D-BCFC-28418D503C3B}"/>
              </a:ext>
            </a:extLst>
          </p:cNvPr>
          <p:cNvSpPr txBox="1"/>
          <p:nvPr/>
        </p:nvSpPr>
        <p:spPr>
          <a:xfrm>
            <a:off x="7603419" y="3359809"/>
            <a:ext cx="1781837" cy="212200"/>
          </a:xfrm>
          <a:prstGeom prst="rect">
            <a:avLst/>
          </a:prstGeom>
          <a:noFill/>
        </p:spPr>
        <p:txBody>
          <a:bodyPr wrap="square" lIns="0" tIns="0" rIns="0" bIns="0" rtlCol="0" anchor="ctr">
            <a:normAutofit/>
          </a:bodyPr>
          <a:lstStyle/>
          <a:p>
            <a:endParaRPr lang="en-PH" sz="1200" b="1" dirty="0">
              <a:solidFill>
                <a:schemeClr val="accent2"/>
              </a:solidFill>
            </a:endParaRPr>
          </a:p>
        </p:txBody>
      </p:sp>
      <p:sp>
        <p:nvSpPr>
          <p:cNvPr id="24" name="TextBox 23">
            <a:extLst>
              <a:ext uri="{FF2B5EF4-FFF2-40B4-BE49-F238E27FC236}">
                <a16:creationId xmlns:a16="http://schemas.microsoft.com/office/drawing/2014/main" id="{F1BB6D87-E476-40E3-AF0D-1A5F0FA0E0F6}"/>
              </a:ext>
            </a:extLst>
          </p:cNvPr>
          <p:cNvSpPr txBox="1"/>
          <p:nvPr/>
        </p:nvSpPr>
        <p:spPr>
          <a:xfrm>
            <a:off x="10016625" y="3359809"/>
            <a:ext cx="1781837" cy="212200"/>
          </a:xfrm>
          <a:prstGeom prst="rect">
            <a:avLst/>
          </a:prstGeom>
          <a:noFill/>
        </p:spPr>
        <p:txBody>
          <a:bodyPr wrap="square" lIns="0" tIns="0" rIns="0" bIns="0" rtlCol="0" anchor="ctr">
            <a:normAutofit/>
          </a:bodyPr>
          <a:lstStyle/>
          <a:p>
            <a:endParaRPr lang="en-PH" sz="1200" b="1" dirty="0">
              <a:solidFill>
                <a:schemeClr val="accent2"/>
              </a:solidFill>
            </a:endParaRPr>
          </a:p>
        </p:txBody>
      </p:sp>
      <p:grpSp>
        <p:nvGrpSpPr>
          <p:cNvPr id="36" name="Group 35">
            <a:extLst>
              <a:ext uri="{FF2B5EF4-FFF2-40B4-BE49-F238E27FC236}">
                <a16:creationId xmlns:a16="http://schemas.microsoft.com/office/drawing/2014/main" id="{F3847120-1493-4411-86D6-F9224905AE9D}"/>
              </a:ext>
            </a:extLst>
          </p:cNvPr>
          <p:cNvGrpSpPr/>
          <p:nvPr/>
        </p:nvGrpSpPr>
        <p:grpSpPr>
          <a:xfrm>
            <a:off x="2461316" y="2261793"/>
            <a:ext cx="7239621" cy="3173688"/>
            <a:chOff x="2461316" y="1716856"/>
            <a:chExt cx="7239621" cy="3678104"/>
          </a:xfrm>
        </p:grpSpPr>
        <p:cxnSp>
          <p:nvCxnSpPr>
            <p:cNvPr id="27" name="Straight Connector 26">
              <a:extLst>
                <a:ext uri="{FF2B5EF4-FFF2-40B4-BE49-F238E27FC236}">
                  <a16:creationId xmlns:a16="http://schemas.microsoft.com/office/drawing/2014/main" id="{9A324E04-E089-4D36-899F-A01C8C1FA6B3}"/>
                </a:ext>
              </a:extLst>
            </p:cNvPr>
            <p:cNvCxnSpPr/>
            <p:nvPr/>
          </p:nvCxnSpPr>
          <p:spPr>
            <a:xfrm>
              <a:off x="9700937" y="1716856"/>
              <a:ext cx="0" cy="3678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35BFD0C-BF0A-4CA3-987E-14D868C49119}"/>
                </a:ext>
              </a:extLst>
            </p:cNvPr>
            <p:cNvCxnSpPr/>
            <p:nvPr/>
          </p:nvCxnSpPr>
          <p:spPr>
            <a:xfrm>
              <a:off x="7287730" y="1716856"/>
              <a:ext cx="0" cy="3678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C7AC34E-A5DC-4C41-82C6-DC203B4E2B55}"/>
                </a:ext>
              </a:extLst>
            </p:cNvPr>
            <p:cNvCxnSpPr/>
            <p:nvPr/>
          </p:nvCxnSpPr>
          <p:spPr>
            <a:xfrm>
              <a:off x="4874523" y="1716856"/>
              <a:ext cx="0" cy="3678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C57AA16-F6A7-4CD6-9392-9047B221BE43}"/>
                </a:ext>
              </a:extLst>
            </p:cNvPr>
            <p:cNvCxnSpPr/>
            <p:nvPr/>
          </p:nvCxnSpPr>
          <p:spPr>
            <a:xfrm>
              <a:off x="2461316" y="1716856"/>
              <a:ext cx="0" cy="3678104"/>
            </a:xfrm>
            <a:prstGeom prst="line">
              <a:avLst/>
            </a:prstGeom>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E209AF3B-4511-4498-9475-0443E3A2AB2C}"/>
              </a:ext>
            </a:extLst>
          </p:cNvPr>
          <p:cNvSpPr/>
          <p:nvPr/>
        </p:nvSpPr>
        <p:spPr>
          <a:xfrm>
            <a:off x="0" y="5435483"/>
            <a:ext cx="12192000" cy="8148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5" name="Group 34">
            <a:extLst>
              <a:ext uri="{FF2B5EF4-FFF2-40B4-BE49-F238E27FC236}">
                <a16:creationId xmlns:a16="http://schemas.microsoft.com/office/drawing/2014/main" id="{38B3597E-E060-4E2B-8235-3A577EFB2747}"/>
              </a:ext>
            </a:extLst>
          </p:cNvPr>
          <p:cNvGrpSpPr/>
          <p:nvPr/>
        </p:nvGrpSpPr>
        <p:grpSpPr>
          <a:xfrm>
            <a:off x="2461316" y="5435482"/>
            <a:ext cx="7239621" cy="875808"/>
            <a:chOff x="2461316" y="4018096"/>
            <a:chExt cx="7239621" cy="3678104"/>
          </a:xfrm>
        </p:grpSpPr>
        <p:cxnSp>
          <p:nvCxnSpPr>
            <p:cNvPr id="31" name="Straight Connector 30">
              <a:extLst>
                <a:ext uri="{FF2B5EF4-FFF2-40B4-BE49-F238E27FC236}">
                  <a16:creationId xmlns:a16="http://schemas.microsoft.com/office/drawing/2014/main" id="{CBBD4F1C-465C-4C42-B589-3C48B679B82C}"/>
                </a:ext>
              </a:extLst>
            </p:cNvPr>
            <p:cNvCxnSpPr/>
            <p:nvPr/>
          </p:nvCxnSpPr>
          <p:spPr>
            <a:xfrm>
              <a:off x="9700937"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8F9EA60-4BFE-4FF6-B939-1EBB27219106}"/>
                </a:ext>
              </a:extLst>
            </p:cNvPr>
            <p:cNvCxnSpPr/>
            <p:nvPr/>
          </p:nvCxnSpPr>
          <p:spPr>
            <a:xfrm>
              <a:off x="7287730"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E3F5CCD-1022-4255-A5B0-00B3CF230DBF}"/>
                </a:ext>
              </a:extLst>
            </p:cNvPr>
            <p:cNvCxnSpPr/>
            <p:nvPr/>
          </p:nvCxnSpPr>
          <p:spPr>
            <a:xfrm>
              <a:off x="4874523"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2CF3C32-68EF-4160-960A-F5E4A40CB1CC}"/>
                </a:ext>
              </a:extLst>
            </p:cNvPr>
            <p:cNvCxnSpPr/>
            <p:nvPr/>
          </p:nvCxnSpPr>
          <p:spPr>
            <a:xfrm>
              <a:off x="2461316"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0106" name="Group 59">
            <a:extLst>
              <a:ext uri="{FF2B5EF4-FFF2-40B4-BE49-F238E27FC236}">
                <a16:creationId xmlns:a16="http://schemas.microsoft.com/office/drawing/2014/main" id="{DCE21015-A153-4110-908A-C2780073AB3B}"/>
              </a:ext>
            </a:extLst>
          </p:cNvPr>
          <p:cNvGrpSpPr/>
          <p:nvPr/>
        </p:nvGrpSpPr>
        <p:grpSpPr>
          <a:xfrm>
            <a:off x="229626" y="2073864"/>
            <a:ext cx="750116" cy="750116"/>
            <a:chOff x="6968299" y="1482138"/>
            <a:chExt cx="914400" cy="914400"/>
          </a:xfrm>
        </p:grpSpPr>
        <p:sp>
          <p:nvSpPr>
            <p:cNvPr id="90107" name="Accent">
              <a:extLst>
                <a:ext uri="{FF2B5EF4-FFF2-40B4-BE49-F238E27FC236}">
                  <a16:creationId xmlns:a16="http://schemas.microsoft.com/office/drawing/2014/main" id="{0F0B5A1C-42B9-4D92-B523-68B33258B967}"/>
                </a:ext>
              </a:extLst>
            </p:cNvPr>
            <p:cNvSpPr/>
            <p:nvPr/>
          </p:nvSpPr>
          <p:spPr>
            <a:xfrm>
              <a:off x="6968299" y="1482138"/>
              <a:ext cx="914400" cy="914400"/>
            </a:xfrm>
            <a:custGeom>
              <a:avLst/>
              <a:gdLst/>
              <a:ahLst/>
              <a:cxnLst/>
              <a:rect l="0" t="0" r="10000" b="10000"/>
              <a:pathLst>
                <a:path w="10000" h="10000">
                  <a:moveTo>
                    <a:pt x="5000" y="5261"/>
                  </a:moveTo>
                  <a:lnTo>
                    <a:pt x="5652" y="6304"/>
                  </a:lnTo>
                  <a:lnTo>
                    <a:pt x="5000" y="8129"/>
                  </a:lnTo>
                  <a:lnTo>
                    <a:pt x="4348" y="6304"/>
                  </a:lnTo>
                  <a:lnTo>
                    <a:pt x="5000" y="5261"/>
                  </a:lnTo>
                  <a:close/>
                </a:path>
              </a:pathLst>
            </a:custGeom>
            <a:solidFill>
              <a:srgbClr val="0070FF"/>
            </a:solidFill>
            <a:ln>
              <a:noFill/>
            </a:ln>
          </p:spPr>
          <p:txBody>
            <a:bodyPr/>
            <a:lstStyle/>
            <a:p>
              <a:endParaRPr/>
            </a:p>
          </p:txBody>
        </p:sp>
        <p:sp>
          <p:nvSpPr>
            <p:cNvPr id="90108" name="Outline">
              <a:extLst>
                <a:ext uri="{FF2B5EF4-FFF2-40B4-BE49-F238E27FC236}">
                  <a16:creationId xmlns:a16="http://schemas.microsoft.com/office/drawing/2014/main" id="{960D4361-F893-440A-860C-F4E8F38EFB50}"/>
                </a:ext>
              </a:extLst>
            </p:cNvPr>
            <p:cNvSpPr/>
            <p:nvPr/>
          </p:nvSpPr>
          <p:spPr>
            <a:xfrm>
              <a:off x="6968299" y="1482138"/>
              <a:ext cx="914400" cy="914400"/>
            </a:xfrm>
            <a:custGeom>
              <a:avLst/>
              <a:gdLst/>
              <a:ahLst/>
              <a:cxnLst/>
              <a:rect l="0" t="0" r="10000" b="10000"/>
              <a:pathLst>
                <a:path w="10000" h="10000">
                  <a:moveTo>
                    <a:pt x="6813" y="2841"/>
                  </a:moveTo>
                  <a:lnTo>
                    <a:pt x="6813" y="2851"/>
                  </a:lnTo>
                  <a:lnTo>
                    <a:pt x="6814" y="2909"/>
                  </a:lnTo>
                  <a:lnTo>
                    <a:pt x="6814" y="2919"/>
                  </a:lnTo>
                  <a:lnTo>
                    <a:pt x="6813" y="2978"/>
                  </a:lnTo>
                  <a:lnTo>
                    <a:pt x="6813" y="2987"/>
                  </a:lnTo>
                  <a:lnTo>
                    <a:pt x="6809" y="3045"/>
                  </a:lnTo>
                  <a:lnTo>
                    <a:pt x="6809" y="3055"/>
                  </a:lnTo>
                  <a:lnTo>
                    <a:pt x="6803" y="3113"/>
                  </a:lnTo>
                  <a:lnTo>
                    <a:pt x="6802" y="3122"/>
                  </a:lnTo>
                  <a:lnTo>
                    <a:pt x="6794" y="3180"/>
                  </a:lnTo>
                  <a:lnTo>
                    <a:pt x="6793" y="3190"/>
                  </a:lnTo>
                  <a:lnTo>
                    <a:pt x="6783" y="3247"/>
                  </a:lnTo>
                  <a:lnTo>
                    <a:pt x="6782" y="3256"/>
                  </a:lnTo>
                  <a:lnTo>
                    <a:pt x="6770" y="3314"/>
                  </a:lnTo>
                  <a:lnTo>
                    <a:pt x="6768" y="3323"/>
                  </a:lnTo>
                  <a:lnTo>
                    <a:pt x="6754" y="3379"/>
                  </a:lnTo>
                  <a:lnTo>
                    <a:pt x="6751" y="3388"/>
                  </a:lnTo>
                  <a:lnTo>
                    <a:pt x="6735" y="3444"/>
                  </a:lnTo>
                  <a:lnTo>
                    <a:pt x="6732" y="3453"/>
                  </a:lnTo>
                  <a:lnTo>
                    <a:pt x="6714" y="3509"/>
                  </a:lnTo>
                  <a:lnTo>
                    <a:pt x="6711" y="3517"/>
                  </a:lnTo>
                  <a:lnTo>
                    <a:pt x="6691" y="3572"/>
                  </a:lnTo>
                  <a:lnTo>
                    <a:pt x="6687" y="3581"/>
                  </a:lnTo>
                  <a:lnTo>
                    <a:pt x="6665" y="3635"/>
                  </a:lnTo>
                  <a:lnTo>
                    <a:pt x="6661" y="3643"/>
                  </a:lnTo>
                  <a:lnTo>
                    <a:pt x="6637" y="3697"/>
                  </a:lnTo>
                  <a:lnTo>
                    <a:pt x="6633" y="3705"/>
                  </a:lnTo>
                  <a:lnTo>
                    <a:pt x="6607" y="3757"/>
                  </a:lnTo>
                  <a:lnTo>
                    <a:pt x="6602" y="3766"/>
                  </a:lnTo>
                  <a:lnTo>
                    <a:pt x="6574" y="3817"/>
                  </a:lnTo>
                  <a:lnTo>
                    <a:pt x="6569" y="3825"/>
                  </a:lnTo>
                  <a:lnTo>
                    <a:pt x="6538" y="3876"/>
                  </a:lnTo>
                  <a:lnTo>
                    <a:pt x="6534" y="3884"/>
                  </a:lnTo>
                  <a:lnTo>
                    <a:pt x="6501" y="3933"/>
                  </a:lnTo>
                  <a:lnTo>
                    <a:pt x="6496" y="3940"/>
                  </a:lnTo>
                  <a:lnTo>
                    <a:pt x="6462" y="3988"/>
                  </a:lnTo>
                  <a:lnTo>
                    <a:pt x="6457" y="3996"/>
                  </a:lnTo>
                  <a:lnTo>
                    <a:pt x="6421" y="4042"/>
                  </a:lnTo>
                  <a:lnTo>
                    <a:pt x="6415" y="4049"/>
                  </a:lnTo>
                  <a:lnTo>
                    <a:pt x="6378" y="4094"/>
                  </a:lnTo>
                  <a:lnTo>
                    <a:pt x="6372" y="4101"/>
                  </a:lnTo>
                  <a:lnTo>
                    <a:pt x="6333" y="4145"/>
                  </a:lnTo>
                  <a:lnTo>
                    <a:pt x="6327" y="4152"/>
                  </a:lnTo>
                  <a:lnTo>
                    <a:pt x="6286" y="4194"/>
                  </a:lnTo>
                  <a:lnTo>
                    <a:pt x="6280" y="4200"/>
                  </a:lnTo>
                  <a:lnTo>
                    <a:pt x="6238" y="4241"/>
                  </a:lnTo>
                  <a:lnTo>
                    <a:pt x="6231" y="4247"/>
                  </a:lnTo>
                  <a:lnTo>
                    <a:pt x="6187" y="4286"/>
                  </a:lnTo>
                  <a:lnTo>
                    <a:pt x="6180" y="4292"/>
                  </a:lnTo>
                  <a:lnTo>
                    <a:pt x="6135" y="4330"/>
                  </a:lnTo>
                  <a:lnTo>
                    <a:pt x="6128" y="4335"/>
                  </a:lnTo>
                  <a:lnTo>
                    <a:pt x="6081" y="4371"/>
                  </a:lnTo>
                  <a:lnTo>
                    <a:pt x="6074" y="4377"/>
                  </a:lnTo>
                  <a:lnTo>
                    <a:pt x="6026" y="4410"/>
                  </a:lnTo>
                  <a:lnTo>
                    <a:pt x="6018" y="4416"/>
                  </a:lnTo>
                  <a:lnTo>
                    <a:pt x="5969" y="4448"/>
                  </a:lnTo>
                  <a:lnTo>
                    <a:pt x="5961" y="4453"/>
                  </a:lnTo>
                  <a:lnTo>
                    <a:pt x="5931" y="4471"/>
                  </a:lnTo>
                  <a:lnTo>
                    <a:pt x="5932" y="4479"/>
                  </a:lnTo>
                  <a:lnTo>
                    <a:pt x="5931" y="4499"/>
                  </a:lnTo>
                  <a:lnTo>
                    <a:pt x="5927" y="4518"/>
                  </a:lnTo>
                  <a:lnTo>
                    <a:pt x="5921" y="4536"/>
                  </a:lnTo>
                  <a:lnTo>
                    <a:pt x="5912" y="4554"/>
                  </a:lnTo>
                  <a:lnTo>
                    <a:pt x="5901" y="4570"/>
                  </a:lnTo>
                  <a:lnTo>
                    <a:pt x="5888" y="4585"/>
                  </a:lnTo>
                  <a:lnTo>
                    <a:pt x="5154" y="5319"/>
                  </a:lnTo>
                  <a:lnTo>
                    <a:pt x="5737" y="6251"/>
                  </a:lnTo>
                  <a:lnTo>
                    <a:pt x="5743" y="6262"/>
                  </a:lnTo>
                  <a:lnTo>
                    <a:pt x="5748" y="6274"/>
                  </a:lnTo>
                  <a:lnTo>
                    <a:pt x="5751" y="6287"/>
                  </a:lnTo>
                  <a:lnTo>
                    <a:pt x="5752" y="6300"/>
                  </a:lnTo>
                  <a:lnTo>
                    <a:pt x="5752" y="6313"/>
                  </a:lnTo>
                  <a:lnTo>
                    <a:pt x="5750" y="6325"/>
                  </a:lnTo>
                  <a:lnTo>
                    <a:pt x="5746" y="6338"/>
                  </a:lnTo>
                  <a:lnTo>
                    <a:pt x="5693" y="6487"/>
                  </a:lnTo>
                  <a:lnTo>
                    <a:pt x="5712" y="6489"/>
                  </a:lnTo>
                  <a:lnTo>
                    <a:pt x="6351" y="6609"/>
                  </a:lnTo>
                  <a:lnTo>
                    <a:pt x="6385" y="6618"/>
                  </a:lnTo>
                  <a:lnTo>
                    <a:pt x="6969" y="6817"/>
                  </a:lnTo>
                  <a:lnTo>
                    <a:pt x="7010" y="6835"/>
                  </a:lnTo>
                  <a:lnTo>
                    <a:pt x="7512" y="7115"/>
                  </a:lnTo>
                  <a:lnTo>
                    <a:pt x="7536" y="7130"/>
                  </a:lnTo>
                  <a:lnTo>
                    <a:pt x="7559" y="7149"/>
                  </a:lnTo>
                  <a:lnTo>
                    <a:pt x="7951" y="7508"/>
                  </a:lnTo>
                  <a:lnTo>
                    <a:pt x="7977" y="7535"/>
                  </a:lnTo>
                  <a:lnTo>
                    <a:pt x="7998" y="7567"/>
                  </a:lnTo>
                  <a:lnTo>
                    <a:pt x="8254" y="8006"/>
                  </a:lnTo>
                  <a:lnTo>
                    <a:pt x="8267" y="8032"/>
                  </a:lnTo>
                  <a:lnTo>
                    <a:pt x="8277" y="8059"/>
                  </a:lnTo>
                  <a:lnTo>
                    <a:pt x="8284" y="8088"/>
                  </a:lnTo>
                  <a:lnTo>
                    <a:pt x="8375" y="8607"/>
                  </a:lnTo>
                  <a:lnTo>
                    <a:pt x="8379" y="8639"/>
                  </a:lnTo>
                  <a:lnTo>
                    <a:pt x="8378" y="8672"/>
                  </a:lnTo>
                  <a:lnTo>
                    <a:pt x="8373" y="8704"/>
                  </a:lnTo>
                  <a:lnTo>
                    <a:pt x="8364" y="8736"/>
                  </a:lnTo>
                  <a:lnTo>
                    <a:pt x="8351" y="8766"/>
                  </a:lnTo>
                  <a:lnTo>
                    <a:pt x="8334" y="8793"/>
                  </a:lnTo>
                  <a:lnTo>
                    <a:pt x="8313" y="8819"/>
                  </a:lnTo>
                  <a:lnTo>
                    <a:pt x="8290" y="8842"/>
                  </a:lnTo>
                  <a:lnTo>
                    <a:pt x="8263" y="8861"/>
                  </a:lnTo>
                  <a:lnTo>
                    <a:pt x="8235" y="8877"/>
                  </a:lnTo>
                  <a:lnTo>
                    <a:pt x="8204" y="8888"/>
                  </a:lnTo>
                  <a:lnTo>
                    <a:pt x="8172" y="8896"/>
                  </a:lnTo>
                  <a:lnTo>
                    <a:pt x="8140" y="8900"/>
                  </a:lnTo>
                  <a:lnTo>
                    <a:pt x="8107" y="8899"/>
                  </a:lnTo>
                  <a:lnTo>
                    <a:pt x="8075" y="8894"/>
                  </a:lnTo>
                  <a:lnTo>
                    <a:pt x="8043" y="8885"/>
                  </a:lnTo>
                  <a:lnTo>
                    <a:pt x="8013" y="8872"/>
                  </a:lnTo>
                  <a:lnTo>
                    <a:pt x="7986" y="8855"/>
                  </a:lnTo>
                  <a:lnTo>
                    <a:pt x="7960" y="8834"/>
                  </a:lnTo>
                  <a:lnTo>
                    <a:pt x="7937" y="8811"/>
                  </a:lnTo>
                  <a:lnTo>
                    <a:pt x="7918" y="8784"/>
                  </a:lnTo>
                  <a:lnTo>
                    <a:pt x="7902" y="8756"/>
                  </a:lnTo>
                  <a:lnTo>
                    <a:pt x="7891" y="8725"/>
                  </a:lnTo>
                  <a:lnTo>
                    <a:pt x="7883" y="8693"/>
                  </a:lnTo>
                  <a:lnTo>
                    <a:pt x="7799" y="8218"/>
                  </a:lnTo>
                  <a:lnTo>
                    <a:pt x="7585" y="7851"/>
                  </a:lnTo>
                  <a:lnTo>
                    <a:pt x="7243" y="7537"/>
                  </a:lnTo>
                  <a:lnTo>
                    <a:pt x="6786" y="7283"/>
                  </a:lnTo>
                  <a:lnTo>
                    <a:pt x="6241" y="7097"/>
                  </a:lnTo>
                  <a:lnTo>
                    <a:pt x="5635" y="6983"/>
                  </a:lnTo>
                  <a:lnTo>
                    <a:pt x="5518" y="6976"/>
                  </a:lnTo>
                  <a:lnTo>
                    <a:pt x="5094" y="8163"/>
                  </a:lnTo>
                  <a:lnTo>
                    <a:pt x="5089" y="8174"/>
                  </a:lnTo>
                  <a:lnTo>
                    <a:pt x="5082" y="8186"/>
                  </a:lnTo>
                  <a:lnTo>
                    <a:pt x="5074" y="8196"/>
                  </a:lnTo>
                  <a:lnTo>
                    <a:pt x="5065" y="8205"/>
                  </a:lnTo>
                  <a:lnTo>
                    <a:pt x="5055" y="8213"/>
                  </a:lnTo>
                  <a:lnTo>
                    <a:pt x="5044" y="8219"/>
                  </a:lnTo>
                  <a:lnTo>
                    <a:pt x="5032" y="8224"/>
                  </a:lnTo>
                  <a:lnTo>
                    <a:pt x="5019" y="8227"/>
                  </a:lnTo>
                  <a:lnTo>
                    <a:pt x="5006" y="8229"/>
                  </a:lnTo>
                  <a:lnTo>
                    <a:pt x="4994" y="8229"/>
                  </a:lnTo>
                  <a:lnTo>
                    <a:pt x="4981" y="8227"/>
                  </a:lnTo>
                  <a:lnTo>
                    <a:pt x="4968" y="8224"/>
                  </a:lnTo>
                  <a:lnTo>
                    <a:pt x="4956" y="8219"/>
                  </a:lnTo>
                  <a:lnTo>
                    <a:pt x="4945" y="8213"/>
                  </a:lnTo>
                  <a:lnTo>
                    <a:pt x="4935" y="8205"/>
                  </a:lnTo>
                  <a:lnTo>
                    <a:pt x="4926" y="8196"/>
                  </a:lnTo>
                  <a:lnTo>
                    <a:pt x="4918" y="8186"/>
                  </a:lnTo>
                  <a:lnTo>
                    <a:pt x="4911" y="8174"/>
                  </a:lnTo>
                  <a:lnTo>
                    <a:pt x="4906" y="8163"/>
                  </a:lnTo>
                  <a:lnTo>
                    <a:pt x="4482" y="6976"/>
                  </a:lnTo>
                  <a:lnTo>
                    <a:pt x="4365" y="6983"/>
                  </a:lnTo>
                  <a:lnTo>
                    <a:pt x="3759" y="7097"/>
                  </a:lnTo>
                  <a:lnTo>
                    <a:pt x="3214" y="7283"/>
                  </a:lnTo>
                  <a:lnTo>
                    <a:pt x="2757" y="7537"/>
                  </a:lnTo>
                  <a:lnTo>
                    <a:pt x="2415" y="7851"/>
                  </a:lnTo>
                  <a:lnTo>
                    <a:pt x="2201" y="8218"/>
                  </a:lnTo>
                  <a:lnTo>
                    <a:pt x="2117" y="8693"/>
                  </a:lnTo>
                  <a:lnTo>
                    <a:pt x="2109" y="8725"/>
                  </a:lnTo>
                  <a:lnTo>
                    <a:pt x="2098" y="8756"/>
                  </a:lnTo>
                  <a:lnTo>
                    <a:pt x="2082" y="8784"/>
                  </a:lnTo>
                  <a:lnTo>
                    <a:pt x="2063" y="8811"/>
                  </a:lnTo>
                  <a:lnTo>
                    <a:pt x="2040" y="8834"/>
                  </a:lnTo>
                  <a:lnTo>
                    <a:pt x="2014" y="8855"/>
                  </a:lnTo>
                  <a:lnTo>
                    <a:pt x="1987" y="8872"/>
                  </a:lnTo>
                  <a:lnTo>
                    <a:pt x="1957" y="8885"/>
                  </a:lnTo>
                  <a:lnTo>
                    <a:pt x="1925" y="8894"/>
                  </a:lnTo>
                  <a:lnTo>
                    <a:pt x="1893" y="8899"/>
                  </a:lnTo>
                  <a:lnTo>
                    <a:pt x="1860" y="8900"/>
                  </a:lnTo>
                  <a:lnTo>
                    <a:pt x="1828" y="8896"/>
                  </a:lnTo>
                  <a:lnTo>
                    <a:pt x="1796" y="8888"/>
                  </a:lnTo>
                  <a:lnTo>
                    <a:pt x="1765" y="8877"/>
                  </a:lnTo>
                  <a:lnTo>
                    <a:pt x="1737" y="8861"/>
                  </a:lnTo>
                  <a:lnTo>
                    <a:pt x="1710" y="8842"/>
                  </a:lnTo>
                  <a:lnTo>
                    <a:pt x="1687" y="8819"/>
                  </a:lnTo>
                  <a:lnTo>
                    <a:pt x="1666" y="8793"/>
                  </a:lnTo>
                  <a:lnTo>
                    <a:pt x="1649" y="8766"/>
                  </a:lnTo>
                  <a:lnTo>
                    <a:pt x="1636" y="8736"/>
                  </a:lnTo>
                  <a:lnTo>
                    <a:pt x="1627" y="8704"/>
                  </a:lnTo>
                  <a:lnTo>
                    <a:pt x="1622" y="8672"/>
                  </a:lnTo>
                  <a:lnTo>
                    <a:pt x="1621" y="8639"/>
                  </a:lnTo>
                  <a:lnTo>
                    <a:pt x="1625" y="8607"/>
                  </a:lnTo>
                  <a:lnTo>
                    <a:pt x="1716" y="8088"/>
                  </a:lnTo>
                  <a:lnTo>
                    <a:pt x="1723" y="8059"/>
                  </a:lnTo>
                  <a:lnTo>
                    <a:pt x="1733" y="8032"/>
                  </a:lnTo>
                  <a:lnTo>
                    <a:pt x="1746" y="8006"/>
                  </a:lnTo>
                  <a:lnTo>
                    <a:pt x="2002" y="7567"/>
                  </a:lnTo>
                  <a:lnTo>
                    <a:pt x="2023" y="7535"/>
                  </a:lnTo>
                  <a:lnTo>
                    <a:pt x="2049" y="7508"/>
                  </a:lnTo>
                  <a:lnTo>
                    <a:pt x="2441" y="7149"/>
                  </a:lnTo>
                  <a:lnTo>
                    <a:pt x="2464" y="7130"/>
                  </a:lnTo>
                  <a:lnTo>
                    <a:pt x="2488" y="7115"/>
                  </a:lnTo>
                  <a:lnTo>
                    <a:pt x="2990" y="6835"/>
                  </a:lnTo>
                  <a:lnTo>
                    <a:pt x="3031" y="6817"/>
                  </a:lnTo>
                  <a:lnTo>
                    <a:pt x="3615" y="6618"/>
                  </a:lnTo>
                  <a:lnTo>
                    <a:pt x="3649" y="6609"/>
                  </a:lnTo>
                  <a:lnTo>
                    <a:pt x="4288" y="6489"/>
                  </a:lnTo>
                  <a:lnTo>
                    <a:pt x="4307" y="6487"/>
                  </a:lnTo>
                  <a:lnTo>
                    <a:pt x="4254" y="6338"/>
                  </a:lnTo>
                  <a:lnTo>
                    <a:pt x="4250" y="6325"/>
                  </a:lnTo>
                  <a:lnTo>
                    <a:pt x="4248" y="6313"/>
                  </a:lnTo>
                  <a:lnTo>
                    <a:pt x="4248" y="6300"/>
                  </a:lnTo>
                  <a:lnTo>
                    <a:pt x="4249" y="6287"/>
                  </a:lnTo>
                  <a:lnTo>
                    <a:pt x="4252" y="6274"/>
                  </a:lnTo>
                  <a:lnTo>
                    <a:pt x="4257" y="6262"/>
                  </a:lnTo>
                  <a:lnTo>
                    <a:pt x="4263" y="6251"/>
                  </a:lnTo>
                  <a:lnTo>
                    <a:pt x="4846" y="5319"/>
                  </a:lnTo>
                  <a:lnTo>
                    <a:pt x="4112" y="4585"/>
                  </a:lnTo>
                  <a:lnTo>
                    <a:pt x="4099" y="4570"/>
                  </a:lnTo>
                  <a:lnTo>
                    <a:pt x="4088" y="4554"/>
                  </a:lnTo>
                  <a:lnTo>
                    <a:pt x="4079" y="4536"/>
                  </a:lnTo>
                  <a:lnTo>
                    <a:pt x="4073" y="4518"/>
                  </a:lnTo>
                  <a:lnTo>
                    <a:pt x="4069" y="4499"/>
                  </a:lnTo>
                  <a:lnTo>
                    <a:pt x="4068" y="4479"/>
                  </a:lnTo>
                  <a:lnTo>
                    <a:pt x="4069" y="4471"/>
                  </a:lnTo>
                  <a:lnTo>
                    <a:pt x="4039" y="4453"/>
                  </a:lnTo>
                  <a:lnTo>
                    <a:pt x="4031" y="4448"/>
                  </a:lnTo>
                  <a:lnTo>
                    <a:pt x="3982" y="4416"/>
                  </a:lnTo>
                  <a:lnTo>
                    <a:pt x="3974" y="4410"/>
                  </a:lnTo>
                  <a:lnTo>
                    <a:pt x="3926" y="4377"/>
                  </a:lnTo>
                  <a:lnTo>
                    <a:pt x="3919" y="4371"/>
                  </a:lnTo>
                  <a:lnTo>
                    <a:pt x="3872" y="4335"/>
                  </a:lnTo>
                  <a:lnTo>
                    <a:pt x="3865" y="4330"/>
                  </a:lnTo>
                  <a:lnTo>
                    <a:pt x="3820" y="4292"/>
                  </a:lnTo>
                  <a:lnTo>
                    <a:pt x="3813" y="4286"/>
                  </a:lnTo>
                  <a:lnTo>
                    <a:pt x="3769" y="4247"/>
                  </a:lnTo>
                  <a:lnTo>
                    <a:pt x="3762" y="4241"/>
                  </a:lnTo>
                  <a:lnTo>
                    <a:pt x="3720" y="4200"/>
                  </a:lnTo>
                  <a:lnTo>
                    <a:pt x="3714" y="4194"/>
                  </a:lnTo>
                  <a:lnTo>
                    <a:pt x="3673" y="4152"/>
                  </a:lnTo>
                  <a:lnTo>
                    <a:pt x="3667" y="4145"/>
                  </a:lnTo>
                  <a:lnTo>
                    <a:pt x="3628" y="4101"/>
                  </a:lnTo>
                  <a:lnTo>
                    <a:pt x="3622" y="4094"/>
                  </a:lnTo>
                  <a:lnTo>
                    <a:pt x="3585" y="4049"/>
                  </a:lnTo>
                  <a:lnTo>
                    <a:pt x="3579" y="4042"/>
                  </a:lnTo>
                  <a:lnTo>
                    <a:pt x="3543" y="3996"/>
                  </a:lnTo>
                  <a:lnTo>
                    <a:pt x="3538" y="3988"/>
                  </a:lnTo>
                  <a:lnTo>
                    <a:pt x="3504" y="3940"/>
                  </a:lnTo>
                  <a:lnTo>
                    <a:pt x="3499" y="3933"/>
                  </a:lnTo>
                  <a:lnTo>
                    <a:pt x="3466" y="3884"/>
                  </a:lnTo>
                  <a:lnTo>
                    <a:pt x="3462" y="3876"/>
                  </a:lnTo>
                  <a:lnTo>
                    <a:pt x="3431" y="3825"/>
                  </a:lnTo>
                  <a:lnTo>
                    <a:pt x="3426" y="3817"/>
                  </a:lnTo>
                  <a:lnTo>
                    <a:pt x="3398" y="3766"/>
                  </a:lnTo>
                  <a:lnTo>
                    <a:pt x="3393" y="3757"/>
                  </a:lnTo>
                  <a:lnTo>
                    <a:pt x="3367" y="3705"/>
                  </a:lnTo>
                  <a:lnTo>
                    <a:pt x="3363" y="3697"/>
                  </a:lnTo>
                  <a:lnTo>
                    <a:pt x="3339" y="3643"/>
                  </a:lnTo>
                  <a:lnTo>
                    <a:pt x="3335" y="3635"/>
                  </a:lnTo>
                  <a:lnTo>
                    <a:pt x="3313" y="3581"/>
                  </a:lnTo>
                  <a:lnTo>
                    <a:pt x="3309" y="3572"/>
                  </a:lnTo>
                  <a:lnTo>
                    <a:pt x="3289" y="3517"/>
                  </a:lnTo>
                  <a:lnTo>
                    <a:pt x="3286" y="3509"/>
                  </a:lnTo>
                  <a:lnTo>
                    <a:pt x="3268" y="3453"/>
                  </a:lnTo>
                  <a:lnTo>
                    <a:pt x="3265" y="3444"/>
                  </a:lnTo>
                  <a:lnTo>
                    <a:pt x="3249" y="3388"/>
                  </a:lnTo>
                  <a:lnTo>
                    <a:pt x="3246" y="3379"/>
                  </a:lnTo>
                  <a:lnTo>
                    <a:pt x="3232" y="3323"/>
                  </a:lnTo>
                  <a:lnTo>
                    <a:pt x="3230" y="3314"/>
                  </a:lnTo>
                  <a:lnTo>
                    <a:pt x="3218" y="3256"/>
                  </a:lnTo>
                  <a:lnTo>
                    <a:pt x="3217" y="3247"/>
                  </a:lnTo>
                  <a:lnTo>
                    <a:pt x="3207" y="3190"/>
                  </a:lnTo>
                  <a:lnTo>
                    <a:pt x="3206" y="3180"/>
                  </a:lnTo>
                  <a:lnTo>
                    <a:pt x="3198" y="3122"/>
                  </a:lnTo>
                  <a:lnTo>
                    <a:pt x="3197" y="3113"/>
                  </a:lnTo>
                  <a:lnTo>
                    <a:pt x="3191" y="3055"/>
                  </a:lnTo>
                  <a:lnTo>
                    <a:pt x="3191" y="3045"/>
                  </a:lnTo>
                  <a:lnTo>
                    <a:pt x="3187" y="2987"/>
                  </a:lnTo>
                  <a:lnTo>
                    <a:pt x="3187" y="2978"/>
                  </a:lnTo>
                  <a:lnTo>
                    <a:pt x="3186" y="2919"/>
                  </a:lnTo>
                  <a:lnTo>
                    <a:pt x="3186" y="2909"/>
                  </a:lnTo>
                  <a:lnTo>
                    <a:pt x="3187" y="2851"/>
                  </a:lnTo>
                  <a:lnTo>
                    <a:pt x="3187" y="2841"/>
                  </a:lnTo>
                  <a:lnTo>
                    <a:pt x="3191" y="2783"/>
                  </a:lnTo>
                  <a:lnTo>
                    <a:pt x="3191" y="2774"/>
                  </a:lnTo>
                  <a:lnTo>
                    <a:pt x="3197" y="2715"/>
                  </a:lnTo>
                  <a:lnTo>
                    <a:pt x="3198" y="2706"/>
                  </a:lnTo>
                  <a:lnTo>
                    <a:pt x="3206" y="2648"/>
                  </a:lnTo>
                  <a:lnTo>
                    <a:pt x="3207" y="2639"/>
                  </a:lnTo>
                  <a:lnTo>
                    <a:pt x="3217" y="2581"/>
                  </a:lnTo>
                  <a:lnTo>
                    <a:pt x="3218" y="2572"/>
                  </a:lnTo>
                  <a:lnTo>
                    <a:pt x="3230" y="2515"/>
                  </a:lnTo>
                  <a:lnTo>
                    <a:pt x="3232" y="2506"/>
                  </a:lnTo>
                  <a:lnTo>
                    <a:pt x="3246" y="2449"/>
                  </a:lnTo>
                  <a:lnTo>
                    <a:pt x="3249" y="2441"/>
                  </a:lnTo>
                  <a:lnTo>
                    <a:pt x="3265" y="2384"/>
                  </a:lnTo>
                  <a:lnTo>
                    <a:pt x="3268" y="2376"/>
                  </a:lnTo>
                  <a:lnTo>
                    <a:pt x="3286" y="2320"/>
                  </a:lnTo>
                  <a:lnTo>
                    <a:pt x="3289" y="2311"/>
                  </a:lnTo>
                  <a:lnTo>
                    <a:pt x="3309" y="2257"/>
                  </a:lnTo>
                  <a:lnTo>
                    <a:pt x="3313" y="2248"/>
                  </a:lnTo>
                  <a:lnTo>
                    <a:pt x="3335" y="2194"/>
                  </a:lnTo>
                  <a:lnTo>
                    <a:pt x="3339" y="2185"/>
                  </a:lnTo>
                  <a:lnTo>
                    <a:pt x="3363" y="2132"/>
                  </a:lnTo>
                  <a:lnTo>
                    <a:pt x="3367" y="2124"/>
                  </a:lnTo>
                  <a:lnTo>
                    <a:pt x="3393" y="2071"/>
                  </a:lnTo>
                  <a:lnTo>
                    <a:pt x="3398" y="2063"/>
                  </a:lnTo>
                  <a:lnTo>
                    <a:pt x="3426" y="2011"/>
                  </a:lnTo>
                  <a:lnTo>
                    <a:pt x="3431" y="2003"/>
                  </a:lnTo>
                  <a:lnTo>
                    <a:pt x="3462" y="1952"/>
                  </a:lnTo>
                  <a:lnTo>
                    <a:pt x="3467" y="1944"/>
                  </a:lnTo>
                  <a:lnTo>
                    <a:pt x="3499" y="1895"/>
                  </a:lnTo>
                  <a:lnTo>
                    <a:pt x="3504" y="1888"/>
                  </a:lnTo>
                  <a:lnTo>
                    <a:pt x="3538" y="1840"/>
                  </a:lnTo>
                  <a:lnTo>
                    <a:pt x="3543" y="1832"/>
                  </a:lnTo>
                  <a:lnTo>
                    <a:pt x="3579" y="1786"/>
                  </a:lnTo>
                  <a:lnTo>
                    <a:pt x="3585" y="1779"/>
                  </a:lnTo>
                  <a:lnTo>
                    <a:pt x="3622" y="1734"/>
                  </a:lnTo>
                  <a:lnTo>
                    <a:pt x="3628" y="1727"/>
                  </a:lnTo>
                  <a:lnTo>
                    <a:pt x="3667" y="1683"/>
                  </a:lnTo>
                  <a:lnTo>
                    <a:pt x="3674" y="1677"/>
                  </a:lnTo>
                  <a:lnTo>
                    <a:pt x="3714" y="1635"/>
                  </a:lnTo>
                  <a:lnTo>
                    <a:pt x="3721" y="1628"/>
                  </a:lnTo>
                  <a:lnTo>
                    <a:pt x="3763" y="1588"/>
                  </a:lnTo>
                  <a:lnTo>
                    <a:pt x="3770" y="1581"/>
                  </a:lnTo>
                  <a:lnTo>
                    <a:pt x="3813" y="1542"/>
                  </a:lnTo>
                  <a:lnTo>
                    <a:pt x="3820" y="1536"/>
                  </a:lnTo>
                  <a:lnTo>
                    <a:pt x="3865" y="1499"/>
                  </a:lnTo>
                  <a:lnTo>
                    <a:pt x="3872" y="1493"/>
                  </a:lnTo>
                  <a:lnTo>
                    <a:pt x="3919" y="1458"/>
                  </a:lnTo>
                  <a:lnTo>
                    <a:pt x="3926" y="1452"/>
                  </a:lnTo>
                  <a:lnTo>
                    <a:pt x="3974" y="1418"/>
                  </a:lnTo>
                  <a:lnTo>
                    <a:pt x="3982" y="1413"/>
                  </a:lnTo>
                  <a:lnTo>
                    <a:pt x="4031" y="1381"/>
                  </a:lnTo>
                  <a:lnTo>
                    <a:pt x="4039" y="1376"/>
                  </a:lnTo>
                  <a:lnTo>
                    <a:pt x="4089" y="1346"/>
                  </a:lnTo>
                  <a:lnTo>
                    <a:pt x="4097" y="1341"/>
                  </a:lnTo>
                  <a:lnTo>
                    <a:pt x="4148" y="1313"/>
                  </a:lnTo>
                  <a:lnTo>
                    <a:pt x="4156" y="1308"/>
                  </a:lnTo>
                  <a:lnTo>
                    <a:pt x="4209" y="1282"/>
                  </a:lnTo>
                  <a:lnTo>
                    <a:pt x="4217" y="1278"/>
                  </a:lnTo>
                  <a:lnTo>
                    <a:pt x="4271" y="1253"/>
                  </a:lnTo>
                  <a:lnTo>
                    <a:pt x="4279" y="1250"/>
                  </a:lnTo>
                  <a:lnTo>
                    <a:pt x="4333" y="1227"/>
                  </a:lnTo>
                  <a:lnTo>
                    <a:pt x="4342" y="1224"/>
                  </a:lnTo>
                  <a:lnTo>
                    <a:pt x="4397" y="1203"/>
                  </a:lnTo>
                  <a:lnTo>
                    <a:pt x="4405" y="1200"/>
                  </a:lnTo>
                  <a:lnTo>
                    <a:pt x="4461" y="1182"/>
                  </a:lnTo>
                  <a:lnTo>
                    <a:pt x="4470" y="1179"/>
                  </a:lnTo>
                  <a:lnTo>
                    <a:pt x="4526" y="1163"/>
                  </a:lnTo>
                  <a:lnTo>
                    <a:pt x="4535" y="1161"/>
                  </a:lnTo>
                  <a:lnTo>
                    <a:pt x="4591" y="1147"/>
                  </a:lnTo>
                  <a:lnTo>
                    <a:pt x="4601" y="1144"/>
                  </a:lnTo>
                  <a:lnTo>
                    <a:pt x="4658" y="1133"/>
                  </a:lnTo>
                  <a:lnTo>
                    <a:pt x="4667" y="1131"/>
                  </a:lnTo>
                  <a:lnTo>
                    <a:pt x="4724" y="1121"/>
                  </a:lnTo>
                  <a:lnTo>
                    <a:pt x="4734" y="1120"/>
                  </a:lnTo>
                  <a:lnTo>
                    <a:pt x="4792" y="1112"/>
                  </a:lnTo>
                  <a:lnTo>
                    <a:pt x="4801" y="1111"/>
                  </a:lnTo>
                  <a:lnTo>
                    <a:pt x="4859" y="1105"/>
                  </a:lnTo>
                  <a:lnTo>
                    <a:pt x="4869" y="1105"/>
                  </a:lnTo>
                  <a:lnTo>
                    <a:pt x="4927" y="1101"/>
                  </a:lnTo>
                  <a:lnTo>
                    <a:pt x="4936" y="1101"/>
                  </a:lnTo>
                  <a:lnTo>
                    <a:pt x="4995" y="1100"/>
                  </a:lnTo>
                  <a:lnTo>
                    <a:pt x="5005" y="1100"/>
                  </a:lnTo>
                  <a:lnTo>
                    <a:pt x="5064" y="1101"/>
                  </a:lnTo>
                  <a:lnTo>
                    <a:pt x="5073" y="1101"/>
                  </a:lnTo>
                  <a:lnTo>
                    <a:pt x="5131" y="1105"/>
                  </a:lnTo>
                  <a:lnTo>
                    <a:pt x="5141" y="1105"/>
                  </a:lnTo>
                  <a:lnTo>
                    <a:pt x="5199" y="1111"/>
                  </a:lnTo>
                  <a:lnTo>
                    <a:pt x="5208" y="1112"/>
                  </a:lnTo>
                  <a:lnTo>
                    <a:pt x="5266" y="1120"/>
                  </a:lnTo>
                  <a:lnTo>
                    <a:pt x="5276" y="1121"/>
                  </a:lnTo>
                  <a:lnTo>
                    <a:pt x="5333" y="1131"/>
                  </a:lnTo>
                  <a:lnTo>
                    <a:pt x="5342" y="1133"/>
                  </a:lnTo>
                  <a:lnTo>
                    <a:pt x="5399" y="1144"/>
                  </a:lnTo>
                  <a:lnTo>
                    <a:pt x="5409" y="1147"/>
                  </a:lnTo>
                  <a:lnTo>
                    <a:pt x="5465" y="1161"/>
                  </a:lnTo>
                  <a:lnTo>
                    <a:pt x="5474" y="1163"/>
                  </a:lnTo>
                  <a:lnTo>
                    <a:pt x="5530" y="1179"/>
                  </a:lnTo>
                  <a:lnTo>
                    <a:pt x="5539" y="1182"/>
                  </a:lnTo>
                  <a:lnTo>
                    <a:pt x="5595" y="1200"/>
                  </a:lnTo>
                  <a:lnTo>
                    <a:pt x="5603" y="1203"/>
                  </a:lnTo>
                  <a:lnTo>
                    <a:pt x="5658" y="1224"/>
                  </a:lnTo>
                  <a:lnTo>
                    <a:pt x="5667" y="1227"/>
                  </a:lnTo>
                  <a:lnTo>
                    <a:pt x="5721" y="1250"/>
                  </a:lnTo>
                  <a:lnTo>
                    <a:pt x="5729" y="1253"/>
                  </a:lnTo>
                  <a:lnTo>
                    <a:pt x="5783" y="1278"/>
                  </a:lnTo>
                  <a:lnTo>
                    <a:pt x="5791" y="1282"/>
                  </a:lnTo>
                  <a:lnTo>
                    <a:pt x="5844" y="1308"/>
                  </a:lnTo>
                  <a:lnTo>
                    <a:pt x="5852" y="1313"/>
                  </a:lnTo>
                  <a:lnTo>
                    <a:pt x="5903" y="1341"/>
                  </a:lnTo>
                  <a:lnTo>
                    <a:pt x="5911" y="1346"/>
                  </a:lnTo>
                  <a:lnTo>
                    <a:pt x="5961" y="1376"/>
                  </a:lnTo>
                  <a:lnTo>
                    <a:pt x="5969" y="1381"/>
                  </a:lnTo>
                  <a:lnTo>
                    <a:pt x="6018" y="1413"/>
                  </a:lnTo>
                  <a:lnTo>
                    <a:pt x="6026" y="1418"/>
                  </a:lnTo>
                  <a:lnTo>
                    <a:pt x="6074" y="1452"/>
                  </a:lnTo>
                  <a:lnTo>
                    <a:pt x="6081" y="1458"/>
                  </a:lnTo>
                  <a:lnTo>
                    <a:pt x="6128" y="1493"/>
                  </a:lnTo>
                  <a:lnTo>
                    <a:pt x="6135" y="1499"/>
                  </a:lnTo>
                  <a:lnTo>
                    <a:pt x="6180" y="1536"/>
                  </a:lnTo>
                  <a:lnTo>
                    <a:pt x="6187" y="1542"/>
                  </a:lnTo>
                  <a:lnTo>
                    <a:pt x="6230" y="1581"/>
                  </a:lnTo>
                  <a:lnTo>
                    <a:pt x="6237" y="1588"/>
                  </a:lnTo>
                  <a:lnTo>
                    <a:pt x="6279" y="1628"/>
                  </a:lnTo>
                  <a:lnTo>
                    <a:pt x="6286" y="1635"/>
                  </a:lnTo>
                  <a:lnTo>
                    <a:pt x="6326" y="1677"/>
                  </a:lnTo>
                  <a:lnTo>
                    <a:pt x="6333" y="1683"/>
                  </a:lnTo>
                  <a:lnTo>
                    <a:pt x="6372" y="1727"/>
                  </a:lnTo>
                  <a:lnTo>
                    <a:pt x="6378" y="1734"/>
                  </a:lnTo>
                  <a:lnTo>
                    <a:pt x="6415" y="1779"/>
                  </a:lnTo>
                  <a:lnTo>
                    <a:pt x="6421" y="1786"/>
                  </a:lnTo>
                  <a:lnTo>
                    <a:pt x="6457" y="1832"/>
                  </a:lnTo>
                  <a:lnTo>
                    <a:pt x="6462" y="1840"/>
                  </a:lnTo>
                  <a:lnTo>
                    <a:pt x="6496" y="1888"/>
                  </a:lnTo>
                  <a:lnTo>
                    <a:pt x="6501" y="1895"/>
                  </a:lnTo>
                  <a:lnTo>
                    <a:pt x="6533" y="1944"/>
                  </a:lnTo>
                  <a:lnTo>
                    <a:pt x="6538" y="1952"/>
                  </a:lnTo>
                  <a:lnTo>
                    <a:pt x="6569" y="2003"/>
                  </a:lnTo>
                  <a:lnTo>
                    <a:pt x="6574" y="2011"/>
                  </a:lnTo>
                  <a:lnTo>
                    <a:pt x="6602" y="2063"/>
                  </a:lnTo>
                  <a:lnTo>
                    <a:pt x="6607" y="2071"/>
                  </a:lnTo>
                  <a:lnTo>
                    <a:pt x="6633" y="2124"/>
                  </a:lnTo>
                  <a:lnTo>
                    <a:pt x="6637" y="2132"/>
                  </a:lnTo>
                  <a:lnTo>
                    <a:pt x="6661" y="2185"/>
                  </a:lnTo>
                  <a:lnTo>
                    <a:pt x="6665" y="2194"/>
                  </a:lnTo>
                  <a:lnTo>
                    <a:pt x="6687" y="2248"/>
                  </a:lnTo>
                  <a:lnTo>
                    <a:pt x="6691" y="2257"/>
                  </a:lnTo>
                  <a:lnTo>
                    <a:pt x="6711" y="2311"/>
                  </a:lnTo>
                  <a:lnTo>
                    <a:pt x="6714" y="2320"/>
                  </a:lnTo>
                  <a:lnTo>
                    <a:pt x="6732" y="2376"/>
                  </a:lnTo>
                  <a:lnTo>
                    <a:pt x="6735" y="2384"/>
                  </a:lnTo>
                  <a:lnTo>
                    <a:pt x="6751" y="2441"/>
                  </a:lnTo>
                  <a:lnTo>
                    <a:pt x="6754" y="2449"/>
                  </a:lnTo>
                  <a:lnTo>
                    <a:pt x="6768" y="2506"/>
                  </a:lnTo>
                  <a:lnTo>
                    <a:pt x="6770" y="2515"/>
                  </a:lnTo>
                  <a:lnTo>
                    <a:pt x="6782" y="2572"/>
                  </a:lnTo>
                  <a:lnTo>
                    <a:pt x="6783" y="2581"/>
                  </a:lnTo>
                  <a:lnTo>
                    <a:pt x="6793" y="2639"/>
                  </a:lnTo>
                  <a:lnTo>
                    <a:pt x="6794" y="2648"/>
                  </a:lnTo>
                  <a:lnTo>
                    <a:pt x="6802" y="2706"/>
                  </a:lnTo>
                  <a:lnTo>
                    <a:pt x="6803" y="2715"/>
                  </a:lnTo>
                  <a:lnTo>
                    <a:pt x="6809" y="2774"/>
                  </a:lnTo>
                  <a:lnTo>
                    <a:pt x="6809" y="2783"/>
                  </a:lnTo>
                  <a:lnTo>
                    <a:pt x="6813" y="2841"/>
                  </a:lnTo>
                  <a:close/>
                  <a:moveTo>
                    <a:pt x="6310" y="3013"/>
                  </a:moveTo>
                  <a:lnTo>
                    <a:pt x="6313" y="2964"/>
                  </a:lnTo>
                  <a:lnTo>
                    <a:pt x="6314" y="2914"/>
                  </a:lnTo>
                  <a:lnTo>
                    <a:pt x="6313" y="2865"/>
                  </a:lnTo>
                  <a:lnTo>
                    <a:pt x="6310" y="2816"/>
                  </a:lnTo>
                  <a:lnTo>
                    <a:pt x="6306" y="2767"/>
                  </a:lnTo>
                  <a:lnTo>
                    <a:pt x="6299" y="2718"/>
                  </a:lnTo>
                  <a:lnTo>
                    <a:pt x="6291" y="2670"/>
                  </a:lnTo>
                  <a:lnTo>
                    <a:pt x="6281" y="2622"/>
                  </a:lnTo>
                  <a:lnTo>
                    <a:pt x="6269" y="2574"/>
                  </a:lnTo>
                  <a:lnTo>
                    <a:pt x="6256" y="2527"/>
                  </a:lnTo>
                  <a:lnTo>
                    <a:pt x="6240" y="2480"/>
                  </a:lnTo>
                  <a:lnTo>
                    <a:pt x="6223" y="2434"/>
                  </a:lnTo>
                  <a:lnTo>
                    <a:pt x="6205" y="2389"/>
                  </a:lnTo>
                  <a:lnTo>
                    <a:pt x="6184" y="2344"/>
                  </a:lnTo>
                  <a:lnTo>
                    <a:pt x="6162" y="2300"/>
                  </a:lnTo>
                  <a:lnTo>
                    <a:pt x="6138" y="2257"/>
                  </a:lnTo>
                  <a:lnTo>
                    <a:pt x="6113" y="2215"/>
                  </a:lnTo>
                  <a:lnTo>
                    <a:pt x="6086" y="2174"/>
                  </a:lnTo>
                  <a:lnTo>
                    <a:pt x="6057" y="2134"/>
                  </a:lnTo>
                  <a:lnTo>
                    <a:pt x="6027" y="2095"/>
                  </a:lnTo>
                  <a:lnTo>
                    <a:pt x="5996" y="2057"/>
                  </a:lnTo>
                  <a:lnTo>
                    <a:pt x="5963" y="2020"/>
                  </a:lnTo>
                  <a:lnTo>
                    <a:pt x="5929" y="1985"/>
                  </a:lnTo>
                  <a:lnTo>
                    <a:pt x="5894" y="1951"/>
                  </a:lnTo>
                  <a:lnTo>
                    <a:pt x="5858" y="1918"/>
                  </a:lnTo>
                  <a:lnTo>
                    <a:pt x="5820" y="1887"/>
                  </a:lnTo>
                  <a:lnTo>
                    <a:pt x="5781" y="1857"/>
                  </a:lnTo>
                  <a:lnTo>
                    <a:pt x="5741" y="1829"/>
                  </a:lnTo>
                  <a:lnTo>
                    <a:pt x="5700" y="1802"/>
                  </a:lnTo>
                  <a:lnTo>
                    <a:pt x="5657" y="1777"/>
                  </a:lnTo>
                  <a:lnTo>
                    <a:pt x="5613" y="1752"/>
                  </a:lnTo>
                  <a:lnTo>
                    <a:pt x="5569" y="1730"/>
                  </a:lnTo>
                  <a:lnTo>
                    <a:pt x="5525" y="1710"/>
                  </a:lnTo>
                  <a:lnTo>
                    <a:pt x="5479" y="1691"/>
                  </a:lnTo>
                  <a:lnTo>
                    <a:pt x="5434" y="1674"/>
                  </a:lnTo>
                  <a:lnTo>
                    <a:pt x="5387" y="1658"/>
                  </a:lnTo>
                  <a:lnTo>
                    <a:pt x="5340" y="1645"/>
                  </a:lnTo>
                  <a:lnTo>
                    <a:pt x="5293" y="1633"/>
                  </a:lnTo>
                  <a:lnTo>
                    <a:pt x="5245" y="1623"/>
                  </a:lnTo>
                  <a:lnTo>
                    <a:pt x="5196" y="1615"/>
                  </a:lnTo>
                  <a:lnTo>
                    <a:pt x="5148" y="1608"/>
                  </a:lnTo>
                  <a:lnTo>
                    <a:pt x="5099" y="1604"/>
                  </a:lnTo>
                  <a:lnTo>
                    <a:pt x="5049" y="1601"/>
                  </a:lnTo>
                  <a:lnTo>
                    <a:pt x="5000" y="1600"/>
                  </a:lnTo>
                  <a:lnTo>
                    <a:pt x="4951" y="1601"/>
                  </a:lnTo>
                  <a:lnTo>
                    <a:pt x="4901" y="1604"/>
                  </a:lnTo>
                  <a:lnTo>
                    <a:pt x="4852" y="1608"/>
                  </a:lnTo>
                  <a:lnTo>
                    <a:pt x="4804" y="1615"/>
                  </a:lnTo>
                  <a:lnTo>
                    <a:pt x="4755" y="1623"/>
                  </a:lnTo>
                  <a:lnTo>
                    <a:pt x="4707" y="1633"/>
                  </a:lnTo>
                  <a:lnTo>
                    <a:pt x="4660" y="1645"/>
                  </a:lnTo>
                  <a:lnTo>
                    <a:pt x="4613" y="1658"/>
                  </a:lnTo>
                  <a:lnTo>
                    <a:pt x="4566" y="1674"/>
                  </a:lnTo>
                  <a:lnTo>
                    <a:pt x="4521" y="1691"/>
                  </a:lnTo>
                  <a:lnTo>
                    <a:pt x="4475" y="1710"/>
                  </a:lnTo>
                  <a:lnTo>
                    <a:pt x="4431" y="1730"/>
                  </a:lnTo>
                  <a:lnTo>
                    <a:pt x="4387" y="1752"/>
                  </a:lnTo>
                  <a:lnTo>
                    <a:pt x="4343" y="1777"/>
                  </a:lnTo>
                  <a:lnTo>
                    <a:pt x="4300" y="1802"/>
                  </a:lnTo>
                  <a:lnTo>
                    <a:pt x="4259" y="1829"/>
                  </a:lnTo>
                  <a:lnTo>
                    <a:pt x="4219" y="1857"/>
                  </a:lnTo>
                  <a:lnTo>
                    <a:pt x="4180" y="1887"/>
                  </a:lnTo>
                  <a:lnTo>
                    <a:pt x="4142" y="1918"/>
                  </a:lnTo>
                  <a:lnTo>
                    <a:pt x="4106" y="1951"/>
                  </a:lnTo>
                  <a:lnTo>
                    <a:pt x="4071" y="1985"/>
                  </a:lnTo>
                  <a:lnTo>
                    <a:pt x="4037" y="2020"/>
                  </a:lnTo>
                  <a:lnTo>
                    <a:pt x="4004" y="2057"/>
                  </a:lnTo>
                  <a:lnTo>
                    <a:pt x="3973" y="2095"/>
                  </a:lnTo>
                  <a:lnTo>
                    <a:pt x="3943" y="2134"/>
                  </a:lnTo>
                  <a:lnTo>
                    <a:pt x="3914" y="2174"/>
                  </a:lnTo>
                  <a:lnTo>
                    <a:pt x="3887" y="2215"/>
                  </a:lnTo>
                  <a:lnTo>
                    <a:pt x="3862" y="2257"/>
                  </a:lnTo>
                  <a:lnTo>
                    <a:pt x="3838" y="2300"/>
                  </a:lnTo>
                  <a:lnTo>
                    <a:pt x="3816" y="2344"/>
                  </a:lnTo>
                  <a:lnTo>
                    <a:pt x="3795" y="2389"/>
                  </a:lnTo>
                  <a:lnTo>
                    <a:pt x="3777" y="2434"/>
                  </a:lnTo>
                  <a:lnTo>
                    <a:pt x="3760" y="2480"/>
                  </a:lnTo>
                  <a:lnTo>
                    <a:pt x="3744" y="2527"/>
                  </a:lnTo>
                  <a:lnTo>
                    <a:pt x="3731" y="2574"/>
                  </a:lnTo>
                  <a:lnTo>
                    <a:pt x="3719" y="2622"/>
                  </a:lnTo>
                  <a:lnTo>
                    <a:pt x="3709" y="2670"/>
                  </a:lnTo>
                  <a:lnTo>
                    <a:pt x="3701" y="2718"/>
                  </a:lnTo>
                  <a:lnTo>
                    <a:pt x="3694" y="2767"/>
                  </a:lnTo>
                  <a:lnTo>
                    <a:pt x="3690" y="2816"/>
                  </a:lnTo>
                  <a:lnTo>
                    <a:pt x="3687" y="2865"/>
                  </a:lnTo>
                  <a:lnTo>
                    <a:pt x="3686" y="2914"/>
                  </a:lnTo>
                  <a:lnTo>
                    <a:pt x="3687" y="2964"/>
                  </a:lnTo>
                  <a:lnTo>
                    <a:pt x="3690" y="3013"/>
                  </a:lnTo>
                  <a:lnTo>
                    <a:pt x="3694" y="3062"/>
                  </a:lnTo>
                  <a:lnTo>
                    <a:pt x="3701" y="3111"/>
                  </a:lnTo>
                  <a:lnTo>
                    <a:pt x="3709" y="3159"/>
                  </a:lnTo>
                  <a:lnTo>
                    <a:pt x="3719" y="3207"/>
                  </a:lnTo>
                  <a:lnTo>
                    <a:pt x="3731" y="3255"/>
                  </a:lnTo>
                  <a:lnTo>
                    <a:pt x="3744" y="3302"/>
                  </a:lnTo>
                  <a:lnTo>
                    <a:pt x="3759" y="3348"/>
                  </a:lnTo>
                  <a:lnTo>
                    <a:pt x="3776" y="3394"/>
                  </a:lnTo>
                  <a:lnTo>
                    <a:pt x="3795" y="3440"/>
                  </a:lnTo>
                  <a:lnTo>
                    <a:pt x="3816" y="3484"/>
                  </a:lnTo>
                  <a:lnTo>
                    <a:pt x="3838" y="3528"/>
                  </a:lnTo>
                  <a:lnTo>
                    <a:pt x="3861" y="3571"/>
                  </a:lnTo>
                  <a:lnTo>
                    <a:pt x="3887" y="3613"/>
                  </a:lnTo>
                  <a:lnTo>
                    <a:pt x="3914" y="3654"/>
                  </a:lnTo>
                  <a:lnTo>
                    <a:pt x="3943" y="3695"/>
                  </a:lnTo>
                  <a:lnTo>
                    <a:pt x="3973" y="3734"/>
                  </a:lnTo>
                  <a:lnTo>
                    <a:pt x="4004" y="3772"/>
                  </a:lnTo>
                  <a:lnTo>
                    <a:pt x="4037" y="3808"/>
                  </a:lnTo>
                  <a:lnTo>
                    <a:pt x="4071" y="3844"/>
                  </a:lnTo>
                  <a:lnTo>
                    <a:pt x="4106" y="3878"/>
                  </a:lnTo>
                  <a:lnTo>
                    <a:pt x="4143" y="3910"/>
                  </a:lnTo>
                  <a:lnTo>
                    <a:pt x="4180" y="3942"/>
                  </a:lnTo>
                  <a:lnTo>
                    <a:pt x="4219" y="3972"/>
                  </a:lnTo>
                  <a:lnTo>
                    <a:pt x="4259" y="4000"/>
                  </a:lnTo>
                  <a:lnTo>
                    <a:pt x="4301" y="4027"/>
                  </a:lnTo>
                  <a:lnTo>
                    <a:pt x="4343" y="4052"/>
                  </a:lnTo>
                  <a:lnTo>
                    <a:pt x="4386" y="4076"/>
                  </a:lnTo>
                  <a:lnTo>
                    <a:pt x="4430" y="4098"/>
                  </a:lnTo>
                  <a:lnTo>
                    <a:pt x="4475" y="4119"/>
                  </a:lnTo>
                  <a:lnTo>
                    <a:pt x="4520" y="4138"/>
                  </a:lnTo>
                  <a:lnTo>
                    <a:pt x="4566" y="4155"/>
                  </a:lnTo>
                  <a:lnTo>
                    <a:pt x="4613" y="4170"/>
                  </a:lnTo>
                  <a:lnTo>
                    <a:pt x="4660" y="4184"/>
                  </a:lnTo>
                  <a:lnTo>
                    <a:pt x="4708" y="4196"/>
                  </a:lnTo>
                  <a:lnTo>
                    <a:pt x="4756" y="4206"/>
                  </a:lnTo>
                  <a:lnTo>
                    <a:pt x="4804" y="4214"/>
                  </a:lnTo>
                  <a:lnTo>
                    <a:pt x="4853" y="4221"/>
                  </a:lnTo>
                  <a:lnTo>
                    <a:pt x="4901" y="4225"/>
                  </a:lnTo>
                  <a:lnTo>
                    <a:pt x="4951" y="4228"/>
                  </a:lnTo>
                  <a:lnTo>
                    <a:pt x="5000" y="4229"/>
                  </a:lnTo>
                  <a:lnTo>
                    <a:pt x="5049" y="4228"/>
                  </a:lnTo>
                  <a:lnTo>
                    <a:pt x="5099" y="4225"/>
                  </a:lnTo>
                  <a:lnTo>
                    <a:pt x="5147" y="4221"/>
                  </a:lnTo>
                  <a:lnTo>
                    <a:pt x="5196" y="4214"/>
                  </a:lnTo>
                  <a:lnTo>
                    <a:pt x="5244" y="4206"/>
                  </a:lnTo>
                  <a:lnTo>
                    <a:pt x="5292" y="4196"/>
                  </a:lnTo>
                  <a:lnTo>
                    <a:pt x="5340" y="4184"/>
                  </a:lnTo>
                  <a:lnTo>
                    <a:pt x="5387" y="4170"/>
                  </a:lnTo>
                  <a:lnTo>
                    <a:pt x="5434" y="4155"/>
                  </a:lnTo>
                  <a:lnTo>
                    <a:pt x="5480" y="4138"/>
                  </a:lnTo>
                  <a:lnTo>
                    <a:pt x="5525" y="4119"/>
                  </a:lnTo>
                  <a:lnTo>
                    <a:pt x="5570" y="4098"/>
                  </a:lnTo>
                  <a:lnTo>
                    <a:pt x="5614" y="4076"/>
                  </a:lnTo>
                  <a:lnTo>
                    <a:pt x="5657" y="4052"/>
                  </a:lnTo>
                  <a:lnTo>
                    <a:pt x="5699" y="4027"/>
                  </a:lnTo>
                  <a:lnTo>
                    <a:pt x="5741" y="4000"/>
                  </a:lnTo>
                  <a:lnTo>
                    <a:pt x="5781" y="3972"/>
                  </a:lnTo>
                  <a:lnTo>
                    <a:pt x="5820" y="3942"/>
                  </a:lnTo>
                  <a:lnTo>
                    <a:pt x="5857" y="3910"/>
                  </a:lnTo>
                  <a:lnTo>
                    <a:pt x="5894" y="3878"/>
                  </a:lnTo>
                  <a:lnTo>
                    <a:pt x="5929" y="3844"/>
                  </a:lnTo>
                  <a:lnTo>
                    <a:pt x="5963" y="3808"/>
                  </a:lnTo>
                  <a:lnTo>
                    <a:pt x="5996" y="3772"/>
                  </a:lnTo>
                  <a:lnTo>
                    <a:pt x="6027" y="3734"/>
                  </a:lnTo>
                  <a:lnTo>
                    <a:pt x="6057" y="3695"/>
                  </a:lnTo>
                  <a:lnTo>
                    <a:pt x="6086" y="3654"/>
                  </a:lnTo>
                  <a:lnTo>
                    <a:pt x="6113" y="3613"/>
                  </a:lnTo>
                  <a:lnTo>
                    <a:pt x="6139" y="3571"/>
                  </a:lnTo>
                  <a:lnTo>
                    <a:pt x="6162" y="3528"/>
                  </a:lnTo>
                  <a:lnTo>
                    <a:pt x="6184" y="3484"/>
                  </a:lnTo>
                  <a:lnTo>
                    <a:pt x="6205" y="3440"/>
                  </a:lnTo>
                  <a:lnTo>
                    <a:pt x="6224" y="3394"/>
                  </a:lnTo>
                  <a:lnTo>
                    <a:pt x="6241" y="3348"/>
                  </a:lnTo>
                  <a:lnTo>
                    <a:pt x="6256" y="3302"/>
                  </a:lnTo>
                  <a:lnTo>
                    <a:pt x="6269" y="3255"/>
                  </a:lnTo>
                  <a:lnTo>
                    <a:pt x="6281" y="3207"/>
                  </a:lnTo>
                  <a:lnTo>
                    <a:pt x="6291" y="3159"/>
                  </a:lnTo>
                  <a:lnTo>
                    <a:pt x="6299" y="3111"/>
                  </a:lnTo>
                  <a:lnTo>
                    <a:pt x="6306" y="3062"/>
                  </a:lnTo>
                  <a:lnTo>
                    <a:pt x="6310" y="3013"/>
                  </a:lnTo>
                  <a:close/>
                  <a:moveTo>
                    <a:pt x="5485" y="6473"/>
                  </a:moveTo>
                  <a:lnTo>
                    <a:pt x="5542" y="6316"/>
                  </a:lnTo>
                  <a:lnTo>
                    <a:pt x="5000" y="5450"/>
                  </a:lnTo>
                  <a:lnTo>
                    <a:pt x="4458" y="6316"/>
                  </a:lnTo>
                  <a:lnTo>
                    <a:pt x="4515" y="6473"/>
                  </a:lnTo>
                  <a:lnTo>
                    <a:pt x="4985" y="6445"/>
                  </a:lnTo>
                  <a:lnTo>
                    <a:pt x="5015" y="6445"/>
                  </a:lnTo>
                  <a:lnTo>
                    <a:pt x="5485" y="6473"/>
                  </a:lnTo>
                  <a:close/>
                  <a:moveTo>
                    <a:pt x="4667" y="4698"/>
                  </a:moveTo>
                  <a:lnTo>
                    <a:pt x="4657" y="4696"/>
                  </a:lnTo>
                  <a:lnTo>
                    <a:pt x="4645" y="4693"/>
                  </a:lnTo>
                  <a:lnTo>
                    <a:pt x="5000" y="5049"/>
                  </a:lnTo>
                  <a:lnTo>
                    <a:pt x="5355" y="4693"/>
                  </a:lnTo>
                  <a:lnTo>
                    <a:pt x="5343" y="4696"/>
                  </a:lnTo>
                  <a:lnTo>
                    <a:pt x="5333" y="4698"/>
                  </a:lnTo>
                  <a:lnTo>
                    <a:pt x="5276" y="4708"/>
                  </a:lnTo>
                  <a:lnTo>
                    <a:pt x="5267" y="4709"/>
                  </a:lnTo>
                  <a:lnTo>
                    <a:pt x="5209" y="4717"/>
                  </a:lnTo>
                  <a:lnTo>
                    <a:pt x="5199" y="4718"/>
                  </a:lnTo>
                  <a:lnTo>
                    <a:pt x="5141" y="4723"/>
                  </a:lnTo>
                  <a:lnTo>
                    <a:pt x="5132" y="4724"/>
                  </a:lnTo>
                  <a:lnTo>
                    <a:pt x="5073" y="4727"/>
                  </a:lnTo>
                  <a:lnTo>
                    <a:pt x="5064" y="4728"/>
                  </a:lnTo>
                  <a:lnTo>
                    <a:pt x="5005" y="4729"/>
                  </a:lnTo>
                  <a:lnTo>
                    <a:pt x="4995" y="4729"/>
                  </a:lnTo>
                  <a:lnTo>
                    <a:pt x="4936" y="4728"/>
                  </a:lnTo>
                  <a:lnTo>
                    <a:pt x="4927" y="4727"/>
                  </a:lnTo>
                  <a:lnTo>
                    <a:pt x="4868" y="4724"/>
                  </a:lnTo>
                  <a:lnTo>
                    <a:pt x="4859" y="4723"/>
                  </a:lnTo>
                  <a:lnTo>
                    <a:pt x="4801" y="4718"/>
                  </a:lnTo>
                  <a:lnTo>
                    <a:pt x="4791" y="4717"/>
                  </a:lnTo>
                  <a:lnTo>
                    <a:pt x="4733" y="4709"/>
                  </a:lnTo>
                  <a:lnTo>
                    <a:pt x="4724" y="4708"/>
                  </a:lnTo>
                  <a:lnTo>
                    <a:pt x="4667" y="4698"/>
                  </a:lnTo>
                  <a:close/>
                  <a:moveTo>
                    <a:pt x="4690" y="6964"/>
                  </a:moveTo>
                  <a:lnTo>
                    <a:pt x="5000" y="7832"/>
                  </a:lnTo>
                  <a:lnTo>
                    <a:pt x="5310" y="6964"/>
                  </a:lnTo>
                  <a:lnTo>
                    <a:pt x="5000" y="6945"/>
                  </a:lnTo>
                  <a:lnTo>
                    <a:pt x="4690" y="6964"/>
                  </a:lnTo>
                  <a:close/>
                </a:path>
              </a:pathLst>
            </a:custGeom>
            <a:solidFill>
              <a:srgbClr val="0B1E2D"/>
            </a:solidFill>
            <a:ln>
              <a:noFill/>
            </a:ln>
          </p:spPr>
          <p:txBody>
            <a:bodyPr/>
            <a:lstStyle/>
            <a:p>
              <a:endParaRPr/>
            </a:p>
          </p:txBody>
        </p:sp>
      </p:grpSp>
      <p:grpSp>
        <p:nvGrpSpPr>
          <p:cNvPr id="90109" name="Group 152">
            <a:extLst>
              <a:ext uri="{FF2B5EF4-FFF2-40B4-BE49-F238E27FC236}">
                <a16:creationId xmlns:a16="http://schemas.microsoft.com/office/drawing/2014/main" id="{1181E1CF-621E-4918-A5B0-3D150004A32D}"/>
              </a:ext>
            </a:extLst>
          </p:cNvPr>
          <p:cNvGrpSpPr/>
          <p:nvPr/>
        </p:nvGrpSpPr>
        <p:grpSpPr>
          <a:xfrm>
            <a:off x="2642834" y="2073864"/>
            <a:ext cx="750116" cy="750116"/>
            <a:chOff x="6968299" y="4907280"/>
            <a:chExt cx="914400" cy="914400"/>
          </a:xfrm>
        </p:grpSpPr>
        <p:sp>
          <p:nvSpPr>
            <p:cNvPr id="90110" name="Accent">
              <a:extLst>
                <a:ext uri="{FF2B5EF4-FFF2-40B4-BE49-F238E27FC236}">
                  <a16:creationId xmlns:a16="http://schemas.microsoft.com/office/drawing/2014/main" id="{3DCE7DDE-2FDC-4422-A2CF-E8A215FDB230}"/>
                </a:ext>
              </a:extLst>
            </p:cNvPr>
            <p:cNvSpPr/>
            <p:nvPr/>
          </p:nvSpPr>
          <p:spPr>
            <a:xfrm>
              <a:off x="6968299" y="4907280"/>
              <a:ext cx="914400" cy="914400"/>
            </a:xfrm>
            <a:custGeom>
              <a:avLst/>
              <a:gdLst/>
              <a:ahLst/>
              <a:cxnLst/>
              <a:rect l="0" t="0" r="10000" b="10000"/>
              <a:pathLst>
                <a:path w="10000" h="10000">
                  <a:moveTo>
                    <a:pt x="8635" y="4004"/>
                  </a:moveTo>
                  <a:lnTo>
                    <a:pt x="8635" y="6353"/>
                  </a:lnTo>
                  <a:lnTo>
                    <a:pt x="8639" y="6354"/>
                  </a:lnTo>
                  <a:lnTo>
                    <a:pt x="8655" y="6360"/>
                  </a:lnTo>
                  <a:lnTo>
                    <a:pt x="8671" y="6366"/>
                  </a:lnTo>
                  <a:lnTo>
                    <a:pt x="8687" y="6374"/>
                  </a:lnTo>
                  <a:lnTo>
                    <a:pt x="8703" y="6382"/>
                  </a:lnTo>
                  <a:lnTo>
                    <a:pt x="8718" y="6390"/>
                  </a:lnTo>
                  <a:lnTo>
                    <a:pt x="8733" y="6399"/>
                  </a:lnTo>
                  <a:lnTo>
                    <a:pt x="8747" y="6409"/>
                  </a:lnTo>
                  <a:lnTo>
                    <a:pt x="8761" y="6419"/>
                  </a:lnTo>
                  <a:lnTo>
                    <a:pt x="8775" y="6429"/>
                  </a:lnTo>
                  <a:lnTo>
                    <a:pt x="8788" y="6440"/>
                  </a:lnTo>
                  <a:lnTo>
                    <a:pt x="8801" y="6452"/>
                  </a:lnTo>
                  <a:lnTo>
                    <a:pt x="8814" y="6464"/>
                  </a:lnTo>
                  <a:lnTo>
                    <a:pt x="8826" y="6476"/>
                  </a:lnTo>
                  <a:lnTo>
                    <a:pt x="8838" y="6489"/>
                  </a:lnTo>
                  <a:lnTo>
                    <a:pt x="8849" y="6502"/>
                  </a:lnTo>
                  <a:lnTo>
                    <a:pt x="8859" y="6516"/>
                  </a:lnTo>
                  <a:lnTo>
                    <a:pt x="8869" y="6530"/>
                  </a:lnTo>
                  <a:lnTo>
                    <a:pt x="8879" y="6545"/>
                  </a:lnTo>
                  <a:lnTo>
                    <a:pt x="8888" y="6560"/>
                  </a:lnTo>
                  <a:lnTo>
                    <a:pt x="8896" y="6575"/>
                  </a:lnTo>
                  <a:lnTo>
                    <a:pt x="8904" y="6591"/>
                  </a:lnTo>
                  <a:lnTo>
                    <a:pt x="8912" y="6607"/>
                  </a:lnTo>
                  <a:lnTo>
                    <a:pt x="8918" y="6623"/>
                  </a:lnTo>
                  <a:lnTo>
                    <a:pt x="8924" y="6639"/>
                  </a:lnTo>
                  <a:lnTo>
                    <a:pt x="8930" y="6656"/>
                  </a:lnTo>
                  <a:lnTo>
                    <a:pt x="8934" y="6672"/>
                  </a:lnTo>
                  <a:lnTo>
                    <a:pt x="8939" y="6689"/>
                  </a:lnTo>
                  <a:lnTo>
                    <a:pt x="8942" y="6706"/>
                  </a:lnTo>
                  <a:lnTo>
                    <a:pt x="8945" y="6723"/>
                  </a:lnTo>
                  <a:lnTo>
                    <a:pt x="8947" y="6740"/>
                  </a:lnTo>
                  <a:lnTo>
                    <a:pt x="8949" y="6757"/>
                  </a:lnTo>
                  <a:lnTo>
                    <a:pt x="8950" y="6775"/>
                  </a:lnTo>
                  <a:lnTo>
                    <a:pt x="8950" y="6792"/>
                  </a:lnTo>
                  <a:lnTo>
                    <a:pt x="8950" y="6810"/>
                  </a:lnTo>
                  <a:lnTo>
                    <a:pt x="8949" y="6827"/>
                  </a:lnTo>
                  <a:lnTo>
                    <a:pt x="8947" y="6844"/>
                  </a:lnTo>
                  <a:lnTo>
                    <a:pt x="8945" y="6862"/>
                  </a:lnTo>
                  <a:lnTo>
                    <a:pt x="8942" y="6879"/>
                  </a:lnTo>
                  <a:lnTo>
                    <a:pt x="8939" y="6896"/>
                  </a:lnTo>
                  <a:lnTo>
                    <a:pt x="8934" y="6913"/>
                  </a:lnTo>
                  <a:lnTo>
                    <a:pt x="8930" y="6929"/>
                  </a:lnTo>
                  <a:lnTo>
                    <a:pt x="8924" y="6946"/>
                  </a:lnTo>
                  <a:lnTo>
                    <a:pt x="8918" y="6962"/>
                  </a:lnTo>
                  <a:lnTo>
                    <a:pt x="8912" y="6978"/>
                  </a:lnTo>
                  <a:lnTo>
                    <a:pt x="8904" y="6994"/>
                  </a:lnTo>
                  <a:lnTo>
                    <a:pt x="8896" y="7010"/>
                  </a:lnTo>
                  <a:lnTo>
                    <a:pt x="8888" y="7025"/>
                  </a:lnTo>
                  <a:lnTo>
                    <a:pt x="8879" y="7040"/>
                  </a:lnTo>
                  <a:lnTo>
                    <a:pt x="8869" y="7054"/>
                  </a:lnTo>
                  <a:lnTo>
                    <a:pt x="8859" y="7068"/>
                  </a:lnTo>
                  <a:lnTo>
                    <a:pt x="8849" y="7082"/>
                  </a:lnTo>
                  <a:lnTo>
                    <a:pt x="8838" y="7095"/>
                  </a:lnTo>
                  <a:lnTo>
                    <a:pt x="8826" y="7108"/>
                  </a:lnTo>
                  <a:lnTo>
                    <a:pt x="8814" y="7121"/>
                  </a:lnTo>
                  <a:lnTo>
                    <a:pt x="8801" y="7133"/>
                  </a:lnTo>
                  <a:lnTo>
                    <a:pt x="8788" y="7145"/>
                  </a:lnTo>
                  <a:lnTo>
                    <a:pt x="8775" y="7156"/>
                  </a:lnTo>
                  <a:lnTo>
                    <a:pt x="8761" y="7166"/>
                  </a:lnTo>
                  <a:lnTo>
                    <a:pt x="8747" y="7176"/>
                  </a:lnTo>
                  <a:lnTo>
                    <a:pt x="8733" y="7186"/>
                  </a:lnTo>
                  <a:lnTo>
                    <a:pt x="8718" y="7195"/>
                  </a:lnTo>
                  <a:lnTo>
                    <a:pt x="8703" y="7203"/>
                  </a:lnTo>
                  <a:lnTo>
                    <a:pt x="8687" y="7211"/>
                  </a:lnTo>
                  <a:lnTo>
                    <a:pt x="8671" y="7219"/>
                  </a:lnTo>
                  <a:lnTo>
                    <a:pt x="8655" y="7225"/>
                  </a:lnTo>
                  <a:lnTo>
                    <a:pt x="8639" y="7231"/>
                  </a:lnTo>
                  <a:lnTo>
                    <a:pt x="8622" y="7237"/>
                  </a:lnTo>
                  <a:lnTo>
                    <a:pt x="8606" y="7241"/>
                  </a:lnTo>
                  <a:lnTo>
                    <a:pt x="8589" y="7246"/>
                  </a:lnTo>
                  <a:lnTo>
                    <a:pt x="8572" y="7249"/>
                  </a:lnTo>
                  <a:lnTo>
                    <a:pt x="8555" y="7252"/>
                  </a:lnTo>
                  <a:lnTo>
                    <a:pt x="8537" y="7254"/>
                  </a:lnTo>
                  <a:lnTo>
                    <a:pt x="8520" y="7256"/>
                  </a:lnTo>
                  <a:lnTo>
                    <a:pt x="8503" y="7257"/>
                  </a:lnTo>
                  <a:lnTo>
                    <a:pt x="8485" y="7257"/>
                  </a:lnTo>
                  <a:lnTo>
                    <a:pt x="8468" y="7257"/>
                  </a:lnTo>
                  <a:lnTo>
                    <a:pt x="8450" y="7256"/>
                  </a:lnTo>
                  <a:lnTo>
                    <a:pt x="8433" y="7254"/>
                  </a:lnTo>
                  <a:lnTo>
                    <a:pt x="8416" y="7252"/>
                  </a:lnTo>
                  <a:lnTo>
                    <a:pt x="8399" y="7249"/>
                  </a:lnTo>
                  <a:lnTo>
                    <a:pt x="8382" y="7246"/>
                  </a:lnTo>
                  <a:lnTo>
                    <a:pt x="8365" y="7241"/>
                  </a:lnTo>
                  <a:lnTo>
                    <a:pt x="8349" y="7237"/>
                  </a:lnTo>
                  <a:lnTo>
                    <a:pt x="8332" y="7231"/>
                  </a:lnTo>
                  <a:lnTo>
                    <a:pt x="8316" y="7225"/>
                  </a:lnTo>
                  <a:lnTo>
                    <a:pt x="8300" y="7219"/>
                  </a:lnTo>
                  <a:lnTo>
                    <a:pt x="8284" y="7211"/>
                  </a:lnTo>
                  <a:lnTo>
                    <a:pt x="8268" y="7203"/>
                  </a:lnTo>
                  <a:lnTo>
                    <a:pt x="8253" y="7195"/>
                  </a:lnTo>
                  <a:lnTo>
                    <a:pt x="8238" y="7186"/>
                  </a:lnTo>
                  <a:lnTo>
                    <a:pt x="8223" y="7176"/>
                  </a:lnTo>
                  <a:lnTo>
                    <a:pt x="8209" y="7166"/>
                  </a:lnTo>
                  <a:lnTo>
                    <a:pt x="8195" y="7156"/>
                  </a:lnTo>
                  <a:lnTo>
                    <a:pt x="8182" y="7145"/>
                  </a:lnTo>
                  <a:lnTo>
                    <a:pt x="8169" y="7133"/>
                  </a:lnTo>
                  <a:lnTo>
                    <a:pt x="8157" y="7121"/>
                  </a:lnTo>
                  <a:lnTo>
                    <a:pt x="8145" y="7108"/>
                  </a:lnTo>
                  <a:lnTo>
                    <a:pt x="8133" y="7095"/>
                  </a:lnTo>
                  <a:lnTo>
                    <a:pt x="8122" y="7082"/>
                  </a:lnTo>
                  <a:lnTo>
                    <a:pt x="8112" y="7068"/>
                  </a:lnTo>
                  <a:lnTo>
                    <a:pt x="8102" y="7054"/>
                  </a:lnTo>
                  <a:lnTo>
                    <a:pt x="8092" y="7040"/>
                  </a:lnTo>
                  <a:lnTo>
                    <a:pt x="8083" y="7025"/>
                  </a:lnTo>
                  <a:lnTo>
                    <a:pt x="8075" y="7010"/>
                  </a:lnTo>
                  <a:lnTo>
                    <a:pt x="8067" y="6994"/>
                  </a:lnTo>
                  <a:lnTo>
                    <a:pt x="8059" y="6978"/>
                  </a:lnTo>
                  <a:lnTo>
                    <a:pt x="8053" y="6962"/>
                  </a:lnTo>
                  <a:lnTo>
                    <a:pt x="8047" y="6946"/>
                  </a:lnTo>
                  <a:lnTo>
                    <a:pt x="8041" y="6929"/>
                  </a:lnTo>
                  <a:lnTo>
                    <a:pt x="8037" y="6913"/>
                  </a:lnTo>
                  <a:lnTo>
                    <a:pt x="8032" y="6896"/>
                  </a:lnTo>
                  <a:lnTo>
                    <a:pt x="8029" y="6879"/>
                  </a:lnTo>
                  <a:lnTo>
                    <a:pt x="8026" y="6862"/>
                  </a:lnTo>
                  <a:lnTo>
                    <a:pt x="8024" y="6844"/>
                  </a:lnTo>
                  <a:lnTo>
                    <a:pt x="8022" y="6827"/>
                  </a:lnTo>
                  <a:lnTo>
                    <a:pt x="8021" y="6810"/>
                  </a:lnTo>
                  <a:lnTo>
                    <a:pt x="8021" y="6792"/>
                  </a:lnTo>
                  <a:lnTo>
                    <a:pt x="8021" y="6775"/>
                  </a:lnTo>
                  <a:lnTo>
                    <a:pt x="8022" y="6757"/>
                  </a:lnTo>
                  <a:lnTo>
                    <a:pt x="8024" y="6740"/>
                  </a:lnTo>
                  <a:lnTo>
                    <a:pt x="8026" y="6723"/>
                  </a:lnTo>
                  <a:lnTo>
                    <a:pt x="8029" y="6706"/>
                  </a:lnTo>
                  <a:lnTo>
                    <a:pt x="8032" y="6689"/>
                  </a:lnTo>
                  <a:lnTo>
                    <a:pt x="8037" y="6672"/>
                  </a:lnTo>
                  <a:lnTo>
                    <a:pt x="8041" y="6656"/>
                  </a:lnTo>
                  <a:lnTo>
                    <a:pt x="8047" y="6639"/>
                  </a:lnTo>
                  <a:lnTo>
                    <a:pt x="8053" y="6623"/>
                  </a:lnTo>
                  <a:lnTo>
                    <a:pt x="8059" y="6607"/>
                  </a:lnTo>
                  <a:lnTo>
                    <a:pt x="8067" y="6591"/>
                  </a:lnTo>
                  <a:lnTo>
                    <a:pt x="8075" y="6575"/>
                  </a:lnTo>
                  <a:lnTo>
                    <a:pt x="8083" y="6560"/>
                  </a:lnTo>
                  <a:lnTo>
                    <a:pt x="8092" y="6545"/>
                  </a:lnTo>
                  <a:lnTo>
                    <a:pt x="8102" y="6530"/>
                  </a:lnTo>
                  <a:lnTo>
                    <a:pt x="8112" y="6516"/>
                  </a:lnTo>
                  <a:lnTo>
                    <a:pt x="8122" y="6502"/>
                  </a:lnTo>
                  <a:lnTo>
                    <a:pt x="8133" y="6489"/>
                  </a:lnTo>
                  <a:lnTo>
                    <a:pt x="8145" y="6476"/>
                  </a:lnTo>
                  <a:lnTo>
                    <a:pt x="8157" y="6464"/>
                  </a:lnTo>
                  <a:lnTo>
                    <a:pt x="8169" y="6452"/>
                  </a:lnTo>
                  <a:lnTo>
                    <a:pt x="8182" y="6440"/>
                  </a:lnTo>
                  <a:lnTo>
                    <a:pt x="8195" y="6429"/>
                  </a:lnTo>
                  <a:lnTo>
                    <a:pt x="8209" y="6419"/>
                  </a:lnTo>
                  <a:lnTo>
                    <a:pt x="8223" y="6409"/>
                  </a:lnTo>
                  <a:lnTo>
                    <a:pt x="8238" y="6399"/>
                  </a:lnTo>
                  <a:lnTo>
                    <a:pt x="8253" y="6390"/>
                  </a:lnTo>
                  <a:lnTo>
                    <a:pt x="8268" y="6382"/>
                  </a:lnTo>
                  <a:lnTo>
                    <a:pt x="8284" y="6374"/>
                  </a:lnTo>
                  <a:lnTo>
                    <a:pt x="8300" y="6366"/>
                  </a:lnTo>
                  <a:lnTo>
                    <a:pt x="8316" y="6360"/>
                  </a:lnTo>
                  <a:lnTo>
                    <a:pt x="8332" y="6354"/>
                  </a:lnTo>
                  <a:lnTo>
                    <a:pt x="8335" y="6353"/>
                  </a:lnTo>
                  <a:lnTo>
                    <a:pt x="8335" y="4004"/>
                  </a:lnTo>
                  <a:lnTo>
                    <a:pt x="8336" y="3984"/>
                  </a:lnTo>
                  <a:lnTo>
                    <a:pt x="8340" y="3965"/>
                  </a:lnTo>
                  <a:lnTo>
                    <a:pt x="8346" y="3947"/>
                  </a:lnTo>
                  <a:lnTo>
                    <a:pt x="8355" y="3929"/>
                  </a:lnTo>
                  <a:lnTo>
                    <a:pt x="8366" y="3913"/>
                  </a:lnTo>
                  <a:lnTo>
                    <a:pt x="8379" y="3898"/>
                  </a:lnTo>
                  <a:lnTo>
                    <a:pt x="8394" y="3885"/>
                  </a:lnTo>
                  <a:lnTo>
                    <a:pt x="8410" y="3874"/>
                  </a:lnTo>
                  <a:lnTo>
                    <a:pt x="8428" y="3865"/>
                  </a:lnTo>
                  <a:lnTo>
                    <a:pt x="8446" y="3859"/>
                  </a:lnTo>
                  <a:lnTo>
                    <a:pt x="8465" y="3855"/>
                  </a:lnTo>
                  <a:lnTo>
                    <a:pt x="8485" y="3854"/>
                  </a:lnTo>
                  <a:lnTo>
                    <a:pt x="8505" y="3855"/>
                  </a:lnTo>
                  <a:lnTo>
                    <a:pt x="8524" y="3859"/>
                  </a:lnTo>
                  <a:lnTo>
                    <a:pt x="8542" y="3865"/>
                  </a:lnTo>
                  <a:lnTo>
                    <a:pt x="8560" y="3874"/>
                  </a:lnTo>
                  <a:lnTo>
                    <a:pt x="8576" y="3885"/>
                  </a:lnTo>
                  <a:lnTo>
                    <a:pt x="8591" y="3898"/>
                  </a:lnTo>
                  <a:lnTo>
                    <a:pt x="8604" y="3913"/>
                  </a:lnTo>
                  <a:lnTo>
                    <a:pt x="8615" y="3929"/>
                  </a:lnTo>
                  <a:lnTo>
                    <a:pt x="8624" y="3947"/>
                  </a:lnTo>
                  <a:lnTo>
                    <a:pt x="8630" y="3965"/>
                  </a:lnTo>
                  <a:lnTo>
                    <a:pt x="8634" y="3984"/>
                  </a:lnTo>
                  <a:lnTo>
                    <a:pt x="8635" y="4004"/>
                  </a:lnTo>
                  <a:close/>
                </a:path>
              </a:pathLst>
            </a:custGeom>
            <a:solidFill>
              <a:srgbClr val="0070FF"/>
            </a:solidFill>
            <a:ln>
              <a:noFill/>
            </a:ln>
          </p:spPr>
          <p:txBody>
            <a:bodyPr/>
            <a:lstStyle/>
            <a:p>
              <a:endParaRPr/>
            </a:p>
          </p:txBody>
        </p:sp>
        <p:sp>
          <p:nvSpPr>
            <p:cNvPr id="90111" name="Outline">
              <a:extLst>
                <a:ext uri="{FF2B5EF4-FFF2-40B4-BE49-F238E27FC236}">
                  <a16:creationId xmlns:a16="http://schemas.microsoft.com/office/drawing/2014/main" id="{C5D594DA-9BF0-474E-A96F-F2D30C8CE753}"/>
                </a:ext>
              </a:extLst>
            </p:cNvPr>
            <p:cNvSpPr/>
            <p:nvPr/>
          </p:nvSpPr>
          <p:spPr>
            <a:xfrm>
              <a:off x="6968299" y="4907280"/>
              <a:ext cx="914400" cy="914400"/>
            </a:xfrm>
            <a:custGeom>
              <a:avLst/>
              <a:gdLst/>
              <a:ahLst/>
              <a:cxnLst/>
              <a:rect l="0" t="0" r="10000" b="10000"/>
              <a:pathLst>
                <a:path w="10000" h="10000">
                  <a:moveTo>
                    <a:pt x="4835" y="2170"/>
                  </a:moveTo>
                  <a:lnTo>
                    <a:pt x="4866" y="2181"/>
                  </a:lnTo>
                  <a:lnTo>
                    <a:pt x="8583" y="3774"/>
                  </a:lnTo>
                  <a:lnTo>
                    <a:pt x="8612" y="3789"/>
                  </a:lnTo>
                  <a:lnTo>
                    <a:pt x="8639" y="3807"/>
                  </a:lnTo>
                  <a:lnTo>
                    <a:pt x="8663" y="3829"/>
                  </a:lnTo>
                  <a:lnTo>
                    <a:pt x="8684" y="3853"/>
                  </a:lnTo>
                  <a:lnTo>
                    <a:pt x="8702" y="3880"/>
                  </a:lnTo>
                  <a:lnTo>
                    <a:pt x="8716" y="3909"/>
                  </a:lnTo>
                  <a:lnTo>
                    <a:pt x="8727" y="3940"/>
                  </a:lnTo>
                  <a:lnTo>
                    <a:pt x="8733" y="3972"/>
                  </a:lnTo>
                  <a:lnTo>
                    <a:pt x="8735" y="4004"/>
                  </a:lnTo>
                  <a:lnTo>
                    <a:pt x="8733" y="4036"/>
                  </a:lnTo>
                  <a:lnTo>
                    <a:pt x="8727" y="4068"/>
                  </a:lnTo>
                  <a:lnTo>
                    <a:pt x="8716" y="4099"/>
                  </a:lnTo>
                  <a:lnTo>
                    <a:pt x="8702" y="4128"/>
                  </a:lnTo>
                  <a:lnTo>
                    <a:pt x="8684" y="4155"/>
                  </a:lnTo>
                  <a:lnTo>
                    <a:pt x="8663" y="4179"/>
                  </a:lnTo>
                  <a:lnTo>
                    <a:pt x="8639" y="4201"/>
                  </a:lnTo>
                  <a:lnTo>
                    <a:pt x="8612" y="4219"/>
                  </a:lnTo>
                  <a:lnTo>
                    <a:pt x="8583" y="4234"/>
                  </a:lnTo>
                  <a:lnTo>
                    <a:pt x="6345" y="5193"/>
                  </a:lnTo>
                  <a:lnTo>
                    <a:pt x="6345" y="6925"/>
                  </a:lnTo>
                  <a:lnTo>
                    <a:pt x="6345" y="6934"/>
                  </a:lnTo>
                  <a:lnTo>
                    <a:pt x="6344" y="6959"/>
                  </a:lnTo>
                  <a:lnTo>
                    <a:pt x="6343" y="6978"/>
                  </a:lnTo>
                  <a:lnTo>
                    <a:pt x="6340" y="7003"/>
                  </a:lnTo>
                  <a:lnTo>
                    <a:pt x="6337" y="7021"/>
                  </a:lnTo>
                  <a:lnTo>
                    <a:pt x="6332" y="7046"/>
                  </a:lnTo>
                  <a:lnTo>
                    <a:pt x="6328" y="7063"/>
                  </a:lnTo>
                  <a:lnTo>
                    <a:pt x="6322" y="7088"/>
                  </a:lnTo>
                  <a:lnTo>
                    <a:pt x="6317" y="7105"/>
                  </a:lnTo>
                  <a:lnTo>
                    <a:pt x="6309" y="7129"/>
                  </a:lnTo>
                  <a:lnTo>
                    <a:pt x="6303" y="7145"/>
                  </a:lnTo>
                  <a:lnTo>
                    <a:pt x="6293" y="7169"/>
                  </a:lnTo>
                  <a:lnTo>
                    <a:pt x="6286" y="7184"/>
                  </a:lnTo>
                  <a:lnTo>
                    <a:pt x="6274" y="7208"/>
                  </a:lnTo>
                  <a:lnTo>
                    <a:pt x="6266" y="7222"/>
                  </a:lnTo>
                  <a:lnTo>
                    <a:pt x="6253" y="7246"/>
                  </a:lnTo>
                  <a:lnTo>
                    <a:pt x="6245" y="7258"/>
                  </a:lnTo>
                  <a:lnTo>
                    <a:pt x="6229" y="7282"/>
                  </a:lnTo>
                  <a:lnTo>
                    <a:pt x="6221" y="7293"/>
                  </a:lnTo>
                  <a:lnTo>
                    <a:pt x="6204" y="7317"/>
                  </a:lnTo>
                  <a:lnTo>
                    <a:pt x="6196" y="7327"/>
                  </a:lnTo>
                  <a:lnTo>
                    <a:pt x="6177" y="7350"/>
                  </a:lnTo>
                  <a:lnTo>
                    <a:pt x="6168" y="7360"/>
                  </a:lnTo>
                  <a:lnTo>
                    <a:pt x="6148" y="7382"/>
                  </a:lnTo>
                  <a:lnTo>
                    <a:pt x="6139" y="7391"/>
                  </a:lnTo>
                  <a:lnTo>
                    <a:pt x="6117" y="7413"/>
                  </a:lnTo>
                  <a:lnTo>
                    <a:pt x="6109" y="7421"/>
                  </a:lnTo>
                  <a:lnTo>
                    <a:pt x="6084" y="7443"/>
                  </a:lnTo>
                  <a:lnTo>
                    <a:pt x="6077" y="7449"/>
                  </a:lnTo>
                  <a:lnTo>
                    <a:pt x="6051" y="7470"/>
                  </a:lnTo>
                  <a:lnTo>
                    <a:pt x="6043" y="7477"/>
                  </a:lnTo>
                  <a:lnTo>
                    <a:pt x="6016" y="7498"/>
                  </a:lnTo>
                  <a:lnTo>
                    <a:pt x="6008" y="7503"/>
                  </a:lnTo>
                  <a:lnTo>
                    <a:pt x="5980" y="7524"/>
                  </a:lnTo>
                  <a:lnTo>
                    <a:pt x="5972" y="7529"/>
                  </a:lnTo>
                  <a:lnTo>
                    <a:pt x="5942" y="7549"/>
                  </a:lnTo>
                  <a:lnTo>
                    <a:pt x="5935" y="7553"/>
                  </a:lnTo>
                  <a:lnTo>
                    <a:pt x="5903" y="7572"/>
                  </a:lnTo>
                  <a:lnTo>
                    <a:pt x="5896" y="7576"/>
                  </a:lnTo>
                  <a:lnTo>
                    <a:pt x="5863" y="7595"/>
                  </a:lnTo>
                  <a:lnTo>
                    <a:pt x="5856" y="7599"/>
                  </a:lnTo>
                  <a:lnTo>
                    <a:pt x="5822" y="7616"/>
                  </a:lnTo>
                  <a:lnTo>
                    <a:pt x="5815" y="7620"/>
                  </a:lnTo>
                  <a:lnTo>
                    <a:pt x="5779" y="7637"/>
                  </a:lnTo>
                  <a:lnTo>
                    <a:pt x="5773" y="7640"/>
                  </a:lnTo>
                  <a:lnTo>
                    <a:pt x="5736" y="7657"/>
                  </a:lnTo>
                  <a:lnTo>
                    <a:pt x="5730" y="7659"/>
                  </a:lnTo>
                  <a:lnTo>
                    <a:pt x="5692" y="7675"/>
                  </a:lnTo>
                  <a:lnTo>
                    <a:pt x="5685" y="7677"/>
                  </a:lnTo>
                  <a:lnTo>
                    <a:pt x="5646" y="7693"/>
                  </a:lnTo>
                  <a:lnTo>
                    <a:pt x="5640" y="7695"/>
                  </a:lnTo>
                  <a:lnTo>
                    <a:pt x="5600" y="7709"/>
                  </a:lnTo>
                  <a:lnTo>
                    <a:pt x="5594" y="7711"/>
                  </a:lnTo>
                  <a:lnTo>
                    <a:pt x="5552" y="7725"/>
                  </a:lnTo>
                  <a:lnTo>
                    <a:pt x="5547" y="7727"/>
                  </a:lnTo>
                  <a:lnTo>
                    <a:pt x="5504" y="7739"/>
                  </a:lnTo>
                  <a:lnTo>
                    <a:pt x="5498" y="7741"/>
                  </a:lnTo>
                  <a:lnTo>
                    <a:pt x="5455" y="7753"/>
                  </a:lnTo>
                  <a:lnTo>
                    <a:pt x="5449" y="7754"/>
                  </a:lnTo>
                  <a:lnTo>
                    <a:pt x="5405" y="7766"/>
                  </a:lnTo>
                  <a:lnTo>
                    <a:pt x="5400" y="7767"/>
                  </a:lnTo>
                  <a:lnTo>
                    <a:pt x="5354" y="7777"/>
                  </a:lnTo>
                  <a:lnTo>
                    <a:pt x="5349" y="7778"/>
                  </a:lnTo>
                  <a:lnTo>
                    <a:pt x="5303" y="7788"/>
                  </a:lnTo>
                  <a:lnTo>
                    <a:pt x="5298" y="7789"/>
                  </a:lnTo>
                  <a:lnTo>
                    <a:pt x="5252" y="7797"/>
                  </a:lnTo>
                  <a:lnTo>
                    <a:pt x="5247" y="7798"/>
                  </a:lnTo>
                  <a:lnTo>
                    <a:pt x="5200" y="7806"/>
                  </a:lnTo>
                  <a:lnTo>
                    <a:pt x="5195" y="7807"/>
                  </a:lnTo>
                  <a:lnTo>
                    <a:pt x="5147" y="7814"/>
                  </a:lnTo>
                  <a:lnTo>
                    <a:pt x="5143" y="7814"/>
                  </a:lnTo>
                  <a:lnTo>
                    <a:pt x="5094" y="7820"/>
                  </a:lnTo>
                  <a:lnTo>
                    <a:pt x="5090" y="7821"/>
                  </a:lnTo>
                  <a:lnTo>
                    <a:pt x="5041" y="7826"/>
                  </a:lnTo>
                  <a:lnTo>
                    <a:pt x="5036" y="7826"/>
                  </a:lnTo>
                  <a:lnTo>
                    <a:pt x="4988" y="7831"/>
                  </a:lnTo>
                  <a:lnTo>
                    <a:pt x="4983" y="7831"/>
                  </a:lnTo>
                  <a:lnTo>
                    <a:pt x="4934" y="7834"/>
                  </a:lnTo>
                  <a:lnTo>
                    <a:pt x="4929" y="7834"/>
                  </a:lnTo>
                  <a:lnTo>
                    <a:pt x="4879" y="7837"/>
                  </a:lnTo>
                  <a:lnTo>
                    <a:pt x="4875" y="7837"/>
                  </a:lnTo>
                  <a:lnTo>
                    <a:pt x="4825" y="7838"/>
                  </a:lnTo>
                  <a:lnTo>
                    <a:pt x="4820" y="7839"/>
                  </a:lnTo>
                  <a:lnTo>
                    <a:pt x="4770" y="7839"/>
                  </a:lnTo>
                  <a:lnTo>
                    <a:pt x="4766" y="7839"/>
                  </a:lnTo>
                  <a:lnTo>
                    <a:pt x="4716" y="7839"/>
                  </a:lnTo>
                  <a:lnTo>
                    <a:pt x="4711" y="7838"/>
                  </a:lnTo>
                  <a:lnTo>
                    <a:pt x="4661" y="7837"/>
                  </a:lnTo>
                  <a:lnTo>
                    <a:pt x="4657" y="7837"/>
                  </a:lnTo>
                  <a:lnTo>
                    <a:pt x="4607" y="7834"/>
                  </a:lnTo>
                  <a:lnTo>
                    <a:pt x="4602" y="7834"/>
                  </a:lnTo>
                  <a:lnTo>
                    <a:pt x="4553" y="7831"/>
                  </a:lnTo>
                  <a:lnTo>
                    <a:pt x="4548" y="7831"/>
                  </a:lnTo>
                  <a:lnTo>
                    <a:pt x="4500" y="7826"/>
                  </a:lnTo>
                  <a:lnTo>
                    <a:pt x="4495" y="7826"/>
                  </a:lnTo>
                  <a:lnTo>
                    <a:pt x="4446" y="7821"/>
                  </a:lnTo>
                  <a:lnTo>
                    <a:pt x="4442" y="7820"/>
                  </a:lnTo>
                  <a:lnTo>
                    <a:pt x="4393" y="7814"/>
                  </a:lnTo>
                  <a:lnTo>
                    <a:pt x="4389" y="7814"/>
                  </a:lnTo>
                  <a:lnTo>
                    <a:pt x="4341" y="7807"/>
                  </a:lnTo>
                  <a:lnTo>
                    <a:pt x="4336" y="7806"/>
                  </a:lnTo>
                  <a:lnTo>
                    <a:pt x="4289" y="7798"/>
                  </a:lnTo>
                  <a:lnTo>
                    <a:pt x="4284" y="7797"/>
                  </a:lnTo>
                  <a:lnTo>
                    <a:pt x="4238" y="7789"/>
                  </a:lnTo>
                  <a:lnTo>
                    <a:pt x="4233" y="7788"/>
                  </a:lnTo>
                  <a:lnTo>
                    <a:pt x="4187" y="7778"/>
                  </a:lnTo>
                  <a:lnTo>
                    <a:pt x="4182" y="7777"/>
                  </a:lnTo>
                  <a:lnTo>
                    <a:pt x="4136" y="7767"/>
                  </a:lnTo>
                  <a:lnTo>
                    <a:pt x="4131" y="7766"/>
                  </a:lnTo>
                  <a:lnTo>
                    <a:pt x="4087" y="7754"/>
                  </a:lnTo>
                  <a:lnTo>
                    <a:pt x="4081" y="7753"/>
                  </a:lnTo>
                  <a:lnTo>
                    <a:pt x="4038" y="7741"/>
                  </a:lnTo>
                  <a:lnTo>
                    <a:pt x="4032" y="7739"/>
                  </a:lnTo>
                  <a:lnTo>
                    <a:pt x="3989" y="7727"/>
                  </a:lnTo>
                  <a:lnTo>
                    <a:pt x="3984" y="7725"/>
                  </a:lnTo>
                  <a:lnTo>
                    <a:pt x="3942" y="7711"/>
                  </a:lnTo>
                  <a:lnTo>
                    <a:pt x="3936" y="7709"/>
                  </a:lnTo>
                  <a:lnTo>
                    <a:pt x="3896" y="7695"/>
                  </a:lnTo>
                  <a:lnTo>
                    <a:pt x="3890" y="7693"/>
                  </a:lnTo>
                  <a:lnTo>
                    <a:pt x="3850" y="7678"/>
                  </a:lnTo>
                  <a:lnTo>
                    <a:pt x="3844" y="7675"/>
                  </a:lnTo>
                  <a:lnTo>
                    <a:pt x="3806" y="7659"/>
                  </a:lnTo>
                  <a:lnTo>
                    <a:pt x="3799" y="7657"/>
                  </a:lnTo>
                  <a:lnTo>
                    <a:pt x="3762" y="7640"/>
                  </a:lnTo>
                  <a:lnTo>
                    <a:pt x="3756" y="7637"/>
                  </a:lnTo>
                  <a:lnTo>
                    <a:pt x="3720" y="7620"/>
                  </a:lnTo>
                  <a:lnTo>
                    <a:pt x="3714" y="7617"/>
                  </a:lnTo>
                  <a:lnTo>
                    <a:pt x="3679" y="7599"/>
                  </a:lnTo>
                  <a:lnTo>
                    <a:pt x="3672" y="7595"/>
                  </a:lnTo>
                  <a:lnTo>
                    <a:pt x="3639" y="7576"/>
                  </a:lnTo>
                  <a:lnTo>
                    <a:pt x="3632" y="7572"/>
                  </a:lnTo>
                  <a:lnTo>
                    <a:pt x="3600" y="7553"/>
                  </a:lnTo>
                  <a:lnTo>
                    <a:pt x="3593" y="7549"/>
                  </a:lnTo>
                  <a:lnTo>
                    <a:pt x="3563" y="7529"/>
                  </a:lnTo>
                  <a:lnTo>
                    <a:pt x="3555" y="7524"/>
                  </a:lnTo>
                  <a:lnTo>
                    <a:pt x="3527" y="7503"/>
                  </a:lnTo>
                  <a:lnTo>
                    <a:pt x="3519" y="7498"/>
                  </a:lnTo>
                  <a:lnTo>
                    <a:pt x="3492" y="7477"/>
                  </a:lnTo>
                  <a:lnTo>
                    <a:pt x="3484" y="7470"/>
                  </a:lnTo>
                  <a:lnTo>
                    <a:pt x="3458" y="7449"/>
                  </a:lnTo>
                  <a:lnTo>
                    <a:pt x="3451" y="7443"/>
                  </a:lnTo>
                  <a:lnTo>
                    <a:pt x="3426" y="7421"/>
                  </a:lnTo>
                  <a:lnTo>
                    <a:pt x="3418" y="7413"/>
                  </a:lnTo>
                  <a:lnTo>
                    <a:pt x="3396" y="7391"/>
                  </a:lnTo>
                  <a:lnTo>
                    <a:pt x="3387" y="7382"/>
                  </a:lnTo>
                  <a:lnTo>
                    <a:pt x="3367" y="7360"/>
                  </a:lnTo>
                  <a:lnTo>
                    <a:pt x="3358" y="7350"/>
                  </a:lnTo>
                  <a:lnTo>
                    <a:pt x="3339" y="7327"/>
                  </a:lnTo>
                  <a:lnTo>
                    <a:pt x="3331" y="7317"/>
                  </a:lnTo>
                  <a:lnTo>
                    <a:pt x="3314" y="7293"/>
                  </a:lnTo>
                  <a:lnTo>
                    <a:pt x="3306" y="7282"/>
                  </a:lnTo>
                  <a:lnTo>
                    <a:pt x="3290" y="7258"/>
                  </a:lnTo>
                  <a:lnTo>
                    <a:pt x="3282" y="7246"/>
                  </a:lnTo>
                  <a:lnTo>
                    <a:pt x="3269" y="7222"/>
                  </a:lnTo>
                  <a:lnTo>
                    <a:pt x="3261" y="7208"/>
                  </a:lnTo>
                  <a:lnTo>
                    <a:pt x="3249" y="7184"/>
                  </a:lnTo>
                  <a:lnTo>
                    <a:pt x="3242" y="7169"/>
                  </a:lnTo>
                  <a:lnTo>
                    <a:pt x="3232" y="7145"/>
                  </a:lnTo>
                  <a:lnTo>
                    <a:pt x="3226" y="7129"/>
                  </a:lnTo>
                  <a:lnTo>
                    <a:pt x="3218" y="7105"/>
                  </a:lnTo>
                  <a:lnTo>
                    <a:pt x="3213" y="7088"/>
                  </a:lnTo>
                  <a:lnTo>
                    <a:pt x="3207" y="7063"/>
                  </a:lnTo>
                  <a:lnTo>
                    <a:pt x="3203" y="7046"/>
                  </a:lnTo>
                  <a:lnTo>
                    <a:pt x="3198" y="7021"/>
                  </a:lnTo>
                  <a:lnTo>
                    <a:pt x="3195" y="7003"/>
                  </a:lnTo>
                  <a:lnTo>
                    <a:pt x="3192" y="6978"/>
                  </a:lnTo>
                  <a:lnTo>
                    <a:pt x="3191" y="6959"/>
                  </a:lnTo>
                  <a:lnTo>
                    <a:pt x="3190" y="6934"/>
                  </a:lnTo>
                  <a:lnTo>
                    <a:pt x="3190" y="6925"/>
                  </a:lnTo>
                  <a:lnTo>
                    <a:pt x="3190" y="5193"/>
                  </a:lnTo>
                  <a:lnTo>
                    <a:pt x="952" y="4234"/>
                  </a:lnTo>
                  <a:lnTo>
                    <a:pt x="923" y="4219"/>
                  </a:lnTo>
                  <a:lnTo>
                    <a:pt x="896" y="4201"/>
                  </a:lnTo>
                  <a:lnTo>
                    <a:pt x="872" y="4179"/>
                  </a:lnTo>
                  <a:lnTo>
                    <a:pt x="851" y="4155"/>
                  </a:lnTo>
                  <a:lnTo>
                    <a:pt x="833" y="4128"/>
                  </a:lnTo>
                  <a:lnTo>
                    <a:pt x="819" y="4099"/>
                  </a:lnTo>
                  <a:lnTo>
                    <a:pt x="808" y="4068"/>
                  </a:lnTo>
                  <a:lnTo>
                    <a:pt x="802" y="4036"/>
                  </a:lnTo>
                  <a:lnTo>
                    <a:pt x="800" y="4004"/>
                  </a:lnTo>
                  <a:lnTo>
                    <a:pt x="802" y="3972"/>
                  </a:lnTo>
                  <a:lnTo>
                    <a:pt x="808" y="3940"/>
                  </a:lnTo>
                  <a:lnTo>
                    <a:pt x="819" y="3909"/>
                  </a:lnTo>
                  <a:lnTo>
                    <a:pt x="833" y="3880"/>
                  </a:lnTo>
                  <a:lnTo>
                    <a:pt x="851" y="3853"/>
                  </a:lnTo>
                  <a:lnTo>
                    <a:pt x="872" y="3829"/>
                  </a:lnTo>
                  <a:lnTo>
                    <a:pt x="896" y="3807"/>
                  </a:lnTo>
                  <a:lnTo>
                    <a:pt x="923" y="3789"/>
                  </a:lnTo>
                  <a:lnTo>
                    <a:pt x="952" y="3774"/>
                  </a:lnTo>
                  <a:lnTo>
                    <a:pt x="4670" y="2181"/>
                  </a:lnTo>
                  <a:lnTo>
                    <a:pt x="4701" y="2170"/>
                  </a:lnTo>
                  <a:lnTo>
                    <a:pt x="4734" y="2163"/>
                  </a:lnTo>
                  <a:lnTo>
                    <a:pt x="4768" y="2161"/>
                  </a:lnTo>
                  <a:lnTo>
                    <a:pt x="4802" y="2163"/>
                  </a:lnTo>
                  <a:lnTo>
                    <a:pt x="4835" y="2170"/>
                  </a:lnTo>
                  <a:close/>
                  <a:moveTo>
                    <a:pt x="7850" y="4004"/>
                  </a:moveTo>
                  <a:lnTo>
                    <a:pt x="4768" y="2683"/>
                  </a:lnTo>
                  <a:lnTo>
                    <a:pt x="1685" y="4004"/>
                  </a:lnTo>
                  <a:lnTo>
                    <a:pt x="3331" y="4709"/>
                  </a:lnTo>
                  <a:lnTo>
                    <a:pt x="3344" y="4703"/>
                  </a:lnTo>
                  <a:lnTo>
                    <a:pt x="3375" y="4693"/>
                  </a:lnTo>
                  <a:lnTo>
                    <a:pt x="3407" y="4686"/>
                  </a:lnTo>
                  <a:lnTo>
                    <a:pt x="3440" y="4684"/>
                  </a:lnTo>
                  <a:lnTo>
                    <a:pt x="3473" y="4686"/>
                  </a:lnTo>
                  <a:lnTo>
                    <a:pt x="3505" y="4693"/>
                  </a:lnTo>
                  <a:lnTo>
                    <a:pt x="3536" y="4703"/>
                  </a:lnTo>
                  <a:lnTo>
                    <a:pt x="3565" y="4717"/>
                  </a:lnTo>
                  <a:lnTo>
                    <a:pt x="3592" y="4736"/>
                  </a:lnTo>
                  <a:lnTo>
                    <a:pt x="3617" y="4757"/>
                  </a:lnTo>
                  <a:lnTo>
                    <a:pt x="3638" y="4782"/>
                  </a:lnTo>
                  <a:lnTo>
                    <a:pt x="3657" y="4809"/>
                  </a:lnTo>
                  <a:lnTo>
                    <a:pt x="3671" y="4838"/>
                  </a:lnTo>
                  <a:lnTo>
                    <a:pt x="3678" y="4858"/>
                  </a:lnTo>
                  <a:lnTo>
                    <a:pt x="4768" y="5325"/>
                  </a:lnTo>
                  <a:lnTo>
                    <a:pt x="5857" y="4858"/>
                  </a:lnTo>
                  <a:lnTo>
                    <a:pt x="5864" y="4838"/>
                  </a:lnTo>
                  <a:lnTo>
                    <a:pt x="5878" y="4809"/>
                  </a:lnTo>
                  <a:lnTo>
                    <a:pt x="5897" y="4782"/>
                  </a:lnTo>
                  <a:lnTo>
                    <a:pt x="5918" y="4757"/>
                  </a:lnTo>
                  <a:lnTo>
                    <a:pt x="5943" y="4736"/>
                  </a:lnTo>
                  <a:lnTo>
                    <a:pt x="5970" y="4717"/>
                  </a:lnTo>
                  <a:lnTo>
                    <a:pt x="5999" y="4703"/>
                  </a:lnTo>
                  <a:lnTo>
                    <a:pt x="6030" y="4693"/>
                  </a:lnTo>
                  <a:lnTo>
                    <a:pt x="6062" y="4686"/>
                  </a:lnTo>
                  <a:lnTo>
                    <a:pt x="6095" y="4684"/>
                  </a:lnTo>
                  <a:lnTo>
                    <a:pt x="6128" y="4686"/>
                  </a:lnTo>
                  <a:lnTo>
                    <a:pt x="6160" y="4693"/>
                  </a:lnTo>
                  <a:lnTo>
                    <a:pt x="6191" y="4703"/>
                  </a:lnTo>
                  <a:lnTo>
                    <a:pt x="6204" y="4710"/>
                  </a:lnTo>
                  <a:lnTo>
                    <a:pt x="7850" y="4004"/>
                  </a:lnTo>
                  <a:close/>
                  <a:moveTo>
                    <a:pt x="4670" y="5827"/>
                  </a:moveTo>
                  <a:lnTo>
                    <a:pt x="3690" y="5407"/>
                  </a:lnTo>
                  <a:lnTo>
                    <a:pt x="3690" y="6920"/>
                  </a:lnTo>
                  <a:lnTo>
                    <a:pt x="3690" y="6931"/>
                  </a:lnTo>
                  <a:lnTo>
                    <a:pt x="3691" y="6938"/>
                  </a:lnTo>
                  <a:lnTo>
                    <a:pt x="3692" y="6945"/>
                  </a:lnTo>
                  <a:lnTo>
                    <a:pt x="3694" y="6952"/>
                  </a:lnTo>
                  <a:lnTo>
                    <a:pt x="3697" y="6960"/>
                  </a:lnTo>
                  <a:lnTo>
                    <a:pt x="3701" y="6969"/>
                  </a:lnTo>
                  <a:lnTo>
                    <a:pt x="3706" y="6979"/>
                  </a:lnTo>
                  <a:lnTo>
                    <a:pt x="3712" y="6989"/>
                  </a:lnTo>
                  <a:lnTo>
                    <a:pt x="3719" y="7001"/>
                  </a:lnTo>
                  <a:lnTo>
                    <a:pt x="3728" y="7013"/>
                  </a:lnTo>
                  <a:lnTo>
                    <a:pt x="3739" y="7026"/>
                  </a:lnTo>
                  <a:lnTo>
                    <a:pt x="3751" y="7039"/>
                  </a:lnTo>
                  <a:lnTo>
                    <a:pt x="3765" y="7053"/>
                  </a:lnTo>
                  <a:lnTo>
                    <a:pt x="3782" y="7068"/>
                  </a:lnTo>
                  <a:lnTo>
                    <a:pt x="3800" y="7083"/>
                  </a:lnTo>
                  <a:lnTo>
                    <a:pt x="3819" y="7098"/>
                  </a:lnTo>
                  <a:lnTo>
                    <a:pt x="3840" y="7113"/>
                  </a:lnTo>
                  <a:lnTo>
                    <a:pt x="3863" y="7127"/>
                  </a:lnTo>
                  <a:lnTo>
                    <a:pt x="3887" y="7142"/>
                  </a:lnTo>
                  <a:lnTo>
                    <a:pt x="3913" y="7157"/>
                  </a:lnTo>
                  <a:lnTo>
                    <a:pt x="3941" y="7171"/>
                  </a:lnTo>
                  <a:lnTo>
                    <a:pt x="3970" y="7185"/>
                  </a:lnTo>
                  <a:lnTo>
                    <a:pt x="4000" y="7199"/>
                  </a:lnTo>
                  <a:lnTo>
                    <a:pt x="4032" y="7212"/>
                  </a:lnTo>
                  <a:lnTo>
                    <a:pt x="4065" y="7225"/>
                  </a:lnTo>
                  <a:lnTo>
                    <a:pt x="4100" y="7237"/>
                  </a:lnTo>
                  <a:lnTo>
                    <a:pt x="4136" y="7249"/>
                  </a:lnTo>
                  <a:lnTo>
                    <a:pt x="4173" y="7260"/>
                  </a:lnTo>
                  <a:lnTo>
                    <a:pt x="4211" y="7270"/>
                  </a:lnTo>
                  <a:lnTo>
                    <a:pt x="4251" y="7280"/>
                  </a:lnTo>
                  <a:lnTo>
                    <a:pt x="4291" y="7289"/>
                  </a:lnTo>
                  <a:lnTo>
                    <a:pt x="4331" y="7298"/>
                  </a:lnTo>
                  <a:lnTo>
                    <a:pt x="4373" y="7305"/>
                  </a:lnTo>
                  <a:lnTo>
                    <a:pt x="4415" y="7312"/>
                  </a:lnTo>
                  <a:lnTo>
                    <a:pt x="4458" y="7318"/>
                  </a:lnTo>
                  <a:lnTo>
                    <a:pt x="4501" y="7324"/>
                  </a:lnTo>
                  <a:lnTo>
                    <a:pt x="4545" y="7328"/>
                  </a:lnTo>
                  <a:lnTo>
                    <a:pt x="4589" y="7332"/>
                  </a:lnTo>
                  <a:lnTo>
                    <a:pt x="4633" y="7335"/>
                  </a:lnTo>
                  <a:lnTo>
                    <a:pt x="4678" y="7337"/>
                  </a:lnTo>
                  <a:lnTo>
                    <a:pt x="4723" y="7339"/>
                  </a:lnTo>
                  <a:lnTo>
                    <a:pt x="4768" y="7339"/>
                  </a:lnTo>
                  <a:lnTo>
                    <a:pt x="4813" y="7339"/>
                  </a:lnTo>
                  <a:lnTo>
                    <a:pt x="4858" y="7337"/>
                  </a:lnTo>
                  <a:lnTo>
                    <a:pt x="4903" y="7335"/>
                  </a:lnTo>
                  <a:lnTo>
                    <a:pt x="4947" y="7332"/>
                  </a:lnTo>
                  <a:lnTo>
                    <a:pt x="4991" y="7328"/>
                  </a:lnTo>
                  <a:lnTo>
                    <a:pt x="5035" y="7324"/>
                  </a:lnTo>
                  <a:lnTo>
                    <a:pt x="5078" y="7318"/>
                  </a:lnTo>
                  <a:lnTo>
                    <a:pt x="5121" y="7312"/>
                  </a:lnTo>
                  <a:lnTo>
                    <a:pt x="5163" y="7305"/>
                  </a:lnTo>
                  <a:lnTo>
                    <a:pt x="5205" y="7298"/>
                  </a:lnTo>
                  <a:lnTo>
                    <a:pt x="5245" y="7289"/>
                  </a:lnTo>
                  <a:lnTo>
                    <a:pt x="5285" y="7280"/>
                  </a:lnTo>
                  <a:lnTo>
                    <a:pt x="5325" y="7270"/>
                  </a:lnTo>
                  <a:lnTo>
                    <a:pt x="5363" y="7260"/>
                  </a:lnTo>
                  <a:lnTo>
                    <a:pt x="5400" y="7249"/>
                  </a:lnTo>
                  <a:lnTo>
                    <a:pt x="5435" y="7237"/>
                  </a:lnTo>
                  <a:lnTo>
                    <a:pt x="5470" y="7225"/>
                  </a:lnTo>
                  <a:lnTo>
                    <a:pt x="5503" y="7212"/>
                  </a:lnTo>
                  <a:lnTo>
                    <a:pt x="5535" y="7199"/>
                  </a:lnTo>
                  <a:lnTo>
                    <a:pt x="5565" y="7185"/>
                  </a:lnTo>
                  <a:lnTo>
                    <a:pt x="5594" y="7171"/>
                  </a:lnTo>
                  <a:lnTo>
                    <a:pt x="5622" y="7157"/>
                  </a:lnTo>
                  <a:lnTo>
                    <a:pt x="5648" y="7142"/>
                  </a:lnTo>
                  <a:lnTo>
                    <a:pt x="5672" y="7127"/>
                  </a:lnTo>
                  <a:lnTo>
                    <a:pt x="5695" y="7113"/>
                  </a:lnTo>
                  <a:lnTo>
                    <a:pt x="5716" y="7098"/>
                  </a:lnTo>
                  <a:lnTo>
                    <a:pt x="5735" y="7083"/>
                  </a:lnTo>
                  <a:lnTo>
                    <a:pt x="5753" y="7068"/>
                  </a:lnTo>
                  <a:lnTo>
                    <a:pt x="5770" y="7053"/>
                  </a:lnTo>
                  <a:lnTo>
                    <a:pt x="5784" y="7039"/>
                  </a:lnTo>
                  <a:lnTo>
                    <a:pt x="5796" y="7026"/>
                  </a:lnTo>
                  <a:lnTo>
                    <a:pt x="5807" y="7013"/>
                  </a:lnTo>
                  <a:lnTo>
                    <a:pt x="5816" y="7001"/>
                  </a:lnTo>
                  <a:lnTo>
                    <a:pt x="5823" y="6989"/>
                  </a:lnTo>
                  <a:lnTo>
                    <a:pt x="5829" y="6979"/>
                  </a:lnTo>
                  <a:lnTo>
                    <a:pt x="5834" y="6969"/>
                  </a:lnTo>
                  <a:lnTo>
                    <a:pt x="5838" y="6960"/>
                  </a:lnTo>
                  <a:lnTo>
                    <a:pt x="5841" y="6952"/>
                  </a:lnTo>
                  <a:lnTo>
                    <a:pt x="5843" y="6945"/>
                  </a:lnTo>
                  <a:lnTo>
                    <a:pt x="5844" y="6938"/>
                  </a:lnTo>
                  <a:lnTo>
                    <a:pt x="5845" y="6931"/>
                  </a:lnTo>
                  <a:lnTo>
                    <a:pt x="5845" y="6920"/>
                  </a:lnTo>
                  <a:lnTo>
                    <a:pt x="5845" y="5407"/>
                  </a:lnTo>
                  <a:lnTo>
                    <a:pt x="4866" y="5827"/>
                  </a:lnTo>
                  <a:lnTo>
                    <a:pt x="4835" y="5838"/>
                  </a:lnTo>
                  <a:lnTo>
                    <a:pt x="4802" y="5845"/>
                  </a:lnTo>
                  <a:lnTo>
                    <a:pt x="4768" y="5847"/>
                  </a:lnTo>
                  <a:lnTo>
                    <a:pt x="4734" y="5845"/>
                  </a:lnTo>
                  <a:lnTo>
                    <a:pt x="4701" y="5838"/>
                  </a:lnTo>
                  <a:lnTo>
                    <a:pt x="4670" y="5827"/>
                  </a:lnTo>
                  <a:close/>
                </a:path>
              </a:pathLst>
            </a:custGeom>
            <a:solidFill>
              <a:srgbClr val="0B1E2D"/>
            </a:solidFill>
            <a:ln>
              <a:noFill/>
            </a:ln>
          </p:spPr>
          <p:txBody>
            <a:bodyPr/>
            <a:lstStyle/>
            <a:p>
              <a:endParaRPr/>
            </a:p>
          </p:txBody>
        </p:sp>
      </p:grpSp>
      <p:grpSp>
        <p:nvGrpSpPr>
          <p:cNvPr id="90112" name="Group 607">
            <a:extLst>
              <a:ext uri="{FF2B5EF4-FFF2-40B4-BE49-F238E27FC236}">
                <a16:creationId xmlns:a16="http://schemas.microsoft.com/office/drawing/2014/main" id="{10618929-6657-4EDF-9C7B-4763CBBDEEB2}"/>
              </a:ext>
            </a:extLst>
          </p:cNvPr>
          <p:cNvGrpSpPr/>
          <p:nvPr/>
        </p:nvGrpSpPr>
        <p:grpSpPr>
          <a:xfrm>
            <a:off x="5056042" y="2073864"/>
            <a:ext cx="750116" cy="750116"/>
            <a:chOff x="1649691" y="4907280"/>
            <a:chExt cx="914400" cy="914400"/>
          </a:xfrm>
        </p:grpSpPr>
        <p:sp>
          <p:nvSpPr>
            <p:cNvPr id="90113" name="Accent">
              <a:extLst>
                <a:ext uri="{FF2B5EF4-FFF2-40B4-BE49-F238E27FC236}">
                  <a16:creationId xmlns:a16="http://schemas.microsoft.com/office/drawing/2014/main" id="{DD6367F5-4116-416B-841F-5C7CDE1C5C63}"/>
                </a:ext>
              </a:extLst>
            </p:cNvPr>
            <p:cNvSpPr/>
            <p:nvPr/>
          </p:nvSpPr>
          <p:spPr>
            <a:xfrm>
              <a:off x="1649691" y="4907280"/>
              <a:ext cx="914400" cy="914400"/>
            </a:xfrm>
            <a:custGeom>
              <a:avLst/>
              <a:gdLst/>
              <a:ahLst/>
              <a:cxnLst/>
              <a:rect l="0" t="0" r="10000" b="10000"/>
              <a:pathLst>
                <a:path w="10000" h="10000">
                  <a:moveTo>
                    <a:pt x="5914" y="5739"/>
                  </a:moveTo>
                  <a:lnTo>
                    <a:pt x="5273" y="5098"/>
                  </a:lnTo>
                  <a:lnTo>
                    <a:pt x="5273" y="7164"/>
                  </a:lnTo>
                  <a:lnTo>
                    <a:pt x="5271" y="7197"/>
                  </a:lnTo>
                  <a:lnTo>
                    <a:pt x="5264" y="7229"/>
                  </a:lnTo>
                  <a:lnTo>
                    <a:pt x="5254" y="7260"/>
                  </a:lnTo>
                  <a:lnTo>
                    <a:pt x="5240" y="7289"/>
                  </a:lnTo>
                  <a:lnTo>
                    <a:pt x="5221" y="7316"/>
                  </a:lnTo>
                  <a:lnTo>
                    <a:pt x="5200" y="7341"/>
                  </a:lnTo>
                  <a:lnTo>
                    <a:pt x="5175" y="7362"/>
                  </a:lnTo>
                  <a:lnTo>
                    <a:pt x="5148" y="7381"/>
                  </a:lnTo>
                  <a:lnTo>
                    <a:pt x="5119" y="7395"/>
                  </a:lnTo>
                  <a:lnTo>
                    <a:pt x="5088" y="7405"/>
                  </a:lnTo>
                  <a:lnTo>
                    <a:pt x="5056" y="7412"/>
                  </a:lnTo>
                  <a:lnTo>
                    <a:pt x="5023" y="7414"/>
                  </a:lnTo>
                  <a:lnTo>
                    <a:pt x="4990" y="7412"/>
                  </a:lnTo>
                  <a:lnTo>
                    <a:pt x="4958" y="7405"/>
                  </a:lnTo>
                  <a:lnTo>
                    <a:pt x="4927" y="7395"/>
                  </a:lnTo>
                  <a:lnTo>
                    <a:pt x="4898" y="7381"/>
                  </a:lnTo>
                  <a:lnTo>
                    <a:pt x="4871" y="7362"/>
                  </a:lnTo>
                  <a:lnTo>
                    <a:pt x="4846" y="7341"/>
                  </a:lnTo>
                  <a:lnTo>
                    <a:pt x="4825" y="7316"/>
                  </a:lnTo>
                  <a:lnTo>
                    <a:pt x="4806" y="7289"/>
                  </a:lnTo>
                  <a:lnTo>
                    <a:pt x="4792" y="7260"/>
                  </a:lnTo>
                  <a:lnTo>
                    <a:pt x="4782" y="7229"/>
                  </a:lnTo>
                  <a:lnTo>
                    <a:pt x="4775" y="7197"/>
                  </a:lnTo>
                  <a:lnTo>
                    <a:pt x="4773" y="7164"/>
                  </a:lnTo>
                  <a:lnTo>
                    <a:pt x="4773" y="5098"/>
                  </a:lnTo>
                  <a:lnTo>
                    <a:pt x="4132" y="5739"/>
                  </a:lnTo>
                  <a:lnTo>
                    <a:pt x="4107" y="5760"/>
                  </a:lnTo>
                  <a:lnTo>
                    <a:pt x="4080" y="5779"/>
                  </a:lnTo>
                  <a:lnTo>
                    <a:pt x="4051" y="5793"/>
                  </a:lnTo>
                  <a:lnTo>
                    <a:pt x="4020" y="5803"/>
                  </a:lnTo>
                  <a:lnTo>
                    <a:pt x="3988" y="5810"/>
                  </a:lnTo>
                  <a:lnTo>
                    <a:pt x="3955" y="5812"/>
                  </a:lnTo>
                  <a:lnTo>
                    <a:pt x="3922" y="5810"/>
                  </a:lnTo>
                  <a:lnTo>
                    <a:pt x="3890" y="5803"/>
                  </a:lnTo>
                  <a:lnTo>
                    <a:pt x="3859" y="5793"/>
                  </a:lnTo>
                  <a:lnTo>
                    <a:pt x="3830" y="5779"/>
                  </a:lnTo>
                  <a:lnTo>
                    <a:pt x="3803" y="5760"/>
                  </a:lnTo>
                  <a:lnTo>
                    <a:pt x="3778" y="5739"/>
                  </a:lnTo>
                  <a:lnTo>
                    <a:pt x="3757" y="5714"/>
                  </a:lnTo>
                  <a:lnTo>
                    <a:pt x="3738" y="5687"/>
                  </a:lnTo>
                  <a:lnTo>
                    <a:pt x="3724" y="5658"/>
                  </a:lnTo>
                  <a:lnTo>
                    <a:pt x="3714" y="5627"/>
                  </a:lnTo>
                  <a:lnTo>
                    <a:pt x="3707" y="5595"/>
                  </a:lnTo>
                  <a:lnTo>
                    <a:pt x="3705" y="5562"/>
                  </a:lnTo>
                  <a:lnTo>
                    <a:pt x="3707" y="5529"/>
                  </a:lnTo>
                  <a:lnTo>
                    <a:pt x="3714" y="5497"/>
                  </a:lnTo>
                  <a:lnTo>
                    <a:pt x="3724" y="5466"/>
                  </a:lnTo>
                  <a:lnTo>
                    <a:pt x="3738" y="5437"/>
                  </a:lnTo>
                  <a:lnTo>
                    <a:pt x="3757" y="5410"/>
                  </a:lnTo>
                  <a:lnTo>
                    <a:pt x="3778" y="5385"/>
                  </a:lnTo>
                  <a:lnTo>
                    <a:pt x="4846" y="4317"/>
                  </a:lnTo>
                  <a:lnTo>
                    <a:pt x="4871" y="4296"/>
                  </a:lnTo>
                  <a:lnTo>
                    <a:pt x="4898" y="4277"/>
                  </a:lnTo>
                  <a:lnTo>
                    <a:pt x="4927" y="4263"/>
                  </a:lnTo>
                  <a:lnTo>
                    <a:pt x="4958" y="4253"/>
                  </a:lnTo>
                  <a:lnTo>
                    <a:pt x="4990" y="4246"/>
                  </a:lnTo>
                  <a:lnTo>
                    <a:pt x="5023" y="4244"/>
                  </a:lnTo>
                  <a:lnTo>
                    <a:pt x="5056" y="4246"/>
                  </a:lnTo>
                  <a:lnTo>
                    <a:pt x="5088" y="4253"/>
                  </a:lnTo>
                  <a:lnTo>
                    <a:pt x="5119" y="4263"/>
                  </a:lnTo>
                  <a:lnTo>
                    <a:pt x="5148" y="4277"/>
                  </a:lnTo>
                  <a:lnTo>
                    <a:pt x="5175" y="4296"/>
                  </a:lnTo>
                  <a:lnTo>
                    <a:pt x="5200" y="4317"/>
                  </a:lnTo>
                  <a:lnTo>
                    <a:pt x="6268" y="5385"/>
                  </a:lnTo>
                  <a:lnTo>
                    <a:pt x="6289" y="5410"/>
                  </a:lnTo>
                  <a:lnTo>
                    <a:pt x="6308" y="5437"/>
                  </a:lnTo>
                  <a:lnTo>
                    <a:pt x="6322" y="5466"/>
                  </a:lnTo>
                  <a:lnTo>
                    <a:pt x="6332" y="5497"/>
                  </a:lnTo>
                  <a:lnTo>
                    <a:pt x="6339" y="5529"/>
                  </a:lnTo>
                  <a:lnTo>
                    <a:pt x="6341" y="5562"/>
                  </a:lnTo>
                  <a:lnTo>
                    <a:pt x="6339" y="5595"/>
                  </a:lnTo>
                  <a:lnTo>
                    <a:pt x="6332" y="5627"/>
                  </a:lnTo>
                  <a:lnTo>
                    <a:pt x="6322" y="5658"/>
                  </a:lnTo>
                  <a:lnTo>
                    <a:pt x="6308" y="5687"/>
                  </a:lnTo>
                  <a:lnTo>
                    <a:pt x="6289" y="5714"/>
                  </a:lnTo>
                  <a:lnTo>
                    <a:pt x="6268" y="5739"/>
                  </a:lnTo>
                  <a:lnTo>
                    <a:pt x="6243" y="5760"/>
                  </a:lnTo>
                  <a:lnTo>
                    <a:pt x="6216" y="5779"/>
                  </a:lnTo>
                  <a:lnTo>
                    <a:pt x="6187" y="5793"/>
                  </a:lnTo>
                  <a:lnTo>
                    <a:pt x="6156" y="5803"/>
                  </a:lnTo>
                  <a:lnTo>
                    <a:pt x="6124" y="5810"/>
                  </a:lnTo>
                  <a:lnTo>
                    <a:pt x="6091" y="5812"/>
                  </a:lnTo>
                  <a:lnTo>
                    <a:pt x="6058" y="5810"/>
                  </a:lnTo>
                  <a:lnTo>
                    <a:pt x="6026" y="5803"/>
                  </a:lnTo>
                  <a:lnTo>
                    <a:pt x="5995" y="5793"/>
                  </a:lnTo>
                  <a:lnTo>
                    <a:pt x="5966" y="5779"/>
                  </a:lnTo>
                  <a:lnTo>
                    <a:pt x="5939" y="5760"/>
                  </a:lnTo>
                  <a:lnTo>
                    <a:pt x="5914" y="5739"/>
                  </a:lnTo>
                  <a:close/>
                </a:path>
              </a:pathLst>
            </a:custGeom>
            <a:solidFill>
              <a:srgbClr val="0070FF"/>
            </a:solidFill>
            <a:ln>
              <a:noFill/>
            </a:ln>
          </p:spPr>
          <p:txBody>
            <a:bodyPr/>
            <a:lstStyle/>
            <a:p>
              <a:endParaRPr/>
            </a:p>
          </p:txBody>
        </p:sp>
        <p:sp>
          <p:nvSpPr>
            <p:cNvPr id="90114" name="Outline">
              <a:extLst>
                <a:ext uri="{FF2B5EF4-FFF2-40B4-BE49-F238E27FC236}">
                  <a16:creationId xmlns:a16="http://schemas.microsoft.com/office/drawing/2014/main" id="{7918FEBB-2446-4389-BAA7-739F16DEDA16}"/>
                </a:ext>
              </a:extLst>
            </p:cNvPr>
            <p:cNvSpPr/>
            <p:nvPr/>
          </p:nvSpPr>
          <p:spPr>
            <a:xfrm>
              <a:off x="1649691" y="4907280"/>
              <a:ext cx="914400" cy="914400"/>
            </a:xfrm>
            <a:custGeom>
              <a:avLst/>
              <a:gdLst/>
              <a:ahLst/>
              <a:cxnLst/>
              <a:rect l="0" t="0" r="10000" b="10000"/>
              <a:pathLst>
                <a:path w="10000" h="10000">
                  <a:moveTo>
                    <a:pt x="2887" y="7948"/>
                  </a:moveTo>
                  <a:lnTo>
                    <a:pt x="2858" y="7946"/>
                  </a:lnTo>
                  <a:lnTo>
                    <a:pt x="2783" y="7937"/>
                  </a:lnTo>
                  <a:lnTo>
                    <a:pt x="2773" y="7936"/>
                  </a:lnTo>
                  <a:lnTo>
                    <a:pt x="2699" y="7924"/>
                  </a:lnTo>
                  <a:lnTo>
                    <a:pt x="2690" y="7923"/>
                  </a:lnTo>
                  <a:lnTo>
                    <a:pt x="2616" y="7908"/>
                  </a:lnTo>
                  <a:lnTo>
                    <a:pt x="2607" y="7906"/>
                  </a:lnTo>
                  <a:lnTo>
                    <a:pt x="2533" y="7889"/>
                  </a:lnTo>
                  <a:lnTo>
                    <a:pt x="2524" y="7887"/>
                  </a:lnTo>
                  <a:lnTo>
                    <a:pt x="2452" y="7867"/>
                  </a:lnTo>
                  <a:lnTo>
                    <a:pt x="2443" y="7864"/>
                  </a:lnTo>
                  <a:lnTo>
                    <a:pt x="2371" y="7842"/>
                  </a:lnTo>
                  <a:lnTo>
                    <a:pt x="2363" y="7839"/>
                  </a:lnTo>
                  <a:lnTo>
                    <a:pt x="2292" y="7813"/>
                  </a:lnTo>
                  <a:lnTo>
                    <a:pt x="2283" y="7810"/>
                  </a:lnTo>
                  <a:lnTo>
                    <a:pt x="2213" y="7782"/>
                  </a:lnTo>
                  <a:lnTo>
                    <a:pt x="2205" y="7779"/>
                  </a:lnTo>
                  <a:lnTo>
                    <a:pt x="2136" y="7748"/>
                  </a:lnTo>
                  <a:lnTo>
                    <a:pt x="2128" y="7744"/>
                  </a:lnTo>
                  <a:lnTo>
                    <a:pt x="2060" y="7711"/>
                  </a:lnTo>
                  <a:lnTo>
                    <a:pt x="2052" y="7707"/>
                  </a:lnTo>
                  <a:lnTo>
                    <a:pt x="1986" y="7671"/>
                  </a:lnTo>
                  <a:lnTo>
                    <a:pt x="1977" y="7667"/>
                  </a:lnTo>
                  <a:lnTo>
                    <a:pt x="1912" y="7628"/>
                  </a:lnTo>
                  <a:lnTo>
                    <a:pt x="1904" y="7623"/>
                  </a:lnTo>
                  <a:lnTo>
                    <a:pt x="1841" y="7583"/>
                  </a:lnTo>
                  <a:lnTo>
                    <a:pt x="1833" y="7578"/>
                  </a:lnTo>
                  <a:lnTo>
                    <a:pt x="1771" y="7534"/>
                  </a:lnTo>
                  <a:lnTo>
                    <a:pt x="1763" y="7529"/>
                  </a:lnTo>
                  <a:lnTo>
                    <a:pt x="1703" y="7484"/>
                  </a:lnTo>
                  <a:lnTo>
                    <a:pt x="1695" y="7478"/>
                  </a:lnTo>
                  <a:lnTo>
                    <a:pt x="1637" y="7431"/>
                  </a:lnTo>
                  <a:lnTo>
                    <a:pt x="1630" y="7425"/>
                  </a:lnTo>
                  <a:lnTo>
                    <a:pt x="1573" y="7375"/>
                  </a:lnTo>
                  <a:lnTo>
                    <a:pt x="1566" y="7369"/>
                  </a:lnTo>
                  <a:lnTo>
                    <a:pt x="1511" y="7318"/>
                  </a:lnTo>
                  <a:lnTo>
                    <a:pt x="1504" y="7311"/>
                  </a:lnTo>
                  <a:lnTo>
                    <a:pt x="1452" y="7258"/>
                  </a:lnTo>
                  <a:lnTo>
                    <a:pt x="1445" y="7251"/>
                  </a:lnTo>
                  <a:lnTo>
                    <a:pt x="1394" y="7196"/>
                  </a:lnTo>
                  <a:lnTo>
                    <a:pt x="1388" y="7189"/>
                  </a:lnTo>
                  <a:lnTo>
                    <a:pt x="1340" y="7131"/>
                  </a:lnTo>
                  <a:lnTo>
                    <a:pt x="1334" y="7124"/>
                  </a:lnTo>
                  <a:lnTo>
                    <a:pt x="1287" y="7065"/>
                  </a:lnTo>
                  <a:lnTo>
                    <a:pt x="1282" y="7058"/>
                  </a:lnTo>
                  <a:lnTo>
                    <a:pt x="1237" y="6997"/>
                  </a:lnTo>
                  <a:lnTo>
                    <a:pt x="1232" y="6990"/>
                  </a:lnTo>
                  <a:lnTo>
                    <a:pt x="1190" y="6927"/>
                  </a:lnTo>
                  <a:lnTo>
                    <a:pt x="1185" y="6919"/>
                  </a:lnTo>
                  <a:lnTo>
                    <a:pt x="1145" y="6856"/>
                  </a:lnTo>
                  <a:lnTo>
                    <a:pt x="1141" y="6848"/>
                  </a:lnTo>
                  <a:lnTo>
                    <a:pt x="1103" y="6782"/>
                  </a:lnTo>
                  <a:lnTo>
                    <a:pt x="1099" y="6774"/>
                  </a:lnTo>
                  <a:lnTo>
                    <a:pt x="1064" y="6707"/>
                  </a:lnTo>
                  <a:lnTo>
                    <a:pt x="1060" y="6699"/>
                  </a:lnTo>
                  <a:lnTo>
                    <a:pt x="1027" y="6630"/>
                  </a:lnTo>
                  <a:lnTo>
                    <a:pt x="1023" y="6621"/>
                  </a:lnTo>
                  <a:lnTo>
                    <a:pt x="993" y="6552"/>
                  </a:lnTo>
                  <a:lnTo>
                    <a:pt x="990" y="6543"/>
                  </a:lnTo>
                  <a:lnTo>
                    <a:pt x="963" y="6473"/>
                  </a:lnTo>
                  <a:lnTo>
                    <a:pt x="960" y="6464"/>
                  </a:lnTo>
                  <a:lnTo>
                    <a:pt x="935" y="6393"/>
                  </a:lnTo>
                  <a:lnTo>
                    <a:pt x="932" y="6384"/>
                  </a:lnTo>
                  <a:lnTo>
                    <a:pt x="911" y="6312"/>
                  </a:lnTo>
                  <a:lnTo>
                    <a:pt x="908" y="6303"/>
                  </a:lnTo>
                  <a:lnTo>
                    <a:pt x="889" y="6230"/>
                  </a:lnTo>
                  <a:lnTo>
                    <a:pt x="887" y="6221"/>
                  </a:lnTo>
                  <a:lnTo>
                    <a:pt x="871" y="6148"/>
                  </a:lnTo>
                  <a:lnTo>
                    <a:pt x="869" y="6139"/>
                  </a:lnTo>
                  <a:lnTo>
                    <a:pt x="856" y="6065"/>
                  </a:lnTo>
                  <a:lnTo>
                    <a:pt x="854" y="6056"/>
                  </a:lnTo>
                  <a:lnTo>
                    <a:pt x="843" y="5982"/>
                  </a:lnTo>
                  <a:lnTo>
                    <a:pt x="842" y="5973"/>
                  </a:lnTo>
                  <a:lnTo>
                    <a:pt x="834" y="5898"/>
                  </a:lnTo>
                  <a:lnTo>
                    <a:pt x="833" y="5889"/>
                  </a:lnTo>
                  <a:lnTo>
                    <a:pt x="828" y="5814"/>
                  </a:lnTo>
                  <a:lnTo>
                    <a:pt x="828" y="5804"/>
                  </a:lnTo>
                  <a:lnTo>
                    <a:pt x="825" y="5729"/>
                  </a:lnTo>
                  <a:lnTo>
                    <a:pt x="825" y="5720"/>
                  </a:lnTo>
                  <a:lnTo>
                    <a:pt x="826" y="5644"/>
                  </a:lnTo>
                  <a:lnTo>
                    <a:pt x="826" y="5635"/>
                  </a:lnTo>
                  <a:lnTo>
                    <a:pt x="829" y="5560"/>
                  </a:lnTo>
                  <a:lnTo>
                    <a:pt x="830" y="5550"/>
                  </a:lnTo>
                  <a:lnTo>
                    <a:pt x="836" y="5475"/>
                  </a:lnTo>
                  <a:lnTo>
                    <a:pt x="837" y="5466"/>
                  </a:lnTo>
                  <a:lnTo>
                    <a:pt x="846" y="5391"/>
                  </a:lnTo>
                  <a:lnTo>
                    <a:pt x="847" y="5381"/>
                  </a:lnTo>
                  <a:lnTo>
                    <a:pt x="859" y="5307"/>
                  </a:lnTo>
                  <a:lnTo>
                    <a:pt x="860" y="5298"/>
                  </a:lnTo>
                  <a:lnTo>
                    <a:pt x="875" y="5224"/>
                  </a:lnTo>
                  <a:lnTo>
                    <a:pt x="877" y="5215"/>
                  </a:lnTo>
                  <a:lnTo>
                    <a:pt x="894" y="5141"/>
                  </a:lnTo>
                  <a:lnTo>
                    <a:pt x="896" y="5132"/>
                  </a:lnTo>
                  <a:lnTo>
                    <a:pt x="916" y="5060"/>
                  </a:lnTo>
                  <a:lnTo>
                    <a:pt x="919" y="5051"/>
                  </a:lnTo>
                  <a:lnTo>
                    <a:pt x="941" y="4979"/>
                  </a:lnTo>
                  <a:lnTo>
                    <a:pt x="944" y="4971"/>
                  </a:lnTo>
                  <a:lnTo>
                    <a:pt x="970" y="4900"/>
                  </a:lnTo>
                  <a:lnTo>
                    <a:pt x="973" y="4891"/>
                  </a:lnTo>
                  <a:lnTo>
                    <a:pt x="1001" y="4821"/>
                  </a:lnTo>
                  <a:lnTo>
                    <a:pt x="1004" y="4813"/>
                  </a:lnTo>
                  <a:lnTo>
                    <a:pt x="1035" y="4744"/>
                  </a:lnTo>
                  <a:lnTo>
                    <a:pt x="1039" y="4736"/>
                  </a:lnTo>
                  <a:lnTo>
                    <a:pt x="1072" y="4668"/>
                  </a:lnTo>
                  <a:lnTo>
                    <a:pt x="1076" y="4660"/>
                  </a:lnTo>
                  <a:lnTo>
                    <a:pt x="1112" y="4594"/>
                  </a:lnTo>
                  <a:lnTo>
                    <a:pt x="1116" y="4585"/>
                  </a:lnTo>
                  <a:lnTo>
                    <a:pt x="1155" y="4520"/>
                  </a:lnTo>
                  <a:lnTo>
                    <a:pt x="1160" y="4512"/>
                  </a:lnTo>
                  <a:lnTo>
                    <a:pt x="1200" y="4449"/>
                  </a:lnTo>
                  <a:lnTo>
                    <a:pt x="1205" y="4441"/>
                  </a:lnTo>
                  <a:lnTo>
                    <a:pt x="1249" y="4379"/>
                  </a:lnTo>
                  <a:lnTo>
                    <a:pt x="1254" y="4371"/>
                  </a:lnTo>
                  <a:lnTo>
                    <a:pt x="1299" y="4311"/>
                  </a:lnTo>
                  <a:lnTo>
                    <a:pt x="1305" y="4303"/>
                  </a:lnTo>
                  <a:lnTo>
                    <a:pt x="1352" y="4245"/>
                  </a:lnTo>
                  <a:lnTo>
                    <a:pt x="1358" y="4238"/>
                  </a:lnTo>
                  <a:lnTo>
                    <a:pt x="1408" y="4181"/>
                  </a:lnTo>
                  <a:lnTo>
                    <a:pt x="1414" y="4174"/>
                  </a:lnTo>
                  <a:lnTo>
                    <a:pt x="1465" y="4119"/>
                  </a:lnTo>
                  <a:lnTo>
                    <a:pt x="1472" y="4112"/>
                  </a:lnTo>
                  <a:lnTo>
                    <a:pt x="1525" y="4060"/>
                  </a:lnTo>
                  <a:lnTo>
                    <a:pt x="1532" y="4053"/>
                  </a:lnTo>
                  <a:lnTo>
                    <a:pt x="1587" y="4002"/>
                  </a:lnTo>
                  <a:lnTo>
                    <a:pt x="1594" y="3996"/>
                  </a:lnTo>
                  <a:lnTo>
                    <a:pt x="1652" y="3948"/>
                  </a:lnTo>
                  <a:lnTo>
                    <a:pt x="1659" y="3942"/>
                  </a:lnTo>
                  <a:lnTo>
                    <a:pt x="1718" y="3895"/>
                  </a:lnTo>
                  <a:lnTo>
                    <a:pt x="1725" y="3890"/>
                  </a:lnTo>
                  <a:lnTo>
                    <a:pt x="1786" y="3845"/>
                  </a:lnTo>
                  <a:lnTo>
                    <a:pt x="1793" y="3840"/>
                  </a:lnTo>
                  <a:lnTo>
                    <a:pt x="1856" y="3798"/>
                  </a:lnTo>
                  <a:lnTo>
                    <a:pt x="1864" y="3793"/>
                  </a:lnTo>
                  <a:lnTo>
                    <a:pt x="1927" y="3753"/>
                  </a:lnTo>
                  <a:lnTo>
                    <a:pt x="1935" y="3749"/>
                  </a:lnTo>
                  <a:lnTo>
                    <a:pt x="2001" y="3711"/>
                  </a:lnTo>
                  <a:lnTo>
                    <a:pt x="2009" y="3707"/>
                  </a:lnTo>
                  <a:lnTo>
                    <a:pt x="2076" y="3672"/>
                  </a:lnTo>
                  <a:lnTo>
                    <a:pt x="2084" y="3668"/>
                  </a:lnTo>
                  <a:lnTo>
                    <a:pt x="2153" y="3635"/>
                  </a:lnTo>
                  <a:lnTo>
                    <a:pt x="2162" y="3631"/>
                  </a:lnTo>
                  <a:lnTo>
                    <a:pt x="2231" y="3601"/>
                  </a:lnTo>
                  <a:lnTo>
                    <a:pt x="2240" y="3598"/>
                  </a:lnTo>
                  <a:lnTo>
                    <a:pt x="2310" y="3571"/>
                  </a:lnTo>
                  <a:lnTo>
                    <a:pt x="2319" y="3568"/>
                  </a:lnTo>
                  <a:lnTo>
                    <a:pt x="2390" y="3543"/>
                  </a:lnTo>
                  <a:lnTo>
                    <a:pt x="2399" y="3540"/>
                  </a:lnTo>
                  <a:lnTo>
                    <a:pt x="2471" y="3519"/>
                  </a:lnTo>
                  <a:lnTo>
                    <a:pt x="2480" y="3516"/>
                  </a:lnTo>
                  <a:lnTo>
                    <a:pt x="2553" y="3497"/>
                  </a:lnTo>
                  <a:lnTo>
                    <a:pt x="2562" y="3495"/>
                  </a:lnTo>
                  <a:lnTo>
                    <a:pt x="2635" y="3479"/>
                  </a:lnTo>
                  <a:lnTo>
                    <a:pt x="2644" y="3477"/>
                  </a:lnTo>
                  <a:lnTo>
                    <a:pt x="2718" y="3464"/>
                  </a:lnTo>
                  <a:lnTo>
                    <a:pt x="2727" y="3462"/>
                  </a:lnTo>
                  <a:lnTo>
                    <a:pt x="2801" y="3451"/>
                  </a:lnTo>
                  <a:lnTo>
                    <a:pt x="2810" y="3450"/>
                  </a:lnTo>
                  <a:lnTo>
                    <a:pt x="2885" y="3442"/>
                  </a:lnTo>
                  <a:lnTo>
                    <a:pt x="2894" y="3441"/>
                  </a:lnTo>
                  <a:lnTo>
                    <a:pt x="2969" y="3436"/>
                  </a:lnTo>
                  <a:lnTo>
                    <a:pt x="2979" y="3436"/>
                  </a:lnTo>
                  <a:lnTo>
                    <a:pt x="3054" y="3433"/>
                  </a:lnTo>
                  <a:lnTo>
                    <a:pt x="3063" y="3433"/>
                  </a:lnTo>
                  <a:lnTo>
                    <a:pt x="3139" y="3434"/>
                  </a:lnTo>
                  <a:lnTo>
                    <a:pt x="3142" y="3434"/>
                  </a:lnTo>
                  <a:lnTo>
                    <a:pt x="3150" y="3418"/>
                  </a:lnTo>
                  <a:lnTo>
                    <a:pt x="3155" y="3410"/>
                  </a:lnTo>
                  <a:lnTo>
                    <a:pt x="3200" y="3335"/>
                  </a:lnTo>
                  <a:lnTo>
                    <a:pt x="3204" y="3328"/>
                  </a:lnTo>
                  <a:lnTo>
                    <a:pt x="3252" y="3255"/>
                  </a:lnTo>
                  <a:lnTo>
                    <a:pt x="3257" y="3247"/>
                  </a:lnTo>
                  <a:lnTo>
                    <a:pt x="3307" y="3176"/>
                  </a:lnTo>
                  <a:lnTo>
                    <a:pt x="3312" y="3169"/>
                  </a:lnTo>
                  <a:lnTo>
                    <a:pt x="3364" y="3099"/>
                  </a:lnTo>
                  <a:lnTo>
                    <a:pt x="3370" y="3092"/>
                  </a:lnTo>
                  <a:lnTo>
                    <a:pt x="3425" y="3025"/>
                  </a:lnTo>
                  <a:lnTo>
                    <a:pt x="3431" y="3018"/>
                  </a:lnTo>
                  <a:lnTo>
                    <a:pt x="3488" y="2953"/>
                  </a:lnTo>
                  <a:lnTo>
                    <a:pt x="3494" y="2946"/>
                  </a:lnTo>
                  <a:lnTo>
                    <a:pt x="3554" y="2883"/>
                  </a:lnTo>
                  <a:lnTo>
                    <a:pt x="3560" y="2876"/>
                  </a:lnTo>
                  <a:lnTo>
                    <a:pt x="3622" y="2815"/>
                  </a:lnTo>
                  <a:lnTo>
                    <a:pt x="3628" y="2809"/>
                  </a:lnTo>
                  <a:lnTo>
                    <a:pt x="3693" y="2750"/>
                  </a:lnTo>
                  <a:lnTo>
                    <a:pt x="3699" y="2744"/>
                  </a:lnTo>
                  <a:lnTo>
                    <a:pt x="3766" y="2688"/>
                  </a:lnTo>
                  <a:lnTo>
                    <a:pt x="3773" y="2682"/>
                  </a:lnTo>
                  <a:lnTo>
                    <a:pt x="3841" y="2628"/>
                  </a:lnTo>
                  <a:lnTo>
                    <a:pt x="3848" y="2622"/>
                  </a:lnTo>
                  <a:lnTo>
                    <a:pt x="3919" y="2570"/>
                  </a:lnTo>
                  <a:lnTo>
                    <a:pt x="3927" y="2565"/>
                  </a:lnTo>
                  <a:lnTo>
                    <a:pt x="3999" y="2516"/>
                  </a:lnTo>
                  <a:lnTo>
                    <a:pt x="4006" y="2511"/>
                  </a:lnTo>
                  <a:lnTo>
                    <a:pt x="4080" y="2465"/>
                  </a:lnTo>
                  <a:lnTo>
                    <a:pt x="4088" y="2460"/>
                  </a:lnTo>
                  <a:lnTo>
                    <a:pt x="4163" y="2417"/>
                  </a:lnTo>
                  <a:lnTo>
                    <a:pt x="4171" y="2412"/>
                  </a:lnTo>
                  <a:lnTo>
                    <a:pt x="4248" y="2372"/>
                  </a:lnTo>
                  <a:lnTo>
                    <a:pt x="4256" y="2368"/>
                  </a:lnTo>
                  <a:lnTo>
                    <a:pt x="4334" y="2330"/>
                  </a:lnTo>
                  <a:lnTo>
                    <a:pt x="4343" y="2326"/>
                  </a:lnTo>
                  <a:lnTo>
                    <a:pt x="4422" y="2291"/>
                  </a:lnTo>
                  <a:lnTo>
                    <a:pt x="4430" y="2287"/>
                  </a:lnTo>
                  <a:lnTo>
                    <a:pt x="4511" y="2255"/>
                  </a:lnTo>
                  <a:lnTo>
                    <a:pt x="4520" y="2252"/>
                  </a:lnTo>
                  <a:lnTo>
                    <a:pt x="4601" y="2223"/>
                  </a:lnTo>
                  <a:lnTo>
                    <a:pt x="4610" y="2220"/>
                  </a:lnTo>
                  <a:lnTo>
                    <a:pt x="4693" y="2194"/>
                  </a:lnTo>
                  <a:lnTo>
                    <a:pt x="4701" y="2191"/>
                  </a:lnTo>
                  <a:lnTo>
                    <a:pt x="4785" y="2168"/>
                  </a:lnTo>
                  <a:lnTo>
                    <a:pt x="4794" y="2165"/>
                  </a:lnTo>
                  <a:lnTo>
                    <a:pt x="4879" y="2145"/>
                  </a:lnTo>
                  <a:lnTo>
                    <a:pt x="4887" y="2143"/>
                  </a:lnTo>
                  <a:lnTo>
                    <a:pt x="4973" y="2126"/>
                  </a:lnTo>
                  <a:lnTo>
                    <a:pt x="4982" y="2124"/>
                  </a:lnTo>
                  <a:lnTo>
                    <a:pt x="5068" y="2110"/>
                  </a:lnTo>
                  <a:lnTo>
                    <a:pt x="5077" y="2109"/>
                  </a:lnTo>
                  <a:lnTo>
                    <a:pt x="5164" y="2098"/>
                  </a:lnTo>
                  <a:lnTo>
                    <a:pt x="5173" y="2097"/>
                  </a:lnTo>
                  <a:lnTo>
                    <a:pt x="5260" y="2089"/>
                  </a:lnTo>
                  <a:lnTo>
                    <a:pt x="5269" y="2089"/>
                  </a:lnTo>
                  <a:lnTo>
                    <a:pt x="5356" y="2084"/>
                  </a:lnTo>
                  <a:lnTo>
                    <a:pt x="5365" y="2084"/>
                  </a:lnTo>
                  <a:lnTo>
                    <a:pt x="5452" y="2082"/>
                  </a:lnTo>
                  <a:lnTo>
                    <a:pt x="5461" y="2082"/>
                  </a:lnTo>
                  <a:lnTo>
                    <a:pt x="5548" y="2084"/>
                  </a:lnTo>
                  <a:lnTo>
                    <a:pt x="5557" y="2084"/>
                  </a:lnTo>
                  <a:lnTo>
                    <a:pt x="5644" y="2089"/>
                  </a:lnTo>
                  <a:lnTo>
                    <a:pt x="5653" y="2090"/>
                  </a:lnTo>
                  <a:lnTo>
                    <a:pt x="5740" y="2098"/>
                  </a:lnTo>
                  <a:lnTo>
                    <a:pt x="5749" y="2099"/>
                  </a:lnTo>
                  <a:lnTo>
                    <a:pt x="5835" y="2110"/>
                  </a:lnTo>
                  <a:lnTo>
                    <a:pt x="5844" y="2111"/>
                  </a:lnTo>
                  <a:lnTo>
                    <a:pt x="5929" y="2126"/>
                  </a:lnTo>
                  <a:lnTo>
                    <a:pt x="5938" y="2127"/>
                  </a:lnTo>
                  <a:lnTo>
                    <a:pt x="6023" y="2144"/>
                  </a:lnTo>
                  <a:lnTo>
                    <a:pt x="6032" y="2146"/>
                  </a:lnTo>
                  <a:lnTo>
                    <a:pt x="6117" y="2167"/>
                  </a:lnTo>
                  <a:lnTo>
                    <a:pt x="6126" y="2169"/>
                  </a:lnTo>
                  <a:lnTo>
                    <a:pt x="6209" y="2193"/>
                  </a:lnTo>
                  <a:lnTo>
                    <a:pt x="6218" y="2195"/>
                  </a:lnTo>
                  <a:lnTo>
                    <a:pt x="6301" y="2222"/>
                  </a:lnTo>
                  <a:lnTo>
                    <a:pt x="6310" y="2225"/>
                  </a:lnTo>
                  <a:lnTo>
                    <a:pt x="6392" y="2254"/>
                  </a:lnTo>
                  <a:lnTo>
                    <a:pt x="6400" y="2257"/>
                  </a:lnTo>
                  <a:lnTo>
                    <a:pt x="6481" y="2290"/>
                  </a:lnTo>
                  <a:lnTo>
                    <a:pt x="6490" y="2294"/>
                  </a:lnTo>
                  <a:lnTo>
                    <a:pt x="6569" y="2329"/>
                  </a:lnTo>
                  <a:lnTo>
                    <a:pt x="6578" y="2333"/>
                  </a:lnTo>
                  <a:lnTo>
                    <a:pt x="6656" y="2371"/>
                  </a:lnTo>
                  <a:lnTo>
                    <a:pt x="6664" y="2375"/>
                  </a:lnTo>
                  <a:lnTo>
                    <a:pt x="6741" y="2416"/>
                  </a:lnTo>
                  <a:lnTo>
                    <a:pt x="6749" y="2421"/>
                  </a:lnTo>
                  <a:lnTo>
                    <a:pt x="6824" y="2464"/>
                  </a:lnTo>
                  <a:lnTo>
                    <a:pt x="6832" y="2469"/>
                  </a:lnTo>
                  <a:lnTo>
                    <a:pt x="6905" y="2515"/>
                  </a:lnTo>
                  <a:lnTo>
                    <a:pt x="6913" y="2520"/>
                  </a:lnTo>
                  <a:lnTo>
                    <a:pt x="6984" y="2569"/>
                  </a:lnTo>
                  <a:lnTo>
                    <a:pt x="6992" y="2575"/>
                  </a:lnTo>
                  <a:lnTo>
                    <a:pt x="7062" y="2626"/>
                  </a:lnTo>
                  <a:lnTo>
                    <a:pt x="7069" y="2632"/>
                  </a:lnTo>
                  <a:lnTo>
                    <a:pt x="7137" y="2686"/>
                  </a:lnTo>
                  <a:lnTo>
                    <a:pt x="7144" y="2691"/>
                  </a:lnTo>
                  <a:lnTo>
                    <a:pt x="7210" y="2748"/>
                  </a:lnTo>
                  <a:lnTo>
                    <a:pt x="7217" y="2754"/>
                  </a:lnTo>
                  <a:lnTo>
                    <a:pt x="7281" y="2813"/>
                  </a:lnTo>
                  <a:lnTo>
                    <a:pt x="7287" y="2819"/>
                  </a:lnTo>
                  <a:lnTo>
                    <a:pt x="7349" y="2880"/>
                  </a:lnTo>
                  <a:lnTo>
                    <a:pt x="7355" y="2887"/>
                  </a:lnTo>
                  <a:lnTo>
                    <a:pt x="7415" y="2950"/>
                  </a:lnTo>
                  <a:lnTo>
                    <a:pt x="7421" y="2957"/>
                  </a:lnTo>
                  <a:lnTo>
                    <a:pt x="7478" y="3023"/>
                  </a:lnTo>
                  <a:lnTo>
                    <a:pt x="7484" y="3030"/>
                  </a:lnTo>
                  <a:lnTo>
                    <a:pt x="7539" y="3098"/>
                  </a:lnTo>
                  <a:lnTo>
                    <a:pt x="7544" y="3104"/>
                  </a:lnTo>
                  <a:lnTo>
                    <a:pt x="7597" y="3174"/>
                  </a:lnTo>
                  <a:lnTo>
                    <a:pt x="7602" y="3181"/>
                  </a:lnTo>
                  <a:lnTo>
                    <a:pt x="7652" y="3253"/>
                  </a:lnTo>
                  <a:lnTo>
                    <a:pt x="7658" y="3260"/>
                  </a:lnTo>
                  <a:lnTo>
                    <a:pt x="7705" y="3333"/>
                  </a:lnTo>
                  <a:lnTo>
                    <a:pt x="7710" y="3341"/>
                  </a:lnTo>
                  <a:lnTo>
                    <a:pt x="7754" y="3416"/>
                  </a:lnTo>
                  <a:lnTo>
                    <a:pt x="7759" y="3424"/>
                  </a:lnTo>
                  <a:lnTo>
                    <a:pt x="7801" y="3500"/>
                  </a:lnTo>
                  <a:lnTo>
                    <a:pt x="7805" y="3508"/>
                  </a:lnTo>
                  <a:lnTo>
                    <a:pt x="7844" y="3586"/>
                  </a:lnTo>
                  <a:lnTo>
                    <a:pt x="7848" y="3594"/>
                  </a:lnTo>
                  <a:lnTo>
                    <a:pt x="7884" y="3673"/>
                  </a:lnTo>
                  <a:lnTo>
                    <a:pt x="7887" y="3681"/>
                  </a:lnTo>
                  <a:lnTo>
                    <a:pt x="7921" y="3762"/>
                  </a:lnTo>
                  <a:lnTo>
                    <a:pt x="7924" y="3770"/>
                  </a:lnTo>
                  <a:lnTo>
                    <a:pt x="7954" y="3852"/>
                  </a:lnTo>
                  <a:lnTo>
                    <a:pt x="7957" y="3860"/>
                  </a:lnTo>
                  <a:lnTo>
                    <a:pt x="7985" y="3943"/>
                  </a:lnTo>
                  <a:lnTo>
                    <a:pt x="7987" y="3951"/>
                  </a:lnTo>
                  <a:lnTo>
                    <a:pt x="8012" y="4035"/>
                  </a:lnTo>
                  <a:lnTo>
                    <a:pt x="8014" y="4044"/>
                  </a:lnTo>
                  <a:lnTo>
                    <a:pt x="8035" y="4128"/>
                  </a:lnTo>
                  <a:lnTo>
                    <a:pt x="8037" y="4137"/>
                  </a:lnTo>
                  <a:lnTo>
                    <a:pt x="8047" y="4184"/>
                  </a:lnTo>
                  <a:lnTo>
                    <a:pt x="8084" y="4202"/>
                  </a:lnTo>
                  <a:lnTo>
                    <a:pt x="8091" y="4205"/>
                  </a:lnTo>
                  <a:lnTo>
                    <a:pt x="8139" y="4231"/>
                  </a:lnTo>
                  <a:lnTo>
                    <a:pt x="8146" y="4234"/>
                  </a:lnTo>
                  <a:lnTo>
                    <a:pt x="8194" y="4261"/>
                  </a:lnTo>
                  <a:lnTo>
                    <a:pt x="8201" y="4265"/>
                  </a:lnTo>
                  <a:lnTo>
                    <a:pt x="8247" y="4293"/>
                  </a:lnTo>
                  <a:lnTo>
                    <a:pt x="8254" y="4297"/>
                  </a:lnTo>
                  <a:lnTo>
                    <a:pt x="8300" y="4327"/>
                  </a:lnTo>
                  <a:lnTo>
                    <a:pt x="8306" y="4331"/>
                  </a:lnTo>
                  <a:lnTo>
                    <a:pt x="8351" y="4362"/>
                  </a:lnTo>
                  <a:lnTo>
                    <a:pt x="8357" y="4367"/>
                  </a:lnTo>
                  <a:lnTo>
                    <a:pt x="8401" y="4399"/>
                  </a:lnTo>
                  <a:lnTo>
                    <a:pt x="8407" y="4404"/>
                  </a:lnTo>
                  <a:lnTo>
                    <a:pt x="8450" y="4438"/>
                  </a:lnTo>
                  <a:lnTo>
                    <a:pt x="8456" y="4443"/>
                  </a:lnTo>
                  <a:lnTo>
                    <a:pt x="8498" y="4478"/>
                  </a:lnTo>
                  <a:lnTo>
                    <a:pt x="8504" y="4483"/>
                  </a:lnTo>
                  <a:lnTo>
                    <a:pt x="8544" y="4519"/>
                  </a:lnTo>
                  <a:lnTo>
                    <a:pt x="8550" y="4525"/>
                  </a:lnTo>
                  <a:lnTo>
                    <a:pt x="8589" y="4562"/>
                  </a:lnTo>
                  <a:lnTo>
                    <a:pt x="8595" y="4568"/>
                  </a:lnTo>
                  <a:lnTo>
                    <a:pt x="8633" y="4607"/>
                  </a:lnTo>
                  <a:lnTo>
                    <a:pt x="8639" y="4613"/>
                  </a:lnTo>
                  <a:lnTo>
                    <a:pt x="8676" y="4653"/>
                  </a:lnTo>
                  <a:lnTo>
                    <a:pt x="8681" y="4659"/>
                  </a:lnTo>
                  <a:lnTo>
                    <a:pt x="8717" y="4700"/>
                  </a:lnTo>
                  <a:lnTo>
                    <a:pt x="8722" y="4706"/>
                  </a:lnTo>
                  <a:lnTo>
                    <a:pt x="8756" y="4749"/>
                  </a:lnTo>
                  <a:lnTo>
                    <a:pt x="8761" y="4755"/>
                  </a:lnTo>
                  <a:lnTo>
                    <a:pt x="8794" y="4798"/>
                  </a:lnTo>
                  <a:lnTo>
                    <a:pt x="8799" y="4805"/>
                  </a:lnTo>
                  <a:lnTo>
                    <a:pt x="8830" y="4849"/>
                  </a:lnTo>
                  <a:lnTo>
                    <a:pt x="8835" y="4855"/>
                  </a:lnTo>
                  <a:lnTo>
                    <a:pt x="8865" y="4901"/>
                  </a:lnTo>
                  <a:lnTo>
                    <a:pt x="8869" y="4907"/>
                  </a:lnTo>
                  <a:lnTo>
                    <a:pt x="8898" y="4953"/>
                  </a:lnTo>
                  <a:lnTo>
                    <a:pt x="8902" y="4960"/>
                  </a:lnTo>
                  <a:lnTo>
                    <a:pt x="8929" y="5007"/>
                  </a:lnTo>
                  <a:lnTo>
                    <a:pt x="8933" y="5014"/>
                  </a:lnTo>
                  <a:lnTo>
                    <a:pt x="8958" y="5062"/>
                  </a:lnTo>
                  <a:lnTo>
                    <a:pt x="8962" y="5069"/>
                  </a:lnTo>
                  <a:lnTo>
                    <a:pt x="8986" y="5118"/>
                  </a:lnTo>
                  <a:lnTo>
                    <a:pt x="8989" y="5125"/>
                  </a:lnTo>
                  <a:lnTo>
                    <a:pt x="9012" y="5174"/>
                  </a:lnTo>
                  <a:lnTo>
                    <a:pt x="9015" y="5181"/>
                  </a:lnTo>
                  <a:lnTo>
                    <a:pt x="9036" y="5231"/>
                  </a:lnTo>
                  <a:lnTo>
                    <a:pt x="9039" y="5238"/>
                  </a:lnTo>
                  <a:lnTo>
                    <a:pt x="9059" y="5289"/>
                  </a:lnTo>
                  <a:lnTo>
                    <a:pt x="9062" y="5296"/>
                  </a:lnTo>
                  <a:lnTo>
                    <a:pt x="9080" y="5348"/>
                  </a:lnTo>
                  <a:lnTo>
                    <a:pt x="9083" y="5357"/>
                  </a:lnTo>
                  <a:lnTo>
                    <a:pt x="9099" y="5409"/>
                  </a:lnTo>
                  <a:lnTo>
                    <a:pt x="9101" y="5416"/>
                  </a:lnTo>
                  <a:lnTo>
                    <a:pt x="9116" y="5469"/>
                  </a:lnTo>
                  <a:lnTo>
                    <a:pt x="9118" y="5476"/>
                  </a:lnTo>
                  <a:lnTo>
                    <a:pt x="9131" y="5529"/>
                  </a:lnTo>
                  <a:lnTo>
                    <a:pt x="9133" y="5537"/>
                  </a:lnTo>
                  <a:lnTo>
                    <a:pt x="9144" y="5590"/>
                  </a:lnTo>
                  <a:lnTo>
                    <a:pt x="9145" y="5598"/>
                  </a:lnTo>
                  <a:lnTo>
                    <a:pt x="9155" y="5652"/>
                  </a:lnTo>
                  <a:lnTo>
                    <a:pt x="9156" y="5659"/>
                  </a:lnTo>
                  <a:lnTo>
                    <a:pt x="9164" y="5713"/>
                  </a:lnTo>
                  <a:lnTo>
                    <a:pt x="9165" y="5721"/>
                  </a:lnTo>
                  <a:lnTo>
                    <a:pt x="9172" y="5775"/>
                  </a:lnTo>
                  <a:lnTo>
                    <a:pt x="9172" y="5783"/>
                  </a:lnTo>
                  <a:lnTo>
                    <a:pt x="9177" y="5837"/>
                  </a:lnTo>
                  <a:lnTo>
                    <a:pt x="9178" y="5844"/>
                  </a:lnTo>
                  <a:lnTo>
                    <a:pt x="9180" y="5899"/>
                  </a:lnTo>
                  <a:lnTo>
                    <a:pt x="9181" y="5907"/>
                  </a:lnTo>
                  <a:lnTo>
                    <a:pt x="9182" y="5961"/>
                  </a:lnTo>
                  <a:lnTo>
                    <a:pt x="9182" y="5969"/>
                  </a:lnTo>
                  <a:lnTo>
                    <a:pt x="9182" y="6023"/>
                  </a:lnTo>
                  <a:lnTo>
                    <a:pt x="9181" y="6031"/>
                  </a:lnTo>
                  <a:lnTo>
                    <a:pt x="9179" y="6085"/>
                  </a:lnTo>
                  <a:lnTo>
                    <a:pt x="9179" y="6093"/>
                  </a:lnTo>
                  <a:lnTo>
                    <a:pt x="9175" y="6147"/>
                  </a:lnTo>
                  <a:lnTo>
                    <a:pt x="9174" y="6155"/>
                  </a:lnTo>
                  <a:lnTo>
                    <a:pt x="9169" y="6210"/>
                  </a:lnTo>
                  <a:lnTo>
                    <a:pt x="9168" y="6218"/>
                  </a:lnTo>
                  <a:lnTo>
                    <a:pt x="9160" y="6272"/>
                  </a:lnTo>
                  <a:lnTo>
                    <a:pt x="9159" y="6280"/>
                  </a:lnTo>
                  <a:lnTo>
                    <a:pt x="9150" y="6334"/>
                  </a:lnTo>
                  <a:lnTo>
                    <a:pt x="9148" y="6342"/>
                  </a:lnTo>
                  <a:lnTo>
                    <a:pt x="9138" y="6395"/>
                  </a:lnTo>
                  <a:lnTo>
                    <a:pt x="9136" y="6403"/>
                  </a:lnTo>
                  <a:lnTo>
                    <a:pt x="9123" y="6456"/>
                  </a:lnTo>
                  <a:lnTo>
                    <a:pt x="9122" y="6463"/>
                  </a:lnTo>
                  <a:lnTo>
                    <a:pt x="9108" y="6516"/>
                  </a:lnTo>
                  <a:lnTo>
                    <a:pt x="9105" y="6524"/>
                  </a:lnTo>
                  <a:lnTo>
                    <a:pt x="9090" y="6576"/>
                  </a:lnTo>
                  <a:lnTo>
                    <a:pt x="9087" y="6583"/>
                  </a:lnTo>
                  <a:lnTo>
                    <a:pt x="9070" y="6635"/>
                  </a:lnTo>
                  <a:lnTo>
                    <a:pt x="9067" y="6642"/>
                  </a:lnTo>
                  <a:lnTo>
                    <a:pt x="9049" y="6693"/>
                  </a:lnTo>
                  <a:lnTo>
                    <a:pt x="9046" y="6700"/>
                  </a:lnTo>
                  <a:lnTo>
                    <a:pt x="9025" y="6751"/>
                  </a:lnTo>
                  <a:lnTo>
                    <a:pt x="9022" y="6758"/>
                  </a:lnTo>
                  <a:lnTo>
                    <a:pt x="9000" y="6808"/>
                  </a:lnTo>
                  <a:lnTo>
                    <a:pt x="8997" y="6815"/>
                  </a:lnTo>
                  <a:lnTo>
                    <a:pt x="8973" y="6864"/>
                  </a:lnTo>
                  <a:lnTo>
                    <a:pt x="8970" y="6871"/>
                  </a:lnTo>
                  <a:lnTo>
                    <a:pt x="8945" y="6919"/>
                  </a:lnTo>
                  <a:lnTo>
                    <a:pt x="8941" y="6926"/>
                  </a:lnTo>
                  <a:lnTo>
                    <a:pt x="8914" y="6974"/>
                  </a:lnTo>
                  <a:lnTo>
                    <a:pt x="8910" y="6980"/>
                  </a:lnTo>
                  <a:lnTo>
                    <a:pt x="8882" y="7027"/>
                  </a:lnTo>
                  <a:lnTo>
                    <a:pt x="8877" y="7034"/>
                  </a:lnTo>
                  <a:lnTo>
                    <a:pt x="8848" y="7080"/>
                  </a:lnTo>
                  <a:lnTo>
                    <a:pt x="8843" y="7087"/>
                  </a:lnTo>
                  <a:lnTo>
                    <a:pt x="8812" y="7131"/>
                  </a:lnTo>
                  <a:lnTo>
                    <a:pt x="8808" y="7138"/>
                  </a:lnTo>
                  <a:lnTo>
                    <a:pt x="8775" y="7181"/>
                  </a:lnTo>
                  <a:lnTo>
                    <a:pt x="8770" y="7188"/>
                  </a:lnTo>
                  <a:lnTo>
                    <a:pt x="8737" y="7230"/>
                  </a:lnTo>
                  <a:lnTo>
                    <a:pt x="8732" y="7236"/>
                  </a:lnTo>
                  <a:lnTo>
                    <a:pt x="8697" y="7278"/>
                  </a:lnTo>
                  <a:lnTo>
                    <a:pt x="8692" y="7284"/>
                  </a:lnTo>
                  <a:lnTo>
                    <a:pt x="8655" y="7324"/>
                  </a:lnTo>
                  <a:lnTo>
                    <a:pt x="8650" y="7330"/>
                  </a:lnTo>
                  <a:lnTo>
                    <a:pt x="8612" y="7369"/>
                  </a:lnTo>
                  <a:lnTo>
                    <a:pt x="8607" y="7375"/>
                  </a:lnTo>
                  <a:lnTo>
                    <a:pt x="8568" y="7413"/>
                  </a:lnTo>
                  <a:lnTo>
                    <a:pt x="8562" y="7418"/>
                  </a:lnTo>
                  <a:lnTo>
                    <a:pt x="8522" y="7455"/>
                  </a:lnTo>
                  <a:lnTo>
                    <a:pt x="8517" y="7460"/>
                  </a:lnTo>
                  <a:lnTo>
                    <a:pt x="8476" y="7496"/>
                  </a:lnTo>
                  <a:lnTo>
                    <a:pt x="8470" y="7501"/>
                  </a:lnTo>
                  <a:lnTo>
                    <a:pt x="8427" y="7535"/>
                  </a:lnTo>
                  <a:lnTo>
                    <a:pt x="8421" y="7540"/>
                  </a:lnTo>
                  <a:lnTo>
                    <a:pt x="8378" y="7573"/>
                  </a:lnTo>
                  <a:lnTo>
                    <a:pt x="8371" y="7578"/>
                  </a:lnTo>
                  <a:lnTo>
                    <a:pt x="8327" y="7610"/>
                  </a:lnTo>
                  <a:lnTo>
                    <a:pt x="8321" y="7614"/>
                  </a:lnTo>
                  <a:lnTo>
                    <a:pt x="8275" y="7645"/>
                  </a:lnTo>
                  <a:lnTo>
                    <a:pt x="8268" y="7649"/>
                  </a:lnTo>
                  <a:lnTo>
                    <a:pt x="8221" y="7678"/>
                  </a:lnTo>
                  <a:lnTo>
                    <a:pt x="8215" y="7682"/>
                  </a:lnTo>
                  <a:lnTo>
                    <a:pt x="8167" y="7710"/>
                  </a:lnTo>
                  <a:lnTo>
                    <a:pt x="8160" y="7713"/>
                  </a:lnTo>
                  <a:lnTo>
                    <a:pt x="8112" y="7739"/>
                  </a:lnTo>
                  <a:lnTo>
                    <a:pt x="8106" y="7743"/>
                  </a:lnTo>
                  <a:lnTo>
                    <a:pt x="8057" y="7767"/>
                  </a:lnTo>
                  <a:lnTo>
                    <a:pt x="8050" y="7770"/>
                  </a:lnTo>
                  <a:lnTo>
                    <a:pt x="8000" y="7793"/>
                  </a:lnTo>
                  <a:lnTo>
                    <a:pt x="7993" y="7796"/>
                  </a:lnTo>
                  <a:lnTo>
                    <a:pt x="7943" y="7817"/>
                  </a:lnTo>
                  <a:lnTo>
                    <a:pt x="7936" y="7820"/>
                  </a:lnTo>
                  <a:lnTo>
                    <a:pt x="7885" y="7840"/>
                  </a:lnTo>
                  <a:lnTo>
                    <a:pt x="7878" y="7842"/>
                  </a:lnTo>
                  <a:lnTo>
                    <a:pt x="7827" y="7860"/>
                  </a:lnTo>
                  <a:lnTo>
                    <a:pt x="7819" y="7863"/>
                  </a:lnTo>
                  <a:lnTo>
                    <a:pt x="7767" y="7879"/>
                  </a:lnTo>
                  <a:lnTo>
                    <a:pt x="7760" y="7881"/>
                  </a:lnTo>
                  <a:lnTo>
                    <a:pt x="7708" y="7896"/>
                  </a:lnTo>
                  <a:lnTo>
                    <a:pt x="7700" y="7898"/>
                  </a:lnTo>
                  <a:lnTo>
                    <a:pt x="7647" y="7911"/>
                  </a:lnTo>
                  <a:lnTo>
                    <a:pt x="7640" y="7913"/>
                  </a:lnTo>
                  <a:lnTo>
                    <a:pt x="7586" y="7924"/>
                  </a:lnTo>
                  <a:lnTo>
                    <a:pt x="7579" y="7926"/>
                  </a:lnTo>
                  <a:lnTo>
                    <a:pt x="7525" y="7936"/>
                  </a:lnTo>
                  <a:lnTo>
                    <a:pt x="7517" y="7937"/>
                  </a:lnTo>
                  <a:lnTo>
                    <a:pt x="7463" y="7945"/>
                  </a:lnTo>
                  <a:lnTo>
                    <a:pt x="7426" y="7948"/>
                  </a:lnTo>
                  <a:lnTo>
                    <a:pt x="2887" y="7948"/>
                  </a:lnTo>
                  <a:close/>
                  <a:moveTo>
                    <a:pt x="2902" y="7448"/>
                  </a:moveTo>
                  <a:lnTo>
                    <a:pt x="7407" y="7448"/>
                  </a:lnTo>
                  <a:lnTo>
                    <a:pt x="7439" y="7443"/>
                  </a:lnTo>
                  <a:lnTo>
                    <a:pt x="7485" y="7435"/>
                  </a:lnTo>
                  <a:lnTo>
                    <a:pt x="7531" y="7425"/>
                  </a:lnTo>
                  <a:lnTo>
                    <a:pt x="7576" y="7414"/>
                  </a:lnTo>
                  <a:lnTo>
                    <a:pt x="7621" y="7401"/>
                  </a:lnTo>
                  <a:lnTo>
                    <a:pt x="7665" y="7387"/>
                  </a:lnTo>
                  <a:lnTo>
                    <a:pt x="7709" y="7372"/>
                  </a:lnTo>
                  <a:lnTo>
                    <a:pt x="7752" y="7355"/>
                  </a:lnTo>
                  <a:lnTo>
                    <a:pt x="7795" y="7337"/>
                  </a:lnTo>
                  <a:lnTo>
                    <a:pt x="7838" y="7318"/>
                  </a:lnTo>
                  <a:lnTo>
                    <a:pt x="7879" y="7297"/>
                  </a:lnTo>
                  <a:lnTo>
                    <a:pt x="7921" y="7275"/>
                  </a:lnTo>
                  <a:lnTo>
                    <a:pt x="7961" y="7251"/>
                  </a:lnTo>
                  <a:lnTo>
                    <a:pt x="8001" y="7227"/>
                  </a:lnTo>
                  <a:lnTo>
                    <a:pt x="8039" y="7201"/>
                  </a:lnTo>
                  <a:lnTo>
                    <a:pt x="8077" y="7174"/>
                  </a:lnTo>
                  <a:lnTo>
                    <a:pt x="8115" y="7145"/>
                  </a:lnTo>
                  <a:lnTo>
                    <a:pt x="8151" y="7116"/>
                  </a:lnTo>
                  <a:lnTo>
                    <a:pt x="8186" y="7085"/>
                  </a:lnTo>
                  <a:lnTo>
                    <a:pt x="8220" y="7054"/>
                  </a:lnTo>
                  <a:lnTo>
                    <a:pt x="8254" y="7021"/>
                  </a:lnTo>
                  <a:lnTo>
                    <a:pt x="8286" y="6987"/>
                  </a:lnTo>
                  <a:lnTo>
                    <a:pt x="8317" y="6952"/>
                  </a:lnTo>
                  <a:lnTo>
                    <a:pt x="8347" y="6917"/>
                  </a:lnTo>
                  <a:lnTo>
                    <a:pt x="8376" y="6880"/>
                  </a:lnTo>
                  <a:lnTo>
                    <a:pt x="8404" y="6843"/>
                  </a:lnTo>
                  <a:lnTo>
                    <a:pt x="8431" y="6804"/>
                  </a:lnTo>
                  <a:lnTo>
                    <a:pt x="8456" y="6765"/>
                  </a:lnTo>
                  <a:lnTo>
                    <a:pt x="8480" y="6726"/>
                  </a:lnTo>
                  <a:lnTo>
                    <a:pt x="8503" y="6685"/>
                  </a:lnTo>
                  <a:lnTo>
                    <a:pt x="8524" y="6644"/>
                  </a:lnTo>
                  <a:lnTo>
                    <a:pt x="8545" y="6602"/>
                  </a:lnTo>
                  <a:lnTo>
                    <a:pt x="8563" y="6559"/>
                  </a:lnTo>
                  <a:lnTo>
                    <a:pt x="8581" y="6516"/>
                  </a:lnTo>
                  <a:lnTo>
                    <a:pt x="8597" y="6472"/>
                  </a:lnTo>
                  <a:lnTo>
                    <a:pt x="8612" y="6428"/>
                  </a:lnTo>
                  <a:lnTo>
                    <a:pt x="8626" y="6383"/>
                  </a:lnTo>
                  <a:lnTo>
                    <a:pt x="8638" y="6338"/>
                  </a:lnTo>
                  <a:lnTo>
                    <a:pt x="8648" y="6292"/>
                  </a:lnTo>
                  <a:lnTo>
                    <a:pt x="8658" y="6247"/>
                  </a:lnTo>
                  <a:lnTo>
                    <a:pt x="8665" y="6200"/>
                  </a:lnTo>
                  <a:lnTo>
                    <a:pt x="8672" y="6154"/>
                  </a:lnTo>
                  <a:lnTo>
                    <a:pt x="8676" y="6108"/>
                  </a:lnTo>
                  <a:lnTo>
                    <a:pt x="8680" y="6062"/>
                  </a:lnTo>
                  <a:lnTo>
                    <a:pt x="8682" y="6015"/>
                  </a:lnTo>
                  <a:lnTo>
                    <a:pt x="8682" y="5968"/>
                  </a:lnTo>
                  <a:lnTo>
                    <a:pt x="8681" y="5922"/>
                  </a:lnTo>
                  <a:lnTo>
                    <a:pt x="8678" y="5875"/>
                  </a:lnTo>
                  <a:lnTo>
                    <a:pt x="8674" y="5829"/>
                  </a:lnTo>
                  <a:lnTo>
                    <a:pt x="8669" y="5783"/>
                  </a:lnTo>
                  <a:lnTo>
                    <a:pt x="8662" y="5736"/>
                  </a:lnTo>
                  <a:lnTo>
                    <a:pt x="8654" y="5690"/>
                  </a:lnTo>
                  <a:lnTo>
                    <a:pt x="8644" y="5645"/>
                  </a:lnTo>
                  <a:lnTo>
                    <a:pt x="8633" y="5599"/>
                  </a:lnTo>
                  <a:lnTo>
                    <a:pt x="8621" y="5554"/>
                  </a:lnTo>
                  <a:lnTo>
                    <a:pt x="8607" y="5510"/>
                  </a:lnTo>
                  <a:lnTo>
                    <a:pt x="8591" y="5466"/>
                  </a:lnTo>
                  <a:lnTo>
                    <a:pt x="8574" y="5422"/>
                  </a:lnTo>
                  <a:lnTo>
                    <a:pt x="8556" y="5379"/>
                  </a:lnTo>
                  <a:lnTo>
                    <a:pt x="8537" y="5337"/>
                  </a:lnTo>
                  <a:lnTo>
                    <a:pt x="8516" y="5295"/>
                  </a:lnTo>
                  <a:lnTo>
                    <a:pt x="8494" y="5254"/>
                  </a:lnTo>
                  <a:lnTo>
                    <a:pt x="8471" y="5213"/>
                  </a:lnTo>
                  <a:lnTo>
                    <a:pt x="8446" y="5174"/>
                  </a:lnTo>
                  <a:lnTo>
                    <a:pt x="8420" y="5135"/>
                  </a:lnTo>
                  <a:lnTo>
                    <a:pt x="8393" y="5097"/>
                  </a:lnTo>
                  <a:lnTo>
                    <a:pt x="8365" y="5060"/>
                  </a:lnTo>
                  <a:lnTo>
                    <a:pt x="8336" y="5024"/>
                  </a:lnTo>
                  <a:lnTo>
                    <a:pt x="8305" y="4989"/>
                  </a:lnTo>
                  <a:lnTo>
                    <a:pt x="8274" y="4954"/>
                  </a:lnTo>
                  <a:lnTo>
                    <a:pt x="8241" y="4921"/>
                  </a:lnTo>
                  <a:lnTo>
                    <a:pt x="8207" y="4889"/>
                  </a:lnTo>
                  <a:lnTo>
                    <a:pt x="8173" y="4858"/>
                  </a:lnTo>
                  <a:lnTo>
                    <a:pt x="8137" y="4827"/>
                  </a:lnTo>
                  <a:lnTo>
                    <a:pt x="8100" y="4799"/>
                  </a:lnTo>
                  <a:lnTo>
                    <a:pt x="8063" y="4771"/>
                  </a:lnTo>
                  <a:lnTo>
                    <a:pt x="8025" y="4744"/>
                  </a:lnTo>
                  <a:lnTo>
                    <a:pt x="7986" y="4719"/>
                  </a:lnTo>
                  <a:lnTo>
                    <a:pt x="7946" y="4695"/>
                  </a:lnTo>
                  <a:lnTo>
                    <a:pt x="7905" y="4672"/>
                  </a:lnTo>
                  <a:lnTo>
                    <a:pt x="7864" y="4651"/>
                  </a:lnTo>
                  <a:lnTo>
                    <a:pt x="7822" y="4631"/>
                  </a:lnTo>
                  <a:lnTo>
                    <a:pt x="7779" y="4612"/>
                  </a:lnTo>
                  <a:lnTo>
                    <a:pt x="7732" y="4593"/>
                  </a:lnTo>
                  <a:lnTo>
                    <a:pt x="7704" y="4579"/>
                  </a:lnTo>
                  <a:lnTo>
                    <a:pt x="7677" y="4562"/>
                  </a:lnTo>
                  <a:lnTo>
                    <a:pt x="7653" y="4541"/>
                  </a:lnTo>
                  <a:lnTo>
                    <a:pt x="7632" y="4518"/>
                  </a:lnTo>
                  <a:lnTo>
                    <a:pt x="7613" y="4492"/>
                  </a:lnTo>
                  <a:lnTo>
                    <a:pt x="7598" y="4464"/>
                  </a:lnTo>
                  <a:lnTo>
                    <a:pt x="7587" y="4435"/>
                  </a:lnTo>
                  <a:lnTo>
                    <a:pt x="7580" y="4404"/>
                  </a:lnTo>
                  <a:lnTo>
                    <a:pt x="7565" y="4322"/>
                  </a:lnTo>
                  <a:lnTo>
                    <a:pt x="7549" y="4246"/>
                  </a:lnTo>
                  <a:lnTo>
                    <a:pt x="7530" y="4170"/>
                  </a:lnTo>
                  <a:lnTo>
                    <a:pt x="7508" y="4095"/>
                  </a:lnTo>
                  <a:lnTo>
                    <a:pt x="7484" y="4021"/>
                  </a:lnTo>
                  <a:lnTo>
                    <a:pt x="7457" y="3949"/>
                  </a:lnTo>
                  <a:lnTo>
                    <a:pt x="7427" y="3877"/>
                  </a:lnTo>
                  <a:lnTo>
                    <a:pt x="7395" y="3806"/>
                  </a:lnTo>
                  <a:lnTo>
                    <a:pt x="7360" y="3736"/>
                  </a:lnTo>
                  <a:lnTo>
                    <a:pt x="7322" y="3668"/>
                  </a:lnTo>
                  <a:lnTo>
                    <a:pt x="7283" y="3601"/>
                  </a:lnTo>
                  <a:lnTo>
                    <a:pt x="7240" y="3536"/>
                  </a:lnTo>
                  <a:lnTo>
                    <a:pt x="7195" y="3472"/>
                  </a:lnTo>
                  <a:lnTo>
                    <a:pt x="7148" y="3409"/>
                  </a:lnTo>
                  <a:lnTo>
                    <a:pt x="7099" y="3348"/>
                  </a:lnTo>
                  <a:lnTo>
                    <a:pt x="7047" y="3289"/>
                  </a:lnTo>
                  <a:lnTo>
                    <a:pt x="6994" y="3232"/>
                  </a:lnTo>
                  <a:lnTo>
                    <a:pt x="6939" y="3178"/>
                  </a:lnTo>
                  <a:lnTo>
                    <a:pt x="6881" y="3125"/>
                  </a:lnTo>
                  <a:lnTo>
                    <a:pt x="6822" y="3074"/>
                  </a:lnTo>
                  <a:lnTo>
                    <a:pt x="6761" y="3026"/>
                  </a:lnTo>
                  <a:lnTo>
                    <a:pt x="6699" y="2980"/>
                  </a:lnTo>
                  <a:lnTo>
                    <a:pt x="6635" y="2936"/>
                  </a:lnTo>
                  <a:lnTo>
                    <a:pt x="6569" y="2894"/>
                  </a:lnTo>
                  <a:lnTo>
                    <a:pt x="6501" y="2855"/>
                  </a:lnTo>
                  <a:lnTo>
                    <a:pt x="6432" y="2818"/>
                  </a:lnTo>
                  <a:lnTo>
                    <a:pt x="6362" y="2784"/>
                  </a:lnTo>
                  <a:lnTo>
                    <a:pt x="6291" y="2752"/>
                  </a:lnTo>
                  <a:lnTo>
                    <a:pt x="6218" y="2723"/>
                  </a:lnTo>
                  <a:lnTo>
                    <a:pt x="6144" y="2697"/>
                  </a:lnTo>
                  <a:lnTo>
                    <a:pt x="6070" y="2673"/>
                  </a:lnTo>
                  <a:lnTo>
                    <a:pt x="5995" y="2652"/>
                  </a:lnTo>
                  <a:lnTo>
                    <a:pt x="5919" y="2634"/>
                  </a:lnTo>
                  <a:lnTo>
                    <a:pt x="5843" y="2618"/>
                  </a:lnTo>
                  <a:lnTo>
                    <a:pt x="5766" y="2605"/>
                  </a:lnTo>
                  <a:lnTo>
                    <a:pt x="5689" y="2595"/>
                  </a:lnTo>
                  <a:lnTo>
                    <a:pt x="5612" y="2588"/>
                  </a:lnTo>
                  <a:lnTo>
                    <a:pt x="5534" y="2584"/>
                  </a:lnTo>
                  <a:lnTo>
                    <a:pt x="5456" y="2582"/>
                  </a:lnTo>
                  <a:lnTo>
                    <a:pt x="5378" y="2583"/>
                  </a:lnTo>
                  <a:lnTo>
                    <a:pt x="5300" y="2588"/>
                  </a:lnTo>
                  <a:lnTo>
                    <a:pt x="5222" y="2595"/>
                  </a:lnTo>
                  <a:lnTo>
                    <a:pt x="5144" y="2604"/>
                  </a:lnTo>
                  <a:lnTo>
                    <a:pt x="5067" y="2617"/>
                  </a:lnTo>
                  <a:lnTo>
                    <a:pt x="4991" y="2633"/>
                  </a:lnTo>
                  <a:lnTo>
                    <a:pt x="4915" y="2651"/>
                  </a:lnTo>
                  <a:lnTo>
                    <a:pt x="4840" y="2672"/>
                  </a:lnTo>
                  <a:lnTo>
                    <a:pt x="4765" y="2695"/>
                  </a:lnTo>
                  <a:lnTo>
                    <a:pt x="4692" y="2721"/>
                  </a:lnTo>
                  <a:lnTo>
                    <a:pt x="4620" y="2750"/>
                  </a:lnTo>
                  <a:lnTo>
                    <a:pt x="4548" y="2782"/>
                  </a:lnTo>
                  <a:lnTo>
                    <a:pt x="4478" y="2815"/>
                  </a:lnTo>
                  <a:lnTo>
                    <a:pt x="4409" y="2852"/>
                  </a:lnTo>
                  <a:lnTo>
                    <a:pt x="4342" y="2891"/>
                  </a:lnTo>
                  <a:lnTo>
                    <a:pt x="4276" y="2932"/>
                  </a:lnTo>
                  <a:lnTo>
                    <a:pt x="4211" y="2976"/>
                  </a:lnTo>
                  <a:lnTo>
                    <a:pt x="4148" y="3023"/>
                  </a:lnTo>
                  <a:lnTo>
                    <a:pt x="4087" y="3071"/>
                  </a:lnTo>
                  <a:lnTo>
                    <a:pt x="4027" y="3122"/>
                  </a:lnTo>
                  <a:lnTo>
                    <a:pt x="3970" y="3175"/>
                  </a:lnTo>
                  <a:lnTo>
                    <a:pt x="3914" y="3229"/>
                  </a:lnTo>
                  <a:lnTo>
                    <a:pt x="3861" y="3286"/>
                  </a:lnTo>
                  <a:lnTo>
                    <a:pt x="3810" y="3344"/>
                  </a:lnTo>
                  <a:lnTo>
                    <a:pt x="3760" y="3405"/>
                  </a:lnTo>
                  <a:lnTo>
                    <a:pt x="3713" y="3467"/>
                  </a:lnTo>
                  <a:lnTo>
                    <a:pt x="3669" y="3531"/>
                  </a:lnTo>
                  <a:lnTo>
                    <a:pt x="3626" y="3596"/>
                  </a:lnTo>
                  <a:lnTo>
                    <a:pt x="3586" y="3663"/>
                  </a:lnTo>
                  <a:lnTo>
                    <a:pt x="3549" y="3731"/>
                  </a:lnTo>
                  <a:lnTo>
                    <a:pt x="3511" y="3805"/>
                  </a:lnTo>
                  <a:lnTo>
                    <a:pt x="3495" y="3834"/>
                  </a:lnTo>
                  <a:lnTo>
                    <a:pt x="3474" y="3860"/>
                  </a:lnTo>
                  <a:lnTo>
                    <a:pt x="3451" y="3883"/>
                  </a:lnTo>
                  <a:lnTo>
                    <a:pt x="3425" y="3902"/>
                  </a:lnTo>
                  <a:lnTo>
                    <a:pt x="3396" y="3919"/>
                  </a:lnTo>
                  <a:lnTo>
                    <a:pt x="3365" y="3931"/>
                  </a:lnTo>
                  <a:lnTo>
                    <a:pt x="3333" y="3939"/>
                  </a:lnTo>
                  <a:lnTo>
                    <a:pt x="3301" y="3943"/>
                  </a:lnTo>
                  <a:lnTo>
                    <a:pt x="3268" y="3942"/>
                  </a:lnTo>
                  <a:lnTo>
                    <a:pt x="3197" y="3936"/>
                  </a:lnTo>
                  <a:lnTo>
                    <a:pt x="3131" y="3934"/>
                  </a:lnTo>
                  <a:lnTo>
                    <a:pt x="3065" y="3933"/>
                  </a:lnTo>
                  <a:lnTo>
                    <a:pt x="2999" y="3935"/>
                  </a:lnTo>
                  <a:lnTo>
                    <a:pt x="2934" y="3940"/>
                  </a:lnTo>
                  <a:lnTo>
                    <a:pt x="2868" y="3947"/>
                  </a:lnTo>
                  <a:lnTo>
                    <a:pt x="2803" y="3956"/>
                  </a:lnTo>
                  <a:lnTo>
                    <a:pt x="2738" y="3968"/>
                  </a:lnTo>
                  <a:lnTo>
                    <a:pt x="2674" y="3982"/>
                  </a:lnTo>
                  <a:lnTo>
                    <a:pt x="2611" y="3999"/>
                  </a:lnTo>
                  <a:lnTo>
                    <a:pt x="2548" y="4018"/>
                  </a:lnTo>
                  <a:lnTo>
                    <a:pt x="2485" y="4039"/>
                  </a:lnTo>
                  <a:lnTo>
                    <a:pt x="2424" y="4063"/>
                  </a:lnTo>
                  <a:lnTo>
                    <a:pt x="2363" y="4089"/>
                  </a:lnTo>
                  <a:lnTo>
                    <a:pt x="2303" y="4117"/>
                  </a:lnTo>
                  <a:lnTo>
                    <a:pt x="2245" y="4148"/>
                  </a:lnTo>
                  <a:lnTo>
                    <a:pt x="2187" y="4181"/>
                  </a:lnTo>
                  <a:lnTo>
                    <a:pt x="2131" y="4215"/>
                  </a:lnTo>
                  <a:lnTo>
                    <a:pt x="2077" y="4252"/>
                  </a:lnTo>
                  <a:lnTo>
                    <a:pt x="2023" y="4291"/>
                  </a:lnTo>
                  <a:lnTo>
                    <a:pt x="1972" y="4332"/>
                  </a:lnTo>
                  <a:lnTo>
                    <a:pt x="1922" y="4374"/>
                  </a:lnTo>
                  <a:lnTo>
                    <a:pt x="1873" y="4419"/>
                  </a:lnTo>
                  <a:lnTo>
                    <a:pt x="1827" y="4465"/>
                  </a:lnTo>
                  <a:lnTo>
                    <a:pt x="1781" y="4513"/>
                  </a:lnTo>
                  <a:lnTo>
                    <a:pt x="1738" y="4562"/>
                  </a:lnTo>
                  <a:lnTo>
                    <a:pt x="1697" y="4614"/>
                  </a:lnTo>
                  <a:lnTo>
                    <a:pt x="1657" y="4667"/>
                  </a:lnTo>
                  <a:lnTo>
                    <a:pt x="1619" y="4722"/>
                  </a:lnTo>
                  <a:lnTo>
                    <a:pt x="1583" y="4777"/>
                  </a:lnTo>
                  <a:lnTo>
                    <a:pt x="1550" y="4834"/>
                  </a:lnTo>
                  <a:lnTo>
                    <a:pt x="1519" y="4892"/>
                  </a:lnTo>
                  <a:lnTo>
                    <a:pt x="1490" y="4951"/>
                  </a:lnTo>
                  <a:lnTo>
                    <a:pt x="1463" y="5012"/>
                  </a:lnTo>
                  <a:lnTo>
                    <a:pt x="1439" y="5073"/>
                  </a:lnTo>
                  <a:lnTo>
                    <a:pt x="1417" y="5134"/>
                  </a:lnTo>
                  <a:lnTo>
                    <a:pt x="1397" y="5197"/>
                  </a:lnTo>
                  <a:lnTo>
                    <a:pt x="1380" y="5260"/>
                  </a:lnTo>
                  <a:lnTo>
                    <a:pt x="1364" y="5324"/>
                  </a:lnTo>
                  <a:lnTo>
                    <a:pt x="1352" y="5389"/>
                  </a:lnTo>
                  <a:lnTo>
                    <a:pt x="1342" y="5454"/>
                  </a:lnTo>
                  <a:lnTo>
                    <a:pt x="1334" y="5520"/>
                  </a:lnTo>
                  <a:lnTo>
                    <a:pt x="1328" y="5586"/>
                  </a:lnTo>
                  <a:lnTo>
                    <a:pt x="1326" y="5652"/>
                  </a:lnTo>
                  <a:lnTo>
                    <a:pt x="1325" y="5718"/>
                  </a:lnTo>
                  <a:lnTo>
                    <a:pt x="1327" y="5784"/>
                  </a:lnTo>
                  <a:lnTo>
                    <a:pt x="1332" y="5849"/>
                  </a:lnTo>
                  <a:lnTo>
                    <a:pt x="1339" y="5915"/>
                  </a:lnTo>
                  <a:lnTo>
                    <a:pt x="1348" y="5980"/>
                  </a:lnTo>
                  <a:lnTo>
                    <a:pt x="1360" y="6045"/>
                  </a:lnTo>
                  <a:lnTo>
                    <a:pt x="1374" y="6109"/>
                  </a:lnTo>
                  <a:lnTo>
                    <a:pt x="1391" y="6172"/>
                  </a:lnTo>
                  <a:lnTo>
                    <a:pt x="1410" y="6235"/>
                  </a:lnTo>
                  <a:lnTo>
                    <a:pt x="1431" y="6298"/>
                  </a:lnTo>
                  <a:lnTo>
                    <a:pt x="1455" y="6359"/>
                  </a:lnTo>
                  <a:lnTo>
                    <a:pt x="1481" y="6420"/>
                  </a:lnTo>
                  <a:lnTo>
                    <a:pt x="1509" y="6480"/>
                  </a:lnTo>
                  <a:lnTo>
                    <a:pt x="1540" y="6538"/>
                  </a:lnTo>
                  <a:lnTo>
                    <a:pt x="1573" y="6596"/>
                  </a:lnTo>
                  <a:lnTo>
                    <a:pt x="1607" y="6652"/>
                  </a:lnTo>
                  <a:lnTo>
                    <a:pt x="1644" y="6706"/>
                  </a:lnTo>
                  <a:lnTo>
                    <a:pt x="1683" y="6760"/>
                  </a:lnTo>
                  <a:lnTo>
                    <a:pt x="1724" y="6811"/>
                  </a:lnTo>
                  <a:lnTo>
                    <a:pt x="1766" y="6861"/>
                  </a:lnTo>
                  <a:lnTo>
                    <a:pt x="1811" y="6910"/>
                  </a:lnTo>
                  <a:lnTo>
                    <a:pt x="1857" y="6956"/>
                  </a:lnTo>
                  <a:lnTo>
                    <a:pt x="1905" y="7002"/>
                  </a:lnTo>
                  <a:lnTo>
                    <a:pt x="1954" y="7045"/>
                  </a:lnTo>
                  <a:lnTo>
                    <a:pt x="2006" y="7086"/>
                  </a:lnTo>
                  <a:lnTo>
                    <a:pt x="2059" y="7126"/>
                  </a:lnTo>
                  <a:lnTo>
                    <a:pt x="2114" y="7164"/>
                  </a:lnTo>
                  <a:lnTo>
                    <a:pt x="2169" y="7200"/>
                  </a:lnTo>
                  <a:lnTo>
                    <a:pt x="2226" y="7233"/>
                  </a:lnTo>
                  <a:lnTo>
                    <a:pt x="2284" y="7264"/>
                  </a:lnTo>
                  <a:lnTo>
                    <a:pt x="2343" y="7293"/>
                  </a:lnTo>
                  <a:lnTo>
                    <a:pt x="2404" y="7320"/>
                  </a:lnTo>
                  <a:lnTo>
                    <a:pt x="2465" y="7344"/>
                  </a:lnTo>
                  <a:lnTo>
                    <a:pt x="2526" y="7366"/>
                  </a:lnTo>
                  <a:lnTo>
                    <a:pt x="2589" y="7386"/>
                  </a:lnTo>
                  <a:lnTo>
                    <a:pt x="2652" y="7403"/>
                  </a:lnTo>
                  <a:lnTo>
                    <a:pt x="2716" y="7419"/>
                  </a:lnTo>
                  <a:lnTo>
                    <a:pt x="2781" y="7431"/>
                  </a:lnTo>
                  <a:lnTo>
                    <a:pt x="2846" y="7441"/>
                  </a:lnTo>
                  <a:lnTo>
                    <a:pt x="2902" y="7448"/>
                  </a:lnTo>
                  <a:close/>
                </a:path>
              </a:pathLst>
            </a:custGeom>
            <a:solidFill>
              <a:srgbClr val="0B1E2D"/>
            </a:solidFill>
            <a:ln>
              <a:noFill/>
            </a:ln>
          </p:spPr>
          <p:txBody>
            <a:bodyPr/>
            <a:lstStyle/>
            <a:p>
              <a:endParaRPr/>
            </a:p>
          </p:txBody>
        </p:sp>
      </p:grpSp>
      <p:grpSp>
        <p:nvGrpSpPr>
          <p:cNvPr id="90115" name="Group 131">
            <a:extLst>
              <a:ext uri="{FF2B5EF4-FFF2-40B4-BE49-F238E27FC236}">
                <a16:creationId xmlns:a16="http://schemas.microsoft.com/office/drawing/2014/main" id="{99FD882D-7DA9-4FAF-81C9-E4C68DD5C6F6}"/>
              </a:ext>
            </a:extLst>
          </p:cNvPr>
          <p:cNvGrpSpPr/>
          <p:nvPr/>
        </p:nvGrpSpPr>
        <p:grpSpPr>
          <a:xfrm>
            <a:off x="7469250" y="2073864"/>
            <a:ext cx="750116" cy="750116"/>
            <a:chOff x="9627603" y="1554480"/>
            <a:chExt cx="914400" cy="914400"/>
          </a:xfrm>
        </p:grpSpPr>
        <p:sp>
          <p:nvSpPr>
            <p:cNvPr id="90116" name="Accent">
              <a:extLst>
                <a:ext uri="{FF2B5EF4-FFF2-40B4-BE49-F238E27FC236}">
                  <a16:creationId xmlns:a16="http://schemas.microsoft.com/office/drawing/2014/main" id="{3C44D255-ED59-45E3-94FD-0186FF5A6E30}"/>
                </a:ext>
              </a:extLst>
            </p:cNvPr>
            <p:cNvSpPr/>
            <p:nvPr/>
          </p:nvSpPr>
          <p:spPr>
            <a:xfrm>
              <a:off x="9627603" y="1554480"/>
              <a:ext cx="914400" cy="914400"/>
            </a:xfrm>
            <a:custGeom>
              <a:avLst/>
              <a:gdLst/>
              <a:ahLst/>
              <a:cxnLst/>
              <a:rect l="0" t="0" r="10000" b="10000"/>
              <a:pathLst>
                <a:path w="10000" h="10000">
                  <a:moveTo>
                    <a:pt x="5079" y="1739"/>
                  </a:moveTo>
                  <a:lnTo>
                    <a:pt x="4978" y="1736"/>
                  </a:lnTo>
                  <a:lnTo>
                    <a:pt x="4873" y="1735"/>
                  </a:lnTo>
                  <a:lnTo>
                    <a:pt x="4840" y="1733"/>
                  </a:lnTo>
                  <a:lnTo>
                    <a:pt x="4808" y="1726"/>
                  </a:lnTo>
                  <a:lnTo>
                    <a:pt x="4777" y="1715"/>
                  </a:lnTo>
                  <a:lnTo>
                    <a:pt x="4748" y="1701"/>
                  </a:lnTo>
                  <a:lnTo>
                    <a:pt x="4721" y="1682"/>
                  </a:lnTo>
                  <a:lnTo>
                    <a:pt x="4696" y="1661"/>
                  </a:lnTo>
                  <a:lnTo>
                    <a:pt x="4675" y="1636"/>
                  </a:lnTo>
                  <a:lnTo>
                    <a:pt x="4657" y="1609"/>
                  </a:lnTo>
                  <a:lnTo>
                    <a:pt x="4642" y="1579"/>
                  </a:lnTo>
                  <a:lnTo>
                    <a:pt x="4632" y="1548"/>
                  </a:lnTo>
                  <a:lnTo>
                    <a:pt x="4626" y="1516"/>
                  </a:lnTo>
                  <a:lnTo>
                    <a:pt x="4624" y="1484"/>
                  </a:lnTo>
                  <a:lnTo>
                    <a:pt x="4626" y="1451"/>
                  </a:lnTo>
                  <a:lnTo>
                    <a:pt x="4633" y="1419"/>
                  </a:lnTo>
                  <a:lnTo>
                    <a:pt x="4644" y="1388"/>
                  </a:lnTo>
                  <a:lnTo>
                    <a:pt x="4658" y="1359"/>
                  </a:lnTo>
                  <a:lnTo>
                    <a:pt x="4677" y="1332"/>
                  </a:lnTo>
                  <a:lnTo>
                    <a:pt x="4698" y="1307"/>
                  </a:lnTo>
                  <a:lnTo>
                    <a:pt x="4723" y="1286"/>
                  </a:lnTo>
                  <a:lnTo>
                    <a:pt x="4750" y="1268"/>
                  </a:lnTo>
                  <a:lnTo>
                    <a:pt x="4780" y="1253"/>
                  </a:lnTo>
                  <a:lnTo>
                    <a:pt x="4811" y="1243"/>
                  </a:lnTo>
                  <a:lnTo>
                    <a:pt x="4843" y="1237"/>
                  </a:lnTo>
                  <a:lnTo>
                    <a:pt x="4875" y="1235"/>
                  </a:lnTo>
                  <a:lnTo>
                    <a:pt x="4984" y="1236"/>
                  </a:lnTo>
                  <a:lnTo>
                    <a:pt x="4992" y="1236"/>
                  </a:lnTo>
                  <a:lnTo>
                    <a:pt x="5101" y="1240"/>
                  </a:lnTo>
                  <a:lnTo>
                    <a:pt x="5108" y="1240"/>
                  </a:lnTo>
                  <a:lnTo>
                    <a:pt x="5217" y="1247"/>
                  </a:lnTo>
                  <a:lnTo>
                    <a:pt x="5225" y="1248"/>
                  </a:lnTo>
                  <a:lnTo>
                    <a:pt x="5332" y="1259"/>
                  </a:lnTo>
                  <a:lnTo>
                    <a:pt x="5340" y="1260"/>
                  </a:lnTo>
                  <a:lnTo>
                    <a:pt x="5448" y="1273"/>
                  </a:lnTo>
                  <a:lnTo>
                    <a:pt x="5455" y="1275"/>
                  </a:lnTo>
                  <a:lnTo>
                    <a:pt x="5562" y="1292"/>
                  </a:lnTo>
                  <a:lnTo>
                    <a:pt x="5570" y="1293"/>
                  </a:lnTo>
                  <a:lnTo>
                    <a:pt x="5676" y="1313"/>
                  </a:lnTo>
                  <a:lnTo>
                    <a:pt x="5684" y="1315"/>
                  </a:lnTo>
                  <a:lnTo>
                    <a:pt x="5789" y="1339"/>
                  </a:lnTo>
                  <a:lnTo>
                    <a:pt x="5797" y="1341"/>
                  </a:lnTo>
                  <a:lnTo>
                    <a:pt x="5902" y="1367"/>
                  </a:lnTo>
                  <a:lnTo>
                    <a:pt x="5909" y="1369"/>
                  </a:lnTo>
                  <a:lnTo>
                    <a:pt x="6013" y="1400"/>
                  </a:lnTo>
                  <a:lnTo>
                    <a:pt x="6020" y="1402"/>
                  </a:lnTo>
                  <a:lnTo>
                    <a:pt x="6124" y="1435"/>
                  </a:lnTo>
                  <a:lnTo>
                    <a:pt x="6131" y="1438"/>
                  </a:lnTo>
                  <a:lnTo>
                    <a:pt x="6233" y="1474"/>
                  </a:lnTo>
                  <a:lnTo>
                    <a:pt x="6240" y="1477"/>
                  </a:lnTo>
                  <a:lnTo>
                    <a:pt x="6341" y="1516"/>
                  </a:lnTo>
                  <a:lnTo>
                    <a:pt x="6348" y="1519"/>
                  </a:lnTo>
                  <a:lnTo>
                    <a:pt x="6448" y="1562"/>
                  </a:lnTo>
                  <a:lnTo>
                    <a:pt x="6456" y="1565"/>
                  </a:lnTo>
                  <a:lnTo>
                    <a:pt x="6554" y="1612"/>
                  </a:lnTo>
                  <a:lnTo>
                    <a:pt x="6561" y="1615"/>
                  </a:lnTo>
                  <a:lnTo>
                    <a:pt x="6658" y="1664"/>
                  </a:lnTo>
                  <a:lnTo>
                    <a:pt x="6665" y="1667"/>
                  </a:lnTo>
                  <a:lnTo>
                    <a:pt x="6761" y="1719"/>
                  </a:lnTo>
                  <a:lnTo>
                    <a:pt x="6767" y="1723"/>
                  </a:lnTo>
                  <a:lnTo>
                    <a:pt x="6861" y="1778"/>
                  </a:lnTo>
                  <a:lnTo>
                    <a:pt x="6868" y="1782"/>
                  </a:lnTo>
                  <a:lnTo>
                    <a:pt x="6959" y="1840"/>
                  </a:lnTo>
                  <a:lnTo>
                    <a:pt x="6966" y="1844"/>
                  </a:lnTo>
                  <a:lnTo>
                    <a:pt x="7056" y="1904"/>
                  </a:lnTo>
                  <a:lnTo>
                    <a:pt x="7062" y="1908"/>
                  </a:lnTo>
                  <a:lnTo>
                    <a:pt x="7150" y="1971"/>
                  </a:lnTo>
                  <a:lnTo>
                    <a:pt x="7156" y="1976"/>
                  </a:lnTo>
                  <a:lnTo>
                    <a:pt x="7243" y="2042"/>
                  </a:lnTo>
                  <a:lnTo>
                    <a:pt x="7249" y="2046"/>
                  </a:lnTo>
                  <a:lnTo>
                    <a:pt x="7333" y="2115"/>
                  </a:lnTo>
                  <a:lnTo>
                    <a:pt x="7338" y="2120"/>
                  </a:lnTo>
                  <a:lnTo>
                    <a:pt x="7420" y="2191"/>
                  </a:lnTo>
                  <a:lnTo>
                    <a:pt x="7426" y="2196"/>
                  </a:lnTo>
                  <a:lnTo>
                    <a:pt x="7506" y="2269"/>
                  </a:lnTo>
                  <a:lnTo>
                    <a:pt x="7511" y="2275"/>
                  </a:lnTo>
                  <a:lnTo>
                    <a:pt x="7589" y="2350"/>
                  </a:lnTo>
                  <a:lnTo>
                    <a:pt x="7594" y="2356"/>
                  </a:lnTo>
                  <a:lnTo>
                    <a:pt x="7670" y="2434"/>
                  </a:lnTo>
                  <a:lnTo>
                    <a:pt x="7675" y="2440"/>
                  </a:lnTo>
                  <a:lnTo>
                    <a:pt x="7748" y="2521"/>
                  </a:lnTo>
                  <a:lnTo>
                    <a:pt x="7753" y="2526"/>
                  </a:lnTo>
                  <a:lnTo>
                    <a:pt x="7823" y="2609"/>
                  </a:lnTo>
                  <a:lnTo>
                    <a:pt x="7828" y="2615"/>
                  </a:lnTo>
                  <a:lnTo>
                    <a:pt x="7896" y="2700"/>
                  </a:lnTo>
                  <a:lnTo>
                    <a:pt x="7900" y="2707"/>
                  </a:lnTo>
                  <a:lnTo>
                    <a:pt x="7965" y="2794"/>
                  </a:lnTo>
                  <a:lnTo>
                    <a:pt x="7970" y="2800"/>
                  </a:lnTo>
                  <a:lnTo>
                    <a:pt x="8032" y="2889"/>
                  </a:lnTo>
                  <a:lnTo>
                    <a:pt x="8037" y="2895"/>
                  </a:lnTo>
                  <a:lnTo>
                    <a:pt x="8096" y="2986"/>
                  </a:lnTo>
                  <a:lnTo>
                    <a:pt x="8100" y="2992"/>
                  </a:lnTo>
                  <a:lnTo>
                    <a:pt x="8157" y="3084"/>
                  </a:lnTo>
                  <a:lnTo>
                    <a:pt x="8161" y="3091"/>
                  </a:lnTo>
                  <a:lnTo>
                    <a:pt x="8214" y="3185"/>
                  </a:lnTo>
                  <a:lnTo>
                    <a:pt x="8218" y="3192"/>
                  </a:lnTo>
                  <a:lnTo>
                    <a:pt x="8269" y="3288"/>
                  </a:lnTo>
                  <a:lnTo>
                    <a:pt x="8272" y="3294"/>
                  </a:lnTo>
                  <a:lnTo>
                    <a:pt x="8320" y="3392"/>
                  </a:lnTo>
                  <a:lnTo>
                    <a:pt x="8324" y="3398"/>
                  </a:lnTo>
                  <a:lnTo>
                    <a:pt x="8368" y="3497"/>
                  </a:lnTo>
                  <a:lnTo>
                    <a:pt x="8371" y="3504"/>
                  </a:lnTo>
                  <a:lnTo>
                    <a:pt x="8413" y="3604"/>
                  </a:lnTo>
                  <a:lnTo>
                    <a:pt x="8416" y="3611"/>
                  </a:lnTo>
                  <a:lnTo>
                    <a:pt x="8455" y="3713"/>
                  </a:lnTo>
                  <a:lnTo>
                    <a:pt x="8458" y="3720"/>
                  </a:lnTo>
                  <a:lnTo>
                    <a:pt x="8493" y="3823"/>
                  </a:lnTo>
                  <a:lnTo>
                    <a:pt x="8496" y="3830"/>
                  </a:lnTo>
                  <a:lnTo>
                    <a:pt x="8529" y="3934"/>
                  </a:lnTo>
                  <a:lnTo>
                    <a:pt x="8531" y="3942"/>
                  </a:lnTo>
                  <a:lnTo>
                    <a:pt x="8560" y="4047"/>
                  </a:lnTo>
                  <a:lnTo>
                    <a:pt x="8562" y="4054"/>
                  </a:lnTo>
                  <a:lnTo>
                    <a:pt x="8588" y="4160"/>
                  </a:lnTo>
                  <a:lnTo>
                    <a:pt x="8590" y="4167"/>
                  </a:lnTo>
                  <a:lnTo>
                    <a:pt x="8609" y="4259"/>
                  </a:lnTo>
                  <a:lnTo>
                    <a:pt x="8639" y="4256"/>
                  </a:lnTo>
                  <a:lnTo>
                    <a:pt x="8672" y="4257"/>
                  </a:lnTo>
                  <a:lnTo>
                    <a:pt x="8704" y="4262"/>
                  </a:lnTo>
                  <a:lnTo>
                    <a:pt x="8736" y="4271"/>
                  </a:lnTo>
                  <a:lnTo>
                    <a:pt x="8766" y="4284"/>
                  </a:lnTo>
                  <a:lnTo>
                    <a:pt x="8794" y="4301"/>
                  </a:lnTo>
                  <a:lnTo>
                    <a:pt x="8819" y="4322"/>
                  </a:lnTo>
                  <a:lnTo>
                    <a:pt x="8842" y="4345"/>
                  </a:lnTo>
                  <a:lnTo>
                    <a:pt x="8861" y="4372"/>
                  </a:lnTo>
                  <a:lnTo>
                    <a:pt x="8877" y="4401"/>
                  </a:lnTo>
                  <a:lnTo>
                    <a:pt x="8888" y="4431"/>
                  </a:lnTo>
                  <a:lnTo>
                    <a:pt x="8896" y="4463"/>
                  </a:lnTo>
                  <a:lnTo>
                    <a:pt x="8900" y="4495"/>
                  </a:lnTo>
                  <a:lnTo>
                    <a:pt x="8899" y="4528"/>
                  </a:lnTo>
                  <a:lnTo>
                    <a:pt x="8894" y="4560"/>
                  </a:lnTo>
                  <a:lnTo>
                    <a:pt x="8642" y="5692"/>
                  </a:lnTo>
                  <a:lnTo>
                    <a:pt x="8633" y="5723"/>
                  </a:lnTo>
                  <a:lnTo>
                    <a:pt x="8620" y="5752"/>
                  </a:lnTo>
                  <a:lnTo>
                    <a:pt x="8604" y="5779"/>
                  </a:lnTo>
                  <a:lnTo>
                    <a:pt x="8585" y="5804"/>
                  </a:lnTo>
                  <a:lnTo>
                    <a:pt x="8562" y="5827"/>
                  </a:lnTo>
                  <a:lnTo>
                    <a:pt x="8537" y="5846"/>
                  </a:lnTo>
                  <a:lnTo>
                    <a:pt x="8509" y="5862"/>
                  </a:lnTo>
                  <a:lnTo>
                    <a:pt x="8480" y="5874"/>
                  </a:lnTo>
                  <a:lnTo>
                    <a:pt x="8449" y="5883"/>
                  </a:lnTo>
                  <a:lnTo>
                    <a:pt x="8418" y="5887"/>
                  </a:lnTo>
                  <a:lnTo>
                    <a:pt x="8386" y="5888"/>
                  </a:lnTo>
                  <a:lnTo>
                    <a:pt x="8354" y="5884"/>
                  </a:lnTo>
                  <a:lnTo>
                    <a:pt x="8323" y="5877"/>
                  </a:lnTo>
                  <a:lnTo>
                    <a:pt x="8294" y="5865"/>
                  </a:lnTo>
                  <a:lnTo>
                    <a:pt x="8266" y="5850"/>
                  </a:lnTo>
                  <a:lnTo>
                    <a:pt x="7259" y="5221"/>
                  </a:lnTo>
                  <a:lnTo>
                    <a:pt x="7232" y="5202"/>
                  </a:lnTo>
                  <a:lnTo>
                    <a:pt x="7208" y="5180"/>
                  </a:lnTo>
                  <a:lnTo>
                    <a:pt x="7187" y="5154"/>
                  </a:lnTo>
                  <a:lnTo>
                    <a:pt x="7170" y="5126"/>
                  </a:lnTo>
                  <a:lnTo>
                    <a:pt x="7157" y="5097"/>
                  </a:lnTo>
                  <a:lnTo>
                    <a:pt x="7147" y="5065"/>
                  </a:lnTo>
                  <a:lnTo>
                    <a:pt x="7142" y="5033"/>
                  </a:lnTo>
                  <a:lnTo>
                    <a:pt x="7141" y="5000"/>
                  </a:lnTo>
                  <a:lnTo>
                    <a:pt x="7144" y="4968"/>
                  </a:lnTo>
                  <a:lnTo>
                    <a:pt x="7152" y="4936"/>
                  </a:lnTo>
                  <a:lnTo>
                    <a:pt x="7163" y="4905"/>
                  </a:lnTo>
                  <a:lnTo>
                    <a:pt x="7179" y="4877"/>
                  </a:lnTo>
                  <a:lnTo>
                    <a:pt x="7198" y="4850"/>
                  </a:lnTo>
                  <a:lnTo>
                    <a:pt x="7220" y="4826"/>
                  </a:lnTo>
                  <a:lnTo>
                    <a:pt x="7246" y="4805"/>
                  </a:lnTo>
                  <a:lnTo>
                    <a:pt x="7274" y="4788"/>
                  </a:lnTo>
                  <a:lnTo>
                    <a:pt x="7303" y="4775"/>
                  </a:lnTo>
                  <a:lnTo>
                    <a:pt x="7335" y="4765"/>
                  </a:lnTo>
                  <a:lnTo>
                    <a:pt x="7367" y="4760"/>
                  </a:lnTo>
                  <a:lnTo>
                    <a:pt x="7400" y="4759"/>
                  </a:lnTo>
                  <a:lnTo>
                    <a:pt x="7432" y="4762"/>
                  </a:lnTo>
                  <a:lnTo>
                    <a:pt x="7464" y="4770"/>
                  </a:lnTo>
                  <a:lnTo>
                    <a:pt x="7495" y="4781"/>
                  </a:lnTo>
                  <a:lnTo>
                    <a:pt x="7523" y="4797"/>
                  </a:lnTo>
                  <a:lnTo>
                    <a:pt x="8178" y="5206"/>
                  </a:lnTo>
                  <a:lnTo>
                    <a:pt x="8180" y="5175"/>
                  </a:lnTo>
                  <a:lnTo>
                    <a:pt x="8184" y="5074"/>
                  </a:lnTo>
                  <a:lnTo>
                    <a:pt x="8184" y="4974"/>
                  </a:lnTo>
                  <a:lnTo>
                    <a:pt x="8182" y="4873"/>
                  </a:lnTo>
                  <a:lnTo>
                    <a:pt x="8176" y="4773"/>
                  </a:lnTo>
                  <a:lnTo>
                    <a:pt x="8167" y="4672"/>
                  </a:lnTo>
                  <a:lnTo>
                    <a:pt x="8155" y="4572"/>
                  </a:lnTo>
                  <a:lnTo>
                    <a:pt x="8140" y="4473"/>
                  </a:lnTo>
                  <a:lnTo>
                    <a:pt x="8123" y="4374"/>
                  </a:lnTo>
                  <a:lnTo>
                    <a:pt x="8101" y="4275"/>
                  </a:lnTo>
                  <a:lnTo>
                    <a:pt x="8077" y="4177"/>
                  </a:lnTo>
                  <a:lnTo>
                    <a:pt x="8050" y="4080"/>
                  </a:lnTo>
                  <a:lnTo>
                    <a:pt x="8020" y="3984"/>
                  </a:lnTo>
                  <a:lnTo>
                    <a:pt x="7987" y="3888"/>
                  </a:lnTo>
                  <a:lnTo>
                    <a:pt x="7951" y="3794"/>
                  </a:lnTo>
                  <a:lnTo>
                    <a:pt x="7912" y="3701"/>
                  </a:lnTo>
                  <a:lnTo>
                    <a:pt x="7870" y="3609"/>
                  </a:lnTo>
                  <a:lnTo>
                    <a:pt x="7825" y="3519"/>
                  </a:lnTo>
                  <a:lnTo>
                    <a:pt x="7778" y="3430"/>
                  </a:lnTo>
                  <a:lnTo>
                    <a:pt x="7728" y="3342"/>
                  </a:lnTo>
                  <a:lnTo>
                    <a:pt x="7676" y="3257"/>
                  </a:lnTo>
                  <a:lnTo>
                    <a:pt x="7621" y="3172"/>
                  </a:lnTo>
                  <a:lnTo>
                    <a:pt x="7563" y="3090"/>
                  </a:lnTo>
                  <a:lnTo>
                    <a:pt x="7502" y="3009"/>
                  </a:lnTo>
                  <a:lnTo>
                    <a:pt x="7439" y="2930"/>
                  </a:lnTo>
                  <a:lnTo>
                    <a:pt x="7374" y="2853"/>
                  </a:lnTo>
                  <a:lnTo>
                    <a:pt x="7306" y="2778"/>
                  </a:lnTo>
                  <a:lnTo>
                    <a:pt x="7236" y="2705"/>
                  </a:lnTo>
                  <a:lnTo>
                    <a:pt x="7164" y="2634"/>
                  </a:lnTo>
                  <a:lnTo>
                    <a:pt x="7090" y="2566"/>
                  </a:lnTo>
                  <a:lnTo>
                    <a:pt x="7014" y="2500"/>
                  </a:lnTo>
                  <a:lnTo>
                    <a:pt x="6936" y="2437"/>
                  </a:lnTo>
                  <a:lnTo>
                    <a:pt x="6856" y="2376"/>
                  </a:lnTo>
                  <a:lnTo>
                    <a:pt x="6774" y="2317"/>
                  </a:lnTo>
                  <a:lnTo>
                    <a:pt x="6691" y="2261"/>
                  </a:lnTo>
                  <a:lnTo>
                    <a:pt x="6605" y="2208"/>
                  </a:lnTo>
                  <a:lnTo>
                    <a:pt x="6518" y="2157"/>
                  </a:lnTo>
                  <a:lnTo>
                    <a:pt x="6430" y="2109"/>
                  </a:lnTo>
                  <a:lnTo>
                    <a:pt x="6339" y="2063"/>
                  </a:lnTo>
                  <a:lnTo>
                    <a:pt x="6248" y="2020"/>
                  </a:lnTo>
                  <a:lnTo>
                    <a:pt x="6155" y="1981"/>
                  </a:lnTo>
                  <a:lnTo>
                    <a:pt x="6061" y="1944"/>
                  </a:lnTo>
                  <a:lnTo>
                    <a:pt x="5966" y="1910"/>
                  </a:lnTo>
                  <a:lnTo>
                    <a:pt x="5870" y="1879"/>
                  </a:lnTo>
                  <a:lnTo>
                    <a:pt x="5774" y="1851"/>
                  </a:lnTo>
                  <a:lnTo>
                    <a:pt x="5676" y="1826"/>
                  </a:lnTo>
                  <a:lnTo>
                    <a:pt x="5578" y="1804"/>
                  </a:lnTo>
                  <a:lnTo>
                    <a:pt x="5479" y="1785"/>
                  </a:lnTo>
                  <a:lnTo>
                    <a:pt x="5380" y="1769"/>
                  </a:lnTo>
                  <a:lnTo>
                    <a:pt x="5280" y="1756"/>
                  </a:lnTo>
                  <a:lnTo>
                    <a:pt x="5179" y="1746"/>
                  </a:lnTo>
                  <a:lnTo>
                    <a:pt x="5079" y="1739"/>
                  </a:lnTo>
                  <a:close/>
                  <a:moveTo>
                    <a:pt x="5627" y="4953"/>
                  </a:moveTo>
                  <a:lnTo>
                    <a:pt x="5628" y="4981"/>
                  </a:lnTo>
                  <a:lnTo>
                    <a:pt x="5629" y="5009"/>
                  </a:lnTo>
                  <a:lnTo>
                    <a:pt x="5628" y="5037"/>
                  </a:lnTo>
                  <a:lnTo>
                    <a:pt x="5627" y="5066"/>
                  </a:lnTo>
                  <a:lnTo>
                    <a:pt x="5624" y="5094"/>
                  </a:lnTo>
                  <a:lnTo>
                    <a:pt x="5621" y="5122"/>
                  </a:lnTo>
                  <a:lnTo>
                    <a:pt x="5616" y="5150"/>
                  </a:lnTo>
                  <a:lnTo>
                    <a:pt x="5610" y="5177"/>
                  </a:lnTo>
                  <a:lnTo>
                    <a:pt x="5603" y="5205"/>
                  </a:lnTo>
                  <a:lnTo>
                    <a:pt x="5595" y="5232"/>
                  </a:lnTo>
                  <a:lnTo>
                    <a:pt x="5587" y="5259"/>
                  </a:lnTo>
                  <a:lnTo>
                    <a:pt x="5577" y="5285"/>
                  </a:lnTo>
                  <a:lnTo>
                    <a:pt x="5566" y="5311"/>
                  </a:lnTo>
                  <a:lnTo>
                    <a:pt x="5554" y="5337"/>
                  </a:lnTo>
                  <a:lnTo>
                    <a:pt x="5542" y="5362"/>
                  </a:lnTo>
                  <a:lnTo>
                    <a:pt x="5528" y="5387"/>
                  </a:lnTo>
                  <a:lnTo>
                    <a:pt x="5513" y="5411"/>
                  </a:lnTo>
                  <a:lnTo>
                    <a:pt x="5498" y="5435"/>
                  </a:lnTo>
                  <a:lnTo>
                    <a:pt x="5482" y="5458"/>
                  </a:lnTo>
                  <a:lnTo>
                    <a:pt x="5465" y="5480"/>
                  </a:lnTo>
                  <a:lnTo>
                    <a:pt x="5447" y="5502"/>
                  </a:lnTo>
                  <a:lnTo>
                    <a:pt x="5428" y="5523"/>
                  </a:lnTo>
                  <a:lnTo>
                    <a:pt x="5408" y="5543"/>
                  </a:lnTo>
                  <a:lnTo>
                    <a:pt x="5388" y="5563"/>
                  </a:lnTo>
                  <a:lnTo>
                    <a:pt x="5367" y="5581"/>
                  </a:lnTo>
                  <a:lnTo>
                    <a:pt x="5345" y="5599"/>
                  </a:lnTo>
                  <a:lnTo>
                    <a:pt x="5323" y="5617"/>
                  </a:lnTo>
                  <a:lnTo>
                    <a:pt x="5300" y="5633"/>
                  </a:lnTo>
                  <a:lnTo>
                    <a:pt x="5276" y="5648"/>
                  </a:lnTo>
                  <a:lnTo>
                    <a:pt x="5252" y="5663"/>
                  </a:lnTo>
                  <a:lnTo>
                    <a:pt x="5227" y="5677"/>
                  </a:lnTo>
                  <a:lnTo>
                    <a:pt x="5202" y="5689"/>
                  </a:lnTo>
                  <a:lnTo>
                    <a:pt x="5176" y="5701"/>
                  </a:lnTo>
                  <a:lnTo>
                    <a:pt x="5150" y="5712"/>
                  </a:lnTo>
                  <a:lnTo>
                    <a:pt x="5124" y="5722"/>
                  </a:lnTo>
                  <a:lnTo>
                    <a:pt x="5097" y="5730"/>
                  </a:lnTo>
                  <a:lnTo>
                    <a:pt x="5070" y="5738"/>
                  </a:lnTo>
                  <a:lnTo>
                    <a:pt x="5042" y="5745"/>
                  </a:lnTo>
                  <a:lnTo>
                    <a:pt x="5015" y="5751"/>
                  </a:lnTo>
                  <a:lnTo>
                    <a:pt x="4987" y="5756"/>
                  </a:lnTo>
                  <a:lnTo>
                    <a:pt x="4959" y="5759"/>
                  </a:lnTo>
                  <a:lnTo>
                    <a:pt x="4931" y="5762"/>
                  </a:lnTo>
                  <a:lnTo>
                    <a:pt x="4902" y="5763"/>
                  </a:lnTo>
                  <a:lnTo>
                    <a:pt x="4874" y="5764"/>
                  </a:lnTo>
                  <a:lnTo>
                    <a:pt x="4846" y="5763"/>
                  </a:lnTo>
                  <a:lnTo>
                    <a:pt x="4818" y="5762"/>
                  </a:lnTo>
                  <a:lnTo>
                    <a:pt x="4789" y="5759"/>
                  </a:lnTo>
                  <a:lnTo>
                    <a:pt x="4761" y="5756"/>
                  </a:lnTo>
                  <a:lnTo>
                    <a:pt x="4734" y="5751"/>
                  </a:lnTo>
                  <a:lnTo>
                    <a:pt x="4706" y="5745"/>
                  </a:lnTo>
                  <a:lnTo>
                    <a:pt x="4679" y="5738"/>
                  </a:lnTo>
                  <a:lnTo>
                    <a:pt x="4652" y="5730"/>
                  </a:lnTo>
                  <a:lnTo>
                    <a:pt x="4625" y="5722"/>
                  </a:lnTo>
                  <a:lnTo>
                    <a:pt x="4599" y="5712"/>
                  </a:lnTo>
                  <a:lnTo>
                    <a:pt x="4572" y="5701"/>
                  </a:lnTo>
                  <a:lnTo>
                    <a:pt x="4547" y="5689"/>
                  </a:lnTo>
                  <a:lnTo>
                    <a:pt x="4522" y="5677"/>
                  </a:lnTo>
                  <a:lnTo>
                    <a:pt x="4497" y="5663"/>
                  </a:lnTo>
                  <a:lnTo>
                    <a:pt x="4473" y="5648"/>
                  </a:lnTo>
                  <a:lnTo>
                    <a:pt x="4449" y="5633"/>
                  </a:lnTo>
                  <a:lnTo>
                    <a:pt x="4426" y="5617"/>
                  </a:lnTo>
                  <a:lnTo>
                    <a:pt x="4403" y="5599"/>
                  </a:lnTo>
                  <a:lnTo>
                    <a:pt x="4382" y="5581"/>
                  </a:lnTo>
                  <a:lnTo>
                    <a:pt x="4360" y="5563"/>
                  </a:lnTo>
                  <a:lnTo>
                    <a:pt x="4340" y="5543"/>
                  </a:lnTo>
                  <a:lnTo>
                    <a:pt x="4321" y="5523"/>
                  </a:lnTo>
                  <a:lnTo>
                    <a:pt x="4302" y="5502"/>
                  </a:lnTo>
                  <a:lnTo>
                    <a:pt x="4284" y="5480"/>
                  </a:lnTo>
                  <a:lnTo>
                    <a:pt x="4266" y="5458"/>
                  </a:lnTo>
                  <a:lnTo>
                    <a:pt x="4250" y="5435"/>
                  </a:lnTo>
                  <a:lnTo>
                    <a:pt x="4235" y="5411"/>
                  </a:lnTo>
                  <a:lnTo>
                    <a:pt x="4220" y="5387"/>
                  </a:lnTo>
                  <a:lnTo>
                    <a:pt x="4206" y="5362"/>
                  </a:lnTo>
                  <a:lnTo>
                    <a:pt x="4194" y="5337"/>
                  </a:lnTo>
                  <a:lnTo>
                    <a:pt x="4182" y="5311"/>
                  </a:lnTo>
                  <a:lnTo>
                    <a:pt x="4171" y="5285"/>
                  </a:lnTo>
                  <a:lnTo>
                    <a:pt x="4161" y="5259"/>
                  </a:lnTo>
                  <a:lnTo>
                    <a:pt x="4153" y="5232"/>
                  </a:lnTo>
                  <a:lnTo>
                    <a:pt x="4145" y="5205"/>
                  </a:lnTo>
                  <a:lnTo>
                    <a:pt x="4138" y="5177"/>
                  </a:lnTo>
                  <a:lnTo>
                    <a:pt x="4132" y="5150"/>
                  </a:lnTo>
                  <a:lnTo>
                    <a:pt x="4127" y="5122"/>
                  </a:lnTo>
                  <a:lnTo>
                    <a:pt x="4124" y="5094"/>
                  </a:lnTo>
                  <a:lnTo>
                    <a:pt x="4121" y="5066"/>
                  </a:lnTo>
                  <a:lnTo>
                    <a:pt x="4120" y="5037"/>
                  </a:lnTo>
                  <a:lnTo>
                    <a:pt x="4119" y="5009"/>
                  </a:lnTo>
                  <a:lnTo>
                    <a:pt x="4120" y="4981"/>
                  </a:lnTo>
                  <a:lnTo>
                    <a:pt x="4121" y="4953"/>
                  </a:lnTo>
                  <a:lnTo>
                    <a:pt x="4124" y="4924"/>
                  </a:lnTo>
                  <a:lnTo>
                    <a:pt x="4127" y="4896"/>
                  </a:lnTo>
                  <a:lnTo>
                    <a:pt x="4132" y="4869"/>
                  </a:lnTo>
                  <a:lnTo>
                    <a:pt x="4138" y="4841"/>
                  </a:lnTo>
                  <a:lnTo>
                    <a:pt x="4145" y="4814"/>
                  </a:lnTo>
                  <a:lnTo>
                    <a:pt x="4153" y="4787"/>
                  </a:lnTo>
                  <a:lnTo>
                    <a:pt x="4161" y="4760"/>
                  </a:lnTo>
                  <a:lnTo>
                    <a:pt x="4171" y="4734"/>
                  </a:lnTo>
                  <a:lnTo>
                    <a:pt x="4182" y="4707"/>
                  </a:lnTo>
                  <a:lnTo>
                    <a:pt x="4194" y="4682"/>
                  </a:lnTo>
                  <a:lnTo>
                    <a:pt x="4206" y="4657"/>
                  </a:lnTo>
                  <a:lnTo>
                    <a:pt x="4220" y="4632"/>
                  </a:lnTo>
                  <a:lnTo>
                    <a:pt x="4235" y="4608"/>
                  </a:lnTo>
                  <a:lnTo>
                    <a:pt x="4250" y="4584"/>
                  </a:lnTo>
                  <a:lnTo>
                    <a:pt x="4266" y="4561"/>
                  </a:lnTo>
                  <a:lnTo>
                    <a:pt x="4284" y="4538"/>
                  </a:lnTo>
                  <a:lnTo>
                    <a:pt x="4302" y="4517"/>
                  </a:lnTo>
                  <a:lnTo>
                    <a:pt x="4321" y="4495"/>
                  </a:lnTo>
                  <a:lnTo>
                    <a:pt x="4340" y="4475"/>
                  </a:lnTo>
                  <a:lnTo>
                    <a:pt x="4360" y="4456"/>
                  </a:lnTo>
                  <a:lnTo>
                    <a:pt x="4382" y="4437"/>
                  </a:lnTo>
                  <a:lnTo>
                    <a:pt x="4403" y="4419"/>
                  </a:lnTo>
                  <a:lnTo>
                    <a:pt x="4426" y="4401"/>
                  </a:lnTo>
                  <a:lnTo>
                    <a:pt x="4449" y="4385"/>
                  </a:lnTo>
                  <a:lnTo>
                    <a:pt x="4473" y="4370"/>
                  </a:lnTo>
                  <a:lnTo>
                    <a:pt x="4497" y="4355"/>
                  </a:lnTo>
                  <a:lnTo>
                    <a:pt x="4522" y="4341"/>
                  </a:lnTo>
                  <a:lnTo>
                    <a:pt x="4547" y="4329"/>
                  </a:lnTo>
                  <a:lnTo>
                    <a:pt x="4572" y="4317"/>
                  </a:lnTo>
                  <a:lnTo>
                    <a:pt x="4599" y="4306"/>
                  </a:lnTo>
                  <a:lnTo>
                    <a:pt x="4625" y="4296"/>
                  </a:lnTo>
                  <a:lnTo>
                    <a:pt x="4652" y="4288"/>
                  </a:lnTo>
                  <a:lnTo>
                    <a:pt x="4679" y="4280"/>
                  </a:lnTo>
                  <a:lnTo>
                    <a:pt x="4706" y="4273"/>
                  </a:lnTo>
                  <a:lnTo>
                    <a:pt x="4734" y="4267"/>
                  </a:lnTo>
                  <a:lnTo>
                    <a:pt x="4761" y="4262"/>
                  </a:lnTo>
                  <a:lnTo>
                    <a:pt x="4789" y="4259"/>
                  </a:lnTo>
                  <a:lnTo>
                    <a:pt x="4818" y="4256"/>
                  </a:lnTo>
                  <a:lnTo>
                    <a:pt x="4846" y="4255"/>
                  </a:lnTo>
                  <a:lnTo>
                    <a:pt x="4874" y="4254"/>
                  </a:lnTo>
                  <a:lnTo>
                    <a:pt x="4902" y="4255"/>
                  </a:lnTo>
                  <a:lnTo>
                    <a:pt x="4931" y="4256"/>
                  </a:lnTo>
                  <a:lnTo>
                    <a:pt x="4959" y="4259"/>
                  </a:lnTo>
                  <a:lnTo>
                    <a:pt x="4987" y="4262"/>
                  </a:lnTo>
                  <a:lnTo>
                    <a:pt x="5015" y="4267"/>
                  </a:lnTo>
                  <a:lnTo>
                    <a:pt x="5042" y="4273"/>
                  </a:lnTo>
                  <a:lnTo>
                    <a:pt x="5070" y="4280"/>
                  </a:lnTo>
                  <a:lnTo>
                    <a:pt x="5097" y="4288"/>
                  </a:lnTo>
                  <a:lnTo>
                    <a:pt x="5124" y="4296"/>
                  </a:lnTo>
                  <a:lnTo>
                    <a:pt x="5150" y="4306"/>
                  </a:lnTo>
                  <a:lnTo>
                    <a:pt x="5176" y="4317"/>
                  </a:lnTo>
                  <a:lnTo>
                    <a:pt x="5202" y="4329"/>
                  </a:lnTo>
                  <a:lnTo>
                    <a:pt x="5227" y="4341"/>
                  </a:lnTo>
                  <a:lnTo>
                    <a:pt x="5252" y="4355"/>
                  </a:lnTo>
                  <a:lnTo>
                    <a:pt x="5276" y="4370"/>
                  </a:lnTo>
                  <a:lnTo>
                    <a:pt x="5300" y="4385"/>
                  </a:lnTo>
                  <a:lnTo>
                    <a:pt x="5323" y="4401"/>
                  </a:lnTo>
                  <a:lnTo>
                    <a:pt x="5345" y="4419"/>
                  </a:lnTo>
                  <a:lnTo>
                    <a:pt x="5367" y="4437"/>
                  </a:lnTo>
                  <a:lnTo>
                    <a:pt x="5388" y="4456"/>
                  </a:lnTo>
                  <a:lnTo>
                    <a:pt x="5408" y="4475"/>
                  </a:lnTo>
                  <a:lnTo>
                    <a:pt x="5428" y="4495"/>
                  </a:lnTo>
                  <a:lnTo>
                    <a:pt x="5447" y="4517"/>
                  </a:lnTo>
                  <a:lnTo>
                    <a:pt x="5465" y="4538"/>
                  </a:lnTo>
                  <a:lnTo>
                    <a:pt x="5482" y="4561"/>
                  </a:lnTo>
                  <a:lnTo>
                    <a:pt x="5498" y="4584"/>
                  </a:lnTo>
                  <a:lnTo>
                    <a:pt x="5513" y="4608"/>
                  </a:lnTo>
                  <a:lnTo>
                    <a:pt x="5528" y="4632"/>
                  </a:lnTo>
                  <a:lnTo>
                    <a:pt x="5542" y="4657"/>
                  </a:lnTo>
                  <a:lnTo>
                    <a:pt x="5554" y="4682"/>
                  </a:lnTo>
                  <a:lnTo>
                    <a:pt x="5566" y="4707"/>
                  </a:lnTo>
                  <a:lnTo>
                    <a:pt x="5577" y="4734"/>
                  </a:lnTo>
                  <a:lnTo>
                    <a:pt x="5587" y="4760"/>
                  </a:lnTo>
                  <a:lnTo>
                    <a:pt x="5595" y="4787"/>
                  </a:lnTo>
                  <a:lnTo>
                    <a:pt x="5603" y="4814"/>
                  </a:lnTo>
                  <a:lnTo>
                    <a:pt x="5610" y="4841"/>
                  </a:lnTo>
                  <a:lnTo>
                    <a:pt x="5616" y="4869"/>
                  </a:lnTo>
                  <a:lnTo>
                    <a:pt x="5621" y="4896"/>
                  </a:lnTo>
                  <a:lnTo>
                    <a:pt x="5624" y="4924"/>
                  </a:lnTo>
                  <a:lnTo>
                    <a:pt x="5627" y="4953"/>
                  </a:lnTo>
                  <a:close/>
                </a:path>
              </a:pathLst>
            </a:custGeom>
            <a:solidFill>
              <a:srgbClr val="0070FF"/>
            </a:solidFill>
            <a:ln>
              <a:noFill/>
            </a:ln>
          </p:spPr>
          <p:txBody>
            <a:bodyPr/>
            <a:lstStyle/>
            <a:p>
              <a:endParaRPr/>
            </a:p>
          </p:txBody>
        </p:sp>
        <p:sp>
          <p:nvSpPr>
            <p:cNvPr id="90117" name="Outline">
              <a:extLst>
                <a:ext uri="{FF2B5EF4-FFF2-40B4-BE49-F238E27FC236}">
                  <a16:creationId xmlns:a16="http://schemas.microsoft.com/office/drawing/2014/main" id="{2124C180-9979-4CFD-9710-CD70018866E0}"/>
                </a:ext>
              </a:extLst>
            </p:cNvPr>
            <p:cNvSpPr/>
            <p:nvPr/>
          </p:nvSpPr>
          <p:spPr>
            <a:xfrm>
              <a:off x="9627603" y="1554480"/>
              <a:ext cx="914400" cy="914400"/>
            </a:xfrm>
            <a:custGeom>
              <a:avLst/>
              <a:gdLst/>
              <a:ahLst/>
              <a:cxnLst/>
              <a:rect l="0" t="0" r="10000" b="10000"/>
              <a:pathLst>
                <a:path w="10000" h="10000">
                  <a:moveTo>
                    <a:pt x="8083" y="6366"/>
                  </a:moveTo>
                  <a:lnTo>
                    <a:pt x="8126" y="6271"/>
                  </a:lnTo>
                  <a:lnTo>
                    <a:pt x="8167" y="6172"/>
                  </a:lnTo>
                  <a:lnTo>
                    <a:pt x="8182" y="6142"/>
                  </a:lnTo>
                  <a:lnTo>
                    <a:pt x="8200" y="6115"/>
                  </a:lnTo>
                  <a:lnTo>
                    <a:pt x="8222" y="6091"/>
                  </a:lnTo>
                  <a:lnTo>
                    <a:pt x="8246" y="6069"/>
                  </a:lnTo>
                  <a:lnTo>
                    <a:pt x="8274" y="6051"/>
                  </a:lnTo>
                  <a:lnTo>
                    <a:pt x="8303" y="6037"/>
                  </a:lnTo>
                  <a:lnTo>
                    <a:pt x="8334" y="6026"/>
                  </a:lnTo>
                  <a:lnTo>
                    <a:pt x="8366" y="6020"/>
                  </a:lnTo>
                  <a:lnTo>
                    <a:pt x="8399" y="6018"/>
                  </a:lnTo>
                  <a:lnTo>
                    <a:pt x="8431" y="6020"/>
                  </a:lnTo>
                  <a:lnTo>
                    <a:pt x="8463" y="6027"/>
                  </a:lnTo>
                  <a:lnTo>
                    <a:pt x="8494" y="6037"/>
                  </a:lnTo>
                  <a:lnTo>
                    <a:pt x="8524" y="6052"/>
                  </a:lnTo>
                  <a:lnTo>
                    <a:pt x="8551" y="6070"/>
                  </a:lnTo>
                  <a:lnTo>
                    <a:pt x="8575" y="6092"/>
                  </a:lnTo>
                  <a:lnTo>
                    <a:pt x="8597" y="6116"/>
                  </a:lnTo>
                  <a:lnTo>
                    <a:pt x="8615" y="6144"/>
                  </a:lnTo>
                  <a:lnTo>
                    <a:pt x="8629" y="6173"/>
                  </a:lnTo>
                  <a:lnTo>
                    <a:pt x="8640" y="6204"/>
                  </a:lnTo>
                  <a:lnTo>
                    <a:pt x="8646" y="6236"/>
                  </a:lnTo>
                  <a:lnTo>
                    <a:pt x="8648" y="6269"/>
                  </a:lnTo>
                  <a:lnTo>
                    <a:pt x="8646" y="6301"/>
                  </a:lnTo>
                  <a:lnTo>
                    <a:pt x="8639" y="6333"/>
                  </a:lnTo>
                  <a:lnTo>
                    <a:pt x="8629" y="6364"/>
                  </a:lnTo>
                  <a:lnTo>
                    <a:pt x="8585" y="6468"/>
                  </a:lnTo>
                  <a:lnTo>
                    <a:pt x="8582" y="6475"/>
                  </a:lnTo>
                  <a:lnTo>
                    <a:pt x="8536" y="6577"/>
                  </a:lnTo>
                  <a:lnTo>
                    <a:pt x="8532" y="6584"/>
                  </a:lnTo>
                  <a:lnTo>
                    <a:pt x="8483" y="6684"/>
                  </a:lnTo>
                  <a:lnTo>
                    <a:pt x="8479" y="6691"/>
                  </a:lnTo>
                  <a:lnTo>
                    <a:pt x="8426" y="6790"/>
                  </a:lnTo>
                  <a:lnTo>
                    <a:pt x="8423" y="6797"/>
                  </a:lnTo>
                  <a:lnTo>
                    <a:pt x="8367" y="6893"/>
                  </a:lnTo>
                  <a:lnTo>
                    <a:pt x="8363" y="6900"/>
                  </a:lnTo>
                  <a:lnTo>
                    <a:pt x="8304" y="6995"/>
                  </a:lnTo>
                  <a:lnTo>
                    <a:pt x="8300" y="7002"/>
                  </a:lnTo>
                  <a:lnTo>
                    <a:pt x="8238" y="7095"/>
                  </a:lnTo>
                  <a:lnTo>
                    <a:pt x="8233" y="7101"/>
                  </a:lnTo>
                  <a:lnTo>
                    <a:pt x="8169" y="7192"/>
                  </a:lnTo>
                  <a:lnTo>
                    <a:pt x="8164" y="7198"/>
                  </a:lnTo>
                  <a:lnTo>
                    <a:pt x="8096" y="7287"/>
                  </a:lnTo>
                  <a:lnTo>
                    <a:pt x="8091" y="7293"/>
                  </a:lnTo>
                  <a:lnTo>
                    <a:pt x="8021" y="7380"/>
                  </a:lnTo>
                  <a:lnTo>
                    <a:pt x="8016" y="7386"/>
                  </a:lnTo>
                  <a:lnTo>
                    <a:pt x="7943" y="7471"/>
                  </a:lnTo>
                  <a:lnTo>
                    <a:pt x="7937" y="7477"/>
                  </a:lnTo>
                  <a:lnTo>
                    <a:pt x="7861" y="7559"/>
                  </a:lnTo>
                  <a:lnTo>
                    <a:pt x="7856" y="7564"/>
                  </a:lnTo>
                  <a:lnTo>
                    <a:pt x="7777" y="7644"/>
                  </a:lnTo>
                  <a:lnTo>
                    <a:pt x="7772" y="7650"/>
                  </a:lnTo>
                  <a:lnTo>
                    <a:pt x="7690" y="7727"/>
                  </a:lnTo>
                  <a:lnTo>
                    <a:pt x="7685" y="7732"/>
                  </a:lnTo>
                  <a:lnTo>
                    <a:pt x="7601" y="7807"/>
                  </a:lnTo>
                  <a:lnTo>
                    <a:pt x="7595" y="7812"/>
                  </a:lnTo>
                  <a:lnTo>
                    <a:pt x="7510" y="7884"/>
                  </a:lnTo>
                  <a:lnTo>
                    <a:pt x="7503" y="7889"/>
                  </a:lnTo>
                  <a:lnTo>
                    <a:pt x="7416" y="7958"/>
                  </a:lnTo>
                  <a:lnTo>
                    <a:pt x="7409" y="7963"/>
                  </a:lnTo>
                  <a:lnTo>
                    <a:pt x="7319" y="8029"/>
                  </a:lnTo>
                  <a:lnTo>
                    <a:pt x="7313" y="8034"/>
                  </a:lnTo>
                  <a:lnTo>
                    <a:pt x="7221" y="8097"/>
                  </a:lnTo>
                  <a:lnTo>
                    <a:pt x="7214" y="8102"/>
                  </a:lnTo>
                  <a:lnTo>
                    <a:pt x="7120" y="8162"/>
                  </a:lnTo>
                  <a:lnTo>
                    <a:pt x="7114" y="8166"/>
                  </a:lnTo>
                  <a:lnTo>
                    <a:pt x="7018" y="8223"/>
                  </a:lnTo>
                  <a:lnTo>
                    <a:pt x="7011" y="8227"/>
                  </a:lnTo>
                  <a:lnTo>
                    <a:pt x="6914" y="8282"/>
                  </a:lnTo>
                  <a:lnTo>
                    <a:pt x="6907" y="8285"/>
                  </a:lnTo>
                  <a:lnTo>
                    <a:pt x="6807" y="8337"/>
                  </a:lnTo>
                  <a:lnTo>
                    <a:pt x="6800" y="8340"/>
                  </a:lnTo>
                  <a:lnTo>
                    <a:pt x="6699" y="8388"/>
                  </a:lnTo>
                  <a:lnTo>
                    <a:pt x="6692" y="8391"/>
                  </a:lnTo>
                  <a:lnTo>
                    <a:pt x="6590" y="8436"/>
                  </a:lnTo>
                  <a:lnTo>
                    <a:pt x="6582" y="8439"/>
                  </a:lnTo>
                  <a:lnTo>
                    <a:pt x="6479" y="8481"/>
                  </a:lnTo>
                  <a:lnTo>
                    <a:pt x="6471" y="8484"/>
                  </a:lnTo>
                  <a:lnTo>
                    <a:pt x="6366" y="8522"/>
                  </a:lnTo>
                  <a:lnTo>
                    <a:pt x="6358" y="8525"/>
                  </a:lnTo>
                  <a:lnTo>
                    <a:pt x="6252" y="8560"/>
                  </a:lnTo>
                  <a:lnTo>
                    <a:pt x="6245" y="8562"/>
                  </a:lnTo>
                  <a:lnTo>
                    <a:pt x="6137" y="8593"/>
                  </a:lnTo>
                  <a:lnTo>
                    <a:pt x="6129" y="8596"/>
                  </a:lnTo>
                  <a:lnTo>
                    <a:pt x="6021" y="8624"/>
                  </a:lnTo>
                  <a:lnTo>
                    <a:pt x="6013" y="8626"/>
                  </a:lnTo>
                  <a:lnTo>
                    <a:pt x="5904" y="8650"/>
                  </a:lnTo>
                  <a:lnTo>
                    <a:pt x="5897" y="8652"/>
                  </a:lnTo>
                  <a:lnTo>
                    <a:pt x="5787" y="8673"/>
                  </a:lnTo>
                  <a:lnTo>
                    <a:pt x="5779" y="8675"/>
                  </a:lnTo>
                  <a:lnTo>
                    <a:pt x="5669" y="8692"/>
                  </a:lnTo>
                  <a:lnTo>
                    <a:pt x="5661" y="8693"/>
                  </a:lnTo>
                  <a:lnTo>
                    <a:pt x="5550" y="8708"/>
                  </a:lnTo>
                  <a:lnTo>
                    <a:pt x="5543" y="8708"/>
                  </a:lnTo>
                  <a:lnTo>
                    <a:pt x="5432" y="8719"/>
                  </a:lnTo>
                  <a:lnTo>
                    <a:pt x="5424" y="8720"/>
                  </a:lnTo>
                  <a:lnTo>
                    <a:pt x="5312" y="8727"/>
                  </a:lnTo>
                  <a:lnTo>
                    <a:pt x="5304" y="8727"/>
                  </a:lnTo>
                  <a:lnTo>
                    <a:pt x="5193" y="8731"/>
                  </a:lnTo>
                  <a:lnTo>
                    <a:pt x="5185" y="8731"/>
                  </a:lnTo>
                  <a:lnTo>
                    <a:pt x="5073" y="8731"/>
                  </a:lnTo>
                  <a:lnTo>
                    <a:pt x="5065" y="8731"/>
                  </a:lnTo>
                  <a:lnTo>
                    <a:pt x="4954" y="8727"/>
                  </a:lnTo>
                  <a:lnTo>
                    <a:pt x="4946" y="8727"/>
                  </a:lnTo>
                  <a:lnTo>
                    <a:pt x="4834" y="8720"/>
                  </a:lnTo>
                  <a:lnTo>
                    <a:pt x="4826" y="8720"/>
                  </a:lnTo>
                  <a:lnTo>
                    <a:pt x="4715" y="8709"/>
                  </a:lnTo>
                  <a:lnTo>
                    <a:pt x="4707" y="8708"/>
                  </a:lnTo>
                  <a:lnTo>
                    <a:pt x="4596" y="8694"/>
                  </a:lnTo>
                  <a:lnTo>
                    <a:pt x="4588" y="8693"/>
                  </a:lnTo>
                  <a:lnTo>
                    <a:pt x="4477" y="8675"/>
                  </a:lnTo>
                  <a:lnTo>
                    <a:pt x="4469" y="8674"/>
                  </a:lnTo>
                  <a:lnTo>
                    <a:pt x="4359" y="8653"/>
                  </a:lnTo>
                  <a:lnTo>
                    <a:pt x="4352" y="8651"/>
                  </a:lnTo>
                  <a:lnTo>
                    <a:pt x="4243" y="8627"/>
                  </a:lnTo>
                  <a:lnTo>
                    <a:pt x="4235" y="8625"/>
                  </a:lnTo>
                  <a:lnTo>
                    <a:pt x="4127" y="8597"/>
                  </a:lnTo>
                  <a:lnTo>
                    <a:pt x="4119" y="8595"/>
                  </a:lnTo>
                  <a:lnTo>
                    <a:pt x="4012" y="8563"/>
                  </a:lnTo>
                  <a:lnTo>
                    <a:pt x="4004" y="8561"/>
                  </a:lnTo>
                  <a:lnTo>
                    <a:pt x="3899" y="8526"/>
                  </a:lnTo>
                  <a:lnTo>
                    <a:pt x="3891" y="8524"/>
                  </a:lnTo>
                  <a:lnTo>
                    <a:pt x="3786" y="8485"/>
                  </a:lnTo>
                  <a:lnTo>
                    <a:pt x="3779" y="8483"/>
                  </a:lnTo>
                  <a:lnTo>
                    <a:pt x="3675" y="8441"/>
                  </a:lnTo>
                  <a:lnTo>
                    <a:pt x="3668" y="8438"/>
                  </a:lnTo>
                  <a:lnTo>
                    <a:pt x="3566" y="8394"/>
                  </a:lnTo>
                  <a:lnTo>
                    <a:pt x="3559" y="8390"/>
                  </a:lnTo>
                  <a:lnTo>
                    <a:pt x="3458" y="8342"/>
                  </a:lnTo>
                  <a:lnTo>
                    <a:pt x="3451" y="8339"/>
                  </a:lnTo>
                  <a:lnTo>
                    <a:pt x="3351" y="8288"/>
                  </a:lnTo>
                  <a:lnTo>
                    <a:pt x="3344" y="8284"/>
                  </a:lnTo>
                  <a:lnTo>
                    <a:pt x="3246" y="8230"/>
                  </a:lnTo>
                  <a:lnTo>
                    <a:pt x="3240" y="8226"/>
                  </a:lnTo>
                  <a:lnTo>
                    <a:pt x="3143" y="8168"/>
                  </a:lnTo>
                  <a:lnTo>
                    <a:pt x="3137" y="8164"/>
                  </a:lnTo>
                  <a:lnTo>
                    <a:pt x="3042" y="8103"/>
                  </a:lnTo>
                  <a:lnTo>
                    <a:pt x="3036" y="8099"/>
                  </a:lnTo>
                  <a:lnTo>
                    <a:pt x="2943" y="8036"/>
                  </a:lnTo>
                  <a:lnTo>
                    <a:pt x="2937" y="8031"/>
                  </a:lnTo>
                  <a:lnTo>
                    <a:pt x="2847" y="7965"/>
                  </a:lnTo>
                  <a:lnTo>
                    <a:pt x="2840" y="7960"/>
                  </a:lnTo>
                  <a:lnTo>
                    <a:pt x="2752" y="7891"/>
                  </a:lnTo>
                  <a:lnTo>
                    <a:pt x="2746" y="7886"/>
                  </a:lnTo>
                  <a:lnTo>
                    <a:pt x="2660" y="7814"/>
                  </a:lnTo>
                  <a:lnTo>
                    <a:pt x="2654" y="7809"/>
                  </a:lnTo>
                  <a:lnTo>
                    <a:pt x="2571" y="7735"/>
                  </a:lnTo>
                  <a:lnTo>
                    <a:pt x="2565" y="7729"/>
                  </a:lnTo>
                  <a:lnTo>
                    <a:pt x="2485" y="7652"/>
                  </a:lnTo>
                  <a:lnTo>
                    <a:pt x="2479" y="7647"/>
                  </a:lnTo>
                  <a:lnTo>
                    <a:pt x="2401" y="7567"/>
                  </a:lnTo>
                  <a:lnTo>
                    <a:pt x="2395" y="7562"/>
                  </a:lnTo>
                  <a:lnTo>
                    <a:pt x="2319" y="7480"/>
                  </a:lnTo>
                  <a:lnTo>
                    <a:pt x="2314" y="7474"/>
                  </a:lnTo>
                  <a:lnTo>
                    <a:pt x="2241" y="7390"/>
                  </a:lnTo>
                  <a:lnTo>
                    <a:pt x="2236" y="7384"/>
                  </a:lnTo>
                  <a:lnTo>
                    <a:pt x="2165" y="7297"/>
                  </a:lnTo>
                  <a:lnTo>
                    <a:pt x="2161" y="7291"/>
                  </a:lnTo>
                  <a:lnTo>
                    <a:pt x="2093" y="7202"/>
                  </a:lnTo>
                  <a:lnTo>
                    <a:pt x="2088" y="7196"/>
                  </a:lnTo>
                  <a:lnTo>
                    <a:pt x="2023" y="7105"/>
                  </a:lnTo>
                  <a:lnTo>
                    <a:pt x="2019" y="7098"/>
                  </a:lnTo>
                  <a:lnTo>
                    <a:pt x="1956" y="7005"/>
                  </a:lnTo>
                  <a:lnTo>
                    <a:pt x="1952" y="6998"/>
                  </a:lnTo>
                  <a:lnTo>
                    <a:pt x="1893" y="6903"/>
                  </a:lnTo>
                  <a:lnTo>
                    <a:pt x="1877" y="6874"/>
                  </a:lnTo>
                  <a:lnTo>
                    <a:pt x="1866" y="6844"/>
                  </a:lnTo>
                  <a:lnTo>
                    <a:pt x="1858" y="6812"/>
                  </a:lnTo>
                  <a:lnTo>
                    <a:pt x="1855" y="6779"/>
                  </a:lnTo>
                  <a:lnTo>
                    <a:pt x="1856" y="6747"/>
                  </a:lnTo>
                  <a:lnTo>
                    <a:pt x="1861" y="6714"/>
                  </a:lnTo>
                  <a:lnTo>
                    <a:pt x="1871" y="6683"/>
                  </a:lnTo>
                  <a:lnTo>
                    <a:pt x="1884" y="6653"/>
                  </a:lnTo>
                  <a:lnTo>
                    <a:pt x="1902" y="6626"/>
                  </a:lnTo>
                  <a:lnTo>
                    <a:pt x="1922" y="6600"/>
                  </a:lnTo>
                  <a:lnTo>
                    <a:pt x="1946" y="6578"/>
                  </a:lnTo>
                  <a:lnTo>
                    <a:pt x="1973" y="6559"/>
                  </a:lnTo>
                  <a:lnTo>
                    <a:pt x="2002" y="6543"/>
                  </a:lnTo>
                  <a:lnTo>
                    <a:pt x="2032" y="6532"/>
                  </a:lnTo>
                  <a:lnTo>
                    <a:pt x="2064" y="6524"/>
                  </a:lnTo>
                  <a:lnTo>
                    <a:pt x="2097" y="6521"/>
                  </a:lnTo>
                  <a:lnTo>
                    <a:pt x="2129" y="6522"/>
                  </a:lnTo>
                  <a:lnTo>
                    <a:pt x="2162" y="6527"/>
                  </a:lnTo>
                  <a:lnTo>
                    <a:pt x="2193" y="6537"/>
                  </a:lnTo>
                  <a:lnTo>
                    <a:pt x="2223" y="6550"/>
                  </a:lnTo>
                  <a:lnTo>
                    <a:pt x="2250" y="6568"/>
                  </a:lnTo>
                  <a:lnTo>
                    <a:pt x="2276" y="6588"/>
                  </a:lnTo>
                  <a:lnTo>
                    <a:pt x="2298" y="6612"/>
                  </a:lnTo>
                  <a:lnTo>
                    <a:pt x="2317" y="6639"/>
                  </a:lnTo>
                  <a:lnTo>
                    <a:pt x="2374" y="6731"/>
                  </a:lnTo>
                  <a:lnTo>
                    <a:pt x="2432" y="6817"/>
                  </a:lnTo>
                  <a:lnTo>
                    <a:pt x="2493" y="6902"/>
                  </a:lnTo>
                  <a:lnTo>
                    <a:pt x="2556" y="6984"/>
                  </a:lnTo>
                  <a:lnTo>
                    <a:pt x="2621" y="7065"/>
                  </a:lnTo>
                  <a:lnTo>
                    <a:pt x="2689" y="7143"/>
                  </a:lnTo>
                  <a:lnTo>
                    <a:pt x="2760" y="7219"/>
                  </a:lnTo>
                  <a:lnTo>
                    <a:pt x="2832" y="7293"/>
                  </a:lnTo>
                  <a:lnTo>
                    <a:pt x="2907" y="7365"/>
                  </a:lnTo>
                  <a:lnTo>
                    <a:pt x="2985" y="7434"/>
                  </a:lnTo>
                  <a:lnTo>
                    <a:pt x="3064" y="7500"/>
                  </a:lnTo>
                  <a:lnTo>
                    <a:pt x="3146" y="7564"/>
                  </a:lnTo>
                  <a:lnTo>
                    <a:pt x="3229" y="7626"/>
                  </a:lnTo>
                  <a:lnTo>
                    <a:pt x="3315" y="7685"/>
                  </a:lnTo>
                  <a:lnTo>
                    <a:pt x="3403" y="7741"/>
                  </a:lnTo>
                  <a:lnTo>
                    <a:pt x="3493" y="7794"/>
                  </a:lnTo>
                  <a:lnTo>
                    <a:pt x="3583" y="7845"/>
                  </a:lnTo>
                  <a:lnTo>
                    <a:pt x="3676" y="7892"/>
                  </a:lnTo>
                  <a:lnTo>
                    <a:pt x="3770" y="7937"/>
                  </a:lnTo>
                  <a:lnTo>
                    <a:pt x="3865" y="7978"/>
                  </a:lnTo>
                  <a:lnTo>
                    <a:pt x="3961" y="8017"/>
                  </a:lnTo>
                  <a:lnTo>
                    <a:pt x="4058" y="8052"/>
                  </a:lnTo>
                  <a:lnTo>
                    <a:pt x="4157" y="8085"/>
                  </a:lnTo>
                  <a:lnTo>
                    <a:pt x="4256" y="8114"/>
                  </a:lnTo>
                  <a:lnTo>
                    <a:pt x="4356" y="8140"/>
                  </a:lnTo>
                  <a:lnTo>
                    <a:pt x="4458" y="8163"/>
                  </a:lnTo>
                  <a:lnTo>
                    <a:pt x="4560" y="8182"/>
                  </a:lnTo>
                  <a:lnTo>
                    <a:pt x="4662" y="8198"/>
                  </a:lnTo>
                  <a:lnTo>
                    <a:pt x="4766" y="8212"/>
                  </a:lnTo>
                  <a:lnTo>
                    <a:pt x="4869" y="8221"/>
                  </a:lnTo>
                  <a:lnTo>
                    <a:pt x="4973" y="8228"/>
                  </a:lnTo>
                  <a:lnTo>
                    <a:pt x="5077" y="8231"/>
                  </a:lnTo>
                  <a:lnTo>
                    <a:pt x="5181" y="8231"/>
                  </a:lnTo>
                  <a:lnTo>
                    <a:pt x="5284" y="8228"/>
                  </a:lnTo>
                  <a:lnTo>
                    <a:pt x="5388" y="8221"/>
                  </a:lnTo>
                  <a:lnTo>
                    <a:pt x="5491" y="8211"/>
                  </a:lnTo>
                  <a:lnTo>
                    <a:pt x="5594" y="8198"/>
                  </a:lnTo>
                  <a:lnTo>
                    <a:pt x="5696" y="8182"/>
                  </a:lnTo>
                  <a:lnTo>
                    <a:pt x="5798" y="8162"/>
                  </a:lnTo>
                  <a:lnTo>
                    <a:pt x="5899" y="8139"/>
                  </a:lnTo>
                  <a:lnTo>
                    <a:pt x="6000" y="8113"/>
                  </a:lnTo>
                  <a:lnTo>
                    <a:pt x="6100" y="8083"/>
                  </a:lnTo>
                  <a:lnTo>
                    <a:pt x="6199" y="8051"/>
                  </a:lnTo>
                  <a:lnTo>
                    <a:pt x="6297" y="8015"/>
                  </a:lnTo>
                  <a:lnTo>
                    <a:pt x="6393" y="7977"/>
                  </a:lnTo>
                  <a:lnTo>
                    <a:pt x="6488" y="7935"/>
                  </a:lnTo>
                  <a:lnTo>
                    <a:pt x="6582" y="7890"/>
                  </a:lnTo>
                  <a:lnTo>
                    <a:pt x="6674" y="7843"/>
                  </a:lnTo>
                  <a:lnTo>
                    <a:pt x="6764" y="7792"/>
                  </a:lnTo>
                  <a:lnTo>
                    <a:pt x="6853" y="7739"/>
                  </a:lnTo>
                  <a:lnTo>
                    <a:pt x="6941" y="7683"/>
                  </a:lnTo>
                  <a:lnTo>
                    <a:pt x="7026" y="7624"/>
                  </a:lnTo>
                  <a:lnTo>
                    <a:pt x="7110" y="7563"/>
                  </a:lnTo>
                  <a:lnTo>
                    <a:pt x="7191" y="7499"/>
                  </a:lnTo>
                  <a:lnTo>
                    <a:pt x="7271" y="7432"/>
                  </a:lnTo>
                  <a:lnTo>
                    <a:pt x="7348" y="7362"/>
                  </a:lnTo>
                  <a:lnTo>
                    <a:pt x="7424" y="7290"/>
                  </a:lnTo>
                  <a:lnTo>
                    <a:pt x="7497" y="7216"/>
                  </a:lnTo>
                  <a:lnTo>
                    <a:pt x="7567" y="7140"/>
                  </a:lnTo>
                  <a:lnTo>
                    <a:pt x="7635" y="7062"/>
                  </a:lnTo>
                  <a:lnTo>
                    <a:pt x="7701" y="6981"/>
                  </a:lnTo>
                  <a:lnTo>
                    <a:pt x="7764" y="6899"/>
                  </a:lnTo>
                  <a:lnTo>
                    <a:pt x="7824" y="6814"/>
                  </a:lnTo>
                  <a:lnTo>
                    <a:pt x="7881" y="6728"/>
                  </a:lnTo>
                  <a:lnTo>
                    <a:pt x="7936" y="6640"/>
                  </a:lnTo>
                  <a:lnTo>
                    <a:pt x="7988" y="6550"/>
                  </a:lnTo>
                  <a:lnTo>
                    <a:pt x="8037" y="6459"/>
                  </a:lnTo>
                  <a:lnTo>
                    <a:pt x="8083" y="6366"/>
                  </a:lnTo>
                  <a:close/>
                  <a:moveTo>
                    <a:pt x="1620" y="4812"/>
                  </a:moveTo>
                  <a:lnTo>
                    <a:pt x="1608" y="4918"/>
                  </a:lnTo>
                  <a:lnTo>
                    <a:pt x="1599" y="5028"/>
                  </a:lnTo>
                  <a:lnTo>
                    <a:pt x="1595" y="5061"/>
                  </a:lnTo>
                  <a:lnTo>
                    <a:pt x="1586" y="5092"/>
                  </a:lnTo>
                  <a:lnTo>
                    <a:pt x="1573" y="5122"/>
                  </a:lnTo>
                  <a:lnTo>
                    <a:pt x="1556" y="5150"/>
                  </a:lnTo>
                  <a:lnTo>
                    <a:pt x="1536" y="5176"/>
                  </a:lnTo>
                  <a:lnTo>
                    <a:pt x="1513" y="5199"/>
                  </a:lnTo>
                  <a:lnTo>
                    <a:pt x="1486" y="5219"/>
                  </a:lnTo>
                  <a:lnTo>
                    <a:pt x="1458" y="5235"/>
                  </a:lnTo>
                  <a:lnTo>
                    <a:pt x="1427" y="5247"/>
                  </a:lnTo>
                  <a:lnTo>
                    <a:pt x="1396" y="5255"/>
                  </a:lnTo>
                  <a:lnTo>
                    <a:pt x="1363" y="5259"/>
                  </a:lnTo>
                  <a:lnTo>
                    <a:pt x="1331" y="5258"/>
                  </a:lnTo>
                  <a:lnTo>
                    <a:pt x="1298" y="5254"/>
                  </a:lnTo>
                  <a:lnTo>
                    <a:pt x="1267" y="5245"/>
                  </a:lnTo>
                  <a:lnTo>
                    <a:pt x="1237" y="5232"/>
                  </a:lnTo>
                  <a:lnTo>
                    <a:pt x="1209" y="5215"/>
                  </a:lnTo>
                  <a:lnTo>
                    <a:pt x="1183" y="5195"/>
                  </a:lnTo>
                  <a:lnTo>
                    <a:pt x="1160" y="5172"/>
                  </a:lnTo>
                  <a:lnTo>
                    <a:pt x="1140" y="5145"/>
                  </a:lnTo>
                  <a:lnTo>
                    <a:pt x="1124" y="5117"/>
                  </a:lnTo>
                  <a:lnTo>
                    <a:pt x="1112" y="5086"/>
                  </a:lnTo>
                  <a:lnTo>
                    <a:pt x="1104" y="5055"/>
                  </a:lnTo>
                  <a:lnTo>
                    <a:pt x="1100" y="5022"/>
                  </a:lnTo>
                  <a:lnTo>
                    <a:pt x="1101" y="4990"/>
                  </a:lnTo>
                  <a:lnTo>
                    <a:pt x="1110" y="4875"/>
                  </a:lnTo>
                  <a:lnTo>
                    <a:pt x="1110" y="4867"/>
                  </a:lnTo>
                  <a:lnTo>
                    <a:pt x="1123" y="4752"/>
                  </a:lnTo>
                  <a:lnTo>
                    <a:pt x="1124" y="4744"/>
                  </a:lnTo>
                  <a:lnTo>
                    <a:pt x="1141" y="4631"/>
                  </a:lnTo>
                  <a:lnTo>
                    <a:pt x="1142" y="4622"/>
                  </a:lnTo>
                  <a:lnTo>
                    <a:pt x="1162" y="4510"/>
                  </a:lnTo>
                  <a:lnTo>
                    <a:pt x="1164" y="4502"/>
                  </a:lnTo>
                  <a:lnTo>
                    <a:pt x="1187" y="4389"/>
                  </a:lnTo>
                  <a:lnTo>
                    <a:pt x="1189" y="4381"/>
                  </a:lnTo>
                  <a:lnTo>
                    <a:pt x="1216" y="4270"/>
                  </a:lnTo>
                  <a:lnTo>
                    <a:pt x="1218" y="4262"/>
                  </a:lnTo>
                  <a:lnTo>
                    <a:pt x="1249" y="4152"/>
                  </a:lnTo>
                  <a:lnTo>
                    <a:pt x="1252" y="4144"/>
                  </a:lnTo>
                  <a:lnTo>
                    <a:pt x="1286" y="4035"/>
                  </a:lnTo>
                  <a:lnTo>
                    <a:pt x="1289" y="4027"/>
                  </a:lnTo>
                  <a:lnTo>
                    <a:pt x="1327" y="3919"/>
                  </a:lnTo>
                  <a:lnTo>
                    <a:pt x="1330" y="3912"/>
                  </a:lnTo>
                  <a:lnTo>
                    <a:pt x="1371" y="3805"/>
                  </a:lnTo>
                  <a:lnTo>
                    <a:pt x="1374" y="3797"/>
                  </a:lnTo>
                  <a:lnTo>
                    <a:pt x="1419" y="3692"/>
                  </a:lnTo>
                  <a:lnTo>
                    <a:pt x="1423" y="3684"/>
                  </a:lnTo>
                  <a:lnTo>
                    <a:pt x="1471" y="3580"/>
                  </a:lnTo>
                  <a:lnTo>
                    <a:pt x="1475" y="3573"/>
                  </a:lnTo>
                  <a:lnTo>
                    <a:pt x="1527" y="3470"/>
                  </a:lnTo>
                  <a:lnTo>
                    <a:pt x="1530" y="3463"/>
                  </a:lnTo>
                  <a:lnTo>
                    <a:pt x="1586" y="3362"/>
                  </a:lnTo>
                  <a:lnTo>
                    <a:pt x="1590" y="3355"/>
                  </a:lnTo>
                  <a:lnTo>
                    <a:pt x="1648" y="3256"/>
                  </a:lnTo>
                  <a:lnTo>
                    <a:pt x="1653" y="3249"/>
                  </a:lnTo>
                  <a:lnTo>
                    <a:pt x="1714" y="3152"/>
                  </a:lnTo>
                  <a:lnTo>
                    <a:pt x="1719" y="3145"/>
                  </a:lnTo>
                  <a:lnTo>
                    <a:pt x="1783" y="3050"/>
                  </a:lnTo>
                  <a:lnTo>
                    <a:pt x="1788" y="3044"/>
                  </a:lnTo>
                  <a:lnTo>
                    <a:pt x="1856" y="2951"/>
                  </a:lnTo>
                  <a:lnTo>
                    <a:pt x="1861" y="2945"/>
                  </a:lnTo>
                  <a:lnTo>
                    <a:pt x="1931" y="2854"/>
                  </a:lnTo>
                  <a:lnTo>
                    <a:pt x="1936" y="2848"/>
                  </a:lnTo>
                  <a:lnTo>
                    <a:pt x="2010" y="2760"/>
                  </a:lnTo>
                  <a:lnTo>
                    <a:pt x="2015" y="2754"/>
                  </a:lnTo>
                  <a:lnTo>
                    <a:pt x="2091" y="2669"/>
                  </a:lnTo>
                  <a:lnTo>
                    <a:pt x="2097" y="2663"/>
                  </a:lnTo>
                  <a:lnTo>
                    <a:pt x="2176" y="2580"/>
                  </a:lnTo>
                  <a:lnTo>
                    <a:pt x="2182" y="2574"/>
                  </a:lnTo>
                  <a:lnTo>
                    <a:pt x="2263" y="2494"/>
                  </a:lnTo>
                  <a:lnTo>
                    <a:pt x="2269" y="2488"/>
                  </a:lnTo>
                  <a:lnTo>
                    <a:pt x="2353" y="2410"/>
                  </a:lnTo>
                  <a:lnTo>
                    <a:pt x="2360" y="2405"/>
                  </a:lnTo>
                  <a:lnTo>
                    <a:pt x="2446" y="2330"/>
                  </a:lnTo>
                  <a:lnTo>
                    <a:pt x="2453" y="2325"/>
                  </a:lnTo>
                  <a:lnTo>
                    <a:pt x="2542" y="2253"/>
                  </a:lnTo>
                  <a:lnTo>
                    <a:pt x="2549" y="2248"/>
                  </a:lnTo>
                  <a:lnTo>
                    <a:pt x="2640" y="2179"/>
                  </a:lnTo>
                  <a:lnTo>
                    <a:pt x="2647" y="2174"/>
                  </a:lnTo>
                  <a:lnTo>
                    <a:pt x="2741" y="2107"/>
                  </a:lnTo>
                  <a:lnTo>
                    <a:pt x="2748" y="2103"/>
                  </a:lnTo>
                  <a:lnTo>
                    <a:pt x="2844" y="2040"/>
                  </a:lnTo>
                  <a:lnTo>
                    <a:pt x="2851" y="2035"/>
                  </a:lnTo>
                  <a:lnTo>
                    <a:pt x="2949" y="1975"/>
                  </a:lnTo>
                  <a:lnTo>
                    <a:pt x="2956" y="1971"/>
                  </a:lnTo>
                  <a:lnTo>
                    <a:pt x="3056" y="1915"/>
                  </a:lnTo>
                  <a:lnTo>
                    <a:pt x="3063" y="1911"/>
                  </a:lnTo>
                  <a:lnTo>
                    <a:pt x="3165" y="1857"/>
                  </a:lnTo>
                  <a:lnTo>
                    <a:pt x="3172" y="1854"/>
                  </a:lnTo>
                  <a:lnTo>
                    <a:pt x="3275" y="1804"/>
                  </a:lnTo>
                  <a:lnTo>
                    <a:pt x="3283" y="1800"/>
                  </a:lnTo>
                  <a:lnTo>
                    <a:pt x="3387" y="1754"/>
                  </a:lnTo>
                  <a:lnTo>
                    <a:pt x="3395" y="1751"/>
                  </a:lnTo>
                  <a:lnTo>
                    <a:pt x="3501" y="1708"/>
                  </a:lnTo>
                  <a:lnTo>
                    <a:pt x="3509" y="1705"/>
                  </a:lnTo>
                  <a:lnTo>
                    <a:pt x="3616" y="1665"/>
                  </a:lnTo>
                  <a:lnTo>
                    <a:pt x="3624" y="1663"/>
                  </a:lnTo>
                  <a:lnTo>
                    <a:pt x="3733" y="1626"/>
                  </a:lnTo>
                  <a:lnTo>
                    <a:pt x="3740" y="1624"/>
                  </a:lnTo>
                  <a:lnTo>
                    <a:pt x="3850" y="1592"/>
                  </a:lnTo>
                  <a:lnTo>
                    <a:pt x="3858" y="1589"/>
                  </a:lnTo>
                  <a:lnTo>
                    <a:pt x="3969" y="1560"/>
                  </a:lnTo>
                  <a:lnTo>
                    <a:pt x="3977" y="1558"/>
                  </a:lnTo>
                  <a:lnTo>
                    <a:pt x="4089" y="1533"/>
                  </a:lnTo>
                  <a:lnTo>
                    <a:pt x="4097" y="1531"/>
                  </a:lnTo>
                  <a:lnTo>
                    <a:pt x="4210" y="1510"/>
                  </a:lnTo>
                  <a:lnTo>
                    <a:pt x="4218" y="1508"/>
                  </a:lnTo>
                  <a:lnTo>
                    <a:pt x="4332" y="1490"/>
                  </a:lnTo>
                  <a:lnTo>
                    <a:pt x="4364" y="1487"/>
                  </a:lnTo>
                  <a:lnTo>
                    <a:pt x="4397" y="1488"/>
                  </a:lnTo>
                  <a:lnTo>
                    <a:pt x="4429" y="1494"/>
                  </a:lnTo>
                  <a:lnTo>
                    <a:pt x="4460" y="1504"/>
                  </a:lnTo>
                  <a:lnTo>
                    <a:pt x="4490" y="1517"/>
                  </a:lnTo>
                  <a:lnTo>
                    <a:pt x="4518" y="1535"/>
                  </a:lnTo>
                  <a:lnTo>
                    <a:pt x="4543" y="1556"/>
                  </a:lnTo>
                  <a:lnTo>
                    <a:pt x="4565" y="1580"/>
                  </a:lnTo>
                  <a:lnTo>
                    <a:pt x="4584" y="1606"/>
                  </a:lnTo>
                  <a:lnTo>
                    <a:pt x="4599" y="1635"/>
                  </a:lnTo>
                  <a:lnTo>
                    <a:pt x="4611" y="1666"/>
                  </a:lnTo>
                  <a:lnTo>
                    <a:pt x="4618" y="1698"/>
                  </a:lnTo>
                  <a:lnTo>
                    <a:pt x="4621" y="1730"/>
                  </a:lnTo>
                  <a:lnTo>
                    <a:pt x="4620" y="1763"/>
                  </a:lnTo>
                  <a:lnTo>
                    <a:pt x="4614" y="1795"/>
                  </a:lnTo>
                  <a:lnTo>
                    <a:pt x="4604" y="1826"/>
                  </a:lnTo>
                  <a:lnTo>
                    <a:pt x="4591" y="1856"/>
                  </a:lnTo>
                  <a:lnTo>
                    <a:pt x="4573" y="1884"/>
                  </a:lnTo>
                  <a:lnTo>
                    <a:pt x="4552" y="1909"/>
                  </a:lnTo>
                  <a:lnTo>
                    <a:pt x="4528" y="1931"/>
                  </a:lnTo>
                  <a:lnTo>
                    <a:pt x="4502" y="1950"/>
                  </a:lnTo>
                  <a:lnTo>
                    <a:pt x="4473" y="1965"/>
                  </a:lnTo>
                  <a:lnTo>
                    <a:pt x="4442" y="1977"/>
                  </a:lnTo>
                  <a:lnTo>
                    <a:pt x="4410" y="1984"/>
                  </a:lnTo>
                  <a:lnTo>
                    <a:pt x="4300" y="2001"/>
                  </a:lnTo>
                  <a:lnTo>
                    <a:pt x="4195" y="2022"/>
                  </a:lnTo>
                  <a:lnTo>
                    <a:pt x="4091" y="2045"/>
                  </a:lnTo>
                  <a:lnTo>
                    <a:pt x="3988" y="2072"/>
                  </a:lnTo>
                  <a:lnTo>
                    <a:pt x="3886" y="2102"/>
                  </a:lnTo>
                  <a:lnTo>
                    <a:pt x="3785" y="2136"/>
                  </a:lnTo>
                  <a:lnTo>
                    <a:pt x="3685" y="2173"/>
                  </a:lnTo>
                  <a:lnTo>
                    <a:pt x="3587" y="2213"/>
                  </a:lnTo>
                  <a:lnTo>
                    <a:pt x="3489" y="2256"/>
                  </a:lnTo>
                  <a:lnTo>
                    <a:pt x="3393" y="2302"/>
                  </a:lnTo>
                  <a:lnTo>
                    <a:pt x="3299" y="2352"/>
                  </a:lnTo>
                  <a:lnTo>
                    <a:pt x="3206" y="2404"/>
                  </a:lnTo>
                  <a:lnTo>
                    <a:pt x="3115" y="2460"/>
                  </a:lnTo>
                  <a:lnTo>
                    <a:pt x="3026" y="2519"/>
                  </a:lnTo>
                  <a:lnTo>
                    <a:pt x="2938" y="2580"/>
                  </a:lnTo>
                  <a:lnTo>
                    <a:pt x="2853" y="2645"/>
                  </a:lnTo>
                  <a:lnTo>
                    <a:pt x="2770" y="2711"/>
                  </a:lnTo>
                  <a:lnTo>
                    <a:pt x="2689" y="2781"/>
                  </a:lnTo>
                  <a:lnTo>
                    <a:pt x="2611" y="2853"/>
                  </a:lnTo>
                  <a:lnTo>
                    <a:pt x="2535" y="2928"/>
                  </a:lnTo>
                  <a:lnTo>
                    <a:pt x="2462" y="3005"/>
                  </a:lnTo>
                  <a:lnTo>
                    <a:pt x="2391" y="3084"/>
                  </a:lnTo>
                  <a:lnTo>
                    <a:pt x="2323" y="3166"/>
                  </a:lnTo>
                  <a:lnTo>
                    <a:pt x="2257" y="3249"/>
                  </a:lnTo>
                  <a:lnTo>
                    <a:pt x="2194" y="3335"/>
                  </a:lnTo>
                  <a:lnTo>
                    <a:pt x="2134" y="3424"/>
                  </a:lnTo>
                  <a:lnTo>
                    <a:pt x="2077" y="3514"/>
                  </a:lnTo>
                  <a:lnTo>
                    <a:pt x="2022" y="3606"/>
                  </a:lnTo>
                  <a:lnTo>
                    <a:pt x="1971" y="3700"/>
                  </a:lnTo>
                  <a:lnTo>
                    <a:pt x="1923" y="3795"/>
                  </a:lnTo>
                  <a:lnTo>
                    <a:pt x="1878" y="3892"/>
                  </a:lnTo>
                  <a:lnTo>
                    <a:pt x="1836" y="3990"/>
                  </a:lnTo>
                  <a:lnTo>
                    <a:pt x="1797" y="4089"/>
                  </a:lnTo>
                  <a:lnTo>
                    <a:pt x="1762" y="4190"/>
                  </a:lnTo>
                  <a:lnTo>
                    <a:pt x="1730" y="4291"/>
                  </a:lnTo>
                  <a:lnTo>
                    <a:pt x="1701" y="4394"/>
                  </a:lnTo>
                  <a:lnTo>
                    <a:pt x="1676" y="4497"/>
                  </a:lnTo>
                  <a:lnTo>
                    <a:pt x="1654" y="4601"/>
                  </a:lnTo>
                  <a:lnTo>
                    <a:pt x="1635" y="4706"/>
                  </a:lnTo>
                  <a:lnTo>
                    <a:pt x="1620" y="4812"/>
                  </a:lnTo>
                  <a:close/>
                </a:path>
              </a:pathLst>
            </a:custGeom>
            <a:solidFill>
              <a:srgbClr val="0B1E2D"/>
            </a:solidFill>
            <a:ln>
              <a:noFill/>
            </a:ln>
          </p:spPr>
          <p:txBody>
            <a:bodyPr/>
            <a:lstStyle/>
            <a:p>
              <a:endParaRPr/>
            </a:p>
          </p:txBody>
        </p:sp>
      </p:grpSp>
      <p:grpSp>
        <p:nvGrpSpPr>
          <p:cNvPr id="90118" name="Group 556">
            <a:extLst>
              <a:ext uri="{FF2B5EF4-FFF2-40B4-BE49-F238E27FC236}">
                <a16:creationId xmlns:a16="http://schemas.microsoft.com/office/drawing/2014/main" id="{6C249A63-B471-45AC-B40E-E05C1AB4579F}"/>
              </a:ext>
            </a:extLst>
          </p:cNvPr>
          <p:cNvGrpSpPr/>
          <p:nvPr/>
        </p:nvGrpSpPr>
        <p:grpSpPr>
          <a:xfrm>
            <a:off x="9882457" y="2073864"/>
            <a:ext cx="750116" cy="750116"/>
            <a:chOff x="4308995" y="4907280"/>
            <a:chExt cx="914400" cy="914400"/>
          </a:xfrm>
        </p:grpSpPr>
        <p:sp>
          <p:nvSpPr>
            <p:cNvPr id="90119" name="Accent">
              <a:extLst>
                <a:ext uri="{FF2B5EF4-FFF2-40B4-BE49-F238E27FC236}">
                  <a16:creationId xmlns:a16="http://schemas.microsoft.com/office/drawing/2014/main" id="{E2AC7B18-C031-43F3-9532-B8AAD7D45FEA}"/>
                </a:ext>
              </a:extLst>
            </p:cNvPr>
            <p:cNvSpPr/>
            <p:nvPr/>
          </p:nvSpPr>
          <p:spPr>
            <a:xfrm>
              <a:off x="4308995" y="4907280"/>
              <a:ext cx="914400" cy="914400"/>
            </a:xfrm>
            <a:custGeom>
              <a:avLst/>
              <a:gdLst/>
              <a:ahLst/>
              <a:cxnLst/>
              <a:rect l="0" t="0" r="10000" b="10000"/>
              <a:pathLst>
                <a:path w="10000" h="1000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0070FF"/>
            </a:solidFill>
            <a:ln>
              <a:noFill/>
            </a:ln>
          </p:spPr>
          <p:txBody>
            <a:bodyPr/>
            <a:lstStyle/>
            <a:p>
              <a:endParaRPr/>
            </a:p>
          </p:txBody>
        </p:sp>
        <p:sp>
          <p:nvSpPr>
            <p:cNvPr id="90120" name="Outline">
              <a:extLst>
                <a:ext uri="{FF2B5EF4-FFF2-40B4-BE49-F238E27FC236}">
                  <a16:creationId xmlns:a16="http://schemas.microsoft.com/office/drawing/2014/main" id="{CCBA2FE9-8DBB-4BB4-9688-8D60978A5DCE}"/>
                </a:ext>
              </a:extLst>
            </p:cNvPr>
            <p:cNvSpPr/>
            <p:nvPr/>
          </p:nvSpPr>
          <p:spPr>
            <a:xfrm>
              <a:off x="4308995" y="4907280"/>
              <a:ext cx="914400" cy="914400"/>
            </a:xfrm>
            <a:custGeom>
              <a:avLst/>
              <a:gdLst/>
              <a:ahLst/>
              <a:cxnLst/>
              <a:rect l="0" t="0" r="10000" b="10000"/>
              <a:pathLst>
                <a:path w="10000" h="1000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0B1E2D"/>
            </a:solidFill>
            <a:ln>
              <a:noFill/>
            </a:ln>
          </p:spPr>
          <p:txBody>
            <a:bodyPr/>
            <a:lstStyle/>
            <a:p>
              <a:endParaRPr/>
            </a:p>
          </p:txBody>
        </p:sp>
      </p:grpSp>
      <p:grpSp>
        <p:nvGrpSpPr>
          <p:cNvPr id="44" name="Group 43">
            <a:extLst>
              <a:ext uri="{FF2B5EF4-FFF2-40B4-BE49-F238E27FC236}">
                <a16:creationId xmlns:a16="http://schemas.microsoft.com/office/drawing/2014/main" id="{6578B080-4CDF-4C5F-AC98-E85EA66E5C68}"/>
              </a:ext>
            </a:extLst>
          </p:cNvPr>
          <p:cNvGrpSpPr/>
          <p:nvPr/>
        </p:nvGrpSpPr>
        <p:grpSpPr>
          <a:xfrm>
            <a:off x="363795" y="1278193"/>
            <a:ext cx="11434667" cy="301957"/>
            <a:chOff x="363795" y="1220318"/>
            <a:chExt cx="6593568" cy="370849"/>
          </a:xfrm>
        </p:grpSpPr>
        <p:sp>
          <p:nvSpPr>
            <p:cNvPr id="42" name="TextBox 41">
              <a:extLst>
                <a:ext uri="{FF2B5EF4-FFF2-40B4-BE49-F238E27FC236}">
                  <a16:creationId xmlns:a16="http://schemas.microsoft.com/office/drawing/2014/main" id="{068D01D2-A37F-4FAD-8B97-5271E11DF17C}"/>
                </a:ext>
              </a:extLst>
            </p:cNvPr>
            <p:cNvSpPr txBox="1"/>
            <p:nvPr/>
          </p:nvSpPr>
          <p:spPr>
            <a:xfrm>
              <a:off x="363795" y="1220318"/>
              <a:ext cx="6593568" cy="344988"/>
            </a:xfrm>
            <a:prstGeom prst="rect">
              <a:avLst/>
            </a:prstGeom>
            <a:noFill/>
          </p:spPr>
          <p:txBody>
            <a:bodyPr wrap="square" lIns="0" tIns="0" rIns="0" bIns="0" rtlCol="0" anchor="ctr">
              <a:noAutofit/>
            </a:bodyPr>
            <a:lstStyle/>
            <a:p>
              <a:r>
                <a:rPr lang="en-US" sz="1600" b="1" dirty="0">
                  <a:solidFill>
                    <a:schemeClr val="accent1"/>
                  </a:solidFill>
                  <a:latin typeface="+mj-lt"/>
                </a:rPr>
                <a:t>Tracked against four headline KPIs:</a:t>
              </a:r>
              <a:endParaRPr lang="en-PH" sz="1600" b="1" dirty="0">
                <a:solidFill>
                  <a:schemeClr val="accent1"/>
                </a:solidFill>
                <a:latin typeface="+mj-lt"/>
              </a:endParaRPr>
            </a:p>
          </p:txBody>
        </p:sp>
        <p:cxnSp>
          <p:nvCxnSpPr>
            <p:cNvPr id="43" name="Straight Connector 42">
              <a:extLst>
                <a:ext uri="{FF2B5EF4-FFF2-40B4-BE49-F238E27FC236}">
                  <a16:creationId xmlns:a16="http://schemas.microsoft.com/office/drawing/2014/main" id="{2B88B97C-B670-408D-BFCA-0BB211FBF5B7}"/>
                </a:ext>
              </a:extLst>
            </p:cNvPr>
            <p:cNvCxnSpPr>
              <a:cxnSpLocks/>
            </p:cNvCxnSpPr>
            <p:nvPr/>
          </p:nvCxnSpPr>
          <p:spPr>
            <a:xfrm>
              <a:off x="363795" y="1591167"/>
              <a:ext cx="65935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15021418-4A07-4080-831A-D00E39EED728}"/>
              </a:ext>
            </a:extLst>
          </p:cNvPr>
          <p:cNvSpPr txBox="1"/>
          <p:nvPr/>
        </p:nvSpPr>
        <p:spPr>
          <a:xfrm>
            <a:off x="363794" y="5563442"/>
            <a:ext cx="1781837" cy="558928"/>
          </a:xfrm>
          <a:prstGeom prst="rect">
            <a:avLst/>
          </a:prstGeom>
          <a:noFill/>
        </p:spPr>
        <p:txBody>
          <a:bodyPr wrap="square" lIns="0" tIns="0" rIns="0" bIns="0" rtlCol="0" anchor="ctr">
            <a:normAutofit fontScale="62500" lnSpcReduction="20000"/>
          </a:bodyPr>
          <a:lstStyle/>
          <a:p>
            <a:r>
              <a:rPr lang="en-US" sz="3600" b="1" dirty="0">
                <a:solidFill>
                  <a:schemeClr val="accent3"/>
                </a:solidFill>
                <a:latin typeface="+mj-lt"/>
              </a:rPr>
              <a:t>90%</a:t>
            </a:r>
            <a:r>
              <a:rPr lang="en-US" sz="3600" b="1" dirty="0">
                <a:solidFill>
                  <a:schemeClr val="bg1"/>
                </a:solidFill>
                <a:latin typeface="+mj-lt"/>
              </a:rPr>
              <a:t> </a:t>
            </a:r>
            <a:br>
              <a:rPr lang="en-US" sz="3600" b="1" dirty="0">
                <a:solidFill>
                  <a:schemeClr val="bg1"/>
                </a:solidFill>
                <a:latin typeface="+mj-lt"/>
              </a:rPr>
            </a:br>
            <a:r>
              <a:rPr lang="en-US" sz="1600" dirty="0">
                <a:solidFill>
                  <a:schemeClr val="bg1"/>
                </a:solidFill>
              </a:rPr>
              <a:t>On-time milestone delivery</a:t>
            </a:r>
            <a:endParaRPr lang="en-PH" sz="3600" b="1" dirty="0">
              <a:solidFill>
                <a:schemeClr val="bg1"/>
              </a:solidFill>
              <a:latin typeface="+mj-lt"/>
            </a:endParaRPr>
          </a:p>
        </p:txBody>
      </p:sp>
      <p:sp>
        <p:nvSpPr>
          <p:cNvPr id="47" name="TextBox 46">
            <a:extLst>
              <a:ext uri="{FF2B5EF4-FFF2-40B4-BE49-F238E27FC236}">
                <a16:creationId xmlns:a16="http://schemas.microsoft.com/office/drawing/2014/main" id="{8F8BE41E-25C4-494F-B953-E604295076C3}"/>
              </a:ext>
            </a:extLst>
          </p:cNvPr>
          <p:cNvSpPr txBox="1"/>
          <p:nvPr/>
        </p:nvSpPr>
        <p:spPr>
          <a:xfrm>
            <a:off x="2777003" y="5563442"/>
            <a:ext cx="1781837" cy="558928"/>
          </a:xfrm>
          <a:prstGeom prst="rect">
            <a:avLst/>
          </a:prstGeom>
          <a:noFill/>
        </p:spPr>
        <p:txBody>
          <a:bodyPr wrap="square" lIns="0" tIns="0" rIns="0" bIns="0" rtlCol="0" anchor="ctr">
            <a:normAutofit fontScale="70000" lnSpcReduction="20000"/>
          </a:bodyPr>
          <a:lstStyle/>
          <a:p>
            <a:r>
              <a:rPr lang="en-US" sz="3600" b="1" dirty="0">
                <a:solidFill>
                  <a:schemeClr val="accent3"/>
                </a:solidFill>
                <a:latin typeface="+mj-lt"/>
              </a:rPr>
              <a:t>65%</a:t>
            </a:r>
            <a:r>
              <a:rPr lang="en-US" sz="3600" b="1" dirty="0">
                <a:solidFill>
                  <a:schemeClr val="bg1"/>
                </a:solidFill>
                <a:latin typeface="+mj-lt"/>
              </a:rPr>
              <a:t> </a:t>
            </a:r>
            <a:br>
              <a:rPr lang="en-US" sz="3600" b="1" dirty="0">
                <a:solidFill>
                  <a:schemeClr val="bg1"/>
                </a:solidFill>
                <a:latin typeface="+mj-lt"/>
              </a:rPr>
            </a:br>
            <a:r>
              <a:rPr lang="en-US" sz="1600" dirty="0">
                <a:solidFill>
                  <a:schemeClr val="bg1"/>
                </a:solidFill>
              </a:rPr>
              <a:t>Digital sales share, 2028</a:t>
            </a:r>
            <a:endParaRPr lang="en-PH" sz="3600" b="1" dirty="0">
              <a:solidFill>
                <a:schemeClr val="bg1"/>
              </a:solidFill>
              <a:latin typeface="+mj-lt"/>
            </a:endParaRPr>
          </a:p>
        </p:txBody>
      </p:sp>
      <p:sp>
        <p:nvSpPr>
          <p:cNvPr id="48" name="TextBox 47">
            <a:extLst>
              <a:ext uri="{FF2B5EF4-FFF2-40B4-BE49-F238E27FC236}">
                <a16:creationId xmlns:a16="http://schemas.microsoft.com/office/drawing/2014/main" id="{BB21BE64-EB83-4742-A83F-2F888F864BFE}"/>
              </a:ext>
            </a:extLst>
          </p:cNvPr>
          <p:cNvSpPr txBox="1"/>
          <p:nvPr/>
        </p:nvSpPr>
        <p:spPr>
          <a:xfrm>
            <a:off x="5190211" y="5563442"/>
            <a:ext cx="1781837" cy="558928"/>
          </a:xfrm>
          <a:prstGeom prst="rect">
            <a:avLst/>
          </a:prstGeom>
          <a:noFill/>
        </p:spPr>
        <p:txBody>
          <a:bodyPr wrap="square" lIns="0" tIns="0" rIns="0" bIns="0" rtlCol="0" anchor="ctr">
            <a:normAutofit fontScale="62500" lnSpcReduction="20000"/>
          </a:bodyPr>
          <a:lstStyle/>
          <a:p>
            <a:r>
              <a:rPr lang="en-US" sz="3600" b="1" dirty="0">
                <a:solidFill>
                  <a:schemeClr val="accent3"/>
                </a:solidFill>
                <a:latin typeface="+mj-lt"/>
              </a:rPr>
              <a:t>$1.4B</a:t>
            </a:r>
            <a:r>
              <a:rPr lang="en-US" sz="3600" b="1" dirty="0">
                <a:solidFill>
                  <a:schemeClr val="bg1"/>
                </a:solidFill>
                <a:latin typeface="+mj-lt"/>
              </a:rPr>
              <a:t> </a:t>
            </a:r>
            <a:br>
              <a:rPr lang="en-US" sz="3600" b="1" dirty="0">
                <a:solidFill>
                  <a:schemeClr val="bg1"/>
                </a:solidFill>
                <a:latin typeface="+mj-lt"/>
              </a:rPr>
            </a:br>
            <a:r>
              <a:rPr lang="en-US" sz="1600" dirty="0">
                <a:solidFill>
                  <a:schemeClr val="bg1"/>
                </a:solidFill>
              </a:rPr>
              <a:t>Cumulative value created</a:t>
            </a:r>
            <a:endParaRPr lang="en-PH" sz="3600" b="1" dirty="0">
              <a:solidFill>
                <a:schemeClr val="bg1"/>
              </a:solidFill>
              <a:latin typeface="+mj-lt"/>
            </a:endParaRPr>
          </a:p>
        </p:txBody>
      </p:sp>
      <p:sp>
        <p:nvSpPr>
          <p:cNvPr id="49" name="TextBox 48">
            <a:extLst>
              <a:ext uri="{FF2B5EF4-FFF2-40B4-BE49-F238E27FC236}">
                <a16:creationId xmlns:a16="http://schemas.microsoft.com/office/drawing/2014/main" id="{2492DE3D-24C1-4814-A7A5-90A68238F3E7}"/>
              </a:ext>
            </a:extLst>
          </p:cNvPr>
          <p:cNvSpPr txBox="1"/>
          <p:nvPr/>
        </p:nvSpPr>
        <p:spPr>
          <a:xfrm>
            <a:off x="7603419" y="5563442"/>
            <a:ext cx="1781837" cy="558928"/>
          </a:xfrm>
          <a:prstGeom prst="rect">
            <a:avLst/>
          </a:prstGeom>
          <a:noFill/>
        </p:spPr>
        <p:txBody>
          <a:bodyPr wrap="square" lIns="0" tIns="0" rIns="0" bIns="0" rtlCol="0" anchor="ctr">
            <a:normAutofit fontScale="70000" lnSpcReduction="20000"/>
          </a:bodyPr>
          <a:lstStyle/>
          <a:p>
            <a:r>
              <a:rPr lang="en-US" sz="3600" b="1" dirty="0">
                <a:solidFill>
                  <a:schemeClr val="accent3"/>
                </a:solidFill>
                <a:latin typeface="+mj-lt"/>
              </a:rPr>
              <a:t>22%</a:t>
            </a:r>
            <a:r>
              <a:rPr lang="en-US" sz="3600" b="1" dirty="0">
                <a:solidFill>
                  <a:schemeClr val="bg1"/>
                </a:solidFill>
                <a:latin typeface="+mj-lt"/>
              </a:rPr>
              <a:t> </a:t>
            </a:r>
            <a:br>
              <a:rPr lang="en-US" sz="3600" b="1" dirty="0">
                <a:solidFill>
                  <a:schemeClr val="bg1"/>
                </a:solidFill>
                <a:latin typeface="+mj-lt"/>
              </a:rPr>
            </a:br>
            <a:r>
              <a:rPr lang="en-US" sz="1600" dirty="0">
                <a:solidFill>
                  <a:schemeClr val="bg1"/>
                </a:solidFill>
              </a:rPr>
              <a:t>Cost-to-serve reduction</a:t>
            </a:r>
            <a:endParaRPr lang="en-PH" sz="3600" b="1" dirty="0">
              <a:solidFill>
                <a:schemeClr val="bg1"/>
              </a:solidFill>
              <a:latin typeface="+mj-lt"/>
            </a:endParaRPr>
          </a:p>
        </p:txBody>
      </p:sp>
      <p:sp>
        <p:nvSpPr>
          <p:cNvPr id="50" name="TextBox 49">
            <a:extLst>
              <a:ext uri="{FF2B5EF4-FFF2-40B4-BE49-F238E27FC236}">
                <a16:creationId xmlns:a16="http://schemas.microsoft.com/office/drawing/2014/main" id="{88AD8A62-504B-49F2-815A-9C15BC9C7CD1}"/>
              </a:ext>
            </a:extLst>
          </p:cNvPr>
          <p:cNvSpPr txBox="1"/>
          <p:nvPr/>
        </p:nvSpPr>
        <p:spPr>
          <a:xfrm>
            <a:off x="10016625" y="5563442"/>
            <a:ext cx="1781837" cy="558928"/>
          </a:xfrm>
          <a:prstGeom prst="rect">
            <a:avLst/>
          </a:prstGeom>
          <a:noFill/>
        </p:spPr>
        <p:txBody>
          <a:bodyPr wrap="square" lIns="0" tIns="0" rIns="0" bIns="0" rtlCol="0" anchor="ctr">
            <a:normAutofit fontScale="85000" lnSpcReduction="20000"/>
          </a:bodyPr>
          <a:lstStyle/>
          <a:p>
            <a:r>
              <a:rPr lang="en-US" sz="3600" b="1" dirty="0">
                <a:solidFill>
                  <a:schemeClr val="accent3"/>
                </a:solidFill>
                <a:latin typeface="+mj-lt"/>
              </a:rPr>
              <a:t>&lt;5</a:t>
            </a:r>
            <a:r>
              <a:rPr lang="en-US" sz="3600" b="1" dirty="0">
                <a:solidFill>
                  <a:schemeClr val="bg1"/>
                </a:solidFill>
                <a:latin typeface="+mj-lt"/>
              </a:rPr>
              <a:t> </a:t>
            </a:r>
            <a:br>
              <a:rPr lang="en-US" sz="3600" b="1" dirty="0">
                <a:solidFill>
                  <a:schemeClr val="bg1"/>
                </a:solidFill>
                <a:latin typeface="+mj-lt"/>
              </a:rPr>
            </a:br>
            <a:r>
              <a:rPr lang="en-US" sz="1600" dirty="0">
                <a:solidFill>
                  <a:schemeClr val="bg1"/>
                </a:solidFill>
              </a:rPr>
              <a:t>Open critical risks</a:t>
            </a:r>
            <a:endParaRPr lang="en-PH" sz="3600" b="1" dirty="0">
              <a:solidFill>
                <a:schemeClr val="bg1"/>
              </a:solidFill>
              <a:latin typeface="+mj-lt"/>
            </a:endParaRPr>
          </a:p>
        </p:txBody>
      </p:sp>
      <p:sp>
        <p:nvSpPr>
          <p:cNvPr id="4" name="Slide Number Placeholder 3">
            <a:extLst>
              <a:ext uri="{FF2B5EF4-FFF2-40B4-BE49-F238E27FC236}">
                <a16:creationId xmlns:a16="http://schemas.microsoft.com/office/drawing/2014/main" id="{B01CF3C8-B6D4-4BEE-AC01-FBDFDACCA9A7}"/>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47</a:t>
            </a:fld>
            <a:endParaRPr lang="en-PH" dirty="0"/>
          </a:p>
        </p:txBody>
      </p:sp>
    </p:spTree>
    <p:extLst>
      <p:ext uri="{BB962C8B-B14F-4D97-AF65-F5344CB8AC3E}">
        <p14:creationId xmlns:p14="http://schemas.microsoft.com/office/powerpoint/2010/main" val="17205906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A59BF-17C2-4417-B2D7-41A9E647662F}"/>
              </a:ext>
            </a:extLst>
          </p:cNvPr>
          <p:cNvSpPr>
            <a:spLocks noGrp="1"/>
          </p:cNvSpPr>
          <p:nvPr>
            <p:ph type="title"/>
          </p:nvPr>
        </p:nvSpPr>
        <p:spPr/>
        <p:txBody>
          <a:bodyPr/>
          <a:lstStyle/>
          <a:p>
            <a:r>
              <a:rPr lang="en-PH" dirty="0"/>
              <a:t>Are we ready to deliver?</a:t>
            </a:r>
          </a:p>
        </p:txBody>
      </p:sp>
      <p:sp>
        <p:nvSpPr>
          <p:cNvPr id="5" name="Rectangle: Rounded Corners 4">
            <a:extLst>
              <a:ext uri="{FF2B5EF4-FFF2-40B4-BE49-F238E27FC236}">
                <a16:creationId xmlns:a16="http://schemas.microsoft.com/office/drawing/2014/main" id="{A1191E90-7941-44CA-BA1D-64A4CCCE5A0C}"/>
              </a:ext>
            </a:extLst>
          </p:cNvPr>
          <p:cNvSpPr/>
          <p:nvPr/>
        </p:nvSpPr>
        <p:spPr>
          <a:xfrm>
            <a:off x="3977638" y="975690"/>
            <a:ext cx="4879007" cy="2251483"/>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bg1"/>
                </a:solidFill>
                <a:latin typeface="+mj-lt"/>
              </a:rPr>
              <a:t>Strong</a:t>
            </a:r>
          </a:p>
          <a:p>
            <a:pPr algn="ctr"/>
            <a:r>
              <a:rPr lang="en-US" sz="1600" dirty="0">
                <a:solidFill>
                  <a:schemeClr val="bg1"/>
                </a:solidFill>
              </a:rPr>
              <a:t>Executive sponsorship </a:t>
            </a:r>
            <a:br>
              <a:rPr lang="en-US" sz="1600" dirty="0">
                <a:solidFill>
                  <a:schemeClr val="bg1"/>
                </a:solidFill>
              </a:rPr>
            </a:br>
            <a:r>
              <a:rPr lang="en-US" sz="1600" dirty="0">
                <a:solidFill>
                  <a:schemeClr val="bg1"/>
                </a:solidFill>
              </a:rPr>
              <a:t>and Board alignment</a:t>
            </a:r>
          </a:p>
        </p:txBody>
      </p:sp>
      <p:sp>
        <p:nvSpPr>
          <p:cNvPr id="8" name="Rectangle: Rounded Corners 7">
            <a:extLst>
              <a:ext uri="{FF2B5EF4-FFF2-40B4-BE49-F238E27FC236}">
                <a16:creationId xmlns:a16="http://schemas.microsoft.com/office/drawing/2014/main" id="{51179B69-FA7A-4B97-BD67-4AC218FF8CA1}"/>
              </a:ext>
            </a:extLst>
          </p:cNvPr>
          <p:cNvSpPr/>
          <p:nvPr/>
        </p:nvSpPr>
        <p:spPr>
          <a:xfrm>
            <a:off x="9017222" y="975690"/>
            <a:ext cx="2359216" cy="225148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tx1"/>
                </a:solidFill>
                <a:latin typeface="+mj-lt"/>
              </a:rPr>
              <a:t>Yes</a:t>
            </a:r>
          </a:p>
          <a:p>
            <a:pPr algn="ctr"/>
            <a:r>
              <a:rPr lang="en-US" sz="1600" dirty="0">
                <a:solidFill>
                  <a:schemeClr val="tx1"/>
                </a:solidFill>
              </a:rPr>
              <a:t>Largely funded from reinvested efficiency</a:t>
            </a:r>
          </a:p>
        </p:txBody>
      </p:sp>
      <p:sp>
        <p:nvSpPr>
          <p:cNvPr id="11" name="Rectangle: Rounded Corners 10">
            <a:extLst>
              <a:ext uri="{FF2B5EF4-FFF2-40B4-BE49-F238E27FC236}">
                <a16:creationId xmlns:a16="http://schemas.microsoft.com/office/drawing/2014/main" id="{651CDE96-9B79-4F8A-A904-3B005FA0BF8E}"/>
              </a:ext>
            </a:extLst>
          </p:cNvPr>
          <p:cNvSpPr/>
          <p:nvPr/>
        </p:nvSpPr>
        <p:spPr>
          <a:xfrm>
            <a:off x="3977639" y="3463517"/>
            <a:ext cx="2359216" cy="225148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latin typeface="+mj-lt"/>
              </a:rPr>
              <a:t>Build</a:t>
            </a:r>
          </a:p>
          <a:p>
            <a:pPr algn="ctr"/>
            <a:r>
              <a:rPr lang="en-US" sz="1600" dirty="0"/>
              <a:t>Talent and skills, ahead of plan and building</a:t>
            </a:r>
            <a:r>
              <a:rPr lang="en-US" sz="1800" dirty="0"/>
              <a:t>.</a:t>
            </a:r>
            <a:endParaRPr lang="en-US" dirty="0"/>
          </a:p>
        </p:txBody>
      </p:sp>
      <p:sp>
        <p:nvSpPr>
          <p:cNvPr id="12" name="Rectangle: Rounded Corners 11">
            <a:extLst>
              <a:ext uri="{FF2B5EF4-FFF2-40B4-BE49-F238E27FC236}">
                <a16:creationId xmlns:a16="http://schemas.microsoft.com/office/drawing/2014/main" id="{622B8EA5-F6C5-4251-8B0A-E047EF8E9E94}"/>
              </a:ext>
            </a:extLst>
          </p:cNvPr>
          <p:cNvSpPr/>
          <p:nvPr/>
        </p:nvSpPr>
        <p:spPr>
          <a:xfrm>
            <a:off x="6497430" y="3463517"/>
            <a:ext cx="2359216" cy="225148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tx1"/>
                </a:solidFill>
                <a:latin typeface="+mj-lt"/>
              </a:rPr>
              <a:t>Ready</a:t>
            </a:r>
          </a:p>
          <a:p>
            <a:pPr algn="ctr"/>
            <a:r>
              <a:rPr lang="en-US" sz="1600" dirty="0">
                <a:solidFill>
                  <a:schemeClr val="tx1"/>
                </a:solidFill>
              </a:rPr>
              <a:t>Delivery model proven on early pods</a:t>
            </a:r>
          </a:p>
        </p:txBody>
      </p:sp>
      <p:sp>
        <p:nvSpPr>
          <p:cNvPr id="13" name="Rectangle: Rounded Corners 12">
            <a:extLst>
              <a:ext uri="{FF2B5EF4-FFF2-40B4-BE49-F238E27FC236}">
                <a16:creationId xmlns:a16="http://schemas.microsoft.com/office/drawing/2014/main" id="{D5F77A27-9DA0-4237-B7C9-9FE53EE0C31A}"/>
              </a:ext>
            </a:extLst>
          </p:cNvPr>
          <p:cNvSpPr/>
          <p:nvPr/>
        </p:nvSpPr>
        <p:spPr>
          <a:xfrm>
            <a:off x="9022275" y="3463517"/>
            <a:ext cx="2359216" cy="225148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latin typeface="+mj-lt"/>
              </a:rPr>
              <a:t>Live</a:t>
            </a:r>
          </a:p>
          <a:p>
            <a:pPr algn="ctr"/>
            <a:r>
              <a:rPr lang="en-US" sz="1600" dirty="0"/>
              <a:t>Regulators engaged early and supportive</a:t>
            </a:r>
          </a:p>
        </p:txBody>
      </p:sp>
      <p:sp>
        <p:nvSpPr>
          <p:cNvPr id="15" name="TextBox 14">
            <a:extLst>
              <a:ext uri="{FF2B5EF4-FFF2-40B4-BE49-F238E27FC236}">
                <a16:creationId xmlns:a16="http://schemas.microsoft.com/office/drawing/2014/main" id="{41CA3131-9AD5-45CB-B8C8-8172F7E8743E}"/>
              </a:ext>
            </a:extLst>
          </p:cNvPr>
          <p:cNvSpPr txBox="1"/>
          <p:nvPr/>
        </p:nvSpPr>
        <p:spPr>
          <a:xfrm>
            <a:off x="363794" y="2419606"/>
            <a:ext cx="2634049" cy="3746731"/>
          </a:xfrm>
          <a:prstGeom prst="rect">
            <a:avLst/>
          </a:prstGeom>
          <a:noFill/>
        </p:spPr>
        <p:txBody>
          <a:bodyPr wrap="square" lIns="0" tIns="0" rIns="0" bIns="0" rtlCol="0">
            <a:normAutofit/>
          </a:bodyPr>
          <a:lstStyle/>
          <a:p>
            <a:r>
              <a:rPr lang="en-US" dirty="0">
                <a:solidFill>
                  <a:schemeClr val="bg1"/>
                </a:solidFill>
              </a:rPr>
              <a:t>Readiness is strong on sponsorship, funding and approach; the watch item is talent, where hiring and reskilling must keep pace.</a:t>
            </a:r>
          </a:p>
          <a:p>
            <a:endParaRPr lang="en-US" dirty="0">
              <a:solidFill>
                <a:schemeClr val="bg1"/>
              </a:solidFill>
            </a:endParaRPr>
          </a:p>
          <a:p>
            <a:r>
              <a:rPr lang="en-US" dirty="0">
                <a:solidFill>
                  <a:schemeClr val="bg1"/>
                </a:solidFill>
              </a:rPr>
              <a:t>On balance, we are ready to commit to Wave 1 with confidence.</a:t>
            </a:r>
            <a:endParaRPr lang="en-PH" dirty="0">
              <a:solidFill>
                <a:schemeClr val="bg1"/>
              </a:solidFill>
            </a:endParaRPr>
          </a:p>
        </p:txBody>
      </p:sp>
      <p:sp>
        <p:nvSpPr>
          <p:cNvPr id="14" name="TextBox 13">
            <a:extLst>
              <a:ext uri="{FF2B5EF4-FFF2-40B4-BE49-F238E27FC236}">
                <a16:creationId xmlns:a16="http://schemas.microsoft.com/office/drawing/2014/main" id="{CBF684F7-2CE3-4985-9B16-2360562703E8}"/>
              </a:ext>
            </a:extLst>
          </p:cNvPr>
          <p:cNvSpPr txBox="1"/>
          <p:nvPr/>
        </p:nvSpPr>
        <p:spPr>
          <a:xfrm>
            <a:off x="3977638" y="485346"/>
            <a:ext cx="7398800" cy="261826"/>
          </a:xfrm>
          <a:prstGeom prst="rect">
            <a:avLst/>
          </a:prstGeom>
          <a:noFill/>
        </p:spPr>
        <p:txBody>
          <a:bodyPr wrap="square" lIns="0" tIns="0" rIns="0" bIns="0" rtlCol="0">
            <a:normAutofit fontScale="85000" lnSpcReduction="10000"/>
          </a:bodyPr>
          <a:lstStyle/>
          <a:p>
            <a:r>
              <a:rPr lang="en-US" sz="1600" b="1" dirty="0">
                <a:solidFill>
                  <a:schemeClr val="tx2"/>
                </a:solidFill>
              </a:rPr>
              <a:t>The biggest risk to readiness is delay, not capability — momentum matters.</a:t>
            </a:r>
            <a:endParaRPr lang="en-PH" sz="1600" b="1" dirty="0">
              <a:solidFill>
                <a:schemeClr val="tx2"/>
              </a:solidFill>
            </a:endParaRPr>
          </a:p>
        </p:txBody>
      </p:sp>
      <p:sp>
        <p:nvSpPr>
          <p:cNvPr id="4" name="Slide Number Placeholder 3">
            <a:extLst>
              <a:ext uri="{FF2B5EF4-FFF2-40B4-BE49-F238E27FC236}">
                <a16:creationId xmlns:a16="http://schemas.microsoft.com/office/drawing/2014/main" id="{2726F6C3-EAE8-40A3-B1F2-B8345515DDC1}"/>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48</a:t>
            </a:fld>
            <a:endParaRPr lang="en-PH" dirty="0"/>
          </a:p>
        </p:txBody>
      </p:sp>
    </p:spTree>
    <p:extLst>
      <p:ext uri="{BB962C8B-B14F-4D97-AF65-F5344CB8AC3E}">
        <p14:creationId xmlns:p14="http://schemas.microsoft.com/office/powerpoint/2010/main" val="4246953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C704BD-392B-4041-9147-4B24C8AAF850}"/>
              </a:ext>
            </a:extLst>
          </p:cNvPr>
          <p:cNvSpPr>
            <a:spLocks noGrp="1"/>
          </p:cNvSpPr>
          <p:nvPr>
            <p:ph type="title"/>
          </p:nvPr>
        </p:nvSpPr>
        <p:spPr/>
        <p:txBody>
          <a:bodyPr/>
          <a:lstStyle/>
          <a:p>
            <a:r>
              <a:rPr lang="en-PH" dirty="0"/>
              <a:t>What we ask the Board</a:t>
            </a:r>
          </a:p>
        </p:txBody>
      </p:sp>
      <p:pic>
        <p:nvPicPr>
          <p:cNvPr id="7" name="Picture Placeholder 6">
            <a:extLst>
              <a:ext uri="{FF2B5EF4-FFF2-40B4-BE49-F238E27FC236}">
                <a16:creationId xmlns:a16="http://schemas.microsoft.com/office/drawing/2014/main" id="{81A05AD6-C8FD-44CA-9856-83AD636FDDAB}"/>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370" r="20370"/>
          <a:stretch>
            <a:fillRect/>
          </a:stretch>
        </p:blipFill>
        <p:spPr/>
      </p:pic>
      <p:sp>
        <p:nvSpPr>
          <p:cNvPr id="8" name="TextBox 7">
            <a:extLst>
              <a:ext uri="{FF2B5EF4-FFF2-40B4-BE49-F238E27FC236}">
                <a16:creationId xmlns:a16="http://schemas.microsoft.com/office/drawing/2014/main" id="{3B996C45-A19C-44D3-8905-91D02B6C76ED}"/>
              </a:ext>
            </a:extLst>
          </p:cNvPr>
          <p:cNvSpPr txBox="1"/>
          <p:nvPr/>
        </p:nvSpPr>
        <p:spPr>
          <a:xfrm>
            <a:off x="375369" y="1549707"/>
            <a:ext cx="5231663" cy="418966"/>
          </a:xfrm>
          <a:prstGeom prst="rect">
            <a:avLst/>
          </a:prstGeom>
          <a:noFill/>
        </p:spPr>
        <p:txBody>
          <a:bodyPr wrap="square" lIns="0" tIns="0" rIns="0" bIns="0" rtlCol="0" anchor="ctr">
            <a:normAutofit/>
          </a:bodyPr>
          <a:lstStyle/>
          <a:p>
            <a:r>
              <a:rPr lang="en-US" sz="2000" b="1" dirty="0">
                <a:solidFill>
                  <a:schemeClr val="accent3"/>
                </a:solidFill>
                <a:latin typeface="+mj-lt"/>
              </a:rPr>
              <a:t>Approve program</a:t>
            </a:r>
            <a:endParaRPr lang="en-PH" sz="2000" b="1" dirty="0">
              <a:solidFill>
                <a:schemeClr val="accent3"/>
              </a:solidFill>
              <a:latin typeface="+mj-lt"/>
            </a:endParaRPr>
          </a:p>
        </p:txBody>
      </p:sp>
      <p:sp>
        <p:nvSpPr>
          <p:cNvPr id="9" name="TextBox 8">
            <a:extLst>
              <a:ext uri="{FF2B5EF4-FFF2-40B4-BE49-F238E27FC236}">
                <a16:creationId xmlns:a16="http://schemas.microsoft.com/office/drawing/2014/main" id="{74AD5FDA-290D-4F73-A42B-2F58403DB565}"/>
              </a:ext>
            </a:extLst>
          </p:cNvPr>
          <p:cNvSpPr txBox="1"/>
          <p:nvPr/>
        </p:nvSpPr>
        <p:spPr>
          <a:xfrm>
            <a:off x="375369" y="2094826"/>
            <a:ext cx="5425176" cy="717820"/>
          </a:xfrm>
          <a:prstGeom prst="rect">
            <a:avLst/>
          </a:prstGeom>
          <a:noFill/>
        </p:spPr>
        <p:txBody>
          <a:bodyPr wrap="square" lIns="0" tIns="0" rIns="0" bIns="0" rtlCol="0">
            <a:normAutofit/>
          </a:bodyPr>
          <a:lstStyle/>
          <a:p>
            <a:r>
              <a:rPr lang="en-US" sz="1400" dirty="0">
                <a:solidFill>
                  <a:schemeClr val="bg1"/>
                </a:solidFill>
              </a:rPr>
              <a:t>Endorse the three-year Digital Banking Transformation and its five-pillar strategy as set out today.</a:t>
            </a:r>
            <a:endParaRPr lang="en-PH" sz="1400" dirty="0">
              <a:solidFill>
                <a:schemeClr val="bg1"/>
              </a:solidFill>
            </a:endParaRPr>
          </a:p>
        </p:txBody>
      </p:sp>
      <p:sp>
        <p:nvSpPr>
          <p:cNvPr id="11" name="Oval 10">
            <a:extLst>
              <a:ext uri="{FF2B5EF4-FFF2-40B4-BE49-F238E27FC236}">
                <a16:creationId xmlns:a16="http://schemas.microsoft.com/office/drawing/2014/main" id="{E0ABB83D-72D0-465F-AA0C-DE09AAB46B49}"/>
              </a:ext>
            </a:extLst>
          </p:cNvPr>
          <p:cNvSpPr/>
          <p:nvPr/>
        </p:nvSpPr>
        <p:spPr>
          <a:xfrm>
            <a:off x="363794" y="3060504"/>
            <a:ext cx="631792" cy="6317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bg1"/>
              </a:solidFill>
            </a:endParaRPr>
          </a:p>
        </p:txBody>
      </p:sp>
      <p:grpSp>
        <p:nvGrpSpPr>
          <p:cNvPr id="90121" name="Group 556">
            <a:extLst>
              <a:ext uri="{FF2B5EF4-FFF2-40B4-BE49-F238E27FC236}">
                <a16:creationId xmlns:a16="http://schemas.microsoft.com/office/drawing/2014/main" id="{6C249A63-B471-45AC-B40E-E05C1AB4579F}"/>
              </a:ext>
            </a:extLst>
          </p:cNvPr>
          <p:cNvGrpSpPr/>
          <p:nvPr/>
        </p:nvGrpSpPr>
        <p:grpSpPr>
          <a:xfrm>
            <a:off x="503092" y="3199802"/>
            <a:ext cx="353196" cy="353196"/>
            <a:chOff x="4308995" y="4907280"/>
            <a:chExt cx="914400" cy="914400"/>
          </a:xfrm>
        </p:grpSpPr>
        <p:sp>
          <p:nvSpPr>
            <p:cNvPr id="90122" name="Accent">
              <a:extLst>
                <a:ext uri="{FF2B5EF4-FFF2-40B4-BE49-F238E27FC236}">
                  <a16:creationId xmlns:a16="http://schemas.microsoft.com/office/drawing/2014/main" id="{E2AC7B18-C031-43F3-9532-B8AAD7D45FEA}"/>
                </a:ext>
              </a:extLst>
            </p:cNvPr>
            <p:cNvSpPr/>
            <p:nvPr/>
          </p:nvSpPr>
          <p:spPr>
            <a:xfrm>
              <a:off x="4308995" y="4907280"/>
              <a:ext cx="914400" cy="914400"/>
            </a:xfrm>
            <a:custGeom>
              <a:avLst/>
              <a:gdLst/>
              <a:ahLst/>
              <a:cxnLst/>
              <a:rect l="0" t="0" r="10000" b="10000"/>
              <a:pathLst>
                <a:path w="10000" h="1000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FFFFFF"/>
            </a:solidFill>
            <a:ln>
              <a:noFill/>
            </a:ln>
          </p:spPr>
          <p:txBody>
            <a:bodyPr/>
            <a:lstStyle/>
            <a:p>
              <a:endParaRPr/>
            </a:p>
          </p:txBody>
        </p:sp>
        <p:sp>
          <p:nvSpPr>
            <p:cNvPr id="90123" name="Outline">
              <a:extLst>
                <a:ext uri="{FF2B5EF4-FFF2-40B4-BE49-F238E27FC236}">
                  <a16:creationId xmlns:a16="http://schemas.microsoft.com/office/drawing/2014/main" id="{CCBA2FE9-8DBB-4BB4-9688-8D60978A5DCE}"/>
                </a:ext>
              </a:extLst>
            </p:cNvPr>
            <p:cNvSpPr/>
            <p:nvPr/>
          </p:nvSpPr>
          <p:spPr>
            <a:xfrm>
              <a:off x="4308995" y="4907280"/>
              <a:ext cx="914400" cy="914400"/>
            </a:xfrm>
            <a:custGeom>
              <a:avLst/>
              <a:gdLst/>
              <a:ahLst/>
              <a:cxnLst/>
              <a:rect l="0" t="0" r="10000" b="10000"/>
              <a:pathLst>
                <a:path w="10000" h="1000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FFFFFF"/>
            </a:solidFill>
            <a:ln>
              <a:noFill/>
            </a:ln>
          </p:spPr>
          <p:txBody>
            <a:bodyPr/>
            <a:lstStyle/>
            <a:p>
              <a:endParaRPr/>
            </a:p>
          </p:txBody>
        </p:sp>
      </p:grpSp>
      <p:sp>
        <p:nvSpPr>
          <p:cNvPr id="13" name="TextBox 12">
            <a:extLst>
              <a:ext uri="{FF2B5EF4-FFF2-40B4-BE49-F238E27FC236}">
                <a16:creationId xmlns:a16="http://schemas.microsoft.com/office/drawing/2014/main" id="{B1236210-E5F0-4A76-B679-F3752AD20202}"/>
              </a:ext>
            </a:extLst>
          </p:cNvPr>
          <p:cNvSpPr txBox="1"/>
          <p:nvPr/>
        </p:nvSpPr>
        <p:spPr>
          <a:xfrm>
            <a:off x="1134884" y="2979447"/>
            <a:ext cx="1210202" cy="793906"/>
          </a:xfrm>
          <a:prstGeom prst="rect">
            <a:avLst/>
          </a:prstGeom>
          <a:noFill/>
        </p:spPr>
        <p:txBody>
          <a:bodyPr wrap="square" lIns="0" tIns="0" rIns="0" bIns="0" rtlCol="0" anchor="ctr">
            <a:normAutofit/>
          </a:bodyPr>
          <a:lstStyle/>
          <a:p>
            <a:r>
              <a:rPr lang="en-US" sz="1400" b="1" dirty="0">
                <a:solidFill>
                  <a:schemeClr val="accent5"/>
                </a:solidFill>
                <a:latin typeface="+mj-lt"/>
              </a:rPr>
              <a:t>Release funding</a:t>
            </a:r>
            <a:endParaRPr lang="en-PH" sz="1400" b="1" dirty="0">
              <a:solidFill>
                <a:schemeClr val="accent5"/>
              </a:solidFill>
              <a:latin typeface="+mj-lt"/>
            </a:endParaRPr>
          </a:p>
        </p:txBody>
      </p:sp>
      <p:sp>
        <p:nvSpPr>
          <p:cNvPr id="14" name="TextBox 13">
            <a:extLst>
              <a:ext uri="{FF2B5EF4-FFF2-40B4-BE49-F238E27FC236}">
                <a16:creationId xmlns:a16="http://schemas.microsoft.com/office/drawing/2014/main" id="{32FCD09E-36BE-4588-AB88-01BFFA742934}"/>
              </a:ext>
            </a:extLst>
          </p:cNvPr>
          <p:cNvSpPr txBox="1"/>
          <p:nvPr/>
        </p:nvSpPr>
        <p:spPr>
          <a:xfrm>
            <a:off x="2484384" y="2987749"/>
            <a:ext cx="3122648" cy="793906"/>
          </a:xfrm>
          <a:prstGeom prst="rect">
            <a:avLst/>
          </a:prstGeom>
          <a:noFill/>
        </p:spPr>
        <p:txBody>
          <a:bodyPr wrap="square" lIns="0" tIns="0" rIns="0" bIns="0" rtlCol="0" anchor="ctr">
            <a:normAutofit fontScale="92500" lnSpcReduction="20000"/>
          </a:bodyPr>
          <a:lstStyle/>
          <a:p>
            <a:r>
              <a:rPr lang="en-US" sz="1600" dirty="0">
                <a:solidFill>
                  <a:schemeClr val="bg1"/>
                </a:solidFill>
              </a:rPr>
              <a:t>Commit funding for Wave 1, with subsequent tranches released against stage-gates on evidence of value.</a:t>
            </a:r>
            <a:endParaRPr lang="en-PH" sz="1600" dirty="0">
              <a:solidFill>
                <a:schemeClr val="bg1"/>
              </a:solidFill>
            </a:endParaRPr>
          </a:p>
        </p:txBody>
      </p:sp>
      <p:sp>
        <p:nvSpPr>
          <p:cNvPr id="15" name="TextBox 14">
            <a:extLst>
              <a:ext uri="{FF2B5EF4-FFF2-40B4-BE49-F238E27FC236}">
                <a16:creationId xmlns:a16="http://schemas.microsoft.com/office/drawing/2014/main" id="{52102B61-1286-4613-BA35-BFD8D849B0C3}"/>
              </a:ext>
            </a:extLst>
          </p:cNvPr>
          <p:cNvSpPr txBox="1"/>
          <p:nvPr/>
        </p:nvSpPr>
        <p:spPr>
          <a:xfrm>
            <a:off x="1134884" y="4117291"/>
            <a:ext cx="1210202" cy="793906"/>
          </a:xfrm>
          <a:prstGeom prst="rect">
            <a:avLst/>
          </a:prstGeom>
          <a:noFill/>
        </p:spPr>
        <p:txBody>
          <a:bodyPr wrap="square" lIns="0" tIns="0" rIns="0" bIns="0" rtlCol="0" anchor="ctr">
            <a:normAutofit/>
          </a:bodyPr>
          <a:lstStyle/>
          <a:p>
            <a:r>
              <a:rPr lang="en-US" sz="1400" b="1" dirty="0">
                <a:solidFill>
                  <a:schemeClr val="accent5"/>
                </a:solidFill>
                <a:latin typeface="+mj-lt"/>
              </a:rPr>
              <a:t>Endorse model</a:t>
            </a:r>
            <a:endParaRPr lang="en-PH" sz="1400" b="1" dirty="0">
              <a:solidFill>
                <a:schemeClr val="accent5"/>
              </a:solidFill>
              <a:latin typeface="+mj-lt"/>
            </a:endParaRPr>
          </a:p>
        </p:txBody>
      </p:sp>
      <p:sp>
        <p:nvSpPr>
          <p:cNvPr id="16" name="TextBox 15">
            <a:extLst>
              <a:ext uri="{FF2B5EF4-FFF2-40B4-BE49-F238E27FC236}">
                <a16:creationId xmlns:a16="http://schemas.microsoft.com/office/drawing/2014/main" id="{39D42DED-5AD8-4426-8216-D11CF0B47E27}"/>
              </a:ext>
            </a:extLst>
          </p:cNvPr>
          <p:cNvSpPr txBox="1"/>
          <p:nvPr/>
        </p:nvSpPr>
        <p:spPr>
          <a:xfrm>
            <a:off x="2484384" y="4117291"/>
            <a:ext cx="3122648" cy="793906"/>
          </a:xfrm>
          <a:prstGeom prst="rect">
            <a:avLst/>
          </a:prstGeom>
          <a:noFill/>
        </p:spPr>
        <p:txBody>
          <a:bodyPr wrap="square" lIns="0" tIns="0" rIns="0" bIns="0" rtlCol="0" anchor="ctr">
            <a:normAutofit fontScale="92500" lnSpcReduction="20000"/>
          </a:bodyPr>
          <a:lstStyle/>
          <a:p>
            <a:r>
              <a:rPr lang="en-US" sz="1600" dirty="0">
                <a:solidFill>
                  <a:schemeClr val="bg1"/>
                </a:solidFill>
              </a:rPr>
              <a:t>Back the move to an agile, product-led operating model and the governance that goes with it.</a:t>
            </a:r>
            <a:endParaRPr lang="en-PH" sz="1600" dirty="0">
              <a:solidFill>
                <a:schemeClr val="bg1"/>
              </a:solidFill>
            </a:endParaRPr>
          </a:p>
        </p:txBody>
      </p:sp>
      <p:sp>
        <p:nvSpPr>
          <p:cNvPr id="17" name="TextBox 16">
            <a:extLst>
              <a:ext uri="{FF2B5EF4-FFF2-40B4-BE49-F238E27FC236}">
                <a16:creationId xmlns:a16="http://schemas.microsoft.com/office/drawing/2014/main" id="{A74184A0-9FEE-4DC8-A078-EEBFFDCF7FBA}"/>
              </a:ext>
            </a:extLst>
          </p:cNvPr>
          <p:cNvSpPr txBox="1"/>
          <p:nvPr/>
        </p:nvSpPr>
        <p:spPr>
          <a:xfrm>
            <a:off x="1134884" y="5246833"/>
            <a:ext cx="1210202" cy="793906"/>
          </a:xfrm>
          <a:prstGeom prst="rect">
            <a:avLst/>
          </a:prstGeom>
          <a:noFill/>
        </p:spPr>
        <p:txBody>
          <a:bodyPr wrap="square" lIns="0" tIns="0" rIns="0" bIns="0" rtlCol="0" anchor="ctr">
            <a:normAutofit/>
          </a:bodyPr>
          <a:lstStyle/>
          <a:p>
            <a:r>
              <a:rPr lang="en-US" sz="1400" b="1" dirty="0">
                <a:solidFill>
                  <a:schemeClr val="accent5"/>
                </a:solidFill>
                <a:latin typeface="+mj-lt"/>
              </a:rPr>
              <a:t>Track value</a:t>
            </a:r>
            <a:endParaRPr lang="en-PH" sz="1400" b="1" dirty="0">
              <a:solidFill>
                <a:schemeClr val="accent5"/>
              </a:solidFill>
              <a:latin typeface="+mj-lt"/>
            </a:endParaRPr>
          </a:p>
        </p:txBody>
      </p:sp>
      <p:sp>
        <p:nvSpPr>
          <p:cNvPr id="18" name="TextBox 17">
            <a:extLst>
              <a:ext uri="{FF2B5EF4-FFF2-40B4-BE49-F238E27FC236}">
                <a16:creationId xmlns:a16="http://schemas.microsoft.com/office/drawing/2014/main" id="{BCF26678-6CBF-4DEC-A462-6F42FCAB23CF}"/>
              </a:ext>
            </a:extLst>
          </p:cNvPr>
          <p:cNvSpPr txBox="1"/>
          <p:nvPr/>
        </p:nvSpPr>
        <p:spPr>
          <a:xfrm>
            <a:off x="2484384" y="5246833"/>
            <a:ext cx="3122648" cy="793906"/>
          </a:xfrm>
          <a:prstGeom prst="rect">
            <a:avLst/>
          </a:prstGeom>
          <a:noFill/>
        </p:spPr>
        <p:txBody>
          <a:bodyPr wrap="square" lIns="0" tIns="0" rIns="0" bIns="0" rtlCol="0" anchor="ctr">
            <a:normAutofit fontScale="92500" lnSpcReduction="20000"/>
          </a:bodyPr>
          <a:lstStyle/>
          <a:p>
            <a:r>
              <a:rPr lang="en-US" sz="1600" dirty="0">
                <a:solidFill>
                  <a:schemeClr val="bg1"/>
                </a:solidFill>
              </a:rPr>
              <a:t>Require quarterly reporting of value, risk and delivery against the business case, owned by the business.</a:t>
            </a:r>
            <a:endParaRPr lang="en-PH" sz="1600" dirty="0">
              <a:solidFill>
                <a:schemeClr val="bg1"/>
              </a:solidFill>
            </a:endParaRPr>
          </a:p>
        </p:txBody>
      </p:sp>
      <p:sp>
        <p:nvSpPr>
          <p:cNvPr id="20" name="Oval 19">
            <a:extLst>
              <a:ext uri="{FF2B5EF4-FFF2-40B4-BE49-F238E27FC236}">
                <a16:creationId xmlns:a16="http://schemas.microsoft.com/office/drawing/2014/main" id="{C66915F6-A238-43DA-8189-9903658CF129}"/>
              </a:ext>
            </a:extLst>
          </p:cNvPr>
          <p:cNvSpPr/>
          <p:nvPr/>
        </p:nvSpPr>
        <p:spPr>
          <a:xfrm>
            <a:off x="363794" y="4192121"/>
            <a:ext cx="631792" cy="6317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bg1"/>
              </a:solidFill>
            </a:endParaRPr>
          </a:p>
        </p:txBody>
      </p:sp>
      <p:grpSp>
        <p:nvGrpSpPr>
          <p:cNvPr id="90124" name="Group 143">
            <a:extLst>
              <a:ext uri="{FF2B5EF4-FFF2-40B4-BE49-F238E27FC236}">
                <a16:creationId xmlns:a16="http://schemas.microsoft.com/office/drawing/2014/main" id="{BD5B0128-10DC-41CD-A439-8D8528802ADC}"/>
              </a:ext>
            </a:extLst>
          </p:cNvPr>
          <p:cNvGrpSpPr/>
          <p:nvPr/>
        </p:nvGrpSpPr>
        <p:grpSpPr>
          <a:xfrm>
            <a:off x="503092" y="4331419"/>
            <a:ext cx="353196" cy="353196"/>
            <a:chOff x="9627603" y="3230880"/>
            <a:chExt cx="914400" cy="914400"/>
          </a:xfrm>
        </p:grpSpPr>
        <p:sp>
          <p:nvSpPr>
            <p:cNvPr id="90125" name="Accent">
              <a:extLst>
                <a:ext uri="{FF2B5EF4-FFF2-40B4-BE49-F238E27FC236}">
                  <a16:creationId xmlns:a16="http://schemas.microsoft.com/office/drawing/2014/main" id="{B6D19D73-5726-43D0-80C6-3888FD5A3833}"/>
                </a:ext>
              </a:extLst>
            </p:cNvPr>
            <p:cNvSpPr/>
            <p:nvPr/>
          </p:nvSpPr>
          <p:spPr>
            <a:xfrm>
              <a:off x="9627603" y="3230880"/>
              <a:ext cx="914400" cy="914400"/>
            </a:xfrm>
            <a:custGeom>
              <a:avLst/>
              <a:gdLst/>
              <a:ahLst/>
              <a:cxnLst/>
              <a:rect l="0" t="0" r="10000" b="10000"/>
              <a:pathLst>
                <a:path w="10000" h="10000">
                  <a:moveTo>
                    <a:pt x="3638" y="7724"/>
                  </a:moveTo>
                  <a:lnTo>
                    <a:pt x="6362" y="7724"/>
                  </a:lnTo>
                  <a:lnTo>
                    <a:pt x="6362" y="8950"/>
                  </a:lnTo>
                  <a:lnTo>
                    <a:pt x="3638" y="8950"/>
                  </a:lnTo>
                  <a:lnTo>
                    <a:pt x="3638" y="7724"/>
                  </a:lnTo>
                  <a:close/>
                </a:path>
              </a:pathLst>
            </a:custGeom>
            <a:solidFill>
              <a:srgbClr val="FFFFFF"/>
            </a:solidFill>
            <a:ln>
              <a:noFill/>
            </a:ln>
          </p:spPr>
          <p:txBody>
            <a:bodyPr/>
            <a:lstStyle/>
            <a:p>
              <a:endParaRPr/>
            </a:p>
          </p:txBody>
        </p:sp>
        <p:sp>
          <p:nvSpPr>
            <p:cNvPr id="90126" name="Outline">
              <a:extLst>
                <a:ext uri="{FF2B5EF4-FFF2-40B4-BE49-F238E27FC236}">
                  <a16:creationId xmlns:a16="http://schemas.microsoft.com/office/drawing/2014/main" id="{969FCAD2-B0DC-4298-910D-16B8B3C2BD24}"/>
                </a:ext>
              </a:extLst>
            </p:cNvPr>
            <p:cNvSpPr/>
            <p:nvPr/>
          </p:nvSpPr>
          <p:spPr>
            <a:xfrm>
              <a:off x="9627603" y="3230880"/>
              <a:ext cx="914400" cy="914400"/>
            </a:xfrm>
            <a:custGeom>
              <a:avLst/>
              <a:gdLst/>
              <a:ahLst/>
              <a:cxnLst/>
              <a:rect l="0" t="0" r="10000" b="10000"/>
              <a:pathLst>
                <a:path w="10000" h="10000">
                  <a:moveTo>
                    <a:pt x="2573" y="7485"/>
                  </a:moveTo>
                  <a:lnTo>
                    <a:pt x="2571" y="7452"/>
                  </a:lnTo>
                  <a:lnTo>
                    <a:pt x="2571" y="6226"/>
                  </a:lnTo>
                  <a:lnTo>
                    <a:pt x="2573" y="6193"/>
                  </a:lnTo>
                  <a:lnTo>
                    <a:pt x="2580" y="6161"/>
                  </a:lnTo>
                  <a:lnTo>
                    <a:pt x="2590" y="6130"/>
                  </a:lnTo>
                  <a:lnTo>
                    <a:pt x="2604" y="6101"/>
                  </a:lnTo>
                  <a:lnTo>
                    <a:pt x="2623" y="6074"/>
                  </a:lnTo>
                  <a:lnTo>
                    <a:pt x="2644" y="6049"/>
                  </a:lnTo>
                  <a:lnTo>
                    <a:pt x="2669" y="6028"/>
                  </a:lnTo>
                  <a:lnTo>
                    <a:pt x="2696" y="6009"/>
                  </a:lnTo>
                  <a:lnTo>
                    <a:pt x="2725" y="5995"/>
                  </a:lnTo>
                  <a:lnTo>
                    <a:pt x="2756" y="5985"/>
                  </a:lnTo>
                  <a:lnTo>
                    <a:pt x="2788" y="5978"/>
                  </a:lnTo>
                  <a:lnTo>
                    <a:pt x="2821" y="5976"/>
                  </a:lnTo>
                  <a:lnTo>
                    <a:pt x="7179" y="5976"/>
                  </a:lnTo>
                  <a:lnTo>
                    <a:pt x="7212" y="5978"/>
                  </a:lnTo>
                  <a:lnTo>
                    <a:pt x="7244" y="5985"/>
                  </a:lnTo>
                  <a:lnTo>
                    <a:pt x="7275" y="5995"/>
                  </a:lnTo>
                  <a:lnTo>
                    <a:pt x="7304" y="6009"/>
                  </a:lnTo>
                  <a:lnTo>
                    <a:pt x="7331" y="6028"/>
                  </a:lnTo>
                  <a:lnTo>
                    <a:pt x="7356" y="6049"/>
                  </a:lnTo>
                  <a:lnTo>
                    <a:pt x="7377" y="6074"/>
                  </a:lnTo>
                  <a:lnTo>
                    <a:pt x="7396" y="6101"/>
                  </a:lnTo>
                  <a:lnTo>
                    <a:pt x="7410" y="6130"/>
                  </a:lnTo>
                  <a:lnTo>
                    <a:pt x="7420" y="6161"/>
                  </a:lnTo>
                  <a:lnTo>
                    <a:pt x="7427" y="6193"/>
                  </a:lnTo>
                  <a:lnTo>
                    <a:pt x="7429" y="6226"/>
                  </a:lnTo>
                  <a:lnTo>
                    <a:pt x="7429" y="7452"/>
                  </a:lnTo>
                  <a:lnTo>
                    <a:pt x="7427" y="7485"/>
                  </a:lnTo>
                  <a:lnTo>
                    <a:pt x="7420" y="7517"/>
                  </a:lnTo>
                  <a:lnTo>
                    <a:pt x="7410" y="7548"/>
                  </a:lnTo>
                  <a:lnTo>
                    <a:pt x="7396" y="7577"/>
                  </a:lnTo>
                  <a:lnTo>
                    <a:pt x="7377" y="7604"/>
                  </a:lnTo>
                  <a:lnTo>
                    <a:pt x="7356" y="7629"/>
                  </a:lnTo>
                  <a:lnTo>
                    <a:pt x="7331" y="7650"/>
                  </a:lnTo>
                  <a:lnTo>
                    <a:pt x="7304" y="7669"/>
                  </a:lnTo>
                  <a:lnTo>
                    <a:pt x="7275" y="7683"/>
                  </a:lnTo>
                  <a:lnTo>
                    <a:pt x="7244" y="7693"/>
                  </a:lnTo>
                  <a:lnTo>
                    <a:pt x="7212" y="7700"/>
                  </a:lnTo>
                  <a:lnTo>
                    <a:pt x="7179" y="7702"/>
                  </a:lnTo>
                  <a:lnTo>
                    <a:pt x="2821" y="7702"/>
                  </a:lnTo>
                  <a:lnTo>
                    <a:pt x="2788" y="7700"/>
                  </a:lnTo>
                  <a:lnTo>
                    <a:pt x="2756" y="7693"/>
                  </a:lnTo>
                  <a:lnTo>
                    <a:pt x="2725" y="7683"/>
                  </a:lnTo>
                  <a:lnTo>
                    <a:pt x="2696" y="7669"/>
                  </a:lnTo>
                  <a:lnTo>
                    <a:pt x="2669" y="7650"/>
                  </a:lnTo>
                  <a:lnTo>
                    <a:pt x="2644" y="7629"/>
                  </a:lnTo>
                  <a:lnTo>
                    <a:pt x="2623" y="7604"/>
                  </a:lnTo>
                  <a:lnTo>
                    <a:pt x="2604" y="7577"/>
                  </a:lnTo>
                  <a:lnTo>
                    <a:pt x="2590" y="7548"/>
                  </a:lnTo>
                  <a:lnTo>
                    <a:pt x="2580" y="7517"/>
                  </a:lnTo>
                  <a:lnTo>
                    <a:pt x="2573" y="7485"/>
                  </a:lnTo>
                  <a:close/>
                  <a:moveTo>
                    <a:pt x="6929" y="7202"/>
                  </a:moveTo>
                  <a:lnTo>
                    <a:pt x="6929" y="6476"/>
                  </a:lnTo>
                  <a:lnTo>
                    <a:pt x="3071" y="6476"/>
                  </a:lnTo>
                  <a:lnTo>
                    <a:pt x="3071" y="7202"/>
                  </a:lnTo>
                  <a:lnTo>
                    <a:pt x="6929" y="7202"/>
                  </a:lnTo>
                  <a:close/>
                  <a:moveTo>
                    <a:pt x="3125" y="5746"/>
                  </a:moveTo>
                  <a:lnTo>
                    <a:pt x="3118" y="5714"/>
                  </a:lnTo>
                  <a:lnTo>
                    <a:pt x="3116" y="5681"/>
                  </a:lnTo>
                  <a:lnTo>
                    <a:pt x="3116" y="3774"/>
                  </a:lnTo>
                  <a:lnTo>
                    <a:pt x="3118" y="3741"/>
                  </a:lnTo>
                  <a:lnTo>
                    <a:pt x="3125" y="3709"/>
                  </a:lnTo>
                  <a:lnTo>
                    <a:pt x="3135" y="3678"/>
                  </a:lnTo>
                  <a:lnTo>
                    <a:pt x="3149" y="3649"/>
                  </a:lnTo>
                  <a:lnTo>
                    <a:pt x="3168" y="3622"/>
                  </a:lnTo>
                  <a:lnTo>
                    <a:pt x="3189" y="3597"/>
                  </a:lnTo>
                  <a:lnTo>
                    <a:pt x="3214" y="3576"/>
                  </a:lnTo>
                  <a:lnTo>
                    <a:pt x="3241" y="3557"/>
                  </a:lnTo>
                  <a:lnTo>
                    <a:pt x="3270" y="3543"/>
                  </a:lnTo>
                  <a:lnTo>
                    <a:pt x="3301" y="3533"/>
                  </a:lnTo>
                  <a:lnTo>
                    <a:pt x="3333" y="3526"/>
                  </a:lnTo>
                  <a:lnTo>
                    <a:pt x="3366" y="3524"/>
                  </a:lnTo>
                  <a:lnTo>
                    <a:pt x="3399" y="3526"/>
                  </a:lnTo>
                  <a:lnTo>
                    <a:pt x="3431" y="3533"/>
                  </a:lnTo>
                  <a:lnTo>
                    <a:pt x="3462" y="3543"/>
                  </a:lnTo>
                  <a:lnTo>
                    <a:pt x="3491" y="3557"/>
                  </a:lnTo>
                  <a:lnTo>
                    <a:pt x="3518" y="3576"/>
                  </a:lnTo>
                  <a:lnTo>
                    <a:pt x="3543" y="3597"/>
                  </a:lnTo>
                  <a:lnTo>
                    <a:pt x="3564" y="3622"/>
                  </a:lnTo>
                  <a:lnTo>
                    <a:pt x="3583" y="3649"/>
                  </a:lnTo>
                  <a:lnTo>
                    <a:pt x="3597" y="3678"/>
                  </a:lnTo>
                  <a:lnTo>
                    <a:pt x="3607" y="3709"/>
                  </a:lnTo>
                  <a:lnTo>
                    <a:pt x="3614" y="3741"/>
                  </a:lnTo>
                  <a:lnTo>
                    <a:pt x="3616" y="3774"/>
                  </a:lnTo>
                  <a:lnTo>
                    <a:pt x="3616" y="5431"/>
                  </a:lnTo>
                  <a:lnTo>
                    <a:pt x="6384" y="5431"/>
                  </a:lnTo>
                  <a:lnTo>
                    <a:pt x="6384" y="3774"/>
                  </a:lnTo>
                  <a:lnTo>
                    <a:pt x="6386" y="3741"/>
                  </a:lnTo>
                  <a:lnTo>
                    <a:pt x="6393" y="3709"/>
                  </a:lnTo>
                  <a:lnTo>
                    <a:pt x="6403" y="3678"/>
                  </a:lnTo>
                  <a:lnTo>
                    <a:pt x="6417" y="3649"/>
                  </a:lnTo>
                  <a:lnTo>
                    <a:pt x="6436" y="3622"/>
                  </a:lnTo>
                  <a:lnTo>
                    <a:pt x="6457" y="3597"/>
                  </a:lnTo>
                  <a:lnTo>
                    <a:pt x="6482" y="3576"/>
                  </a:lnTo>
                  <a:lnTo>
                    <a:pt x="6509" y="3557"/>
                  </a:lnTo>
                  <a:lnTo>
                    <a:pt x="6538" y="3543"/>
                  </a:lnTo>
                  <a:lnTo>
                    <a:pt x="6569" y="3533"/>
                  </a:lnTo>
                  <a:lnTo>
                    <a:pt x="6601" y="3526"/>
                  </a:lnTo>
                  <a:lnTo>
                    <a:pt x="6634" y="3524"/>
                  </a:lnTo>
                  <a:lnTo>
                    <a:pt x="6667" y="3526"/>
                  </a:lnTo>
                  <a:lnTo>
                    <a:pt x="6699" y="3533"/>
                  </a:lnTo>
                  <a:lnTo>
                    <a:pt x="6730" y="3543"/>
                  </a:lnTo>
                  <a:lnTo>
                    <a:pt x="6759" y="3557"/>
                  </a:lnTo>
                  <a:lnTo>
                    <a:pt x="6786" y="3576"/>
                  </a:lnTo>
                  <a:lnTo>
                    <a:pt x="6811" y="3597"/>
                  </a:lnTo>
                  <a:lnTo>
                    <a:pt x="6832" y="3622"/>
                  </a:lnTo>
                  <a:lnTo>
                    <a:pt x="6851" y="3649"/>
                  </a:lnTo>
                  <a:lnTo>
                    <a:pt x="6865" y="3678"/>
                  </a:lnTo>
                  <a:lnTo>
                    <a:pt x="6875" y="3709"/>
                  </a:lnTo>
                  <a:lnTo>
                    <a:pt x="6882" y="3741"/>
                  </a:lnTo>
                  <a:lnTo>
                    <a:pt x="6884" y="3774"/>
                  </a:lnTo>
                  <a:lnTo>
                    <a:pt x="6884" y="5681"/>
                  </a:lnTo>
                  <a:lnTo>
                    <a:pt x="6882" y="5714"/>
                  </a:lnTo>
                  <a:lnTo>
                    <a:pt x="6875" y="5746"/>
                  </a:lnTo>
                  <a:lnTo>
                    <a:pt x="6865" y="5777"/>
                  </a:lnTo>
                  <a:lnTo>
                    <a:pt x="6851" y="5806"/>
                  </a:lnTo>
                  <a:lnTo>
                    <a:pt x="6832" y="5833"/>
                  </a:lnTo>
                  <a:lnTo>
                    <a:pt x="6811" y="5858"/>
                  </a:lnTo>
                  <a:lnTo>
                    <a:pt x="6786" y="5879"/>
                  </a:lnTo>
                  <a:lnTo>
                    <a:pt x="6759" y="5898"/>
                  </a:lnTo>
                  <a:lnTo>
                    <a:pt x="6730" y="5912"/>
                  </a:lnTo>
                  <a:lnTo>
                    <a:pt x="6699" y="5922"/>
                  </a:lnTo>
                  <a:lnTo>
                    <a:pt x="6667" y="5929"/>
                  </a:lnTo>
                  <a:lnTo>
                    <a:pt x="6634" y="5931"/>
                  </a:lnTo>
                  <a:lnTo>
                    <a:pt x="3366" y="5931"/>
                  </a:lnTo>
                  <a:lnTo>
                    <a:pt x="3333" y="5929"/>
                  </a:lnTo>
                  <a:lnTo>
                    <a:pt x="3301" y="5922"/>
                  </a:lnTo>
                  <a:lnTo>
                    <a:pt x="3270" y="5912"/>
                  </a:lnTo>
                  <a:lnTo>
                    <a:pt x="3241" y="5898"/>
                  </a:lnTo>
                  <a:lnTo>
                    <a:pt x="3214" y="5879"/>
                  </a:lnTo>
                  <a:lnTo>
                    <a:pt x="3189" y="5858"/>
                  </a:lnTo>
                  <a:lnTo>
                    <a:pt x="3168" y="5833"/>
                  </a:lnTo>
                  <a:lnTo>
                    <a:pt x="3149" y="5806"/>
                  </a:lnTo>
                  <a:lnTo>
                    <a:pt x="3135" y="5777"/>
                  </a:lnTo>
                  <a:lnTo>
                    <a:pt x="3125" y="5746"/>
                  </a:lnTo>
                  <a:close/>
                  <a:moveTo>
                    <a:pt x="6611" y="2356"/>
                  </a:moveTo>
                  <a:lnTo>
                    <a:pt x="6612" y="2407"/>
                  </a:lnTo>
                  <a:lnTo>
                    <a:pt x="6612" y="2417"/>
                  </a:lnTo>
                  <a:lnTo>
                    <a:pt x="6611" y="2468"/>
                  </a:lnTo>
                  <a:lnTo>
                    <a:pt x="6611" y="2477"/>
                  </a:lnTo>
                  <a:lnTo>
                    <a:pt x="6608" y="2528"/>
                  </a:lnTo>
                  <a:lnTo>
                    <a:pt x="6607" y="2538"/>
                  </a:lnTo>
                  <a:lnTo>
                    <a:pt x="6602" y="2588"/>
                  </a:lnTo>
                  <a:lnTo>
                    <a:pt x="6601" y="2598"/>
                  </a:lnTo>
                  <a:lnTo>
                    <a:pt x="6595" y="2648"/>
                  </a:lnTo>
                  <a:lnTo>
                    <a:pt x="6593" y="2657"/>
                  </a:lnTo>
                  <a:lnTo>
                    <a:pt x="6585" y="2707"/>
                  </a:lnTo>
                  <a:lnTo>
                    <a:pt x="6583" y="2716"/>
                  </a:lnTo>
                  <a:lnTo>
                    <a:pt x="6573" y="2766"/>
                  </a:lnTo>
                  <a:lnTo>
                    <a:pt x="6571" y="2775"/>
                  </a:lnTo>
                  <a:lnTo>
                    <a:pt x="6558" y="2825"/>
                  </a:lnTo>
                  <a:lnTo>
                    <a:pt x="6556" y="2834"/>
                  </a:lnTo>
                  <a:lnTo>
                    <a:pt x="6542" y="2882"/>
                  </a:lnTo>
                  <a:lnTo>
                    <a:pt x="6539" y="2891"/>
                  </a:lnTo>
                  <a:lnTo>
                    <a:pt x="6523" y="2940"/>
                  </a:lnTo>
                  <a:lnTo>
                    <a:pt x="6520" y="2948"/>
                  </a:lnTo>
                  <a:lnTo>
                    <a:pt x="6503" y="2996"/>
                  </a:lnTo>
                  <a:lnTo>
                    <a:pt x="6499" y="3005"/>
                  </a:lnTo>
                  <a:lnTo>
                    <a:pt x="6480" y="3052"/>
                  </a:lnTo>
                  <a:lnTo>
                    <a:pt x="6476" y="3060"/>
                  </a:lnTo>
                  <a:lnTo>
                    <a:pt x="6455" y="3107"/>
                  </a:lnTo>
                  <a:lnTo>
                    <a:pt x="6451" y="3115"/>
                  </a:lnTo>
                  <a:lnTo>
                    <a:pt x="6428" y="3160"/>
                  </a:lnTo>
                  <a:lnTo>
                    <a:pt x="6424" y="3169"/>
                  </a:lnTo>
                  <a:lnTo>
                    <a:pt x="6399" y="3214"/>
                  </a:lnTo>
                  <a:lnTo>
                    <a:pt x="6394" y="3222"/>
                  </a:lnTo>
                  <a:lnTo>
                    <a:pt x="6367" y="3266"/>
                  </a:lnTo>
                  <a:lnTo>
                    <a:pt x="6362" y="3274"/>
                  </a:lnTo>
                  <a:lnTo>
                    <a:pt x="6334" y="3317"/>
                  </a:lnTo>
                  <a:lnTo>
                    <a:pt x="6329" y="3324"/>
                  </a:lnTo>
                  <a:lnTo>
                    <a:pt x="6300" y="3366"/>
                  </a:lnTo>
                  <a:lnTo>
                    <a:pt x="6294" y="3373"/>
                  </a:lnTo>
                  <a:lnTo>
                    <a:pt x="6263" y="3414"/>
                  </a:lnTo>
                  <a:lnTo>
                    <a:pt x="6257" y="3421"/>
                  </a:lnTo>
                  <a:lnTo>
                    <a:pt x="6225" y="3460"/>
                  </a:lnTo>
                  <a:lnTo>
                    <a:pt x="6219" y="3467"/>
                  </a:lnTo>
                  <a:lnTo>
                    <a:pt x="6185" y="3505"/>
                  </a:lnTo>
                  <a:lnTo>
                    <a:pt x="6178" y="3512"/>
                  </a:lnTo>
                  <a:lnTo>
                    <a:pt x="6143" y="3549"/>
                  </a:lnTo>
                  <a:lnTo>
                    <a:pt x="6137" y="3555"/>
                  </a:lnTo>
                  <a:lnTo>
                    <a:pt x="6100" y="3590"/>
                  </a:lnTo>
                  <a:lnTo>
                    <a:pt x="6093" y="3597"/>
                  </a:lnTo>
                  <a:lnTo>
                    <a:pt x="6055" y="3631"/>
                  </a:lnTo>
                  <a:lnTo>
                    <a:pt x="6048" y="3637"/>
                  </a:lnTo>
                  <a:lnTo>
                    <a:pt x="6009" y="3669"/>
                  </a:lnTo>
                  <a:lnTo>
                    <a:pt x="6002" y="3675"/>
                  </a:lnTo>
                  <a:lnTo>
                    <a:pt x="5961" y="3706"/>
                  </a:lnTo>
                  <a:lnTo>
                    <a:pt x="5954" y="3712"/>
                  </a:lnTo>
                  <a:lnTo>
                    <a:pt x="5912" y="3741"/>
                  </a:lnTo>
                  <a:lnTo>
                    <a:pt x="5905" y="3746"/>
                  </a:lnTo>
                  <a:lnTo>
                    <a:pt x="5862" y="3774"/>
                  </a:lnTo>
                  <a:lnTo>
                    <a:pt x="5854" y="3779"/>
                  </a:lnTo>
                  <a:lnTo>
                    <a:pt x="5810" y="3806"/>
                  </a:lnTo>
                  <a:lnTo>
                    <a:pt x="5802" y="3811"/>
                  </a:lnTo>
                  <a:lnTo>
                    <a:pt x="5757" y="3836"/>
                  </a:lnTo>
                  <a:lnTo>
                    <a:pt x="5748" y="3840"/>
                  </a:lnTo>
                  <a:lnTo>
                    <a:pt x="5703" y="3863"/>
                  </a:lnTo>
                  <a:lnTo>
                    <a:pt x="5695" y="3867"/>
                  </a:lnTo>
                  <a:lnTo>
                    <a:pt x="5648" y="3888"/>
                  </a:lnTo>
                  <a:lnTo>
                    <a:pt x="5640" y="3892"/>
                  </a:lnTo>
                  <a:lnTo>
                    <a:pt x="5593" y="3911"/>
                  </a:lnTo>
                  <a:lnTo>
                    <a:pt x="5584" y="3915"/>
                  </a:lnTo>
                  <a:lnTo>
                    <a:pt x="5536" y="3932"/>
                  </a:lnTo>
                  <a:lnTo>
                    <a:pt x="5528" y="3935"/>
                  </a:lnTo>
                  <a:lnTo>
                    <a:pt x="5479" y="3951"/>
                  </a:lnTo>
                  <a:lnTo>
                    <a:pt x="5470" y="3954"/>
                  </a:lnTo>
                  <a:lnTo>
                    <a:pt x="5422" y="3968"/>
                  </a:lnTo>
                  <a:lnTo>
                    <a:pt x="5413" y="3970"/>
                  </a:lnTo>
                  <a:lnTo>
                    <a:pt x="5363" y="3983"/>
                  </a:lnTo>
                  <a:lnTo>
                    <a:pt x="5354" y="3985"/>
                  </a:lnTo>
                  <a:lnTo>
                    <a:pt x="5304" y="3995"/>
                  </a:lnTo>
                  <a:lnTo>
                    <a:pt x="5295" y="3997"/>
                  </a:lnTo>
                  <a:lnTo>
                    <a:pt x="5245" y="4005"/>
                  </a:lnTo>
                  <a:lnTo>
                    <a:pt x="5236" y="4007"/>
                  </a:lnTo>
                  <a:lnTo>
                    <a:pt x="5186" y="4013"/>
                  </a:lnTo>
                  <a:lnTo>
                    <a:pt x="5176" y="4014"/>
                  </a:lnTo>
                  <a:lnTo>
                    <a:pt x="5126" y="4019"/>
                  </a:lnTo>
                  <a:lnTo>
                    <a:pt x="5116" y="4020"/>
                  </a:lnTo>
                  <a:lnTo>
                    <a:pt x="5065" y="4023"/>
                  </a:lnTo>
                  <a:lnTo>
                    <a:pt x="5056" y="4023"/>
                  </a:lnTo>
                  <a:lnTo>
                    <a:pt x="5005" y="4024"/>
                  </a:lnTo>
                  <a:lnTo>
                    <a:pt x="4995" y="4024"/>
                  </a:lnTo>
                  <a:lnTo>
                    <a:pt x="4944" y="4023"/>
                  </a:lnTo>
                  <a:lnTo>
                    <a:pt x="4935" y="4023"/>
                  </a:lnTo>
                  <a:lnTo>
                    <a:pt x="4884" y="4020"/>
                  </a:lnTo>
                  <a:lnTo>
                    <a:pt x="4874" y="4019"/>
                  </a:lnTo>
                  <a:lnTo>
                    <a:pt x="4824" y="4014"/>
                  </a:lnTo>
                  <a:lnTo>
                    <a:pt x="4814" y="4013"/>
                  </a:lnTo>
                  <a:lnTo>
                    <a:pt x="4764" y="4007"/>
                  </a:lnTo>
                  <a:lnTo>
                    <a:pt x="4755" y="4005"/>
                  </a:lnTo>
                  <a:lnTo>
                    <a:pt x="4705" y="3997"/>
                  </a:lnTo>
                  <a:lnTo>
                    <a:pt x="4696" y="3995"/>
                  </a:lnTo>
                  <a:lnTo>
                    <a:pt x="4646" y="3985"/>
                  </a:lnTo>
                  <a:lnTo>
                    <a:pt x="4637" y="3983"/>
                  </a:lnTo>
                  <a:lnTo>
                    <a:pt x="4587" y="3970"/>
                  </a:lnTo>
                  <a:lnTo>
                    <a:pt x="4578" y="3968"/>
                  </a:lnTo>
                  <a:lnTo>
                    <a:pt x="4530" y="3954"/>
                  </a:lnTo>
                  <a:lnTo>
                    <a:pt x="4521" y="3951"/>
                  </a:lnTo>
                  <a:lnTo>
                    <a:pt x="4472" y="3935"/>
                  </a:lnTo>
                  <a:lnTo>
                    <a:pt x="4464" y="3932"/>
                  </a:lnTo>
                  <a:lnTo>
                    <a:pt x="4416" y="3915"/>
                  </a:lnTo>
                  <a:lnTo>
                    <a:pt x="4407" y="3911"/>
                  </a:lnTo>
                  <a:lnTo>
                    <a:pt x="4360" y="3892"/>
                  </a:lnTo>
                  <a:lnTo>
                    <a:pt x="4352" y="3888"/>
                  </a:lnTo>
                  <a:lnTo>
                    <a:pt x="4305" y="3867"/>
                  </a:lnTo>
                  <a:lnTo>
                    <a:pt x="4297" y="3863"/>
                  </a:lnTo>
                  <a:lnTo>
                    <a:pt x="4252" y="3840"/>
                  </a:lnTo>
                  <a:lnTo>
                    <a:pt x="4243" y="3836"/>
                  </a:lnTo>
                  <a:lnTo>
                    <a:pt x="4198" y="3811"/>
                  </a:lnTo>
                  <a:lnTo>
                    <a:pt x="4190" y="3806"/>
                  </a:lnTo>
                  <a:lnTo>
                    <a:pt x="4146" y="3779"/>
                  </a:lnTo>
                  <a:lnTo>
                    <a:pt x="4138" y="3774"/>
                  </a:lnTo>
                  <a:lnTo>
                    <a:pt x="4095" y="3746"/>
                  </a:lnTo>
                  <a:lnTo>
                    <a:pt x="4088" y="3741"/>
                  </a:lnTo>
                  <a:lnTo>
                    <a:pt x="4046" y="3712"/>
                  </a:lnTo>
                  <a:lnTo>
                    <a:pt x="4039" y="3706"/>
                  </a:lnTo>
                  <a:lnTo>
                    <a:pt x="3998" y="3675"/>
                  </a:lnTo>
                  <a:lnTo>
                    <a:pt x="3991" y="3669"/>
                  </a:lnTo>
                  <a:lnTo>
                    <a:pt x="3952" y="3637"/>
                  </a:lnTo>
                  <a:lnTo>
                    <a:pt x="3945" y="3631"/>
                  </a:lnTo>
                  <a:lnTo>
                    <a:pt x="3907" y="3597"/>
                  </a:lnTo>
                  <a:lnTo>
                    <a:pt x="3900" y="3590"/>
                  </a:lnTo>
                  <a:lnTo>
                    <a:pt x="3863" y="3555"/>
                  </a:lnTo>
                  <a:lnTo>
                    <a:pt x="3857" y="3549"/>
                  </a:lnTo>
                  <a:lnTo>
                    <a:pt x="3822" y="3512"/>
                  </a:lnTo>
                  <a:lnTo>
                    <a:pt x="3815" y="3505"/>
                  </a:lnTo>
                  <a:lnTo>
                    <a:pt x="3781" y="3467"/>
                  </a:lnTo>
                  <a:lnTo>
                    <a:pt x="3775" y="3460"/>
                  </a:lnTo>
                  <a:lnTo>
                    <a:pt x="3743" y="3421"/>
                  </a:lnTo>
                  <a:lnTo>
                    <a:pt x="3737" y="3414"/>
                  </a:lnTo>
                  <a:lnTo>
                    <a:pt x="3706" y="3373"/>
                  </a:lnTo>
                  <a:lnTo>
                    <a:pt x="3700" y="3366"/>
                  </a:lnTo>
                  <a:lnTo>
                    <a:pt x="3671" y="3324"/>
                  </a:lnTo>
                  <a:lnTo>
                    <a:pt x="3666" y="3317"/>
                  </a:lnTo>
                  <a:lnTo>
                    <a:pt x="3638" y="3274"/>
                  </a:lnTo>
                  <a:lnTo>
                    <a:pt x="3633" y="3266"/>
                  </a:lnTo>
                  <a:lnTo>
                    <a:pt x="3606" y="3222"/>
                  </a:lnTo>
                  <a:lnTo>
                    <a:pt x="3601" y="3214"/>
                  </a:lnTo>
                  <a:lnTo>
                    <a:pt x="3576" y="3169"/>
                  </a:lnTo>
                  <a:lnTo>
                    <a:pt x="3572" y="3160"/>
                  </a:lnTo>
                  <a:lnTo>
                    <a:pt x="3549" y="3115"/>
                  </a:lnTo>
                  <a:lnTo>
                    <a:pt x="3545" y="3107"/>
                  </a:lnTo>
                  <a:lnTo>
                    <a:pt x="3524" y="3060"/>
                  </a:lnTo>
                  <a:lnTo>
                    <a:pt x="3520" y="3052"/>
                  </a:lnTo>
                  <a:lnTo>
                    <a:pt x="3501" y="3005"/>
                  </a:lnTo>
                  <a:lnTo>
                    <a:pt x="3497" y="2996"/>
                  </a:lnTo>
                  <a:lnTo>
                    <a:pt x="3480" y="2948"/>
                  </a:lnTo>
                  <a:lnTo>
                    <a:pt x="3477" y="2940"/>
                  </a:lnTo>
                  <a:lnTo>
                    <a:pt x="3461" y="2891"/>
                  </a:lnTo>
                  <a:lnTo>
                    <a:pt x="3458" y="2882"/>
                  </a:lnTo>
                  <a:lnTo>
                    <a:pt x="3444" y="2834"/>
                  </a:lnTo>
                  <a:lnTo>
                    <a:pt x="3442" y="2825"/>
                  </a:lnTo>
                  <a:lnTo>
                    <a:pt x="3429" y="2775"/>
                  </a:lnTo>
                  <a:lnTo>
                    <a:pt x="3427" y="2766"/>
                  </a:lnTo>
                  <a:lnTo>
                    <a:pt x="3417" y="2716"/>
                  </a:lnTo>
                  <a:lnTo>
                    <a:pt x="3415" y="2707"/>
                  </a:lnTo>
                  <a:lnTo>
                    <a:pt x="3407" y="2657"/>
                  </a:lnTo>
                  <a:lnTo>
                    <a:pt x="3405" y="2648"/>
                  </a:lnTo>
                  <a:lnTo>
                    <a:pt x="3399" y="2598"/>
                  </a:lnTo>
                  <a:lnTo>
                    <a:pt x="3398" y="2588"/>
                  </a:lnTo>
                  <a:lnTo>
                    <a:pt x="3393" y="2538"/>
                  </a:lnTo>
                  <a:lnTo>
                    <a:pt x="3392" y="2528"/>
                  </a:lnTo>
                  <a:lnTo>
                    <a:pt x="3389" y="2477"/>
                  </a:lnTo>
                  <a:lnTo>
                    <a:pt x="3389" y="2468"/>
                  </a:lnTo>
                  <a:lnTo>
                    <a:pt x="3388" y="2417"/>
                  </a:lnTo>
                  <a:lnTo>
                    <a:pt x="3388" y="2407"/>
                  </a:lnTo>
                  <a:lnTo>
                    <a:pt x="3389" y="2356"/>
                  </a:lnTo>
                  <a:lnTo>
                    <a:pt x="3389" y="2347"/>
                  </a:lnTo>
                  <a:lnTo>
                    <a:pt x="3392" y="2296"/>
                  </a:lnTo>
                  <a:lnTo>
                    <a:pt x="3393" y="2286"/>
                  </a:lnTo>
                  <a:lnTo>
                    <a:pt x="3398" y="2236"/>
                  </a:lnTo>
                  <a:lnTo>
                    <a:pt x="3399" y="2226"/>
                  </a:lnTo>
                  <a:lnTo>
                    <a:pt x="3405" y="2176"/>
                  </a:lnTo>
                  <a:lnTo>
                    <a:pt x="3407" y="2167"/>
                  </a:lnTo>
                  <a:lnTo>
                    <a:pt x="3415" y="2117"/>
                  </a:lnTo>
                  <a:lnTo>
                    <a:pt x="3417" y="2108"/>
                  </a:lnTo>
                  <a:lnTo>
                    <a:pt x="3427" y="2058"/>
                  </a:lnTo>
                  <a:lnTo>
                    <a:pt x="3429" y="2049"/>
                  </a:lnTo>
                  <a:lnTo>
                    <a:pt x="3442" y="1999"/>
                  </a:lnTo>
                  <a:lnTo>
                    <a:pt x="3444" y="1990"/>
                  </a:lnTo>
                  <a:lnTo>
                    <a:pt x="3458" y="1942"/>
                  </a:lnTo>
                  <a:lnTo>
                    <a:pt x="3461" y="1933"/>
                  </a:lnTo>
                  <a:lnTo>
                    <a:pt x="3477" y="1884"/>
                  </a:lnTo>
                  <a:lnTo>
                    <a:pt x="3480" y="1876"/>
                  </a:lnTo>
                  <a:lnTo>
                    <a:pt x="3497" y="1828"/>
                  </a:lnTo>
                  <a:lnTo>
                    <a:pt x="3501" y="1819"/>
                  </a:lnTo>
                  <a:lnTo>
                    <a:pt x="3520" y="1772"/>
                  </a:lnTo>
                  <a:lnTo>
                    <a:pt x="3524" y="1764"/>
                  </a:lnTo>
                  <a:lnTo>
                    <a:pt x="3545" y="1717"/>
                  </a:lnTo>
                  <a:lnTo>
                    <a:pt x="3549" y="1709"/>
                  </a:lnTo>
                  <a:lnTo>
                    <a:pt x="3572" y="1664"/>
                  </a:lnTo>
                  <a:lnTo>
                    <a:pt x="3576" y="1655"/>
                  </a:lnTo>
                  <a:lnTo>
                    <a:pt x="3601" y="1610"/>
                  </a:lnTo>
                  <a:lnTo>
                    <a:pt x="3606" y="1602"/>
                  </a:lnTo>
                  <a:lnTo>
                    <a:pt x="3633" y="1558"/>
                  </a:lnTo>
                  <a:lnTo>
                    <a:pt x="3638" y="1550"/>
                  </a:lnTo>
                  <a:lnTo>
                    <a:pt x="3666" y="1507"/>
                  </a:lnTo>
                  <a:lnTo>
                    <a:pt x="3671" y="1500"/>
                  </a:lnTo>
                  <a:lnTo>
                    <a:pt x="3700" y="1458"/>
                  </a:lnTo>
                  <a:lnTo>
                    <a:pt x="3706" y="1451"/>
                  </a:lnTo>
                  <a:lnTo>
                    <a:pt x="3737" y="1410"/>
                  </a:lnTo>
                  <a:lnTo>
                    <a:pt x="3743" y="1403"/>
                  </a:lnTo>
                  <a:lnTo>
                    <a:pt x="3775" y="1364"/>
                  </a:lnTo>
                  <a:lnTo>
                    <a:pt x="3781" y="1357"/>
                  </a:lnTo>
                  <a:lnTo>
                    <a:pt x="3815" y="1319"/>
                  </a:lnTo>
                  <a:lnTo>
                    <a:pt x="3822" y="1312"/>
                  </a:lnTo>
                  <a:lnTo>
                    <a:pt x="3857" y="1275"/>
                  </a:lnTo>
                  <a:lnTo>
                    <a:pt x="3863" y="1269"/>
                  </a:lnTo>
                  <a:lnTo>
                    <a:pt x="3900" y="1234"/>
                  </a:lnTo>
                  <a:lnTo>
                    <a:pt x="3907" y="1227"/>
                  </a:lnTo>
                  <a:lnTo>
                    <a:pt x="3945" y="1193"/>
                  </a:lnTo>
                  <a:lnTo>
                    <a:pt x="3952" y="1187"/>
                  </a:lnTo>
                  <a:lnTo>
                    <a:pt x="3991" y="1155"/>
                  </a:lnTo>
                  <a:lnTo>
                    <a:pt x="3998" y="1149"/>
                  </a:lnTo>
                  <a:lnTo>
                    <a:pt x="4039" y="1118"/>
                  </a:lnTo>
                  <a:lnTo>
                    <a:pt x="4046" y="1112"/>
                  </a:lnTo>
                  <a:lnTo>
                    <a:pt x="4088" y="1083"/>
                  </a:lnTo>
                  <a:lnTo>
                    <a:pt x="4095" y="1078"/>
                  </a:lnTo>
                  <a:lnTo>
                    <a:pt x="4138" y="1050"/>
                  </a:lnTo>
                  <a:lnTo>
                    <a:pt x="4146" y="1045"/>
                  </a:lnTo>
                  <a:lnTo>
                    <a:pt x="4190" y="1018"/>
                  </a:lnTo>
                  <a:lnTo>
                    <a:pt x="4198" y="1013"/>
                  </a:lnTo>
                  <a:lnTo>
                    <a:pt x="4243" y="988"/>
                  </a:lnTo>
                  <a:lnTo>
                    <a:pt x="4252" y="984"/>
                  </a:lnTo>
                  <a:lnTo>
                    <a:pt x="4297" y="961"/>
                  </a:lnTo>
                  <a:lnTo>
                    <a:pt x="4305" y="957"/>
                  </a:lnTo>
                  <a:lnTo>
                    <a:pt x="4352" y="936"/>
                  </a:lnTo>
                  <a:lnTo>
                    <a:pt x="4360" y="932"/>
                  </a:lnTo>
                  <a:lnTo>
                    <a:pt x="4407" y="913"/>
                  </a:lnTo>
                  <a:lnTo>
                    <a:pt x="4416" y="909"/>
                  </a:lnTo>
                  <a:lnTo>
                    <a:pt x="4464" y="892"/>
                  </a:lnTo>
                  <a:lnTo>
                    <a:pt x="4472" y="889"/>
                  </a:lnTo>
                  <a:lnTo>
                    <a:pt x="4521" y="873"/>
                  </a:lnTo>
                  <a:lnTo>
                    <a:pt x="4530" y="870"/>
                  </a:lnTo>
                  <a:lnTo>
                    <a:pt x="4578" y="856"/>
                  </a:lnTo>
                  <a:lnTo>
                    <a:pt x="4587" y="854"/>
                  </a:lnTo>
                  <a:lnTo>
                    <a:pt x="4637" y="841"/>
                  </a:lnTo>
                  <a:lnTo>
                    <a:pt x="4646" y="839"/>
                  </a:lnTo>
                  <a:lnTo>
                    <a:pt x="4696" y="829"/>
                  </a:lnTo>
                  <a:lnTo>
                    <a:pt x="4705" y="827"/>
                  </a:lnTo>
                  <a:lnTo>
                    <a:pt x="4755" y="819"/>
                  </a:lnTo>
                  <a:lnTo>
                    <a:pt x="4764" y="817"/>
                  </a:lnTo>
                  <a:lnTo>
                    <a:pt x="4814" y="811"/>
                  </a:lnTo>
                  <a:lnTo>
                    <a:pt x="4824" y="810"/>
                  </a:lnTo>
                  <a:lnTo>
                    <a:pt x="4874" y="805"/>
                  </a:lnTo>
                  <a:lnTo>
                    <a:pt x="4884" y="804"/>
                  </a:lnTo>
                  <a:lnTo>
                    <a:pt x="4935" y="801"/>
                  </a:lnTo>
                  <a:lnTo>
                    <a:pt x="4944" y="801"/>
                  </a:lnTo>
                  <a:lnTo>
                    <a:pt x="4995" y="800"/>
                  </a:lnTo>
                  <a:lnTo>
                    <a:pt x="5005" y="800"/>
                  </a:lnTo>
                  <a:lnTo>
                    <a:pt x="5056" y="801"/>
                  </a:lnTo>
                  <a:lnTo>
                    <a:pt x="5065" y="801"/>
                  </a:lnTo>
                  <a:lnTo>
                    <a:pt x="5116" y="804"/>
                  </a:lnTo>
                  <a:lnTo>
                    <a:pt x="5126" y="805"/>
                  </a:lnTo>
                  <a:lnTo>
                    <a:pt x="5176" y="810"/>
                  </a:lnTo>
                  <a:lnTo>
                    <a:pt x="5186" y="811"/>
                  </a:lnTo>
                  <a:lnTo>
                    <a:pt x="5236" y="817"/>
                  </a:lnTo>
                  <a:lnTo>
                    <a:pt x="5245" y="819"/>
                  </a:lnTo>
                  <a:lnTo>
                    <a:pt x="5295" y="827"/>
                  </a:lnTo>
                  <a:lnTo>
                    <a:pt x="5304" y="829"/>
                  </a:lnTo>
                  <a:lnTo>
                    <a:pt x="5354" y="839"/>
                  </a:lnTo>
                  <a:lnTo>
                    <a:pt x="5363" y="841"/>
                  </a:lnTo>
                  <a:lnTo>
                    <a:pt x="5413" y="854"/>
                  </a:lnTo>
                  <a:lnTo>
                    <a:pt x="5422" y="856"/>
                  </a:lnTo>
                  <a:lnTo>
                    <a:pt x="5470" y="870"/>
                  </a:lnTo>
                  <a:lnTo>
                    <a:pt x="5479" y="873"/>
                  </a:lnTo>
                  <a:lnTo>
                    <a:pt x="5528" y="889"/>
                  </a:lnTo>
                  <a:lnTo>
                    <a:pt x="5536" y="892"/>
                  </a:lnTo>
                  <a:lnTo>
                    <a:pt x="5584" y="909"/>
                  </a:lnTo>
                  <a:lnTo>
                    <a:pt x="5593" y="913"/>
                  </a:lnTo>
                  <a:lnTo>
                    <a:pt x="5640" y="932"/>
                  </a:lnTo>
                  <a:lnTo>
                    <a:pt x="5648" y="936"/>
                  </a:lnTo>
                  <a:lnTo>
                    <a:pt x="5695" y="957"/>
                  </a:lnTo>
                  <a:lnTo>
                    <a:pt x="5703" y="961"/>
                  </a:lnTo>
                  <a:lnTo>
                    <a:pt x="5748" y="984"/>
                  </a:lnTo>
                  <a:lnTo>
                    <a:pt x="5757" y="988"/>
                  </a:lnTo>
                  <a:lnTo>
                    <a:pt x="5802" y="1013"/>
                  </a:lnTo>
                  <a:lnTo>
                    <a:pt x="5810" y="1018"/>
                  </a:lnTo>
                  <a:lnTo>
                    <a:pt x="5854" y="1045"/>
                  </a:lnTo>
                  <a:lnTo>
                    <a:pt x="5862" y="1050"/>
                  </a:lnTo>
                  <a:lnTo>
                    <a:pt x="5905" y="1078"/>
                  </a:lnTo>
                  <a:lnTo>
                    <a:pt x="5912" y="1083"/>
                  </a:lnTo>
                  <a:lnTo>
                    <a:pt x="5954" y="1112"/>
                  </a:lnTo>
                  <a:lnTo>
                    <a:pt x="5961" y="1118"/>
                  </a:lnTo>
                  <a:lnTo>
                    <a:pt x="6002" y="1149"/>
                  </a:lnTo>
                  <a:lnTo>
                    <a:pt x="6009" y="1155"/>
                  </a:lnTo>
                  <a:lnTo>
                    <a:pt x="6048" y="1187"/>
                  </a:lnTo>
                  <a:lnTo>
                    <a:pt x="6055" y="1193"/>
                  </a:lnTo>
                  <a:lnTo>
                    <a:pt x="6093" y="1227"/>
                  </a:lnTo>
                  <a:lnTo>
                    <a:pt x="6100" y="1234"/>
                  </a:lnTo>
                  <a:lnTo>
                    <a:pt x="6137" y="1269"/>
                  </a:lnTo>
                  <a:lnTo>
                    <a:pt x="6143" y="1275"/>
                  </a:lnTo>
                  <a:lnTo>
                    <a:pt x="6178" y="1312"/>
                  </a:lnTo>
                  <a:lnTo>
                    <a:pt x="6185" y="1319"/>
                  </a:lnTo>
                  <a:lnTo>
                    <a:pt x="6219" y="1357"/>
                  </a:lnTo>
                  <a:lnTo>
                    <a:pt x="6225" y="1364"/>
                  </a:lnTo>
                  <a:lnTo>
                    <a:pt x="6257" y="1403"/>
                  </a:lnTo>
                  <a:lnTo>
                    <a:pt x="6263" y="1410"/>
                  </a:lnTo>
                  <a:lnTo>
                    <a:pt x="6294" y="1451"/>
                  </a:lnTo>
                  <a:lnTo>
                    <a:pt x="6300" y="1458"/>
                  </a:lnTo>
                  <a:lnTo>
                    <a:pt x="6329" y="1500"/>
                  </a:lnTo>
                  <a:lnTo>
                    <a:pt x="6334" y="1507"/>
                  </a:lnTo>
                  <a:lnTo>
                    <a:pt x="6362" y="1550"/>
                  </a:lnTo>
                  <a:lnTo>
                    <a:pt x="6367" y="1558"/>
                  </a:lnTo>
                  <a:lnTo>
                    <a:pt x="6394" y="1602"/>
                  </a:lnTo>
                  <a:lnTo>
                    <a:pt x="6399" y="1610"/>
                  </a:lnTo>
                  <a:lnTo>
                    <a:pt x="6424" y="1655"/>
                  </a:lnTo>
                  <a:lnTo>
                    <a:pt x="6428" y="1664"/>
                  </a:lnTo>
                  <a:lnTo>
                    <a:pt x="6451" y="1709"/>
                  </a:lnTo>
                  <a:lnTo>
                    <a:pt x="6455" y="1717"/>
                  </a:lnTo>
                  <a:lnTo>
                    <a:pt x="6476" y="1764"/>
                  </a:lnTo>
                  <a:lnTo>
                    <a:pt x="6480" y="1772"/>
                  </a:lnTo>
                  <a:lnTo>
                    <a:pt x="6499" y="1819"/>
                  </a:lnTo>
                  <a:lnTo>
                    <a:pt x="6503" y="1828"/>
                  </a:lnTo>
                  <a:lnTo>
                    <a:pt x="6520" y="1876"/>
                  </a:lnTo>
                  <a:lnTo>
                    <a:pt x="6523" y="1884"/>
                  </a:lnTo>
                  <a:lnTo>
                    <a:pt x="6539" y="1933"/>
                  </a:lnTo>
                  <a:lnTo>
                    <a:pt x="6542" y="1942"/>
                  </a:lnTo>
                  <a:lnTo>
                    <a:pt x="6556" y="1990"/>
                  </a:lnTo>
                  <a:lnTo>
                    <a:pt x="6558" y="1999"/>
                  </a:lnTo>
                  <a:lnTo>
                    <a:pt x="6571" y="2049"/>
                  </a:lnTo>
                  <a:lnTo>
                    <a:pt x="6573" y="2058"/>
                  </a:lnTo>
                  <a:lnTo>
                    <a:pt x="6583" y="2108"/>
                  </a:lnTo>
                  <a:lnTo>
                    <a:pt x="6585" y="2117"/>
                  </a:lnTo>
                  <a:lnTo>
                    <a:pt x="6593" y="2167"/>
                  </a:lnTo>
                  <a:lnTo>
                    <a:pt x="6595" y="2176"/>
                  </a:lnTo>
                  <a:lnTo>
                    <a:pt x="6601" y="2226"/>
                  </a:lnTo>
                  <a:lnTo>
                    <a:pt x="6602" y="2236"/>
                  </a:lnTo>
                  <a:lnTo>
                    <a:pt x="6607" y="2286"/>
                  </a:lnTo>
                  <a:lnTo>
                    <a:pt x="6608" y="2296"/>
                  </a:lnTo>
                  <a:lnTo>
                    <a:pt x="6611" y="2347"/>
                  </a:lnTo>
                  <a:lnTo>
                    <a:pt x="6611" y="2356"/>
                  </a:lnTo>
                  <a:close/>
                  <a:moveTo>
                    <a:pt x="6111" y="2454"/>
                  </a:moveTo>
                  <a:lnTo>
                    <a:pt x="6112" y="2412"/>
                  </a:lnTo>
                  <a:lnTo>
                    <a:pt x="6111" y="2370"/>
                  </a:lnTo>
                  <a:lnTo>
                    <a:pt x="6109" y="2329"/>
                  </a:lnTo>
                  <a:lnTo>
                    <a:pt x="6105" y="2287"/>
                  </a:lnTo>
                  <a:lnTo>
                    <a:pt x="6099" y="2246"/>
                  </a:lnTo>
                  <a:lnTo>
                    <a:pt x="6093" y="2205"/>
                  </a:lnTo>
                  <a:lnTo>
                    <a:pt x="6084" y="2164"/>
                  </a:lnTo>
                  <a:lnTo>
                    <a:pt x="6074" y="2124"/>
                  </a:lnTo>
                  <a:lnTo>
                    <a:pt x="6063" y="2084"/>
                  </a:lnTo>
                  <a:lnTo>
                    <a:pt x="6050" y="2045"/>
                  </a:lnTo>
                  <a:lnTo>
                    <a:pt x="6035" y="2006"/>
                  </a:lnTo>
                  <a:lnTo>
                    <a:pt x="6019" y="1967"/>
                  </a:lnTo>
                  <a:lnTo>
                    <a:pt x="6002" y="1929"/>
                  </a:lnTo>
                  <a:lnTo>
                    <a:pt x="5983" y="1892"/>
                  </a:lnTo>
                  <a:lnTo>
                    <a:pt x="5963" y="1856"/>
                  </a:lnTo>
                  <a:lnTo>
                    <a:pt x="5942" y="1821"/>
                  </a:lnTo>
                  <a:lnTo>
                    <a:pt x="5919" y="1786"/>
                  </a:lnTo>
                  <a:lnTo>
                    <a:pt x="5895" y="1752"/>
                  </a:lnTo>
                  <a:lnTo>
                    <a:pt x="5869" y="1719"/>
                  </a:lnTo>
                  <a:lnTo>
                    <a:pt x="5843" y="1687"/>
                  </a:lnTo>
                  <a:lnTo>
                    <a:pt x="5815" y="1656"/>
                  </a:lnTo>
                  <a:lnTo>
                    <a:pt x="5786" y="1626"/>
                  </a:lnTo>
                  <a:lnTo>
                    <a:pt x="5756" y="1597"/>
                  </a:lnTo>
                  <a:lnTo>
                    <a:pt x="5725" y="1569"/>
                  </a:lnTo>
                  <a:lnTo>
                    <a:pt x="5693" y="1543"/>
                  </a:lnTo>
                  <a:lnTo>
                    <a:pt x="5660" y="1517"/>
                  </a:lnTo>
                  <a:lnTo>
                    <a:pt x="5626" y="1493"/>
                  </a:lnTo>
                  <a:lnTo>
                    <a:pt x="5591" y="1470"/>
                  </a:lnTo>
                  <a:lnTo>
                    <a:pt x="5556" y="1449"/>
                  </a:lnTo>
                  <a:lnTo>
                    <a:pt x="5520" y="1429"/>
                  </a:lnTo>
                  <a:lnTo>
                    <a:pt x="5483" y="1410"/>
                  </a:lnTo>
                  <a:lnTo>
                    <a:pt x="5445" y="1393"/>
                  </a:lnTo>
                  <a:lnTo>
                    <a:pt x="5406" y="1377"/>
                  </a:lnTo>
                  <a:lnTo>
                    <a:pt x="5367" y="1362"/>
                  </a:lnTo>
                  <a:lnTo>
                    <a:pt x="5328" y="1349"/>
                  </a:lnTo>
                  <a:lnTo>
                    <a:pt x="5288" y="1338"/>
                  </a:lnTo>
                  <a:lnTo>
                    <a:pt x="5248" y="1328"/>
                  </a:lnTo>
                  <a:lnTo>
                    <a:pt x="5207" y="1319"/>
                  </a:lnTo>
                  <a:lnTo>
                    <a:pt x="5166" y="1313"/>
                  </a:lnTo>
                  <a:lnTo>
                    <a:pt x="5125" y="1307"/>
                  </a:lnTo>
                  <a:lnTo>
                    <a:pt x="5083" y="1303"/>
                  </a:lnTo>
                  <a:lnTo>
                    <a:pt x="5042" y="1301"/>
                  </a:lnTo>
                  <a:lnTo>
                    <a:pt x="5000" y="1300"/>
                  </a:lnTo>
                  <a:lnTo>
                    <a:pt x="4958" y="1301"/>
                  </a:lnTo>
                  <a:lnTo>
                    <a:pt x="4917" y="1303"/>
                  </a:lnTo>
                  <a:lnTo>
                    <a:pt x="4875" y="1307"/>
                  </a:lnTo>
                  <a:lnTo>
                    <a:pt x="4834" y="1313"/>
                  </a:lnTo>
                  <a:lnTo>
                    <a:pt x="4793" y="1319"/>
                  </a:lnTo>
                  <a:lnTo>
                    <a:pt x="4752" y="1328"/>
                  </a:lnTo>
                  <a:lnTo>
                    <a:pt x="4712" y="1338"/>
                  </a:lnTo>
                  <a:lnTo>
                    <a:pt x="4672" y="1349"/>
                  </a:lnTo>
                  <a:lnTo>
                    <a:pt x="4633" y="1362"/>
                  </a:lnTo>
                  <a:lnTo>
                    <a:pt x="4594" y="1377"/>
                  </a:lnTo>
                  <a:lnTo>
                    <a:pt x="4555" y="1393"/>
                  </a:lnTo>
                  <a:lnTo>
                    <a:pt x="4517" y="1410"/>
                  </a:lnTo>
                  <a:lnTo>
                    <a:pt x="4480" y="1429"/>
                  </a:lnTo>
                  <a:lnTo>
                    <a:pt x="4444" y="1449"/>
                  </a:lnTo>
                  <a:lnTo>
                    <a:pt x="4409" y="1470"/>
                  </a:lnTo>
                  <a:lnTo>
                    <a:pt x="4374" y="1493"/>
                  </a:lnTo>
                  <a:lnTo>
                    <a:pt x="4340" y="1517"/>
                  </a:lnTo>
                  <a:lnTo>
                    <a:pt x="4307" y="1543"/>
                  </a:lnTo>
                  <a:lnTo>
                    <a:pt x="4275" y="1569"/>
                  </a:lnTo>
                  <a:lnTo>
                    <a:pt x="4244" y="1597"/>
                  </a:lnTo>
                  <a:lnTo>
                    <a:pt x="4214" y="1626"/>
                  </a:lnTo>
                  <a:lnTo>
                    <a:pt x="4185" y="1656"/>
                  </a:lnTo>
                  <a:lnTo>
                    <a:pt x="4157" y="1687"/>
                  </a:lnTo>
                  <a:lnTo>
                    <a:pt x="4131" y="1719"/>
                  </a:lnTo>
                  <a:lnTo>
                    <a:pt x="4105" y="1752"/>
                  </a:lnTo>
                  <a:lnTo>
                    <a:pt x="4081" y="1786"/>
                  </a:lnTo>
                  <a:lnTo>
                    <a:pt x="4058" y="1821"/>
                  </a:lnTo>
                  <a:lnTo>
                    <a:pt x="4037" y="1856"/>
                  </a:lnTo>
                  <a:lnTo>
                    <a:pt x="4017" y="1892"/>
                  </a:lnTo>
                  <a:lnTo>
                    <a:pt x="3998" y="1929"/>
                  </a:lnTo>
                  <a:lnTo>
                    <a:pt x="3981" y="1967"/>
                  </a:lnTo>
                  <a:lnTo>
                    <a:pt x="3965" y="2006"/>
                  </a:lnTo>
                  <a:lnTo>
                    <a:pt x="3950" y="2045"/>
                  </a:lnTo>
                  <a:lnTo>
                    <a:pt x="3937" y="2084"/>
                  </a:lnTo>
                  <a:lnTo>
                    <a:pt x="3926" y="2124"/>
                  </a:lnTo>
                  <a:lnTo>
                    <a:pt x="3916" y="2164"/>
                  </a:lnTo>
                  <a:lnTo>
                    <a:pt x="3907" y="2205"/>
                  </a:lnTo>
                  <a:lnTo>
                    <a:pt x="3901" y="2246"/>
                  </a:lnTo>
                  <a:lnTo>
                    <a:pt x="3895" y="2287"/>
                  </a:lnTo>
                  <a:lnTo>
                    <a:pt x="3891" y="2329"/>
                  </a:lnTo>
                  <a:lnTo>
                    <a:pt x="3889" y="2370"/>
                  </a:lnTo>
                  <a:lnTo>
                    <a:pt x="3888" y="2412"/>
                  </a:lnTo>
                  <a:lnTo>
                    <a:pt x="3889" y="2454"/>
                  </a:lnTo>
                  <a:lnTo>
                    <a:pt x="3891" y="2495"/>
                  </a:lnTo>
                  <a:lnTo>
                    <a:pt x="3895" y="2537"/>
                  </a:lnTo>
                  <a:lnTo>
                    <a:pt x="3901" y="2578"/>
                  </a:lnTo>
                  <a:lnTo>
                    <a:pt x="3907" y="2619"/>
                  </a:lnTo>
                  <a:lnTo>
                    <a:pt x="3916" y="2660"/>
                  </a:lnTo>
                  <a:lnTo>
                    <a:pt x="3926" y="2700"/>
                  </a:lnTo>
                  <a:lnTo>
                    <a:pt x="3937" y="2740"/>
                  </a:lnTo>
                  <a:lnTo>
                    <a:pt x="3950" y="2779"/>
                  </a:lnTo>
                  <a:lnTo>
                    <a:pt x="3965" y="2818"/>
                  </a:lnTo>
                  <a:lnTo>
                    <a:pt x="3981" y="2857"/>
                  </a:lnTo>
                  <a:lnTo>
                    <a:pt x="3998" y="2895"/>
                  </a:lnTo>
                  <a:lnTo>
                    <a:pt x="4017" y="2932"/>
                  </a:lnTo>
                  <a:lnTo>
                    <a:pt x="4037" y="2968"/>
                  </a:lnTo>
                  <a:lnTo>
                    <a:pt x="4058" y="3003"/>
                  </a:lnTo>
                  <a:lnTo>
                    <a:pt x="4081" y="3038"/>
                  </a:lnTo>
                  <a:lnTo>
                    <a:pt x="4105" y="3072"/>
                  </a:lnTo>
                  <a:lnTo>
                    <a:pt x="4131" y="3105"/>
                  </a:lnTo>
                  <a:lnTo>
                    <a:pt x="4157" y="3137"/>
                  </a:lnTo>
                  <a:lnTo>
                    <a:pt x="4185" y="3168"/>
                  </a:lnTo>
                  <a:lnTo>
                    <a:pt x="4214" y="3198"/>
                  </a:lnTo>
                  <a:lnTo>
                    <a:pt x="4244" y="3227"/>
                  </a:lnTo>
                  <a:lnTo>
                    <a:pt x="4275" y="3255"/>
                  </a:lnTo>
                  <a:lnTo>
                    <a:pt x="4307" y="3281"/>
                  </a:lnTo>
                  <a:lnTo>
                    <a:pt x="4340" y="3307"/>
                  </a:lnTo>
                  <a:lnTo>
                    <a:pt x="4374" y="3331"/>
                  </a:lnTo>
                  <a:lnTo>
                    <a:pt x="4409" y="3354"/>
                  </a:lnTo>
                  <a:lnTo>
                    <a:pt x="4444" y="3375"/>
                  </a:lnTo>
                  <a:lnTo>
                    <a:pt x="4480" y="3395"/>
                  </a:lnTo>
                  <a:lnTo>
                    <a:pt x="4517" y="3414"/>
                  </a:lnTo>
                  <a:lnTo>
                    <a:pt x="4555" y="3431"/>
                  </a:lnTo>
                  <a:lnTo>
                    <a:pt x="4594" y="3447"/>
                  </a:lnTo>
                  <a:lnTo>
                    <a:pt x="4633" y="3462"/>
                  </a:lnTo>
                  <a:lnTo>
                    <a:pt x="4672" y="3475"/>
                  </a:lnTo>
                  <a:lnTo>
                    <a:pt x="4712" y="3486"/>
                  </a:lnTo>
                  <a:lnTo>
                    <a:pt x="4752" y="3496"/>
                  </a:lnTo>
                  <a:lnTo>
                    <a:pt x="4793" y="3505"/>
                  </a:lnTo>
                  <a:lnTo>
                    <a:pt x="4834" y="3511"/>
                  </a:lnTo>
                  <a:lnTo>
                    <a:pt x="4875" y="3517"/>
                  </a:lnTo>
                  <a:lnTo>
                    <a:pt x="4917" y="3521"/>
                  </a:lnTo>
                  <a:lnTo>
                    <a:pt x="4958" y="3523"/>
                  </a:lnTo>
                  <a:lnTo>
                    <a:pt x="5000" y="3524"/>
                  </a:lnTo>
                  <a:lnTo>
                    <a:pt x="5042" y="3523"/>
                  </a:lnTo>
                  <a:lnTo>
                    <a:pt x="5083" y="3521"/>
                  </a:lnTo>
                  <a:lnTo>
                    <a:pt x="5125" y="3517"/>
                  </a:lnTo>
                  <a:lnTo>
                    <a:pt x="5166" y="3511"/>
                  </a:lnTo>
                  <a:lnTo>
                    <a:pt x="5207" y="3505"/>
                  </a:lnTo>
                  <a:lnTo>
                    <a:pt x="5248" y="3496"/>
                  </a:lnTo>
                  <a:lnTo>
                    <a:pt x="5288" y="3486"/>
                  </a:lnTo>
                  <a:lnTo>
                    <a:pt x="5328" y="3475"/>
                  </a:lnTo>
                  <a:lnTo>
                    <a:pt x="5367" y="3462"/>
                  </a:lnTo>
                  <a:lnTo>
                    <a:pt x="5406" y="3447"/>
                  </a:lnTo>
                  <a:lnTo>
                    <a:pt x="5445" y="3431"/>
                  </a:lnTo>
                  <a:lnTo>
                    <a:pt x="5483" y="3414"/>
                  </a:lnTo>
                  <a:lnTo>
                    <a:pt x="5520" y="3395"/>
                  </a:lnTo>
                  <a:lnTo>
                    <a:pt x="5556" y="3375"/>
                  </a:lnTo>
                  <a:lnTo>
                    <a:pt x="5591" y="3354"/>
                  </a:lnTo>
                  <a:lnTo>
                    <a:pt x="5626" y="3331"/>
                  </a:lnTo>
                  <a:lnTo>
                    <a:pt x="5660" y="3307"/>
                  </a:lnTo>
                  <a:lnTo>
                    <a:pt x="5693" y="3281"/>
                  </a:lnTo>
                  <a:lnTo>
                    <a:pt x="5725" y="3255"/>
                  </a:lnTo>
                  <a:lnTo>
                    <a:pt x="5756" y="3227"/>
                  </a:lnTo>
                  <a:lnTo>
                    <a:pt x="5786" y="3198"/>
                  </a:lnTo>
                  <a:lnTo>
                    <a:pt x="5815" y="3168"/>
                  </a:lnTo>
                  <a:lnTo>
                    <a:pt x="5843" y="3137"/>
                  </a:lnTo>
                  <a:lnTo>
                    <a:pt x="5869" y="3105"/>
                  </a:lnTo>
                  <a:lnTo>
                    <a:pt x="5895" y="3072"/>
                  </a:lnTo>
                  <a:lnTo>
                    <a:pt x="5919" y="3038"/>
                  </a:lnTo>
                  <a:lnTo>
                    <a:pt x="5942" y="3003"/>
                  </a:lnTo>
                  <a:lnTo>
                    <a:pt x="5963" y="2968"/>
                  </a:lnTo>
                  <a:lnTo>
                    <a:pt x="5983" y="2932"/>
                  </a:lnTo>
                  <a:lnTo>
                    <a:pt x="6002" y="2895"/>
                  </a:lnTo>
                  <a:lnTo>
                    <a:pt x="6019" y="2857"/>
                  </a:lnTo>
                  <a:lnTo>
                    <a:pt x="6035" y="2818"/>
                  </a:lnTo>
                  <a:lnTo>
                    <a:pt x="6050" y="2779"/>
                  </a:lnTo>
                  <a:lnTo>
                    <a:pt x="6063" y="2740"/>
                  </a:lnTo>
                  <a:lnTo>
                    <a:pt x="6074" y="2700"/>
                  </a:lnTo>
                  <a:lnTo>
                    <a:pt x="6084" y="2660"/>
                  </a:lnTo>
                  <a:lnTo>
                    <a:pt x="6093" y="2619"/>
                  </a:lnTo>
                  <a:lnTo>
                    <a:pt x="6099" y="2578"/>
                  </a:lnTo>
                  <a:lnTo>
                    <a:pt x="6105" y="2537"/>
                  </a:lnTo>
                  <a:lnTo>
                    <a:pt x="6109" y="2495"/>
                  </a:lnTo>
                  <a:lnTo>
                    <a:pt x="6111" y="2454"/>
                  </a:lnTo>
                  <a:close/>
                </a:path>
              </a:pathLst>
            </a:custGeom>
            <a:solidFill>
              <a:srgbClr val="FFFFFF"/>
            </a:solidFill>
            <a:ln>
              <a:noFill/>
            </a:ln>
          </p:spPr>
          <p:txBody>
            <a:bodyPr/>
            <a:lstStyle/>
            <a:p>
              <a:endParaRPr/>
            </a:p>
          </p:txBody>
        </p:sp>
      </p:grpSp>
      <p:sp>
        <p:nvSpPr>
          <p:cNvPr id="23" name="Oval 22">
            <a:extLst>
              <a:ext uri="{FF2B5EF4-FFF2-40B4-BE49-F238E27FC236}">
                <a16:creationId xmlns:a16="http://schemas.microsoft.com/office/drawing/2014/main" id="{4143DF6E-14A3-4852-B764-094958A9757D}"/>
              </a:ext>
            </a:extLst>
          </p:cNvPr>
          <p:cNvSpPr/>
          <p:nvPr/>
        </p:nvSpPr>
        <p:spPr>
          <a:xfrm>
            <a:off x="363794" y="5323739"/>
            <a:ext cx="631792" cy="6317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bg1"/>
              </a:solidFill>
            </a:endParaRPr>
          </a:p>
        </p:txBody>
      </p:sp>
      <p:grpSp>
        <p:nvGrpSpPr>
          <p:cNvPr id="90127" name="Group 68">
            <a:extLst>
              <a:ext uri="{FF2B5EF4-FFF2-40B4-BE49-F238E27FC236}">
                <a16:creationId xmlns:a16="http://schemas.microsoft.com/office/drawing/2014/main" id="{987B5896-B894-4906-AE08-946F28D0512B}"/>
              </a:ext>
            </a:extLst>
          </p:cNvPr>
          <p:cNvGrpSpPr/>
          <p:nvPr/>
        </p:nvGrpSpPr>
        <p:grpSpPr>
          <a:xfrm>
            <a:off x="503092" y="5463037"/>
            <a:ext cx="353196" cy="353196"/>
            <a:chOff x="4308995" y="3158538"/>
            <a:chExt cx="914400" cy="914400"/>
          </a:xfrm>
        </p:grpSpPr>
        <p:sp>
          <p:nvSpPr>
            <p:cNvPr id="90128" name="Accent">
              <a:extLst>
                <a:ext uri="{FF2B5EF4-FFF2-40B4-BE49-F238E27FC236}">
                  <a16:creationId xmlns:a16="http://schemas.microsoft.com/office/drawing/2014/main" id="{5E02534D-5702-4B0D-BEA4-4EDB9C8087FD}"/>
                </a:ext>
              </a:extLst>
            </p:cNvPr>
            <p:cNvSpPr/>
            <p:nvPr/>
          </p:nvSpPr>
          <p:spPr>
            <a:xfrm>
              <a:off x="4308995" y="3158538"/>
              <a:ext cx="914400" cy="914400"/>
            </a:xfrm>
            <a:custGeom>
              <a:avLst/>
              <a:gdLst/>
              <a:ahLst/>
              <a:cxnLst/>
              <a:rect l="0" t="0" r="10000" b="10000"/>
              <a:pathLst>
                <a:path w="10000" h="10000">
                  <a:moveTo>
                    <a:pt x="7363" y="2710"/>
                  </a:moveTo>
                  <a:lnTo>
                    <a:pt x="7375" y="2733"/>
                  </a:lnTo>
                  <a:lnTo>
                    <a:pt x="7383" y="2758"/>
                  </a:lnTo>
                  <a:lnTo>
                    <a:pt x="7388" y="2784"/>
                  </a:lnTo>
                  <a:lnTo>
                    <a:pt x="7390" y="2810"/>
                  </a:lnTo>
                  <a:lnTo>
                    <a:pt x="7390" y="5243"/>
                  </a:lnTo>
                  <a:lnTo>
                    <a:pt x="7388" y="5269"/>
                  </a:lnTo>
                  <a:lnTo>
                    <a:pt x="7383" y="5295"/>
                  </a:lnTo>
                  <a:lnTo>
                    <a:pt x="7375" y="5320"/>
                  </a:lnTo>
                  <a:lnTo>
                    <a:pt x="7363" y="5343"/>
                  </a:lnTo>
                  <a:lnTo>
                    <a:pt x="7349" y="5365"/>
                  </a:lnTo>
                  <a:lnTo>
                    <a:pt x="7331" y="5384"/>
                  </a:lnTo>
                  <a:lnTo>
                    <a:pt x="7312" y="5402"/>
                  </a:lnTo>
                  <a:lnTo>
                    <a:pt x="7290" y="5416"/>
                  </a:lnTo>
                  <a:lnTo>
                    <a:pt x="7267" y="5428"/>
                  </a:lnTo>
                  <a:lnTo>
                    <a:pt x="7242" y="5436"/>
                  </a:lnTo>
                  <a:lnTo>
                    <a:pt x="7216" y="5441"/>
                  </a:lnTo>
                  <a:lnTo>
                    <a:pt x="7190" y="5443"/>
                  </a:lnTo>
                  <a:lnTo>
                    <a:pt x="7164" y="5441"/>
                  </a:lnTo>
                  <a:lnTo>
                    <a:pt x="7138" y="5436"/>
                  </a:lnTo>
                  <a:lnTo>
                    <a:pt x="7113" y="5428"/>
                  </a:lnTo>
                  <a:lnTo>
                    <a:pt x="7090" y="5416"/>
                  </a:lnTo>
                  <a:lnTo>
                    <a:pt x="7068" y="5402"/>
                  </a:lnTo>
                  <a:lnTo>
                    <a:pt x="7049" y="5384"/>
                  </a:lnTo>
                  <a:lnTo>
                    <a:pt x="7031" y="5365"/>
                  </a:lnTo>
                  <a:lnTo>
                    <a:pt x="7017" y="5343"/>
                  </a:lnTo>
                  <a:lnTo>
                    <a:pt x="7005" y="5320"/>
                  </a:lnTo>
                  <a:lnTo>
                    <a:pt x="6997" y="5295"/>
                  </a:lnTo>
                  <a:lnTo>
                    <a:pt x="6992" y="5269"/>
                  </a:lnTo>
                  <a:lnTo>
                    <a:pt x="6990" y="5243"/>
                  </a:lnTo>
                  <a:lnTo>
                    <a:pt x="6990" y="2810"/>
                  </a:lnTo>
                  <a:lnTo>
                    <a:pt x="6992" y="2784"/>
                  </a:lnTo>
                  <a:lnTo>
                    <a:pt x="6997" y="2758"/>
                  </a:lnTo>
                  <a:lnTo>
                    <a:pt x="7005" y="2733"/>
                  </a:lnTo>
                  <a:lnTo>
                    <a:pt x="7017" y="2710"/>
                  </a:lnTo>
                  <a:lnTo>
                    <a:pt x="7031" y="2688"/>
                  </a:lnTo>
                  <a:lnTo>
                    <a:pt x="7049" y="2669"/>
                  </a:lnTo>
                  <a:lnTo>
                    <a:pt x="7068" y="2651"/>
                  </a:lnTo>
                  <a:lnTo>
                    <a:pt x="7090" y="2637"/>
                  </a:lnTo>
                  <a:lnTo>
                    <a:pt x="7113" y="2625"/>
                  </a:lnTo>
                  <a:lnTo>
                    <a:pt x="7138" y="2617"/>
                  </a:lnTo>
                  <a:lnTo>
                    <a:pt x="7164" y="2612"/>
                  </a:lnTo>
                  <a:lnTo>
                    <a:pt x="7190" y="2610"/>
                  </a:lnTo>
                  <a:lnTo>
                    <a:pt x="7216" y="2612"/>
                  </a:lnTo>
                  <a:lnTo>
                    <a:pt x="7242" y="2617"/>
                  </a:lnTo>
                  <a:lnTo>
                    <a:pt x="7267" y="2625"/>
                  </a:lnTo>
                  <a:lnTo>
                    <a:pt x="7290" y="2637"/>
                  </a:lnTo>
                  <a:lnTo>
                    <a:pt x="7312" y="2651"/>
                  </a:lnTo>
                  <a:lnTo>
                    <a:pt x="7331" y="2669"/>
                  </a:lnTo>
                  <a:lnTo>
                    <a:pt x="7349" y="2688"/>
                  </a:lnTo>
                  <a:lnTo>
                    <a:pt x="7363" y="2710"/>
                  </a:lnTo>
                  <a:close/>
                  <a:moveTo>
                    <a:pt x="5903" y="4170"/>
                  </a:moveTo>
                  <a:lnTo>
                    <a:pt x="5915" y="4193"/>
                  </a:lnTo>
                  <a:lnTo>
                    <a:pt x="5923" y="4218"/>
                  </a:lnTo>
                  <a:lnTo>
                    <a:pt x="5928" y="4244"/>
                  </a:lnTo>
                  <a:lnTo>
                    <a:pt x="5930" y="4270"/>
                  </a:lnTo>
                  <a:lnTo>
                    <a:pt x="5930" y="5243"/>
                  </a:lnTo>
                  <a:lnTo>
                    <a:pt x="5928" y="5269"/>
                  </a:lnTo>
                  <a:lnTo>
                    <a:pt x="5923" y="5295"/>
                  </a:lnTo>
                  <a:lnTo>
                    <a:pt x="5915" y="5320"/>
                  </a:lnTo>
                  <a:lnTo>
                    <a:pt x="5903" y="5343"/>
                  </a:lnTo>
                  <a:lnTo>
                    <a:pt x="5889" y="5365"/>
                  </a:lnTo>
                  <a:lnTo>
                    <a:pt x="5871" y="5384"/>
                  </a:lnTo>
                  <a:lnTo>
                    <a:pt x="5852" y="5402"/>
                  </a:lnTo>
                  <a:lnTo>
                    <a:pt x="5830" y="5416"/>
                  </a:lnTo>
                  <a:lnTo>
                    <a:pt x="5807" y="5428"/>
                  </a:lnTo>
                  <a:lnTo>
                    <a:pt x="5782" y="5436"/>
                  </a:lnTo>
                  <a:lnTo>
                    <a:pt x="5756" y="5441"/>
                  </a:lnTo>
                  <a:lnTo>
                    <a:pt x="5730" y="5443"/>
                  </a:lnTo>
                  <a:lnTo>
                    <a:pt x="5704" y="5441"/>
                  </a:lnTo>
                  <a:lnTo>
                    <a:pt x="5678" y="5436"/>
                  </a:lnTo>
                  <a:lnTo>
                    <a:pt x="5653" y="5428"/>
                  </a:lnTo>
                  <a:lnTo>
                    <a:pt x="5630" y="5416"/>
                  </a:lnTo>
                  <a:lnTo>
                    <a:pt x="5608" y="5402"/>
                  </a:lnTo>
                  <a:lnTo>
                    <a:pt x="5589" y="5384"/>
                  </a:lnTo>
                  <a:lnTo>
                    <a:pt x="5571" y="5365"/>
                  </a:lnTo>
                  <a:lnTo>
                    <a:pt x="5557" y="5343"/>
                  </a:lnTo>
                  <a:lnTo>
                    <a:pt x="5545" y="5320"/>
                  </a:lnTo>
                  <a:lnTo>
                    <a:pt x="5537" y="5295"/>
                  </a:lnTo>
                  <a:lnTo>
                    <a:pt x="5532" y="5269"/>
                  </a:lnTo>
                  <a:lnTo>
                    <a:pt x="5530" y="5243"/>
                  </a:lnTo>
                  <a:lnTo>
                    <a:pt x="5530" y="4270"/>
                  </a:lnTo>
                  <a:lnTo>
                    <a:pt x="5532" y="4244"/>
                  </a:lnTo>
                  <a:lnTo>
                    <a:pt x="5537" y="4218"/>
                  </a:lnTo>
                  <a:lnTo>
                    <a:pt x="5545" y="4193"/>
                  </a:lnTo>
                  <a:lnTo>
                    <a:pt x="5557" y="4170"/>
                  </a:lnTo>
                  <a:lnTo>
                    <a:pt x="5571" y="4148"/>
                  </a:lnTo>
                  <a:lnTo>
                    <a:pt x="5589" y="4129"/>
                  </a:lnTo>
                  <a:lnTo>
                    <a:pt x="5608" y="4111"/>
                  </a:lnTo>
                  <a:lnTo>
                    <a:pt x="5630" y="4097"/>
                  </a:lnTo>
                  <a:lnTo>
                    <a:pt x="5653" y="4085"/>
                  </a:lnTo>
                  <a:lnTo>
                    <a:pt x="5678" y="4077"/>
                  </a:lnTo>
                  <a:lnTo>
                    <a:pt x="5704" y="4072"/>
                  </a:lnTo>
                  <a:lnTo>
                    <a:pt x="5730" y="4070"/>
                  </a:lnTo>
                  <a:lnTo>
                    <a:pt x="5756" y="4072"/>
                  </a:lnTo>
                  <a:lnTo>
                    <a:pt x="5782" y="4077"/>
                  </a:lnTo>
                  <a:lnTo>
                    <a:pt x="5807" y="4085"/>
                  </a:lnTo>
                  <a:lnTo>
                    <a:pt x="5830" y="4097"/>
                  </a:lnTo>
                  <a:lnTo>
                    <a:pt x="5852" y="4111"/>
                  </a:lnTo>
                  <a:lnTo>
                    <a:pt x="5871" y="4129"/>
                  </a:lnTo>
                  <a:lnTo>
                    <a:pt x="5889" y="4148"/>
                  </a:lnTo>
                  <a:lnTo>
                    <a:pt x="5903" y="4170"/>
                  </a:lnTo>
                  <a:close/>
                  <a:moveTo>
                    <a:pt x="4443" y="3197"/>
                  </a:moveTo>
                  <a:lnTo>
                    <a:pt x="4455" y="3220"/>
                  </a:lnTo>
                  <a:lnTo>
                    <a:pt x="4463" y="3245"/>
                  </a:lnTo>
                  <a:lnTo>
                    <a:pt x="4468" y="3271"/>
                  </a:lnTo>
                  <a:lnTo>
                    <a:pt x="4470" y="3297"/>
                  </a:lnTo>
                  <a:lnTo>
                    <a:pt x="4470" y="5243"/>
                  </a:lnTo>
                  <a:lnTo>
                    <a:pt x="4468" y="5269"/>
                  </a:lnTo>
                  <a:lnTo>
                    <a:pt x="4463" y="5295"/>
                  </a:lnTo>
                  <a:lnTo>
                    <a:pt x="4455" y="5320"/>
                  </a:lnTo>
                  <a:lnTo>
                    <a:pt x="4443" y="5343"/>
                  </a:lnTo>
                  <a:lnTo>
                    <a:pt x="4429" y="5365"/>
                  </a:lnTo>
                  <a:lnTo>
                    <a:pt x="4411" y="5384"/>
                  </a:lnTo>
                  <a:lnTo>
                    <a:pt x="4392" y="5402"/>
                  </a:lnTo>
                  <a:lnTo>
                    <a:pt x="4370" y="5416"/>
                  </a:lnTo>
                  <a:lnTo>
                    <a:pt x="4347" y="5428"/>
                  </a:lnTo>
                  <a:lnTo>
                    <a:pt x="4322" y="5436"/>
                  </a:lnTo>
                  <a:lnTo>
                    <a:pt x="4296" y="5441"/>
                  </a:lnTo>
                  <a:lnTo>
                    <a:pt x="4270" y="5443"/>
                  </a:lnTo>
                  <a:lnTo>
                    <a:pt x="4244" y="5441"/>
                  </a:lnTo>
                  <a:lnTo>
                    <a:pt x="4218" y="5436"/>
                  </a:lnTo>
                  <a:lnTo>
                    <a:pt x="4193" y="5428"/>
                  </a:lnTo>
                  <a:lnTo>
                    <a:pt x="4170" y="5416"/>
                  </a:lnTo>
                  <a:lnTo>
                    <a:pt x="4148" y="5402"/>
                  </a:lnTo>
                  <a:lnTo>
                    <a:pt x="4129" y="5384"/>
                  </a:lnTo>
                  <a:lnTo>
                    <a:pt x="4111" y="5365"/>
                  </a:lnTo>
                  <a:lnTo>
                    <a:pt x="4097" y="5343"/>
                  </a:lnTo>
                  <a:lnTo>
                    <a:pt x="4085" y="5320"/>
                  </a:lnTo>
                  <a:lnTo>
                    <a:pt x="4077" y="5295"/>
                  </a:lnTo>
                  <a:lnTo>
                    <a:pt x="4072" y="5269"/>
                  </a:lnTo>
                  <a:lnTo>
                    <a:pt x="4070" y="5243"/>
                  </a:lnTo>
                  <a:lnTo>
                    <a:pt x="4070" y="3297"/>
                  </a:lnTo>
                  <a:lnTo>
                    <a:pt x="4072" y="3271"/>
                  </a:lnTo>
                  <a:lnTo>
                    <a:pt x="4077" y="3245"/>
                  </a:lnTo>
                  <a:lnTo>
                    <a:pt x="4085" y="3220"/>
                  </a:lnTo>
                  <a:lnTo>
                    <a:pt x="4097" y="3197"/>
                  </a:lnTo>
                  <a:lnTo>
                    <a:pt x="4111" y="3175"/>
                  </a:lnTo>
                  <a:lnTo>
                    <a:pt x="4129" y="3156"/>
                  </a:lnTo>
                  <a:lnTo>
                    <a:pt x="4148" y="3138"/>
                  </a:lnTo>
                  <a:lnTo>
                    <a:pt x="4170" y="3124"/>
                  </a:lnTo>
                  <a:lnTo>
                    <a:pt x="4193" y="3112"/>
                  </a:lnTo>
                  <a:lnTo>
                    <a:pt x="4218" y="3104"/>
                  </a:lnTo>
                  <a:lnTo>
                    <a:pt x="4244" y="3099"/>
                  </a:lnTo>
                  <a:lnTo>
                    <a:pt x="4270" y="3097"/>
                  </a:lnTo>
                  <a:lnTo>
                    <a:pt x="4296" y="3099"/>
                  </a:lnTo>
                  <a:lnTo>
                    <a:pt x="4322" y="3104"/>
                  </a:lnTo>
                  <a:lnTo>
                    <a:pt x="4347" y="3112"/>
                  </a:lnTo>
                  <a:lnTo>
                    <a:pt x="4370" y="3124"/>
                  </a:lnTo>
                  <a:lnTo>
                    <a:pt x="4392" y="3138"/>
                  </a:lnTo>
                  <a:lnTo>
                    <a:pt x="4411" y="3156"/>
                  </a:lnTo>
                  <a:lnTo>
                    <a:pt x="4429" y="3175"/>
                  </a:lnTo>
                  <a:lnTo>
                    <a:pt x="4443" y="3197"/>
                  </a:lnTo>
                  <a:close/>
                  <a:moveTo>
                    <a:pt x="2983" y="3927"/>
                  </a:moveTo>
                  <a:lnTo>
                    <a:pt x="2995" y="3950"/>
                  </a:lnTo>
                  <a:lnTo>
                    <a:pt x="3003" y="3975"/>
                  </a:lnTo>
                  <a:lnTo>
                    <a:pt x="3008" y="4001"/>
                  </a:lnTo>
                  <a:lnTo>
                    <a:pt x="3010" y="4027"/>
                  </a:lnTo>
                  <a:lnTo>
                    <a:pt x="3010" y="5243"/>
                  </a:lnTo>
                  <a:lnTo>
                    <a:pt x="3008" y="5269"/>
                  </a:lnTo>
                  <a:lnTo>
                    <a:pt x="3003" y="5295"/>
                  </a:lnTo>
                  <a:lnTo>
                    <a:pt x="2995" y="5320"/>
                  </a:lnTo>
                  <a:lnTo>
                    <a:pt x="2983" y="5343"/>
                  </a:lnTo>
                  <a:lnTo>
                    <a:pt x="2969" y="5365"/>
                  </a:lnTo>
                  <a:lnTo>
                    <a:pt x="2951" y="5384"/>
                  </a:lnTo>
                  <a:lnTo>
                    <a:pt x="2932" y="5402"/>
                  </a:lnTo>
                  <a:lnTo>
                    <a:pt x="2910" y="5416"/>
                  </a:lnTo>
                  <a:lnTo>
                    <a:pt x="2887" y="5428"/>
                  </a:lnTo>
                  <a:lnTo>
                    <a:pt x="2862" y="5436"/>
                  </a:lnTo>
                  <a:lnTo>
                    <a:pt x="2836" y="5441"/>
                  </a:lnTo>
                  <a:lnTo>
                    <a:pt x="2810" y="5443"/>
                  </a:lnTo>
                  <a:lnTo>
                    <a:pt x="2784" y="5441"/>
                  </a:lnTo>
                  <a:lnTo>
                    <a:pt x="2758" y="5436"/>
                  </a:lnTo>
                  <a:lnTo>
                    <a:pt x="2733" y="5428"/>
                  </a:lnTo>
                  <a:lnTo>
                    <a:pt x="2710" y="5416"/>
                  </a:lnTo>
                  <a:lnTo>
                    <a:pt x="2688" y="5402"/>
                  </a:lnTo>
                  <a:lnTo>
                    <a:pt x="2669" y="5384"/>
                  </a:lnTo>
                  <a:lnTo>
                    <a:pt x="2651" y="5365"/>
                  </a:lnTo>
                  <a:lnTo>
                    <a:pt x="2637" y="5343"/>
                  </a:lnTo>
                  <a:lnTo>
                    <a:pt x="2625" y="5320"/>
                  </a:lnTo>
                  <a:lnTo>
                    <a:pt x="2617" y="5295"/>
                  </a:lnTo>
                  <a:lnTo>
                    <a:pt x="2612" y="5269"/>
                  </a:lnTo>
                  <a:lnTo>
                    <a:pt x="2610" y="5243"/>
                  </a:lnTo>
                  <a:lnTo>
                    <a:pt x="2610" y="4027"/>
                  </a:lnTo>
                  <a:lnTo>
                    <a:pt x="2612" y="4001"/>
                  </a:lnTo>
                  <a:lnTo>
                    <a:pt x="2617" y="3975"/>
                  </a:lnTo>
                  <a:lnTo>
                    <a:pt x="2625" y="3950"/>
                  </a:lnTo>
                  <a:lnTo>
                    <a:pt x="2637" y="3927"/>
                  </a:lnTo>
                  <a:lnTo>
                    <a:pt x="2651" y="3905"/>
                  </a:lnTo>
                  <a:lnTo>
                    <a:pt x="2669" y="3886"/>
                  </a:lnTo>
                  <a:lnTo>
                    <a:pt x="2688" y="3868"/>
                  </a:lnTo>
                  <a:lnTo>
                    <a:pt x="2710" y="3854"/>
                  </a:lnTo>
                  <a:lnTo>
                    <a:pt x="2733" y="3842"/>
                  </a:lnTo>
                  <a:lnTo>
                    <a:pt x="2758" y="3834"/>
                  </a:lnTo>
                  <a:lnTo>
                    <a:pt x="2784" y="3829"/>
                  </a:lnTo>
                  <a:lnTo>
                    <a:pt x="2810" y="3827"/>
                  </a:lnTo>
                  <a:lnTo>
                    <a:pt x="2836" y="3829"/>
                  </a:lnTo>
                  <a:lnTo>
                    <a:pt x="2862" y="3834"/>
                  </a:lnTo>
                  <a:lnTo>
                    <a:pt x="2887" y="3842"/>
                  </a:lnTo>
                  <a:lnTo>
                    <a:pt x="2910" y="3854"/>
                  </a:lnTo>
                  <a:lnTo>
                    <a:pt x="2932" y="3868"/>
                  </a:lnTo>
                  <a:lnTo>
                    <a:pt x="2951" y="3886"/>
                  </a:lnTo>
                  <a:lnTo>
                    <a:pt x="2969" y="3905"/>
                  </a:lnTo>
                  <a:lnTo>
                    <a:pt x="2983" y="3927"/>
                  </a:lnTo>
                  <a:close/>
                </a:path>
              </a:pathLst>
            </a:custGeom>
            <a:solidFill>
              <a:srgbClr val="FFFFFF"/>
            </a:solidFill>
            <a:ln>
              <a:noFill/>
            </a:ln>
          </p:spPr>
          <p:txBody>
            <a:bodyPr/>
            <a:lstStyle/>
            <a:p>
              <a:endParaRPr/>
            </a:p>
          </p:txBody>
        </p:sp>
        <p:sp>
          <p:nvSpPr>
            <p:cNvPr id="90129" name="Outline">
              <a:extLst>
                <a:ext uri="{FF2B5EF4-FFF2-40B4-BE49-F238E27FC236}">
                  <a16:creationId xmlns:a16="http://schemas.microsoft.com/office/drawing/2014/main" id="{7A7EE4BF-D945-4BD9-BFE8-DAEC941BBE1D}"/>
                </a:ext>
              </a:extLst>
            </p:cNvPr>
            <p:cNvSpPr/>
            <p:nvPr/>
          </p:nvSpPr>
          <p:spPr>
            <a:xfrm>
              <a:off x="4308995" y="3158538"/>
              <a:ext cx="914400" cy="914400"/>
            </a:xfrm>
            <a:custGeom>
              <a:avLst/>
              <a:gdLst/>
              <a:ahLst/>
              <a:cxnLst/>
              <a:rect l="0" t="0" r="10000" b="10000"/>
              <a:pathLst>
                <a:path w="10000" h="10000">
                  <a:moveTo>
                    <a:pt x="1579" y="1100"/>
                  </a:moveTo>
                  <a:lnTo>
                    <a:pt x="1588" y="1100"/>
                  </a:lnTo>
                  <a:lnTo>
                    <a:pt x="1593" y="1100"/>
                  </a:lnTo>
                  <a:lnTo>
                    <a:pt x="8407" y="1100"/>
                  </a:lnTo>
                  <a:lnTo>
                    <a:pt x="8412" y="1100"/>
                  </a:lnTo>
                  <a:lnTo>
                    <a:pt x="8421" y="1100"/>
                  </a:lnTo>
                  <a:lnTo>
                    <a:pt x="8430" y="1101"/>
                  </a:lnTo>
                  <a:lnTo>
                    <a:pt x="8439" y="1101"/>
                  </a:lnTo>
                  <a:lnTo>
                    <a:pt x="8448" y="1102"/>
                  </a:lnTo>
                  <a:lnTo>
                    <a:pt x="8457" y="1103"/>
                  </a:lnTo>
                  <a:lnTo>
                    <a:pt x="8467" y="1104"/>
                  </a:lnTo>
                  <a:lnTo>
                    <a:pt x="8476" y="1105"/>
                  </a:lnTo>
                  <a:lnTo>
                    <a:pt x="8485" y="1106"/>
                  </a:lnTo>
                  <a:lnTo>
                    <a:pt x="8494" y="1108"/>
                  </a:lnTo>
                  <a:lnTo>
                    <a:pt x="8503" y="1110"/>
                  </a:lnTo>
                  <a:lnTo>
                    <a:pt x="8512" y="1111"/>
                  </a:lnTo>
                  <a:lnTo>
                    <a:pt x="8521" y="1114"/>
                  </a:lnTo>
                  <a:lnTo>
                    <a:pt x="8530" y="1116"/>
                  </a:lnTo>
                  <a:lnTo>
                    <a:pt x="8539" y="1118"/>
                  </a:lnTo>
                  <a:lnTo>
                    <a:pt x="8548" y="1121"/>
                  </a:lnTo>
                  <a:lnTo>
                    <a:pt x="8557" y="1124"/>
                  </a:lnTo>
                  <a:lnTo>
                    <a:pt x="8566" y="1126"/>
                  </a:lnTo>
                  <a:lnTo>
                    <a:pt x="8575" y="1130"/>
                  </a:lnTo>
                  <a:lnTo>
                    <a:pt x="8583" y="1133"/>
                  </a:lnTo>
                  <a:lnTo>
                    <a:pt x="8592" y="1136"/>
                  </a:lnTo>
                  <a:lnTo>
                    <a:pt x="8601" y="1140"/>
                  </a:lnTo>
                  <a:lnTo>
                    <a:pt x="8610" y="1144"/>
                  </a:lnTo>
                  <a:lnTo>
                    <a:pt x="8618" y="1148"/>
                  </a:lnTo>
                  <a:lnTo>
                    <a:pt x="8627" y="1152"/>
                  </a:lnTo>
                  <a:lnTo>
                    <a:pt x="8635" y="1156"/>
                  </a:lnTo>
                  <a:lnTo>
                    <a:pt x="8643" y="1161"/>
                  </a:lnTo>
                  <a:lnTo>
                    <a:pt x="8651" y="1166"/>
                  </a:lnTo>
                  <a:lnTo>
                    <a:pt x="8656" y="1168"/>
                  </a:lnTo>
                  <a:lnTo>
                    <a:pt x="8663" y="1173"/>
                  </a:lnTo>
                  <a:lnTo>
                    <a:pt x="8672" y="1178"/>
                  </a:lnTo>
                  <a:lnTo>
                    <a:pt x="8679" y="1183"/>
                  </a:lnTo>
                  <a:lnTo>
                    <a:pt x="8687" y="1188"/>
                  </a:lnTo>
                  <a:lnTo>
                    <a:pt x="8695" y="1193"/>
                  </a:lnTo>
                  <a:lnTo>
                    <a:pt x="8703" y="1199"/>
                  </a:lnTo>
                  <a:lnTo>
                    <a:pt x="8710" y="1205"/>
                  </a:lnTo>
                  <a:lnTo>
                    <a:pt x="8717" y="1211"/>
                  </a:lnTo>
                  <a:lnTo>
                    <a:pt x="8724" y="1216"/>
                  </a:lnTo>
                  <a:lnTo>
                    <a:pt x="8732" y="1223"/>
                  </a:lnTo>
                  <a:lnTo>
                    <a:pt x="8738" y="1229"/>
                  </a:lnTo>
                  <a:lnTo>
                    <a:pt x="8745" y="1235"/>
                  </a:lnTo>
                  <a:lnTo>
                    <a:pt x="8752" y="1241"/>
                  </a:lnTo>
                  <a:lnTo>
                    <a:pt x="8759" y="1248"/>
                  </a:lnTo>
                  <a:lnTo>
                    <a:pt x="8765" y="1255"/>
                  </a:lnTo>
                  <a:lnTo>
                    <a:pt x="8771" y="1262"/>
                  </a:lnTo>
                  <a:lnTo>
                    <a:pt x="8777" y="1268"/>
                  </a:lnTo>
                  <a:lnTo>
                    <a:pt x="8784" y="1276"/>
                  </a:lnTo>
                  <a:lnTo>
                    <a:pt x="8789" y="1283"/>
                  </a:lnTo>
                  <a:lnTo>
                    <a:pt x="8795" y="1290"/>
                  </a:lnTo>
                  <a:lnTo>
                    <a:pt x="8801" y="1297"/>
                  </a:lnTo>
                  <a:lnTo>
                    <a:pt x="8807" y="1305"/>
                  </a:lnTo>
                  <a:lnTo>
                    <a:pt x="8812" y="1313"/>
                  </a:lnTo>
                  <a:lnTo>
                    <a:pt x="8817" y="1321"/>
                  </a:lnTo>
                  <a:lnTo>
                    <a:pt x="8822" y="1328"/>
                  </a:lnTo>
                  <a:lnTo>
                    <a:pt x="8827" y="1337"/>
                  </a:lnTo>
                  <a:lnTo>
                    <a:pt x="8832" y="1344"/>
                  </a:lnTo>
                  <a:lnTo>
                    <a:pt x="8834" y="1349"/>
                  </a:lnTo>
                  <a:lnTo>
                    <a:pt x="8839" y="1357"/>
                  </a:lnTo>
                  <a:lnTo>
                    <a:pt x="8844" y="1365"/>
                  </a:lnTo>
                  <a:lnTo>
                    <a:pt x="8848" y="1373"/>
                  </a:lnTo>
                  <a:lnTo>
                    <a:pt x="8852" y="1382"/>
                  </a:lnTo>
                  <a:lnTo>
                    <a:pt x="8856" y="1390"/>
                  </a:lnTo>
                  <a:lnTo>
                    <a:pt x="8860" y="1399"/>
                  </a:lnTo>
                  <a:lnTo>
                    <a:pt x="8864" y="1408"/>
                  </a:lnTo>
                  <a:lnTo>
                    <a:pt x="8867" y="1417"/>
                  </a:lnTo>
                  <a:lnTo>
                    <a:pt x="8870" y="1425"/>
                  </a:lnTo>
                  <a:lnTo>
                    <a:pt x="8874" y="1434"/>
                  </a:lnTo>
                  <a:lnTo>
                    <a:pt x="8876" y="1443"/>
                  </a:lnTo>
                  <a:lnTo>
                    <a:pt x="8879" y="1452"/>
                  </a:lnTo>
                  <a:lnTo>
                    <a:pt x="8882" y="1461"/>
                  </a:lnTo>
                  <a:lnTo>
                    <a:pt x="8884" y="1470"/>
                  </a:lnTo>
                  <a:lnTo>
                    <a:pt x="8886" y="1479"/>
                  </a:lnTo>
                  <a:lnTo>
                    <a:pt x="8889" y="1488"/>
                  </a:lnTo>
                  <a:lnTo>
                    <a:pt x="8890" y="1497"/>
                  </a:lnTo>
                  <a:lnTo>
                    <a:pt x="8892" y="1506"/>
                  </a:lnTo>
                  <a:lnTo>
                    <a:pt x="8894" y="1515"/>
                  </a:lnTo>
                  <a:lnTo>
                    <a:pt x="8895" y="1524"/>
                  </a:lnTo>
                  <a:lnTo>
                    <a:pt x="8896" y="1533"/>
                  </a:lnTo>
                  <a:lnTo>
                    <a:pt x="8897" y="1543"/>
                  </a:lnTo>
                  <a:lnTo>
                    <a:pt x="8898" y="1552"/>
                  </a:lnTo>
                  <a:lnTo>
                    <a:pt x="8899" y="1561"/>
                  </a:lnTo>
                  <a:lnTo>
                    <a:pt x="8899" y="1570"/>
                  </a:lnTo>
                  <a:lnTo>
                    <a:pt x="8900" y="1579"/>
                  </a:lnTo>
                  <a:lnTo>
                    <a:pt x="8900" y="1588"/>
                  </a:lnTo>
                  <a:lnTo>
                    <a:pt x="8900" y="1593"/>
                  </a:lnTo>
                  <a:lnTo>
                    <a:pt x="8900" y="6217"/>
                  </a:lnTo>
                  <a:lnTo>
                    <a:pt x="8900" y="6222"/>
                  </a:lnTo>
                  <a:lnTo>
                    <a:pt x="8900" y="6231"/>
                  </a:lnTo>
                  <a:lnTo>
                    <a:pt x="8899" y="6240"/>
                  </a:lnTo>
                  <a:lnTo>
                    <a:pt x="8899" y="6249"/>
                  </a:lnTo>
                  <a:lnTo>
                    <a:pt x="8898" y="6258"/>
                  </a:lnTo>
                  <a:lnTo>
                    <a:pt x="8897" y="6267"/>
                  </a:lnTo>
                  <a:lnTo>
                    <a:pt x="8896" y="6277"/>
                  </a:lnTo>
                  <a:lnTo>
                    <a:pt x="8895" y="6286"/>
                  </a:lnTo>
                  <a:lnTo>
                    <a:pt x="8894" y="6295"/>
                  </a:lnTo>
                  <a:lnTo>
                    <a:pt x="8892" y="6304"/>
                  </a:lnTo>
                  <a:lnTo>
                    <a:pt x="8890" y="6313"/>
                  </a:lnTo>
                  <a:lnTo>
                    <a:pt x="8889" y="6322"/>
                  </a:lnTo>
                  <a:lnTo>
                    <a:pt x="8886" y="6331"/>
                  </a:lnTo>
                  <a:lnTo>
                    <a:pt x="8884" y="6340"/>
                  </a:lnTo>
                  <a:lnTo>
                    <a:pt x="8882" y="6349"/>
                  </a:lnTo>
                  <a:lnTo>
                    <a:pt x="8879" y="6358"/>
                  </a:lnTo>
                  <a:lnTo>
                    <a:pt x="8876" y="6367"/>
                  </a:lnTo>
                  <a:lnTo>
                    <a:pt x="8874" y="6376"/>
                  </a:lnTo>
                  <a:lnTo>
                    <a:pt x="8870" y="6385"/>
                  </a:lnTo>
                  <a:lnTo>
                    <a:pt x="8867" y="6393"/>
                  </a:lnTo>
                  <a:lnTo>
                    <a:pt x="8864" y="6402"/>
                  </a:lnTo>
                  <a:lnTo>
                    <a:pt x="8860" y="6411"/>
                  </a:lnTo>
                  <a:lnTo>
                    <a:pt x="8856" y="6420"/>
                  </a:lnTo>
                  <a:lnTo>
                    <a:pt x="8852" y="6428"/>
                  </a:lnTo>
                  <a:lnTo>
                    <a:pt x="8848" y="6437"/>
                  </a:lnTo>
                  <a:lnTo>
                    <a:pt x="8844" y="6445"/>
                  </a:lnTo>
                  <a:lnTo>
                    <a:pt x="8839" y="6453"/>
                  </a:lnTo>
                  <a:lnTo>
                    <a:pt x="8834" y="6461"/>
                  </a:lnTo>
                  <a:lnTo>
                    <a:pt x="8832" y="6466"/>
                  </a:lnTo>
                  <a:lnTo>
                    <a:pt x="8827" y="6473"/>
                  </a:lnTo>
                  <a:lnTo>
                    <a:pt x="8822" y="6482"/>
                  </a:lnTo>
                  <a:lnTo>
                    <a:pt x="8817" y="6489"/>
                  </a:lnTo>
                  <a:lnTo>
                    <a:pt x="8812" y="6497"/>
                  </a:lnTo>
                  <a:lnTo>
                    <a:pt x="8807" y="6505"/>
                  </a:lnTo>
                  <a:lnTo>
                    <a:pt x="8801" y="6513"/>
                  </a:lnTo>
                  <a:lnTo>
                    <a:pt x="8795" y="6520"/>
                  </a:lnTo>
                  <a:lnTo>
                    <a:pt x="8789" y="6527"/>
                  </a:lnTo>
                  <a:lnTo>
                    <a:pt x="8784" y="6534"/>
                  </a:lnTo>
                  <a:lnTo>
                    <a:pt x="8777" y="6542"/>
                  </a:lnTo>
                  <a:lnTo>
                    <a:pt x="8771" y="6548"/>
                  </a:lnTo>
                  <a:lnTo>
                    <a:pt x="8765" y="6555"/>
                  </a:lnTo>
                  <a:lnTo>
                    <a:pt x="8759" y="6562"/>
                  </a:lnTo>
                  <a:lnTo>
                    <a:pt x="8752" y="6569"/>
                  </a:lnTo>
                  <a:lnTo>
                    <a:pt x="8745" y="6575"/>
                  </a:lnTo>
                  <a:lnTo>
                    <a:pt x="8738" y="6581"/>
                  </a:lnTo>
                  <a:lnTo>
                    <a:pt x="8732" y="6587"/>
                  </a:lnTo>
                  <a:lnTo>
                    <a:pt x="8724" y="6594"/>
                  </a:lnTo>
                  <a:lnTo>
                    <a:pt x="8717" y="6599"/>
                  </a:lnTo>
                  <a:lnTo>
                    <a:pt x="8710" y="6605"/>
                  </a:lnTo>
                  <a:lnTo>
                    <a:pt x="8703" y="6611"/>
                  </a:lnTo>
                  <a:lnTo>
                    <a:pt x="8695" y="6617"/>
                  </a:lnTo>
                  <a:lnTo>
                    <a:pt x="8687" y="6622"/>
                  </a:lnTo>
                  <a:lnTo>
                    <a:pt x="8679" y="6627"/>
                  </a:lnTo>
                  <a:lnTo>
                    <a:pt x="8672" y="6632"/>
                  </a:lnTo>
                  <a:lnTo>
                    <a:pt x="8663" y="6637"/>
                  </a:lnTo>
                  <a:lnTo>
                    <a:pt x="8656" y="6642"/>
                  </a:lnTo>
                  <a:lnTo>
                    <a:pt x="8651" y="6644"/>
                  </a:lnTo>
                  <a:lnTo>
                    <a:pt x="8643" y="6649"/>
                  </a:lnTo>
                  <a:lnTo>
                    <a:pt x="8635" y="6654"/>
                  </a:lnTo>
                  <a:lnTo>
                    <a:pt x="8627" y="6658"/>
                  </a:lnTo>
                  <a:lnTo>
                    <a:pt x="8618" y="6662"/>
                  </a:lnTo>
                  <a:lnTo>
                    <a:pt x="8610" y="6666"/>
                  </a:lnTo>
                  <a:lnTo>
                    <a:pt x="8601" y="6670"/>
                  </a:lnTo>
                  <a:lnTo>
                    <a:pt x="8592" y="6674"/>
                  </a:lnTo>
                  <a:lnTo>
                    <a:pt x="8583" y="6677"/>
                  </a:lnTo>
                  <a:lnTo>
                    <a:pt x="8575" y="6680"/>
                  </a:lnTo>
                  <a:lnTo>
                    <a:pt x="8566" y="6684"/>
                  </a:lnTo>
                  <a:lnTo>
                    <a:pt x="8557" y="6686"/>
                  </a:lnTo>
                  <a:lnTo>
                    <a:pt x="8548" y="6689"/>
                  </a:lnTo>
                  <a:lnTo>
                    <a:pt x="8539" y="6692"/>
                  </a:lnTo>
                  <a:lnTo>
                    <a:pt x="8530" y="6694"/>
                  </a:lnTo>
                  <a:lnTo>
                    <a:pt x="8521" y="6696"/>
                  </a:lnTo>
                  <a:lnTo>
                    <a:pt x="8512" y="6699"/>
                  </a:lnTo>
                  <a:lnTo>
                    <a:pt x="8503" y="6700"/>
                  </a:lnTo>
                  <a:lnTo>
                    <a:pt x="8494" y="6702"/>
                  </a:lnTo>
                  <a:lnTo>
                    <a:pt x="8485" y="6704"/>
                  </a:lnTo>
                  <a:lnTo>
                    <a:pt x="8476" y="6705"/>
                  </a:lnTo>
                  <a:lnTo>
                    <a:pt x="8467" y="6706"/>
                  </a:lnTo>
                  <a:lnTo>
                    <a:pt x="8457" y="6707"/>
                  </a:lnTo>
                  <a:lnTo>
                    <a:pt x="8448" y="6708"/>
                  </a:lnTo>
                  <a:lnTo>
                    <a:pt x="8439" y="6709"/>
                  </a:lnTo>
                  <a:lnTo>
                    <a:pt x="8430" y="6709"/>
                  </a:lnTo>
                  <a:lnTo>
                    <a:pt x="8421" y="6710"/>
                  </a:lnTo>
                  <a:lnTo>
                    <a:pt x="8412" y="6710"/>
                  </a:lnTo>
                  <a:lnTo>
                    <a:pt x="8407" y="6710"/>
                  </a:lnTo>
                  <a:lnTo>
                    <a:pt x="5250" y="6710"/>
                  </a:lnTo>
                  <a:lnTo>
                    <a:pt x="5250" y="8400"/>
                  </a:lnTo>
                  <a:lnTo>
                    <a:pt x="6460" y="8400"/>
                  </a:lnTo>
                  <a:lnTo>
                    <a:pt x="6493" y="8402"/>
                  </a:lnTo>
                  <a:lnTo>
                    <a:pt x="6525" y="8409"/>
                  </a:lnTo>
                  <a:lnTo>
                    <a:pt x="6556" y="8419"/>
                  </a:lnTo>
                  <a:lnTo>
                    <a:pt x="6585" y="8433"/>
                  </a:lnTo>
                  <a:lnTo>
                    <a:pt x="6612" y="8452"/>
                  </a:lnTo>
                  <a:lnTo>
                    <a:pt x="6637" y="8473"/>
                  </a:lnTo>
                  <a:lnTo>
                    <a:pt x="6658" y="8498"/>
                  </a:lnTo>
                  <a:lnTo>
                    <a:pt x="6677" y="8525"/>
                  </a:lnTo>
                  <a:lnTo>
                    <a:pt x="6691" y="8554"/>
                  </a:lnTo>
                  <a:lnTo>
                    <a:pt x="6701" y="8585"/>
                  </a:lnTo>
                  <a:lnTo>
                    <a:pt x="6708" y="8617"/>
                  </a:lnTo>
                  <a:lnTo>
                    <a:pt x="6710" y="8650"/>
                  </a:lnTo>
                  <a:lnTo>
                    <a:pt x="6708" y="8683"/>
                  </a:lnTo>
                  <a:lnTo>
                    <a:pt x="6701" y="8715"/>
                  </a:lnTo>
                  <a:lnTo>
                    <a:pt x="6691" y="8746"/>
                  </a:lnTo>
                  <a:lnTo>
                    <a:pt x="6677" y="8775"/>
                  </a:lnTo>
                  <a:lnTo>
                    <a:pt x="6658" y="8802"/>
                  </a:lnTo>
                  <a:lnTo>
                    <a:pt x="6637" y="8827"/>
                  </a:lnTo>
                  <a:lnTo>
                    <a:pt x="6612" y="8848"/>
                  </a:lnTo>
                  <a:lnTo>
                    <a:pt x="6585" y="8867"/>
                  </a:lnTo>
                  <a:lnTo>
                    <a:pt x="6556" y="8881"/>
                  </a:lnTo>
                  <a:lnTo>
                    <a:pt x="6525" y="8891"/>
                  </a:lnTo>
                  <a:lnTo>
                    <a:pt x="6493" y="8898"/>
                  </a:lnTo>
                  <a:lnTo>
                    <a:pt x="6460" y="8900"/>
                  </a:lnTo>
                  <a:lnTo>
                    <a:pt x="3540" y="8900"/>
                  </a:lnTo>
                  <a:lnTo>
                    <a:pt x="3507" y="8898"/>
                  </a:lnTo>
                  <a:lnTo>
                    <a:pt x="3475" y="8891"/>
                  </a:lnTo>
                  <a:lnTo>
                    <a:pt x="3444" y="8881"/>
                  </a:lnTo>
                  <a:lnTo>
                    <a:pt x="3415" y="8867"/>
                  </a:lnTo>
                  <a:lnTo>
                    <a:pt x="3388" y="8848"/>
                  </a:lnTo>
                  <a:lnTo>
                    <a:pt x="3363" y="8827"/>
                  </a:lnTo>
                  <a:lnTo>
                    <a:pt x="3342" y="8802"/>
                  </a:lnTo>
                  <a:lnTo>
                    <a:pt x="3323" y="8775"/>
                  </a:lnTo>
                  <a:lnTo>
                    <a:pt x="3309" y="8746"/>
                  </a:lnTo>
                  <a:lnTo>
                    <a:pt x="3299" y="8715"/>
                  </a:lnTo>
                  <a:lnTo>
                    <a:pt x="3292" y="8683"/>
                  </a:lnTo>
                  <a:lnTo>
                    <a:pt x="3290" y="8650"/>
                  </a:lnTo>
                  <a:lnTo>
                    <a:pt x="3292" y="8617"/>
                  </a:lnTo>
                  <a:lnTo>
                    <a:pt x="3299" y="8585"/>
                  </a:lnTo>
                  <a:lnTo>
                    <a:pt x="3309" y="8554"/>
                  </a:lnTo>
                  <a:lnTo>
                    <a:pt x="3323" y="8525"/>
                  </a:lnTo>
                  <a:lnTo>
                    <a:pt x="3342" y="8498"/>
                  </a:lnTo>
                  <a:lnTo>
                    <a:pt x="3363" y="8473"/>
                  </a:lnTo>
                  <a:lnTo>
                    <a:pt x="3388" y="8452"/>
                  </a:lnTo>
                  <a:lnTo>
                    <a:pt x="3415" y="8433"/>
                  </a:lnTo>
                  <a:lnTo>
                    <a:pt x="3444" y="8419"/>
                  </a:lnTo>
                  <a:lnTo>
                    <a:pt x="3475" y="8409"/>
                  </a:lnTo>
                  <a:lnTo>
                    <a:pt x="3507" y="8402"/>
                  </a:lnTo>
                  <a:lnTo>
                    <a:pt x="3540" y="8400"/>
                  </a:lnTo>
                  <a:lnTo>
                    <a:pt x="4750" y="8400"/>
                  </a:lnTo>
                  <a:lnTo>
                    <a:pt x="4750" y="6710"/>
                  </a:lnTo>
                  <a:lnTo>
                    <a:pt x="1593" y="6710"/>
                  </a:lnTo>
                  <a:lnTo>
                    <a:pt x="1588" y="6710"/>
                  </a:lnTo>
                  <a:lnTo>
                    <a:pt x="1579" y="6710"/>
                  </a:lnTo>
                  <a:lnTo>
                    <a:pt x="1570" y="6709"/>
                  </a:lnTo>
                  <a:lnTo>
                    <a:pt x="1561" y="6709"/>
                  </a:lnTo>
                  <a:lnTo>
                    <a:pt x="1552" y="6708"/>
                  </a:lnTo>
                  <a:lnTo>
                    <a:pt x="1543" y="6707"/>
                  </a:lnTo>
                  <a:lnTo>
                    <a:pt x="1533" y="6706"/>
                  </a:lnTo>
                  <a:lnTo>
                    <a:pt x="1524" y="6705"/>
                  </a:lnTo>
                  <a:lnTo>
                    <a:pt x="1515" y="6704"/>
                  </a:lnTo>
                  <a:lnTo>
                    <a:pt x="1506" y="6702"/>
                  </a:lnTo>
                  <a:lnTo>
                    <a:pt x="1497" y="6700"/>
                  </a:lnTo>
                  <a:lnTo>
                    <a:pt x="1488" y="6699"/>
                  </a:lnTo>
                  <a:lnTo>
                    <a:pt x="1479" y="6696"/>
                  </a:lnTo>
                  <a:lnTo>
                    <a:pt x="1470" y="6694"/>
                  </a:lnTo>
                  <a:lnTo>
                    <a:pt x="1461" y="6692"/>
                  </a:lnTo>
                  <a:lnTo>
                    <a:pt x="1452" y="6689"/>
                  </a:lnTo>
                  <a:lnTo>
                    <a:pt x="1443" y="6686"/>
                  </a:lnTo>
                  <a:lnTo>
                    <a:pt x="1434" y="6684"/>
                  </a:lnTo>
                  <a:lnTo>
                    <a:pt x="1425" y="6680"/>
                  </a:lnTo>
                  <a:lnTo>
                    <a:pt x="1417" y="6677"/>
                  </a:lnTo>
                  <a:lnTo>
                    <a:pt x="1408" y="6674"/>
                  </a:lnTo>
                  <a:lnTo>
                    <a:pt x="1399" y="6670"/>
                  </a:lnTo>
                  <a:lnTo>
                    <a:pt x="1390" y="6666"/>
                  </a:lnTo>
                  <a:lnTo>
                    <a:pt x="1382" y="6662"/>
                  </a:lnTo>
                  <a:lnTo>
                    <a:pt x="1373" y="6658"/>
                  </a:lnTo>
                  <a:lnTo>
                    <a:pt x="1365" y="6654"/>
                  </a:lnTo>
                  <a:lnTo>
                    <a:pt x="1357" y="6649"/>
                  </a:lnTo>
                  <a:lnTo>
                    <a:pt x="1349" y="6644"/>
                  </a:lnTo>
                  <a:lnTo>
                    <a:pt x="1344" y="6642"/>
                  </a:lnTo>
                  <a:lnTo>
                    <a:pt x="1337" y="6637"/>
                  </a:lnTo>
                  <a:lnTo>
                    <a:pt x="1328" y="6632"/>
                  </a:lnTo>
                  <a:lnTo>
                    <a:pt x="1321" y="6627"/>
                  </a:lnTo>
                  <a:lnTo>
                    <a:pt x="1313" y="6622"/>
                  </a:lnTo>
                  <a:lnTo>
                    <a:pt x="1305" y="6617"/>
                  </a:lnTo>
                  <a:lnTo>
                    <a:pt x="1297" y="6611"/>
                  </a:lnTo>
                  <a:lnTo>
                    <a:pt x="1290" y="6605"/>
                  </a:lnTo>
                  <a:lnTo>
                    <a:pt x="1283" y="6599"/>
                  </a:lnTo>
                  <a:lnTo>
                    <a:pt x="1276" y="6594"/>
                  </a:lnTo>
                  <a:lnTo>
                    <a:pt x="1268" y="6587"/>
                  </a:lnTo>
                  <a:lnTo>
                    <a:pt x="1262" y="6581"/>
                  </a:lnTo>
                  <a:lnTo>
                    <a:pt x="1255" y="6575"/>
                  </a:lnTo>
                  <a:lnTo>
                    <a:pt x="1248" y="6569"/>
                  </a:lnTo>
                  <a:lnTo>
                    <a:pt x="1241" y="6562"/>
                  </a:lnTo>
                  <a:lnTo>
                    <a:pt x="1235" y="6555"/>
                  </a:lnTo>
                  <a:lnTo>
                    <a:pt x="1229" y="6548"/>
                  </a:lnTo>
                  <a:lnTo>
                    <a:pt x="1223" y="6542"/>
                  </a:lnTo>
                  <a:lnTo>
                    <a:pt x="1216" y="6534"/>
                  </a:lnTo>
                  <a:lnTo>
                    <a:pt x="1211" y="6527"/>
                  </a:lnTo>
                  <a:lnTo>
                    <a:pt x="1205" y="6520"/>
                  </a:lnTo>
                  <a:lnTo>
                    <a:pt x="1199" y="6513"/>
                  </a:lnTo>
                  <a:lnTo>
                    <a:pt x="1193" y="6505"/>
                  </a:lnTo>
                  <a:lnTo>
                    <a:pt x="1188" y="6497"/>
                  </a:lnTo>
                  <a:lnTo>
                    <a:pt x="1183" y="6489"/>
                  </a:lnTo>
                  <a:lnTo>
                    <a:pt x="1178" y="6482"/>
                  </a:lnTo>
                  <a:lnTo>
                    <a:pt x="1173" y="6473"/>
                  </a:lnTo>
                  <a:lnTo>
                    <a:pt x="1168" y="6466"/>
                  </a:lnTo>
                  <a:lnTo>
                    <a:pt x="1166" y="6461"/>
                  </a:lnTo>
                  <a:lnTo>
                    <a:pt x="1161" y="6453"/>
                  </a:lnTo>
                  <a:lnTo>
                    <a:pt x="1156" y="6445"/>
                  </a:lnTo>
                  <a:lnTo>
                    <a:pt x="1152" y="6437"/>
                  </a:lnTo>
                  <a:lnTo>
                    <a:pt x="1148" y="6428"/>
                  </a:lnTo>
                  <a:lnTo>
                    <a:pt x="1144" y="6420"/>
                  </a:lnTo>
                  <a:lnTo>
                    <a:pt x="1140" y="6411"/>
                  </a:lnTo>
                  <a:lnTo>
                    <a:pt x="1136" y="6402"/>
                  </a:lnTo>
                  <a:lnTo>
                    <a:pt x="1133" y="6393"/>
                  </a:lnTo>
                  <a:lnTo>
                    <a:pt x="1130" y="6385"/>
                  </a:lnTo>
                  <a:lnTo>
                    <a:pt x="1126" y="6376"/>
                  </a:lnTo>
                  <a:lnTo>
                    <a:pt x="1124" y="6367"/>
                  </a:lnTo>
                  <a:lnTo>
                    <a:pt x="1121" y="6358"/>
                  </a:lnTo>
                  <a:lnTo>
                    <a:pt x="1118" y="6349"/>
                  </a:lnTo>
                  <a:lnTo>
                    <a:pt x="1116" y="6340"/>
                  </a:lnTo>
                  <a:lnTo>
                    <a:pt x="1114" y="6331"/>
                  </a:lnTo>
                  <a:lnTo>
                    <a:pt x="1111" y="6322"/>
                  </a:lnTo>
                  <a:lnTo>
                    <a:pt x="1110" y="6313"/>
                  </a:lnTo>
                  <a:lnTo>
                    <a:pt x="1108" y="6304"/>
                  </a:lnTo>
                  <a:lnTo>
                    <a:pt x="1106" y="6295"/>
                  </a:lnTo>
                  <a:lnTo>
                    <a:pt x="1105" y="6286"/>
                  </a:lnTo>
                  <a:lnTo>
                    <a:pt x="1104" y="6277"/>
                  </a:lnTo>
                  <a:lnTo>
                    <a:pt x="1103" y="6267"/>
                  </a:lnTo>
                  <a:lnTo>
                    <a:pt x="1102" y="6258"/>
                  </a:lnTo>
                  <a:lnTo>
                    <a:pt x="1101" y="6249"/>
                  </a:lnTo>
                  <a:lnTo>
                    <a:pt x="1101" y="6240"/>
                  </a:lnTo>
                  <a:lnTo>
                    <a:pt x="1100" y="6231"/>
                  </a:lnTo>
                  <a:lnTo>
                    <a:pt x="1100" y="6222"/>
                  </a:lnTo>
                  <a:lnTo>
                    <a:pt x="1100" y="6217"/>
                  </a:lnTo>
                  <a:lnTo>
                    <a:pt x="1100" y="1593"/>
                  </a:lnTo>
                  <a:lnTo>
                    <a:pt x="1100" y="1588"/>
                  </a:lnTo>
                  <a:lnTo>
                    <a:pt x="1100" y="1579"/>
                  </a:lnTo>
                  <a:lnTo>
                    <a:pt x="1101" y="1570"/>
                  </a:lnTo>
                  <a:lnTo>
                    <a:pt x="1101" y="1561"/>
                  </a:lnTo>
                  <a:lnTo>
                    <a:pt x="1102" y="1552"/>
                  </a:lnTo>
                  <a:lnTo>
                    <a:pt x="1103" y="1543"/>
                  </a:lnTo>
                  <a:lnTo>
                    <a:pt x="1104" y="1533"/>
                  </a:lnTo>
                  <a:lnTo>
                    <a:pt x="1105" y="1524"/>
                  </a:lnTo>
                  <a:lnTo>
                    <a:pt x="1106" y="1515"/>
                  </a:lnTo>
                  <a:lnTo>
                    <a:pt x="1108" y="1506"/>
                  </a:lnTo>
                  <a:lnTo>
                    <a:pt x="1110" y="1497"/>
                  </a:lnTo>
                  <a:lnTo>
                    <a:pt x="1111" y="1488"/>
                  </a:lnTo>
                  <a:lnTo>
                    <a:pt x="1114" y="1479"/>
                  </a:lnTo>
                  <a:lnTo>
                    <a:pt x="1116" y="1470"/>
                  </a:lnTo>
                  <a:lnTo>
                    <a:pt x="1118" y="1461"/>
                  </a:lnTo>
                  <a:lnTo>
                    <a:pt x="1121" y="1452"/>
                  </a:lnTo>
                  <a:lnTo>
                    <a:pt x="1124" y="1443"/>
                  </a:lnTo>
                  <a:lnTo>
                    <a:pt x="1126" y="1434"/>
                  </a:lnTo>
                  <a:lnTo>
                    <a:pt x="1130" y="1425"/>
                  </a:lnTo>
                  <a:lnTo>
                    <a:pt x="1133" y="1417"/>
                  </a:lnTo>
                  <a:lnTo>
                    <a:pt x="1136" y="1408"/>
                  </a:lnTo>
                  <a:lnTo>
                    <a:pt x="1140" y="1399"/>
                  </a:lnTo>
                  <a:lnTo>
                    <a:pt x="1144" y="1390"/>
                  </a:lnTo>
                  <a:lnTo>
                    <a:pt x="1148" y="1382"/>
                  </a:lnTo>
                  <a:lnTo>
                    <a:pt x="1152" y="1373"/>
                  </a:lnTo>
                  <a:lnTo>
                    <a:pt x="1156" y="1365"/>
                  </a:lnTo>
                  <a:lnTo>
                    <a:pt x="1161" y="1357"/>
                  </a:lnTo>
                  <a:lnTo>
                    <a:pt x="1166" y="1349"/>
                  </a:lnTo>
                  <a:lnTo>
                    <a:pt x="1168" y="1344"/>
                  </a:lnTo>
                  <a:lnTo>
                    <a:pt x="1173" y="1337"/>
                  </a:lnTo>
                  <a:lnTo>
                    <a:pt x="1178" y="1328"/>
                  </a:lnTo>
                  <a:lnTo>
                    <a:pt x="1183" y="1321"/>
                  </a:lnTo>
                  <a:lnTo>
                    <a:pt x="1188" y="1313"/>
                  </a:lnTo>
                  <a:lnTo>
                    <a:pt x="1193" y="1305"/>
                  </a:lnTo>
                  <a:lnTo>
                    <a:pt x="1199" y="1297"/>
                  </a:lnTo>
                  <a:lnTo>
                    <a:pt x="1205" y="1290"/>
                  </a:lnTo>
                  <a:lnTo>
                    <a:pt x="1211" y="1283"/>
                  </a:lnTo>
                  <a:lnTo>
                    <a:pt x="1216" y="1276"/>
                  </a:lnTo>
                  <a:lnTo>
                    <a:pt x="1223" y="1268"/>
                  </a:lnTo>
                  <a:lnTo>
                    <a:pt x="1229" y="1262"/>
                  </a:lnTo>
                  <a:lnTo>
                    <a:pt x="1235" y="1255"/>
                  </a:lnTo>
                  <a:lnTo>
                    <a:pt x="1241" y="1248"/>
                  </a:lnTo>
                  <a:lnTo>
                    <a:pt x="1248" y="1241"/>
                  </a:lnTo>
                  <a:lnTo>
                    <a:pt x="1255" y="1235"/>
                  </a:lnTo>
                  <a:lnTo>
                    <a:pt x="1262" y="1229"/>
                  </a:lnTo>
                  <a:lnTo>
                    <a:pt x="1268" y="1223"/>
                  </a:lnTo>
                  <a:lnTo>
                    <a:pt x="1276" y="1216"/>
                  </a:lnTo>
                  <a:lnTo>
                    <a:pt x="1283" y="1211"/>
                  </a:lnTo>
                  <a:lnTo>
                    <a:pt x="1290" y="1205"/>
                  </a:lnTo>
                  <a:lnTo>
                    <a:pt x="1297" y="1199"/>
                  </a:lnTo>
                  <a:lnTo>
                    <a:pt x="1305" y="1193"/>
                  </a:lnTo>
                  <a:lnTo>
                    <a:pt x="1313" y="1188"/>
                  </a:lnTo>
                  <a:lnTo>
                    <a:pt x="1321" y="1183"/>
                  </a:lnTo>
                  <a:lnTo>
                    <a:pt x="1328" y="1178"/>
                  </a:lnTo>
                  <a:lnTo>
                    <a:pt x="1337" y="1173"/>
                  </a:lnTo>
                  <a:lnTo>
                    <a:pt x="1344" y="1168"/>
                  </a:lnTo>
                  <a:lnTo>
                    <a:pt x="1349" y="1166"/>
                  </a:lnTo>
                  <a:lnTo>
                    <a:pt x="1357" y="1161"/>
                  </a:lnTo>
                  <a:lnTo>
                    <a:pt x="1365" y="1156"/>
                  </a:lnTo>
                  <a:lnTo>
                    <a:pt x="1373" y="1152"/>
                  </a:lnTo>
                  <a:lnTo>
                    <a:pt x="1382" y="1148"/>
                  </a:lnTo>
                  <a:lnTo>
                    <a:pt x="1390" y="1144"/>
                  </a:lnTo>
                  <a:lnTo>
                    <a:pt x="1399" y="1140"/>
                  </a:lnTo>
                  <a:lnTo>
                    <a:pt x="1408" y="1136"/>
                  </a:lnTo>
                  <a:lnTo>
                    <a:pt x="1417" y="1133"/>
                  </a:lnTo>
                  <a:lnTo>
                    <a:pt x="1425" y="1130"/>
                  </a:lnTo>
                  <a:lnTo>
                    <a:pt x="1434" y="1126"/>
                  </a:lnTo>
                  <a:lnTo>
                    <a:pt x="1443" y="1124"/>
                  </a:lnTo>
                  <a:lnTo>
                    <a:pt x="1452" y="1121"/>
                  </a:lnTo>
                  <a:lnTo>
                    <a:pt x="1461" y="1118"/>
                  </a:lnTo>
                  <a:lnTo>
                    <a:pt x="1470" y="1116"/>
                  </a:lnTo>
                  <a:lnTo>
                    <a:pt x="1479" y="1114"/>
                  </a:lnTo>
                  <a:lnTo>
                    <a:pt x="1488" y="1111"/>
                  </a:lnTo>
                  <a:lnTo>
                    <a:pt x="1497" y="1110"/>
                  </a:lnTo>
                  <a:lnTo>
                    <a:pt x="1506" y="1108"/>
                  </a:lnTo>
                  <a:lnTo>
                    <a:pt x="1515" y="1106"/>
                  </a:lnTo>
                  <a:lnTo>
                    <a:pt x="1524" y="1105"/>
                  </a:lnTo>
                  <a:lnTo>
                    <a:pt x="1533" y="1104"/>
                  </a:lnTo>
                  <a:lnTo>
                    <a:pt x="1543" y="1103"/>
                  </a:lnTo>
                  <a:lnTo>
                    <a:pt x="1552" y="1102"/>
                  </a:lnTo>
                  <a:lnTo>
                    <a:pt x="1561" y="1101"/>
                  </a:lnTo>
                  <a:lnTo>
                    <a:pt x="1570" y="1101"/>
                  </a:lnTo>
                  <a:lnTo>
                    <a:pt x="1579" y="1100"/>
                  </a:lnTo>
                  <a:close/>
                  <a:moveTo>
                    <a:pt x="8400" y="1600"/>
                  </a:moveTo>
                  <a:lnTo>
                    <a:pt x="1600" y="1600"/>
                  </a:lnTo>
                  <a:lnTo>
                    <a:pt x="1600" y="6210"/>
                  </a:lnTo>
                  <a:lnTo>
                    <a:pt x="5000" y="6210"/>
                  </a:lnTo>
                  <a:lnTo>
                    <a:pt x="8400" y="6210"/>
                  </a:lnTo>
                  <a:lnTo>
                    <a:pt x="8400" y="1600"/>
                  </a:lnTo>
                  <a:close/>
                </a:path>
              </a:pathLst>
            </a:custGeom>
            <a:solidFill>
              <a:srgbClr val="FFFFFF"/>
            </a:solidFill>
            <a:ln>
              <a:noFill/>
            </a:ln>
          </p:spPr>
          <p:txBody>
            <a:bodyPr/>
            <a:lstStyle/>
            <a:p>
              <a:endParaRPr/>
            </a:p>
          </p:txBody>
        </p:sp>
      </p:grpSp>
      <p:cxnSp>
        <p:nvCxnSpPr>
          <p:cNvPr id="28" name="Straight Connector 27">
            <a:extLst>
              <a:ext uri="{FF2B5EF4-FFF2-40B4-BE49-F238E27FC236}">
                <a16:creationId xmlns:a16="http://schemas.microsoft.com/office/drawing/2014/main" id="{52A3FDF6-A43C-4159-9C72-3B0436306D77}"/>
              </a:ext>
            </a:extLst>
          </p:cNvPr>
          <p:cNvCxnSpPr/>
          <p:nvPr/>
        </p:nvCxnSpPr>
        <p:spPr>
          <a:xfrm>
            <a:off x="503092" y="3949473"/>
            <a:ext cx="514535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EF4DA43-3AFD-4B86-B671-F61A9BD0F993}"/>
              </a:ext>
            </a:extLst>
          </p:cNvPr>
          <p:cNvCxnSpPr/>
          <p:nvPr/>
        </p:nvCxnSpPr>
        <p:spPr>
          <a:xfrm>
            <a:off x="503092" y="5079015"/>
            <a:ext cx="5145354"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4CE7D709-BA9D-48A1-8D48-E96D1BF65A47}"/>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49</a:t>
            </a:fld>
            <a:endParaRPr lang="en-PH" dirty="0"/>
          </a:p>
        </p:txBody>
      </p:sp>
    </p:spTree>
    <p:extLst>
      <p:ext uri="{BB962C8B-B14F-4D97-AF65-F5344CB8AC3E}">
        <p14:creationId xmlns:p14="http://schemas.microsoft.com/office/powerpoint/2010/main" val="3392654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A004A-85E9-4B75-A2B5-67032408EDAC}"/>
              </a:ext>
            </a:extLst>
          </p:cNvPr>
          <p:cNvSpPr>
            <a:spLocks noGrp="1"/>
          </p:cNvSpPr>
          <p:nvPr>
            <p:ph type="title"/>
          </p:nvPr>
        </p:nvSpPr>
        <p:spPr/>
        <p:txBody>
          <a:bodyPr/>
          <a:lstStyle/>
          <a:p>
            <a:r>
              <a:rPr lang="en-PH" dirty="0"/>
              <a:t>An inflection point</a:t>
            </a:r>
          </a:p>
        </p:txBody>
      </p:sp>
      <p:sp>
        <p:nvSpPr>
          <p:cNvPr id="5" name="TextBox 4">
            <a:extLst>
              <a:ext uri="{FF2B5EF4-FFF2-40B4-BE49-F238E27FC236}">
                <a16:creationId xmlns:a16="http://schemas.microsoft.com/office/drawing/2014/main" id="{F68A543A-AA44-44AF-9C9D-35B356D76458}"/>
              </a:ext>
            </a:extLst>
          </p:cNvPr>
          <p:cNvSpPr txBox="1"/>
          <p:nvPr/>
        </p:nvSpPr>
        <p:spPr>
          <a:xfrm>
            <a:off x="363794" y="1521277"/>
            <a:ext cx="4092459" cy="984885"/>
          </a:xfrm>
          <a:prstGeom prst="rect">
            <a:avLst/>
          </a:prstGeom>
          <a:noFill/>
        </p:spPr>
        <p:txBody>
          <a:bodyPr wrap="square" lIns="0" tIns="0" rIns="0" bIns="0">
            <a:spAutoFit/>
          </a:bodyPr>
          <a:lstStyle/>
          <a:p>
            <a:pPr marL="0" indent="0">
              <a:buNone/>
            </a:pPr>
            <a:r>
              <a:rPr lang="en-PH" sz="1600" dirty="0">
                <a:solidFill>
                  <a:schemeClr val="accent2"/>
                </a:solidFill>
              </a:rPr>
              <a:t>Three forces are converging: digital-native challengers, customers who expect instant service, and the rising cost of legacy systems.</a:t>
            </a:r>
          </a:p>
        </p:txBody>
      </p:sp>
      <p:sp>
        <p:nvSpPr>
          <p:cNvPr id="10" name="TextBox 9">
            <a:extLst>
              <a:ext uri="{FF2B5EF4-FFF2-40B4-BE49-F238E27FC236}">
                <a16:creationId xmlns:a16="http://schemas.microsoft.com/office/drawing/2014/main" id="{83A9267C-2B2E-42A6-97C4-99A305E92B9A}"/>
              </a:ext>
            </a:extLst>
          </p:cNvPr>
          <p:cNvSpPr txBox="1"/>
          <p:nvPr/>
        </p:nvSpPr>
        <p:spPr>
          <a:xfrm>
            <a:off x="4919241" y="1521277"/>
            <a:ext cx="3541853" cy="1615827"/>
          </a:xfrm>
          <a:prstGeom prst="rect">
            <a:avLst/>
          </a:prstGeom>
          <a:noFill/>
        </p:spPr>
        <p:txBody>
          <a:bodyPr wrap="square" lIns="0" tIns="0" rIns="0" bIns="0">
            <a:spAutoFit/>
          </a:bodyPr>
          <a:lstStyle/>
          <a:p>
            <a:pPr marL="0" indent="0">
              <a:buNone/>
            </a:pPr>
            <a:r>
              <a:rPr lang="en-PH" sz="1400" b="1" dirty="0"/>
              <a:t>What is changing</a:t>
            </a:r>
          </a:p>
          <a:p>
            <a:pPr marL="0" indent="0">
              <a:buNone/>
            </a:pPr>
            <a:endParaRPr lang="en-PH" sz="1300" b="1" dirty="0"/>
          </a:p>
          <a:p>
            <a:pPr marL="0" indent="0">
              <a:buNone/>
            </a:pPr>
            <a:r>
              <a:rPr lang="en-PH" sz="1300" dirty="0"/>
              <a:t>Customers now open accounts, borrow and pay from a phone. Branch traffic is falling while digital interactions climb. Challengers win on speed and experience, and are taking the most profitable relationships.</a:t>
            </a:r>
          </a:p>
        </p:txBody>
      </p:sp>
      <p:sp>
        <p:nvSpPr>
          <p:cNvPr id="11" name="TextBox 10">
            <a:extLst>
              <a:ext uri="{FF2B5EF4-FFF2-40B4-BE49-F238E27FC236}">
                <a16:creationId xmlns:a16="http://schemas.microsoft.com/office/drawing/2014/main" id="{3BB27456-1C7F-499F-9790-4E0F86C4DC6D}"/>
              </a:ext>
            </a:extLst>
          </p:cNvPr>
          <p:cNvSpPr txBox="1"/>
          <p:nvPr/>
        </p:nvSpPr>
        <p:spPr>
          <a:xfrm>
            <a:off x="363794" y="2739880"/>
            <a:ext cx="4254505" cy="3200876"/>
          </a:xfrm>
          <a:prstGeom prst="rect">
            <a:avLst/>
          </a:prstGeom>
          <a:noFill/>
        </p:spPr>
        <p:txBody>
          <a:bodyPr wrap="square" lIns="0" tIns="0" rIns="0" bIns="0">
            <a:spAutoFit/>
          </a:bodyPr>
          <a:lstStyle/>
          <a:p>
            <a:pPr marL="0" indent="0">
              <a:buNone/>
            </a:pPr>
            <a:r>
              <a:rPr lang="en-PH" sz="1300" dirty="0"/>
              <a:t>Incumbent economics still rest on scale and trust — both ours to defend if we act decisively.</a:t>
            </a:r>
          </a:p>
          <a:p>
            <a:pPr marL="377825" indent="-285750">
              <a:buFont typeface="Arial" panose="020B0604020202020204" pitchFamily="34" charset="0"/>
              <a:buChar char="•"/>
            </a:pPr>
            <a:r>
              <a:rPr lang="en-PH" sz="1300" dirty="0"/>
              <a:t>The window is open but narrowing: the banks that move now set the standards customers will expect from everyone.</a:t>
            </a:r>
          </a:p>
          <a:p>
            <a:pPr marL="377825" indent="-285750">
              <a:buFont typeface="Arial" panose="020B0604020202020204" pitchFamily="34" charset="0"/>
              <a:buChar char="•"/>
            </a:pPr>
            <a:r>
              <a:rPr lang="en-PH" sz="1300" dirty="0"/>
              <a:t>Doing nothing is itself a choice — one that quietly cedes growth, talent and relevance to faster rivals.</a:t>
            </a:r>
          </a:p>
          <a:p>
            <a:pPr marL="377825" indent="-285750">
              <a:buFont typeface="Arial" panose="020B0604020202020204" pitchFamily="34" charset="0"/>
              <a:buChar char="•"/>
            </a:pPr>
            <a:r>
              <a:rPr lang="en-PH" sz="1300" dirty="0"/>
              <a:t>Our scale, balance sheet and customer trust are advantages challengers cannot easily replicate — if we modernize fast enough.</a:t>
            </a:r>
          </a:p>
        </p:txBody>
      </p:sp>
      <p:sp>
        <p:nvSpPr>
          <p:cNvPr id="14" name="TextBox 13">
            <a:extLst>
              <a:ext uri="{FF2B5EF4-FFF2-40B4-BE49-F238E27FC236}">
                <a16:creationId xmlns:a16="http://schemas.microsoft.com/office/drawing/2014/main" id="{EF69639E-52F2-4D3F-ACAA-C01B377445BF}"/>
              </a:ext>
            </a:extLst>
          </p:cNvPr>
          <p:cNvSpPr txBox="1"/>
          <p:nvPr/>
        </p:nvSpPr>
        <p:spPr>
          <a:xfrm>
            <a:off x="4919241" y="3475300"/>
            <a:ext cx="3541853" cy="2215991"/>
          </a:xfrm>
          <a:prstGeom prst="rect">
            <a:avLst/>
          </a:prstGeom>
          <a:noFill/>
        </p:spPr>
        <p:txBody>
          <a:bodyPr wrap="square" lIns="0" tIns="0" rIns="0" bIns="0">
            <a:spAutoFit/>
          </a:bodyPr>
          <a:lstStyle/>
          <a:p>
            <a:pPr marL="0" indent="0">
              <a:buNone/>
            </a:pPr>
            <a:r>
              <a:rPr lang="en-PH" sz="1400" b="1" dirty="0"/>
              <a:t>Why now</a:t>
            </a:r>
          </a:p>
          <a:p>
            <a:pPr marL="0" indent="0">
              <a:buNone/>
            </a:pPr>
            <a:endParaRPr lang="en-PH" sz="1300" b="1" dirty="0"/>
          </a:p>
          <a:p>
            <a:pPr marL="0" indent="0">
              <a:buNone/>
            </a:pPr>
            <a:r>
              <a:rPr lang="en-PH" sz="1300" dirty="0"/>
              <a:t>Cloud, AI and modern data platforms have matured to the point where transformation is achievable at acceptable risk and cost. Capabilities that were experimental five years ago are now proven at scale, and the tooling, talent and partners exist to deliver them. Waiting only raises the cost and shrinks the lead we can still build.</a:t>
            </a:r>
          </a:p>
        </p:txBody>
      </p:sp>
      <p:pic>
        <p:nvPicPr>
          <p:cNvPr id="18" name="Picture 17">
            <a:extLst>
              <a:ext uri="{FF2B5EF4-FFF2-40B4-BE49-F238E27FC236}">
                <a16:creationId xmlns:a16="http://schemas.microsoft.com/office/drawing/2014/main" id="{644CA91B-2B01-4310-8781-F0D868532B20}"/>
              </a:ext>
            </a:extLst>
          </p:cNvPr>
          <p:cNvPicPr>
            <a:picLocks noChangeAspect="1"/>
          </p:cNvPicPr>
          <p:nvPr/>
        </p:nvPicPr>
        <p:blipFill rotWithShape="1">
          <a:blip r:embed="rId2">
            <a:extLst>
              <a:ext uri="{28A0092B-C50C-407E-A947-70E740481C1C}">
                <a14:useLocalDpi xmlns:a14="http://schemas.microsoft.com/office/drawing/2010/main" val="0"/>
              </a:ext>
            </a:extLst>
          </a:blip>
          <a:srcRect r="26076"/>
          <a:stretch/>
        </p:blipFill>
        <p:spPr>
          <a:xfrm>
            <a:off x="8825076" y="0"/>
            <a:ext cx="3379808" cy="6858000"/>
          </a:xfrm>
          <a:prstGeom prst="rect">
            <a:avLst/>
          </a:prstGeom>
        </p:spPr>
      </p:pic>
      <p:sp>
        <p:nvSpPr>
          <p:cNvPr id="4" name="Slide Number Placeholder 3">
            <a:extLst>
              <a:ext uri="{FF2B5EF4-FFF2-40B4-BE49-F238E27FC236}">
                <a16:creationId xmlns:a16="http://schemas.microsoft.com/office/drawing/2014/main" id="{BD73350A-B55E-4E29-9808-297DD6EE6B15}"/>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5</a:t>
            </a:fld>
            <a:endParaRPr lang="en-PH" dirty="0"/>
          </a:p>
        </p:txBody>
      </p:sp>
    </p:spTree>
    <p:extLst>
      <p:ext uri="{BB962C8B-B14F-4D97-AF65-F5344CB8AC3E}">
        <p14:creationId xmlns:p14="http://schemas.microsoft.com/office/powerpoint/2010/main" val="7624497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805BED-0BC6-4882-9315-3C09EB815DA3}"/>
              </a:ext>
            </a:extLst>
          </p:cNvPr>
          <p:cNvSpPr>
            <a:spLocks noGrp="1"/>
          </p:cNvSpPr>
          <p:nvPr>
            <p:ph type="title"/>
          </p:nvPr>
        </p:nvSpPr>
        <p:spPr>
          <a:xfrm>
            <a:off x="381964" y="483766"/>
            <a:ext cx="2911953" cy="777874"/>
          </a:xfrm>
        </p:spPr>
        <p:txBody>
          <a:bodyPr/>
          <a:lstStyle/>
          <a:p>
            <a:r>
              <a:rPr lang="en-PH" dirty="0"/>
              <a:t>The next 90 days</a:t>
            </a:r>
          </a:p>
        </p:txBody>
      </p:sp>
      <p:sp>
        <p:nvSpPr>
          <p:cNvPr id="43" name="TextBox 42">
            <a:extLst>
              <a:ext uri="{FF2B5EF4-FFF2-40B4-BE49-F238E27FC236}">
                <a16:creationId xmlns:a16="http://schemas.microsoft.com/office/drawing/2014/main" id="{21C662D3-6B39-49F1-93FF-71F71C29368D}"/>
              </a:ext>
            </a:extLst>
          </p:cNvPr>
          <p:cNvSpPr txBox="1"/>
          <p:nvPr/>
        </p:nvSpPr>
        <p:spPr>
          <a:xfrm>
            <a:off x="363794" y="1441156"/>
            <a:ext cx="2634049" cy="2448745"/>
          </a:xfrm>
          <a:prstGeom prst="rect">
            <a:avLst/>
          </a:prstGeom>
          <a:noFill/>
        </p:spPr>
        <p:txBody>
          <a:bodyPr wrap="square" lIns="0" tIns="0" rIns="0" bIns="0" rtlCol="0">
            <a:normAutofit/>
          </a:bodyPr>
          <a:lstStyle/>
          <a:p>
            <a:r>
              <a:rPr lang="en-US" dirty="0">
                <a:solidFill>
                  <a:schemeClr val="bg1"/>
                </a:solidFill>
              </a:rPr>
              <a:t>On approval, we move immediately into mobilization, with clear owners and milestones for the first quarter.</a:t>
            </a:r>
          </a:p>
          <a:p>
            <a:endParaRPr lang="en-PH" dirty="0">
              <a:solidFill>
                <a:schemeClr val="bg1"/>
              </a:solidFill>
            </a:endParaRPr>
          </a:p>
        </p:txBody>
      </p:sp>
      <p:sp>
        <p:nvSpPr>
          <p:cNvPr id="44" name="Rectangle 43">
            <a:extLst>
              <a:ext uri="{FF2B5EF4-FFF2-40B4-BE49-F238E27FC236}">
                <a16:creationId xmlns:a16="http://schemas.microsoft.com/office/drawing/2014/main" id="{F2B60EAC-F5BE-4D24-963E-560E4E338B2A}"/>
              </a:ext>
            </a:extLst>
          </p:cNvPr>
          <p:cNvSpPr/>
          <p:nvPr/>
        </p:nvSpPr>
        <p:spPr>
          <a:xfrm>
            <a:off x="3943351" y="530723"/>
            <a:ext cx="7620000" cy="5428117"/>
          </a:xfrm>
          <a:prstGeom prst="rect">
            <a:avLst/>
          </a:prstGeom>
          <a:noFill/>
          <a:ln w="28575" cap="rnd" cmpd="sng" algn="ctr">
            <a:solidFill>
              <a:schemeClr val="accent2"/>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5" name="Arrow: Pentagon 44">
            <a:extLst>
              <a:ext uri="{FF2B5EF4-FFF2-40B4-BE49-F238E27FC236}">
                <a16:creationId xmlns:a16="http://schemas.microsoft.com/office/drawing/2014/main" id="{95C661FD-4184-4EBA-BE75-EFA99FA8403B}"/>
              </a:ext>
            </a:extLst>
          </p:cNvPr>
          <p:cNvSpPr/>
          <p:nvPr/>
        </p:nvSpPr>
        <p:spPr>
          <a:xfrm>
            <a:off x="3827662" y="703856"/>
            <a:ext cx="1244183" cy="1358057"/>
          </a:xfrm>
          <a:prstGeom prst="homePlate">
            <a:avLst>
              <a:gd name="adj" fmla="val 50000"/>
            </a:avLst>
          </a:prstGeom>
          <a:solidFill>
            <a:schemeClr val="accent1"/>
          </a:solidFill>
          <a:ln w="222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a:solidFill>
                  <a:srgbClr val="FFFFFF"/>
                </a:solidFill>
              </a:rPr>
              <a:t>01</a:t>
            </a:r>
          </a:p>
        </p:txBody>
      </p:sp>
      <p:sp>
        <p:nvSpPr>
          <p:cNvPr id="46" name="Arrow: Pentagon 45">
            <a:extLst>
              <a:ext uri="{FF2B5EF4-FFF2-40B4-BE49-F238E27FC236}">
                <a16:creationId xmlns:a16="http://schemas.microsoft.com/office/drawing/2014/main" id="{CA66B304-657F-4803-AA04-E0197A7ACFED}"/>
              </a:ext>
            </a:extLst>
          </p:cNvPr>
          <p:cNvSpPr/>
          <p:nvPr/>
        </p:nvSpPr>
        <p:spPr>
          <a:xfrm>
            <a:off x="3827662" y="2531845"/>
            <a:ext cx="1244183" cy="1358057"/>
          </a:xfrm>
          <a:prstGeom prst="homePlate">
            <a:avLst>
              <a:gd name="adj" fmla="val 50000"/>
            </a:avLst>
          </a:prstGeom>
          <a:solidFill>
            <a:schemeClr val="accent1"/>
          </a:solidFill>
          <a:ln w="222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a:solidFill>
                  <a:srgbClr val="FFFFFF"/>
                </a:solidFill>
              </a:rPr>
              <a:t>02</a:t>
            </a:r>
          </a:p>
        </p:txBody>
      </p:sp>
      <p:sp>
        <p:nvSpPr>
          <p:cNvPr id="47" name="Arrow: Pentagon 46">
            <a:extLst>
              <a:ext uri="{FF2B5EF4-FFF2-40B4-BE49-F238E27FC236}">
                <a16:creationId xmlns:a16="http://schemas.microsoft.com/office/drawing/2014/main" id="{8C5EC9DC-94A9-44AA-B6B7-8BF0DDEFA349}"/>
              </a:ext>
            </a:extLst>
          </p:cNvPr>
          <p:cNvSpPr/>
          <p:nvPr/>
        </p:nvSpPr>
        <p:spPr>
          <a:xfrm>
            <a:off x="3827662" y="4359836"/>
            <a:ext cx="1244183" cy="1358057"/>
          </a:xfrm>
          <a:prstGeom prst="homePlate">
            <a:avLst>
              <a:gd name="adj" fmla="val 50000"/>
            </a:avLst>
          </a:prstGeom>
          <a:solidFill>
            <a:schemeClr val="accent1"/>
          </a:solidFill>
          <a:ln w="22225" cap="rnd" cmpd="sng" algn="ctr">
            <a:solidFill>
              <a:schemeClr val="bg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800" dirty="0">
                <a:solidFill>
                  <a:srgbClr val="FFFFFF"/>
                </a:solidFill>
              </a:rPr>
              <a:t>03</a:t>
            </a:r>
          </a:p>
        </p:txBody>
      </p:sp>
      <p:sp>
        <p:nvSpPr>
          <p:cNvPr id="51" name="Text Placeholder 11">
            <a:extLst>
              <a:ext uri="{FF2B5EF4-FFF2-40B4-BE49-F238E27FC236}">
                <a16:creationId xmlns:a16="http://schemas.microsoft.com/office/drawing/2014/main" id="{3D67EA26-B310-45B3-875B-6F02DFA05856}"/>
              </a:ext>
            </a:extLst>
          </p:cNvPr>
          <p:cNvSpPr txBox="1">
            <a:spLocks/>
          </p:cNvSpPr>
          <p:nvPr/>
        </p:nvSpPr>
        <p:spPr>
          <a:xfrm>
            <a:off x="5181600" y="703856"/>
            <a:ext cx="6241143" cy="1358057"/>
          </a:xfrm>
          <a:prstGeom prst="rect">
            <a:avLst/>
          </a:prstGeom>
        </p:spPr>
        <p:txBody>
          <a:bodyPr lIns="0" tIns="0" rIns="0" bIns="0" anchor="ctr">
            <a:noAutofit/>
          </a:bodyPr>
          <a:lst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nSpc>
                <a:spcPct val="100000"/>
              </a:lnSpc>
              <a:spcAft>
                <a:spcPts val="0"/>
              </a:spcAft>
              <a:buSzPct val="100000"/>
              <a:buFont typeface="Trebuchet MS" panose="020B0703020202090204" pitchFamily="34" charset="0"/>
              <a:buChar char="​"/>
            </a:pPr>
            <a:r>
              <a:rPr lang="en-US" sz="1800" b="1" dirty="0">
                <a:latin typeface="+mn-lt"/>
              </a:rPr>
              <a:t>Mobilize the program</a:t>
            </a:r>
          </a:p>
          <a:p>
            <a:pPr marL="285750" indent="-193675">
              <a:lnSpc>
                <a:spcPct val="100000"/>
              </a:lnSpc>
              <a:spcAft>
                <a:spcPts val="0"/>
              </a:spcAft>
              <a:buSzPct val="100000"/>
              <a:buFont typeface="Arial" panose="020B0604020202020204" pitchFamily="34" charset="0"/>
              <a:buChar char="•"/>
            </a:pPr>
            <a:r>
              <a:rPr lang="en-US" sz="1800" dirty="0">
                <a:latin typeface="+mn-lt"/>
              </a:rPr>
              <a:t>Confirm pillar owners, stand up governance, and release Wave 1 funding against an agreed stage-gate plan.</a:t>
            </a:r>
          </a:p>
        </p:txBody>
      </p:sp>
      <p:sp>
        <p:nvSpPr>
          <p:cNvPr id="52" name="Text Placeholder 11">
            <a:extLst>
              <a:ext uri="{FF2B5EF4-FFF2-40B4-BE49-F238E27FC236}">
                <a16:creationId xmlns:a16="http://schemas.microsoft.com/office/drawing/2014/main" id="{F4888A57-3CA7-43E1-BD39-172439ABBCD2}"/>
              </a:ext>
            </a:extLst>
          </p:cNvPr>
          <p:cNvSpPr txBox="1">
            <a:spLocks/>
          </p:cNvSpPr>
          <p:nvPr/>
        </p:nvSpPr>
        <p:spPr>
          <a:xfrm>
            <a:off x="5181600" y="2531845"/>
            <a:ext cx="6241143" cy="1358057"/>
          </a:xfrm>
          <a:prstGeom prst="rect">
            <a:avLst/>
          </a:prstGeom>
        </p:spPr>
        <p:txBody>
          <a:bodyPr lIns="0" tIns="0" rIns="0" bIns="0" anchor="ctr">
            <a:noAutofit/>
          </a:bodyPr>
          <a:lst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nSpc>
                <a:spcPct val="100000"/>
              </a:lnSpc>
              <a:spcAft>
                <a:spcPts val="0"/>
              </a:spcAft>
              <a:buSzPct val="100000"/>
              <a:buFont typeface="Trebuchet MS" panose="020B0703020202090204" pitchFamily="34" charset="0"/>
              <a:buChar char="​"/>
            </a:pPr>
            <a:r>
              <a:rPr lang="en-US" sz="1800" b="1" dirty="0">
                <a:latin typeface="+mn-lt"/>
              </a:rPr>
              <a:t>Lay the foundations</a:t>
            </a:r>
          </a:p>
          <a:p>
            <a:pPr marL="285750" indent="-193675">
              <a:lnSpc>
                <a:spcPct val="100000"/>
              </a:lnSpc>
              <a:spcAft>
                <a:spcPts val="0"/>
              </a:spcAft>
              <a:buSzPct val="100000"/>
              <a:buFont typeface="Arial" panose="020B0604020202020204" pitchFamily="34" charset="0"/>
              <a:buChar char="•"/>
            </a:pPr>
            <a:r>
              <a:rPr lang="en-US" sz="1800" dirty="0">
                <a:latin typeface="+mn-lt"/>
              </a:rPr>
              <a:t>Begin the cloud landing zone and data foundation, and form the first cross-functional delivery pods.</a:t>
            </a:r>
          </a:p>
        </p:txBody>
      </p:sp>
      <p:sp>
        <p:nvSpPr>
          <p:cNvPr id="53" name="Text Placeholder 11">
            <a:extLst>
              <a:ext uri="{FF2B5EF4-FFF2-40B4-BE49-F238E27FC236}">
                <a16:creationId xmlns:a16="http://schemas.microsoft.com/office/drawing/2014/main" id="{5CEBF8BC-D5C8-4A7B-AC95-82649A88BE86}"/>
              </a:ext>
            </a:extLst>
          </p:cNvPr>
          <p:cNvSpPr txBox="1">
            <a:spLocks/>
          </p:cNvSpPr>
          <p:nvPr/>
        </p:nvSpPr>
        <p:spPr>
          <a:xfrm>
            <a:off x="5181600" y="4359836"/>
            <a:ext cx="6241143" cy="1358057"/>
          </a:xfrm>
          <a:prstGeom prst="rect">
            <a:avLst/>
          </a:prstGeom>
        </p:spPr>
        <p:txBody>
          <a:bodyPr lIns="0" tIns="0" rIns="0" bIns="0" anchor="ctr">
            <a:noAutofit/>
          </a:bodyPr>
          <a:lstStyle>
            <a:lvl1pPr marL="0" indent="0" algn="l" defTabSz="914400" rtl="0" eaLnBrk="1" latinLnBrk="0" hangingPunct="1">
              <a:lnSpc>
                <a:spcPct val="110000"/>
              </a:lnSpc>
              <a:spcBef>
                <a:spcPts val="600"/>
              </a:spcBef>
              <a:spcAft>
                <a:spcPts val="300"/>
              </a:spcAft>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1pPr>
            <a:lvl2pPr marL="284400" indent="-172800" algn="l" defTabSz="914400" rtl="0" eaLnBrk="1" latinLnBrk="0" hangingPunct="1">
              <a:lnSpc>
                <a:spcPct val="90000"/>
              </a:lnSpc>
              <a:spcBef>
                <a:spcPts val="0"/>
              </a:spcBef>
              <a:spcAft>
                <a:spcPts val="300"/>
              </a:spcAft>
              <a:buClr>
                <a:schemeClr val="tx2"/>
              </a:buClr>
              <a:buFont typeface="Arial" panose="020B0604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2pPr>
            <a:lvl3pPr marL="511200" indent="-165600" algn="l" defTabSz="914400" rtl="0" eaLnBrk="1" latinLnBrk="0" hangingPunct="1">
              <a:lnSpc>
                <a:spcPct val="90000"/>
              </a:lnSpc>
              <a:spcBef>
                <a:spcPts val="0"/>
              </a:spcBef>
              <a:spcAft>
                <a:spcPts val="300"/>
              </a:spcAft>
              <a:buClr>
                <a:schemeClr val="tx2"/>
              </a:buClr>
              <a:buFont typeface="Trebuchet MS" panose="020B0603020202020204" pitchFamily="34" charset="0"/>
              <a:buChar char="–"/>
              <a:defRPr lang="en-US" sz="1200" kern="1200">
                <a:solidFill>
                  <a:schemeClr val="tx1"/>
                </a:solidFill>
                <a:latin typeface="Franklin Gothic Book" panose="020B0503020102020204" pitchFamily="34" charset="0"/>
                <a:ea typeface="+mn-ea"/>
                <a:cs typeface="+mn-cs"/>
                <a:sym typeface="Franklin Gothic Book" panose="020B0503020102020204" pitchFamily="34" charset="0"/>
              </a:defRPr>
            </a:lvl3pPr>
            <a:lvl4pPr marL="0" indent="0" algn="l" defTabSz="914400" rtl="0" eaLnBrk="1" latinLnBrk="0" hangingPunct="1">
              <a:lnSpc>
                <a:spcPct val="110000"/>
              </a:lnSpc>
              <a:spcBef>
                <a:spcPts val="300"/>
              </a:spcBef>
              <a:spcAft>
                <a:spcPts val="300"/>
              </a:spcAft>
              <a:buClr>
                <a:schemeClr val="tx2"/>
              </a:buClr>
              <a:buFont typeface="Arial" panose="020B0604020202020204" pitchFamily="34" charset="0"/>
              <a:buChar char="​"/>
              <a:defRPr lang="en-US" sz="1600" kern="1200">
                <a:solidFill>
                  <a:schemeClr val="tx2"/>
                </a:solidFill>
                <a:latin typeface="Franklin Gothic Book" panose="020B0503020102020204" pitchFamily="34" charset="0"/>
                <a:ea typeface="+mn-ea"/>
                <a:cs typeface="+mn-cs"/>
                <a:sym typeface="Franklin Gothic Book" panose="020B0503020102020204" pitchFamily="34" charset="0"/>
              </a:defRPr>
            </a:lvl4pPr>
            <a:lvl5pPr marL="0" indent="0" algn="l" defTabSz="914400" rtl="0" eaLnBrk="1" latinLnBrk="0" hangingPunct="1">
              <a:lnSpc>
                <a:spcPct val="100000"/>
              </a:lnSpc>
              <a:spcBef>
                <a:spcPts val="0"/>
              </a:spcBef>
              <a:spcAft>
                <a:spcPts val="300"/>
              </a:spcAft>
              <a:buClrTx/>
              <a:buFont typeface="Arial" panose="020B0604020202020204" pitchFamily="34" charset="0"/>
              <a:buChar char="​"/>
              <a:defRPr lang="en-US" sz="1600" b="1" kern="1200" smtClean="0">
                <a:solidFill>
                  <a:schemeClr val="tx1"/>
                </a:solidFill>
                <a:latin typeface="Franklin Gothic Book" panose="020B0503020102020204" pitchFamily="34" charset="0"/>
                <a:ea typeface="+mn-ea"/>
                <a:cs typeface="+mn-cs"/>
                <a:sym typeface="Franklin Gothic Book" panose="020B0503020102020204" pitchFamily="34" charset="0"/>
              </a:defRPr>
            </a:lvl5pPr>
            <a:lvl6pPr marL="269875" indent="-152400" algn="l" defTabSz="914400" rtl="0" eaLnBrk="1" latinLnBrk="0" hangingPunct="1">
              <a:lnSpc>
                <a:spcPct val="90000"/>
              </a:lnSpc>
              <a:spcBef>
                <a:spcPts val="0"/>
              </a:spcBef>
              <a:spcAft>
                <a:spcPts val="600"/>
              </a:spcAft>
              <a:buClr>
                <a:schemeClr val="tx2"/>
              </a:buClr>
              <a:buFont typeface="Arial" panose="020B0604020202020204" pitchFamily="34" charset="0"/>
              <a:buChar char="•"/>
              <a:defRPr lang="en-US" sz="1600" kern="1200" smtClean="0">
                <a:solidFill>
                  <a:schemeClr val="tx1"/>
                </a:solidFill>
                <a:latin typeface="Franklin Gothic Book" panose="020B0503020102020204" pitchFamily="34" charset="0"/>
                <a:ea typeface="+mn-ea"/>
                <a:cs typeface="+mn-cs"/>
                <a:sym typeface="Franklin Gothic Book" panose="020B0503020102020204" pitchFamily="34" charset="0"/>
              </a:defRPr>
            </a:lvl6pPr>
            <a:lvl7pPr marL="0" indent="0" algn="l" defTabSz="914400" rtl="0" eaLnBrk="1" latinLnBrk="0" hangingPunct="1">
              <a:lnSpc>
                <a:spcPct val="90000"/>
              </a:lnSpc>
              <a:spcBef>
                <a:spcPts val="900"/>
              </a:spcBef>
              <a:spcAft>
                <a:spcPts val="900"/>
              </a:spcAft>
              <a:buFont typeface="Arial" panose="020B0604020202020204" pitchFamily="34" charset="0"/>
              <a:buChar char="​"/>
              <a:defRPr lang="en-US" sz="4400" kern="1200" baseline="0" smtClean="0">
                <a:solidFill>
                  <a:schemeClr val="tx1"/>
                </a:solidFill>
                <a:latin typeface="Franklin Gothic Book" panose="020B0503020102020204" pitchFamily="34" charset="0"/>
                <a:ea typeface="+mn-ea"/>
                <a:cs typeface="+mn-cs"/>
                <a:sym typeface="Franklin Gothic Book" panose="020B0503020102020204" pitchFamily="34" charset="0"/>
              </a:defRPr>
            </a:lvl7pPr>
            <a:lvl8pPr marL="0" indent="0" algn="l" defTabSz="914400" rtl="0" eaLnBrk="1" latinLnBrk="0" hangingPunct="1">
              <a:lnSpc>
                <a:spcPct val="90000"/>
              </a:lnSpc>
              <a:spcBef>
                <a:spcPts val="900"/>
              </a:spcBef>
              <a:spcAft>
                <a:spcPts val="0"/>
              </a:spcAft>
              <a:buFont typeface="Arial" panose="020B0604020202020204" pitchFamily="34" charset="0"/>
              <a:buChar char="​"/>
              <a:defRPr lang="en-US" sz="5400" kern="1200" baseline="0" smtClean="0">
                <a:solidFill>
                  <a:schemeClr val="tx2"/>
                </a:solidFill>
                <a:latin typeface="Franklin Gothic Book" panose="020B0503020102020204" pitchFamily="34" charset="0"/>
                <a:ea typeface="+mn-ea"/>
                <a:cs typeface="+mn-cs"/>
                <a:sym typeface="Franklin Gothic Book" panose="020B0503020102020204" pitchFamily="34" charset="0"/>
              </a:defRPr>
            </a:lvl8pPr>
            <a:lvl9pPr marL="0" indent="0" algn="l" defTabSz="914400" rtl="0" eaLnBrk="1" latinLnBrk="0" hangingPunct="1">
              <a:lnSpc>
                <a:spcPct val="100000"/>
              </a:lnSpc>
              <a:spcBef>
                <a:spcPts val="0"/>
              </a:spcBef>
              <a:spcAft>
                <a:spcPts val="900"/>
              </a:spcAft>
              <a:buFont typeface="Arial" panose="020B0604020202020204" pitchFamily="34" charset="0"/>
              <a:buChar char="​"/>
              <a:defRPr lang="en-US" sz="2400" kern="1200" baseline="0" dirty="0">
                <a:solidFill>
                  <a:schemeClr val="tx2"/>
                </a:solidFill>
                <a:latin typeface="Franklin Gothic Book" panose="020B0503020102020204" pitchFamily="34" charset="0"/>
                <a:ea typeface="+mn-ea"/>
                <a:cs typeface="+mn-cs"/>
                <a:sym typeface="Franklin Gothic Book" panose="020B0503020102020204" pitchFamily="34" charset="0"/>
              </a:defRPr>
            </a:lvl9pPr>
          </a:lstStyle>
          <a:p>
            <a:pPr>
              <a:lnSpc>
                <a:spcPct val="100000"/>
              </a:lnSpc>
              <a:spcAft>
                <a:spcPts val="0"/>
              </a:spcAft>
              <a:buSzPct val="100000"/>
              <a:buFont typeface="Trebuchet MS" panose="020B0703020202090204" pitchFamily="34" charset="0"/>
              <a:buChar char="​"/>
            </a:pPr>
            <a:r>
              <a:rPr lang="en-US" sz="1800" b="1" dirty="0">
                <a:latin typeface="+mn-lt"/>
              </a:rPr>
              <a:t>Ship the first quick wins</a:t>
            </a:r>
          </a:p>
          <a:p>
            <a:pPr marL="285750" indent="-193675">
              <a:lnSpc>
                <a:spcPct val="100000"/>
              </a:lnSpc>
              <a:spcAft>
                <a:spcPts val="0"/>
              </a:spcAft>
              <a:buSzPct val="100000"/>
              <a:buFont typeface="Arial" panose="020B0604020202020204" pitchFamily="34" charset="0"/>
              <a:buChar char="•"/>
            </a:pPr>
            <a:r>
              <a:rPr lang="en-US" sz="1800" dirty="0">
                <a:latin typeface="+mn-lt"/>
              </a:rPr>
              <a:t>Start the highest-value journeys so customers and the Board see tangible progress within the first quarter.</a:t>
            </a:r>
          </a:p>
        </p:txBody>
      </p:sp>
      <p:cxnSp>
        <p:nvCxnSpPr>
          <p:cNvPr id="56" name="Straight Connector 55">
            <a:extLst>
              <a:ext uri="{FF2B5EF4-FFF2-40B4-BE49-F238E27FC236}">
                <a16:creationId xmlns:a16="http://schemas.microsoft.com/office/drawing/2014/main" id="{9470E9F3-5B2D-4BD4-8CFC-926F982B4D20}"/>
              </a:ext>
            </a:extLst>
          </p:cNvPr>
          <p:cNvCxnSpPr/>
          <p:nvPr/>
        </p:nvCxnSpPr>
        <p:spPr>
          <a:xfrm>
            <a:off x="5167086" y="2296879"/>
            <a:ext cx="6255657" cy="0"/>
          </a:xfrm>
          <a:prstGeom prst="line">
            <a:avLst/>
          </a:prstGeom>
          <a:ln w="127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0EA6F32-61D5-494F-86E5-238D407D2C95}"/>
              </a:ext>
            </a:extLst>
          </p:cNvPr>
          <p:cNvCxnSpPr/>
          <p:nvPr/>
        </p:nvCxnSpPr>
        <p:spPr>
          <a:xfrm>
            <a:off x="5167086" y="4124868"/>
            <a:ext cx="6255657" cy="0"/>
          </a:xfrm>
          <a:prstGeom prst="line">
            <a:avLst/>
          </a:prstGeom>
          <a:ln w="127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4D972236-7C8A-4169-A0C8-7CC0CF7BEFA7}"/>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50</a:t>
            </a:fld>
            <a:endParaRPr lang="en-PH" dirty="0"/>
          </a:p>
        </p:txBody>
      </p:sp>
    </p:spTree>
    <p:extLst>
      <p:ext uri="{BB962C8B-B14F-4D97-AF65-F5344CB8AC3E}">
        <p14:creationId xmlns:p14="http://schemas.microsoft.com/office/powerpoint/2010/main" val="20344038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Arrow: Right 64">
            <a:extLst>
              <a:ext uri="{FF2B5EF4-FFF2-40B4-BE49-F238E27FC236}">
                <a16:creationId xmlns:a16="http://schemas.microsoft.com/office/drawing/2014/main" id="{B8297D20-AD41-44A5-BFC1-4E9AA181AEE1}"/>
              </a:ext>
            </a:extLst>
          </p:cNvPr>
          <p:cNvSpPr/>
          <p:nvPr/>
        </p:nvSpPr>
        <p:spPr>
          <a:xfrm>
            <a:off x="363794" y="2666541"/>
            <a:ext cx="11434668" cy="21220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2C0C7C08-5A63-4E4C-9421-D87B07B96712}"/>
              </a:ext>
            </a:extLst>
          </p:cNvPr>
          <p:cNvSpPr>
            <a:spLocks noGrp="1"/>
          </p:cNvSpPr>
          <p:nvPr>
            <p:ph type="title"/>
          </p:nvPr>
        </p:nvSpPr>
        <p:spPr/>
        <p:txBody>
          <a:bodyPr/>
          <a:lstStyle/>
          <a:p>
            <a:r>
              <a:rPr lang="en-US" b="1" dirty="0"/>
              <a:t>Governance milestones</a:t>
            </a:r>
          </a:p>
        </p:txBody>
      </p:sp>
      <p:grpSp>
        <p:nvGrpSpPr>
          <p:cNvPr id="4" name="Group 3">
            <a:extLst>
              <a:ext uri="{FF2B5EF4-FFF2-40B4-BE49-F238E27FC236}">
                <a16:creationId xmlns:a16="http://schemas.microsoft.com/office/drawing/2014/main" id="{79A75CF6-21B1-4FE0-BDC8-32B31D11BA68}"/>
              </a:ext>
            </a:extLst>
          </p:cNvPr>
          <p:cNvGrpSpPr/>
          <p:nvPr/>
        </p:nvGrpSpPr>
        <p:grpSpPr>
          <a:xfrm>
            <a:off x="1787763" y="1535937"/>
            <a:ext cx="893149" cy="893149"/>
            <a:chOff x="1390775" y="1390753"/>
            <a:chExt cx="1493520" cy="1493520"/>
          </a:xfrm>
        </p:grpSpPr>
        <p:sp>
          <p:nvSpPr>
            <p:cNvPr id="5" name="Oval 4">
              <a:extLst>
                <a:ext uri="{FF2B5EF4-FFF2-40B4-BE49-F238E27FC236}">
                  <a16:creationId xmlns:a16="http://schemas.microsoft.com/office/drawing/2014/main" id="{5A98A629-F4F3-475F-AD21-F3EAE7D9466D}"/>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130" name="Group 146">
              <a:extLst>
                <a:ext uri="{FF2B5EF4-FFF2-40B4-BE49-F238E27FC236}">
                  <a16:creationId xmlns:a16="http://schemas.microsoft.com/office/drawing/2014/main" id="{25C4F36B-A4A6-4016-8C80-1588A8FD1CAE}"/>
                </a:ext>
              </a:extLst>
            </p:cNvPr>
            <p:cNvGrpSpPr/>
            <p:nvPr/>
          </p:nvGrpSpPr>
          <p:grpSpPr>
            <a:xfrm>
              <a:off x="1720068" y="1720046"/>
              <a:ext cx="834934" cy="834934"/>
              <a:chOff x="1649691" y="4907280"/>
              <a:chExt cx="914400" cy="914400"/>
            </a:xfrm>
          </p:grpSpPr>
          <p:sp>
            <p:nvSpPr>
              <p:cNvPr id="90131" name="Accent">
                <a:extLst>
                  <a:ext uri="{FF2B5EF4-FFF2-40B4-BE49-F238E27FC236}">
                    <a16:creationId xmlns:a16="http://schemas.microsoft.com/office/drawing/2014/main" id="{D470B09D-8DFA-4625-AE0A-BF09ED71825E}"/>
                  </a:ext>
                </a:extLst>
              </p:cNvPr>
              <p:cNvSpPr/>
              <p:nvPr/>
            </p:nvSpPr>
            <p:spPr>
              <a:xfrm>
                <a:off x="1649691" y="4907280"/>
                <a:ext cx="914400" cy="914400"/>
              </a:xfrm>
              <a:custGeom>
                <a:avLst/>
                <a:gdLst/>
                <a:ahLst/>
                <a:cxnLst/>
                <a:rect l="0" t="0" r="10000" b="10000"/>
                <a:pathLst>
                  <a:path w="10000" h="10000">
                    <a:moveTo>
                      <a:pt x="4141" y="1940"/>
                    </a:moveTo>
                    <a:lnTo>
                      <a:pt x="5859" y="1940"/>
                    </a:lnTo>
                    <a:lnTo>
                      <a:pt x="5867" y="1940"/>
                    </a:lnTo>
                    <a:lnTo>
                      <a:pt x="5875" y="1941"/>
                    </a:lnTo>
                    <a:lnTo>
                      <a:pt x="5883" y="1941"/>
                    </a:lnTo>
                    <a:lnTo>
                      <a:pt x="5891" y="1942"/>
                    </a:lnTo>
                    <a:lnTo>
                      <a:pt x="5899" y="1944"/>
                    </a:lnTo>
                    <a:lnTo>
                      <a:pt x="5907" y="1945"/>
                    </a:lnTo>
                    <a:lnTo>
                      <a:pt x="5915" y="1947"/>
                    </a:lnTo>
                    <a:lnTo>
                      <a:pt x="5922" y="1950"/>
                    </a:lnTo>
                    <a:lnTo>
                      <a:pt x="5930" y="1952"/>
                    </a:lnTo>
                    <a:lnTo>
                      <a:pt x="5937" y="1955"/>
                    </a:lnTo>
                    <a:lnTo>
                      <a:pt x="5945" y="1958"/>
                    </a:lnTo>
                    <a:lnTo>
                      <a:pt x="5952" y="1961"/>
                    </a:lnTo>
                    <a:lnTo>
                      <a:pt x="5959" y="1965"/>
                    </a:lnTo>
                    <a:lnTo>
                      <a:pt x="5966" y="1969"/>
                    </a:lnTo>
                    <a:lnTo>
                      <a:pt x="5973" y="1973"/>
                    </a:lnTo>
                    <a:lnTo>
                      <a:pt x="5980" y="1978"/>
                    </a:lnTo>
                    <a:lnTo>
                      <a:pt x="5986" y="1982"/>
                    </a:lnTo>
                    <a:lnTo>
                      <a:pt x="5993" y="1987"/>
                    </a:lnTo>
                    <a:lnTo>
                      <a:pt x="5999" y="1992"/>
                    </a:lnTo>
                    <a:lnTo>
                      <a:pt x="6005" y="1998"/>
                    </a:lnTo>
                    <a:lnTo>
                      <a:pt x="6011" y="2003"/>
                    </a:lnTo>
                    <a:lnTo>
                      <a:pt x="6016" y="2009"/>
                    </a:lnTo>
                    <a:lnTo>
                      <a:pt x="6022" y="2015"/>
                    </a:lnTo>
                    <a:lnTo>
                      <a:pt x="6027" y="2021"/>
                    </a:lnTo>
                    <a:lnTo>
                      <a:pt x="6032" y="2028"/>
                    </a:lnTo>
                    <a:lnTo>
                      <a:pt x="6036" y="2034"/>
                    </a:lnTo>
                    <a:lnTo>
                      <a:pt x="6041" y="2041"/>
                    </a:lnTo>
                    <a:lnTo>
                      <a:pt x="6045" y="2048"/>
                    </a:lnTo>
                    <a:lnTo>
                      <a:pt x="6049" y="2055"/>
                    </a:lnTo>
                    <a:lnTo>
                      <a:pt x="6053" y="2062"/>
                    </a:lnTo>
                    <a:lnTo>
                      <a:pt x="6056" y="2069"/>
                    </a:lnTo>
                    <a:lnTo>
                      <a:pt x="6059" y="2077"/>
                    </a:lnTo>
                    <a:lnTo>
                      <a:pt x="6062" y="2084"/>
                    </a:lnTo>
                    <a:lnTo>
                      <a:pt x="6064" y="2092"/>
                    </a:lnTo>
                    <a:lnTo>
                      <a:pt x="6067" y="2099"/>
                    </a:lnTo>
                    <a:lnTo>
                      <a:pt x="6069" y="2107"/>
                    </a:lnTo>
                    <a:lnTo>
                      <a:pt x="6070" y="2115"/>
                    </a:lnTo>
                    <a:lnTo>
                      <a:pt x="6072" y="2123"/>
                    </a:lnTo>
                    <a:lnTo>
                      <a:pt x="6073" y="2131"/>
                    </a:lnTo>
                    <a:lnTo>
                      <a:pt x="6073" y="2139"/>
                    </a:lnTo>
                    <a:lnTo>
                      <a:pt x="6074" y="2147"/>
                    </a:lnTo>
                    <a:lnTo>
                      <a:pt x="6074" y="2155"/>
                    </a:lnTo>
                    <a:lnTo>
                      <a:pt x="6074" y="3336"/>
                    </a:lnTo>
                    <a:lnTo>
                      <a:pt x="6074" y="3344"/>
                    </a:lnTo>
                    <a:lnTo>
                      <a:pt x="6073" y="3352"/>
                    </a:lnTo>
                    <a:lnTo>
                      <a:pt x="6073" y="3360"/>
                    </a:lnTo>
                    <a:lnTo>
                      <a:pt x="6072" y="3368"/>
                    </a:lnTo>
                    <a:lnTo>
                      <a:pt x="6070" y="3376"/>
                    </a:lnTo>
                    <a:lnTo>
                      <a:pt x="6069" y="3384"/>
                    </a:lnTo>
                    <a:lnTo>
                      <a:pt x="6067" y="3392"/>
                    </a:lnTo>
                    <a:lnTo>
                      <a:pt x="6064" y="3399"/>
                    </a:lnTo>
                    <a:lnTo>
                      <a:pt x="6062" y="3407"/>
                    </a:lnTo>
                    <a:lnTo>
                      <a:pt x="6059" y="3414"/>
                    </a:lnTo>
                    <a:lnTo>
                      <a:pt x="6056" y="3422"/>
                    </a:lnTo>
                    <a:lnTo>
                      <a:pt x="6053" y="3429"/>
                    </a:lnTo>
                    <a:lnTo>
                      <a:pt x="6049" y="3436"/>
                    </a:lnTo>
                    <a:lnTo>
                      <a:pt x="6045" y="3443"/>
                    </a:lnTo>
                    <a:lnTo>
                      <a:pt x="6041" y="3450"/>
                    </a:lnTo>
                    <a:lnTo>
                      <a:pt x="6036" y="3457"/>
                    </a:lnTo>
                    <a:lnTo>
                      <a:pt x="6032" y="3463"/>
                    </a:lnTo>
                    <a:lnTo>
                      <a:pt x="6027" y="3470"/>
                    </a:lnTo>
                    <a:lnTo>
                      <a:pt x="6022" y="3476"/>
                    </a:lnTo>
                    <a:lnTo>
                      <a:pt x="6016" y="3482"/>
                    </a:lnTo>
                    <a:lnTo>
                      <a:pt x="6011" y="3488"/>
                    </a:lnTo>
                    <a:lnTo>
                      <a:pt x="6005" y="3493"/>
                    </a:lnTo>
                    <a:lnTo>
                      <a:pt x="5999" y="3499"/>
                    </a:lnTo>
                    <a:lnTo>
                      <a:pt x="5993" y="3504"/>
                    </a:lnTo>
                    <a:lnTo>
                      <a:pt x="5986" y="3509"/>
                    </a:lnTo>
                    <a:lnTo>
                      <a:pt x="5980" y="3513"/>
                    </a:lnTo>
                    <a:lnTo>
                      <a:pt x="5973" y="3518"/>
                    </a:lnTo>
                    <a:lnTo>
                      <a:pt x="5966" y="3522"/>
                    </a:lnTo>
                    <a:lnTo>
                      <a:pt x="5959" y="3526"/>
                    </a:lnTo>
                    <a:lnTo>
                      <a:pt x="5952" y="3530"/>
                    </a:lnTo>
                    <a:lnTo>
                      <a:pt x="5945" y="3533"/>
                    </a:lnTo>
                    <a:lnTo>
                      <a:pt x="5937" y="3536"/>
                    </a:lnTo>
                    <a:lnTo>
                      <a:pt x="5930" y="3539"/>
                    </a:lnTo>
                    <a:lnTo>
                      <a:pt x="5922" y="3541"/>
                    </a:lnTo>
                    <a:lnTo>
                      <a:pt x="5915" y="3544"/>
                    </a:lnTo>
                    <a:lnTo>
                      <a:pt x="5907" y="3546"/>
                    </a:lnTo>
                    <a:lnTo>
                      <a:pt x="5899" y="3547"/>
                    </a:lnTo>
                    <a:lnTo>
                      <a:pt x="5891" y="3549"/>
                    </a:lnTo>
                    <a:lnTo>
                      <a:pt x="5883" y="3550"/>
                    </a:lnTo>
                    <a:lnTo>
                      <a:pt x="5875" y="3550"/>
                    </a:lnTo>
                    <a:lnTo>
                      <a:pt x="5867" y="3551"/>
                    </a:lnTo>
                    <a:lnTo>
                      <a:pt x="5859" y="3551"/>
                    </a:lnTo>
                    <a:lnTo>
                      <a:pt x="4141" y="3551"/>
                    </a:lnTo>
                    <a:lnTo>
                      <a:pt x="4133" y="3551"/>
                    </a:lnTo>
                    <a:lnTo>
                      <a:pt x="4125" y="3550"/>
                    </a:lnTo>
                    <a:lnTo>
                      <a:pt x="4117" y="3550"/>
                    </a:lnTo>
                    <a:lnTo>
                      <a:pt x="4109" y="3549"/>
                    </a:lnTo>
                    <a:lnTo>
                      <a:pt x="4101" y="3547"/>
                    </a:lnTo>
                    <a:lnTo>
                      <a:pt x="4093" y="3546"/>
                    </a:lnTo>
                    <a:lnTo>
                      <a:pt x="4085" y="3544"/>
                    </a:lnTo>
                    <a:lnTo>
                      <a:pt x="4078" y="3541"/>
                    </a:lnTo>
                    <a:lnTo>
                      <a:pt x="4070" y="3539"/>
                    </a:lnTo>
                    <a:lnTo>
                      <a:pt x="4063" y="3536"/>
                    </a:lnTo>
                    <a:lnTo>
                      <a:pt x="4055" y="3533"/>
                    </a:lnTo>
                    <a:lnTo>
                      <a:pt x="4048" y="3530"/>
                    </a:lnTo>
                    <a:lnTo>
                      <a:pt x="4041" y="3526"/>
                    </a:lnTo>
                    <a:lnTo>
                      <a:pt x="4034" y="3522"/>
                    </a:lnTo>
                    <a:lnTo>
                      <a:pt x="4027" y="3518"/>
                    </a:lnTo>
                    <a:lnTo>
                      <a:pt x="4020" y="3513"/>
                    </a:lnTo>
                    <a:lnTo>
                      <a:pt x="4014" y="3509"/>
                    </a:lnTo>
                    <a:lnTo>
                      <a:pt x="4007" y="3504"/>
                    </a:lnTo>
                    <a:lnTo>
                      <a:pt x="4001" y="3499"/>
                    </a:lnTo>
                    <a:lnTo>
                      <a:pt x="3995" y="3493"/>
                    </a:lnTo>
                    <a:lnTo>
                      <a:pt x="3989" y="3488"/>
                    </a:lnTo>
                    <a:lnTo>
                      <a:pt x="3984" y="3482"/>
                    </a:lnTo>
                    <a:lnTo>
                      <a:pt x="3978" y="3476"/>
                    </a:lnTo>
                    <a:lnTo>
                      <a:pt x="3973" y="3470"/>
                    </a:lnTo>
                    <a:lnTo>
                      <a:pt x="3968" y="3463"/>
                    </a:lnTo>
                    <a:lnTo>
                      <a:pt x="3964" y="3457"/>
                    </a:lnTo>
                    <a:lnTo>
                      <a:pt x="3959" y="3450"/>
                    </a:lnTo>
                    <a:lnTo>
                      <a:pt x="3955" y="3443"/>
                    </a:lnTo>
                    <a:lnTo>
                      <a:pt x="3951" y="3436"/>
                    </a:lnTo>
                    <a:lnTo>
                      <a:pt x="3947" y="3429"/>
                    </a:lnTo>
                    <a:lnTo>
                      <a:pt x="3944" y="3422"/>
                    </a:lnTo>
                    <a:lnTo>
                      <a:pt x="3941" y="3414"/>
                    </a:lnTo>
                    <a:lnTo>
                      <a:pt x="3938" y="3407"/>
                    </a:lnTo>
                    <a:lnTo>
                      <a:pt x="3936" y="3399"/>
                    </a:lnTo>
                    <a:lnTo>
                      <a:pt x="3933" y="3392"/>
                    </a:lnTo>
                    <a:lnTo>
                      <a:pt x="3931" y="3384"/>
                    </a:lnTo>
                    <a:lnTo>
                      <a:pt x="3930" y="3376"/>
                    </a:lnTo>
                    <a:lnTo>
                      <a:pt x="3928" y="3368"/>
                    </a:lnTo>
                    <a:lnTo>
                      <a:pt x="3927" y="3360"/>
                    </a:lnTo>
                    <a:lnTo>
                      <a:pt x="3927" y="3352"/>
                    </a:lnTo>
                    <a:lnTo>
                      <a:pt x="3926" y="3344"/>
                    </a:lnTo>
                    <a:lnTo>
                      <a:pt x="3926" y="3336"/>
                    </a:lnTo>
                    <a:lnTo>
                      <a:pt x="3926" y="2155"/>
                    </a:lnTo>
                    <a:lnTo>
                      <a:pt x="3926" y="2147"/>
                    </a:lnTo>
                    <a:lnTo>
                      <a:pt x="3927" y="2139"/>
                    </a:lnTo>
                    <a:lnTo>
                      <a:pt x="3927" y="2131"/>
                    </a:lnTo>
                    <a:lnTo>
                      <a:pt x="3928" y="2123"/>
                    </a:lnTo>
                    <a:lnTo>
                      <a:pt x="3930" y="2115"/>
                    </a:lnTo>
                    <a:lnTo>
                      <a:pt x="3931" y="2107"/>
                    </a:lnTo>
                    <a:lnTo>
                      <a:pt x="3933" y="2099"/>
                    </a:lnTo>
                    <a:lnTo>
                      <a:pt x="3936" y="2092"/>
                    </a:lnTo>
                    <a:lnTo>
                      <a:pt x="3938" y="2084"/>
                    </a:lnTo>
                    <a:lnTo>
                      <a:pt x="3941" y="2077"/>
                    </a:lnTo>
                    <a:lnTo>
                      <a:pt x="3944" y="2069"/>
                    </a:lnTo>
                    <a:lnTo>
                      <a:pt x="3947" y="2062"/>
                    </a:lnTo>
                    <a:lnTo>
                      <a:pt x="3951" y="2055"/>
                    </a:lnTo>
                    <a:lnTo>
                      <a:pt x="3955" y="2048"/>
                    </a:lnTo>
                    <a:lnTo>
                      <a:pt x="3959" y="2041"/>
                    </a:lnTo>
                    <a:lnTo>
                      <a:pt x="3964" y="2034"/>
                    </a:lnTo>
                    <a:lnTo>
                      <a:pt x="3968" y="2028"/>
                    </a:lnTo>
                    <a:lnTo>
                      <a:pt x="3973" y="2021"/>
                    </a:lnTo>
                    <a:lnTo>
                      <a:pt x="3978" y="2015"/>
                    </a:lnTo>
                    <a:lnTo>
                      <a:pt x="3984" y="2009"/>
                    </a:lnTo>
                    <a:lnTo>
                      <a:pt x="3989" y="2003"/>
                    </a:lnTo>
                    <a:lnTo>
                      <a:pt x="3995" y="1998"/>
                    </a:lnTo>
                    <a:lnTo>
                      <a:pt x="4001" y="1992"/>
                    </a:lnTo>
                    <a:lnTo>
                      <a:pt x="4007" y="1987"/>
                    </a:lnTo>
                    <a:lnTo>
                      <a:pt x="4014" y="1982"/>
                    </a:lnTo>
                    <a:lnTo>
                      <a:pt x="4020" y="1978"/>
                    </a:lnTo>
                    <a:lnTo>
                      <a:pt x="4027" y="1973"/>
                    </a:lnTo>
                    <a:lnTo>
                      <a:pt x="4034" y="1969"/>
                    </a:lnTo>
                    <a:lnTo>
                      <a:pt x="4041" y="1965"/>
                    </a:lnTo>
                    <a:lnTo>
                      <a:pt x="4048" y="1961"/>
                    </a:lnTo>
                    <a:lnTo>
                      <a:pt x="4055" y="1958"/>
                    </a:lnTo>
                    <a:lnTo>
                      <a:pt x="4063" y="1955"/>
                    </a:lnTo>
                    <a:lnTo>
                      <a:pt x="4070" y="1952"/>
                    </a:lnTo>
                    <a:lnTo>
                      <a:pt x="4078" y="1950"/>
                    </a:lnTo>
                    <a:lnTo>
                      <a:pt x="4085" y="1947"/>
                    </a:lnTo>
                    <a:lnTo>
                      <a:pt x="4093" y="1945"/>
                    </a:lnTo>
                    <a:lnTo>
                      <a:pt x="4101" y="1944"/>
                    </a:lnTo>
                    <a:lnTo>
                      <a:pt x="4109" y="1942"/>
                    </a:lnTo>
                    <a:lnTo>
                      <a:pt x="4117" y="1941"/>
                    </a:lnTo>
                    <a:lnTo>
                      <a:pt x="4125" y="1941"/>
                    </a:lnTo>
                    <a:lnTo>
                      <a:pt x="4133" y="1940"/>
                    </a:lnTo>
                    <a:lnTo>
                      <a:pt x="4141" y="1940"/>
                    </a:lnTo>
                    <a:close/>
                  </a:path>
                </a:pathLst>
              </a:custGeom>
              <a:solidFill>
                <a:srgbClr val="FFFFFF"/>
              </a:solidFill>
              <a:ln>
                <a:noFill/>
              </a:ln>
            </p:spPr>
            <p:txBody>
              <a:bodyPr/>
              <a:lstStyle/>
              <a:p>
                <a:endParaRPr/>
              </a:p>
            </p:txBody>
          </p:sp>
          <p:sp>
            <p:nvSpPr>
              <p:cNvPr id="90132" name="Outline">
                <a:extLst>
                  <a:ext uri="{FF2B5EF4-FFF2-40B4-BE49-F238E27FC236}">
                    <a16:creationId xmlns:a16="http://schemas.microsoft.com/office/drawing/2014/main" id="{53A06C25-039F-4460-9DED-67D25AC9CCB7}"/>
                  </a:ext>
                </a:extLst>
              </p:cNvPr>
              <p:cNvSpPr/>
              <p:nvPr/>
            </p:nvSpPr>
            <p:spPr>
              <a:xfrm>
                <a:off x="1649691" y="4907280"/>
                <a:ext cx="914400" cy="914400"/>
              </a:xfrm>
              <a:custGeom>
                <a:avLst/>
                <a:gdLst/>
                <a:ahLst/>
                <a:cxnLst/>
                <a:rect l="0" t="0" r="10000" b="10000"/>
                <a:pathLst>
                  <a:path w="10000" h="10000">
                    <a:moveTo>
                      <a:pt x="5149" y="3531"/>
                    </a:moveTo>
                    <a:lnTo>
                      <a:pt x="5150" y="3551"/>
                    </a:lnTo>
                    <a:lnTo>
                      <a:pt x="5150" y="4796"/>
                    </a:lnTo>
                    <a:lnTo>
                      <a:pt x="7576" y="4796"/>
                    </a:lnTo>
                    <a:lnTo>
                      <a:pt x="7596" y="4797"/>
                    </a:lnTo>
                    <a:lnTo>
                      <a:pt x="7615" y="4801"/>
                    </a:lnTo>
                    <a:lnTo>
                      <a:pt x="7633" y="4807"/>
                    </a:lnTo>
                    <a:lnTo>
                      <a:pt x="7651" y="4816"/>
                    </a:lnTo>
                    <a:lnTo>
                      <a:pt x="7667" y="4827"/>
                    </a:lnTo>
                    <a:lnTo>
                      <a:pt x="7682" y="4840"/>
                    </a:lnTo>
                    <a:lnTo>
                      <a:pt x="7695" y="4855"/>
                    </a:lnTo>
                    <a:lnTo>
                      <a:pt x="7706" y="4871"/>
                    </a:lnTo>
                    <a:lnTo>
                      <a:pt x="7715" y="4889"/>
                    </a:lnTo>
                    <a:lnTo>
                      <a:pt x="7721" y="4907"/>
                    </a:lnTo>
                    <a:lnTo>
                      <a:pt x="7725" y="4926"/>
                    </a:lnTo>
                    <a:lnTo>
                      <a:pt x="7726" y="4946"/>
                    </a:lnTo>
                    <a:lnTo>
                      <a:pt x="7726" y="6199"/>
                    </a:lnTo>
                    <a:lnTo>
                      <a:pt x="8435" y="6199"/>
                    </a:lnTo>
                    <a:lnTo>
                      <a:pt x="8440" y="6199"/>
                    </a:lnTo>
                    <a:lnTo>
                      <a:pt x="8448" y="6199"/>
                    </a:lnTo>
                    <a:lnTo>
                      <a:pt x="8457" y="6200"/>
                    </a:lnTo>
                    <a:lnTo>
                      <a:pt x="8465" y="6200"/>
                    </a:lnTo>
                    <a:lnTo>
                      <a:pt x="8475" y="6201"/>
                    </a:lnTo>
                    <a:lnTo>
                      <a:pt x="8483" y="6201"/>
                    </a:lnTo>
                    <a:lnTo>
                      <a:pt x="8492" y="6203"/>
                    </a:lnTo>
                    <a:lnTo>
                      <a:pt x="8500" y="6204"/>
                    </a:lnTo>
                    <a:lnTo>
                      <a:pt x="8509" y="6205"/>
                    </a:lnTo>
                    <a:lnTo>
                      <a:pt x="8517" y="6206"/>
                    </a:lnTo>
                    <a:lnTo>
                      <a:pt x="8526" y="6208"/>
                    </a:lnTo>
                    <a:lnTo>
                      <a:pt x="8534" y="6210"/>
                    </a:lnTo>
                    <a:lnTo>
                      <a:pt x="8543" y="6212"/>
                    </a:lnTo>
                    <a:lnTo>
                      <a:pt x="8551" y="6214"/>
                    </a:lnTo>
                    <a:lnTo>
                      <a:pt x="8560" y="6216"/>
                    </a:lnTo>
                    <a:lnTo>
                      <a:pt x="8568" y="6218"/>
                    </a:lnTo>
                    <a:lnTo>
                      <a:pt x="8577" y="6221"/>
                    </a:lnTo>
                    <a:lnTo>
                      <a:pt x="8585" y="6224"/>
                    </a:lnTo>
                    <a:lnTo>
                      <a:pt x="8593" y="6227"/>
                    </a:lnTo>
                    <a:lnTo>
                      <a:pt x="8601" y="6230"/>
                    </a:lnTo>
                    <a:lnTo>
                      <a:pt x="8610" y="6233"/>
                    </a:lnTo>
                    <a:lnTo>
                      <a:pt x="8617" y="6236"/>
                    </a:lnTo>
                    <a:lnTo>
                      <a:pt x="8626" y="6240"/>
                    </a:lnTo>
                    <a:lnTo>
                      <a:pt x="8633" y="6243"/>
                    </a:lnTo>
                    <a:lnTo>
                      <a:pt x="8641" y="6247"/>
                    </a:lnTo>
                    <a:lnTo>
                      <a:pt x="8648" y="6251"/>
                    </a:lnTo>
                    <a:lnTo>
                      <a:pt x="8657" y="6255"/>
                    </a:lnTo>
                    <a:lnTo>
                      <a:pt x="8664" y="6259"/>
                    </a:lnTo>
                    <a:lnTo>
                      <a:pt x="8675" y="6265"/>
                    </a:lnTo>
                    <a:lnTo>
                      <a:pt x="8681" y="6270"/>
                    </a:lnTo>
                    <a:lnTo>
                      <a:pt x="8689" y="6274"/>
                    </a:lnTo>
                    <a:lnTo>
                      <a:pt x="8696" y="6279"/>
                    </a:lnTo>
                    <a:lnTo>
                      <a:pt x="8703" y="6284"/>
                    </a:lnTo>
                    <a:lnTo>
                      <a:pt x="8709" y="6289"/>
                    </a:lnTo>
                    <a:lnTo>
                      <a:pt x="8717" y="6294"/>
                    </a:lnTo>
                    <a:lnTo>
                      <a:pt x="8723" y="6299"/>
                    </a:lnTo>
                    <a:lnTo>
                      <a:pt x="8730" y="6305"/>
                    </a:lnTo>
                    <a:lnTo>
                      <a:pt x="8736" y="6310"/>
                    </a:lnTo>
                    <a:lnTo>
                      <a:pt x="8743" y="6316"/>
                    </a:lnTo>
                    <a:lnTo>
                      <a:pt x="8749" y="6321"/>
                    </a:lnTo>
                    <a:lnTo>
                      <a:pt x="8756" y="6328"/>
                    </a:lnTo>
                    <a:lnTo>
                      <a:pt x="8761" y="6333"/>
                    </a:lnTo>
                    <a:lnTo>
                      <a:pt x="8768" y="6340"/>
                    </a:lnTo>
                    <a:lnTo>
                      <a:pt x="8773" y="6345"/>
                    </a:lnTo>
                    <a:lnTo>
                      <a:pt x="8779" y="6352"/>
                    </a:lnTo>
                    <a:lnTo>
                      <a:pt x="8785" y="6358"/>
                    </a:lnTo>
                    <a:lnTo>
                      <a:pt x="8791" y="6365"/>
                    </a:lnTo>
                    <a:lnTo>
                      <a:pt x="8796" y="6371"/>
                    </a:lnTo>
                    <a:lnTo>
                      <a:pt x="8802" y="6379"/>
                    </a:lnTo>
                    <a:lnTo>
                      <a:pt x="8806" y="6385"/>
                    </a:lnTo>
                    <a:lnTo>
                      <a:pt x="8812" y="6392"/>
                    </a:lnTo>
                    <a:lnTo>
                      <a:pt x="8817" y="6399"/>
                    </a:lnTo>
                    <a:lnTo>
                      <a:pt x="8822" y="6407"/>
                    </a:lnTo>
                    <a:lnTo>
                      <a:pt x="8826" y="6413"/>
                    </a:lnTo>
                    <a:lnTo>
                      <a:pt x="8831" y="6421"/>
                    </a:lnTo>
                    <a:lnTo>
                      <a:pt x="8835" y="6428"/>
                    </a:lnTo>
                    <a:lnTo>
                      <a:pt x="8838" y="6434"/>
                    </a:lnTo>
                    <a:lnTo>
                      <a:pt x="8842" y="6441"/>
                    </a:lnTo>
                    <a:lnTo>
                      <a:pt x="8847" y="6449"/>
                    </a:lnTo>
                    <a:lnTo>
                      <a:pt x="8851" y="6456"/>
                    </a:lnTo>
                    <a:lnTo>
                      <a:pt x="8855" y="6465"/>
                    </a:lnTo>
                    <a:lnTo>
                      <a:pt x="8858" y="6472"/>
                    </a:lnTo>
                    <a:lnTo>
                      <a:pt x="8862" y="6481"/>
                    </a:lnTo>
                    <a:lnTo>
                      <a:pt x="8865" y="6488"/>
                    </a:lnTo>
                    <a:lnTo>
                      <a:pt x="8869" y="6497"/>
                    </a:lnTo>
                    <a:lnTo>
                      <a:pt x="8872" y="6505"/>
                    </a:lnTo>
                    <a:lnTo>
                      <a:pt x="8875" y="6514"/>
                    </a:lnTo>
                    <a:lnTo>
                      <a:pt x="8878" y="6522"/>
                    </a:lnTo>
                    <a:lnTo>
                      <a:pt x="8880" y="6531"/>
                    </a:lnTo>
                    <a:lnTo>
                      <a:pt x="8883" y="6538"/>
                    </a:lnTo>
                    <a:lnTo>
                      <a:pt x="8885" y="6548"/>
                    </a:lnTo>
                    <a:lnTo>
                      <a:pt x="8887" y="6555"/>
                    </a:lnTo>
                    <a:lnTo>
                      <a:pt x="8889" y="6565"/>
                    </a:lnTo>
                    <a:lnTo>
                      <a:pt x="8891" y="6572"/>
                    </a:lnTo>
                    <a:lnTo>
                      <a:pt x="8893" y="6582"/>
                    </a:lnTo>
                    <a:lnTo>
                      <a:pt x="8894" y="6590"/>
                    </a:lnTo>
                    <a:lnTo>
                      <a:pt x="8895" y="6599"/>
                    </a:lnTo>
                    <a:lnTo>
                      <a:pt x="8896" y="6607"/>
                    </a:lnTo>
                    <a:lnTo>
                      <a:pt x="8898" y="6616"/>
                    </a:lnTo>
                    <a:lnTo>
                      <a:pt x="8898" y="6624"/>
                    </a:lnTo>
                    <a:lnTo>
                      <a:pt x="8899" y="6634"/>
                    </a:lnTo>
                    <a:lnTo>
                      <a:pt x="8899" y="6642"/>
                    </a:lnTo>
                    <a:lnTo>
                      <a:pt x="8900" y="6651"/>
                    </a:lnTo>
                    <a:lnTo>
                      <a:pt x="8900" y="6659"/>
                    </a:lnTo>
                    <a:lnTo>
                      <a:pt x="8900" y="6664"/>
                    </a:lnTo>
                    <a:lnTo>
                      <a:pt x="8900" y="7845"/>
                    </a:lnTo>
                    <a:lnTo>
                      <a:pt x="8900" y="7850"/>
                    </a:lnTo>
                    <a:lnTo>
                      <a:pt x="8900" y="7858"/>
                    </a:lnTo>
                    <a:lnTo>
                      <a:pt x="8899" y="7867"/>
                    </a:lnTo>
                    <a:lnTo>
                      <a:pt x="8899" y="7875"/>
                    </a:lnTo>
                    <a:lnTo>
                      <a:pt x="8898" y="7885"/>
                    </a:lnTo>
                    <a:lnTo>
                      <a:pt x="8898" y="7893"/>
                    </a:lnTo>
                    <a:lnTo>
                      <a:pt x="8896" y="7902"/>
                    </a:lnTo>
                    <a:lnTo>
                      <a:pt x="8895" y="7910"/>
                    </a:lnTo>
                    <a:lnTo>
                      <a:pt x="8894" y="7919"/>
                    </a:lnTo>
                    <a:lnTo>
                      <a:pt x="8893" y="7927"/>
                    </a:lnTo>
                    <a:lnTo>
                      <a:pt x="8891" y="7937"/>
                    </a:lnTo>
                    <a:lnTo>
                      <a:pt x="8889" y="7944"/>
                    </a:lnTo>
                    <a:lnTo>
                      <a:pt x="8887" y="7954"/>
                    </a:lnTo>
                    <a:lnTo>
                      <a:pt x="8885" y="7961"/>
                    </a:lnTo>
                    <a:lnTo>
                      <a:pt x="8883" y="7971"/>
                    </a:lnTo>
                    <a:lnTo>
                      <a:pt x="8880" y="7978"/>
                    </a:lnTo>
                    <a:lnTo>
                      <a:pt x="8878" y="7987"/>
                    </a:lnTo>
                    <a:lnTo>
                      <a:pt x="8875" y="7995"/>
                    </a:lnTo>
                    <a:lnTo>
                      <a:pt x="8872" y="8004"/>
                    </a:lnTo>
                    <a:lnTo>
                      <a:pt x="8869" y="8012"/>
                    </a:lnTo>
                    <a:lnTo>
                      <a:pt x="8865" y="8021"/>
                    </a:lnTo>
                    <a:lnTo>
                      <a:pt x="8862" y="8028"/>
                    </a:lnTo>
                    <a:lnTo>
                      <a:pt x="8858" y="8037"/>
                    </a:lnTo>
                    <a:lnTo>
                      <a:pt x="8855" y="8044"/>
                    </a:lnTo>
                    <a:lnTo>
                      <a:pt x="8851" y="8053"/>
                    </a:lnTo>
                    <a:lnTo>
                      <a:pt x="8847" y="8060"/>
                    </a:lnTo>
                    <a:lnTo>
                      <a:pt x="8842" y="8068"/>
                    </a:lnTo>
                    <a:lnTo>
                      <a:pt x="8838" y="8075"/>
                    </a:lnTo>
                    <a:lnTo>
                      <a:pt x="8835" y="8081"/>
                    </a:lnTo>
                    <a:lnTo>
                      <a:pt x="8831" y="8088"/>
                    </a:lnTo>
                    <a:lnTo>
                      <a:pt x="8826" y="8096"/>
                    </a:lnTo>
                    <a:lnTo>
                      <a:pt x="8822" y="8102"/>
                    </a:lnTo>
                    <a:lnTo>
                      <a:pt x="8817" y="8110"/>
                    </a:lnTo>
                    <a:lnTo>
                      <a:pt x="8812" y="8117"/>
                    </a:lnTo>
                    <a:lnTo>
                      <a:pt x="8806" y="8124"/>
                    </a:lnTo>
                    <a:lnTo>
                      <a:pt x="8802" y="8130"/>
                    </a:lnTo>
                    <a:lnTo>
                      <a:pt x="8796" y="8138"/>
                    </a:lnTo>
                    <a:lnTo>
                      <a:pt x="8791" y="8144"/>
                    </a:lnTo>
                    <a:lnTo>
                      <a:pt x="8785" y="8151"/>
                    </a:lnTo>
                    <a:lnTo>
                      <a:pt x="8779" y="8157"/>
                    </a:lnTo>
                    <a:lnTo>
                      <a:pt x="8773" y="8164"/>
                    </a:lnTo>
                    <a:lnTo>
                      <a:pt x="8768" y="8169"/>
                    </a:lnTo>
                    <a:lnTo>
                      <a:pt x="8761" y="8176"/>
                    </a:lnTo>
                    <a:lnTo>
                      <a:pt x="8756" y="8181"/>
                    </a:lnTo>
                    <a:lnTo>
                      <a:pt x="8749" y="8188"/>
                    </a:lnTo>
                    <a:lnTo>
                      <a:pt x="8743" y="8193"/>
                    </a:lnTo>
                    <a:lnTo>
                      <a:pt x="8736" y="8199"/>
                    </a:lnTo>
                    <a:lnTo>
                      <a:pt x="8730" y="8204"/>
                    </a:lnTo>
                    <a:lnTo>
                      <a:pt x="8723" y="8210"/>
                    </a:lnTo>
                    <a:lnTo>
                      <a:pt x="8717" y="8215"/>
                    </a:lnTo>
                    <a:lnTo>
                      <a:pt x="8709" y="8220"/>
                    </a:lnTo>
                    <a:lnTo>
                      <a:pt x="8703" y="8225"/>
                    </a:lnTo>
                    <a:lnTo>
                      <a:pt x="8696" y="8230"/>
                    </a:lnTo>
                    <a:lnTo>
                      <a:pt x="8689" y="8235"/>
                    </a:lnTo>
                    <a:lnTo>
                      <a:pt x="8681" y="8239"/>
                    </a:lnTo>
                    <a:lnTo>
                      <a:pt x="8675" y="8244"/>
                    </a:lnTo>
                    <a:lnTo>
                      <a:pt x="8664" y="8250"/>
                    </a:lnTo>
                    <a:lnTo>
                      <a:pt x="8657" y="8254"/>
                    </a:lnTo>
                    <a:lnTo>
                      <a:pt x="8648" y="8258"/>
                    </a:lnTo>
                    <a:lnTo>
                      <a:pt x="8641" y="8262"/>
                    </a:lnTo>
                    <a:lnTo>
                      <a:pt x="8633" y="8266"/>
                    </a:lnTo>
                    <a:lnTo>
                      <a:pt x="8626" y="8269"/>
                    </a:lnTo>
                    <a:lnTo>
                      <a:pt x="8617" y="8273"/>
                    </a:lnTo>
                    <a:lnTo>
                      <a:pt x="8610" y="8276"/>
                    </a:lnTo>
                    <a:lnTo>
                      <a:pt x="8601" y="8279"/>
                    </a:lnTo>
                    <a:lnTo>
                      <a:pt x="8593" y="8282"/>
                    </a:lnTo>
                    <a:lnTo>
                      <a:pt x="8585" y="8285"/>
                    </a:lnTo>
                    <a:lnTo>
                      <a:pt x="8577" y="8288"/>
                    </a:lnTo>
                    <a:lnTo>
                      <a:pt x="8568" y="8291"/>
                    </a:lnTo>
                    <a:lnTo>
                      <a:pt x="8560" y="8293"/>
                    </a:lnTo>
                    <a:lnTo>
                      <a:pt x="8551" y="8295"/>
                    </a:lnTo>
                    <a:lnTo>
                      <a:pt x="8543" y="8297"/>
                    </a:lnTo>
                    <a:lnTo>
                      <a:pt x="8534" y="8299"/>
                    </a:lnTo>
                    <a:lnTo>
                      <a:pt x="8526" y="8301"/>
                    </a:lnTo>
                    <a:lnTo>
                      <a:pt x="8517" y="8303"/>
                    </a:lnTo>
                    <a:lnTo>
                      <a:pt x="8509" y="8304"/>
                    </a:lnTo>
                    <a:lnTo>
                      <a:pt x="8500" y="8305"/>
                    </a:lnTo>
                    <a:lnTo>
                      <a:pt x="8492" y="8306"/>
                    </a:lnTo>
                    <a:lnTo>
                      <a:pt x="8483" y="8308"/>
                    </a:lnTo>
                    <a:lnTo>
                      <a:pt x="8475" y="8308"/>
                    </a:lnTo>
                    <a:lnTo>
                      <a:pt x="8465" y="8309"/>
                    </a:lnTo>
                    <a:lnTo>
                      <a:pt x="8457" y="8309"/>
                    </a:lnTo>
                    <a:lnTo>
                      <a:pt x="8448" y="8310"/>
                    </a:lnTo>
                    <a:lnTo>
                      <a:pt x="8440" y="8310"/>
                    </a:lnTo>
                    <a:lnTo>
                      <a:pt x="8435" y="8310"/>
                    </a:lnTo>
                    <a:lnTo>
                      <a:pt x="6718" y="8310"/>
                    </a:lnTo>
                    <a:lnTo>
                      <a:pt x="6713" y="8310"/>
                    </a:lnTo>
                    <a:lnTo>
                      <a:pt x="6705" y="8310"/>
                    </a:lnTo>
                    <a:lnTo>
                      <a:pt x="6696" y="8309"/>
                    </a:lnTo>
                    <a:lnTo>
                      <a:pt x="6688" y="8309"/>
                    </a:lnTo>
                    <a:lnTo>
                      <a:pt x="6678" y="8308"/>
                    </a:lnTo>
                    <a:lnTo>
                      <a:pt x="6670" y="8308"/>
                    </a:lnTo>
                    <a:lnTo>
                      <a:pt x="6661" y="8306"/>
                    </a:lnTo>
                    <a:lnTo>
                      <a:pt x="6653" y="8305"/>
                    </a:lnTo>
                    <a:lnTo>
                      <a:pt x="6644" y="8304"/>
                    </a:lnTo>
                    <a:lnTo>
                      <a:pt x="6636" y="8303"/>
                    </a:lnTo>
                    <a:lnTo>
                      <a:pt x="6627" y="8301"/>
                    </a:lnTo>
                    <a:lnTo>
                      <a:pt x="6619" y="8299"/>
                    </a:lnTo>
                    <a:lnTo>
                      <a:pt x="6610" y="8297"/>
                    </a:lnTo>
                    <a:lnTo>
                      <a:pt x="6602" y="8295"/>
                    </a:lnTo>
                    <a:lnTo>
                      <a:pt x="6593" y="8293"/>
                    </a:lnTo>
                    <a:lnTo>
                      <a:pt x="6585" y="8291"/>
                    </a:lnTo>
                    <a:lnTo>
                      <a:pt x="6576" y="8288"/>
                    </a:lnTo>
                    <a:lnTo>
                      <a:pt x="6568" y="8285"/>
                    </a:lnTo>
                    <a:lnTo>
                      <a:pt x="6560" y="8282"/>
                    </a:lnTo>
                    <a:lnTo>
                      <a:pt x="6552" y="8279"/>
                    </a:lnTo>
                    <a:lnTo>
                      <a:pt x="6543" y="8276"/>
                    </a:lnTo>
                    <a:lnTo>
                      <a:pt x="6536" y="8273"/>
                    </a:lnTo>
                    <a:lnTo>
                      <a:pt x="6527" y="8269"/>
                    </a:lnTo>
                    <a:lnTo>
                      <a:pt x="6520" y="8266"/>
                    </a:lnTo>
                    <a:lnTo>
                      <a:pt x="6512" y="8262"/>
                    </a:lnTo>
                    <a:lnTo>
                      <a:pt x="6505" y="8258"/>
                    </a:lnTo>
                    <a:lnTo>
                      <a:pt x="6496" y="8254"/>
                    </a:lnTo>
                    <a:lnTo>
                      <a:pt x="6489" y="8250"/>
                    </a:lnTo>
                    <a:lnTo>
                      <a:pt x="6478" y="8244"/>
                    </a:lnTo>
                    <a:lnTo>
                      <a:pt x="6472" y="8239"/>
                    </a:lnTo>
                    <a:lnTo>
                      <a:pt x="6464" y="8235"/>
                    </a:lnTo>
                    <a:lnTo>
                      <a:pt x="6457" y="8230"/>
                    </a:lnTo>
                    <a:lnTo>
                      <a:pt x="6450" y="8225"/>
                    </a:lnTo>
                    <a:lnTo>
                      <a:pt x="6444" y="8220"/>
                    </a:lnTo>
                    <a:lnTo>
                      <a:pt x="6436" y="8215"/>
                    </a:lnTo>
                    <a:lnTo>
                      <a:pt x="6430" y="8210"/>
                    </a:lnTo>
                    <a:lnTo>
                      <a:pt x="6423" y="8204"/>
                    </a:lnTo>
                    <a:lnTo>
                      <a:pt x="6417" y="8199"/>
                    </a:lnTo>
                    <a:lnTo>
                      <a:pt x="6410" y="8193"/>
                    </a:lnTo>
                    <a:lnTo>
                      <a:pt x="6404" y="8188"/>
                    </a:lnTo>
                    <a:lnTo>
                      <a:pt x="6397" y="8181"/>
                    </a:lnTo>
                    <a:lnTo>
                      <a:pt x="6392" y="8176"/>
                    </a:lnTo>
                    <a:lnTo>
                      <a:pt x="6385" y="8169"/>
                    </a:lnTo>
                    <a:lnTo>
                      <a:pt x="6380" y="8164"/>
                    </a:lnTo>
                    <a:lnTo>
                      <a:pt x="6374" y="8157"/>
                    </a:lnTo>
                    <a:lnTo>
                      <a:pt x="6368" y="8151"/>
                    </a:lnTo>
                    <a:lnTo>
                      <a:pt x="6362" y="8144"/>
                    </a:lnTo>
                    <a:lnTo>
                      <a:pt x="6357" y="8138"/>
                    </a:lnTo>
                    <a:lnTo>
                      <a:pt x="6351" y="8130"/>
                    </a:lnTo>
                    <a:lnTo>
                      <a:pt x="6347" y="8124"/>
                    </a:lnTo>
                    <a:lnTo>
                      <a:pt x="6341" y="8117"/>
                    </a:lnTo>
                    <a:lnTo>
                      <a:pt x="6336" y="8110"/>
                    </a:lnTo>
                    <a:lnTo>
                      <a:pt x="6331" y="8102"/>
                    </a:lnTo>
                    <a:lnTo>
                      <a:pt x="6327" y="8096"/>
                    </a:lnTo>
                    <a:lnTo>
                      <a:pt x="6322" y="8088"/>
                    </a:lnTo>
                    <a:lnTo>
                      <a:pt x="6318" y="8081"/>
                    </a:lnTo>
                    <a:lnTo>
                      <a:pt x="6315" y="8075"/>
                    </a:lnTo>
                    <a:lnTo>
                      <a:pt x="6311" y="8068"/>
                    </a:lnTo>
                    <a:lnTo>
                      <a:pt x="6306" y="8060"/>
                    </a:lnTo>
                    <a:lnTo>
                      <a:pt x="6302" y="8053"/>
                    </a:lnTo>
                    <a:lnTo>
                      <a:pt x="6298" y="8044"/>
                    </a:lnTo>
                    <a:lnTo>
                      <a:pt x="6295" y="8037"/>
                    </a:lnTo>
                    <a:lnTo>
                      <a:pt x="6291" y="8028"/>
                    </a:lnTo>
                    <a:lnTo>
                      <a:pt x="6288" y="8021"/>
                    </a:lnTo>
                    <a:lnTo>
                      <a:pt x="6284" y="8012"/>
                    </a:lnTo>
                    <a:lnTo>
                      <a:pt x="6281" y="8004"/>
                    </a:lnTo>
                    <a:lnTo>
                      <a:pt x="6278" y="7995"/>
                    </a:lnTo>
                    <a:lnTo>
                      <a:pt x="6275" y="7987"/>
                    </a:lnTo>
                    <a:lnTo>
                      <a:pt x="6273" y="7978"/>
                    </a:lnTo>
                    <a:lnTo>
                      <a:pt x="6270" y="7971"/>
                    </a:lnTo>
                    <a:lnTo>
                      <a:pt x="6268" y="7961"/>
                    </a:lnTo>
                    <a:lnTo>
                      <a:pt x="6266" y="7954"/>
                    </a:lnTo>
                    <a:lnTo>
                      <a:pt x="6264" y="7944"/>
                    </a:lnTo>
                    <a:lnTo>
                      <a:pt x="6262" y="7937"/>
                    </a:lnTo>
                    <a:lnTo>
                      <a:pt x="6260" y="7927"/>
                    </a:lnTo>
                    <a:lnTo>
                      <a:pt x="6259" y="7919"/>
                    </a:lnTo>
                    <a:lnTo>
                      <a:pt x="6258" y="7910"/>
                    </a:lnTo>
                    <a:lnTo>
                      <a:pt x="6257" y="7902"/>
                    </a:lnTo>
                    <a:lnTo>
                      <a:pt x="6255" y="7893"/>
                    </a:lnTo>
                    <a:lnTo>
                      <a:pt x="6255" y="7885"/>
                    </a:lnTo>
                    <a:lnTo>
                      <a:pt x="6254" y="7875"/>
                    </a:lnTo>
                    <a:lnTo>
                      <a:pt x="6254" y="7867"/>
                    </a:lnTo>
                    <a:lnTo>
                      <a:pt x="6253" y="7858"/>
                    </a:lnTo>
                    <a:lnTo>
                      <a:pt x="6253" y="7850"/>
                    </a:lnTo>
                    <a:lnTo>
                      <a:pt x="6253" y="7845"/>
                    </a:lnTo>
                    <a:lnTo>
                      <a:pt x="6253" y="6664"/>
                    </a:lnTo>
                    <a:lnTo>
                      <a:pt x="6253" y="6659"/>
                    </a:lnTo>
                    <a:lnTo>
                      <a:pt x="6253" y="6651"/>
                    </a:lnTo>
                    <a:lnTo>
                      <a:pt x="6254" y="6642"/>
                    </a:lnTo>
                    <a:lnTo>
                      <a:pt x="6254" y="6634"/>
                    </a:lnTo>
                    <a:lnTo>
                      <a:pt x="6255" y="6624"/>
                    </a:lnTo>
                    <a:lnTo>
                      <a:pt x="6255" y="6616"/>
                    </a:lnTo>
                    <a:lnTo>
                      <a:pt x="6257" y="6607"/>
                    </a:lnTo>
                    <a:lnTo>
                      <a:pt x="6258" y="6599"/>
                    </a:lnTo>
                    <a:lnTo>
                      <a:pt x="6259" y="6590"/>
                    </a:lnTo>
                    <a:lnTo>
                      <a:pt x="6260" y="6582"/>
                    </a:lnTo>
                    <a:lnTo>
                      <a:pt x="6262" y="6572"/>
                    </a:lnTo>
                    <a:lnTo>
                      <a:pt x="6264" y="6565"/>
                    </a:lnTo>
                    <a:lnTo>
                      <a:pt x="6266" y="6555"/>
                    </a:lnTo>
                    <a:lnTo>
                      <a:pt x="6268" y="6548"/>
                    </a:lnTo>
                    <a:lnTo>
                      <a:pt x="6270" y="6538"/>
                    </a:lnTo>
                    <a:lnTo>
                      <a:pt x="6273" y="6531"/>
                    </a:lnTo>
                    <a:lnTo>
                      <a:pt x="6275" y="6522"/>
                    </a:lnTo>
                    <a:lnTo>
                      <a:pt x="6278" y="6514"/>
                    </a:lnTo>
                    <a:lnTo>
                      <a:pt x="6281" y="6505"/>
                    </a:lnTo>
                    <a:lnTo>
                      <a:pt x="6284" y="6497"/>
                    </a:lnTo>
                    <a:lnTo>
                      <a:pt x="6288" y="6488"/>
                    </a:lnTo>
                    <a:lnTo>
                      <a:pt x="6291" y="6481"/>
                    </a:lnTo>
                    <a:lnTo>
                      <a:pt x="6295" y="6472"/>
                    </a:lnTo>
                    <a:lnTo>
                      <a:pt x="6298" y="6465"/>
                    </a:lnTo>
                    <a:lnTo>
                      <a:pt x="6302" y="6456"/>
                    </a:lnTo>
                    <a:lnTo>
                      <a:pt x="6306" y="6449"/>
                    </a:lnTo>
                    <a:lnTo>
                      <a:pt x="6311" y="6441"/>
                    </a:lnTo>
                    <a:lnTo>
                      <a:pt x="6315" y="6434"/>
                    </a:lnTo>
                    <a:lnTo>
                      <a:pt x="6318" y="6428"/>
                    </a:lnTo>
                    <a:lnTo>
                      <a:pt x="6322" y="6421"/>
                    </a:lnTo>
                    <a:lnTo>
                      <a:pt x="6327" y="6413"/>
                    </a:lnTo>
                    <a:lnTo>
                      <a:pt x="6331" y="6407"/>
                    </a:lnTo>
                    <a:lnTo>
                      <a:pt x="6336" y="6399"/>
                    </a:lnTo>
                    <a:lnTo>
                      <a:pt x="6341" y="6392"/>
                    </a:lnTo>
                    <a:lnTo>
                      <a:pt x="6347" y="6385"/>
                    </a:lnTo>
                    <a:lnTo>
                      <a:pt x="6351" y="6379"/>
                    </a:lnTo>
                    <a:lnTo>
                      <a:pt x="6357" y="6371"/>
                    </a:lnTo>
                    <a:lnTo>
                      <a:pt x="6362" y="6365"/>
                    </a:lnTo>
                    <a:lnTo>
                      <a:pt x="6368" y="6358"/>
                    </a:lnTo>
                    <a:lnTo>
                      <a:pt x="6374" y="6352"/>
                    </a:lnTo>
                    <a:lnTo>
                      <a:pt x="6380" y="6345"/>
                    </a:lnTo>
                    <a:lnTo>
                      <a:pt x="6385" y="6340"/>
                    </a:lnTo>
                    <a:lnTo>
                      <a:pt x="6392" y="6333"/>
                    </a:lnTo>
                    <a:lnTo>
                      <a:pt x="6397" y="6328"/>
                    </a:lnTo>
                    <a:lnTo>
                      <a:pt x="6404" y="6321"/>
                    </a:lnTo>
                    <a:lnTo>
                      <a:pt x="6410" y="6316"/>
                    </a:lnTo>
                    <a:lnTo>
                      <a:pt x="6417" y="6310"/>
                    </a:lnTo>
                    <a:lnTo>
                      <a:pt x="6423" y="6305"/>
                    </a:lnTo>
                    <a:lnTo>
                      <a:pt x="6430" y="6299"/>
                    </a:lnTo>
                    <a:lnTo>
                      <a:pt x="6436" y="6294"/>
                    </a:lnTo>
                    <a:lnTo>
                      <a:pt x="6444" y="6289"/>
                    </a:lnTo>
                    <a:lnTo>
                      <a:pt x="6450" y="6284"/>
                    </a:lnTo>
                    <a:lnTo>
                      <a:pt x="6457" y="6279"/>
                    </a:lnTo>
                    <a:lnTo>
                      <a:pt x="6464" y="6274"/>
                    </a:lnTo>
                    <a:lnTo>
                      <a:pt x="6472" y="6270"/>
                    </a:lnTo>
                    <a:lnTo>
                      <a:pt x="6478" y="6265"/>
                    </a:lnTo>
                    <a:lnTo>
                      <a:pt x="6489" y="6259"/>
                    </a:lnTo>
                    <a:lnTo>
                      <a:pt x="6496" y="6255"/>
                    </a:lnTo>
                    <a:lnTo>
                      <a:pt x="6505" y="6251"/>
                    </a:lnTo>
                    <a:lnTo>
                      <a:pt x="6512" y="6247"/>
                    </a:lnTo>
                    <a:lnTo>
                      <a:pt x="6520" y="6243"/>
                    </a:lnTo>
                    <a:lnTo>
                      <a:pt x="6527" y="6240"/>
                    </a:lnTo>
                    <a:lnTo>
                      <a:pt x="6536" y="6236"/>
                    </a:lnTo>
                    <a:lnTo>
                      <a:pt x="6543" y="6233"/>
                    </a:lnTo>
                    <a:lnTo>
                      <a:pt x="6552" y="6230"/>
                    </a:lnTo>
                    <a:lnTo>
                      <a:pt x="6560" y="6227"/>
                    </a:lnTo>
                    <a:lnTo>
                      <a:pt x="6568" y="6224"/>
                    </a:lnTo>
                    <a:lnTo>
                      <a:pt x="6576" y="6221"/>
                    </a:lnTo>
                    <a:lnTo>
                      <a:pt x="6585" y="6218"/>
                    </a:lnTo>
                    <a:lnTo>
                      <a:pt x="6593" y="6216"/>
                    </a:lnTo>
                    <a:lnTo>
                      <a:pt x="6602" y="6214"/>
                    </a:lnTo>
                    <a:lnTo>
                      <a:pt x="6610" y="6212"/>
                    </a:lnTo>
                    <a:lnTo>
                      <a:pt x="6619" y="6210"/>
                    </a:lnTo>
                    <a:lnTo>
                      <a:pt x="6627" y="6208"/>
                    </a:lnTo>
                    <a:lnTo>
                      <a:pt x="6636" y="6206"/>
                    </a:lnTo>
                    <a:lnTo>
                      <a:pt x="6644" y="6205"/>
                    </a:lnTo>
                    <a:lnTo>
                      <a:pt x="6653" y="6204"/>
                    </a:lnTo>
                    <a:lnTo>
                      <a:pt x="6661" y="6203"/>
                    </a:lnTo>
                    <a:lnTo>
                      <a:pt x="6670" y="6201"/>
                    </a:lnTo>
                    <a:lnTo>
                      <a:pt x="6678" y="6201"/>
                    </a:lnTo>
                    <a:lnTo>
                      <a:pt x="6688" y="6200"/>
                    </a:lnTo>
                    <a:lnTo>
                      <a:pt x="6696" y="6200"/>
                    </a:lnTo>
                    <a:lnTo>
                      <a:pt x="6705" y="6199"/>
                    </a:lnTo>
                    <a:lnTo>
                      <a:pt x="6713" y="6199"/>
                    </a:lnTo>
                    <a:lnTo>
                      <a:pt x="6718" y="6199"/>
                    </a:lnTo>
                    <a:lnTo>
                      <a:pt x="7426" y="6199"/>
                    </a:lnTo>
                    <a:lnTo>
                      <a:pt x="7426" y="5096"/>
                    </a:lnTo>
                    <a:lnTo>
                      <a:pt x="5000" y="5096"/>
                    </a:lnTo>
                    <a:lnTo>
                      <a:pt x="2574" y="5096"/>
                    </a:lnTo>
                    <a:lnTo>
                      <a:pt x="2574" y="6199"/>
                    </a:lnTo>
                    <a:lnTo>
                      <a:pt x="3282" y="6199"/>
                    </a:lnTo>
                    <a:lnTo>
                      <a:pt x="3287" y="6199"/>
                    </a:lnTo>
                    <a:lnTo>
                      <a:pt x="3295" y="6199"/>
                    </a:lnTo>
                    <a:lnTo>
                      <a:pt x="3304" y="6200"/>
                    </a:lnTo>
                    <a:lnTo>
                      <a:pt x="3312" y="6200"/>
                    </a:lnTo>
                    <a:lnTo>
                      <a:pt x="3322" y="6201"/>
                    </a:lnTo>
                    <a:lnTo>
                      <a:pt x="3330" y="6201"/>
                    </a:lnTo>
                    <a:lnTo>
                      <a:pt x="3339" y="6203"/>
                    </a:lnTo>
                    <a:lnTo>
                      <a:pt x="3347" y="6204"/>
                    </a:lnTo>
                    <a:lnTo>
                      <a:pt x="3356" y="6205"/>
                    </a:lnTo>
                    <a:lnTo>
                      <a:pt x="3364" y="6206"/>
                    </a:lnTo>
                    <a:lnTo>
                      <a:pt x="3373" y="6208"/>
                    </a:lnTo>
                    <a:lnTo>
                      <a:pt x="3381" y="6210"/>
                    </a:lnTo>
                    <a:lnTo>
                      <a:pt x="3390" y="6212"/>
                    </a:lnTo>
                    <a:lnTo>
                      <a:pt x="3398" y="6214"/>
                    </a:lnTo>
                    <a:lnTo>
                      <a:pt x="3407" y="6216"/>
                    </a:lnTo>
                    <a:lnTo>
                      <a:pt x="3415" y="6218"/>
                    </a:lnTo>
                    <a:lnTo>
                      <a:pt x="3424" y="6221"/>
                    </a:lnTo>
                    <a:lnTo>
                      <a:pt x="3432" y="6224"/>
                    </a:lnTo>
                    <a:lnTo>
                      <a:pt x="3440" y="6227"/>
                    </a:lnTo>
                    <a:lnTo>
                      <a:pt x="3448" y="6230"/>
                    </a:lnTo>
                    <a:lnTo>
                      <a:pt x="3457" y="6233"/>
                    </a:lnTo>
                    <a:lnTo>
                      <a:pt x="3464" y="6236"/>
                    </a:lnTo>
                    <a:lnTo>
                      <a:pt x="3473" y="6240"/>
                    </a:lnTo>
                    <a:lnTo>
                      <a:pt x="3480" y="6243"/>
                    </a:lnTo>
                    <a:lnTo>
                      <a:pt x="3488" y="6247"/>
                    </a:lnTo>
                    <a:lnTo>
                      <a:pt x="3495" y="6251"/>
                    </a:lnTo>
                    <a:lnTo>
                      <a:pt x="3504" y="6255"/>
                    </a:lnTo>
                    <a:lnTo>
                      <a:pt x="3511" y="6259"/>
                    </a:lnTo>
                    <a:lnTo>
                      <a:pt x="3522" y="6265"/>
                    </a:lnTo>
                    <a:lnTo>
                      <a:pt x="3528" y="6270"/>
                    </a:lnTo>
                    <a:lnTo>
                      <a:pt x="3536" y="6274"/>
                    </a:lnTo>
                    <a:lnTo>
                      <a:pt x="3543" y="6279"/>
                    </a:lnTo>
                    <a:lnTo>
                      <a:pt x="3550" y="6284"/>
                    </a:lnTo>
                    <a:lnTo>
                      <a:pt x="3556" y="6289"/>
                    </a:lnTo>
                    <a:lnTo>
                      <a:pt x="3564" y="6294"/>
                    </a:lnTo>
                    <a:lnTo>
                      <a:pt x="3570" y="6299"/>
                    </a:lnTo>
                    <a:lnTo>
                      <a:pt x="3577" y="6305"/>
                    </a:lnTo>
                    <a:lnTo>
                      <a:pt x="3583" y="6310"/>
                    </a:lnTo>
                    <a:lnTo>
                      <a:pt x="3590" y="6316"/>
                    </a:lnTo>
                    <a:lnTo>
                      <a:pt x="3596" y="6321"/>
                    </a:lnTo>
                    <a:lnTo>
                      <a:pt x="3603" y="6328"/>
                    </a:lnTo>
                    <a:lnTo>
                      <a:pt x="3608" y="6333"/>
                    </a:lnTo>
                    <a:lnTo>
                      <a:pt x="3615" y="6340"/>
                    </a:lnTo>
                    <a:lnTo>
                      <a:pt x="3620" y="6345"/>
                    </a:lnTo>
                    <a:lnTo>
                      <a:pt x="3626" y="6352"/>
                    </a:lnTo>
                    <a:lnTo>
                      <a:pt x="3632" y="6358"/>
                    </a:lnTo>
                    <a:lnTo>
                      <a:pt x="3638" y="6365"/>
                    </a:lnTo>
                    <a:lnTo>
                      <a:pt x="3643" y="6371"/>
                    </a:lnTo>
                    <a:lnTo>
                      <a:pt x="3649" y="6379"/>
                    </a:lnTo>
                    <a:lnTo>
                      <a:pt x="3653" y="6385"/>
                    </a:lnTo>
                    <a:lnTo>
                      <a:pt x="3659" y="6392"/>
                    </a:lnTo>
                    <a:lnTo>
                      <a:pt x="3664" y="6399"/>
                    </a:lnTo>
                    <a:lnTo>
                      <a:pt x="3669" y="6407"/>
                    </a:lnTo>
                    <a:lnTo>
                      <a:pt x="3673" y="6413"/>
                    </a:lnTo>
                    <a:lnTo>
                      <a:pt x="3678" y="6421"/>
                    </a:lnTo>
                    <a:lnTo>
                      <a:pt x="3682" y="6428"/>
                    </a:lnTo>
                    <a:lnTo>
                      <a:pt x="3685" y="6434"/>
                    </a:lnTo>
                    <a:lnTo>
                      <a:pt x="3689" y="6441"/>
                    </a:lnTo>
                    <a:lnTo>
                      <a:pt x="3694" y="6449"/>
                    </a:lnTo>
                    <a:lnTo>
                      <a:pt x="3698" y="6456"/>
                    </a:lnTo>
                    <a:lnTo>
                      <a:pt x="3702" y="6465"/>
                    </a:lnTo>
                    <a:lnTo>
                      <a:pt x="3705" y="6472"/>
                    </a:lnTo>
                    <a:lnTo>
                      <a:pt x="3709" y="6481"/>
                    </a:lnTo>
                    <a:lnTo>
                      <a:pt x="3712" y="6488"/>
                    </a:lnTo>
                    <a:lnTo>
                      <a:pt x="3716" y="6497"/>
                    </a:lnTo>
                    <a:lnTo>
                      <a:pt x="3719" y="6505"/>
                    </a:lnTo>
                    <a:lnTo>
                      <a:pt x="3722" y="6514"/>
                    </a:lnTo>
                    <a:lnTo>
                      <a:pt x="3725" y="6522"/>
                    </a:lnTo>
                    <a:lnTo>
                      <a:pt x="3727" y="6531"/>
                    </a:lnTo>
                    <a:lnTo>
                      <a:pt x="3730" y="6538"/>
                    </a:lnTo>
                    <a:lnTo>
                      <a:pt x="3732" y="6548"/>
                    </a:lnTo>
                    <a:lnTo>
                      <a:pt x="3734" y="6555"/>
                    </a:lnTo>
                    <a:lnTo>
                      <a:pt x="3736" y="6565"/>
                    </a:lnTo>
                    <a:lnTo>
                      <a:pt x="3738" y="6572"/>
                    </a:lnTo>
                    <a:lnTo>
                      <a:pt x="3740" y="6582"/>
                    </a:lnTo>
                    <a:lnTo>
                      <a:pt x="3741" y="6590"/>
                    </a:lnTo>
                    <a:lnTo>
                      <a:pt x="3742" y="6599"/>
                    </a:lnTo>
                    <a:lnTo>
                      <a:pt x="3743" y="6607"/>
                    </a:lnTo>
                    <a:lnTo>
                      <a:pt x="3745" y="6616"/>
                    </a:lnTo>
                    <a:lnTo>
                      <a:pt x="3745" y="6624"/>
                    </a:lnTo>
                    <a:lnTo>
                      <a:pt x="3746" y="6634"/>
                    </a:lnTo>
                    <a:lnTo>
                      <a:pt x="3746" y="6642"/>
                    </a:lnTo>
                    <a:lnTo>
                      <a:pt x="3747" y="6651"/>
                    </a:lnTo>
                    <a:lnTo>
                      <a:pt x="3747" y="6659"/>
                    </a:lnTo>
                    <a:lnTo>
                      <a:pt x="3747" y="6664"/>
                    </a:lnTo>
                    <a:lnTo>
                      <a:pt x="3747" y="7845"/>
                    </a:lnTo>
                    <a:lnTo>
                      <a:pt x="3747" y="7850"/>
                    </a:lnTo>
                    <a:lnTo>
                      <a:pt x="3747" y="7858"/>
                    </a:lnTo>
                    <a:lnTo>
                      <a:pt x="3746" y="7867"/>
                    </a:lnTo>
                    <a:lnTo>
                      <a:pt x="3746" y="7875"/>
                    </a:lnTo>
                    <a:lnTo>
                      <a:pt x="3745" y="7885"/>
                    </a:lnTo>
                    <a:lnTo>
                      <a:pt x="3745" y="7893"/>
                    </a:lnTo>
                    <a:lnTo>
                      <a:pt x="3743" y="7902"/>
                    </a:lnTo>
                    <a:lnTo>
                      <a:pt x="3742" y="7910"/>
                    </a:lnTo>
                    <a:lnTo>
                      <a:pt x="3741" y="7919"/>
                    </a:lnTo>
                    <a:lnTo>
                      <a:pt x="3740" y="7927"/>
                    </a:lnTo>
                    <a:lnTo>
                      <a:pt x="3738" y="7937"/>
                    </a:lnTo>
                    <a:lnTo>
                      <a:pt x="3736" y="7944"/>
                    </a:lnTo>
                    <a:lnTo>
                      <a:pt x="3734" y="7954"/>
                    </a:lnTo>
                    <a:lnTo>
                      <a:pt x="3732" y="7961"/>
                    </a:lnTo>
                    <a:lnTo>
                      <a:pt x="3730" y="7971"/>
                    </a:lnTo>
                    <a:lnTo>
                      <a:pt x="3727" y="7978"/>
                    </a:lnTo>
                    <a:lnTo>
                      <a:pt x="3725" y="7987"/>
                    </a:lnTo>
                    <a:lnTo>
                      <a:pt x="3722" y="7995"/>
                    </a:lnTo>
                    <a:lnTo>
                      <a:pt x="3719" y="8004"/>
                    </a:lnTo>
                    <a:lnTo>
                      <a:pt x="3716" y="8012"/>
                    </a:lnTo>
                    <a:lnTo>
                      <a:pt x="3712" y="8021"/>
                    </a:lnTo>
                    <a:lnTo>
                      <a:pt x="3709" y="8028"/>
                    </a:lnTo>
                    <a:lnTo>
                      <a:pt x="3705" y="8037"/>
                    </a:lnTo>
                    <a:lnTo>
                      <a:pt x="3702" y="8044"/>
                    </a:lnTo>
                    <a:lnTo>
                      <a:pt x="3698" y="8053"/>
                    </a:lnTo>
                    <a:lnTo>
                      <a:pt x="3694" y="8060"/>
                    </a:lnTo>
                    <a:lnTo>
                      <a:pt x="3689" y="8068"/>
                    </a:lnTo>
                    <a:lnTo>
                      <a:pt x="3685" y="8075"/>
                    </a:lnTo>
                    <a:lnTo>
                      <a:pt x="3682" y="8081"/>
                    </a:lnTo>
                    <a:lnTo>
                      <a:pt x="3678" y="8088"/>
                    </a:lnTo>
                    <a:lnTo>
                      <a:pt x="3673" y="8096"/>
                    </a:lnTo>
                    <a:lnTo>
                      <a:pt x="3669" y="8102"/>
                    </a:lnTo>
                    <a:lnTo>
                      <a:pt x="3664" y="8110"/>
                    </a:lnTo>
                    <a:lnTo>
                      <a:pt x="3659" y="8117"/>
                    </a:lnTo>
                    <a:lnTo>
                      <a:pt x="3653" y="8124"/>
                    </a:lnTo>
                    <a:lnTo>
                      <a:pt x="3649" y="8130"/>
                    </a:lnTo>
                    <a:lnTo>
                      <a:pt x="3643" y="8138"/>
                    </a:lnTo>
                    <a:lnTo>
                      <a:pt x="3638" y="8144"/>
                    </a:lnTo>
                    <a:lnTo>
                      <a:pt x="3632" y="8151"/>
                    </a:lnTo>
                    <a:lnTo>
                      <a:pt x="3626" y="8157"/>
                    </a:lnTo>
                    <a:lnTo>
                      <a:pt x="3620" y="8164"/>
                    </a:lnTo>
                    <a:lnTo>
                      <a:pt x="3615" y="8169"/>
                    </a:lnTo>
                    <a:lnTo>
                      <a:pt x="3608" y="8176"/>
                    </a:lnTo>
                    <a:lnTo>
                      <a:pt x="3603" y="8181"/>
                    </a:lnTo>
                    <a:lnTo>
                      <a:pt x="3596" y="8188"/>
                    </a:lnTo>
                    <a:lnTo>
                      <a:pt x="3590" y="8193"/>
                    </a:lnTo>
                    <a:lnTo>
                      <a:pt x="3583" y="8199"/>
                    </a:lnTo>
                    <a:lnTo>
                      <a:pt x="3577" y="8204"/>
                    </a:lnTo>
                    <a:lnTo>
                      <a:pt x="3570" y="8210"/>
                    </a:lnTo>
                    <a:lnTo>
                      <a:pt x="3564" y="8215"/>
                    </a:lnTo>
                    <a:lnTo>
                      <a:pt x="3556" y="8220"/>
                    </a:lnTo>
                    <a:lnTo>
                      <a:pt x="3550" y="8225"/>
                    </a:lnTo>
                    <a:lnTo>
                      <a:pt x="3543" y="8230"/>
                    </a:lnTo>
                    <a:lnTo>
                      <a:pt x="3536" y="8235"/>
                    </a:lnTo>
                    <a:lnTo>
                      <a:pt x="3528" y="8239"/>
                    </a:lnTo>
                    <a:lnTo>
                      <a:pt x="3522" y="8244"/>
                    </a:lnTo>
                    <a:lnTo>
                      <a:pt x="3511" y="8250"/>
                    </a:lnTo>
                    <a:lnTo>
                      <a:pt x="3504" y="8254"/>
                    </a:lnTo>
                    <a:lnTo>
                      <a:pt x="3495" y="8258"/>
                    </a:lnTo>
                    <a:lnTo>
                      <a:pt x="3488" y="8262"/>
                    </a:lnTo>
                    <a:lnTo>
                      <a:pt x="3480" y="8266"/>
                    </a:lnTo>
                    <a:lnTo>
                      <a:pt x="3473" y="8269"/>
                    </a:lnTo>
                    <a:lnTo>
                      <a:pt x="3464" y="8273"/>
                    </a:lnTo>
                    <a:lnTo>
                      <a:pt x="3457" y="8276"/>
                    </a:lnTo>
                    <a:lnTo>
                      <a:pt x="3448" y="8279"/>
                    </a:lnTo>
                    <a:lnTo>
                      <a:pt x="3440" y="8282"/>
                    </a:lnTo>
                    <a:lnTo>
                      <a:pt x="3432" y="8285"/>
                    </a:lnTo>
                    <a:lnTo>
                      <a:pt x="3424" y="8288"/>
                    </a:lnTo>
                    <a:lnTo>
                      <a:pt x="3415" y="8291"/>
                    </a:lnTo>
                    <a:lnTo>
                      <a:pt x="3407" y="8293"/>
                    </a:lnTo>
                    <a:lnTo>
                      <a:pt x="3398" y="8295"/>
                    </a:lnTo>
                    <a:lnTo>
                      <a:pt x="3390" y="8297"/>
                    </a:lnTo>
                    <a:lnTo>
                      <a:pt x="3381" y="8299"/>
                    </a:lnTo>
                    <a:lnTo>
                      <a:pt x="3373" y="8301"/>
                    </a:lnTo>
                    <a:lnTo>
                      <a:pt x="3364" y="8303"/>
                    </a:lnTo>
                    <a:lnTo>
                      <a:pt x="3356" y="8304"/>
                    </a:lnTo>
                    <a:lnTo>
                      <a:pt x="3347" y="8305"/>
                    </a:lnTo>
                    <a:lnTo>
                      <a:pt x="3339" y="8306"/>
                    </a:lnTo>
                    <a:lnTo>
                      <a:pt x="3330" y="8308"/>
                    </a:lnTo>
                    <a:lnTo>
                      <a:pt x="3322" y="8308"/>
                    </a:lnTo>
                    <a:lnTo>
                      <a:pt x="3312" y="8309"/>
                    </a:lnTo>
                    <a:lnTo>
                      <a:pt x="3304" y="8309"/>
                    </a:lnTo>
                    <a:lnTo>
                      <a:pt x="3295" y="8310"/>
                    </a:lnTo>
                    <a:lnTo>
                      <a:pt x="3287" y="8310"/>
                    </a:lnTo>
                    <a:lnTo>
                      <a:pt x="3282" y="8310"/>
                    </a:lnTo>
                    <a:lnTo>
                      <a:pt x="1565" y="8310"/>
                    </a:lnTo>
                    <a:lnTo>
                      <a:pt x="1560" y="8310"/>
                    </a:lnTo>
                    <a:lnTo>
                      <a:pt x="1552" y="8310"/>
                    </a:lnTo>
                    <a:lnTo>
                      <a:pt x="1543" y="8309"/>
                    </a:lnTo>
                    <a:lnTo>
                      <a:pt x="1535" y="8309"/>
                    </a:lnTo>
                    <a:lnTo>
                      <a:pt x="1525" y="8308"/>
                    </a:lnTo>
                    <a:lnTo>
                      <a:pt x="1517" y="8308"/>
                    </a:lnTo>
                    <a:lnTo>
                      <a:pt x="1508" y="8306"/>
                    </a:lnTo>
                    <a:lnTo>
                      <a:pt x="1500" y="8305"/>
                    </a:lnTo>
                    <a:lnTo>
                      <a:pt x="1491" y="8304"/>
                    </a:lnTo>
                    <a:lnTo>
                      <a:pt x="1483" y="8303"/>
                    </a:lnTo>
                    <a:lnTo>
                      <a:pt x="1474" y="8301"/>
                    </a:lnTo>
                    <a:lnTo>
                      <a:pt x="1466" y="8299"/>
                    </a:lnTo>
                    <a:lnTo>
                      <a:pt x="1457" y="8297"/>
                    </a:lnTo>
                    <a:lnTo>
                      <a:pt x="1449" y="8295"/>
                    </a:lnTo>
                    <a:lnTo>
                      <a:pt x="1440" y="8293"/>
                    </a:lnTo>
                    <a:lnTo>
                      <a:pt x="1432" y="8291"/>
                    </a:lnTo>
                    <a:lnTo>
                      <a:pt x="1423" y="8288"/>
                    </a:lnTo>
                    <a:lnTo>
                      <a:pt x="1415" y="8285"/>
                    </a:lnTo>
                    <a:lnTo>
                      <a:pt x="1407" y="8282"/>
                    </a:lnTo>
                    <a:lnTo>
                      <a:pt x="1399" y="8279"/>
                    </a:lnTo>
                    <a:lnTo>
                      <a:pt x="1390" y="8276"/>
                    </a:lnTo>
                    <a:lnTo>
                      <a:pt x="1383" y="8273"/>
                    </a:lnTo>
                    <a:lnTo>
                      <a:pt x="1374" y="8269"/>
                    </a:lnTo>
                    <a:lnTo>
                      <a:pt x="1367" y="8266"/>
                    </a:lnTo>
                    <a:lnTo>
                      <a:pt x="1359" y="8262"/>
                    </a:lnTo>
                    <a:lnTo>
                      <a:pt x="1352" y="8258"/>
                    </a:lnTo>
                    <a:lnTo>
                      <a:pt x="1343" y="8254"/>
                    </a:lnTo>
                    <a:lnTo>
                      <a:pt x="1336" y="8250"/>
                    </a:lnTo>
                    <a:lnTo>
                      <a:pt x="1325" y="8244"/>
                    </a:lnTo>
                    <a:lnTo>
                      <a:pt x="1319" y="8239"/>
                    </a:lnTo>
                    <a:lnTo>
                      <a:pt x="1311" y="8235"/>
                    </a:lnTo>
                    <a:lnTo>
                      <a:pt x="1304" y="8230"/>
                    </a:lnTo>
                    <a:lnTo>
                      <a:pt x="1297" y="8225"/>
                    </a:lnTo>
                    <a:lnTo>
                      <a:pt x="1291" y="8220"/>
                    </a:lnTo>
                    <a:lnTo>
                      <a:pt x="1283" y="8215"/>
                    </a:lnTo>
                    <a:lnTo>
                      <a:pt x="1277" y="8210"/>
                    </a:lnTo>
                    <a:lnTo>
                      <a:pt x="1270" y="8204"/>
                    </a:lnTo>
                    <a:lnTo>
                      <a:pt x="1264" y="8199"/>
                    </a:lnTo>
                    <a:lnTo>
                      <a:pt x="1257" y="8193"/>
                    </a:lnTo>
                    <a:lnTo>
                      <a:pt x="1251" y="8188"/>
                    </a:lnTo>
                    <a:lnTo>
                      <a:pt x="1244" y="8181"/>
                    </a:lnTo>
                    <a:lnTo>
                      <a:pt x="1239" y="8176"/>
                    </a:lnTo>
                    <a:lnTo>
                      <a:pt x="1232" y="8169"/>
                    </a:lnTo>
                    <a:lnTo>
                      <a:pt x="1227" y="8164"/>
                    </a:lnTo>
                    <a:lnTo>
                      <a:pt x="1221" y="8157"/>
                    </a:lnTo>
                    <a:lnTo>
                      <a:pt x="1215" y="8151"/>
                    </a:lnTo>
                    <a:lnTo>
                      <a:pt x="1209" y="8144"/>
                    </a:lnTo>
                    <a:lnTo>
                      <a:pt x="1204" y="8138"/>
                    </a:lnTo>
                    <a:lnTo>
                      <a:pt x="1198" y="8130"/>
                    </a:lnTo>
                    <a:lnTo>
                      <a:pt x="1194" y="8124"/>
                    </a:lnTo>
                    <a:lnTo>
                      <a:pt x="1188" y="8117"/>
                    </a:lnTo>
                    <a:lnTo>
                      <a:pt x="1183" y="8110"/>
                    </a:lnTo>
                    <a:lnTo>
                      <a:pt x="1178" y="8102"/>
                    </a:lnTo>
                    <a:lnTo>
                      <a:pt x="1174" y="8096"/>
                    </a:lnTo>
                    <a:lnTo>
                      <a:pt x="1169" y="8088"/>
                    </a:lnTo>
                    <a:lnTo>
                      <a:pt x="1165" y="8081"/>
                    </a:lnTo>
                    <a:lnTo>
                      <a:pt x="1162" y="8075"/>
                    </a:lnTo>
                    <a:lnTo>
                      <a:pt x="1158" y="8068"/>
                    </a:lnTo>
                    <a:lnTo>
                      <a:pt x="1153" y="8060"/>
                    </a:lnTo>
                    <a:lnTo>
                      <a:pt x="1149" y="8053"/>
                    </a:lnTo>
                    <a:lnTo>
                      <a:pt x="1145" y="8044"/>
                    </a:lnTo>
                    <a:lnTo>
                      <a:pt x="1142" y="8037"/>
                    </a:lnTo>
                    <a:lnTo>
                      <a:pt x="1138" y="8028"/>
                    </a:lnTo>
                    <a:lnTo>
                      <a:pt x="1135" y="8021"/>
                    </a:lnTo>
                    <a:lnTo>
                      <a:pt x="1131" y="8012"/>
                    </a:lnTo>
                    <a:lnTo>
                      <a:pt x="1128" y="8004"/>
                    </a:lnTo>
                    <a:lnTo>
                      <a:pt x="1125" y="7995"/>
                    </a:lnTo>
                    <a:lnTo>
                      <a:pt x="1122" y="7987"/>
                    </a:lnTo>
                    <a:lnTo>
                      <a:pt x="1120" y="7978"/>
                    </a:lnTo>
                    <a:lnTo>
                      <a:pt x="1117" y="7971"/>
                    </a:lnTo>
                    <a:lnTo>
                      <a:pt x="1115" y="7961"/>
                    </a:lnTo>
                    <a:lnTo>
                      <a:pt x="1113" y="7954"/>
                    </a:lnTo>
                    <a:lnTo>
                      <a:pt x="1111" y="7944"/>
                    </a:lnTo>
                    <a:lnTo>
                      <a:pt x="1109" y="7937"/>
                    </a:lnTo>
                    <a:lnTo>
                      <a:pt x="1107" y="7927"/>
                    </a:lnTo>
                    <a:lnTo>
                      <a:pt x="1106" y="7919"/>
                    </a:lnTo>
                    <a:lnTo>
                      <a:pt x="1105" y="7910"/>
                    </a:lnTo>
                    <a:lnTo>
                      <a:pt x="1104" y="7902"/>
                    </a:lnTo>
                    <a:lnTo>
                      <a:pt x="1102" y="7893"/>
                    </a:lnTo>
                    <a:lnTo>
                      <a:pt x="1102" y="7885"/>
                    </a:lnTo>
                    <a:lnTo>
                      <a:pt x="1101" y="7875"/>
                    </a:lnTo>
                    <a:lnTo>
                      <a:pt x="1101" y="7867"/>
                    </a:lnTo>
                    <a:lnTo>
                      <a:pt x="1100" y="7858"/>
                    </a:lnTo>
                    <a:lnTo>
                      <a:pt x="1100" y="7850"/>
                    </a:lnTo>
                    <a:lnTo>
                      <a:pt x="1100" y="7845"/>
                    </a:lnTo>
                    <a:lnTo>
                      <a:pt x="1100" y="6664"/>
                    </a:lnTo>
                    <a:lnTo>
                      <a:pt x="1100" y="6659"/>
                    </a:lnTo>
                    <a:lnTo>
                      <a:pt x="1100" y="6651"/>
                    </a:lnTo>
                    <a:lnTo>
                      <a:pt x="1101" y="6642"/>
                    </a:lnTo>
                    <a:lnTo>
                      <a:pt x="1101" y="6634"/>
                    </a:lnTo>
                    <a:lnTo>
                      <a:pt x="1102" y="6624"/>
                    </a:lnTo>
                    <a:lnTo>
                      <a:pt x="1102" y="6616"/>
                    </a:lnTo>
                    <a:lnTo>
                      <a:pt x="1104" y="6607"/>
                    </a:lnTo>
                    <a:lnTo>
                      <a:pt x="1105" y="6599"/>
                    </a:lnTo>
                    <a:lnTo>
                      <a:pt x="1106" y="6590"/>
                    </a:lnTo>
                    <a:lnTo>
                      <a:pt x="1107" y="6582"/>
                    </a:lnTo>
                    <a:lnTo>
                      <a:pt x="1109" y="6572"/>
                    </a:lnTo>
                    <a:lnTo>
                      <a:pt x="1111" y="6565"/>
                    </a:lnTo>
                    <a:lnTo>
                      <a:pt x="1113" y="6555"/>
                    </a:lnTo>
                    <a:lnTo>
                      <a:pt x="1115" y="6548"/>
                    </a:lnTo>
                    <a:lnTo>
                      <a:pt x="1117" y="6538"/>
                    </a:lnTo>
                    <a:lnTo>
                      <a:pt x="1120" y="6531"/>
                    </a:lnTo>
                    <a:lnTo>
                      <a:pt x="1122" y="6522"/>
                    </a:lnTo>
                    <a:lnTo>
                      <a:pt x="1125" y="6514"/>
                    </a:lnTo>
                    <a:lnTo>
                      <a:pt x="1128" y="6505"/>
                    </a:lnTo>
                    <a:lnTo>
                      <a:pt x="1131" y="6497"/>
                    </a:lnTo>
                    <a:lnTo>
                      <a:pt x="1135" y="6488"/>
                    </a:lnTo>
                    <a:lnTo>
                      <a:pt x="1138" y="6481"/>
                    </a:lnTo>
                    <a:lnTo>
                      <a:pt x="1142" y="6472"/>
                    </a:lnTo>
                    <a:lnTo>
                      <a:pt x="1145" y="6465"/>
                    </a:lnTo>
                    <a:lnTo>
                      <a:pt x="1149" y="6456"/>
                    </a:lnTo>
                    <a:lnTo>
                      <a:pt x="1153" y="6449"/>
                    </a:lnTo>
                    <a:lnTo>
                      <a:pt x="1158" y="6441"/>
                    </a:lnTo>
                    <a:lnTo>
                      <a:pt x="1162" y="6434"/>
                    </a:lnTo>
                    <a:lnTo>
                      <a:pt x="1165" y="6428"/>
                    </a:lnTo>
                    <a:lnTo>
                      <a:pt x="1169" y="6421"/>
                    </a:lnTo>
                    <a:lnTo>
                      <a:pt x="1174" y="6413"/>
                    </a:lnTo>
                    <a:lnTo>
                      <a:pt x="1178" y="6407"/>
                    </a:lnTo>
                    <a:lnTo>
                      <a:pt x="1183" y="6399"/>
                    </a:lnTo>
                    <a:lnTo>
                      <a:pt x="1188" y="6392"/>
                    </a:lnTo>
                    <a:lnTo>
                      <a:pt x="1194" y="6385"/>
                    </a:lnTo>
                    <a:lnTo>
                      <a:pt x="1198" y="6379"/>
                    </a:lnTo>
                    <a:lnTo>
                      <a:pt x="1204" y="6371"/>
                    </a:lnTo>
                    <a:lnTo>
                      <a:pt x="1209" y="6365"/>
                    </a:lnTo>
                    <a:lnTo>
                      <a:pt x="1215" y="6358"/>
                    </a:lnTo>
                    <a:lnTo>
                      <a:pt x="1221" y="6352"/>
                    </a:lnTo>
                    <a:lnTo>
                      <a:pt x="1227" y="6345"/>
                    </a:lnTo>
                    <a:lnTo>
                      <a:pt x="1232" y="6340"/>
                    </a:lnTo>
                    <a:lnTo>
                      <a:pt x="1239" y="6333"/>
                    </a:lnTo>
                    <a:lnTo>
                      <a:pt x="1244" y="6328"/>
                    </a:lnTo>
                    <a:lnTo>
                      <a:pt x="1251" y="6321"/>
                    </a:lnTo>
                    <a:lnTo>
                      <a:pt x="1257" y="6316"/>
                    </a:lnTo>
                    <a:lnTo>
                      <a:pt x="1264" y="6310"/>
                    </a:lnTo>
                    <a:lnTo>
                      <a:pt x="1270" y="6305"/>
                    </a:lnTo>
                    <a:lnTo>
                      <a:pt x="1277" y="6299"/>
                    </a:lnTo>
                    <a:lnTo>
                      <a:pt x="1283" y="6294"/>
                    </a:lnTo>
                    <a:lnTo>
                      <a:pt x="1291" y="6289"/>
                    </a:lnTo>
                    <a:lnTo>
                      <a:pt x="1297" y="6284"/>
                    </a:lnTo>
                    <a:lnTo>
                      <a:pt x="1304" y="6279"/>
                    </a:lnTo>
                    <a:lnTo>
                      <a:pt x="1311" y="6274"/>
                    </a:lnTo>
                    <a:lnTo>
                      <a:pt x="1319" y="6270"/>
                    </a:lnTo>
                    <a:lnTo>
                      <a:pt x="1325" y="6265"/>
                    </a:lnTo>
                    <a:lnTo>
                      <a:pt x="1336" y="6259"/>
                    </a:lnTo>
                    <a:lnTo>
                      <a:pt x="1343" y="6255"/>
                    </a:lnTo>
                    <a:lnTo>
                      <a:pt x="1352" y="6251"/>
                    </a:lnTo>
                    <a:lnTo>
                      <a:pt x="1359" y="6247"/>
                    </a:lnTo>
                    <a:lnTo>
                      <a:pt x="1367" y="6243"/>
                    </a:lnTo>
                    <a:lnTo>
                      <a:pt x="1374" y="6240"/>
                    </a:lnTo>
                    <a:lnTo>
                      <a:pt x="1383" y="6236"/>
                    </a:lnTo>
                    <a:lnTo>
                      <a:pt x="1390" y="6233"/>
                    </a:lnTo>
                    <a:lnTo>
                      <a:pt x="1399" y="6230"/>
                    </a:lnTo>
                    <a:lnTo>
                      <a:pt x="1407" y="6227"/>
                    </a:lnTo>
                    <a:lnTo>
                      <a:pt x="1415" y="6224"/>
                    </a:lnTo>
                    <a:lnTo>
                      <a:pt x="1423" y="6221"/>
                    </a:lnTo>
                    <a:lnTo>
                      <a:pt x="1432" y="6218"/>
                    </a:lnTo>
                    <a:lnTo>
                      <a:pt x="1440" y="6216"/>
                    </a:lnTo>
                    <a:lnTo>
                      <a:pt x="1449" y="6214"/>
                    </a:lnTo>
                    <a:lnTo>
                      <a:pt x="1457" y="6212"/>
                    </a:lnTo>
                    <a:lnTo>
                      <a:pt x="1466" y="6210"/>
                    </a:lnTo>
                    <a:lnTo>
                      <a:pt x="1474" y="6208"/>
                    </a:lnTo>
                    <a:lnTo>
                      <a:pt x="1483" y="6206"/>
                    </a:lnTo>
                    <a:lnTo>
                      <a:pt x="1491" y="6205"/>
                    </a:lnTo>
                    <a:lnTo>
                      <a:pt x="1500" y="6204"/>
                    </a:lnTo>
                    <a:lnTo>
                      <a:pt x="1508" y="6203"/>
                    </a:lnTo>
                    <a:lnTo>
                      <a:pt x="1517" y="6201"/>
                    </a:lnTo>
                    <a:lnTo>
                      <a:pt x="1525" y="6201"/>
                    </a:lnTo>
                    <a:lnTo>
                      <a:pt x="1535" y="6200"/>
                    </a:lnTo>
                    <a:lnTo>
                      <a:pt x="1543" y="6200"/>
                    </a:lnTo>
                    <a:lnTo>
                      <a:pt x="1552" y="6199"/>
                    </a:lnTo>
                    <a:lnTo>
                      <a:pt x="1560" y="6199"/>
                    </a:lnTo>
                    <a:lnTo>
                      <a:pt x="1565" y="6199"/>
                    </a:lnTo>
                    <a:lnTo>
                      <a:pt x="2274" y="6199"/>
                    </a:lnTo>
                    <a:lnTo>
                      <a:pt x="2274" y="4946"/>
                    </a:lnTo>
                    <a:lnTo>
                      <a:pt x="2275" y="4926"/>
                    </a:lnTo>
                    <a:lnTo>
                      <a:pt x="2279" y="4907"/>
                    </a:lnTo>
                    <a:lnTo>
                      <a:pt x="2285" y="4889"/>
                    </a:lnTo>
                    <a:lnTo>
                      <a:pt x="2294" y="4871"/>
                    </a:lnTo>
                    <a:lnTo>
                      <a:pt x="2305" y="4855"/>
                    </a:lnTo>
                    <a:lnTo>
                      <a:pt x="2318" y="4840"/>
                    </a:lnTo>
                    <a:lnTo>
                      <a:pt x="2333" y="4827"/>
                    </a:lnTo>
                    <a:lnTo>
                      <a:pt x="2349" y="4816"/>
                    </a:lnTo>
                    <a:lnTo>
                      <a:pt x="2367" y="4807"/>
                    </a:lnTo>
                    <a:lnTo>
                      <a:pt x="2385" y="4801"/>
                    </a:lnTo>
                    <a:lnTo>
                      <a:pt x="2404" y="4797"/>
                    </a:lnTo>
                    <a:lnTo>
                      <a:pt x="2424" y="4796"/>
                    </a:lnTo>
                    <a:lnTo>
                      <a:pt x="4850" y="4796"/>
                    </a:lnTo>
                    <a:lnTo>
                      <a:pt x="4850" y="3551"/>
                    </a:lnTo>
                    <a:lnTo>
                      <a:pt x="4851" y="3531"/>
                    </a:lnTo>
                    <a:lnTo>
                      <a:pt x="4855" y="3512"/>
                    </a:lnTo>
                    <a:lnTo>
                      <a:pt x="4861" y="3494"/>
                    </a:lnTo>
                    <a:lnTo>
                      <a:pt x="4870" y="3476"/>
                    </a:lnTo>
                    <a:lnTo>
                      <a:pt x="4881" y="3460"/>
                    </a:lnTo>
                    <a:lnTo>
                      <a:pt x="4894" y="3445"/>
                    </a:lnTo>
                    <a:lnTo>
                      <a:pt x="4909" y="3432"/>
                    </a:lnTo>
                    <a:lnTo>
                      <a:pt x="4925" y="3421"/>
                    </a:lnTo>
                    <a:lnTo>
                      <a:pt x="4943" y="3412"/>
                    </a:lnTo>
                    <a:lnTo>
                      <a:pt x="4961" y="3406"/>
                    </a:lnTo>
                    <a:lnTo>
                      <a:pt x="4980" y="3402"/>
                    </a:lnTo>
                    <a:lnTo>
                      <a:pt x="5000" y="3401"/>
                    </a:lnTo>
                    <a:lnTo>
                      <a:pt x="5020" y="3402"/>
                    </a:lnTo>
                    <a:lnTo>
                      <a:pt x="5039" y="3406"/>
                    </a:lnTo>
                    <a:lnTo>
                      <a:pt x="5057" y="3412"/>
                    </a:lnTo>
                    <a:lnTo>
                      <a:pt x="5075" y="3421"/>
                    </a:lnTo>
                    <a:lnTo>
                      <a:pt x="5091" y="3432"/>
                    </a:lnTo>
                    <a:lnTo>
                      <a:pt x="5106" y="3445"/>
                    </a:lnTo>
                    <a:lnTo>
                      <a:pt x="5119" y="3460"/>
                    </a:lnTo>
                    <a:lnTo>
                      <a:pt x="5130" y="3476"/>
                    </a:lnTo>
                    <a:lnTo>
                      <a:pt x="5139" y="3494"/>
                    </a:lnTo>
                    <a:lnTo>
                      <a:pt x="5145" y="3512"/>
                    </a:lnTo>
                    <a:lnTo>
                      <a:pt x="5149" y="3531"/>
                    </a:lnTo>
                    <a:close/>
                    <a:moveTo>
                      <a:pt x="8400" y="7810"/>
                    </a:moveTo>
                    <a:lnTo>
                      <a:pt x="8400" y="6699"/>
                    </a:lnTo>
                    <a:lnTo>
                      <a:pt x="6753" y="6699"/>
                    </a:lnTo>
                    <a:lnTo>
                      <a:pt x="6753" y="7810"/>
                    </a:lnTo>
                    <a:lnTo>
                      <a:pt x="8400" y="7810"/>
                    </a:lnTo>
                    <a:close/>
                    <a:moveTo>
                      <a:pt x="3247" y="7810"/>
                    </a:moveTo>
                    <a:lnTo>
                      <a:pt x="3247" y="6699"/>
                    </a:lnTo>
                    <a:lnTo>
                      <a:pt x="1600" y="6699"/>
                    </a:lnTo>
                    <a:lnTo>
                      <a:pt x="1600" y="7810"/>
                    </a:lnTo>
                    <a:lnTo>
                      <a:pt x="3247" y="7810"/>
                    </a:lnTo>
                    <a:close/>
                  </a:path>
                </a:pathLst>
              </a:custGeom>
              <a:solidFill>
                <a:srgbClr val="FFFFFF"/>
              </a:solidFill>
              <a:ln>
                <a:noFill/>
              </a:ln>
            </p:spPr>
            <p:txBody>
              <a:bodyPr/>
              <a:lstStyle/>
              <a:p>
                <a:endParaRPr/>
              </a:p>
            </p:txBody>
          </p:sp>
        </p:grpSp>
      </p:grpSp>
      <p:sp>
        <p:nvSpPr>
          <p:cNvPr id="46" name="Rectangle: Diagonal Corners Rounded 45">
            <a:extLst>
              <a:ext uri="{FF2B5EF4-FFF2-40B4-BE49-F238E27FC236}">
                <a16:creationId xmlns:a16="http://schemas.microsoft.com/office/drawing/2014/main" id="{54E9ECB4-D72A-4CA8-AD62-D5CBFBB60917}"/>
              </a:ext>
            </a:extLst>
          </p:cNvPr>
          <p:cNvSpPr/>
          <p:nvPr/>
        </p:nvSpPr>
        <p:spPr>
          <a:xfrm rot="16200000">
            <a:off x="2029524" y="1524289"/>
            <a:ext cx="409627" cy="2496704"/>
          </a:xfrm>
          <a:prstGeom prst="round2DiagRect">
            <a:avLst/>
          </a:prstGeom>
          <a:solidFill>
            <a:schemeClr val="tx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r>
              <a:rPr lang="en-US" sz="1600" dirty="0">
                <a:solidFill>
                  <a:srgbClr val="FFFFFF"/>
                </a:solidFill>
              </a:rPr>
              <a:t>2026</a:t>
            </a:r>
          </a:p>
        </p:txBody>
      </p:sp>
      <p:sp>
        <p:nvSpPr>
          <p:cNvPr id="49" name="Rectangle: Diagonal Corners Rounded 48">
            <a:extLst>
              <a:ext uri="{FF2B5EF4-FFF2-40B4-BE49-F238E27FC236}">
                <a16:creationId xmlns:a16="http://schemas.microsoft.com/office/drawing/2014/main" id="{5BD40AEA-2555-4DE5-BB5A-BB2B24B9961F}"/>
              </a:ext>
            </a:extLst>
          </p:cNvPr>
          <p:cNvSpPr/>
          <p:nvPr/>
        </p:nvSpPr>
        <p:spPr>
          <a:xfrm rot="16200000">
            <a:off x="5876315" y="1524290"/>
            <a:ext cx="409627" cy="2496704"/>
          </a:xfrm>
          <a:prstGeom prst="round2DiagRect">
            <a:avLst/>
          </a:prstGeom>
          <a:solidFill>
            <a:schemeClr val="tx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r>
              <a:rPr lang="en-US" sz="1600" dirty="0">
                <a:solidFill>
                  <a:srgbClr val="FFFFFF"/>
                </a:solidFill>
              </a:rPr>
              <a:t>2027</a:t>
            </a:r>
          </a:p>
        </p:txBody>
      </p:sp>
      <p:sp>
        <p:nvSpPr>
          <p:cNvPr id="50" name="Rectangle: Diagonal Corners Rounded 49">
            <a:extLst>
              <a:ext uri="{FF2B5EF4-FFF2-40B4-BE49-F238E27FC236}">
                <a16:creationId xmlns:a16="http://schemas.microsoft.com/office/drawing/2014/main" id="{3F51BB75-C6DE-4284-B884-737C9C335C27}"/>
              </a:ext>
            </a:extLst>
          </p:cNvPr>
          <p:cNvSpPr/>
          <p:nvPr/>
        </p:nvSpPr>
        <p:spPr>
          <a:xfrm rot="16200000">
            <a:off x="9723106" y="1524291"/>
            <a:ext cx="409627" cy="2496704"/>
          </a:xfrm>
          <a:prstGeom prst="round2DiagRect">
            <a:avLst/>
          </a:prstGeom>
          <a:solidFill>
            <a:schemeClr val="tx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vert" wrap="square" lIns="91440" tIns="45720" rIns="91440" bIns="45720" numCol="1" spcCol="0" rtlCol="0" fromWordArt="0" anchor="ctr" anchorCtr="0" forceAA="0" compatLnSpc="1">
            <a:prstTxWarp prst="textNoShape">
              <a:avLst/>
            </a:prstTxWarp>
            <a:noAutofit/>
          </a:bodyPr>
          <a:lstStyle/>
          <a:p>
            <a:pPr algn="ctr"/>
            <a:r>
              <a:rPr lang="en-US" sz="1600" dirty="0">
                <a:solidFill>
                  <a:srgbClr val="FFFFFF"/>
                </a:solidFill>
              </a:rPr>
              <a:t>2028</a:t>
            </a:r>
          </a:p>
        </p:txBody>
      </p:sp>
      <p:grpSp>
        <p:nvGrpSpPr>
          <p:cNvPr id="52" name="Group 51">
            <a:extLst>
              <a:ext uri="{FF2B5EF4-FFF2-40B4-BE49-F238E27FC236}">
                <a16:creationId xmlns:a16="http://schemas.microsoft.com/office/drawing/2014/main" id="{F1B0396C-6B5F-4124-BDED-B08F9B166DD7}"/>
              </a:ext>
            </a:extLst>
          </p:cNvPr>
          <p:cNvGrpSpPr/>
          <p:nvPr/>
        </p:nvGrpSpPr>
        <p:grpSpPr>
          <a:xfrm>
            <a:off x="5634554" y="1535937"/>
            <a:ext cx="893149" cy="893149"/>
            <a:chOff x="1390775" y="1390753"/>
            <a:chExt cx="1493520" cy="1493520"/>
          </a:xfrm>
        </p:grpSpPr>
        <p:sp>
          <p:nvSpPr>
            <p:cNvPr id="53" name="Oval 52">
              <a:extLst>
                <a:ext uri="{FF2B5EF4-FFF2-40B4-BE49-F238E27FC236}">
                  <a16:creationId xmlns:a16="http://schemas.microsoft.com/office/drawing/2014/main" id="{C7D8A74D-5712-42E5-9BF6-AC5F05F35BC9}"/>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133" name="Group 625">
              <a:extLst>
                <a:ext uri="{FF2B5EF4-FFF2-40B4-BE49-F238E27FC236}">
                  <a16:creationId xmlns:a16="http://schemas.microsoft.com/office/drawing/2014/main" id="{451E5B06-5282-4F34-A329-16B113D3FF14}"/>
                </a:ext>
              </a:extLst>
            </p:cNvPr>
            <p:cNvGrpSpPr/>
            <p:nvPr/>
          </p:nvGrpSpPr>
          <p:grpSpPr>
            <a:xfrm>
              <a:off x="1720068" y="1720046"/>
              <a:ext cx="834934" cy="834934"/>
              <a:chOff x="6968299" y="1603672"/>
              <a:chExt cx="914400" cy="914400"/>
            </a:xfrm>
          </p:grpSpPr>
          <p:sp>
            <p:nvSpPr>
              <p:cNvPr id="90134" name="Accent">
                <a:extLst>
                  <a:ext uri="{FF2B5EF4-FFF2-40B4-BE49-F238E27FC236}">
                    <a16:creationId xmlns:a16="http://schemas.microsoft.com/office/drawing/2014/main" id="{EDD6319A-77FB-4B8C-88A2-F30006896055}"/>
                  </a:ext>
                </a:extLst>
              </p:cNvPr>
              <p:cNvSpPr/>
              <p:nvPr/>
            </p:nvSpPr>
            <p:spPr>
              <a:xfrm>
                <a:off x="6968299" y="1603672"/>
                <a:ext cx="914400" cy="914400"/>
              </a:xfrm>
              <a:custGeom>
                <a:avLst/>
                <a:gdLst/>
                <a:ahLst/>
                <a:cxnLst/>
                <a:rect l="0" t="0" r="10000" b="10000"/>
                <a:pathLst>
                  <a:path w="10000" h="1000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FFFFFF"/>
              </a:solidFill>
              <a:ln>
                <a:noFill/>
              </a:ln>
            </p:spPr>
            <p:txBody>
              <a:bodyPr/>
              <a:lstStyle/>
              <a:p>
                <a:endParaRPr/>
              </a:p>
            </p:txBody>
          </p:sp>
          <p:sp>
            <p:nvSpPr>
              <p:cNvPr id="90135" name="Outline">
                <a:extLst>
                  <a:ext uri="{FF2B5EF4-FFF2-40B4-BE49-F238E27FC236}">
                    <a16:creationId xmlns:a16="http://schemas.microsoft.com/office/drawing/2014/main" id="{A80F744E-C96B-4B23-B8B3-1F20E2DFB43D}"/>
                  </a:ext>
                </a:extLst>
              </p:cNvPr>
              <p:cNvSpPr/>
              <p:nvPr/>
            </p:nvSpPr>
            <p:spPr>
              <a:xfrm>
                <a:off x="6968299" y="1603672"/>
                <a:ext cx="914400" cy="914400"/>
              </a:xfrm>
              <a:custGeom>
                <a:avLst/>
                <a:gdLst/>
                <a:ahLst/>
                <a:cxnLst/>
                <a:rect l="0" t="0" r="10000" b="10000"/>
                <a:pathLst>
                  <a:path w="10000" h="1000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FFFFFF"/>
              </a:solidFill>
              <a:ln>
                <a:noFill/>
              </a:ln>
            </p:spPr>
            <p:txBody>
              <a:bodyPr/>
              <a:lstStyle/>
              <a:p>
                <a:endParaRPr/>
              </a:p>
            </p:txBody>
          </p:sp>
        </p:grpSp>
      </p:grpSp>
      <p:grpSp>
        <p:nvGrpSpPr>
          <p:cNvPr id="55" name="Group 54">
            <a:extLst>
              <a:ext uri="{FF2B5EF4-FFF2-40B4-BE49-F238E27FC236}">
                <a16:creationId xmlns:a16="http://schemas.microsoft.com/office/drawing/2014/main" id="{F863DB9D-6242-42D7-8436-E9D643C5F797}"/>
              </a:ext>
            </a:extLst>
          </p:cNvPr>
          <p:cNvGrpSpPr/>
          <p:nvPr/>
        </p:nvGrpSpPr>
        <p:grpSpPr>
          <a:xfrm>
            <a:off x="9481345" y="1535937"/>
            <a:ext cx="893149" cy="893149"/>
            <a:chOff x="1390775" y="1390753"/>
            <a:chExt cx="1493520" cy="1493520"/>
          </a:xfrm>
        </p:grpSpPr>
        <p:sp>
          <p:nvSpPr>
            <p:cNvPr id="56" name="Oval 55">
              <a:extLst>
                <a:ext uri="{FF2B5EF4-FFF2-40B4-BE49-F238E27FC236}">
                  <a16:creationId xmlns:a16="http://schemas.microsoft.com/office/drawing/2014/main" id="{19D42D95-3859-44C6-A077-6B50BED9D02F}"/>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136" name="Group 423">
              <a:extLst>
                <a:ext uri="{FF2B5EF4-FFF2-40B4-BE49-F238E27FC236}">
                  <a16:creationId xmlns:a16="http://schemas.microsoft.com/office/drawing/2014/main" id="{BD9A8732-C837-44AC-AE34-4B4D0564D6D2}"/>
                </a:ext>
              </a:extLst>
            </p:cNvPr>
            <p:cNvGrpSpPr/>
            <p:nvPr/>
          </p:nvGrpSpPr>
          <p:grpSpPr>
            <a:xfrm>
              <a:off x="1720068" y="1720046"/>
              <a:ext cx="834934" cy="834934"/>
              <a:chOff x="4308995" y="3230880"/>
              <a:chExt cx="914400" cy="914400"/>
            </a:xfrm>
          </p:grpSpPr>
          <p:sp>
            <p:nvSpPr>
              <p:cNvPr id="90137" name="Accent">
                <a:extLst>
                  <a:ext uri="{FF2B5EF4-FFF2-40B4-BE49-F238E27FC236}">
                    <a16:creationId xmlns:a16="http://schemas.microsoft.com/office/drawing/2014/main" id="{66E64375-093A-4BD3-A837-54C9C0F80F2A}"/>
                  </a:ext>
                </a:extLst>
              </p:cNvPr>
              <p:cNvSpPr/>
              <p:nvPr/>
            </p:nvSpPr>
            <p:spPr>
              <a:xfrm>
                <a:off x="4308995" y="3230880"/>
                <a:ext cx="914400" cy="914400"/>
              </a:xfrm>
              <a:custGeom>
                <a:avLst/>
                <a:gdLst/>
                <a:ahLst/>
                <a:cxnLst/>
                <a:rect l="0" t="0" r="10000" b="10000"/>
                <a:pathLst>
                  <a:path w="10000" h="10000">
                    <a:moveTo>
                      <a:pt x="3238" y="1350"/>
                    </a:moveTo>
                    <a:lnTo>
                      <a:pt x="6762" y="1350"/>
                    </a:lnTo>
                    <a:lnTo>
                      <a:pt x="6762" y="3616"/>
                    </a:lnTo>
                    <a:lnTo>
                      <a:pt x="6751" y="3905"/>
                    </a:lnTo>
                    <a:lnTo>
                      <a:pt x="6717" y="4177"/>
                    </a:lnTo>
                    <a:lnTo>
                      <a:pt x="6663" y="4433"/>
                    </a:lnTo>
                    <a:lnTo>
                      <a:pt x="6589" y="4670"/>
                    </a:lnTo>
                    <a:lnTo>
                      <a:pt x="6496" y="4889"/>
                    </a:lnTo>
                    <a:lnTo>
                      <a:pt x="6386" y="5089"/>
                    </a:lnTo>
                    <a:lnTo>
                      <a:pt x="6259" y="5268"/>
                    </a:lnTo>
                    <a:lnTo>
                      <a:pt x="6116" y="5425"/>
                    </a:lnTo>
                    <a:lnTo>
                      <a:pt x="5960" y="5561"/>
                    </a:lnTo>
                    <a:lnTo>
                      <a:pt x="5790" y="5674"/>
                    </a:lnTo>
                    <a:lnTo>
                      <a:pt x="5608" y="5763"/>
                    </a:lnTo>
                    <a:lnTo>
                      <a:pt x="5415" y="5828"/>
                    </a:lnTo>
                    <a:lnTo>
                      <a:pt x="5212" y="5868"/>
                    </a:lnTo>
                    <a:lnTo>
                      <a:pt x="5000" y="5881"/>
                    </a:lnTo>
                    <a:lnTo>
                      <a:pt x="4788" y="5868"/>
                    </a:lnTo>
                    <a:lnTo>
                      <a:pt x="4585" y="5828"/>
                    </a:lnTo>
                    <a:lnTo>
                      <a:pt x="4392" y="5763"/>
                    </a:lnTo>
                    <a:lnTo>
                      <a:pt x="4210" y="5674"/>
                    </a:lnTo>
                    <a:lnTo>
                      <a:pt x="4040" y="5561"/>
                    </a:lnTo>
                    <a:lnTo>
                      <a:pt x="3884" y="5425"/>
                    </a:lnTo>
                    <a:lnTo>
                      <a:pt x="3741" y="5268"/>
                    </a:lnTo>
                    <a:lnTo>
                      <a:pt x="3614" y="5089"/>
                    </a:lnTo>
                    <a:lnTo>
                      <a:pt x="3504" y="4889"/>
                    </a:lnTo>
                    <a:lnTo>
                      <a:pt x="3411" y="4670"/>
                    </a:lnTo>
                    <a:lnTo>
                      <a:pt x="3337" y="4433"/>
                    </a:lnTo>
                    <a:lnTo>
                      <a:pt x="3283" y="4177"/>
                    </a:lnTo>
                    <a:lnTo>
                      <a:pt x="3249" y="3905"/>
                    </a:lnTo>
                    <a:lnTo>
                      <a:pt x="3238" y="3616"/>
                    </a:lnTo>
                    <a:lnTo>
                      <a:pt x="3238" y="1350"/>
                    </a:lnTo>
                    <a:close/>
                  </a:path>
                </a:pathLst>
              </a:custGeom>
              <a:solidFill>
                <a:srgbClr val="FFFFFF"/>
              </a:solidFill>
              <a:ln>
                <a:noFill/>
              </a:ln>
            </p:spPr>
            <p:txBody>
              <a:bodyPr/>
              <a:lstStyle/>
              <a:p>
                <a:endParaRPr/>
              </a:p>
            </p:txBody>
          </p:sp>
          <p:sp>
            <p:nvSpPr>
              <p:cNvPr id="90138" name="Outline">
                <a:extLst>
                  <a:ext uri="{FF2B5EF4-FFF2-40B4-BE49-F238E27FC236}">
                    <a16:creationId xmlns:a16="http://schemas.microsoft.com/office/drawing/2014/main" id="{3A14DE00-6C9F-40FA-B115-2C7EEEE24CDB}"/>
                  </a:ext>
                </a:extLst>
              </p:cNvPr>
              <p:cNvSpPr/>
              <p:nvPr/>
            </p:nvSpPr>
            <p:spPr>
              <a:xfrm>
                <a:off x="4308995" y="3230880"/>
                <a:ext cx="914400" cy="914400"/>
              </a:xfrm>
              <a:custGeom>
                <a:avLst/>
                <a:gdLst/>
                <a:ahLst/>
                <a:cxnLst/>
                <a:rect l="0" t="0" r="10000" b="10000"/>
                <a:pathLst>
                  <a:path w="10000" h="10000">
                    <a:moveTo>
                      <a:pt x="2690" y="1849"/>
                    </a:moveTo>
                    <a:lnTo>
                      <a:pt x="2902" y="1772"/>
                    </a:lnTo>
                    <a:lnTo>
                      <a:pt x="2931" y="1763"/>
                    </a:lnTo>
                    <a:lnTo>
                      <a:pt x="2960" y="1758"/>
                    </a:lnTo>
                    <a:lnTo>
                      <a:pt x="2988" y="1755"/>
                    </a:lnTo>
                    <a:lnTo>
                      <a:pt x="2988" y="1350"/>
                    </a:lnTo>
                    <a:lnTo>
                      <a:pt x="2990" y="1317"/>
                    </a:lnTo>
                    <a:lnTo>
                      <a:pt x="2997" y="1285"/>
                    </a:lnTo>
                    <a:lnTo>
                      <a:pt x="3007" y="1254"/>
                    </a:lnTo>
                    <a:lnTo>
                      <a:pt x="3021" y="1225"/>
                    </a:lnTo>
                    <a:lnTo>
                      <a:pt x="3040" y="1198"/>
                    </a:lnTo>
                    <a:lnTo>
                      <a:pt x="3061" y="1173"/>
                    </a:lnTo>
                    <a:lnTo>
                      <a:pt x="3086" y="1152"/>
                    </a:lnTo>
                    <a:lnTo>
                      <a:pt x="3113" y="1133"/>
                    </a:lnTo>
                    <a:lnTo>
                      <a:pt x="3142" y="1119"/>
                    </a:lnTo>
                    <a:lnTo>
                      <a:pt x="3173" y="1109"/>
                    </a:lnTo>
                    <a:lnTo>
                      <a:pt x="3205" y="1102"/>
                    </a:lnTo>
                    <a:lnTo>
                      <a:pt x="3238" y="1100"/>
                    </a:lnTo>
                    <a:lnTo>
                      <a:pt x="6762" y="1100"/>
                    </a:lnTo>
                    <a:lnTo>
                      <a:pt x="6795" y="1102"/>
                    </a:lnTo>
                    <a:lnTo>
                      <a:pt x="6827" y="1109"/>
                    </a:lnTo>
                    <a:lnTo>
                      <a:pt x="6858" y="1119"/>
                    </a:lnTo>
                    <a:lnTo>
                      <a:pt x="6887" y="1133"/>
                    </a:lnTo>
                    <a:lnTo>
                      <a:pt x="6914" y="1152"/>
                    </a:lnTo>
                    <a:lnTo>
                      <a:pt x="6939" y="1173"/>
                    </a:lnTo>
                    <a:lnTo>
                      <a:pt x="6960" y="1198"/>
                    </a:lnTo>
                    <a:lnTo>
                      <a:pt x="6979" y="1225"/>
                    </a:lnTo>
                    <a:lnTo>
                      <a:pt x="6993" y="1254"/>
                    </a:lnTo>
                    <a:lnTo>
                      <a:pt x="7003" y="1285"/>
                    </a:lnTo>
                    <a:lnTo>
                      <a:pt x="7010" y="1317"/>
                    </a:lnTo>
                    <a:lnTo>
                      <a:pt x="7012" y="1350"/>
                    </a:lnTo>
                    <a:lnTo>
                      <a:pt x="7012" y="1755"/>
                    </a:lnTo>
                    <a:lnTo>
                      <a:pt x="7040" y="1758"/>
                    </a:lnTo>
                    <a:lnTo>
                      <a:pt x="7069" y="1763"/>
                    </a:lnTo>
                    <a:lnTo>
                      <a:pt x="7098" y="1772"/>
                    </a:lnTo>
                    <a:lnTo>
                      <a:pt x="7310" y="1849"/>
                    </a:lnTo>
                    <a:lnTo>
                      <a:pt x="7339" y="1862"/>
                    </a:lnTo>
                    <a:lnTo>
                      <a:pt x="7366" y="1878"/>
                    </a:lnTo>
                    <a:lnTo>
                      <a:pt x="7539" y="1997"/>
                    </a:lnTo>
                    <a:lnTo>
                      <a:pt x="7563" y="2017"/>
                    </a:lnTo>
                    <a:lnTo>
                      <a:pt x="7585" y="2039"/>
                    </a:lnTo>
                    <a:lnTo>
                      <a:pt x="7718" y="2192"/>
                    </a:lnTo>
                    <a:lnTo>
                      <a:pt x="7736" y="2215"/>
                    </a:lnTo>
                    <a:lnTo>
                      <a:pt x="7751" y="2240"/>
                    </a:lnTo>
                    <a:lnTo>
                      <a:pt x="7845" y="2419"/>
                    </a:lnTo>
                    <a:lnTo>
                      <a:pt x="7856" y="2444"/>
                    </a:lnTo>
                    <a:lnTo>
                      <a:pt x="7865" y="2469"/>
                    </a:lnTo>
                    <a:lnTo>
                      <a:pt x="7918" y="2666"/>
                    </a:lnTo>
                    <a:lnTo>
                      <a:pt x="7924" y="2691"/>
                    </a:lnTo>
                    <a:lnTo>
                      <a:pt x="7927" y="2716"/>
                    </a:lnTo>
                    <a:lnTo>
                      <a:pt x="7940" y="2923"/>
                    </a:lnTo>
                    <a:lnTo>
                      <a:pt x="7938" y="2971"/>
                    </a:lnTo>
                    <a:lnTo>
                      <a:pt x="7911" y="3180"/>
                    </a:lnTo>
                    <a:lnTo>
                      <a:pt x="7901" y="3227"/>
                    </a:lnTo>
                    <a:lnTo>
                      <a:pt x="7833" y="3429"/>
                    </a:lnTo>
                    <a:lnTo>
                      <a:pt x="7824" y="3453"/>
                    </a:lnTo>
                    <a:lnTo>
                      <a:pt x="7812" y="3475"/>
                    </a:lnTo>
                    <a:lnTo>
                      <a:pt x="7703" y="3664"/>
                    </a:lnTo>
                    <a:lnTo>
                      <a:pt x="7689" y="3686"/>
                    </a:lnTo>
                    <a:lnTo>
                      <a:pt x="7673" y="3706"/>
                    </a:lnTo>
                    <a:lnTo>
                      <a:pt x="7523" y="3873"/>
                    </a:lnTo>
                    <a:lnTo>
                      <a:pt x="7503" y="3892"/>
                    </a:lnTo>
                    <a:lnTo>
                      <a:pt x="7482" y="3909"/>
                    </a:lnTo>
                    <a:lnTo>
                      <a:pt x="7290" y="4045"/>
                    </a:lnTo>
                    <a:lnTo>
                      <a:pt x="7267" y="4060"/>
                    </a:lnTo>
                    <a:lnTo>
                      <a:pt x="7242" y="4072"/>
                    </a:lnTo>
                    <a:lnTo>
                      <a:pt x="7009" y="4171"/>
                    </a:lnTo>
                    <a:lnTo>
                      <a:pt x="6984" y="4180"/>
                    </a:lnTo>
                    <a:lnTo>
                      <a:pt x="6968" y="4184"/>
                    </a:lnTo>
                    <a:lnTo>
                      <a:pt x="6965" y="4208"/>
                    </a:lnTo>
                    <a:lnTo>
                      <a:pt x="6962" y="4229"/>
                    </a:lnTo>
                    <a:lnTo>
                      <a:pt x="6907" y="4485"/>
                    </a:lnTo>
                    <a:lnTo>
                      <a:pt x="6902" y="4507"/>
                    </a:lnTo>
                    <a:lnTo>
                      <a:pt x="6827" y="4745"/>
                    </a:lnTo>
                    <a:lnTo>
                      <a:pt x="6819" y="4768"/>
                    </a:lnTo>
                    <a:lnTo>
                      <a:pt x="6726" y="4987"/>
                    </a:lnTo>
                    <a:lnTo>
                      <a:pt x="6715" y="5010"/>
                    </a:lnTo>
                    <a:lnTo>
                      <a:pt x="6604" y="5210"/>
                    </a:lnTo>
                    <a:lnTo>
                      <a:pt x="6589" y="5233"/>
                    </a:lnTo>
                    <a:lnTo>
                      <a:pt x="6463" y="5412"/>
                    </a:lnTo>
                    <a:lnTo>
                      <a:pt x="6444" y="5435"/>
                    </a:lnTo>
                    <a:lnTo>
                      <a:pt x="6302" y="5593"/>
                    </a:lnTo>
                    <a:lnTo>
                      <a:pt x="6280" y="5614"/>
                    </a:lnTo>
                    <a:lnTo>
                      <a:pt x="6123" y="5750"/>
                    </a:lnTo>
                    <a:lnTo>
                      <a:pt x="6098" y="5769"/>
                    </a:lnTo>
                    <a:lnTo>
                      <a:pt x="5928" y="5882"/>
                    </a:lnTo>
                    <a:lnTo>
                      <a:pt x="5900" y="5899"/>
                    </a:lnTo>
                    <a:lnTo>
                      <a:pt x="5718" y="5988"/>
                    </a:lnTo>
                    <a:lnTo>
                      <a:pt x="5687" y="6000"/>
                    </a:lnTo>
                    <a:lnTo>
                      <a:pt x="5494" y="6065"/>
                    </a:lnTo>
                    <a:lnTo>
                      <a:pt x="5462" y="6074"/>
                    </a:lnTo>
                    <a:lnTo>
                      <a:pt x="5259" y="6113"/>
                    </a:lnTo>
                    <a:lnTo>
                      <a:pt x="5250" y="6114"/>
                    </a:lnTo>
                    <a:lnTo>
                      <a:pt x="5250" y="6890"/>
                    </a:lnTo>
                    <a:lnTo>
                      <a:pt x="6259" y="6890"/>
                    </a:lnTo>
                    <a:lnTo>
                      <a:pt x="6292" y="6892"/>
                    </a:lnTo>
                    <a:lnTo>
                      <a:pt x="6324" y="6899"/>
                    </a:lnTo>
                    <a:lnTo>
                      <a:pt x="6355" y="6909"/>
                    </a:lnTo>
                    <a:lnTo>
                      <a:pt x="6384" y="6923"/>
                    </a:lnTo>
                    <a:lnTo>
                      <a:pt x="6411" y="6942"/>
                    </a:lnTo>
                    <a:lnTo>
                      <a:pt x="6436" y="6963"/>
                    </a:lnTo>
                    <a:lnTo>
                      <a:pt x="6457" y="6988"/>
                    </a:lnTo>
                    <a:lnTo>
                      <a:pt x="6476" y="7015"/>
                    </a:lnTo>
                    <a:lnTo>
                      <a:pt x="6490" y="7044"/>
                    </a:lnTo>
                    <a:lnTo>
                      <a:pt x="6500" y="7075"/>
                    </a:lnTo>
                    <a:lnTo>
                      <a:pt x="6507" y="7107"/>
                    </a:lnTo>
                    <a:lnTo>
                      <a:pt x="6509" y="7140"/>
                    </a:lnTo>
                    <a:lnTo>
                      <a:pt x="6507" y="7173"/>
                    </a:lnTo>
                    <a:lnTo>
                      <a:pt x="6500" y="7205"/>
                    </a:lnTo>
                    <a:lnTo>
                      <a:pt x="6490" y="7236"/>
                    </a:lnTo>
                    <a:lnTo>
                      <a:pt x="6476" y="7265"/>
                    </a:lnTo>
                    <a:lnTo>
                      <a:pt x="6457" y="7292"/>
                    </a:lnTo>
                    <a:lnTo>
                      <a:pt x="6436" y="7317"/>
                    </a:lnTo>
                    <a:lnTo>
                      <a:pt x="6411" y="7338"/>
                    </a:lnTo>
                    <a:lnTo>
                      <a:pt x="6384" y="7357"/>
                    </a:lnTo>
                    <a:lnTo>
                      <a:pt x="6355" y="7371"/>
                    </a:lnTo>
                    <a:lnTo>
                      <a:pt x="6324" y="7381"/>
                    </a:lnTo>
                    <a:lnTo>
                      <a:pt x="6292" y="7388"/>
                    </a:lnTo>
                    <a:lnTo>
                      <a:pt x="6259" y="7390"/>
                    </a:lnTo>
                    <a:lnTo>
                      <a:pt x="6102" y="7390"/>
                    </a:lnTo>
                    <a:lnTo>
                      <a:pt x="6439" y="8400"/>
                    </a:lnTo>
                    <a:lnTo>
                      <a:pt x="6762" y="8400"/>
                    </a:lnTo>
                    <a:lnTo>
                      <a:pt x="6795" y="8402"/>
                    </a:lnTo>
                    <a:lnTo>
                      <a:pt x="6827" y="8409"/>
                    </a:lnTo>
                    <a:lnTo>
                      <a:pt x="6858" y="8419"/>
                    </a:lnTo>
                    <a:lnTo>
                      <a:pt x="6887" y="8433"/>
                    </a:lnTo>
                    <a:lnTo>
                      <a:pt x="6914" y="8452"/>
                    </a:lnTo>
                    <a:lnTo>
                      <a:pt x="6939" y="8473"/>
                    </a:lnTo>
                    <a:lnTo>
                      <a:pt x="6960" y="8498"/>
                    </a:lnTo>
                    <a:lnTo>
                      <a:pt x="6979" y="8525"/>
                    </a:lnTo>
                    <a:lnTo>
                      <a:pt x="6993" y="8554"/>
                    </a:lnTo>
                    <a:lnTo>
                      <a:pt x="7003" y="8585"/>
                    </a:lnTo>
                    <a:lnTo>
                      <a:pt x="7010" y="8617"/>
                    </a:lnTo>
                    <a:lnTo>
                      <a:pt x="7012" y="8650"/>
                    </a:lnTo>
                    <a:lnTo>
                      <a:pt x="7010" y="8683"/>
                    </a:lnTo>
                    <a:lnTo>
                      <a:pt x="7003" y="8715"/>
                    </a:lnTo>
                    <a:lnTo>
                      <a:pt x="6993" y="8746"/>
                    </a:lnTo>
                    <a:lnTo>
                      <a:pt x="6979" y="8775"/>
                    </a:lnTo>
                    <a:lnTo>
                      <a:pt x="6960" y="8802"/>
                    </a:lnTo>
                    <a:lnTo>
                      <a:pt x="6939" y="8827"/>
                    </a:lnTo>
                    <a:lnTo>
                      <a:pt x="6914" y="8848"/>
                    </a:lnTo>
                    <a:lnTo>
                      <a:pt x="6887" y="8867"/>
                    </a:lnTo>
                    <a:lnTo>
                      <a:pt x="6858" y="8881"/>
                    </a:lnTo>
                    <a:lnTo>
                      <a:pt x="6827" y="8891"/>
                    </a:lnTo>
                    <a:lnTo>
                      <a:pt x="6795" y="8898"/>
                    </a:lnTo>
                    <a:lnTo>
                      <a:pt x="6762" y="8900"/>
                    </a:lnTo>
                    <a:lnTo>
                      <a:pt x="3238" y="8900"/>
                    </a:lnTo>
                    <a:lnTo>
                      <a:pt x="3205" y="8898"/>
                    </a:lnTo>
                    <a:lnTo>
                      <a:pt x="3173" y="8891"/>
                    </a:lnTo>
                    <a:lnTo>
                      <a:pt x="3142" y="8881"/>
                    </a:lnTo>
                    <a:lnTo>
                      <a:pt x="3113" y="8867"/>
                    </a:lnTo>
                    <a:lnTo>
                      <a:pt x="3086" y="8848"/>
                    </a:lnTo>
                    <a:lnTo>
                      <a:pt x="3061" y="8827"/>
                    </a:lnTo>
                    <a:lnTo>
                      <a:pt x="3040" y="8802"/>
                    </a:lnTo>
                    <a:lnTo>
                      <a:pt x="3021" y="8775"/>
                    </a:lnTo>
                    <a:lnTo>
                      <a:pt x="3007" y="8746"/>
                    </a:lnTo>
                    <a:lnTo>
                      <a:pt x="2997" y="8715"/>
                    </a:lnTo>
                    <a:lnTo>
                      <a:pt x="2990" y="8683"/>
                    </a:lnTo>
                    <a:lnTo>
                      <a:pt x="2988" y="8650"/>
                    </a:lnTo>
                    <a:lnTo>
                      <a:pt x="2990" y="8617"/>
                    </a:lnTo>
                    <a:lnTo>
                      <a:pt x="2997" y="8585"/>
                    </a:lnTo>
                    <a:lnTo>
                      <a:pt x="3007" y="8554"/>
                    </a:lnTo>
                    <a:lnTo>
                      <a:pt x="3021" y="8525"/>
                    </a:lnTo>
                    <a:lnTo>
                      <a:pt x="3040" y="8498"/>
                    </a:lnTo>
                    <a:lnTo>
                      <a:pt x="3061" y="8473"/>
                    </a:lnTo>
                    <a:lnTo>
                      <a:pt x="3086" y="8452"/>
                    </a:lnTo>
                    <a:lnTo>
                      <a:pt x="3113" y="8433"/>
                    </a:lnTo>
                    <a:lnTo>
                      <a:pt x="3142" y="8419"/>
                    </a:lnTo>
                    <a:lnTo>
                      <a:pt x="3173" y="8409"/>
                    </a:lnTo>
                    <a:lnTo>
                      <a:pt x="3205" y="8402"/>
                    </a:lnTo>
                    <a:lnTo>
                      <a:pt x="3238" y="8400"/>
                    </a:lnTo>
                    <a:lnTo>
                      <a:pt x="3561" y="8400"/>
                    </a:lnTo>
                    <a:lnTo>
                      <a:pt x="3898" y="7390"/>
                    </a:lnTo>
                    <a:lnTo>
                      <a:pt x="3741" y="7390"/>
                    </a:lnTo>
                    <a:lnTo>
                      <a:pt x="3708" y="7388"/>
                    </a:lnTo>
                    <a:lnTo>
                      <a:pt x="3676" y="7381"/>
                    </a:lnTo>
                    <a:lnTo>
                      <a:pt x="3645" y="7371"/>
                    </a:lnTo>
                    <a:lnTo>
                      <a:pt x="3616" y="7357"/>
                    </a:lnTo>
                    <a:lnTo>
                      <a:pt x="3589" y="7338"/>
                    </a:lnTo>
                    <a:lnTo>
                      <a:pt x="3564" y="7317"/>
                    </a:lnTo>
                    <a:lnTo>
                      <a:pt x="3543" y="7292"/>
                    </a:lnTo>
                    <a:lnTo>
                      <a:pt x="3524" y="7265"/>
                    </a:lnTo>
                    <a:lnTo>
                      <a:pt x="3510" y="7236"/>
                    </a:lnTo>
                    <a:lnTo>
                      <a:pt x="3500" y="7205"/>
                    </a:lnTo>
                    <a:lnTo>
                      <a:pt x="3493" y="7173"/>
                    </a:lnTo>
                    <a:lnTo>
                      <a:pt x="3491" y="7140"/>
                    </a:lnTo>
                    <a:lnTo>
                      <a:pt x="3493" y="7107"/>
                    </a:lnTo>
                    <a:lnTo>
                      <a:pt x="3500" y="7075"/>
                    </a:lnTo>
                    <a:lnTo>
                      <a:pt x="3510" y="7044"/>
                    </a:lnTo>
                    <a:lnTo>
                      <a:pt x="3524" y="7015"/>
                    </a:lnTo>
                    <a:lnTo>
                      <a:pt x="3543" y="6988"/>
                    </a:lnTo>
                    <a:lnTo>
                      <a:pt x="3564" y="6963"/>
                    </a:lnTo>
                    <a:lnTo>
                      <a:pt x="3589" y="6942"/>
                    </a:lnTo>
                    <a:lnTo>
                      <a:pt x="3616" y="6923"/>
                    </a:lnTo>
                    <a:lnTo>
                      <a:pt x="3645" y="6909"/>
                    </a:lnTo>
                    <a:lnTo>
                      <a:pt x="3676" y="6899"/>
                    </a:lnTo>
                    <a:lnTo>
                      <a:pt x="3708" y="6892"/>
                    </a:lnTo>
                    <a:lnTo>
                      <a:pt x="3741" y="6890"/>
                    </a:lnTo>
                    <a:lnTo>
                      <a:pt x="4750" y="6890"/>
                    </a:lnTo>
                    <a:lnTo>
                      <a:pt x="4750" y="6114"/>
                    </a:lnTo>
                    <a:lnTo>
                      <a:pt x="4741" y="6113"/>
                    </a:lnTo>
                    <a:lnTo>
                      <a:pt x="4538" y="6074"/>
                    </a:lnTo>
                    <a:lnTo>
                      <a:pt x="4506" y="6065"/>
                    </a:lnTo>
                    <a:lnTo>
                      <a:pt x="4313" y="6000"/>
                    </a:lnTo>
                    <a:lnTo>
                      <a:pt x="4282" y="5988"/>
                    </a:lnTo>
                    <a:lnTo>
                      <a:pt x="4100" y="5899"/>
                    </a:lnTo>
                    <a:lnTo>
                      <a:pt x="4072" y="5882"/>
                    </a:lnTo>
                    <a:lnTo>
                      <a:pt x="3902" y="5769"/>
                    </a:lnTo>
                    <a:lnTo>
                      <a:pt x="3877" y="5750"/>
                    </a:lnTo>
                    <a:lnTo>
                      <a:pt x="3720" y="5614"/>
                    </a:lnTo>
                    <a:lnTo>
                      <a:pt x="3698" y="5593"/>
                    </a:lnTo>
                    <a:lnTo>
                      <a:pt x="3556" y="5435"/>
                    </a:lnTo>
                    <a:lnTo>
                      <a:pt x="3537" y="5412"/>
                    </a:lnTo>
                    <a:lnTo>
                      <a:pt x="3411" y="5233"/>
                    </a:lnTo>
                    <a:lnTo>
                      <a:pt x="3396" y="5210"/>
                    </a:lnTo>
                    <a:lnTo>
                      <a:pt x="3285" y="5010"/>
                    </a:lnTo>
                    <a:lnTo>
                      <a:pt x="3274" y="4987"/>
                    </a:lnTo>
                    <a:lnTo>
                      <a:pt x="3181" y="4768"/>
                    </a:lnTo>
                    <a:lnTo>
                      <a:pt x="3173" y="4745"/>
                    </a:lnTo>
                    <a:lnTo>
                      <a:pt x="3098" y="4507"/>
                    </a:lnTo>
                    <a:lnTo>
                      <a:pt x="3093" y="4485"/>
                    </a:lnTo>
                    <a:lnTo>
                      <a:pt x="3038" y="4229"/>
                    </a:lnTo>
                    <a:lnTo>
                      <a:pt x="3035" y="4208"/>
                    </a:lnTo>
                    <a:lnTo>
                      <a:pt x="3032" y="4184"/>
                    </a:lnTo>
                    <a:lnTo>
                      <a:pt x="3016" y="4180"/>
                    </a:lnTo>
                    <a:lnTo>
                      <a:pt x="2991" y="4171"/>
                    </a:lnTo>
                    <a:lnTo>
                      <a:pt x="2758" y="4072"/>
                    </a:lnTo>
                    <a:lnTo>
                      <a:pt x="2733" y="4060"/>
                    </a:lnTo>
                    <a:lnTo>
                      <a:pt x="2710" y="4045"/>
                    </a:lnTo>
                    <a:lnTo>
                      <a:pt x="2518" y="3909"/>
                    </a:lnTo>
                    <a:lnTo>
                      <a:pt x="2497" y="3892"/>
                    </a:lnTo>
                    <a:lnTo>
                      <a:pt x="2477" y="3873"/>
                    </a:lnTo>
                    <a:lnTo>
                      <a:pt x="2327" y="3706"/>
                    </a:lnTo>
                    <a:lnTo>
                      <a:pt x="2311" y="3686"/>
                    </a:lnTo>
                    <a:lnTo>
                      <a:pt x="2297" y="3664"/>
                    </a:lnTo>
                    <a:lnTo>
                      <a:pt x="2188" y="3475"/>
                    </a:lnTo>
                    <a:lnTo>
                      <a:pt x="2176" y="3453"/>
                    </a:lnTo>
                    <a:lnTo>
                      <a:pt x="2167" y="3429"/>
                    </a:lnTo>
                    <a:lnTo>
                      <a:pt x="2099" y="3227"/>
                    </a:lnTo>
                    <a:lnTo>
                      <a:pt x="2089" y="3180"/>
                    </a:lnTo>
                    <a:lnTo>
                      <a:pt x="2062" y="2971"/>
                    </a:lnTo>
                    <a:lnTo>
                      <a:pt x="2060" y="2923"/>
                    </a:lnTo>
                    <a:lnTo>
                      <a:pt x="2073" y="2716"/>
                    </a:lnTo>
                    <a:lnTo>
                      <a:pt x="2076" y="2691"/>
                    </a:lnTo>
                    <a:lnTo>
                      <a:pt x="2082" y="2666"/>
                    </a:lnTo>
                    <a:lnTo>
                      <a:pt x="2135" y="2469"/>
                    </a:lnTo>
                    <a:lnTo>
                      <a:pt x="2144" y="2444"/>
                    </a:lnTo>
                    <a:lnTo>
                      <a:pt x="2155" y="2419"/>
                    </a:lnTo>
                    <a:lnTo>
                      <a:pt x="2249" y="2240"/>
                    </a:lnTo>
                    <a:lnTo>
                      <a:pt x="2264" y="2215"/>
                    </a:lnTo>
                    <a:lnTo>
                      <a:pt x="2282" y="2192"/>
                    </a:lnTo>
                    <a:lnTo>
                      <a:pt x="2415" y="2039"/>
                    </a:lnTo>
                    <a:lnTo>
                      <a:pt x="2437" y="2017"/>
                    </a:lnTo>
                    <a:lnTo>
                      <a:pt x="2461" y="1997"/>
                    </a:lnTo>
                    <a:lnTo>
                      <a:pt x="2634" y="1878"/>
                    </a:lnTo>
                    <a:lnTo>
                      <a:pt x="2661" y="1862"/>
                    </a:lnTo>
                    <a:lnTo>
                      <a:pt x="2690" y="1849"/>
                    </a:lnTo>
                    <a:close/>
                    <a:moveTo>
                      <a:pt x="7322" y="2498"/>
                    </a:moveTo>
                    <a:lnTo>
                      <a:pt x="7229" y="2391"/>
                    </a:lnTo>
                    <a:lnTo>
                      <a:pt x="7108" y="2308"/>
                    </a:lnTo>
                    <a:lnTo>
                      <a:pt x="7012" y="2273"/>
                    </a:lnTo>
                    <a:lnTo>
                      <a:pt x="7012" y="3616"/>
                    </a:lnTo>
                    <a:lnTo>
                      <a:pt x="7012" y="3626"/>
                    </a:lnTo>
                    <a:lnTo>
                      <a:pt x="7012" y="3627"/>
                    </a:lnTo>
                    <a:lnTo>
                      <a:pt x="7023" y="3622"/>
                    </a:lnTo>
                    <a:lnTo>
                      <a:pt x="7169" y="3517"/>
                    </a:lnTo>
                    <a:lnTo>
                      <a:pt x="7284" y="3391"/>
                    </a:lnTo>
                    <a:lnTo>
                      <a:pt x="7367" y="3247"/>
                    </a:lnTo>
                    <a:lnTo>
                      <a:pt x="7419" y="3091"/>
                    </a:lnTo>
                    <a:lnTo>
                      <a:pt x="7439" y="2931"/>
                    </a:lnTo>
                    <a:lnTo>
                      <a:pt x="7429" y="2773"/>
                    </a:lnTo>
                    <a:lnTo>
                      <a:pt x="7389" y="2627"/>
                    </a:lnTo>
                    <a:lnTo>
                      <a:pt x="7322" y="2498"/>
                    </a:lnTo>
                    <a:close/>
                    <a:moveTo>
                      <a:pt x="3573" y="4130"/>
                    </a:moveTo>
                    <a:lnTo>
                      <a:pt x="3553" y="4156"/>
                    </a:lnTo>
                    <a:lnTo>
                      <a:pt x="3537" y="4173"/>
                    </a:lnTo>
                    <a:lnTo>
                      <a:pt x="3579" y="4369"/>
                    </a:lnTo>
                    <a:lnTo>
                      <a:pt x="3646" y="4584"/>
                    </a:lnTo>
                    <a:lnTo>
                      <a:pt x="3729" y="4779"/>
                    </a:lnTo>
                    <a:lnTo>
                      <a:pt x="3826" y="4955"/>
                    </a:lnTo>
                    <a:lnTo>
                      <a:pt x="3937" y="5111"/>
                    </a:lnTo>
                    <a:lnTo>
                      <a:pt x="4059" y="5246"/>
                    </a:lnTo>
                    <a:lnTo>
                      <a:pt x="4192" y="5362"/>
                    </a:lnTo>
                    <a:lnTo>
                      <a:pt x="4335" y="5457"/>
                    </a:lnTo>
                    <a:lnTo>
                      <a:pt x="4488" y="5532"/>
                    </a:lnTo>
                    <a:lnTo>
                      <a:pt x="4649" y="5586"/>
                    </a:lnTo>
                    <a:lnTo>
                      <a:pt x="4820" y="5619"/>
                    </a:lnTo>
                    <a:lnTo>
                      <a:pt x="5000" y="5631"/>
                    </a:lnTo>
                    <a:lnTo>
                      <a:pt x="5180" y="5619"/>
                    </a:lnTo>
                    <a:lnTo>
                      <a:pt x="5351" y="5586"/>
                    </a:lnTo>
                    <a:lnTo>
                      <a:pt x="5512" y="5532"/>
                    </a:lnTo>
                    <a:lnTo>
                      <a:pt x="5665" y="5457"/>
                    </a:lnTo>
                    <a:lnTo>
                      <a:pt x="5808" y="5362"/>
                    </a:lnTo>
                    <a:lnTo>
                      <a:pt x="5941" y="5246"/>
                    </a:lnTo>
                    <a:lnTo>
                      <a:pt x="6063" y="5111"/>
                    </a:lnTo>
                    <a:lnTo>
                      <a:pt x="6174" y="4955"/>
                    </a:lnTo>
                    <a:lnTo>
                      <a:pt x="6271" y="4779"/>
                    </a:lnTo>
                    <a:lnTo>
                      <a:pt x="6354" y="4584"/>
                    </a:lnTo>
                    <a:lnTo>
                      <a:pt x="6421" y="4369"/>
                    </a:lnTo>
                    <a:lnTo>
                      <a:pt x="6463" y="4173"/>
                    </a:lnTo>
                    <a:lnTo>
                      <a:pt x="6447" y="4156"/>
                    </a:lnTo>
                    <a:lnTo>
                      <a:pt x="6427" y="4130"/>
                    </a:lnTo>
                    <a:lnTo>
                      <a:pt x="6411" y="4102"/>
                    </a:lnTo>
                    <a:lnTo>
                      <a:pt x="6399" y="4072"/>
                    </a:lnTo>
                    <a:lnTo>
                      <a:pt x="6390" y="4040"/>
                    </a:lnTo>
                    <a:lnTo>
                      <a:pt x="6386" y="4007"/>
                    </a:lnTo>
                    <a:lnTo>
                      <a:pt x="6387" y="3975"/>
                    </a:lnTo>
                    <a:lnTo>
                      <a:pt x="6391" y="3942"/>
                    </a:lnTo>
                    <a:lnTo>
                      <a:pt x="6400" y="3911"/>
                    </a:lnTo>
                    <a:lnTo>
                      <a:pt x="6413" y="3881"/>
                    </a:lnTo>
                    <a:lnTo>
                      <a:pt x="6429" y="3853"/>
                    </a:lnTo>
                    <a:lnTo>
                      <a:pt x="6449" y="3827"/>
                    </a:lnTo>
                    <a:lnTo>
                      <a:pt x="6473" y="3804"/>
                    </a:lnTo>
                    <a:lnTo>
                      <a:pt x="6499" y="3784"/>
                    </a:lnTo>
                    <a:lnTo>
                      <a:pt x="6505" y="3780"/>
                    </a:lnTo>
                    <a:lnTo>
                      <a:pt x="6512" y="3611"/>
                    </a:lnTo>
                    <a:lnTo>
                      <a:pt x="6512" y="1600"/>
                    </a:lnTo>
                    <a:lnTo>
                      <a:pt x="3488" y="1600"/>
                    </a:lnTo>
                    <a:lnTo>
                      <a:pt x="3488" y="3611"/>
                    </a:lnTo>
                    <a:lnTo>
                      <a:pt x="3495" y="3780"/>
                    </a:lnTo>
                    <a:lnTo>
                      <a:pt x="3501" y="3784"/>
                    </a:lnTo>
                    <a:lnTo>
                      <a:pt x="3527" y="3804"/>
                    </a:lnTo>
                    <a:lnTo>
                      <a:pt x="3551" y="3827"/>
                    </a:lnTo>
                    <a:lnTo>
                      <a:pt x="3571" y="3853"/>
                    </a:lnTo>
                    <a:lnTo>
                      <a:pt x="3587" y="3881"/>
                    </a:lnTo>
                    <a:lnTo>
                      <a:pt x="3600" y="3911"/>
                    </a:lnTo>
                    <a:lnTo>
                      <a:pt x="3609" y="3942"/>
                    </a:lnTo>
                    <a:lnTo>
                      <a:pt x="3613" y="3975"/>
                    </a:lnTo>
                    <a:lnTo>
                      <a:pt x="3614" y="4007"/>
                    </a:lnTo>
                    <a:lnTo>
                      <a:pt x="3610" y="4040"/>
                    </a:lnTo>
                    <a:lnTo>
                      <a:pt x="3601" y="4072"/>
                    </a:lnTo>
                    <a:lnTo>
                      <a:pt x="3589" y="4102"/>
                    </a:lnTo>
                    <a:lnTo>
                      <a:pt x="3573" y="4130"/>
                    </a:lnTo>
                    <a:close/>
                    <a:moveTo>
                      <a:pt x="5000" y="7390"/>
                    </a:moveTo>
                    <a:lnTo>
                      <a:pt x="4425" y="7390"/>
                    </a:lnTo>
                    <a:lnTo>
                      <a:pt x="4088" y="8400"/>
                    </a:lnTo>
                    <a:lnTo>
                      <a:pt x="5912" y="8400"/>
                    </a:lnTo>
                    <a:lnTo>
                      <a:pt x="5575" y="7390"/>
                    </a:lnTo>
                    <a:lnTo>
                      <a:pt x="5000" y="7390"/>
                    </a:lnTo>
                    <a:close/>
                    <a:moveTo>
                      <a:pt x="2831" y="3517"/>
                    </a:moveTo>
                    <a:lnTo>
                      <a:pt x="2977" y="3622"/>
                    </a:lnTo>
                    <a:lnTo>
                      <a:pt x="2988" y="3627"/>
                    </a:lnTo>
                    <a:lnTo>
                      <a:pt x="2988" y="3626"/>
                    </a:lnTo>
                    <a:lnTo>
                      <a:pt x="2988" y="3616"/>
                    </a:lnTo>
                    <a:lnTo>
                      <a:pt x="2988" y="2273"/>
                    </a:lnTo>
                    <a:lnTo>
                      <a:pt x="2892" y="2308"/>
                    </a:lnTo>
                    <a:lnTo>
                      <a:pt x="2771" y="2391"/>
                    </a:lnTo>
                    <a:lnTo>
                      <a:pt x="2678" y="2498"/>
                    </a:lnTo>
                    <a:lnTo>
                      <a:pt x="2611" y="2627"/>
                    </a:lnTo>
                    <a:lnTo>
                      <a:pt x="2571" y="2773"/>
                    </a:lnTo>
                    <a:lnTo>
                      <a:pt x="2561" y="2931"/>
                    </a:lnTo>
                    <a:lnTo>
                      <a:pt x="2581" y="3091"/>
                    </a:lnTo>
                    <a:lnTo>
                      <a:pt x="2633" y="3247"/>
                    </a:lnTo>
                    <a:lnTo>
                      <a:pt x="2716" y="3391"/>
                    </a:lnTo>
                    <a:lnTo>
                      <a:pt x="2831" y="3517"/>
                    </a:lnTo>
                    <a:close/>
                  </a:path>
                </a:pathLst>
              </a:custGeom>
              <a:solidFill>
                <a:srgbClr val="FFFFFF"/>
              </a:solidFill>
              <a:ln>
                <a:noFill/>
              </a:ln>
            </p:spPr>
            <p:txBody>
              <a:bodyPr/>
              <a:lstStyle/>
              <a:p>
                <a:endParaRPr/>
              </a:p>
            </p:txBody>
          </p:sp>
        </p:grpSp>
      </p:grpSp>
      <p:sp>
        <p:nvSpPr>
          <p:cNvPr id="59" name="TextBox 58">
            <a:extLst>
              <a:ext uri="{FF2B5EF4-FFF2-40B4-BE49-F238E27FC236}">
                <a16:creationId xmlns:a16="http://schemas.microsoft.com/office/drawing/2014/main" id="{40275245-97E3-4FC8-B0F8-8767D6E0E745}"/>
              </a:ext>
            </a:extLst>
          </p:cNvPr>
          <p:cNvSpPr txBox="1"/>
          <p:nvPr/>
        </p:nvSpPr>
        <p:spPr>
          <a:xfrm>
            <a:off x="985986" y="3167771"/>
            <a:ext cx="2346494" cy="212200"/>
          </a:xfrm>
          <a:prstGeom prst="rect">
            <a:avLst/>
          </a:prstGeom>
          <a:noFill/>
        </p:spPr>
        <p:txBody>
          <a:bodyPr wrap="square" lIns="0" tIns="0" rIns="0" bIns="0" rtlCol="0" anchor="ctr">
            <a:noAutofit/>
          </a:bodyPr>
          <a:lstStyle/>
          <a:p>
            <a:r>
              <a:rPr lang="en-US" sz="1400" b="1" dirty="0">
                <a:latin typeface="+mj-lt"/>
              </a:rPr>
              <a:t>Foundation</a:t>
            </a:r>
            <a:endParaRPr lang="en-PH" sz="1400" b="1" dirty="0">
              <a:latin typeface="+mj-lt"/>
            </a:endParaRPr>
          </a:p>
        </p:txBody>
      </p:sp>
      <p:sp>
        <p:nvSpPr>
          <p:cNvPr id="60" name="TextBox 59">
            <a:extLst>
              <a:ext uri="{FF2B5EF4-FFF2-40B4-BE49-F238E27FC236}">
                <a16:creationId xmlns:a16="http://schemas.microsoft.com/office/drawing/2014/main" id="{DE2CAF98-F5D4-41BF-9DE9-2CA814CC33C4}"/>
              </a:ext>
            </a:extLst>
          </p:cNvPr>
          <p:cNvSpPr txBox="1"/>
          <p:nvPr/>
        </p:nvSpPr>
        <p:spPr>
          <a:xfrm>
            <a:off x="985985" y="3443121"/>
            <a:ext cx="2346494" cy="1544024"/>
          </a:xfrm>
          <a:prstGeom prst="rect">
            <a:avLst/>
          </a:prstGeom>
          <a:noFill/>
        </p:spPr>
        <p:txBody>
          <a:bodyPr wrap="square" lIns="0" tIns="0" rIns="0" bIns="0" rtlCol="0" anchor="t">
            <a:noAutofit/>
          </a:bodyPr>
          <a:lstStyle/>
          <a:p>
            <a:r>
              <a:rPr lang="en-US" sz="1200" dirty="0"/>
              <a:t>Program launch, Wave 1 funding release, and the first stage-gate review by mid-year.</a:t>
            </a:r>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p:txBody>
      </p:sp>
      <p:sp>
        <p:nvSpPr>
          <p:cNvPr id="61" name="TextBox 60">
            <a:extLst>
              <a:ext uri="{FF2B5EF4-FFF2-40B4-BE49-F238E27FC236}">
                <a16:creationId xmlns:a16="http://schemas.microsoft.com/office/drawing/2014/main" id="{D1F533CE-681B-43BA-A71F-07C9503BA943}"/>
              </a:ext>
            </a:extLst>
          </p:cNvPr>
          <p:cNvSpPr txBox="1"/>
          <p:nvPr/>
        </p:nvSpPr>
        <p:spPr>
          <a:xfrm>
            <a:off x="4832777" y="3167771"/>
            <a:ext cx="2346494" cy="212200"/>
          </a:xfrm>
          <a:prstGeom prst="rect">
            <a:avLst/>
          </a:prstGeom>
          <a:noFill/>
        </p:spPr>
        <p:txBody>
          <a:bodyPr wrap="square" lIns="0" tIns="0" rIns="0" bIns="0" rtlCol="0" anchor="ctr">
            <a:noAutofit/>
          </a:bodyPr>
          <a:lstStyle/>
          <a:p>
            <a:r>
              <a:rPr lang="en-US" sz="1400" b="1" dirty="0">
                <a:latin typeface="+mj-lt"/>
              </a:rPr>
              <a:t>Acceleration</a:t>
            </a:r>
            <a:endParaRPr lang="en-PH" sz="1400" b="1" dirty="0">
              <a:latin typeface="+mj-lt"/>
            </a:endParaRPr>
          </a:p>
        </p:txBody>
      </p:sp>
      <p:sp>
        <p:nvSpPr>
          <p:cNvPr id="62" name="TextBox 61">
            <a:extLst>
              <a:ext uri="{FF2B5EF4-FFF2-40B4-BE49-F238E27FC236}">
                <a16:creationId xmlns:a16="http://schemas.microsoft.com/office/drawing/2014/main" id="{0590D5FB-4AC0-4E82-A372-683C6D082D3D}"/>
              </a:ext>
            </a:extLst>
          </p:cNvPr>
          <p:cNvSpPr txBox="1"/>
          <p:nvPr/>
        </p:nvSpPr>
        <p:spPr>
          <a:xfrm>
            <a:off x="4832776" y="3443121"/>
            <a:ext cx="2346494" cy="1544024"/>
          </a:xfrm>
          <a:prstGeom prst="rect">
            <a:avLst/>
          </a:prstGeom>
          <a:noFill/>
        </p:spPr>
        <p:txBody>
          <a:bodyPr wrap="square" lIns="0" tIns="0" rIns="0" bIns="0" rtlCol="0" anchor="t">
            <a:noAutofit/>
          </a:bodyPr>
          <a:lstStyle/>
          <a:p>
            <a:r>
              <a:rPr lang="en-US" sz="1200" dirty="0"/>
              <a:t>Core migration milestone and a mid-program value checkpoint with the Board.</a:t>
            </a:r>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p:txBody>
      </p:sp>
      <p:sp>
        <p:nvSpPr>
          <p:cNvPr id="63" name="TextBox 62">
            <a:extLst>
              <a:ext uri="{FF2B5EF4-FFF2-40B4-BE49-F238E27FC236}">
                <a16:creationId xmlns:a16="http://schemas.microsoft.com/office/drawing/2014/main" id="{AC9185F9-F81D-4AA5-A65A-6800A096DBB3}"/>
              </a:ext>
            </a:extLst>
          </p:cNvPr>
          <p:cNvSpPr txBox="1"/>
          <p:nvPr/>
        </p:nvSpPr>
        <p:spPr>
          <a:xfrm>
            <a:off x="8679568" y="3167771"/>
            <a:ext cx="2346494" cy="212200"/>
          </a:xfrm>
          <a:prstGeom prst="rect">
            <a:avLst/>
          </a:prstGeom>
          <a:noFill/>
        </p:spPr>
        <p:txBody>
          <a:bodyPr wrap="square" lIns="0" tIns="0" rIns="0" bIns="0" rtlCol="0" anchor="ctr">
            <a:noAutofit/>
          </a:bodyPr>
          <a:lstStyle/>
          <a:p>
            <a:r>
              <a:rPr lang="en-US" sz="1400" b="1" dirty="0">
                <a:latin typeface="+mj-lt"/>
              </a:rPr>
              <a:t>Realization</a:t>
            </a:r>
            <a:endParaRPr lang="en-PH" sz="1400" b="1" dirty="0">
              <a:latin typeface="+mj-lt"/>
            </a:endParaRPr>
          </a:p>
        </p:txBody>
      </p:sp>
      <p:sp>
        <p:nvSpPr>
          <p:cNvPr id="64" name="TextBox 63">
            <a:extLst>
              <a:ext uri="{FF2B5EF4-FFF2-40B4-BE49-F238E27FC236}">
                <a16:creationId xmlns:a16="http://schemas.microsoft.com/office/drawing/2014/main" id="{8D8E5A1B-255F-4107-A6F7-8003453A619B}"/>
              </a:ext>
            </a:extLst>
          </p:cNvPr>
          <p:cNvSpPr txBox="1"/>
          <p:nvPr/>
        </p:nvSpPr>
        <p:spPr>
          <a:xfrm>
            <a:off x="8679567" y="3443121"/>
            <a:ext cx="2346494" cy="1544024"/>
          </a:xfrm>
          <a:prstGeom prst="rect">
            <a:avLst/>
          </a:prstGeom>
          <a:noFill/>
        </p:spPr>
        <p:txBody>
          <a:bodyPr wrap="square" lIns="0" tIns="0" rIns="0" bIns="0" rtlCol="0" anchor="t">
            <a:noAutofit/>
          </a:bodyPr>
          <a:lstStyle/>
          <a:p>
            <a:r>
              <a:rPr lang="en-US" sz="1200" dirty="0"/>
              <a:t>Legacy retired, with full run-rate benefits confirmed and independently reviewed.</a:t>
            </a:r>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endParaRPr lang="en-US" sz="1200" dirty="0"/>
          </a:p>
        </p:txBody>
      </p:sp>
      <p:sp>
        <p:nvSpPr>
          <p:cNvPr id="66" name="TextBox 65">
            <a:extLst>
              <a:ext uri="{FF2B5EF4-FFF2-40B4-BE49-F238E27FC236}">
                <a16:creationId xmlns:a16="http://schemas.microsoft.com/office/drawing/2014/main" id="{15A2FA43-6B24-4CDF-8DCF-5AECBED81381}"/>
              </a:ext>
            </a:extLst>
          </p:cNvPr>
          <p:cNvSpPr txBox="1"/>
          <p:nvPr/>
        </p:nvSpPr>
        <p:spPr>
          <a:xfrm>
            <a:off x="622418" y="5320648"/>
            <a:ext cx="10917543" cy="643994"/>
          </a:xfrm>
          <a:prstGeom prst="rect">
            <a:avLst/>
          </a:prstGeom>
          <a:solidFill>
            <a:schemeClr val="bg2"/>
          </a:solidFill>
        </p:spPr>
        <p:txBody>
          <a:bodyPr wrap="square" lIns="0" tIns="0" rIns="0" bIns="0" rtlCol="0" anchor="ctr">
            <a:normAutofit/>
          </a:bodyPr>
          <a:lstStyle/>
          <a:p>
            <a:pPr algn="ctr"/>
            <a:r>
              <a:rPr lang="en-US" sz="1600" b="1" dirty="0">
                <a:solidFill>
                  <a:schemeClr val="tx2"/>
                </a:solidFill>
              </a:rPr>
              <a:t>Each milestone is a formal stage-gate: funding for the next phase is released only when the prior phase has met its value and delivery targets.</a:t>
            </a:r>
          </a:p>
        </p:txBody>
      </p:sp>
      <p:sp>
        <p:nvSpPr>
          <p:cNvPr id="7" name="Slide Number Placeholder 6">
            <a:extLst>
              <a:ext uri="{FF2B5EF4-FFF2-40B4-BE49-F238E27FC236}">
                <a16:creationId xmlns:a16="http://schemas.microsoft.com/office/drawing/2014/main" id="{1847822A-1C96-464A-8147-33DAB7210269}"/>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51</a:t>
            </a:fld>
            <a:endParaRPr lang="en-PH" dirty="0"/>
          </a:p>
        </p:txBody>
      </p:sp>
    </p:spTree>
    <p:extLst>
      <p:ext uri="{BB962C8B-B14F-4D97-AF65-F5344CB8AC3E}">
        <p14:creationId xmlns:p14="http://schemas.microsoft.com/office/powerpoint/2010/main" val="14762412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71E91-9BFA-460F-8B7F-E40BEB337F0E}"/>
              </a:ext>
            </a:extLst>
          </p:cNvPr>
          <p:cNvSpPr>
            <a:spLocks noGrp="1"/>
          </p:cNvSpPr>
          <p:nvPr>
            <p:ph type="title"/>
          </p:nvPr>
        </p:nvSpPr>
        <p:spPr/>
        <p:txBody>
          <a:bodyPr/>
          <a:lstStyle/>
          <a:p>
            <a:r>
              <a:rPr lang="en-PH" dirty="0"/>
              <a:t>Key takeaways</a:t>
            </a:r>
          </a:p>
        </p:txBody>
      </p:sp>
      <p:sp>
        <p:nvSpPr>
          <p:cNvPr id="51" name="TextBox 50">
            <a:extLst>
              <a:ext uri="{FF2B5EF4-FFF2-40B4-BE49-F238E27FC236}">
                <a16:creationId xmlns:a16="http://schemas.microsoft.com/office/drawing/2014/main" id="{7DD51A99-BD2A-4717-9EB2-CE3F667FF6CB}"/>
              </a:ext>
            </a:extLst>
          </p:cNvPr>
          <p:cNvSpPr txBox="1"/>
          <p:nvPr/>
        </p:nvSpPr>
        <p:spPr>
          <a:xfrm>
            <a:off x="3692325" y="5501248"/>
            <a:ext cx="8110792" cy="547709"/>
          </a:xfrm>
          <a:prstGeom prst="rect">
            <a:avLst/>
          </a:prstGeom>
          <a:solidFill>
            <a:schemeClr val="accent2"/>
          </a:solid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45720" tIns="45720" rIns="45720" bIns="45720">
            <a:noAutofit/>
          </a:bodyPr>
          <a:lstStyle/>
          <a:p>
            <a:pPr algn="ctr">
              <a:buFont typeface="Trebuchet MS" panose="020B0603020202020204" pitchFamily="34" charset="0"/>
              <a:buChar char="​"/>
            </a:pPr>
            <a:r>
              <a:rPr lang="en-US" sz="1600" dirty="0">
                <a:solidFill>
                  <a:schemeClr val="bg1"/>
                </a:solidFill>
              </a:rPr>
              <a:t>The case for change is urgent and the window to act is open but narrowing as challengers scale and customer expectations rise.</a:t>
            </a:r>
          </a:p>
        </p:txBody>
      </p:sp>
      <p:cxnSp>
        <p:nvCxnSpPr>
          <p:cNvPr id="31" name="Straight Connector 30">
            <a:extLst>
              <a:ext uri="{FF2B5EF4-FFF2-40B4-BE49-F238E27FC236}">
                <a16:creationId xmlns:a16="http://schemas.microsoft.com/office/drawing/2014/main" id="{4C55B276-594E-40F3-AC63-7FD043A1DD6F}"/>
              </a:ext>
            </a:extLst>
          </p:cNvPr>
          <p:cNvCxnSpPr>
            <a:cxnSpLocks/>
          </p:cNvCxnSpPr>
          <p:nvPr/>
        </p:nvCxnSpPr>
        <p:spPr>
          <a:xfrm flipV="1">
            <a:off x="11803119" y="374278"/>
            <a:ext cx="0" cy="2798299"/>
          </a:xfrm>
          <a:prstGeom prst="line">
            <a:avLst/>
          </a:prstGeom>
          <a:ln w="9525" cap="rnd" cmpd="sng" algn="ctr">
            <a:solidFill>
              <a:schemeClr val="accent1"/>
            </a:solidFill>
            <a:prstDash val="solid"/>
            <a:round/>
            <a:headEnd type="diamond"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ee4pHeader3">
            <a:extLst>
              <a:ext uri="{FF2B5EF4-FFF2-40B4-BE49-F238E27FC236}">
                <a16:creationId xmlns:a16="http://schemas.microsoft.com/office/drawing/2014/main" id="{10553273-2D15-4C8F-8B65-929E8FF97F26}"/>
              </a:ext>
            </a:extLst>
          </p:cNvPr>
          <p:cNvSpPr txBox="1"/>
          <p:nvPr/>
        </p:nvSpPr>
        <p:spPr>
          <a:xfrm>
            <a:off x="3692324" y="379432"/>
            <a:ext cx="8110795" cy="392778"/>
          </a:xfrm>
          <a:prstGeom prst="rect">
            <a:avLst/>
          </a:prstGeom>
          <a:solidFill>
            <a:schemeClr val="accent1"/>
          </a:solidFill>
          <a:ln w="9525" cap="rnd" cmpd="sng" algn="ctr">
            <a:solidFill>
              <a:schemeClr val="accent1"/>
            </a:solidFill>
            <a:prstDash val="solid"/>
            <a:round/>
            <a:headEnd type="none" w="med" len="med"/>
            <a:tailEnd type="none" w="med" len="med"/>
          </a:ln>
        </p:spPr>
        <p:txBody>
          <a:bodyPr vert="horz" wrap="square" lIns="72000" tIns="0" rIns="0" bIns="0" rtlCol="0" anchor="ctr" anchorCtr="0">
            <a:normAutofit/>
          </a:bodyPr>
          <a:lstStyle/>
          <a:p>
            <a:pPr marL="0" lvl="3"/>
            <a:r>
              <a:rPr lang="en-US" sz="1600" b="1" dirty="0">
                <a:solidFill>
                  <a:schemeClr val="bg1"/>
                </a:solidFill>
                <a:latin typeface="+mj-lt"/>
              </a:rPr>
              <a:t>We have a clear, sequenced plan.</a:t>
            </a:r>
          </a:p>
        </p:txBody>
      </p:sp>
      <p:sp>
        <p:nvSpPr>
          <p:cNvPr id="4" name="Rectangle 3">
            <a:extLst>
              <a:ext uri="{FF2B5EF4-FFF2-40B4-BE49-F238E27FC236}">
                <a16:creationId xmlns:a16="http://schemas.microsoft.com/office/drawing/2014/main" id="{A51A5035-0056-4232-B4B6-182A62C0CD47}"/>
              </a:ext>
            </a:extLst>
          </p:cNvPr>
          <p:cNvSpPr/>
          <p:nvPr/>
        </p:nvSpPr>
        <p:spPr>
          <a:xfrm>
            <a:off x="4400853" y="924950"/>
            <a:ext cx="7250909" cy="642181"/>
          </a:xfrm>
          <a:prstGeom prst="rect">
            <a:avLst/>
          </a:prstGeom>
          <a:solidFill>
            <a:schemeClr val="bg2"/>
          </a:solidFill>
          <a:ln w="1905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nSpc>
                <a:spcPct val="100000"/>
              </a:lnSpc>
              <a:spcAft>
                <a:spcPts val="0"/>
              </a:spcAft>
              <a:buSzPct val="100000"/>
              <a:buFont typeface="Trebuchet MS" panose="020B0703020202090204" pitchFamily="34" charset="0"/>
              <a:buChar char="​"/>
            </a:pPr>
            <a:r>
              <a:rPr lang="en-US" sz="1400" dirty="0">
                <a:solidFill>
                  <a:schemeClr val="tx1"/>
                </a:solidFill>
              </a:rPr>
              <a:t>Five pillars, delivered in four waves, with value captured early.</a:t>
            </a:r>
          </a:p>
          <a:p>
            <a:pPr marL="432000" lvl="1" indent="-288000">
              <a:lnSpc>
                <a:spcPct val="100000"/>
              </a:lnSpc>
              <a:spcAft>
                <a:spcPts val="0"/>
              </a:spcAft>
              <a:buClr>
                <a:schemeClr val="tx2"/>
              </a:buClr>
              <a:buSzPct val="100000"/>
              <a:buFont typeface="Trebuchet MS" panose="020B0703020202090204" pitchFamily="34" charset="0"/>
              <a:buChar char="•"/>
            </a:pPr>
            <a:r>
              <a:rPr lang="en-US" sz="1400" dirty="0">
                <a:solidFill>
                  <a:schemeClr val="tx1"/>
                </a:solidFill>
              </a:rPr>
              <a:t>The financial case is compelling and disciplined, not speculative.</a:t>
            </a:r>
          </a:p>
        </p:txBody>
      </p:sp>
      <p:sp>
        <p:nvSpPr>
          <p:cNvPr id="6" name="Rectangle 5">
            <a:extLst>
              <a:ext uri="{FF2B5EF4-FFF2-40B4-BE49-F238E27FC236}">
                <a16:creationId xmlns:a16="http://schemas.microsoft.com/office/drawing/2014/main" id="{E5B0EDB8-A3A2-42E1-A08C-28AC0DB324C7}"/>
              </a:ext>
            </a:extLst>
          </p:cNvPr>
          <p:cNvSpPr/>
          <p:nvPr/>
        </p:nvSpPr>
        <p:spPr>
          <a:xfrm>
            <a:off x="3692324" y="924950"/>
            <a:ext cx="708529" cy="642181"/>
          </a:xfrm>
          <a:prstGeom prst="rect">
            <a:avLst/>
          </a:prstGeom>
          <a:solidFill>
            <a:schemeClr val="accent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100" dirty="0">
              <a:solidFill>
                <a:srgbClr val="FFFFFF"/>
              </a:solidFill>
            </a:endParaRPr>
          </a:p>
        </p:txBody>
      </p:sp>
      <p:sp>
        <p:nvSpPr>
          <p:cNvPr id="60" name="Rectangle 59">
            <a:extLst>
              <a:ext uri="{FF2B5EF4-FFF2-40B4-BE49-F238E27FC236}">
                <a16:creationId xmlns:a16="http://schemas.microsoft.com/office/drawing/2014/main" id="{A040297F-C1F2-4690-B8A3-C0D204C0B630}"/>
              </a:ext>
            </a:extLst>
          </p:cNvPr>
          <p:cNvSpPr/>
          <p:nvPr/>
        </p:nvSpPr>
        <p:spPr>
          <a:xfrm>
            <a:off x="4400853" y="1685604"/>
            <a:ext cx="7250909" cy="642181"/>
          </a:xfrm>
          <a:prstGeom prst="rect">
            <a:avLst/>
          </a:prstGeom>
          <a:solidFill>
            <a:schemeClr val="bg2"/>
          </a:solidFill>
          <a:ln w="1905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nSpc>
                <a:spcPct val="100000"/>
              </a:lnSpc>
              <a:spcAft>
                <a:spcPts val="0"/>
              </a:spcAft>
              <a:buSzPct val="100000"/>
              <a:buFont typeface="Trebuchet MS" panose="020B0703020202090204" pitchFamily="34" charset="0"/>
              <a:buChar char="​"/>
            </a:pPr>
            <a:r>
              <a:rPr lang="en-US" sz="1400" dirty="0">
                <a:solidFill>
                  <a:schemeClr val="tx1"/>
                </a:solidFill>
              </a:rPr>
              <a:t>Payback by year three; roughly $1.4B of cumulative value.</a:t>
            </a:r>
          </a:p>
          <a:p>
            <a:pPr marL="432000" lvl="1" indent="-288000">
              <a:lnSpc>
                <a:spcPct val="100000"/>
              </a:lnSpc>
              <a:spcAft>
                <a:spcPts val="0"/>
              </a:spcAft>
              <a:buClr>
                <a:schemeClr val="tx2"/>
              </a:buClr>
              <a:buSzPct val="100000"/>
              <a:buFont typeface="Trebuchet MS" panose="020B0703020202090204" pitchFamily="34" charset="0"/>
              <a:buChar char="•"/>
            </a:pPr>
            <a:r>
              <a:rPr lang="en-US" sz="1400" dirty="0">
                <a:solidFill>
                  <a:schemeClr val="tx1"/>
                </a:solidFill>
              </a:rPr>
              <a:t>Investment is largely reinvested efficiency, released by stage-gate.</a:t>
            </a:r>
          </a:p>
        </p:txBody>
      </p:sp>
      <p:sp>
        <p:nvSpPr>
          <p:cNvPr id="61" name="Rectangle 60">
            <a:extLst>
              <a:ext uri="{FF2B5EF4-FFF2-40B4-BE49-F238E27FC236}">
                <a16:creationId xmlns:a16="http://schemas.microsoft.com/office/drawing/2014/main" id="{9C602963-88B2-4AB7-880E-2A4125EB63AB}"/>
              </a:ext>
            </a:extLst>
          </p:cNvPr>
          <p:cNvSpPr/>
          <p:nvPr/>
        </p:nvSpPr>
        <p:spPr>
          <a:xfrm>
            <a:off x="3692324" y="1685604"/>
            <a:ext cx="708529" cy="642181"/>
          </a:xfrm>
          <a:prstGeom prst="rect">
            <a:avLst/>
          </a:prstGeom>
          <a:solidFill>
            <a:schemeClr val="accent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100" dirty="0">
              <a:solidFill>
                <a:srgbClr val="FFFFFF"/>
              </a:solidFill>
            </a:endParaRPr>
          </a:p>
        </p:txBody>
      </p:sp>
      <p:sp>
        <p:nvSpPr>
          <p:cNvPr id="62" name="Rectangle 61">
            <a:extLst>
              <a:ext uri="{FF2B5EF4-FFF2-40B4-BE49-F238E27FC236}">
                <a16:creationId xmlns:a16="http://schemas.microsoft.com/office/drawing/2014/main" id="{FD9E58F7-33A6-4CC3-AB5B-141BCBC60083}"/>
              </a:ext>
            </a:extLst>
          </p:cNvPr>
          <p:cNvSpPr/>
          <p:nvPr/>
        </p:nvSpPr>
        <p:spPr>
          <a:xfrm>
            <a:off x="4400853" y="2446257"/>
            <a:ext cx="7250909" cy="642181"/>
          </a:xfrm>
          <a:prstGeom prst="rect">
            <a:avLst/>
          </a:prstGeom>
          <a:solidFill>
            <a:schemeClr val="bg2"/>
          </a:solidFill>
          <a:ln w="1905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nSpc>
                <a:spcPct val="100000"/>
              </a:lnSpc>
              <a:spcAft>
                <a:spcPts val="0"/>
              </a:spcAft>
              <a:buSzPct val="100000"/>
              <a:buFont typeface="Trebuchet MS" panose="020B0703020202090204" pitchFamily="34" charset="0"/>
              <a:buChar char="​"/>
            </a:pPr>
            <a:r>
              <a:rPr lang="en-US" sz="1400" dirty="0">
                <a:solidFill>
                  <a:schemeClr val="tx1"/>
                </a:solidFill>
              </a:rPr>
              <a:t>Risk is real but actively managed, gate by gate.</a:t>
            </a:r>
          </a:p>
          <a:p>
            <a:pPr marL="432000" lvl="1" indent="-288000">
              <a:lnSpc>
                <a:spcPct val="100000"/>
              </a:lnSpc>
              <a:spcAft>
                <a:spcPts val="0"/>
              </a:spcAft>
              <a:buClr>
                <a:schemeClr val="tx2"/>
              </a:buClr>
              <a:buSzPct val="100000"/>
              <a:buFont typeface="Trebuchet MS" panose="020B0703020202090204" pitchFamily="34" charset="0"/>
              <a:buChar char="•"/>
            </a:pPr>
            <a:r>
              <a:rPr lang="en-US" sz="1400" dirty="0">
                <a:solidFill>
                  <a:schemeClr val="tx1"/>
                </a:solidFill>
              </a:rPr>
              <a:t>Stage-gates cap downside; no critical risks are currently red.</a:t>
            </a:r>
          </a:p>
        </p:txBody>
      </p:sp>
      <p:sp>
        <p:nvSpPr>
          <p:cNvPr id="63" name="Rectangle 62">
            <a:extLst>
              <a:ext uri="{FF2B5EF4-FFF2-40B4-BE49-F238E27FC236}">
                <a16:creationId xmlns:a16="http://schemas.microsoft.com/office/drawing/2014/main" id="{31BAB5F9-DA5E-45FE-A5DE-69BF073A7BD4}"/>
              </a:ext>
            </a:extLst>
          </p:cNvPr>
          <p:cNvSpPr/>
          <p:nvPr/>
        </p:nvSpPr>
        <p:spPr>
          <a:xfrm>
            <a:off x="3692324" y="2446257"/>
            <a:ext cx="708529" cy="642181"/>
          </a:xfrm>
          <a:prstGeom prst="rect">
            <a:avLst/>
          </a:prstGeom>
          <a:solidFill>
            <a:schemeClr val="accent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100" dirty="0">
              <a:solidFill>
                <a:srgbClr val="FFFFFF"/>
              </a:solidFill>
            </a:endParaRPr>
          </a:p>
        </p:txBody>
      </p:sp>
      <p:cxnSp>
        <p:nvCxnSpPr>
          <p:cNvPr id="69" name="Straight Connector 68">
            <a:extLst>
              <a:ext uri="{FF2B5EF4-FFF2-40B4-BE49-F238E27FC236}">
                <a16:creationId xmlns:a16="http://schemas.microsoft.com/office/drawing/2014/main" id="{6570EA3B-C6CE-4323-BCC3-7D4DA08BBFE6}"/>
              </a:ext>
            </a:extLst>
          </p:cNvPr>
          <p:cNvCxnSpPr>
            <a:cxnSpLocks/>
          </p:cNvCxnSpPr>
          <p:nvPr/>
        </p:nvCxnSpPr>
        <p:spPr>
          <a:xfrm flipV="1">
            <a:off x="11803119" y="3354217"/>
            <a:ext cx="0" cy="1868609"/>
          </a:xfrm>
          <a:prstGeom prst="line">
            <a:avLst/>
          </a:prstGeom>
          <a:ln w="9525" cap="rnd" cmpd="sng" algn="ctr">
            <a:solidFill>
              <a:schemeClr val="accent1"/>
            </a:solidFill>
            <a:prstDash val="solid"/>
            <a:round/>
            <a:headEnd type="diamond" w="med" len="med"/>
            <a:tailEnd type="none" w="med" len="med"/>
          </a:ln>
        </p:spPr>
        <p:style>
          <a:lnRef idx="1">
            <a:schemeClr val="accent1"/>
          </a:lnRef>
          <a:fillRef idx="0">
            <a:schemeClr val="accent1"/>
          </a:fillRef>
          <a:effectRef idx="0">
            <a:schemeClr val="accent1"/>
          </a:effectRef>
          <a:fontRef idx="minor">
            <a:schemeClr val="tx1"/>
          </a:fontRef>
        </p:style>
      </p:cxnSp>
      <p:sp>
        <p:nvSpPr>
          <p:cNvPr id="70" name="ee4pHeader3">
            <a:extLst>
              <a:ext uri="{FF2B5EF4-FFF2-40B4-BE49-F238E27FC236}">
                <a16:creationId xmlns:a16="http://schemas.microsoft.com/office/drawing/2014/main" id="{50FA933E-9069-49C5-9C63-B7FAA1E497D2}"/>
              </a:ext>
            </a:extLst>
          </p:cNvPr>
          <p:cNvSpPr txBox="1"/>
          <p:nvPr/>
        </p:nvSpPr>
        <p:spPr>
          <a:xfrm>
            <a:off x="3692324" y="3359370"/>
            <a:ext cx="8110795" cy="392778"/>
          </a:xfrm>
          <a:prstGeom prst="rect">
            <a:avLst/>
          </a:prstGeom>
          <a:solidFill>
            <a:schemeClr val="accent1"/>
          </a:solidFill>
          <a:ln w="9525" cap="rnd" cmpd="sng" algn="ctr">
            <a:solidFill>
              <a:schemeClr val="accent1"/>
            </a:solidFill>
            <a:prstDash val="solid"/>
            <a:round/>
            <a:headEnd type="none" w="med" len="med"/>
            <a:tailEnd type="none" w="med" len="med"/>
          </a:ln>
        </p:spPr>
        <p:txBody>
          <a:bodyPr vert="horz" wrap="square" lIns="72000" tIns="0" rIns="0" bIns="0" rtlCol="0" anchor="ctr" anchorCtr="0">
            <a:normAutofit/>
          </a:bodyPr>
          <a:lstStyle/>
          <a:p>
            <a:pPr marL="0" lvl="3"/>
            <a:r>
              <a:rPr lang="en-US" sz="1600" b="1" dirty="0">
                <a:solidFill>
                  <a:schemeClr val="bg1"/>
                </a:solidFill>
                <a:latin typeface="+mj-lt"/>
              </a:rPr>
              <a:t>We are ready to start, and delay is the biggest risk we face.</a:t>
            </a:r>
          </a:p>
        </p:txBody>
      </p:sp>
      <p:sp>
        <p:nvSpPr>
          <p:cNvPr id="72" name="Rectangle 71">
            <a:extLst>
              <a:ext uri="{FF2B5EF4-FFF2-40B4-BE49-F238E27FC236}">
                <a16:creationId xmlns:a16="http://schemas.microsoft.com/office/drawing/2014/main" id="{42049F1C-D78E-465E-A9A7-838F458AE998}"/>
              </a:ext>
            </a:extLst>
          </p:cNvPr>
          <p:cNvSpPr/>
          <p:nvPr/>
        </p:nvSpPr>
        <p:spPr>
          <a:xfrm>
            <a:off x="4400853" y="3904889"/>
            <a:ext cx="7250909" cy="642181"/>
          </a:xfrm>
          <a:prstGeom prst="rect">
            <a:avLst/>
          </a:prstGeom>
          <a:solidFill>
            <a:schemeClr val="bg2"/>
          </a:solidFill>
          <a:ln w="1905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nSpc>
                <a:spcPct val="100000"/>
              </a:lnSpc>
              <a:spcAft>
                <a:spcPts val="0"/>
              </a:spcAft>
              <a:buSzPct val="100000"/>
              <a:buFont typeface="Trebuchet MS" panose="020B0703020202090204" pitchFamily="34" charset="0"/>
              <a:buChar char="​"/>
            </a:pPr>
            <a:r>
              <a:rPr lang="en-US" sz="1400" dirty="0">
                <a:solidFill>
                  <a:schemeClr val="tx1"/>
                </a:solidFill>
              </a:rPr>
              <a:t>Momentum and early wins matter as much as the destination.</a:t>
            </a:r>
          </a:p>
          <a:p>
            <a:pPr marL="432000" lvl="1" indent="-288000">
              <a:lnSpc>
                <a:spcPct val="100000"/>
              </a:lnSpc>
              <a:spcAft>
                <a:spcPts val="0"/>
              </a:spcAft>
              <a:buClr>
                <a:schemeClr val="tx2"/>
              </a:buClr>
              <a:buSzPct val="100000"/>
              <a:buFont typeface="Trebuchet MS" panose="020B0703020202090204" pitchFamily="34" charset="0"/>
              <a:buChar char="•"/>
            </a:pPr>
            <a:r>
              <a:rPr lang="en-US" sz="1400" dirty="0">
                <a:solidFill>
                  <a:schemeClr val="tx1"/>
                </a:solidFill>
              </a:rPr>
              <a:t>The decision today sets the pace at which we close the gap.</a:t>
            </a:r>
          </a:p>
        </p:txBody>
      </p:sp>
      <p:sp>
        <p:nvSpPr>
          <p:cNvPr id="73" name="Rectangle 72">
            <a:extLst>
              <a:ext uri="{FF2B5EF4-FFF2-40B4-BE49-F238E27FC236}">
                <a16:creationId xmlns:a16="http://schemas.microsoft.com/office/drawing/2014/main" id="{257302B5-E14D-4959-A20A-7D7CF20D9907}"/>
              </a:ext>
            </a:extLst>
          </p:cNvPr>
          <p:cNvSpPr/>
          <p:nvPr/>
        </p:nvSpPr>
        <p:spPr>
          <a:xfrm>
            <a:off x="3692324" y="3904889"/>
            <a:ext cx="708529" cy="642181"/>
          </a:xfrm>
          <a:prstGeom prst="rect">
            <a:avLst/>
          </a:prstGeom>
          <a:solidFill>
            <a:schemeClr val="accent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100" dirty="0">
              <a:solidFill>
                <a:srgbClr val="FFFFFF"/>
              </a:solidFill>
            </a:endParaRPr>
          </a:p>
        </p:txBody>
      </p:sp>
      <p:sp>
        <p:nvSpPr>
          <p:cNvPr id="75" name="Rectangle 74">
            <a:extLst>
              <a:ext uri="{FF2B5EF4-FFF2-40B4-BE49-F238E27FC236}">
                <a16:creationId xmlns:a16="http://schemas.microsoft.com/office/drawing/2014/main" id="{C78B2DE5-7851-4DE8-ABF2-7D3776809D7B}"/>
              </a:ext>
            </a:extLst>
          </p:cNvPr>
          <p:cNvSpPr/>
          <p:nvPr/>
        </p:nvSpPr>
        <p:spPr>
          <a:xfrm>
            <a:off x="4400853" y="4665542"/>
            <a:ext cx="7250909" cy="642181"/>
          </a:xfrm>
          <a:prstGeom prst="rect">
            <a:avLst/>
          </a:prstGeom>
          <a:solidFill>
            <a:schemeClr val="bg2"/>
          </a:solidFill>
          <a:ln w="19050"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nSpc>
                <a:spcPct val="100000"/>
              </a:lnSpc>
              <a:spcAft>
                <a:spcPts val="0"/>
              </a:spcAft>
              <a:buSzPct val="100000"/>
              <a:buFont typeface="Trebuchet MS" panose="020B0703020202090204" pitchFamily="34" charset="0"/>
              <a:buChar char="​"/>
            </a:pPr>
            <a:r>
              <a:rPr lang="en-US" sz="1400" dirty="0">
                <a:solidFill>
                  <a:schemeClr val="tx1"/>
                </a:solidFill>
              </a:rPr>
              <a:t>What we ask of the Board</a:t>
            </a:r>
          </a:p>
          <a:p>
            <a:pPr marL="432000" lvl="1" indent="-288000">
              <a:lnSpc>
                <a:spcPct val="100000"/>
              </a:lnSpc>
              <a:spcAft>
                <a:spcPts val="0"/>
              </a:spcAft>
              <a:buClr>
                <a:schemeClr val="tx2"/>
              </a:buClr>
              <a:buSzPct val="100000"/>
              <a:buFont typeface="Trebuchet MS" panose="020B0703020202090204" pitchFamily="34" charset="0"/>
              <a:buChar char="•"/>
            </a:pPr>
            <a:r>
              <a:rPr lang="en-US" sz="1400" dirty="0">
                <a:solidFill>
                  <a:schemeClr val="tx1"/>
                </a:solidFill>
              </a:rPr>
              <a:t>Approve the program, release Wave 1 funding, and mandate quarterly value tracking.</a:t>
            </a:r>
          </a:p>
        </p:txBody>
      </p:sp>
      <p:sp>
        <p:nvSpPr>
          <p:cNvPr id="76" name="Rectangle 75">
            <a:extLst>
              <a:ext uri="{FF2B5EF4-FFF2-40B4-BE49-F238E27FC236}">
                <a16:creationId xmlns:a16="http://schemas.microsoft.com/office/drawing/2014/main" id="{DE20190C-2892-4B40-9779-2BC9A2DD302F}"/>
              </a:ext>
            </a:extLst>
          </p:cNvPr>
          <p:cNvSpPr/>
          <p:nvPr/>
        </p:nvSpPr>
        <p:spPr>
          <a:xfrm>
            <a:off x="3692324" y="4665542"/>
            <a:ext cx="708529" cy="642181"/>
          </a:xfrm>
          <a:prstGeom prst="rect">
            <a:avLst/>
          </a:prstGeom>
          <a:solidFill>
            <a:schemeClr val="accent2">
              <a:lumMod val="20000"/>
              <a:lumOff val="80000"/>
            </a:schemeClr>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100" dirty="0">
              <a:solidFill>
                <a:srgbClr val="FFFFFF"/>
              </a:solidFill>
            </a:endParaRPr>
          </a:p>
        </p:txBody>
      </p:sp>
      <p:grpSp>
        <p:nvGrpSpPr>
          <p:cNvPr id="90139" name="Group 122">
            <a:extLst>
              <a:ext uri="{FF2B5EF4-FFF2-40B4-BE49-F238E27FC236}">
                <a16:creationId xmlns:a16="http://schemas.microsoft.com/office/drawing/2014/main" id="{FB23404B-B910-4C98-B030-B4FF90F128BF}"/>
              </a:ext>
            </a:extLst>
          </p:cNvPr>
          <p:cNvGrpSpPr/>
          <p:nvPr/>
        </p:nvGrpSpPr>
        <p:grpSpPr>
          <a:xfrm>
            <a:off x="3810903" y="1010355"/>
            <a:ext cx="471370" cy="471370"/>
            <a:chOff x="1649691" y="1554480"/>
            <a:chExt cx="914400" cy="914400"/>
          </a:xfrm>
        </p:grpSpPr>
        <p:sp>
          <p:nvSpPr>
            <p:cNvPr id="90140" name="Accent">
              <a:extLst>
                <a:ext uri="{FF2B5EF4-FFF2-40B4-BE49-F238E27FC236}">
                  <a16:creationId xmlns:a16="http://schemas.microsoft.com/office/drawing/2014/main" id="{5FACFA76-3480-4214-B065-91D8F603DD12}"/>
                </a:ext>
              </a:extLst>
            </p:cNvPr>
            <p:cNvSpPr/>
            <p:nvPr/>
          </p:nvSpPr>
          <p:spPr>
            <a:xfrm>
              <a:off x="1649691" y="1554480"/>
              <a:ext cx="914400" cy="914400"/>
            </a:xfrm>
            <a:custGeom>
              <a:avLst/>
              <a:gdLst/>
              <a:ahLst/>
              <a:cxnLst/>
              <a:rect l="0" t="0" r="10000" b="10000"/>
              <a:pathLst>
                <a:path w="10000" h="10000">
                  <a:moveTo>
                    <a:pt x="4088" y="3973"/>
                  </a:moveTo>
                  <a:lnTo>
                    <a:pt x="7509" y="3973"/>
                  </a:lnTo>
                  <a:lnTo>
                    <a:pt x="7518" y="3973"/>
                  </a:lnTo>
                  <a:lnTo>
                    <a:pt x="7526" y="3974"/>
                  </a:lnTo>
                  <a:lnTo>
                    <a:pt x="7535" y="3974"/>
                  </a:lnTo>
                  <a:lnTo>
                    <a:pt x="7543" y="3976"/>
                  </a:lnTo>
                  <a:lnTo>
                    <a:pt x="7552" y="3977"/>
                  </a:lnTo>
                  <a:lnTo>
                    <a:pt x="7560" y="3979"/>
                  </a:lnTo>
                  <a:lnTo>
                    <a:pt x="7568" y="3981"/>
                  </a:lnTo>
                  <a:lnTo>
                    <a:pt x="7576" y="3983"/>
                  </a:lnTo>
                  <a:lnTo>
                    <a:pt x="7585" y="3986"/>
                  </a:lnTo>
                  <a:lnTo>
                    <a:pt x="7593" y="3989"/>
                  </a:lnTo>
                  <a:lnTo>
                    <a:pt x="7600" y="3992"/>
                  </a:lnTo>
                  <a:lnTo>
                    <a:pt x="7608" y="3996"/>
                  </a:lnTo>
                  <a:lnTo>
                    <a:pt x="7616" y="4000"/>
                  </a:lnTo>
                  <a:lnTo>
                    <a:pt x="7623" y="4004"/>
                  </a:lnTo>
                  <a:lnTo>
                    <a:pt x="7630" y="4008"/>
                  </a:lnTo>
                  <a:lnTo>
                    <a:pt x="7638" y="4013"/>
                  </a:lnTo>
                  <a:lnTo>
                    <a:pt x="7645" y="4018"/>
                  </a:lnTo>
                  <a:lnTo>
                    <a:pt x="7651" y="4023"/>
                  </a:lnTo>
                  <a:lnTo>
                    <a:pt x="7658" y="4029"/>
                  </a:lnTo>
                  <a:lnTo>
                    <a:pt x="7664" y="4034"/>
                  </a:lnTo>
                  <a:lnTo>
                    <a:pt x="7671" y="4040"/>
                  </a:lnTo>
                  <a:lnTo>
                    <a:pt x="7677" y="4047"/>
                  </a:lnTo>
                  <a:lnTo>
                    <a:pt x="7682" y="4053"/>
                  </a:lnTo>
                  <a:lnTo>
                    <a:pt x="7688" y="4060"/>
                  </a:lnTo>
                  <a:lnTo>
                    <a:pt x="7693" y="4066"/>
                  </a:lnTo>
                  <a:lnTo>
                    <a:pt x="7698" y="4073"/>
                  </a:lnTo>
                  <a:lnTo>
                    <a:pt x="7703" y="4081"/>
                  </a:lnTo>
                  <a:lnTo>
                    <a:pt x="7707" y="4088"/>
                  </a:lnTo>
                  <a:lnTo>
                    <a:pt x="7711" y="4095"/>
                  </a:lnTo>
                  <a:lnTo>
                    <a:pt x="7715" y="4103"/>
                  </a:lnTo>
                  <a:lnTo>
                    <a:pt x="7719" y="4111"/>
                  </a:lnTo>
                  <a:lnTo>
                    <a:pt x="7722" y="4118"/>
                  </a:lnTo>
                  <a:lnTo>
                    <a:pt x="7725" y="4126"/>
                  </a:lnTo>
                  <a:lnTo>
                    <a:pt x="7728" y="4135"/>
                  </a:lnTo>
                  <a:lnTo>
                    <a:pt x="7730" y="4143"/>
                  </a:lnTo>
                  <a:lnTo>
                    <a:pt x="7732" y="4151"/>
                  </a:lnTo>
                  <a:lnTo>
                    <a:pt x="7734" y="4159"/>
                  </a:lnTo>
                  <a:lnTo>
                    <a:pt x="7735" y="4168"/>
                  </a:lnTo>
                  <a:lnTo>
                    <a:pt x="7737" y="4176"/>
                  </a:lnTo>
                  <a:lnTo>
                    <a:pt x="7737" y="4185"/>
                  </a:lnTo>
                  <a:lnTo>
                    <a:pt x="7738" y="4193"/>
                  </a:lnTo>
                  <a:lnTo>
                    <a:pt x="7738" y="4202"/>
                  </a:lnTo>
                  <a:lnTo>
                    <a:pt x="7738" y="4772"/>
                  </a:lnTo>
                  <a:lnTo>
                    <a:pt x="7738" y="4781"/>
                  </a:lnTo>
                  <a:lnTo>
                    <a:pt x="7737" y="4789"/>
                  </a:lnTo>
                  <a:lnTo>
                    <a:pt x="7737" y="4798"/>
                  </a:lnTo>
                  <a:lnTo>
                    <a:pt x="7735" y="4806"/>
                  </a:lnTo>
                  <a:lnTo>
                    <a:pt x="7734" y="4814"/>
                  </a:lnTo>
                  <a:lnTo>
                    <a:pt x="7732" y="4823"/>
                  </a:lnTo>
                  <a:lnTo>
                    <a:pt x="7730" y="4831"/>
                  </a:lnTo>
                  <a:lnTo>
                    <a:pt x="7728" y="4839"/>
                  </a:lnTo>
                  <a:lnTo>
                    <a:pt x="7725" y="4847"/>
                  </a:lnTo>
                  <a:lnTo>
                    <a:pt x="7722" y="4855"/>
                  </a:lnTo>
                  <a:lnTo>
                    <a:pt x="7719" y="4863"/>
                  </a:lnTo>
                  <a:lnTo>
                    <a:pt x="7715" y="4871"/>
                  </a:lnTo>
                  <a:lnTo>
                    <a:pt x="7711" y="4878"/>
                  </a:lnTo>
                  <a:lnTo>
                    <a:pt x="7707" y="4886"/>
                  </a:lnTo>
                  <a:lnTo>
                    <a:pt x="7703" y="4893"/>
                  </a:lnTo>
                  <a:lnTo>
                    <a:pt x="7698" y="4901"/>
                  </a:lnTo>
                  <a:lnTo>
                    <a:pt x="7693" y="4908"/>
                  </a:lnTo>
                  <a:lnTo>
                    <a:pt x="7688" y="4914"/>
                  </a:lnTo>
                  <a:lnTo>
                    <a:pt x="7682" y="4921"/>
                  </a:lnTo>
                  <a:lnTo>
                    <a:pt x="7677" y="4927"/>
                  </a:lnTo>
                  <a:lnTo>
                    <a:pt x="7671" y="4933"/>
                  </a:lnTo>
                  <a:lnTo>
                    <a:pt x="7664" y="4939"/>
                  </a:lnTo>
                  <a:lnTo>
                    <a:pt x="7658" y="4945"/>
                  </a:lnTo>
                  <a:lnTo>
                    <a:pt x="7651" y="4950"/>
                  </a:lnTo>
                  <a:lnTo>
                    <a:pt x="7645" y="4955"/>
                  </a:lnTo>
                  <a:lnTo>
                    <a:pt x="7638" y="4960"/>
                  </a:lnTo>
                  <a:lnTo>
                    <a:pt x="7630" y="4965"/>
                  </a:lnTo>
                  <a:lnTo>
                    <a:pt x="7623" y="4969"/>
                  </a:lnTo>
                  <a:lnTo>
                    <a:pt x="7616" y="4973"/>
                  </a:lnTo>
                  <a:lnTo>
                    <a:pt x="7608" y="4977"/>
                  </a:lnTo>
                  <a:lnTo>
                    <a:pt x="7600" y="4981"/>
                  </a:lnTo>
                  <a:lnTo>
                    <a:pt x="7593" y="4984"/>
                  </a:lnTo>
                  <a:lnTo>
                    <a:pt x="7585" y="4987"/>
                  </a:lnTo>
                  <a:lnTo>
                    <a:pt x="7576" y="4990"/>
                  </a:lnTo>
                  <a:lnTo>
                    <a:pt x="7568" y="4992"/>
                  </a:lnTo>
                  <a:lnTo>
                    <a:pt x="7560" y="4994"/>
                  </a:lnTo>
                  <a:lnTo>
                    <a:pt x="7552" y="4996"/>
                  </a:lnTo>
                  <a:lnTo>
                    <a:pt x="7543" y="4997"/>
                  </a:lnTo>
                  <a:lnTo>
                    <a:pt x="7535" y="4999"/>
                  </a:lnTo>
                  <a:lnTo>
                    <a:pt x="7526" y="4999"/>
                  </a:lnTo>
                  <a:lnTo>
                    <a:pt x="7518" y="5000"/>
                  </a:lnTo>
                  <a:lnTo>
                    <a:pt x="7509" y="5000"/>
                  </a:lnTo>
                  <a:lnTo>
                    <a:pt x="4088" y="5000"/>
                  </a:lnTo>
                  <a:lnTo>
                    <a:pt x="4079" y="5000"/>
                  </a:lnTo>
                  <a:lnTo>
                    <a:pt x="4071" y="4999"/>
                  </a:lnTo>
                  <a:lnTo>
                    <a:pt x="4062" y="4999"/>
                  </a:lnTo>
                  <a:lnTo>
                    <a:pt x="4053" y="4997"/>
                  </a:lnTo>
                  <a:lnTo>
                    <a:pt x="4045" y="4996"/>
                  </a:lnTo>
                  <a:lnTo>
                    <a:pt x="4037" y="4994"/>
                  </a:lnTo>
                  <a:lnTo>
                    <a:pt x="4028" y="4992"/>
                  </a:lnTo>
                  <a:lnTo>
                    <a:pt x="4020" y="4990"/>
                  </a:lnTo>
                  <a:lnTo>
                    <a:pt x="4012" y="4987"/>
                  </a:lnTo>
                  <a:lnTo>
                    <a:pt x="4004" y="4984"/>
                  </a:lnTo>
                  <a:lnTo>
                    <a:pt x="3996" y="4981"/>
                  </a:lnTo>
                  <a:lnTo>
                    <a:pt x="3988" y="4977"/>
                  </a:lnTo>
                  <a:lnTo>
                    <a:pt x="3981" y="4973"/>
                  </a:lnTo>
                  <a:lnTo>
                    <a:pt x="3973" y="4969"/>
                  </a:lnTo>
                  <a:lnTo>
                    <a:pt x="3966" y="4965"/>
                  </a:lnTo>
                  <a:lnTo>
                    <a:pt x="3959" y="4960"/>
                  </a:lnTo>
                  <a:lnTo>
                    <a:pt x="3952" y="4955"/>
                  </a:lnTo>
                  <a:lnTo>
                    <a:pt x="3945" y="4950"/>
                  </a:lnTo>
                  <a:lnTo>
                    <a:pt x="3939" y="4945"/>
                  </a:lnTo>
                  <a:lnTo>
                    <a:pt x="3932" y="4939"/>
                  </a:lnTo>
                  <a:lnTo>
                    <a:pt x="3926" y="4933"/>
                  </a:lnTo>
                  <a:lnTo>
                    <a:pt x="3920" y="4927"/>
                  </a:lnTo>
                  <a:lnTo>
                    <a:pt x="3915" y="4921"/>
                  </a:lnTo>
                  <a:lnTo>
                    <a:pt x="3909" y="4914"/>
                  </a:lnTo>
                  <a:lnTo>
                    <a:pt x="3904" y="4908"/>
                  </a:lnTo>
                  <a:lnTo>
                    <a:pt x="3899" y="4901"/>
                  </a:lnTo>
                  <a:lnTo>
                    <a:pt x="3894" y="4893"/>
                  </a:lnTo>
                  <a:lnTo>
                    <a:pt x="3890" y="4886"/>
                  </a:lnTo>
                  <a:lnTo>
                    <a:pt x="3886" y="4878"/>
                  </a:lnTo>
                  <a:lnTo>
                    <a:pt x="3882" y="4871"/>
                  </a:lnTo>
                  <a:lnTo>
                    <a:pt x="3878" y="4863"/>
                  </a:lnTo>
                  <a:lnTo>
                    <a:pt x="3875" y="4855"/>
                  </a:lnTo>
                  <a:lnTo>
                    <a:pt x="3872" y="4847"/>
                  </a:lnTo>
                  <a:lnTo>
                    <a:pt x="3869" y="4839"/>
                  </a:lnTo>
                  <a:lnTo>
                    <a:pt x="3867" y="4831"/>
                  </a:lnTo>
                  <a:lnTo>
                    <a:pt x="3865" y="4823"/>
                  </a:lnTo>
                  <a:lnTo>
                    <a:pt x="3863" y="4814"/>
                  </a:lnTo>
                  <a:lnTo>
                    <a:pt x="3862" y="4806"/>
                  </a:lnTo>
                  <a:lnTo>
                    <a:pt x="3860" y="4798"/>
                  </a:lnTo>
                  <a:lnTo>
                    <a:pt x="3860" y="4789"/>
                  </a:lnTo>
                  <a:lnTo>
                    <a:pt x="3859" y="4781"/>
                  </a:lnTo>
                  <a:lnTo>
                    <a:pt x="3859" y="4772"/>
                  </a:lnTo>
                  <a:lnTo>
                    <a:pt x="3859" y="4202"/>
                  </a:lnTo>
                  <a:lnTo>
                    <a:pt x="3859" y="4193"/>
                  </a:lnTo>
                  <a:lnTo>
                    <a:pt x="3860" y="4185"/>
                  </a:lnTo>
                  <a:lnTo>
                    <a:pt x="3860" y="4176"/>
                  </a:lnTo>
                  <a:lnTo>
                    <a:pt x="3862" y="4168"/>
                  </a:lnTo>
                  <a:lnTo>
                    <a:pt x="3863" y="4159"/>
                  </a:lnTo>
                  <a:lnTo>
                    <a:pt x="3865" y="4151"/>
                  </a:lnTo>
                  <a:lnTo>
                    <a:pt x="3867" y="4143"/>
                  </a:lnTo>
                  <a:lnTo>
                    <a:pt x="3869" y="4135"/>
                  </a:lnTo>
                  <a:lnTo>
                    <a:pt x="3872" y="4126"/>
                  </a:lnTo>
                  <a:lnTo>
                    <a:pt x="3875" y="4118"/>
                  </a:lnTo>
                  <a:lnTo>
                    <a:pt x="3878" y="4111"/>
                  </a:lnTo>
                  <a:lnTo>
                    <a:pt x="3882" y="4103"/>
                  </a:lnTo>
                  <a:lnTo>
                    <a:pt x="3886" y="4095"/>
                  </a:lnTo>
                  <a:lnTo>
                    <a:pt x="3890" y="4088"/>
                  </a:lnTo>
                  <a:lnTo>
                    <a:pt x="3894" y="4081"/>
                  </a:lnTo>
                  <a:lnTo>
                    <a:pt x="3899" y="4073"/>
                  </a:lnTo>
                  <a:lnTo>
                    <a:pt x="3904" y="4066"/>
                  </a:lnTo>
                  <a:lnTo>
                    <a:pt x="3909" y="4060"/>
                  </a:lnTo>
                  <a:lnTo>
                    <a:pt x="3915" y="4053"/>
                  </a:lnTo>
                  <a:lnTo>
                    <a:pt x="3920" y="4047"/>
                  </a:lnTo>
                  <a:lnTo>
                    <a:pt x="3926" y="4040"/>
                  </a:lnTo>
                  <a:lnTo>
                    <a:pt x="3932" y="4034"/>
                  </a:lnTo>
                  <a:lnTo>
                    <a:pt x="3939" y="4029"/>
                  </a:lnTo>
                  <a:lnTo>
                    <a:pt x="3945" y="4023"/>
                  </a:lnTo>
                  <a:lnTo>
                    <a:pt x="3952" y="4018"/>
                  </a:lnTo>
                  <a:lnTo>
                    <a:pt x="3959" y="4013"/>
                  </a:lnTo>
                  <a:lnTo>
                    <a:pt x="3966" y="4008"/>
                  </a:lnTo>
                  <a:lnTo>
                    <a:pt x="3973" y="4004"/>
                  </a:lnTo>
                  <a:lnTo>
                    <a:pt x="3981" y="4000"/>
                  </a:lnTo>
                  <a:lnTo>
                    <a:pt x="3988" y="3996"/>
                  </a:lnTo>
                  <a:lnTo>
                    <a:pt x="3996" y="3992"/>
                  </a:lnTo>
                  <a:lnTo>
                    <a:pt x="4004" y="3989"/>
                  </a:lnTo>
                  <a:lnTo>
                    <a:pt x="4012" y="3986"/>
                  </a:lnTo>
                  <a:lnTo>
                    <a:pt x="4020" y="3983"/>
                  </a:lnTo>
                  <a:lnTo>
                    <a:pt x="4028" y="3981"/>
                  </a:lnTo>
                  <a:lnTo>
                    <a:pt x="4037" y="3979"/>
                  </a:lnTo>
                  <a:lnTo>
                    <a:pt x="4045" y="3977"/>
                  </a:lnTo>
                  <a:lnTo>
                    <a:pt x="4053" y="3976"/>
                  </a:lnTo>
                  <a:lnTo>
                    <a:pt x="4062" y="3974"/>
                  </a:lnTo>
                  <a:lnTo>
                    <a:pt x="4071" y="3974"/>
                  </a:lnTo>
                  <a:lnTo>
                    <a:pt x="4079" y="3973"/>
                  </a:lnTo>
                  <a:lnTo>
                    <a:pt x="4088" y="3973"/>
                  </a:lnTo>
                  <a:close/>
                </a:path>
              </a:pathLst>
            </a:custGeom>
            <a:solidFill>
              <a:srgbClr val="0070FF"/>
            </a:solidFill>
            <a:ln>
              <a:noFill/>
            </a:ln>
          </p:spPr>
          <p:txBody>
            <a:bodyPr/>
            <a:lstStyle/>
            <a:p>
              <a:endParaRPr/>
            </a:p>
          </p:txBody>
        </p:sp>
        <p:sp>
          <p:nvSpPr>
            <p:cNvPr id="90141" name="Outline">
              <a:extLst>
                <a:ext uri="{FF2B5EF4-FFF2-40B4-BE49-F238E27FC236}">
                  <a16:creationId xmlns:a16="http://schemas.microsoft.com/office/drawing/2014/main" id="{52C502C2-A721-4F95-8F1A-41DE47D4862F}"/>
                </a:ext>
              </a:extLst>
            </p:cNvPr>
            <p:cNvSpPr/>
            <p:nvPr/>
          </p:nvSpPr>
          <p:spPr>
            <a:xfrm>
              <a:off x="1649691" y="1554480"/>
              <a:ext cx="914400" cy="914400"/>
            </a:xfrm>
            <a:custGeom>
              <a:avLst/>
              <a:gdLst/>
              <a:ahLst/>
              <a:cxnLst/>
              <a:rect l="0" t="0" r="10000" b="10000"/>
              <a:pathLst>
                <a:path w="10000" h="10000">
                  <a:moveTo>
                    <a:pt x="1109" y="8373"/>
                  </a:moveTo>
                  <a:lnTo>
                    <a:pt x="1102" y="8341"/>
                  </a:lnTo>
                  <a:lnTo>
                    <a:pt x="1100" y="8308"/>
                  </a:lnTo>
                  <a:lnTo>
                    <a:pt x="1100" y="1692"/>
                  </a:lnTo>
                  <a:lnTo>
                    <a:pt x="1102" y="1659"/>
                  </a:lnTo>
                  <a:lnTo>
                    <a:pt x="1109" y="1627"/>
                  </a:lnTo>
                  <a:lnTo>
                    <a:pt x="1119" y="1596"/>
                  </a:lnTo>
                  <a:lnTo>
                    <a:pt x="1133" y="1567"/>
                  </a:lnTo>
                  <a:lnTo>
                    <a:pt x="1152" y="1540"/>
                  </a:lnTo>
                  <a:lnTo>
                    <a:pt x="1173" y="1515"/>
                  </a:lnTo>
                  <a:lnTo>
                    <a:pt x="1198" y="1494"/>
                  </a:lnTo>
                  <a:lnTo>
                    <a:pt x="1225" y="1475"/>
                  </a:lnTo>
                  <a:lnTo>
                    <a:pt x="1254" y="1461"/>
                  </a:lnTo>
                  <a:lnTo>
                    <a:pt x="1285" y="1451"/>
                  </a:lnTo>
                  <a:lnTo>
                    <a:pt x="1317" y="1444"/>
                  </a:lnTo>
                  <a:lnTo>
                    <a:pt x="1350" y="1442"/>
                  </a:lnTo>
                  <a:lnTo>
                    <a:pt x="1383" y="1444"/>
                  </a:lnTo>
                  <a:lnTo>
                    <a:pt x="1415" y="1451"/>
                  </a:lnTo>
                  <a:lnTo>
                    <a:pt x="1446" y="1461"/>
                  </a:lnTo>
                  <a:lnTo>
                    <a:pt x="1475" y="1475"/>
                  </a:lnTo>
                  <a:lnTo>
                    <a:pt x="1502" y="1494"/>
                  </a:lnTo>
                  <a:lnTo>
                    <a:pt x="1527" y="1515"/>
                  </a:lnTo>
                  <a:lnTo>
                    <a:pt x="1548" y="1540"/>
                  </a:lnTo>
                  <a:lnTo>
                    <a:pt x="1567" y="1567"/>
                  </a:lnTo>
                  <a:lnTo>
                    <a:pt x="1581" y="1596"/>
                  </a:lnTo>
                  <a:lnTo>
                    <a:pt x="1591" y="1627"/>
                  </a:lnTo>
                  <a:lnTo>
                    <a:pt x="1598" y="1659"/>
                  </a:lnTo>
                  <a:lnTo>
                    <a:pt x="1600" y="1692"/>
                  </a:lnTo>
                  <a:lnTo>
                    <a:pt x="1600" y="8058"/>
                  </a:lnTo>
                  <a:lnTo>
                    <a:pt x="8650" y="8058"/>
                  </a:lnTo>
                  <a:lnTo>
                    <a:pt x="8683" y="8060"/>
                  </a:lnTo>
                  <a:lnTo>
                    <a:pt x="8715" y="8067"/>
                  </a:lnTo>
                  <a:lnTo>
                    <a:pt x="8746" y="8077"/>
                  </a:lnTo>
                  <a:lnTo>
                    <a:pt x="8775" y="8091"/>
                  </a:lnTo>
                  <a:lnTo>
                    <a:pt x="8802" y="8110"/>
                  </a:lnTo>
                  <a:lnTo>
                    <a:pt x="8827" y="8131"/>
                  </a:lnTo>
                  <a:lnTo>
                    <a:pt x="8848" y="8156"/>
                  </a:lnTo>
                  <a:lnTo>
                    <a:pt x="8867" y="8183"/>
                  </a:lnTo>
                  <a:lnTo>
                    <a:pt x="8881" y="8212"/>
                  </a:lnTo>
                  <a:lnTo>
                    <a:pt x="8891" y="8243"/>
                  </a:lnTo>
                  <a:lnTo>
                    <a:pt x="8898" y="8275"/>
                  </a:lnTo>
                  <a:lnTo>
                    <a:pt x="8900" y="8308"/>
                  </a:lnTo>
                  <a:lnTo>
                    <a:pt x="8898" y="8341"/>
                  </a:lnTo>
                  <a:lnTo>
                    <a:pt x="8891" y="8373"/>
                  </a:lnTo>
                  <a:lnTo>
                    <a:pt x="8881" y="8404"/>
                  </a:lnTo>
                  <a:lnTo>
                    <a:pt x="8867" y="8433"/>
                  </a:lnTo>
                  <a:lnTo>
                    <a:pt x="8848" y="8460"/>
                  </a:lnTo>
                  <a:lnTo>
                    <a:pt x="8827" y="8485"/>
                  </a:lnTo>
                  <a:lnTo>
                    <a:pt x="8802" y="8506"/>
                  </a:lnTo>
                  <a:lnTo>
                    <a:pt x="8775" y="8525"/>
                  </a:lnTo>
                  <a:lnTo>
                    <a:pt x="8746" y="8539"/>
                  </a:lnTo>
                  <a:lnTo>
                    <a:pt x="8715" y="8549"/>
                  </a:lnTo>
                  <a:lnTo>
                    <a:pt x="8683" y="8556"/>
                  </a:lnTo>
                  <a:lnTo>
                    <a:pt x="8650" y="8558"/>
                  </a:lnTo>
                  <a:lnTo>
                    <a:pt x="1350" y="8558"/>
                  </a:lnTo>
                  <a:lnTo>
                    <a:pt x="1317" y="8556"/>
                  </a:lnTo>
                  <a:lnTo>
                    <a:pt x="1285" y="8549"/>
                  </a:lnTo>
                  <a:lnTo>
                    <a:pt x="1254" y="8539"/>
                  </a:lnTo>
                  <a:lnTo>
                    <a:pt x="1225" y="8525"/>
                  </a:lnTo>
                  <a:lnTo>
                    <a:pt x="1198" y="8506"/>
                  </a:lnTo>
                  <a:lnTo>
                    <a:pt x="1173" y="8485"/>
                  </a:lnTo>
                  <a:lnTo>
                    <a:pt x="1152" y="8460"/>
                  </a:lnTo>
                  <a:lnTo>
                    <a:pt x="1133" y="8433"/>
                  </a:lnTo>
                  <a:lnTo>
                    <a:pt x="1119" y="8404"/>
                  </a:lnTo>
                  <a:lnTo>
                    <a:pt x="1109" y="8373"/>
                  </a:lnTo>
                  <a:close/>
                  <a:moveTo>
                    <a:pt x="4755" y="7017"/>
                  </a:moveTo>
                  <a:lnTo>
                    <a:pt x="4760" y="7017"/>
                  </a:lnTo>
                  <a:lnTo>
                    <a:pt x="4769" y="7017"/>
                  </a:lnTo>
                  <a:lnTo>
                    <a:pt x="4772" y="7017"/>
                  </a:lnTo>
                  <a:lnTo>
                    <a:pt x="7053" y="7017"/>
                  </a:lnTo>
                  <a:lnTo>
                    <a:pt x="7056" y="7017"/>
                  </a:lnTo>
                  <a:lnTo>
                    <a:pt x="7065" y="7017"/>
                  </a:lnTo>
                  <a:lnTo>
                    <a:pt x="7070" y="7017"/>
                  </a:lnTo>
                  <a:lnTo>
                    <a:pt x="7079" y="7018"/>
                  </a:lnTo>
                  <a:lnTo>
                    <a:pt x="7085" y="7018"/>
                  </a:lnTo>
                  <a:lnTo>
                    <a:pt x="7093" y="7019"/>
                  </a:lnTo>
                  <a:lnTo>
                    <a:pt x="7099" y="7020"/>
                  </a:lnTo>
                  <a:lnTo>
                    <a:pt x="7107" y="7021"/>
                  </a:lnTo>
                  <a:lnTo>
                    <a:pt x="7113" y="7022"/>
                  </a:lnTo>
                  <a:lnTo>
                    <a:pt x="7121" y="7023"/>
                  </a:lnTo>
                  <a:lnTo>
                    <a:pt x="7127" y="7024"/>
                  </a:lnTo>
                  <a:lnTo>
                    <a:pt x="7135" y="7026"/>
                  </a:lnTo>
                  <a:lnTo>
                    <a:pt x="7141" y="7027"/>
                  </a:lnTo>
                  <a:lnTo>
                    <a:pt x="7149" y="7030"/>
                  </a:lnTo>
                  <a:lnTo>
                    <a:pt x="7154" y="7031"/>
                  </a:lnTo>
                  <a:lnTo>
                    <a:pt x="7163" y="7033"/>
                  </a:lnTo>
                  <a:lnTo>
                    <a:pt x="7168" y="7035"/>
                  </a:lnTo>
                  <a:lnTo>
                    <a:pt x="7176" y="7038"/>
                  </a:lnTo>
                  <a:lnTo>
                    <a:pt x="7181" y="7040"/>
                  </a:lnTo>
                  <a:lnTo>
                    <a:pt x="7189" y="7043"/>
                  </a:lnTo>
                  <a:lnTo>
                    <a:pt x="7195" y="7045"/>
                  </a:lnTo>
                  <a:lnTo>
                    <a:pt x="7202" y="7048"/>
                  </a:lnTo>
                  <a:lnTo>
                    <a:pt x="7208" y="7050"/>
                  </a:lnTo>
                  <a:lnTo>
                    <a:pt x="7215" y="7054"/>
                  </a:lnTo>
                  <a:lnTo>
                    <a:pt x="7220" y="7056"/>
                  </a:lnTo>
                  <a:lnTo>
                    <a:pt x="7228" y="7060"/>
                  </a:lnTo>
                  <a:lnTo>
                    <a:pt x="7233" y="7063"/>
                  </a:lnTo>
                  <a:lnTo>
                    <a:pt x="7241" y="7067"/>
                  </a:lnTo>
                  <a:lnTo>
                    <a:pt x="7244" y="7069"/>
                  </a:lnTo>
                  <a:lnTo>
                    <a:pt x="7251" y="7074"/>
                  </a:lnTo>
                  <a:lnTo>
                    <a:pt x="7256" y="7077"/>
                  </a:lnTo>
                  <a:lnTo>
                    <a:pt x="7263" y="7081"/>
                  </a:lnTo>
                  <a:lnTo>
                    <a:pt x="7268" y="7084"/>
                  </a:lnTo>
                  <a:lnTo>
                    <a:pt x="7275" y="7089"/>
                  </a:lnTo>
                  <a:lnTo>
                    <a:pt x="7280" y="7093"/>
                  </a:lnTo>
                  <a:lnTo>
                    <a:pt x="7286" y="7098"/>
                  </a:lnTo>
                  <a:lnTo>
                    <a:pt x="7291" y="7101"/>
                  </a:lnTo>
                  <a:lnTo>
                    <a:pt x="7297" y="7107"/>
                  </a:lnTo>
                  <a:lnTo>
                    <a:pt x="7302" y="7110"/>
                  </a:lnTo>
                  <a:lnTo>
                    <a:pt x="7308" y="7116"/>
                  </a:lnTo>
                  <a:lnTo>
                    <a:pt x="7312" y="7120"/>
                  </a:lnTo>
                  <a:lnTo>
                    <a:pt x="7318" y="7126"/>
                  </a:lnTo>
                  <a:lnTo>
                    <a:pt x="7322" y="7130"/>
                  </a:lnTo>
                  <a:lnTo>
                    <a:pt x="7328" y="7136"/>
                  </a:lnTo>
                  <a:lnTo>
                    <a:pt x="7332" y="7140"/>
                  </a:lnTo>
                  <a:lnTo>
                    <a:pt x="7338" y="7146"/>
                  </a:lnTo>
                  <a:lnTo>
                    <a:pt x="7341" y="7150"/>
                  </a:lnTo>
                  <a:lnTo>
                    <a:pt x="7347" y="7157"/>
                  </a:lnTo>
                  <a:lnTo>
                    <a:pt x="7350" y="7161"/>
                  </a:lnTo>
                  <a:lnTo>
                    <a:pt x="7355" y="7168"/>
                  </a:lnTo>
                  <a:lnTo>
                    <a:pt x="7359" y="7172"/>
                  </a:lnTo>
                  <a:lnTo>
                    <a:pt x="7364" y="7179"/>
                  </a:lnTo>
                  <a:lnTo>
                    <a:pt x="7367" y="7184"/>
                  </a:lnTo>
                  <a:lnTo>
                    <a:pt x="7371" y="7191"/>
                  </a:lnTo>
                  <a:lnTo>
                    <a:pt x="7374" y="7195"/>
                  </a:lnTo>
                  <a:lnTo>
                    <a:pt x="7379" y="7203"/>
                  </a:lnTo>
                  <a:lnTo>
                    <a:pt x="7383" y="7209"/>
                  </a:lnTo>
                  <a:lnTo>
                    <a:pt x="7387" y="7217"/>
                  </a:lnTo>
                  <a:lnTo>
                    <a:pt x="7389" y="7222"/>
                  </a:lnTo>
                  <a:lnTo>
                    <a:pt x="7393" y="7229"/>
                  </a:lnTo>
                  <a:lnTo>
                    <a:pt x="7396" y="7234"/>
                  </a:lnTo>
                  <a:lnTo>
                    <a:pt x="7399" y="7242"/>
                  </a:lnTo>
                  <a:lnTo>
                    <a:pt x="7401" y="7247"/>
                  </a:lnTo>
                  <a:lnTo>
                    <a:pt x="7405" y="7255"/>
                  </a:lnTo>
                  <a:lnTo>
                    <a:pt x="7407" y="7261"/>
                  </a:lnTo>
                  <a:lnTo>
                    <a:pt x="7410" y="7269"/>
                  </a:lnTo>
                  <a:lnTo>
                    <a:pt x="7411" y="7274"/>
                  </a:lnTo>
                  <a:lnTo>
                    <a:pt x="7414" y="7282"/>
                  </a:lnTo>
                  <a:lnTo>
                    <a:pt x="7416" y="7287"/>
                  </a:lnTo>
                  <a:lnTo>
                    <a:pt x="7418" y="7295"/>
                  </a:lnTo>
                  <a:lnTo>
                    <a:pt x="7419" y="7301"/>
                  </a:lnTo>
                  <a:lnTo>
                    <a:pt x="7421" y="7309"/>
                  </a:lnTo>
                  <a:lnTo>
                    <a:pt x="7422" y="7315"/>
                  </a:lnTo>
                  <a:lnTo>
                    <a:pt x="7424" y="7323"/>
                  </a:lnTo>
                  <a:lnTo>
                    <a:pt x="7425" y="7328"/>
                  </a:lnTo>
                  <a:lnTo>
                    <a:pt x="7427" y="7337"/>
                  </a:lnTo>
                  <a:lnTo>
                    <a:pt x="7427" y="7342"/>
                  </a:lnTo>
                  <a:lnTo>
                    <a:pt x="7428" y="7351"/>
                  </a:lnTo>
                  <a:lnTo>
                    <a:pt x="7429" y="7356"/>
                  </a:lnTo>
                  <a:lnTo>
                    <a:pt x="7430" y="7364"/>
                  </a:lnTo>
                  <a:lnTo>
                    <a:pt x="7430" y="7370"/>
                  </a:lnTo>
                  <a:lnTo>
                    <a:pt x="7431" y="7378"/>
                  </a:lnTo>
                  <a:lnTo>
                    <a:pt x="7431" y="7384"/>
                  </a:lnTo>
                  <a:lnTo>
                    <a:pt x="7431" y="7392"/>
                  </a:lnTo>
                  <a:lnTo>
                    <a:pt x="7431" y="7395"/>
                  </a:lnTo>
                  <a:lnTo>
                    <a:pt x="7431" y="7623"/>
                  </a:lnTo>
                  <a:lnTo>
                    <a:pt x="7431" y="7626"/>
                  </a:lnTo>
                  <a:lnTo>
                    <a:pt x="7431" y="7634"/>
                  </a:lnTo>
                  <a:lnTo>
                    <a:pt x="7431" y="7640"/>
                  </a:lnTo>
                  <a:lnTo>
                    <a:pt x="7430" y="7648"/>
                  </a:lnTo>
                  <a:lnTo>
                    <a:pt x="7430" y="7654"/>
                  </a:lnTo>
                  <a:lnTo>
                    <a:pt x="7429" y="7662"/>
                  </a:lnTo>
                  <a:lnTo>
                    <a:pt x="7428" y="7667"/>
                  </a:lnTo>
                  <a:lnTo>
                    <a:pt x="7427" y="7676"/>
                  </a:lnTo>
                  <a:lnTo>
                    <a:pt x="7427" y="7681"/>
                  </a:lnTo>
                  <a:lnTo>
                    <a:pt x="7425" y="7690"/>
                  </a:lnTo>
                  <a:lnTo>
                    <a:pt x="7424" y="7695"/>
                  </a:lnTo>
                  <a:lnTo>
                    <a:pt x="7423" y="7703"/>
                  </a:lnTo>
                  <a:lnTo>
                    <a:pt x="7421" y="7709"/>
                  </a:lnTo>
                  <a:lnTo>
                    <a:pt x="7419" y="7717"/>
                  </a:lnTo>
                  <a:lnTo>
                    <a:pt x="7418" y="7723"/>
                  </a:lnTo>
                  <a:lnTo>
                    <a:pt x="7416" y="7731"/>
                  </a:lnTo>
                  <a:lnTo>
                    <a:pt x="7414" y="7736"/>
                  </a:lnTo>
                  <a:lnTo>
                    <a:pt x="7412" y="7744"/>
                  </a:lnTo>
                  <a:lnTo>
                    <a:pt x="7410" y="7750"/>
                  </a:lnTo>
                  <a:lnTo>
                    <a:pt x="7407" y="7758"/>
                  </a:lnTo>
                  <a:lnTo>
                    <a:pt x="7405" y="7763"/>
                  </a:lnTo>
                  <a:lnTo>
                    <a:pt x="7402" y="7771"/>
                  </a:lnTo>
                  <a:lnTo>
                    <a:pt x="7399" y="7776"/>
                  </a:lnTo>
                  <a:lnTo>
                    <a:pt x="7396" y="7784"/>
                  </a:lnTo>
                  <a:lnTo>
                    <a:pt x="7393" y="7789"/>
                  </a:lnTo>
                  <a:lnTo>
                    <a:pt x="7390" y="7797"/>
                  </a:lnTo>
                  <a:lnTo>
                    <a:pt x="7387" y="7802"/>
                  </a:lnTo>
                  <a:lnTo>
                    <a:pt x="7383" y="7810"/>
                  </a:lnTo>
                  <a:lnTo>
                    <a:pt x="7379" y="7816"/>
                  </a:lnTo>
                  <a:lnTo>
                    <a:pt x="7374" y="7824"/>
                  </a:lnTo>
                  <a:lnTo>
                    <a:pt x="7371" y="7828"/>
                  </a:lnTo>
                  <a:lnTo>
                    <a:pt x="7367" y="7835"/>
                  </a:lnTo>
                  <a:lnTo>
                    <a:pt x="7364" y="7840"/>
                  </a:lnTo>
                  <a:lnTo>
                    <a:pt x="7359" y="7847"/>
                  </a:lnTo>
                  <a:lnTo>
                    <a:pt x="7355" y="7851"/>
                  </a:lnTo>
                  <a:lnTo>
                    <a:pt x="7350" y="7858"/>
                  </a:lnTo>
                  <a:lnTo>
                    <a:pt x="7347" y="7862"/>
                  </a:lnTo>
                  <a:lnTo>
                    <a:pt x="7341" y="7869"/>
                  </a:lnTo>
                  <a:lnTo>
                    <a:pt x="7338" y="7873"/>
                  </a:lnTo>
                  <a:lnTo>
                    <a:pt x="7332" y="7879"/>
                  </a:lnTo>
                  <a:lnTo>
                    <a:pt x="7328" y="7883"/>
                  </a:lnTo>
                  <a:lnTo>
                    <a:pt x="7322" y="7889"/>
                  </a:lnTo>
                  <a:lnTo>
                    <a:pt x="7318" y="7893"/>
                  </a:lnTo>
                  <a:lnTo>
                    <a:pt x="7312" y="7899"/>
                  </a:lnTo>
                  <a:lnTo>
                    <a:pt x="7308" y="7903"/>
                  </a:lnTo>
                  <a:lnTo>
                    <a:pt x="7302" y="7909"/>
                  </a:lnTo>
                  <a:lnTo>
                    <a:pt x="7297" y="7912"/>
                  </a:lnTo>
                  <a:lnTo>
                    <a:pt x="7291" y="7918"/>
                  </a:lnTo>
                  <a:lnTo>
                    <a:pt x="7286" y="7921"/>
                  </a:lnTo>
                  <a:lnTo>
                    <a:pt x="7280" y="7926"/>
                  </a:lnTo>
                  <a:lnTo>
                    <a:pt x="7275" y="7930"/>
                  </a:lnTo>
                  <a:lnTo>
                    <a:pt x="7268" y="7935"/>
                  </a:lnTo>
                  <a:lnTo>
                    <a:pt x="7263" y="7938"/>
                  </a:lnTo>
                  <a:lnTo>
                    <a:pt x="7256" y="7942"/>
                  </a:lnTo>
                  <a:lnTo>
                    <a:pt x="7251" y="7945"/>
                  </a:lnTo>
                  <a:lnTo>
                    <a:pt x="7244" y="7950"/>
                  </a:lnTo>
                  <a:lnTo>
                    <a:pt x="7241" y="7952"/>
                  </a:lnTo>
                  <a:lnTo>
                    <a:pt x="7233" y="7956"/>
                  </a:lnTo>
                  <a:lnTo>
                    <a:pt x="7228" y="7959"/>
                  </a:lnTo>
                  <a:lnTo>
                    <a:pt x="7220" y="7963"/>
                  </a:lnTo>
                  <a:lnTo>
                    <a:pt x="7215" y="7965"/>
                  </a:lnTo>
                  <a:lnTo>
                    <a:pt x="7208" y="7969"/>
                  </a:lnTo>
                  <a:lnTo>
                    <a:pt x="7202" y="7971"/>
                  </a:lnTo>
                  <a:lnTo>
                    <a:pt x="7195" y="7974"/>
                  </a:lnTo>
                  <a:lnTo>
                    <a:pt x="7189" y="7976"/>
                  </a:lnTo>
                  <a:lnTo>
                    <a:pt x="7181" y="7979"/>
                  </a:lnTo>
                  <a:lnTo>
                    <a:pt x="7176" y="7981"/>
                  </a:lnTo>
                  <a:lnTo>
                    <a:pt x="7168" y="7984"/>
                  </a:lnTo>
                  <a:lnTo>
                    <a:pt x="7163" y="7986"/>
                  </a:lnTo>
                  <a:lnTo>
                    <a:pt x="7154" y="7988"/>
                  </a:lnTo>
                  <a:lnTo>
                    <a:pt x="7149" y="7989"/>
                  </a:lnTo>
                  <a:lnTo>
                    <a:pt x="7141" y="7992"/>
                  </a:lnTo>
                  <a:lnTo>
                    <a:pt x="7135" y="7993"/>
                  </a:lnTo>
                  <a:lnTo>
                    <a:pt x="7127" y="7995"/>
                  </a:lnTo>
                  <a:lnTo>
                    <a:pt x="7121" y="7996"/>
                  </a:lnTo>
                  <a:lnTo>
                    <a:pt x="7113" y="7997"/>
                  </a:lnTo>
                  <a:lnTo>
                    <a:pt x="7107" y="7998"/>
                  </a:lnTo>
                  <a:lnTo>
                    <a:pt x="7099" y="7999"/>
                  </a:lnTo>
                  <a:lnTo>
                    <a:pt x="7093" y="8000"/>
                  </a:lnTo>
                  <a:lnTo>
                    <a:pt x="7085" y="8001"/>
                  </a:lnTo>
                  <a:lnTo>
                    <a:pt x="7079" y="8001"/>
                  </a:lnTo>
                  <a:lnTo>
                    <a:pt x="7070" y="8002"/>
                  </a:lnTo>
                  <a:lnTo>
                    <a:pt x="7065" y="8002"/>
                  </a:lnTo>
                  <a:lnTo>
                    <a:pt x="7056" y="8002"/>
                  </a:lnTo>
                  <a:lnTo>
                    <a:pt x="7053" y="8002"/>
                  </a:lnTo>
                  <a:lnTo>
                    <a:pt x="4772" y="8002"/>
                  </a:lnTo>
                  <a:lnTo>
                    <a:pt x="4769" y="8002"/>
                  </a:lnTo>
                  <a:lnTo>
                    <a:pt x="4760" y="8002"/>
                  </a:lnTo>
                  <a:lnTo>
                    <a:pt x="4755" y="8002"/>
                  </a:lnTo>
                  <a:lnTo>
                    <a:pt x="4746" y="8001"/>
                  </a:lnTo>
                  <a:lnTo>
                    <a:pt x="4740" y="8001"/>
                  </a:lnTo>
                  <a:lnTo>
                    <a:pt x="4732" y="8000"/>
                  </a:lnTo>
                  <a:lnTo>
                    <a:pt x="4726" y="7999"/>
                  </a:lnTo>
                  <a:lnTo>
                    <a:pt x="4718" y="7998"/>
                  </a:lnTo>
                  <a:lnTo>
                    <a:pt x="4712" y="7997"/>
                  </a:lnTo>
                  <a:lnTo>
                    <a:pt x="4704" y="7996"/>
                  </a:lnTo>
                  <a:lnTo>
                    <a:pt x="4698" y="7995"/>
                  </a:lnTo>
                  <a:lnTo>
                    <a:pt x="4690" y="7993"/>
                  </a:lnTo>
                  <a:lnTo>
                    <a:pt x="4684" y="7992"/>
                  </a:lnTo>
                  <a:lnTo>
                    <a:pt x="4676" y="7989"/>
                  </a:lnTo>
                  <a:lnTo>
                    <a:pt x="4671" y="7988"/>
                  </a:lnTo>
                  <a:lnTo>
                    <a:pt x="4662" y="7986"/>
                  </a:lnTo>
                  <a:lnTo>
                    <a:pt x="4657" y="7984"/>
                  </a:lnTo>
                  <a:lnTo>
                    <a:pt x="4649" y="7981"/>
                  </a:lnTo>
                  <a:lnTo>
                    <a:pt x="4644" y="7979"/>
                  </a:lnTo>
                  <a:lnTo>
                    <a:pt x="4636" y="7976"/>
                  </a:lnTo>
                  <a:lnTo>
                    <a:pt x="4630" y="7974"/>
                  </a:lnTo>
                  <a:lnTo>
                    <a:pt x="4623" y="7971"/>
                  </a:lnTo>
                  <a:lnTo>
                    <a:pt x="4617" y="7969"/>
                  </a:lnTo>
                  <a:lnTo>
                    <a:pt x="4610" y="7965"/>
                  </a:lnTo>
                  <a:lnTo>
                    <a:pt x="4605" y="7963"/>
                  </a:lnTo>
                  <a:lnTo>
                    <a:pt x="4597" y="7959"/>
                  </a:lnTo>
                  <a:lnTo>
                    <a:pt x="4592" y="7956"/>
                  </a:lnTo>
                  <a:lnTo>
                    <a:pt x="4584" y="7952"/>
                  </a:lnTo>
                  <a:lnTo>
                    <a:pt x="4581" y="7950"/>
                  </a:lnTo>
                  <a:lnTo>
                    <a:pt x="4574" y="7945"/>
                  </a:lnTo>
                  <a:lnTo>
                    <a:pt x="4569" y="7942"/>
                  </a:lnTo>
                  <a:lnTo>
                    <a:pt x="4562" y="7938"/>
                  </a:lnTo>
                  <a:lnTo>
                    <a:pt x="4557" y="7935"/>
                  </a:lnTo>
                  <a:lnTo>
                    <a:pt x="4550" y="7930"/>
                  </a:lnTo>
                  <a:lnTo>
                    <a:pt x="4545" y="7926"/>
                  </a:lnTo>
                  <a:lnTo>
                    <a:pt x="4539" y="7921"/>
                  </a:lnTo>
                  <a:lnTo>
                    <a:pt x="4534" y="7918"/>
                  </a:lnTo>
                  <a:lnTo>
                    <a:pt x="4528" y="7912"/>
                  </a:lnTo>
                  <a:lnTo>
                    <a:pt x="4523" y="7909"/>
                  </a:lnTo>
                  <a:lnTo>
                    <a:pt x="4517" y="7903"/>
                  </a:lnTo>
                  <a:lnTo>
                    <a:pt x="4513" y="7899"/>
                  </a:lnTo>
                  <a:lnTo>
                    <a:pt x="4507" y="7893"/>
                  </a:lnTo>
                  <a:lnTo>
                    <a:pt x="4503" y="7889"/>
                  </a:lnTo>
                  <a:lnTo>
                    <a:pt x="4497" y="7883"/>
                  </a:lnTo>
                  <a:lnTo>
                    <a:pt x="4493" y="7879"/>
                  </a:lnTo>
                  <a:lnTo>
                    <a:pt x="4487" y="7873"/>
                  </a:lnTo>
                  <a:lnTo>
                    <a:pt x="4484" y="7869"/>
                  </a:lnTo>
                  <a:lnTo>
                    <a:pt x="4478" y="7862"/>
                  </a:lnTo>
                  <a:lnTo>
                    <a:pt x="4475" y="7858"/>
                  </a:lnTo>
                  <a:lnTo>
                    <a:pt x="4470" y="7851"/>
                  </a:lnTo>
                  <a:lnTo>
                    <a:pt x="4466" y="7847"/>
                  </a:lnTo>
                  <a:lnTo>
                    <a:pt x="4461" y="7840"/>
                  </a:lnTo>
                  <a:lnTo>
                    <a:pt x="4458" y="7835"/>
                  </a:lnTo>
                  <a:lnTo>
                    <a:pt x="4454" y="7828"/>
                  </a:lnTo>
                  <a:lnTo>
                    <a:pt x="4451" y="7824"/>
                  </a:lnTo>
                  <a:lnTo>
                    <a:pt x="4446" y="7816"/>
                  </a:lnTo>
                  <a:lnTo>
                    <a:pt x="4442" y="7810"/>
                  </a:lnTo>
                  <a:lnTo>
                    <a:pt x="4438" y="7802"/>
                  </a:lnTo>
                  <a:lnTo>
                    <a:pt x="4435" y="7797"/>
                  </a:lnTo>
                  <a:lnTo>
                    <a:pt x="4432" y="7789"/>
                  </a:lnTo>
                  <a:lnTo>
                    <a:pt x="4429" y="7784"/>
                  </a:lnTo>
                  <a:lnTo>
                    <a:pt x="4426" y="7776"/>
                  </a:lnTo>
                  <a:lnTo>
                    <a:pt x="4423" y="7771"/>
                  </a:lnTo>
                  <a:lnTo>
                    <a:pt x="4420" y="7763"/>
                  </a:lnTo>
                  <a:lnTo>
                    <a:pt x="4418" y="7758"/>
                  </a:lnTo>
                  <a:lnTo>
                    <a:pt x="4415" y="7750"/>
                  </a:lnTo>
                  <a:lnTo>
                    <a:pt x="4413" y="7744"/>
                  </a:lnTo>
                  <a:lnTo>
                    <a:pt x="4411" y="7736"/>
                  </a:lnTo>
                  <a:lnTo>
                    <a:pt x="4409" y="7731"/>
                  </a:lnTo>
                  <a:lnTo>
                    <a:pt x="4407" y="7723"/>
                  </a:lnTo>
                  <a:lnTo>
                    <a:pt x="4406" y="7717"/>
                  </a:lnTo>
                  <a:lnTo>
                    <a:pt x="4404" y="7709"/>
                  </a:lnTo>
                  <a:lnTo>
                    <a:pt x="4402" y="7703"/>
                  </a:lnTo>
                  <a:lnTo>
                    <a:pt x="4401" y="7695"/>
                  </a:lnTo>
                  <a:lnTo>
                    <a:pt x="4400" y="7690"/>
                  </a:lnTo>
                  <a:lnTo>
                    <a:pt x="4398" y="7681"/>
                  </a:lnTo>
                  <a:lnTo>
                    <a:pt x="4398" y="7676"/>
                  </a:lnTo>
                  <a:lnTo>
                    <a:pt x="4397" y="7667"/>
                  </a:lnTo>
                  <a:lnTo>
                    <a:pt x="4396" y="7662"/>
                  </a:lnTo>
                  <a:lnTo>
                    <a:pt x="4395" y="7654"/>
                  </a:lnTo>
                  <a:lnTo>
                    <a:pt x="4395" y="7648"/>
                  </a:lnTo>
                  <a:lnTo>
                    <a:pt x="4394" y="7640"/>
                  </a:lnTo>
                  <a:lnTo>
                    <a:pt x="4394" y="7634"/>
                  </a:lnTo>
                  <a:lnTo>
                    <a:pt x="4394" y="7626"/>
                  </a:lnTo>
                  <a:lnTo>
                    <a:pt x="4394" y="7623"/>
                  </a:lnTo>
                  <a:lnTo>
                    <a:pt x="4394" y="7395"/>
                  </a:lnTo>
                  <a:lnTo>
                    <a:pt x="4394" y="7392"/>
                  </a:lnTo>
                  <a:lnTo>
                    <a:pt x="4394" y="7384"/>
                  </a:lnTo>
                  <a:lnTo>
                    <a:pt x="4394" y="7378"/>
                  </a:lnTo>
                  <a:lnTo>
                    <a:pt x="4395" y="7370"/>
                  </a:lnTo>
                  <a:lnTo>
                    <a:pt x="4395" y="7364"/>
                  </a:lnTo>
                  <a:lnTo>
                    <a:pt x="4396" y="7356"/>
                  </a:lnTo>
                  <a:lnTo>
                    <a:pt x="4397" y="7351"/>
                  </a:lnTo>
                  <a:lnTo>
                    <a:pt x="4398" y="7342"/>
                  </a:lnTo>
                  <a:lnTo>
                    <a:pt x="4398" y="7337"/>
                  </a:lnTo>
                  <a:lnTo>
                    <a:pt x="4400" y="7328"/>
                  </a:lnTo>
                  <a:lnTo>
                    <a:pt x="4401" y="7323"/>
                  </a:lnTo>
                  <a:lnTo>
                    <a:pt x="4403" y="7315"/>
                  </a:lnTo>
                  <a:lnTo>
                    <a:pt x="4404" y="7309"/>
                  </a:lnTo>
                  <a:lnTo>
                    <a:pt x="4406" y="7301"/>
                  </a:lnTo>
                  <a:lnTo>
                    <a:pt x="4407" y="7295"/>
                  </a:lnTo>
                  <a:lnTo>
                    <a:pt x="4409" y="7287"/>
                  </a:lnTo>
                  <a:lnTo>
                    <a:pt x="4411" y="7282"/>
                  </a:lnTo>
                  <a:lnTo>
                    <a:pt x="4414" y="7274"/>
                  </a:lnTo>
                  <a:lnTo>
                    <a:pt x="4415" y="7269"/>
                  </a:lnTo>
                  <a:lnTo>
                    <a:pt x="4418" y="7261"/>
                  </a:lnTo>
                  <a:lnTo>
                    <a:pt x="4420" y="7255"/>
                  </a:lnTo>
                  <a:lnTo>
                    <a:pt x="4424" y="7247"/>
                  </a:lnTo>
                  <a:lnTo>
                    <a:pt x="4426" y="7242"/>
                  </a:lnTo>
                  <a:lnTo>
                    <a:pt x="4429" y="7234"/>
                  </a:lnTo>
                  <a:lnTo>
                    <a:pt x="4432" y="7229"/>
                  </a:lnTo>
                  <a:lnTo>
                    <a:pt x="4436" y="7222"/>
                  </a:lnTo>
                  <a:lnTo>
                    <a:pt x="4438" y="7217"/>
                  </a:lnTo>
                  <a:lnTo>
                    <a:pt x="4442" y="7209"/>
                  </a:lnTo>
                  <a:lnTo>
                    <a:pt x="4446" y="7203"/>
                  </a:lnTo>
                  <a:lnTo>
                    <a:pt x="4451" y="7195"/>
                  </a:lnTo>
                  <a:lnTo>
                    <a:pt x="4454" y="7191"/>
                  </a:lnTo>
                  <a:lnTo>
                    <a:pt x="4458" y="7184"/>
                  </a:lnTo>
                  <a:lnTo>
                    <a:pt x="4461" y="7179"/>
                  </a:lnTo>
                  <a:lnTo>
                    <a:pt x="4466" y="7172"/>
                  </a:lnTo>
                  <a:lnTo>
                    <a:pt x="4470" y="7168"/>
                  </a:lnTo>
                  <a:lnTo>
                    <a:pt x="4475" y="7161"/>
                  </a:lnTo>
                  <a:lnTo>
                    <a:pt x="4478" y="7157"/>
                  </a:lnTo>
                  <a:lnTo>
                    <a:pt x="4484" y="7150"/>
                  </a:lnTo>
                  <a:lnTo>
                    <a:pt x="4487" y="7146"/>
                  </a:lnTo>
                  <a:lnTo>
                    <a:pt x="4493" y="7140"/>
                  </a:lnTo>
                  <a:lnTo>
                    <a:pt x="4497" y="7136"/>
                  </a:lnTo>
                  <a:lnTo>
                    <a:pt x="4503" y="7130"/>
                  </a:lnTo>
                  <a:lnTo>
                    <a:pt x="4507" y="7126"/>
                  </a:lnTo>
                  <a:lnTo>
                    <a:pt x="4513" y="7120"/>
                  </a:lnTo>
                  <a:lnTo>
                    <a:pt x="4517" y="7116"/>
                  </a:lnTo>
                  <a:lnTo>
                    <a:pt x="4523" y="7110"/>
                  </a:lnTo>
                  <a:lnTo>
                    <a:pt x="4528" y="7107"/>
                  </a:lnTo>
                  <a:lnTo>
                    <a:pt x="4534" y="7101"/>
                  </a:lnTo>
                  <a:lnTo>
                    <a:pt x="4539" y="7098"/>
                  </a:lnTo>
                  <a:lnTo>
                    <a:pt x="4545" y="7093"/>
                  </a:lnTo>
                  <a:lnTo>
                    <a:pt x="4550" y="7089"/>
                  </a:lnTo>
                  <a:lnTo>
                    <a:pt x="4557" y="7084"/>
                  </a:lnTo>
                  <a:lnTo>
                    <a:pt x="4562" y="7081"/>
                  </a:lnTo>
                  <a:lnTo>
                    <a:pt x="4569" y="7077"/>
                  </a:lnTo>
                  <a:lnTo>
                    <a:pt x="4574" y="7074"/>
                  </a:lnTo>
                  <a:lnTo>
                    <a:pt x="4581" y="7069"/>
                  </a:lnTo>
                  <a:lnTo>
                    <a:pt x="4584" y="7067"/>
                  </a:lnTo>
                  <a:lnTo>
                    <a:pt x="4592" y="7063"/>
                  </a:lnTo>
                  <a:lnTo>
                    <a:pt x="4597" y="7060"/>
                  </a:lnTo>
                  <a:lnTo>
                    <a:pt x="4605" y="7056"/>
                  </a:lnTo>
                  <a:lnTo>
                    <a:pt x="4610" y="7054"/>
                  </a:lnTo>
                  <a:lnTo>
                    <a:pt x="4617" y="7050"/>
                  </a:lnTo>
                  <a:lnTo>
                    <a:pt x="4623" y="7048"/>
                  </a:lnTo>
                  <a:lnTo>
                    <a:pt x="4630" y="7045"/>
                  </a:lnTo>
                  <a:lnTo>
                    <a:pt x="4636" y="7043"/>
                  </a:lnTo>
                  <a:lnTo>
                    <a:pt x="4644" y="7040"/>
                  </a:lnTo>
                  <a:lnTo>
                    <a:pt x="4649" y="7038"/>
                  </a:lnTo>
                  <a:lnTo>
                    <a:pt x="4657" y="7035"/>
                  </a:lnTo>
                  <a:lnTo>
                    <a:pt x="4662" y="7033"/>
                  </a:lnTo>
                  <a:lnTo>
                    <a:pt x="4671" y="7031"/>
                  </a:lnTo>
                  <a:lnTo>
                    <a:pt x="4676" y="7030"/>
                  </a:lnTo>
                  <a:lnTo>
                    <a:pt x="4684" y="7027"/>
                  </a:lnTo>
                  <a:lnTo>
                    <a:pt x="4690" y="7026"/>
                  </a:lnTo>
                  <a:lnTo>
                    <a:pt x="4698" y="7024"/>
                  </a:lnTo>
                  <a:lnTo>
                    <a:pt x="4704" y="7023"/>
                  </a:lnTo>
                  <a:lnTo>
                    <a:pt x="4712" y="7022"/>
                  </a:lnTo>
                  <a:lnTo>
                    <a:pt x="4718" y="7021"/>
                  </a:lnTo>
                  <a:lnTo>
                    <a:pt x="4726" y="7020"/>
                  </a:lnTo>
                  <a:lnTo>
                    <a:pt x="4732" y="7019"/>
                  </a:lnTo>
                  <a:lnTo>
                    <a:pt x="4740" y="7018"/>
                  </a:lnTo>
                  <a:lnTo>
                    <a:pt x="4746" y="7018"/>
                  </a:lnTo>
                  <a:lnTo>
                    <a:pt x="4755" y="7017"/>
                  </a:lnTo>
                  <a:close/>
                  <a:moveTo>
                    <a:pt x="7056" y="7317"/>
                  </a:moveTo>
                  <a:lnTo>
                    <a:pt x="7052" y="7317"/>
                  </a:lnTo>
                  <a:lnTo>
                    <a:pt x="4773" y="7317"/>
                  </a:lnTo>
                  <a:lnTo>
                    <a:pt x="4769" y="7317"/>
                  </a:lnTo>
                  <a:lnTo>
                    <a:pt x="4767" y="7317"/>
                  </a:lnTo>
                  <a:lnTo>
                    <a:pt x="4764" y="7318"/>
                  </a:lnTo>
                  <a:lnTo>
                    <a:pt x="4761" y="7318"/>
                  </a:lnTo>
                  <a:lnTo>
                    <a:pt x="4758" y="7318"/>
                  </a:lnTo>
                  <a:lnTo>
                    <a:pt x="4755" y="7319"/>
                  </a:lnTo>
                  <a:lnTo>
                    <a:pt x="4752" y="7320"/>
                  </a:lnTo>
                  <a:lnTo>
                    <a:pt x="4749" y="7321"/>
                  </a:lnTo>
                  <a:lnTo>
                    <a:pt x="4747" y="7321"/>
                  </a:lnTo>
                  <a:lnTo>
                    <a:pt x="4744" y="7323"/>
                  </a:lnTo>
                  <a:lnTo>
                    <a:pt x="4741" y="7324"/>
                  </a:lnTo>
                  <a:lnTo>
                    <a:pt x="4739" y="7325"/>
                  </a:lnTo>
                  <a:lnTo>
                    <a:pt x="4736" y="7326"/>
                  </a:lnTo>
                  <a:lnTo>
                    <a:pt x="4733" y="7328"/>
                  </a:lnTo>
                  <a:lnTo>
                    <a:pt x="4730" y="7330"/>
                  </a:lnTo>
                  <a:lnTo>
                    <a:pt x="4727" y="7331"/>
                  </a:lnTo>
                  <a:lnTo>
                    <a:pt x="4725" y="7333"/>
                  </a:lnTo>
                  <a:lnTo>
                    <a:pt x="4723" y="7335"/>
                  </a:lnTo>
                  <a:lnTo>
                    <a:pt x="4720" y="7337"/>
                  </a:lnTo>
                  <a:lnTo>
                    <a:pt x="4718" y="7339"/>
                  </a:lnTo>
                  <a:lnTo>
                    <a:pt x="4716" y="7341"/>
                  </a:lnTo>
                  <a:lnTo>
                    <a:pt x="4714" y="7343"/>
                  </a:lnTo>
                  <a:lnTo>
                    <a:pt x="4712" y="7345"/>
                  </a:lnTo>
                  <a:lnTo>
                    <a:pt x="4710" y="7347"/>
                  </a:lnTo>
                  <a:lnTo>
                    <a:pt x="4708" y="7350"/>
                  </a:lnTo>
                  <a:lnTo>
                    <a:pt x="4706" y="7352"/>
                  </a:lnTo>
                  <a:lnTo>
                    <a:pt x="4705" y="7355"/>
                  </a:lnTo>
                  <a:lnTo>
                    <a:pt x="4704" y="7356"/>
                  </a:lnTo>
                  <a:lnTo>
                    <a:pt x="4703" y="7358"/>
                  </a:lnTo>
                  <a:lnTo>
                    <a:pt x="4702" y="7361"/>
                  </a:lnTo>
                  <a:lnTo>
                    <a:pt x="4700" y="7363"/>
                  </a:lnTo>
                  <a:lnTo>
                    <a:pt x="4699" y="7366"/>
                  </a:lnTo>
                  <a:lnTo>
                    <a:pt x="4698" y="7369"/>
                  </a:lnTo>
                  <a:lnTo>
                    <a:pt x="4697" y="7371"/>
                  </a:lnTo>
                  <a:lnTo>
                    <a:pt x="4697" y="7374"/>
                  </a:lnTo>
                  <a:lnTo>
                    <a:pt x="4696" y="7377"/>
                  </a:lnTo>
                  <a:lnTo>
                    <a:pt x="4695" y="7380"/>
                  </a:lnTo>
                  <a:lnTo>
                    <a:pt x="4695" y="7383"/>
                  </a:lnTo>
                  <a:lnTo>
                    <a:pt x="4695" y="7386"/>
                  </a:lnTo>
                  <a:lnTo>
                    <a:pt x="4694" y="7389"/>
                  </a:lnTo>
                  <a:lnTo>
                    <a:pt x="4694" y="7392"/>
                  </a:lnTo>
                  <a:lnTo>
                    <a:pt x="4694" y="7396"/>
                  </a:lnTo>
                  <a:lnTo>
                    <a:pt x="4694" y="7622"/>
                  </a:lnTo>
                  <a:lnTo>
                    <a:pt x="4694" y="7626"/>
                  </a:lnTo>
                  <a:lnTo>
                    <a:pt x="4694" y="7629"/>
                  </a:lnTo>
                  <a:lnTo>
                    <a:pt x="4695" y="7633"/>
                  </a:lnTo>
                  <a:lnTo>
                    <a:pt x="4695" y="7636"/>
                  </a:lnTo>
                  <a:lnTo>
                    <a:pt x="4695" y="7639"/>
                  </a:lnTo>
                  <a:lnTo>
                    <a:pt x="4696" y="7642"/>
                  </a:lnTo>
                  <a:lnTo>
                    <a:pt x="4697" y="7645"/>
                  </a:lnTo>
                  <a:lnTo>
                    <a:pt x="4698" y="7648"/>
                  </a:lnTo>
                  <a:lnTo>
                    <a:pt x="4698" y="7651"/>
                  </a:lnTo>
                  <a:lnTo>
                    <a:pt x="4699" y="7653"/>
                  </a:lnTo>
                  <a:lnTo>
                    <a:pt x="4701" y="7656"/>
                  </a:lnTo>
                  <a:lnTo>
                    <a:pt x="4702" y="7659"/>
                  </a:lnTo>
                  <a:lnTo>
                    <a:pt x="4703" y="7661"/>
                  </a:lnTo>
                  <a:lnTo>
                    <a:pt x="4704" y="7663"/>
                  </a:lnTo>
                  <a:lnTo>
                    <a:pt x="4705" y="7664"/>
                  </a:lnTo>
                  <a:lnTo>
                    <a:pt x="4706" y="7667"/>
                  </a:lnTo>
                  <a:lnTo>
                    <a:pt x="4708" y="7669"/>
                  </a:lnTo>
                  <a:lnTo>
                    <a:pt x="4710" y="7672"/>
                  </a:lnTo>
                  <a:lnTo>
                    <a:pt x="4712" y="7674"/>
                  </a:lnTo>
                  <a:lnTo>
                    <a:pt x="4714" y="7676"/>
                  </a:lnTo>
                  <a:lnTo>
                    <a:pt x="4716" y="7678"/>
                  </a:lnTo>
                  <a:lnTo>
                    <a:pt x="4718" y="7680"/>
                  </a:lnTo>
                  <a:lnTo>
                    <a:pt x="4720" y="7682"/>
                  </a:lnTo>
                  <a:lnTo>
                    <a:pt x="4723" y="7684"/>
                  </a:lnTo>
                  <a:lnTo>
                    <a:pt x="4725" y="7686"/>
                  </a:lnTo>
                  <a:lnTo>
                    <a:pt x="4727" y="7688"/>
                  </a:lnTo>
                  <a:lnTo>
                    <a:pt x="4730" y="7689"/>
                  </a:lnTo>
                  <a:lnTo>
                    <a:pt x="4733" y="7691"/>
                  </a:lnTo>
                  <a:lnTo>
                    <a:pt x="4736" y="7693"/>
                  </a:lnTo>
                  <a:lnTo>
                    <a:pt x="4739" y="7694"/>
                  </a:lnTo>
                  <a:lnTo>
                    <a:pt x="4741" y="7695"/>
                  </a:lnTo>
                  <a:lnTo>
                    <a:pt x="4744" y="7696"/>
                  </a:lnTo>
                  <a:lnTo>
                    <a:pt x="4747" y="7698"/>
                  </a:lnTo>
                  <a:lnTo>
                    <a:pt x="4749" y="7698"/>
                  </a:lnTo>
                  <a:lnTo>
                    <a:pt x="4752" y="7699"/>
                  </a:lnTo>
                  <a:lnTo>
                    <a:pt x="4755" y="7700"/>
                  </a:lnTo>
                  <a:lnTo>
                    <a:pt x="4758" y="7701"/>
                  </a:lnTo>
                  <a:lnTo>
                    <a:pt x="4761" y="7701"/>
                  </a:lnTo>
                  <a:lnTo>
                    <a:pt x="4764" y="7701"/>
                  </a:lnTo>
                  <a:lnTo>
                    <a:pt x="4767" y="7702"/>
                  </a:lnTo>
                  <a:lnTo>
                    <a:pt x="4769" y="7702"/>
                  </a:lnTo>
                  <a:lnTo>
                    <a:pt x="4773" y="7702"/>
                  </a:lnTo>
                  <a:lnTo>
                    <a:pt x="7052" y="7702"/>
                  </a:lnTo>
                  <a:lnTo>
                    <a:pt x="7056" y="7702"/>
                  </a:lnTo>
                  <a:lnTo>
                    <a:pt x="7058" y="7702"/>
                  </a:lnTo>
                  <a:lnTo>
                    <a:pt x="7061" y="7701"/>
                  </a:lnTo>
                  <a:lnTo>
                    <a:pt x="7064" y="7701"/>
                  </a:lnTo>
                  <a:lnTo>
                    <a:pt x="7067" y="7701"/>
                  </a:lnTo>
                  <a:lnTo>
                    <a:pt x="7070" y="7700"/>
                  </a:lnTo>
                  <a:lnTo>
                    <a:pt x="7073" y="7699"/>
                  </a:lnTo>
                  <a:lnTo>
                    <a:pt x="7076" y="7698"/>
                  </a:lnTo>
                  <a:lnTo>
                    <a:pt x="7078" y="7698"/>
                  </a:lnTo>
                  <a:lnTo>
                    <a:pt x="7081" y="7696"/>
                  </a:lnTo>
                  <a:lnTo>
                    <a:pt x="7084" y="7695"/>
                  </a:lnTo>
                  <a:lnTo>
                    <a:pt x="7086" y="7694"/>
                  </a:lnTo>
                  <a:lnTo>
                    <a:pt x="7089" y="7693"/>
                  </a:lnTo>
                  <a:lnTo>
                    <a:pt x="7092" y="7691"/>
                  </a:lnTo>
                  <a:lnTo>
                    <a:pt x="7095" y="7689"/>
                  </a:lnTo>
                  <a:lnTo>
                    <a:pt x="7098" y="7688"/>
                  </a:lnTo>
                  <a:lnTo>
                    <a:pt x="7100" y="7686"/>
                  </a:lnTo>
                  <a:lnTo>
                    <a:pt x="7102" y="7684"/>
                  </a:lnTo>
                  <a:lnTo>
                    <a:pt x="7105" y="7682"/>
                  </a:lnTo>
                  <a:lnTo>
                    <a:pt x="7107" y="7680"/>
                  </a:lnTo>
                  <a:lnTo>
                    <a:pt x="7109" y="7678"/>
                  </a:lnTo>
                  <a:lnTo>
                    <a:pt x="7111" y="7676"/>
                  </a:lnTo>
                  <a:lnTo>
                    <a:pt x="7113" y="7674"/>
                  </a:lnTo>
                  <a:lnTo>
                    <a:pt x="7115" y="7672"/>
                  </a:lnTo>
                  <a:lnTo>
                    <a:pt x="7117" y="7669"/>
                  </a:lnTo>
                  <a:lnTo>
                    <a:pt x="7119" y="7667"/>
                  </a:lnTo>
                  <a:lnTo>
                    <a:pt x="7120" y="7664"/>
                  </a:lnTo>
                  <a:lnTo>
                    <a:pt x="7121" y="7663"/>
                  </a:lnTo>
                  <a:lnTo>
                    <a:pt x="7122" y="7661"/>
                  </a:lnTo>
                  <a:lnTo>
                    <a:pt x="7123" y="7659"/>
                  </a:lnTo>
                  <a:lnTo>
                    <a:pt x="7124" y="7656"/>
                  </a:lnTo>
                  <a:lnTo>
                    <a:pt x="7126" y="7653"/>
                  </a:lnTo>
                  <a:lnTo>
                    <a:pt x="7127" y="7651"/>
                  </a:lnTo>
                  <a:lnTo>
                    <a:pt x="7127" y="7648"/>
                  </a:lnTo>
                  <a:lnTo>
                    <a:pt x="7128" y="7645"/>
                  </a:lnTo>
                  <a:lnTo>
                    <a:pt x="7129" y="7642"/>
                  </a:lnTo>
                  <a:lnTo>
                    <a:pt x="7130" y="7639"/>
                  </a:lnTo>
                  <a:lnTo>
                    <a:pt x="7130" y="7636"/>
                  </a:lnTo>
                  <a:lnTo>
                    <a:pt x="7130" y="7633"/>
                  </a:lnTo>
                  <a:lnTo>
                    <a:pt x="7131" y="7629"/>
                  </a:lnTo>
                  <a:lnTo>
                    <a:pt x="7131" y="7626"/>
                  </a:lnTo>
                  <a:lnTo>
                    <a:pt x="7131" y="7622"/>
                  </a:lnTo>
                  <a:lnTo>
                    <a:pt x="7131" y="7396"/>
                  </a:lnTo>
                  <a:lnTo>
                    <a:pt x="7131" y="7392"/>
                  </a:lnTo>
                  <a:lnTo>
                    <a:pt x="7131" y="7389"/>
                  </a:lnTo>
                  <a:lnTo>
                    <a:pt x="7130" y="7386"/>
                  </a:lnTo>
                  <a:lnTo>
                    <a:pt x="7130" y="7383"/>
                  </a:lnTo>
                  <a:lnTo>
                    <a:pt x="7130" y="7380"/>
                  </a:lnTo>
                  <a:lnTo>
                    <a:pt x="7129" y="7377"/>
                  </a:lnTo>
                  <a:lnTo>
                    <a:pt x="7128" y="7374"/>
                  </a:lnTo>
                  <a:lnTo>
                    <a:pt x="7128" y="7371"/>
                  </a:lnTo>
                  <a:lnTo>
                    <a:pt x="7127" y="7369"/>
                  </a:lnTo>
                  <a:lnTo>
                    <a:pt x="7126" y="7366"/>
                  </a:lnTo>
                  <a:lnTo>
                    <a:pt x="7125" y="7363"/>
                  </a:lnTo>
                  <a:lnTo>
                    <a:pt x="7123" y="7361"/>
                  </a:lnTo>
                  <a:lnTo>
                    <a:pt x="7122" y="7358"/>
                  </a:lnTo>
                  <a:lnTo>
                    <a:pt x="7121" y="7356"/>
                  </a:lnTo>
                  <a:lnTo>
                    <a:pt x="7120" y="7355"/>
                  </a:lnTo>
                  <a:lnTo>
                    <a:pt x="7119" y="7352"/>
                  </a:lnTo>
                  <a:lnTo>
                    <a:pt x="7117" y="7350"/>
                  </a:lnTo>
                  <a:lnTo>
                    <a:pt x="7115" y="7347"/>
                  </a:lnTo>
                  <a:lnTo>
                    <a:pt x="7113" y="7345"/>
                  </a:lnTo>
                  <a:lnTo>
                    <a:pt x="7111" y="7343"/>
                  </a:lnTo>
                  <a:lnTo>
                    <a:pt x="7109" y="7341"/>
                  </a:lnTo>
                  <a:lnTo>
                    <a:pt x="7107" y="7339"/>
                  </a:lnTo>
                  <a:lnTo>
                    <a:pt x="7105" y="7337"/>
                  </a:lnTo>
                  <a:lnTo>
                    <a:pt x="7102" y="7335"/>
                  </a:lnTo>
                  <a:lnTo>
                    <a:pt x="7100" y="7333"/>
                  </a:lnTo>
                  <a:lnTo>
                    <a:pt x="7098" y="7331"/>
                  </a:lnTo>
                  <a:lnTo>
                    <a:pt x="7095" y="7330"/>
                  </a:lnTo>
                  <a:lnTo>
                    <a:pt x="7092" y="7328"/>
                  </a:lnTo>
                  <a:lnTo>
                    <a:pt x="7089" y="7326"/>
                  </a:lnTo>
                  <a:lnTo>
                    <a:pt x="7086" y="7325"/>
                  </a:lnTo>
                  <a:lnTo>
                    <a:pt x="7084" y="7324"/>
                  </a:lnTo>
                  <a:lnTo>
                    <a:pt x="7081" y="7323"/>
                  </a:lnTo>
                  <a:lnTo>
                    <a:pt x="7078" y="7321"/>
                  </a:lnTo>
                  <a:lnTo>
                    <a:pt x="7076" y="7321"/>
                  </a:lnTo>
                  <a:lnTo>
                    <a:pt x="7073" y="7320"/>
                  </a:lnTo>
                  <a:lnTo>
                    <a:pt x="7070" y="7319"/>
                  </a:lnTo>
                  <a:lnTo>
                    <a:pt x="7067" y="7318"/>
                  </a:lnTo>
                  <a:lnTo>
                    <a:pt x="7064" y="7318"/>
                  </a:lnTo>
                  <a:lnTo>
                    <a:pt x="7061" y="7318"/>
                  </a:lnTo>
                  <a:lnTo>
                    <a:pt x="7058" y="7317"/>
                  </a:lnTo>
                  <a:lnTo>
                    <a:pt x="7056" y="7317"/>
                  </a:lnTo>
                  <a:close/>
                  <a:moveTo>
                    <a:pt x="2474" y="2227"/>
                  </a:moveTo>
                  <a:lnTo>
                    <a:pt x="2480" y="2227"/>
                  </a:lnTo>
                  <a:lnTo>
                    <a:pt x="2488" y="2227"/>
                  </a:lnTo>
                  <a:lnTo>
                    <a:pt x="2491" y="2227"/>
                  </a:lnTo>
                  <a:lnTo>
                    <a:pt x="5912" y="2227"/>
                  </a:lnTo>
                  <a:lnTo>
                    <a:pt x="5915" y="2227"/>
                  </a:lnTo>
                  <a:lnTo>
                    <a:pt x="5923" y="2227"/>
                  </a:lnTo>
                  <a:lnTo>
                    <a:pt x="5929" y="2227"/>
                  </a:lnTo>
                  <a:lnTo>
                    <a:pt x="5937" y="2228"/>
                  </a:lnTo>
                  <a:lnTo>
                    <a:pt x="5943" y="2228"/>
                  </a:lnTo>
                  <a:lnTo>
                    <a:pt x="5951" y="2229"/>
                  </a:lnTo>
                  <a:lnTo>
                    <a:pt x="5957" y="2230"/>
                  </a:lnTo>
                  <a:lnTo>
                    <a:pt x="5965" y="2231"/>
                  </a:lnTo>
                  <a:lnTo>
                    <a:pt x="5971" y="2231"/>
                  </a:lnTo>
                  <a:lnTo>
                    <a:pt x="5979" y="2233"/>
                  </a:lnTo>
                  <a:lnTo>
                    <a:pt x="5985" y="2234"/>
                  </a:lnTo>
                  <a:lnTo>
                    <a:pt x="5993" y="2235"/>
                  </a:lnTo>
                  <a:lnTo>
                    <a:pt x="5998" y="2237"/>
                  </a:lnTo>
                  <a:lnTo>
                    <a:pt x="6007" y="2239"/>
                  </a:lnTo>
                  <a:lnTo>
                    <a:pt x="6012" y="2240"/>
                  </a:lnTo>
                  <a:lnTo>
                    <a:pt x="6020" y="2242"/>
                  </a:lnTo>
                  <a:lnTo>
                    <a:pt x="6026" y="2244"/>
                  </a:lnTo>
                  <a:lnTo>
                    <a:pt x="6034" y="2247"/>
                  </a:lnTo>
                  <a:lnTo>
                    <a:pt x="6039" y="2248"/>
                  </a:lnTo>
                  <a:lnTo>
                    <a:pt x="6047" y="2251"/>
                  </a:lnTo>
                  <a:lnTo>
                    <a:pt x="6053" y="2253"/>
                  </a:lnTo>
                  <a:lnTo>
                    <a:pt x="6060" y="2257"/>
                  </a:lnTo>
                  <a:lnTo>
                    <a:pt x="6066" y="2259"/>
                  </a:lnTo>
                  <a:lnTo>
                    <a:pt x="6074" y="2262"/>
                  </a:lnTo>
                  <a:lnTo>
                    <a:pt x="6079" y="2265"/>
                  </a:lnTo>
                  <a:lnTo>
                    <a:pt x="6086" y="2269"/>
                  </a:lnTo>
                  <a:lnTo>
                    <a:pt x="6091" y="2271"/>
                  </a:lnTo>
                  <a:lnTo>
                    <a:pt x="6099" y="2275"/>
                  </a:lnTo>
                  <a:lnTo>
                    <a:pt x="6105" y="2279"/>
                  </a:lnTo>
                  <a:lnTo>
                    <a:pt x="6113" y="2284"/>
                  </a:lnTo>
                  <a:lnTo>
                    <a:pt x="6117" y="2287"/>
                  </a:lnTo>
                  <a:lnTo>
                    <a:pt x="6124" y="2291"/>
                  </a:lnTo>
                  <a:lnTo>
                    <a:pt x="6129" y="2294"/>
                  </a:lnTo>
                  <a:lnTo>
                    <a:pt x="6136" y="2299"/>
                  </a:lnTo>
                  <a:lnTo>
                    <a:pt x="6140" y="2303"/>
                  </a:lnTo>
                  <a:lnTo>
                    <a:pt x="6147" y="2308"/>
                  </a:lnTo>
                  <a:lnTo>
                    <a:pt x="6151" y="2311"/>
                  </a:lnTo>
                  <a:lnTo>
                    <a:pt x="6158" y="2317"/>
                  </a:lnTo>
                  <a:lnTo>
                    <a:pt x="6162" y="2320"/>
                  </a:lnTo>
                  <a:lnTo>
                    <a:pt x="6168" y="2326"/>
                  </a:lnTo>
                  <a:lnTo>
                    <a:pt x="6172" y="2330"/>
                  </a:lnTo>
                  <a:lnTo>
                    <a:pt x="6178" y="2336"/>
                  </a:lnTo>
                  <a:lnTo>
                    <a:pt x="6182" y="2340"/>
                  </a:lnTo>
                  <a:lnTo>
                    <a:pt x="6188" y="2346"/>
                  </a:lnTo>
                  <a:lnTo>
                    <a:pt x="6192" y="2350"/>
                  </a:lnTo>
                  <a:lnTo>
                    <a:pt x="6198" y="2356"/>
                  </a:lnTo>
                  <a:lnTo>
                    <a:pt x="6201" y="2361"/>
                  </a:lnTo>
                  <a:lnTo>
                    <a:pt x="6207" y="2367"/>
                  </a:lnTo>
                  <a:lnTo>
                    <a:pt x="6210" y="2372"/>
                  </a:lnTo>
                  <a:lnTo>
                    <a:pt x="6215" y="2378"/>
                  </a:lnTo>
                  <a:lnTo>
                    <a:pt x="6219" y="2383"/>
                  </a:lnTo>
                  <a:lnTo>
                    <a:pt x="6224" y="2390"/>
                  </a:lnTo>
                  <a:lnTo>
                    <a:pt x="6227" y="2395"/>
                  </a:lnTo>
                  <a:lnTo>
                    <a:pt x="6231" y="2402"/>
                  </a:lnTo>
                  <a:lnTo>
                    <a:pt x="6234" y="2407"/>
                  </a:lnTo>
                  <a:lnTo>
                    <a:pt x="6239" y="2414"/>
                  </a:lnTo>
                  <a:lnTo>
                    <a:pt x="6241" y="2417"/>
                  </a:lnTo>
                  <a:lnTo>
                    <a:pt x="6245" y="2425"/>
                  </a:lnTo>
                  <a:lnTo>
                    <a:pt x="6248" y="2430"/>
                  </a:lnTo>
                  <a:lnTo>
                    <a:pt x="6252" y="2438"/>
                  </a:lnTo>
                  <a:lnTo>
                    <a:pt x="6254" y="2443"/>
                  </a:lnTo>
                  <a:lnTo>
                    <a:pt x="6258" y="2450"/>
                  </a:lnTo>
                  <a:lnTo>
                    <a:pt x="6260" y="2456"/>
                  </a:lnTo>
                  <a:lnTo>
                    <a:pt x="6263" y="2463"/>
                  </a:lnTo>
                  <a:lnTo>
                    <a:pt x="6265" y="2469"/>
                  </a:lnTo>
                  <a:lnTo>
                    <a:pt x="6268" y="2477"/>
                  </a:lnTo>
                  <a:lnTo>
                    <a:pt x="6270" y="2482"/>
                  </a:lnTo>
                  <a:lnTo>
                    <a:pt x="6273" y="2490"/>
                  </a:lnTo>
                  <a:lnTo>
                    <a:pt x="6275" y="2495"/>
                  </a:lnTo>
                  <a:lnTo>
                    <a:pt x="6277" y="2504"/>
                  </a:lnTo>
                  <a:lnTo>
                    <a:pt x="6278" y="2509"/>
                  </a:lnTo>
                  <a:lnTo>
                    <a:pt x="6281" y="2517"/>
                  </a:lnTo>
                  <a:lnTo>
                    <a:pt x="6282" y="2523"/>
                  </a:lnTo>
                  <a:lnTo>
                    <a:pt x="6284" y="2531"/>
                  </a:lnTo>
                  <a:lnTo>
                    <a:pt x="6285" y="2537"/>
                  </a:lnTo>
                  <a:lnTo>
                    <a:pt x="6286" y="2545"/>
                  </a:lnTo>
                  <a:lnTo>
                    <a:pt x="6287" y="2551"/>
                  </a:lnTo>
                  <a:lnTo>
                    <a:pt x="6288" y="2559"/>
                  </a:lnTo>
                  <a:lnTo>
                    <a:pt x="6289" y="2565"/>
                  </a:lnTo>
                  <a:lnTo>
                    <a:pt x="6290" y="2573"/>
                  </a:lnTo>
                  <a:lnTo>
                    <a:pt x="6290" y="2579"/>
                  </a:lnTo>
                  <a:lnTo>
                    <a:pt x="6291" y="2588"/>
                  </a:lnTo>
                  <a:lnTo>
                    <a:pt x="6291" y="2593"/>
                  </a:lnTo>
                  <a:lnTo>
                    <a:pt x="6291" y="2602"/>
                  </a:lnTo>
                  <a:lnTo>
                    <a:pt x="6291" y="2605"/>
                  </a:lnTo>
                  <a:lnTo>
                    <a:pt x="6291" y="3175"/>
                  </a:lnTo>
                  <a:lnTo>
                    <a:pt x="6291" y="3178"/>
                  </a:lnTo>
                  <a:lnTo>
                    <a:pt x="6291" y="3186"/>
                  </a:lnTo>
                  <a:lnTo>
                    <a:pt x="6291" y="3192"/>
                  </a:lnTo>
                  <a:lnTo>
                    <a:pt x="6290" y="3201"/>
                  </a:lnTo>
                  <a:lnTo>
                    <a:pt x="6290" y="3207"/>
                  </a:lnTo>
                  <a:lnTo>
                    <a:pt x="6289" y="3215"/>
                  </a:lnTo>
                  <a:lnTo>
                    <a:pt x="6288" y="3221"/>
                  </a:lnTo>
                  <a:lnTo>
                    <a:pt x="6287" y="3229"/>
                  </a:lnTo>
                  <a:lnTo>
                    <a:pt x="6286" y="3235"/>
                  </a:lnTo>
                  <a:lnTo>
                    <a:pt x="6285" y="3243"/>
                  </a:lnTo>
                  <a:lnTo>
                    <a:pt x="6284" y="3249"/>
                  </a:lnTo>
                  <a:lnTo>
                    <a:pt x="6282" y="3257"/>
                  </a:lnTo>
                  <a:lnTo>
                    <a:pt x="6280" y="3263"/>
                  </a:lnTo>
                  <a:lnTo>
                    <a:pt x="6278" y="3271"/>
                  </a:lnTo>
                  <a:lnTo>
                    <a:pt x="6277" y="3276"/>
                  </a:lnTo>
                  <a:lnTo>
                    <a:pt x="6274" y="3284"/>
                  </a:lnTo>
                  <a:lnTo>
                    <a:pt x="6273" y="3290"/>
                  </a:lnTo>
                  <a:lnTo>
                    <a:pt x="6270" y="3298"/>
                  </a:lnTo>
                  <a:lnTo>
                    <a:pt x="6268" y="3303"/>
                  </a:lnTo>
                  <a:lnTo>
                    <a:pt x="6265" y="3311"/>
                  </a:lnTo>
                  <a:lnTo>
                    <a:pt x="6263" y="3316"/>
                  </a:lnTo>
                  <a:lnTo>
                    <a:pt x="6260" y="3324"/>
                  </a:lnTo>
                  <a:lnTo>
                    <a:pt x="6258" y="3329"/>
                  </a:lnTo>
                  <a:lnTo>
                    <a:pt x="6254" y="3336"/>
                  </a:lnTo>
                  <a:lnTo>
                    <a:pt x="6252" y="3341"/>
                  </a:lnTo>
                  <a:lnTo>
                    <a:pt x="6248" y="3349"/>
                  </a:lnTo>
                  <a:lnTo>
                    <a:pt x="6246" y="3354"/>
                  </a:lnTo>
                  <a:lnTo>
                    <a:pt x="6242" y="3361"/>
                  </a:lnTo>
                  <a:lnTo>
                    <a:pt x="6239" y="3366"/>
                  </a:lnTo>
                  <a:lnTo>
                    <a:pt x="6234" y="3373"/>
                  </a:lnTo>
                  <a:lnTo>
                    <a:pt x="6231" y="3378"/>
                  </a:lnTo>
                  <a:lnTo>
                    <a:pt x="6227" y="3385"/>
                  </a:lnTo>
                  <a:lnTo>
                    <a:pt x="6224" y="3390"/>
                  </a:lnTo>
                  <a:lnTo>
                    <a:pt x="6219" y="3397"/>
                  </a:lnTo>
                  <a:lnTo>
                    <a:pt x="6215" y="3402"/>
                  </a:lnTo>
                  <a:lnTo>
                    <a:pt x="6210" y="3408"/>
                  </a:lnTo>
                  <a:lnTo>
                    <a:pt x="6207" y="3413"/>
                  </a:lnTo>
                  <a:lnTo>
                    <a:pt x="6201" y="3419"/>
                  </a:lnTo>
                  <a:lnTo>
                    <a:pt x="6198" y="3424"/>
                  </a:lnTo>
                  <a:lnTo>
                    <a:pt x="6192" y="3430"/>
                  </a:lnTo>
                  <a:lnTo>
                    <a:pt x="6188" y="3434"/>
                  </a:lnTo>
                  <a:lnTo>
                    <a:pt x="6182" y="3440"/>
                  </a:lnTo>
                  <a:lnTo>
                    <a:pt x="6178" y="3444"/>
                  </a:lnTo>
                  <a:lnTo>
                    <a:pt x="6172" y="3450"/>
                  </a:lnTo>
                  <a:lnTo>
                    <a:pt x="6168" y="3454"/>
                  </a:lnTo>
                  <a:lnTo>
                    <a:pt x="6162" y="3460"/>
                  </a:lnTo>
                  <a:lnTo>
                    <a:pt x="6158" y="3463"/>
                  </a:lnTo>
                  <a:lnTo>
                    <a:pt x="6151" y="3469"/>
                  </a:lnTo>
                  <a:lnTo>
                    <a:pt x="6147" y="3472"/>
                  </a:lnTo>
                  <a:lnTo>
                    <a:pt x="6140" y="3477"/>
                  </a:lnTo>
                  <a:lnTo>
                    <a:pt x="6136" y="3481"/>
                  </a:lnTo>
                  <a:lnTo>
                    <a:pt x="6129" y="3486"/>
                  </a:lnTo>
                  <a:lnTo>
                    <a:pt x="6124" y="3489"/>
                  </a:lnTo>
                  <a:lnTo>
                    <a:pt x="6117" y="3493"/>
                  </a:lnTo>
                  <a:lnTo>
                    <a:pt x="6113" y="3496"/>
                  </a:lnTo>
                  <a:lnTo>
                    <a:pt x="6105" y="3501"/>
                  </a:lnTo>
                  <a:lnTo>
                    <a:pt x="6099" y="3505"/>
                  </a:lnTo>
                  <a:lnTo>
                    <a:pt x="6091" y="3509"/>
                  </a:lnTo>
                  <a:lnTo>
                    <a:pt x="6086" y="3511"/>
                  </a:lnTo>
                  <a:lnTo>
                    <a:pt x="6079" y="3515"/>
                  </a:lnTo>
                  <a:lnTo>
                    <a:pt x="6074" y="3518"/>
                  </a:lnTo>
                  <a:lnTo>
                    <a:pt x="6066" y="3521"/>
                  </a:lnTo>
                  <a:lnTo>
                    <a:pt x="6060" y="3523"/>
                  </a:lnTo>
                  <a:lnTo>
                    <a:pt x="6053" y="3527"/>
                  </a:lnTo>
                  <a:lnTo>
                    <a:pt x="6047" y="3529"/>
                  </a:lnTo>
                  <a:lnTo>
                    <a:pt x="6039" y="3532"/>
                  </a:lnTo>
                  <a:lnTo>
                    <a:pt x="6034" y="3533"/>
                  </a:lnTo>
                  <a:lnTo>
                    <a:pt x="6026" y="3536"/>
                  </a:lnTo>
                  <a:lnTo>
                    <a:pt x="6020" y="3538"/>
                  </a:lnTo>
                  <a:lnTo>
                    <a:pt x="6012" y="3540"/>
                  </a:lnTo>
                  <a:lnTo>
                    <a:pt x="6007" y="3541"/>
                  </a:lnTo>
                  <a:lnTo>
                    <a:pt x="5998" y="3543"/>
                  </a:lnTo>
                  <a:lnTo>
                    <a:pt x="5993" y="3545"/>
                  </a:lnTo>
                  <a:lnTo>
                    <a:pt x="5985" y="3546"/>
                  </a:lnTo>
                  <a:lnTo>
                    <a:pt x="5979" y="3547"/>
                  </a:lnTo>
                  <a:lnTo>
                    <a:pt x="5971" y="3549"/>
                  </a:lnTo>
                  <a:lnTo>
                    <a:pt x="5965" y="3549"/>
                  </a:lnTo>
                  <a:lnTo>
                    <a:pt x="5957" y="3550"/>
                  </a:lnTo>
                  <a:lnTo>
                    <a:pt x="5951" y="3551"/>
                  </a:lnTo>
                  <a:lnTo>
                    <a:pt x="5943" y="3552"/>
                  </a:lnTo>
                  <a:lnTo>
                    <a:pt x="5937" y="3552"/>
                  </a:lnTo>
                  <a:lnTo>
                    <a:pt x="5929" y="3553"/>
                  </a:lnTo>
                  <a:lnTo>
                    <a:pt x="5923" y="3553"/>
                  </a:lnTo>
                  <a:lnTo>
                    <a:pt x="5915" y="3553"/>
                  </a:lnTo>
                  <a:lnTo>
                    <a:pt x="5912" y="3553"/>
                  </a:lnTo>
                  <a:lnTo>
                    <a:pt x="2491" y="3553"/>
                  </a:lnTo>
                  <a:lnTo>
                    <a:pt x="2488" y="3553"/>
                  </a:lnTo>
                  <a:lnTo>
                    <a:pt x="2480" y="3553"/>
                  </a:lnTo>
                  <a:lnTo>
                    <a:pt x="2474" y="3553"/>
                  </a:lnTo>
                  <a:lnTo>
                    <a:pt x="2466" y="3552"/>
                  </a:lnTo>
                  <a:lnTo>
                    <a:pt x="2460" y="3552"/>
                  </a:lnTo>
                  <a:lnTo>
                    <a:pt x="2452" y="3551"/>
                  </a:lnTo>
                  <a:lnTo>
                    <a:pt x="2447" y="3550"/>
                  </a:lnTo>
                  <a:lnTo>
                    <a:pt x="2438" y="3549"/>
                  </a:lnTo>
                  <a:lnTo>
                    <a:pt x="2433" y="3549"/>
                  </a:lnTo>
                  <a:lnTo>
                    <a:pt x="2424" y="3547"/>
                  </a:lnTo>
                  <a:lnTo>
                    <a:pt x="2419" y="3546"/>
                  </a:lnTo>
                  <a:lnTo>
                    <a:pt x="2410" y="3545"/>
                  </a:lnTo>
                  <a:lnTo>
                    <a:pt x="2405" y="3543"/>
                  </a:lnTo>
                  <a:lnTo>
                    <a:pt x="2397" y="3541"/>
                  </a:lnTo>
                  <a:lnTo>
                    <a:pt x="2391" y="3540"/>
                  </a:lnTo>
                  <a:lnTo>
                    <a:pt x="2383" y="3538"/>
                  </a:lnTo>
                  <a:lnTo>
                    <a:pt x="2378" y="3536"/>
                  </a:lnTo>
                  <a:lnTo>
                    <a:pt x="2370" y="3533"/>
                  </a:lnTo>
                  <a:lnTo>
                    <a:pt x="2364" y="3532"/>
                  </a:lnTo>
                  <a:lnTo>
                    <a:pt x="2356" y="3529"/>
                  </a:lnTo>
                  <a:lnTo>
                    <a:pt x="2351" y="3527"/>
                  </a:lnTo>
                  <a:lnTo>
                    <a:pt x="2343" y="3523"/>
                  </a:lnTo>
                  <a:lnTo>
                    <a:pt x="2337" y="3521"/>
                  </a:lnTo>
                  <a:lnTo>
                    <a:pt x="2330" y="3517"/>
                  </a:lnTo>
                  <a:lnTo>
                    <a:pt x="2324" y="3515"/>
                  </a:lnTo>
                  <a:lnTo>
                    <a:pt x="2317" y="3511"/>
                  </a:lnTo>
                  <a:lnTo>
                    <a:pt x="2311" y="3508"/>
                  </a:lnTo>
                  <a:lnTo>
                    <a:pt x="2304" y="3504"/>
                  </a:lnTo>
                  <a:lnTo>
                    <a:pt x="2300" y="3502"/>
                  </a:lnTo>
                  <a:lnTo>
                    <a:pt x="2293" y="3497"/>
                  </a:lnTo>
                  <a:lnTo>
                    <a:pt x="2288" y="3494"/>
                  </a:lnTo>
                  <a:lnTo>
                    <a:pt x="2281" y="3490"/>
                  </a:lnTo>
                  <a:lnTo>
                    <a:pt x="2276" y="3486"/>
                  </a:lnTo>
                  <a:lnTo>
                    <a:pt x="2269" y="3481"/>
                  </a:lnTo>
                  <a:lnTo>
                    <a:pt x="2264" y="3478"/>
                  </a:lnTo>
                  <a:lnTo>
                    <a:pt x="2257" y="3473"/>
                  </a:lnTo>
                  <a:lnTo>
                    <a:pt x="2253" y="3469"/>
                  </a:lnTo>
                  <a:lnTo>
                    <a:pt x="2246" y="3464"/>
                  </a:lnTo>
                  <a:lnTo>
                    <a:pt x="2242" y="3460"/>
                  </a:lnTo>
                  <a:lnTo>
                    <a:pt x="2236" y="3454"/>
                  </a:lnTo>
                  <a:lnTo>
                    <a:pt x="2232" y="3451"/>
                  </a:lnTo>
                  <a:lnTo>
                    <a:pt x="2225" y="3445"/>
                  </a:lnTo>
                  <a:lnTo>
                    <a:pt x="2221" y="3441"/>
                  </a:lnTo>
                  <a:lnTo>
                    <a:pt x="2215" y="3434"/>
                  </a:lnTo>
                  <a:lnTo>
                    <a:pt x="2212" y="3430"/>
                  </a:lnTo>
                  <a:lnTo>
                    <a:pt x="2206" y="3424"/>
                  </a:lnTo>
                  <a:lnTo>
                    <a:pt x="2202" y="3420"/>
                  </a:lnTo>
                  <a:lnTo>
                    <a:pt x="2197" y="3413"/>
                  </a:lnTo>
                  <a:lnTo>
                    <a:pt x="2193" y="3409"/>
                  </a:lnTo>
                  <a:lnTo>
                    <a:pt x="2188" y="3402"/>
                  </a:lnTo>
                  <a:lnTo>
                    <a:pt x="2185" y="3397"/>
                  </a:lnTo>
                  <a:lnTo>
                    <a:pt x="2180" y="3390"/>
                  </a:lnTo>
                  <a:lnTo>
                    <a:pt x="2176" y="3385"/>
                  </a:lnTo>
                  <a:lnTo>
                    <a:pt x="2172" y="3378"/>
                  </a:lnTo>
                  <a:lnTo>
                    <a:pt x="2169" y="3373"/>
                  </a:lnTo>
                  <a:lnTo>
                    <a:pt x="2164" y="3366"/>
                  </a:lnTo>
                  <a:lnTo>
                    <a:pt x="2161" y="3361"/>
                  </a:lnTo>
                  <a:lnTo>
                    <a:pt x="2157" y="3354"/>
                  </a:lnTo>
                  <a:lnTo>
                    <a:pt x="2155" y="3349"/>
                  </a:lnTo>
                  <a:lnTo>
                    <a:pt x="2151" y="3341"/>
                  </a:lnTo>
                  <a:lnTo>
                    <a:pt x="2149" y="3336"/>
                  </a:lnTo>
                  <a:lnTo>
                    <a:pt x="2145" y="3329"/>
                  </a:lnTo>
                  <a:lnTo>
                    <a:pt x="2143" y="3324"/>
                  </a:lnTo>
                  <a:lnTo>
                    <a:pt x="2140" y="3316"/>
                  </a:lnTo>
                  <a:lnTo>
                    <a:pt x="2138" y="3311"/>
                  </a:lnTo>
                  <a:lnTo>
                    <a:pt x="2135" y="3303"/>
                  </a:lnTo>
                  <a:lnTo>
                    <a:pt x="2133" y="3298"/>
                  </a:lnTo>
                  <a:lnTo>
                    <a:pt x="2130" y="3290"/>
                  </a:lnTo>
                  <a:lnTo>
                    <a:pt x="2129" y="3284"/>
                  </a:lnTo>
                  <a:lnTo>
                    <a:pt x="2126" y="3276"/>
                  </a:lnTo>
                  <a:lnTo>
                    <a:pt x="2125" y="3271"/>
                  </a:lnTo>
                  <a:lnTo>
                    <a:pt x="2123" y="3263"/>
                  </a:lnTo>
                  <a:lnTo>
                    <a:pt x="2121" y="3257"/>
                  </a:lnTo>
                  <a:lnTo>
                    <a:pt x="2119" y="3249"/>
                  </a:lnTo>
                  <a:lnTo>
                    <a:pt x="2118" y="3243"/>
                  </a:lnTo>
                  <a:lnTo>
                    <a:pt x="2117" y="3235"/>
                  </a:lnTo>
                  <a:lnTo>
                    <a:pt x="2116" y="3229"/>
                  </a:lnTo>
                  <a:lnTo>
                    <a:pt x="2115" y="3221"/>
                  </a:lnTo>
                  <a:lnTo>
                    <a:pt x="2114" y="3215"/>
                  </a:lnTo>
                  <a:lnTo>
                    <a:pt x="2113" y="3207"/>
                  </a:lnTo>
                  <a:lnTo>
                    <a:pt x="2113" y="3201"/>
                  </a:lnTo>
                  <a:lnTo>
                    <a:pt x="2112" y="3192"/>
                  </a:lnTo>
                  <a:lnTo>
                    <a:pt x="2112" y="3186"/>
                  </a:lnTo>
                  <a:lnTo>
                    <a:pt x="2112" y="3178"/>
                  </a:lnTo>
                  <a:lnTo>
                    <a:pt x="2112" y="3175"/>
                  </a:lnTo>
                  <a:lnTo>
                    <a:pt x="2112" y="2605"/>
                  </a:lnTo>
                  <a:lnTo>
                    <a:pt x="2112" y="2602"/>
                  </a:lnTo>
                  <a:lnTo>
                    <a:pt x="2112" y="2593"/>
                  </a:lnTo>
                  <a:lnTo>
                    <a:pt x="2112" y="2588"/>
                  </a:lnTo>
                  <a:lnTo>
                    <a:pt x="2113" y="2579"/>
                  </a:lnTo>
                  <a:lnTo>
                    <a:pt x="2113" y="2573"/>
                  </a:lnTo>
                  <a:lnTo>
                    <a:pt x="2114" y="2565"/>
                  </a:lnTo>
                  <a:lnTo>
                    <a:pt x="2115" y="2559"/>
                  </a:lnTo>
                  <a:lnTo>
                    <a:pt x="2116" y="2551"/>
                  </a:lnTo>
                  <a:lnTo>
                    <a:pt x="2117" y="2545"/>
                  </a:lnTo>
                  <a:lnTo>
                    <a:pt x="2118" y="2537"/>
                  </a:lnTo>
                  <a:lnTo>
                    <a:pt x="2119" y="2531"/>
                  </a:lnTo>
                  <a:lnTo>
                    <a:pt x="2121" y="2523"/>
                  </a:lnTo>
                  <a:lnTo>
                    <a:pt x="2122" y="2517"/>
                  </a:lnTo>
                  <a:lnTo>
                    <a:pt x="2125" y="2509"/>
                  </a:lnTo>
                  <a:lnTo>
                    <a:pt x="2126" y="2504"/>
                  </a:lnTo>
                  <a:lnTo>
                    <a:pt x="2128" y="2495"/>
                  </a:lnTo>
                  <a:lnTo>
                    <a:pt x="2130" y="2490"/>
                  </a:lnTo>
                  <a:lnTo>
                    <a:pt x="2133" y="2482"/>
                  </a:lnTo>
                  <a:lnTo>
                    <a:pt x="2135" y="2477"/>
                  </a:lnTo>
                  <a:lnTo>
                    <a:pt x="2138" y="2469"/>
                  </a:lnTo>
                  <a:lnTo>
                    <a:pt x="2140" y="2463"/>
                  </a:lnTo>
                  <a:lnTo>
                    <a:pt x="2143" y="2456"/>
                  </a:lnTo>
                  <a:lnTo>
                    <a:pt x="2145" y="2450"/>
                  </a:lnTo>
                  <a:lnTo>
                    <a:pt x="2149" y="2443"/>
                  </a:lnTo>
                  <a:lnTo>
                    <a:pt x="2151" y="2438"/>
                  </a:lnTo>
                  <a:lnTo>
                    <a:pt x="2155" y="2430"/>
                  </a:lnTo>
                  <a:lnTo>
                    <a:pt x="2158" y="2425"/>
                  </a:lnTo>
                  <a:lnTo>
                    <a:pt x="2162" y="2417"/>
                  </a:lnTo>
                  <a:lnTo>
                    <a:pt x="2164" y="2414"/>
                  </a:lnTo>
                  <a:lnTo>
                    <a:pt x="2169" y="2407"/>
                  </a:lnTo>
                  <a:lnTo>
                    <a:pt x="2172" y="2402"/>
                  </a:lnTo>
                  <a:lnTo>
                    <a:pt x="2176" y="2395"/>
                  </a:lnTo>
                  <a:lnTo>
                    <a:pt x="2180" y="2390"/>
                  </a:lnTo>
                  <a:lnTo>
                    <a:pt x="2185" y="2383"/>
                  </a:lnTo>
                  <a:lnTo>
                    <a:pt x="2188" y="2378"/>
                  </a:lnTo>
                  <a:lnTo>
                    <a:pt x="2193" y="2371"/>
                  </a:lnTo>
                  <a:lnTo>
                    <a:pt x="2197" y="2367"/>
                  </a:lnTo>
                  <a:lnTo>
                    <a:pt x="2202" y="2360"/>
                  </a:lnTo>
                  <a:lnTo>
                    <a:pt x="2206" y="2356"/>
                  </a:lnTo>
                  <a:lnTo>
                    <a:pt x="2212" y="2350"/>
                  </a:lnTo>
                  <a:lnTo>
                    <a:pt x="2215" y="2346"/>
                  </a:lnTo>
                  <a:lnTo>
                    <a:pt x="2221" y="2339"/>
                  </a:lnTo>
                  <a:lnTo>
                    <a:pt x="2225" y="2335"/>
                  </a:lnTo>
                  <a:lnTo>
                    <a:pt x="2232" y="2329"/>
                  </a:lnTo>
                  <a:lnTo>
                    <a:pt x="2236" y="2326"/>
                  </a:lnTo>
                  <a:lnTo>
                    <a:pt x="2242" y="2320"/>
                  </a:lnTo>
                  <a:lnTo>
                    <a:pt x="2246" y="2316"/>
                  </a:lnTo>
                  <a:lnTo>
                    <a:pt x="2253" y="2311"/>
                  </a:lnTo>
                  <a:lnTo>
                    <a:pt x="2257" y="2307"/>
                  </a:lnTo>
                  <a:lnTo>
                    <a:pt x="2264" y="2302"/>
                  </a:lnTo>
                  <a:lnTo>
                    <a:pt x="2269" y="2299"/>
                  </a:lnTo>
                  <a:lnTo>
                    <a:pt x="2276" y="2294"/>
                  </a:lnTo>
                  <a:lnTo>
                    <a:pt x="2281" y="2290"/>
                  </a:lnTo>
                  <a:lnTo>
                    <a:pt x="2288" y="2286"/>
                  </a:lnTo>
                  <a:lnTo>
                    <a:pt x="2293" y="2283"/>
                  </a:lnTo>
                  <a:lnTo>
                    <a:pt x="2300" y="2278"/>
                  </a:lnTo>
                  <a:lnTo>
                    <a:pt x="2304" y="2276"/>
                  </a:lnTo>
                  <a:lnTo>
                    <a:pt x="2311" y="2272"/>
                  </a:lnTo>
                  <a:lnTo>
                    <a:pt x="2317" y="2269"/>
                  </a:lnTo>
                  <a:lnTo>
                    <a:pt x="2324" y="2265"/>
                  </a:lnTo>
                  <a:lnTo>
                    <a:pt x="2330" y="2263"/>
                  </a:lnTo>
                  <a:lnTo>
                    <a:pt x="2337" y="2259"/>
                  </a:lnTo>
                  <a:lnTo>
                    <a:pt x="2343" y="2257"/>
                  </a:lnTo>
                  <a:lnTo>
                    <a:pt x="2351" y="2253"/>
                  </a:lnTo>
                  <a:lnTo>
                    <a:pt x="2356" y="2251"/>
                  </a:lnTo>
                  <a:lnTo>
                    <a:pt x="2364" y="2248"/>
                  </a:lnTo>
                  <a:lnTo>
                    <a:pt x="2370" y="2247"/>
                  </a:lnTo>
                  <a:lnTo>
                    <a:pt x="2378" y="2244"/>
                  </a:lnTo>
                  <a:lnTo>
                    <a:pt x="2383" y="2242"/>
                  </a:lnTo>
                  <a:lnTo>
                    <a:pt x="2391" y="2240"/>
                  </a:lnTo>
                  <a:lnTo>
                    <a:pt x="2397" y="2239"/>
                  </a:lnTo>
                  <a:lnTo>
                    <a:pt x="2405" y="2237"/>
                  </a:lnTo>
                  <a:lnTo>
                    <a:pt x="2410" y="2235"/>
                  </a:lnTo>
                  <a:lnTo>
                    <a:pt x="2419" y="2234"/>
                  </a:lnTo>
                  <a:lnTo>
                    <a:pt x="2424" y="2233"/>
                  </a:lnTo>
                  <a:lnTo>
                    <a:pt x="2433" y="2231"/>
                  </a:lnTo>
                  <a:lnTo>
                    <a:pt x="2438" y="2231"/>
                  </a:lnTo>
                  <a:lnTo>
                    <a:pt x="2447" y="2230"/>
                  </a:lnTo>
                  <a:lnTo>
                    <a:pt x="2452" y="2229"/>
                  </a:lnTo>
                  <a:lnTo>
                    <a:pt x="2460" y="2228"/>
                  </a:lnTo>
                  <a:lnTo>
                    <a:pt x="2466" y="2228"/>
                  </a:lnTo>
                  <a:lnTo>
                    <a:pt x="2474" y="2227"/>
                  </a:lnTo>
                  <a:close/>
                  <a:moveTo>
                    <a:pt x="5915" y="2527"/>
                  </a:moveTo>
                  <a:lnTo>
                    <a:pt x="5911" y="2527"/>
                  </a:lnTo>
                  <a:lnTo>
                    <a:pt x="2492" y="2527"/>
                  </a:lnTo>
                  <a:lnTo>
                    <a:pt x="2488" y="2527"/>
                  </a:lnTo>
                  <a:lnTo>
                    <a:pt x="2485" y="2527"/>
                  </a:lnTo>
                  <a:lnTo>
                    <a:pt x="2481" y="2528"/>
                  </a:lnTo>
                  <a:lnTo>
                    <a:pt x="2478" y="2528"/>
                  </a:lnTo>
                  <a:lnTo>
                    <a:pt x="2475" y="2528"/>
                  </a:lnTo>
                  <a:lnTo>
                    <a:pt x="2472" y="2529"/>
                  </a:lnTo>
                  <a:lnTo>
                    <a:pt x="2469" y="2530"/>
                  </a:lnTo>
                  <a:lnTo>
                    <a:pt x="2467" y="2530"/>
                  </a:lnTo>
                  <a:lnTo>
                    <a:pt x="2464" y="2531"/>
                  </a:lnTo>
                  <a:lnTo>
                    <a:pt x="2462" y="2532"/>
                  </a:lnTo>
                  <a:lnTo>
                    <a:pt x="2459" y="2533"/>
                  </a:lnTo>
                  <a:lnTo>
                    <a:pt x="2457" y="2534"/>
                  </a:lnTo>
                  <a:lnTo>
                    <a:pt x="2455" y="2535"/>
                  </a:lnTo>
                  <a:lnTo>
                    <a:pt x="2452" y="2537"/>
                  </a:lnTo>
                  <a:lnTo>
                    <a:pt x="2449" y="2539"/>
                  </a:lnTo>
                  <a:lnTo>
                    <a:pt x="2447" y="2540"/>
                  </a:lnTo>
                  <a:lnTo>
                    <a:pt x="2444" y="2542"/>
                  </a:lnTo>
                  <a:lnTo>
                    <a:pt x="2442" y="2544"/>
                  </a:lnTo>
                  <a:lnTo>
                    <a:pt x="2440" y="2546"/>
                  </a:lnTo>
                  <a:lnTo>
                    <a:pt x="2438" y="2547"/>
                  </a:lnTo>
                  <a:lnTo>
                    <a:pt x="2435" y="2549"/>
                  </a:lnTo>
                  <a:lnTo>
                    <a:pt x="2433" y="2552"/>
                  </a:lnTo>
                  <a:lnTo>
                    <a:pt x="2432" y="2554"/>
                  </a:lnTo>
                  <a:lnTo>
                    <a:pt x="2430" y="2556"/>
                  </a:lnTo>
                  <a:lnTo>
                    <a:pt x="2428" y="2558"/>
                  </a:lnTo>
                  <a:lnTo>
                    <a:pt x="2426" y="2561"/>
                  </a:lnTo>
                  <a:lnTo>
                    <a:pt x="2425" y="2563"/>
                  </a:lnTo>
                  <a:lnTo>
                    <a:pt x="2423" y="2566"/>
                  </a:lnTo>
                  <a:lnTo>
                    <a:pt x="2421" y="2569"/>
                  </a:lnTo>
                  <a:lnTo>
                    <a:pt x="2420" y="2572"/>
                  </a:lnTo>
                  <a:lnTo>
                    <a:pt x="2419" y="2574"/>
                  </a:lnTo>
                  <a:lnTo>
                    <a:pt x="2418" y="2577"/>
                  </a:lnTo>
                  <a:lnTo>
                    <a:pt x="2416" y="2580"/>
                  </a:lnTo>
                  <a:lnTo>
                    <a:pt x="2416" y="2582"/>
                  </a:lnTo>
                  <a:lnTo>
                    <a:pt x="2415" y="2585"/>
                  </a:lnTo>
                  <a:lnTo>
                    <a:pt x="2414" y="2588"/>
                  </a:lnTo>
                  <a:lnTo>
                    <a:pt x="2413" y="2591"/>
                  </a:lnTo>
                  <a:lnTo>
                    <a:pt x="2413" y="2594"/>
                  </a:lnTo>
                  <a:lnTo>
                    <a:pt x="2413" y="2597"/>
                  </a:lnTo>
                  <a:lnTo>
                    <a:pt x="2412" y="2600"/>
                  </a:lnTo>
                  <a:lnTo>
                    <a:pt x="2412" y="2602"/>
                  </a:lnTo>
                  <a:lnTo>
                    <a:pt x="2412" y="2606"/>
                  </a:lnTo>
                  <a:lnTo>
                    <a:pt x="2412" y="3174"/>
                  </a:lnTo>
                  <a:lnTo>
                    <a:pt x="2412" y="3178"/>
                  </a:lnTo>
                  <a:lnTo>
                    <a:pt x="2412" y="3180"/>
                  </a:lnTo>
                  <a:lnTo>
                    <a:pt x="2413" y="3183"/>
                  </a:lnTo>
                  <a:lnTo>
                    <a:pt x="2413" y="3186"/>
                  </a:lnTo>
                  <a:lnTo>
                    <a:pt x="2413" y="3189"/>
                  </a:lnTo>
                  <a:lnTo>
                    <a:pt x="2414" y="3191"/>
                  </a:lnTo>
                  <a:lnTo>
                    <a:pt x="2415" y="3194"/>
                  </a:lnTo>
                  <a:lnTo>
                    <a:pt x="2416" y="3197"/>
                  </a:lnTo>
                  <a:lnTo>
                    <a:pt x="2416" y="3200"/>
                  </a:lnTo>
                  <a:lnTo>
                    <a:pt x="2418" y="3203"/>
                  </a:lnTo>
                  <a:lnTo>
                    <a:pt x="2419" y="3206"/>
                  </a:lnTo>
                  <a:lnTo>
                    <a:pt x="2420" y="3209"/>
                  </a:lnTo>
                  <a:lnTo>
                    <a:pt x="2422" y="3212"/>
                  </a:lnTo>
                  <a:lnTo>
                    <a:pt x="2423" y="3214"/>
                  </a:lnTo>
                  <a:lnTo>
                    <a:pt x="2425" y="3217"/>
                  </a:lnTo>
                  <a:lnTo>
                    <a:pt x="2426" y="3219"/>
                  </a:lnTo>
                  <a:lnTo>
                    <a:pt x="2428" y="3222"/>
                  </a:lnTo>
                  <a:lnTo>
                    <a:pt x="2430" y="3224"/>
                  </a:lnTo>
                  <a:lnTo>
                    <a:pt x="2432" y="3226"/>
                  </a:lnTo>
                  <a:lnTo>
                    <a:pt x="2433" y="3228"/>
                  </a:lnTo>
                  <a:lnTo>
                    <a:pt x="2435" y="3231"/>
                  </a:lnTo>
                  <a:lnTo>
                    <a:pt x="2438" y="3233"/>
                  </a:lnTo>
                  <a:lnTo>
                    <a:pt x="2440" y="3234"/>
                  </a:lnTo>
                  <a:lnTo>
                    <a:pt x="2442" y="3236"/>
                  </a:lnTo>
                  <a:lnTo>
                    <a:pt x="2444" y="3238"/>
                  </a:lnTo>
                  <a:lnTo>
                    <a:pt x="2447" y="3240"/>
                  </a:lnTo>
                  <a:lnTo>
                    <a:pt x="2449" y="3241"/>
                  </a:lnTo>
                  <a:lnTo>
                    <a:pt x="2452" y="3243"/>
                  </a:lnTo>
                  <a:lnTo>
                    <a:pt x="2455" y="3245"/>
                  </a:lnTo>
                  <a:lnTo>
                    <a:pt x="2457" y="3246"/>
                  </a:lnTo>
                  <a:lnTo>
                    <a:pt x="2459" y="3247"/>
                  </a:lnTo>
                  <a:lnTo>
                    <a:pt x="2462" y="3248"/>
                  </a:lnTo>
                  <a:lnTo>
                    <a:pt x="2464" y="3249"/>
                  </a:lnTo>
                  <a:lnTo>
                    <a:pt x="2467" y="3250"/>
                  </a:lnTo>
                  <a:lnTo>
                    <a:pt x="2469" y="3250"/>
                  </a:lnTo>
                  <a:lnTo>
                    <a:pt x="2472" y="3251"/>
                  </a:lnTo>
                  <a:lnTo>
                    <a:pt x="2475" y="3252"/>
                  </a:lnTo>
                  <a:lnTo>
                    <a:pt x="2478" y="3252"/>
                  </a:lnTo>
                  <a:lnTo>
                    <a:pt x="2481" y="3252"/>
                  </a:lnTo>
                  <a:lnTo>
                    <a:pt x="2485" y="3253"/>
                  </a:lnTo>
                  <a:lnTo>
                    <a:pt x="2488" y="3253"/>
                  </a:lnTo>
                  <a:lnTo>
                    <a:pt x="2492" y="3253"/>
                  </a:lnTo>
                  <a:lnTo>
                    <a:pt x="5911" y="3253"/>
                  </a:lnTo>
                  <a:lnTo>
                    <a:pt x="5915" y="3253"/>
                  </a:lnTo>
                  <a:lnTo>
                    <a:pt x="5919" y="3253"/>
                  </a:lnTo>
                  <a:lnTo>
                    <a:pt x="5922" y="3252"/>
                  </a:lnTo>
                  <a:lnTo>
                    <a:pt x="5925" y="3252"/>
                  </a:lnTo>
                  <a:lnTo>
                    <a:pt x="5928" y="3252"/>
                  </a:lnTo>
                  <a:lnTo>
                    <a:pt x="5931" y="3251"/>
                  </a:lnTo>
                  <a:lnTo>
                    <a:pt x="5934" y="3250"/>
                  </a:lnTo>
                  <a:lnTo>
                    <a:pt x="5937" y="3250"/>
                  </a:lnTo>
                  <a:lnTo>
                    <a:pt x="5940" y="3249"/>
                  </a:lnTo>
                  <a:lnTo>
                    <a:pt x="5942" y="3248"/>
                  </a:lnTo>
                  <a:lnTo>
                    <a:pt x="5945" y="3247"/>
                  </a:lnTo>
                  <a:lnTo>
                    <a:pt x="5947" y="3245"/>
                  </a:lnTo>
                  <a:lnTo>
                    <a:pt x="5950" y="3244"/>
                  </a:lnTo>
                  <a:lnTo>
                    <a:pt x="5952" y="3243"/>
                  </a:lnTo>
                  <a:lnTo>
                    <a:pt x="5953" y="3242"/>
                  </a:lnTo>
                  <a:lnTo>
                    <a:pt x="5956" y="3241"/>
                  </a:lnTo>
                  <a:lnTo>
                    <a:pt x="5958" y="3239"/>
                  </a:lnTo>
                  <a:lnTo>
                    <a:pt x="5961" y="3237"/>
                  </a:lnTo>
                  <a:lnTo>
                    <a:pt x="5963" y="3235"/>
                  </a:lnTo>
                  <a:lnTo>
                    <a:pt x="5965" y="3233"/>
                  </a:lnTo>
                  <a:lnTo>
                    <a:pt x="5967" y="3231"/>
                  </a:lnTo>
                  <a:lnTo>
                    <a:pt x="5969" y="3229"/>
                  </a:lnTo>
                  <a:lnTo>
                    <a:pt x="5971" y="3227"/>
                  </a:lnTo>
                  <a:lnTo>
                    <a:pt x="5973" y="3224"/>
                  </a:lnTo>
                  <a:lnTo>
                    <a:pt x="5975" y="3222"/>
                  </a:lnTo>
                  <a:lnTo>
                    <a:pt x="5977" y="3220"/>
                  </a:lnTo>
                  <a:lnTo>
                    <a:pt x="5978" y="3217"/>
                  </a:lnTo>
                  <a:lnTo>
                    <a:pt x="5980" y="3214"/>
                  </a:lnTo>
                  <a:lnTo>
                    <a:pt x="5981" y="3212"/>
                  </a:lnTo>
                  <a:lnTo>
                    <a:pt x="5983" y="3209"/>
                  </a:lnTo>
                  <a:lnTo>
                    <a:pt x="5984" y="3206"/>
                  </a:lnTo>
                  <a:lnTo>
                    <a:pt x="5985" y="3203"/>
                  </a:lnTo>
                  <a:lnTo>
                    <a:pt x="5987" y="3200"/>
                  </a:lnTo>
                  <a:lnTo>
                    <a:pt x="5987" y="3197"/>
                  </a:lnTo>
                  <a:lnTo>
                    <a:pt x="5988" y="3194"/>
                  </a:lnTo>
                  <a:lnTo>
                    <a:pt x="5989" y="3191"/>
                  </a:lnTo>
                  <a:lnTo>
                    <a:pt x="5990" y="3189"/>
                  </a:lnTo>
                  <a:lnTo>
                    <a:pt x="5990" y="3186"/>
                  </a:lnTo>
                  <a:lnTo>
                    <a:pt x="5990" y="3183"/>
                  </a:lnTo>
                  <a:lnTo>
                    <a:pt x="5991" y="3180"/>
                  </a:lnTo>
                  <a:lnTo>
                    <a:pt x="5991" y="3178"/>
                  </a:lnTo>
                  <a:lnTo>
                    <a:pt x="5991" y="3174"/>
                  </a:lnTo>
                  <a:lnTo>
                    <a:pt x="5991" y="2606"/>
                  </a:lnTo>
                  <a:lnTo>
                    <a:pt x="5991" y="2602"/>
                  </a:lnTo>
                  <a:lnTo>
                    <a:pt x="5991" y="2600"/>
                  </a:lnTo>
                  <a:lnTo>
                    <a:pt x="5990" y="2597"/>
                  </a:lnTo>
                  <a:lnTo>
                    <a:pt x="5990" y="2594"/>
                  </a:lnTo>
                  <a:lnTo>
                    <a:pt x="5990" y="2591"/>
                  </a:lnTo>
                  <a:lnTo>
                    <a:pt x="5989" y="2588"/>
                  </a:lnTo>
                  <a:lnTo>
                    <a:pt x="5988" y="2585"/>
                  </a:lnTo>
                  <a:lnTo>
                    <a:pt x="5987" y="2582"/>
                  </a:lnTo>
                  <a:lnTo>
                    <a:pt x="5987" y="2580"/>
                  </a:lnTo>
                  <a:lnTo>
                    <a:pt x="5985" y="2577"/>
                  </a:lnTo>
                  <a:lnTo>
                    <a:pt x="5984" y="2574"/>
                  </a:lnTo>
                  <a:lnTo>
                    <a:pt x="5983" y="2572"/>
                  </a:lnTo>
                  <a:lnTo>
                    <a:pt x="5982" y="2569"/>
                  </a:lnTo>
                  <a:lnTo>
                    <a:pt x="5980" y="2566"/>
                  </a:lnTo>
                  <a:lnTo>
                    <a:pt x="5978" y="2563"/>
                  </a:lnTo>
                  <a:lnTo>
                    <a:pt x="5977" y="2560"/>
                  </a:lnTo>
                  <a:lnTo>
                    <a:pt x="5975" y="2558"/>
                  </a:lnTo>
                  <a:lnTo>
                    <a:pt x="5973" y="2556"/>
                  </a:lnTo>
                  <a:lnTo>
                    <a:pt x="5971" y="2553"/>
                  </a:lnTo>
                  <a:lnTo>
                    <a:pt x="5969" y="2551"/>
                  </a:lnTo>
                  <a:lnTo>
                    <a:pt x="5967" y="2549"/>
                  </a:lnTo>
                  <a:lnTo>
                    <a:pt x="5965" y="2547"/>
                  </a:lnTo>
                  <a:lnTo>
                    <a:pt x="5963" y="2545"/>
                  </a:lnTo>
                  <a:lnTo>
                    <a:pt x="5961" y="2543"/>
                  </a:lnTo>
                  <a:lnTo>
                    <a:pt x="5958" y="2541"/>
                  </a:lnTo>
                  <a:lnTo>
                    <a:pt x="5956" y="2539"/>
                  </a:lnTo>
                  <a:lnTo>
                    <a:pt x="5953" y="2538"/>
                  </a:lnTo>
                  <a:lnTo>
                    <a:pt x="5952" y="2537"/>
                  </a:lnTo>
                  <a:lnTo>
                    <a:pt x="5950" y="2536"/>
                  </a:lnTo>
                  <a:lnTo>
                    <a:pt x="5947" y="2535"/>
                  </a:lnTo>
                  <a:lnTo>
                    <a:pt x="5945" y="2533"/>
                  </a:lnTo>
                  <a:lnTo>
                    <a:pt x="5942" y="2532"/>
                  </a:lnTo>
                  <a:lnTo>
                    <a:pt x="5940" y="2531"/>
                  </a:lnTo>
                  <a:lnTo>
                    <a:pt x="5937" y="2530"/>
                  </a:lnTo>
                  <a:lnTo>
                    <a:pt x="5934" y="2530"/>
                  </a:lnTo>
                  <a:lnTo>
                    <a:pt x="5931" y="2529"/>
                  </a:lnTo>
                  <a:lnTo>
                    <a:pt x="5928" y="2528"/>
                  </a:lnTo>
                  <a:lnTo>
                    <a:pt x="5925" y="2528"/>
                  </a:lnTo>
                  <a:lnTo>
                    <a:pt x="5922" y="2528"/>
                  </a:lnTo>
                  <a:lnTo>
                    <a:pt x="5919" y="2527"/>
                  </a:lnTo>
                  <a:lnTo>
                    <a:pt x="5915" y="2527"/>
                  </a:lnTo>
                  <a:close/>
                  <a:moveTo>
                    <a:pt x="3158" y="5420"/>
                  </a:moveTo>
                  <a:lnTo>
                    <a:pt x="3164" y="5420"/>
                  </a:lnTo>
                  <a:lnTo>
                    <a:pt x="3172" y="5420"/>
                  </a:lnTo>
                  <a:lnTo>
                    <a:pt x="3175" y="5420"/>
                  </a:lnTo>
                  <a:lnTo>
                    <a:pt x="5684" y="5420"/>
                  </a:lnTo>
                  <a:lnTo>
                    <a:pt x="5687" y="5420"/>
                  </a:lnTo>
                  <a:lnTo>
                    <a:pt x="5696" y="5420"/>
                  </a:lnTo>
                  <a:lnTo>
                    <a:pt x="5701" y="5420"/>
                  </a:lnTo>
                  <a:lnTo>
                    <a:pt x="5710" y="5421"/>
                  </a:lnTo>
                  <a:lnTo>
                    <a:pt x="5716" y="5421"/>
                  </a:lnTo>
                  <a:lnTo>
                    <a:pt x="5724" y="5422"/>
                  </a:lnTo>
                  <a:lnTo>
                    <a:pt x="5730" y="5423"/>
                  </a:lnTo>
                  <a:lnTo>
                    <a:pt x="5738" y="5424"/>
                  </a:lnTo>
                  <a:lnTo>
                    <a:pt x="5744" y="5425"/>
                  </a:lnTo>
                  <a:lnTo>
                    <a:pt x="5752" y="5426"/>
                  </a:lnTo>
                  <a:lnTo>
                    <a:pt x="5758" y="5427"/>
                  </a:lnTo>
                  <a:lnTo>
                    <a:pt x="5766" y="5429"/>
                  </a:lnTo>
                  <a:lnTo>
                    <a:pt x="5772" y="5430"/>
                  </a:lnTo>
                  <a:lnTo>
                    <a:pt x="5780" y="5433"/>
                  </a:lnTo>
                  <a:lnTo>
                    <a:pt x="5785" y="5434"/>
                  </a:lnTo>
                  <a:lnTo>
                    <a:pt x="5794" y="5436"/>
                  </a:lnTo>
                  <a:lnTo>
                    <a:pt x="5799" y="5438"/>
                  </a:lnTo>
                  <a:lnTo>
                    <a:pt x="5807" y="5441"/>
                  </a:lnTo>
                  <a:lnTo>
                    <a:pt x="5812" y="5443"/>
                  </a:lnTo>
                  <a:lnTo>
                    <a:pt x="5820" y="5446"/>
                  </a:lnTo>
                  <a:lnTo>
                    <a:pt x="5826" y="5448"/>
                  </a:lnTo>
                  <a:lnTo>
                    <a:pt x="5833" y="5451"/>
                  </a:lnTo>
                  <a:lnTo>
                    <a:pt x="5839" y="5453"/>
                  </a:lnTo>
                  <a:lnTo>
                    <a:pt x="5846" y="5457"/>
                  </a:lnTo>
                  <a:lnTo>
                    <a:pt x="5851" y="5459"/>
                  </a:lnTo>
                  <a:lnTo>
                    <a:pt x="5859" y="5463"/>
                  </a:lnTo>
                  <a:lnTo>
                    <a:pt x="5864" y="5466"/>
                  </a:lnTo>
                  <a:lnTo>
                    <a:pt x="5872" y="5470"/>
                  </a:lnTo>
                  <a:lnTo>
                    <a:pt x="5875" y="5472"/>
                  </a:lnTo>
                  <a:lnTo>
                    <a:pt x="5882" y="5477"/>
                  </a:lnTo>
                  <a:lnTo>
                    <a:pt x="5887" y="5480"/>
                  </a:lnTo>
                  <a:lnTo>
                    <a:pt x="5894" y="5484"/>
                  </a:lnTo>
                  <a:lnTo>
                    <a:pt x="5899" y="5487"/>
                  </a:lnTo>
                  <a:lnTo>
                    <a:pt x="5906" y="5492"/>
                  </a:lnTo>
                  <a:lnTo>
                    <a:pt x="5911" y="5496"/>
                  </a:lnTo>
                  <a:lnTo>
                    <a:pt x="5917" y="5501"/>
                  </a:lnTo>
                  <a:lnTo>
                    <a:pt x="5922" y="5504"/>
                  </a:lnTo>
                  <a:lnTo>
                    <a:pt x="5928" y="5510"/>
                  </a:lnTo>
                  <a:lnTo>
                    <a:pt x="5933" y="5513"/>
                  </a:lnTo>
                  <a:lnTo>
                    <a:pt x="5939" y="5519"/>
                  </a:lnTo>
                  <a:lnTo>
                    <a:pt x="5943" y="5523"/>
                  </a:lnTo>
                  <a:lnTo>
                    <a:pt x="5949" y="5529"/>
                  </a:lnTo>
                  <a:lnTo>
                    <a:pt x="5953" y="5533"/>
                  </a:lnTo>
                  <a:lnTo>
                    <a:pt x="5959" y="5539"/>
                  </a:lnTo>
                  <a:lnTo>
                    <a:pt x="5963" y="5543"/>
                  </a:lnTo>
                  <a:lnTo>
                    <a:pt x="5969" y="5549"/>
                  </a:lnTo>
                  <a:lnTo>
                    <a:pt x="5972" y="5553"/>
                  </a:lnTo>
                  <a:lnTo>
                    <a:pt x="5978" y="5560"/>
                  </a:lnTo>
                  <a:lnTo>
                    <a:pt x="5981" y="5564"/>
                  </a:lnTo>
                  <a:lnTo>
                    <a:pt x="5986" y="5571"/>
                  </a:lnTo>
                  <a:lnTo>
                    <a:pt x="5990" y="5575"/>
                  </a:lnTo>
                  <a:lnTo>
                    <a:pt x="5995" y="5582"/>
                  </a:lnTo>
                  <a:lnTo>
                    <a:pt x="5998" y="5587"/>
                  </a:lnTo>
                  <a:lnTo>
                    <a:pt x="6002" y="5594"/>
                  </a:lnTo>
                  <a:lnTo>
                    <a:pt x="6005" y="5598"/>
                  </a:lnTo>
                  <a:lnTo>
                    <a:pt x="6010" y="5606"/>
                  </a:lnTo>
                  <a:lnTo>
                    <a:pt x="6014" y="5612"/>
                  </a:lnTo>
                  <a:lnTo>
                    <a:pt x="6018" y="5620"/>
                  </a:lnTo>
                  <a:lnTo>
                    <a:pt x="6020" y="5625"/>
                  </a:lnTo>
                  <a:lnTo>
                    <a:pt x="6024" y="5632"/>
                  </a:lnTo>
                  <a:lnTo>
                    <a:pt x="6027" y="5637"/>
                  </a:lnTo>
                  <a:lnTo>
                    <a:pt x="6030" y="5645"/>
                  </a:lnTo>
                  <a:lnTo>
                    <a:pt x="6032" y="5650"/>
                  </a:lnTo>
                  <a:lnTo>
                    <a:pt x="6036" y="5658"/>
                  </a:lnTo>
                  <a:lnTo>
                    <a:pt x="6038" y="5664"/>
                  </a:lnTo>
                  <a:lnTo>
                    <a:pt x="6041" y="5672"/>
                  </a:lnTo>
                  <a:lnTo>
                    <a:pt x="6042" y="5677"/>
                  </a:lnTo>
                  <a:lnTo>
                    <a:pt x="6045" y="5685"/>
                  </a:lnTo>
                  <a:lnTo>
                    <a:pt x="6047" y="5690"/>
                  </a:lnTo>
                  <a:lnTo>
                    <a:pt x="6049" y="5698"/>
                  </a:lnTo>
                  <a:lnTo>
                    <a:pt x="6050" y="5704"/>
                  </a:lnTo>
                  <a:lnTo>
                    <a:pt x="6052" y="5712"/>
                  </a:lnTo>
                  <a:lnTo>
                    <a:pt x="6053" y="5718"/>
                  </a:lnTo>
                  <a:lnTo>
                    <a:pt x="6055" y="5726"/>
                  </a:lnTo>
                  <a:lnTo>
                    <a:pt x="6056" y="5731"/>
                  </a:lnTo>
                  <a:lnTo>
                    <a:pt x="6058" y="5740"/>
                  </a:lnTo>
                  <a:lnTo>
                    <a:pt x="6058" y="5745"/>
                  </a:lnTo>
                  <a:lnTo>
                    <a:pt x="6059" y="5754"/>
                  </a:lnTo>
                  <a:lnTo>
                    <a:pt x="6060" y="5759"/>
                  </a:lnTo>
                  <a:lnTo>
                    <a:pt x="6061" y="5767"/>
                  </a:lnTo>
                  <a:lnTo>
                    <a:pt x="6061" y="5773"/>
                  </a:lnTo>
                  <a:lnTo>
                    <a:pt x="6062" y="5781"/>
                  </a:lnTo>
                  <a:lnTo>
                    <a:pt x="6062" y="5787"/>
                  </a:lnTo>
                  <a:lnTo>
                    <a:pt x="6062" y="5795"/>
                  </a:lnTo>
                  <a:lnTo>
                    <a:pt x="6062" y="5798"/>
                  </a:lnTo>
                  <a:lnTo>
                    <a:pt x="6062" y="6369"/>
                  </a:lnTo>
                  <a:lnTo>
                    <a:pt x="6062" y="6372"/>
                  </a:lnTo>
                  <a:lnTo>
                    <a:pt x="6062" y="6380"/>
                  </a:lnTo>
                  <a:lnTo>
                    <a:pt x="6062" y="6386"/>
                  </a:lnTo>
                  <a:lnTo>
                    <a:pt x="6061" y="6394"/>
                  </a:lnTo>
                  <a:lnTo>
                    <a:pt x="6061" y="6400"/>
                  </a:lnTo>
                  <a:lnTo>
                    <a:pt x="6060" y="6408"/>
                  </a:lnTo>
                  <a:lnTo>
                    <a:pt x="6059" y="6413"/>
                  </a:lnTo>
                  <a:lnTo>
                    <a:pt x="6058" y="6422"/>
                  </a:lnTo>
                  <a:lnTo>
                    <a:pt x="6058" y="6427"/>
                  </a:lnTo>
                  <a:lnTo>
                    <a:pt x="6056" y="6436"/>
                  </a:lnTo>
                  <a:lnTo>
                    <a:pt x="6055" y="6441"/>
                  </a:lnTo>
                  <a:lnTo>
                    <a:pt x="6053" y="6449"/>
                  </a:lnTo>
                  <a:lnTo>
                    <a:pt x="6052" y="6455"/>
                  </a:lnTo>
                  <a:lnTo>
                    <a:pt x="6050" y="6463"/>
                  </a:lnTo>
                  <a:lnTo>
                    <a:pt x="6049" y="6469"/>
                  </a:lnTo>
                  <a:lnTo>
                    <a:pt x="6047" y="6477"/>
                  </a:lnTo>
                  <a:lnTo>
                    <a:pt x="6045" y="6482"/>
                  </a:lnTo>
                  <a:lnTo>
                    <a:pt x="6042" y="6490"/>
                  </a:lnTo>
                  <a:lnTo>
                    <a:pt x="6041" y="6495"/>
                  </a:lnTo>
                  <a:lnTo>
                    <a:pt x="6038" y="6503"/>
                  </a:lnTo>
                  <a:lnTo>
                    <a:pt x="6036" y="6509"/>
                  </a:lnTo>
                  <a:lnTo>
                    <a:pt x="6032" y="6517"/>
                  </a:lnTo>
                  <a:lnTo>
                    <a:pt x="6030" y="6522"/>
                  </a:lnTo>
                  <a:lnTo>
                    <a:pt x="6027" y="6530"/>
                  </a:lnTo>
                  <a:lnTo>
                    <a:pt x="6024" y="6535"/>
                  </a:lnTo>
                  <a:lnTo>
                    <a:pt x="6020" y="6542"/>
                  </a:lnTo>
                  <a:lnTo>
                    <a:pt x="6018" y="6547"/>
                  </a:lnTo>
                  <a:lnTo>
                    <a:pt x="6014" y="6555"/>
                  </a:lnTo>
                  <a:lnTo>
                    <a:pt x="6010" y="6561"/>
                  </a:lnTo>
                  <a:lnTo>
                    <a:pt x="6005" y="6569"/>
                  </a:lnTo>
                  <a:lnTo>
                    <a:pt x="6002" y="6573"/>
                  </a:lnTo>
                  <a:lnTo>
                    <a:pt x="5998" y="6580"/>
                  </a:lnTo>
                  <a:lnTo>
                    <a:pt x="5995" y="6585"/>
                  </a:lnTo>
                  <a:lnTo>
                    <a:pt x="5990" y="6592"/>
                  </a:lnTo>
                  <a:lnTo>
                    <a:pt x="5986" y="6596"/>
                  </a:lnTo>
                  <a:lnTo>
                    <a:pt x="5981" y="6603"/>
                  </a:lnTo>
                  <a:lnTo>
                    <a:pt x="5978" y="6607"/>
                  </a:lnTo>
                  <a:lnTo>
                    <a:pt x="5972" y="6614"/>
                  </a:lnTo>
                  <a:lnTo>
                    <a:pt x="5969" y="6618"/>
                  </a:lnTo>
                  <a:lnTo>
                    <a:pt x="5963" y="6624"/>
                  </a:lnTo>
                  <a:lnTo>
                    <a:pt x="5959" y="6628"/>
                  </a:lnTo>
                  <a:lnTo>
                    <a:pt x="5953" y="6634"/>
                  </a:lnTo>
                  <a:lnTo>
                    <a:pt x="5949" y="6638"/>
                  </a:lnTo>
                  <a:lnTo>
                    <a:pt x="5943" y="6644"/>
                  </a:lnTo>
                  <a:lnTo>
                    <a:pt x="5939" y="6648"/>
                  </a:lnTo>
                  <a:lnTo>
                    <a:pt x="5933" y="6654"/>
                  </a:lnTo>
                  <a:lnTo>
                    <a:pt x="5928" y="6657"/>
                  </a:lnTo>
                  <a:lnTo>
                    <a:pt x="5922" y="6663"/>
                  </a:lnTo>
                  <a:lnTo>
                    <a:pt x="5917" y="6666"/>
                  </a:lnTo>
                  <a:lnTo>
                    <a:pt x="5911" y="6671"/>
                  </a:lnTo>
                  <a:lnTo>
                    <a:pt x="5906" y="6675"/>
                  </a:lnTo>
                  <a:lnTo>
                    <a:pt x="5899" y="6680"/>
                  </a:lnTo>
                  <a:lnTo>
                    <a:pt x="5894" y="6683"/>
                  </a:lnTo>
                  <a:lnTo>
                    <a:pt x="5887" y="6687"/>
                  </a:lnTo>
                  <a:lnTo>
                    <a:pt x="5882" y="6690"/>
                  </a:lnTo>
                  <a:lnTo>
                    <a:pt x="5875" y="6695"/>
                  </a:lnTo>
                  <a:lnTo>
                    <a:pt x="5872" y="6697"/>
                  </a:lnTo>
                  <a:lnTo>
                    <a:pt x="5864" y="6701"/>
                  </a:lnTo>
                  <a:lnTo>
                    <a:pt x="5859" y="6704"/>
                  </a:lnTo>
                  <a:lnTo>
                    <a:pt x="5851" y="6708"/>
                  </a:lnTo>
                  <a:lnTo>
                    <a:pt x="5846" y="6710"/>
                  </a:lnTo>
                  <a:lnTo>
                    <a:pt x="5839" y="6714"/>
                  </a:lnTo>
                  <a:lnTo>
                    <a:pt x="5833" y="6716"/>
                  </a:lnTo>
                  <a:lnTo>
                    <a:pt x="5826" y="6719"/>
                  </a:lnTo>
                  <a:lnTo>
                    <a:pt x="5820" y="6721"/>
                  </a:lnTo>
                  <a:lnTo>
                    <a:pt x="5812" y="6724"/>
                  </a:lnTo>
                  <a:lnTo>
                    <a:pt x="5807" y="6726"/>
                  </a:lnTo>
                  <a:lnTo>
                    <a:pt x="5799" y="6729"/>
                  </a:lnTo>
                  <a:lnTo>
                    <a:pt x="5794" y="6731"/>
                  </a:lnTo>
                  <a:lnTo>
                    <a:pt x="5785" y="6733"/>
                  </a:lnTo>
                  <a:lnTo>
                    <a:pt x="5780" y="6734"/>
                  </a:lnTo>
                  <a:lnTo>
                    <a:pt x="5772" y="6737"/>
                  </a:lnTo>
                  <a:lnTo>
                    <a:pt x="5766" y="6738"/>
                  </a:lnTo>
                  <a:lnTo>
                    <a:pt x="5758" y="6740"/>
                  </a:lnTo>
                  <a:lnTo>
                    <a:pt x="5752" y="6741"/>
                  </a:lnTo>
                  <a:lnTo>
                    <a:pt x="5744" y="6742"/>
                  </a:lnTo>
                  <a:lnTo>
                    <a:pt x="5738" y="6743"/>
                  </a:lnTo>
                  <a:lnTo>
                    <a:pt x="5730" y="6744"/>
                  </a:lnTo>
                  <a:lnTo>
                    <a:pt x="5724" y="6745"/>
                  </a:lnTo>
                  <a:lnTo>
                    <a:pt x="5716" y="6746"/>
                  </a:lnTo>
                  <a:lnTo>
                    <a:pt x="5710" y="6746"/>
                  </a:lnTo>
                  <a:lnTo>
                    <a:pt x="5701" y="6747"/>
                  </a:lnTo>
                  <a:lnTo>
                    <a:pt x="5696" y="6747"/>
                  </a:lnTo>
                  <a:lnTo>
                    <a:pt x="5687" y="6747"/>
                  </a:lnTo>
                  <a:lnTo>
                    <a:pt x="5684" y="6747"/>
                  </a:lnTo>
                  <a:lnTo>
                    <a:pt x="3175" y="6747"/>
                  </a:lnTo>
                  <a:lnTo>
                    <a:pt x="3172" y="6747"/>
                  </a:lnTo>
                  <a:lnTo>
                    <a:pt x="3164" y="6747"/>
                  </a:lnTo>
                  <a:lnTo>
                    <a:pt x="3158" y="6747"/>
                  </a:lnTo>
                  <a:lnTo>
                    <a:pt x="3149" y="6746"/>
                  </a:lnTo>
                  <a:lnTo>
                    <a:pt x="3143" y="6746"/>
                  </a:lnTo>
                  <a:lnTo>
                    <a:pt x="3135" y="6745"/>
                  </a:lnTo>
                  <a:lnTo>
                    <a:pt x="3129" y="6744"/>
                  </a:lnTo>
                  <a:lnTo>
                    <a:pt x="3121" y="6743"/>
                  </a:lnTo>
                  <a:lnTo>
                    <a:pt x="3115" y="6742"/>
                  </a:lnTo>
                  <a:lnTo>
                    <a:pt x="3107" y="6741"/>
                  </a:lnTo>
                  <a:lnTo>
                    <a:pt x="3101" y="6740"/>
                  </a:lnTo>
                  <a:lnTo>
                    <a:pt x="3093" y="6738"/>
                  </a:lnTo>
                  <a:lnTo>
                    <a:pt x="3087" y="6736"/>
                  </a:lnTo>
                  <a:lnTo>
                    <a:pt x="3079" y="6734"/>
                  </a:lnTo>
                  <a:lnTo>
                    <a:pt x="3074" y="6733"/>
                  </a:lnTo>
                  <a:lnTo>
                    <a:pt x="3066" y="6730"/>
                  </a:lnTo>
                  <a:lnTo>
                    <a:pt x="3060" y="6729"/>
                  </a:lnTo>
                  <a:lnTo>
                    <a:pt x="3052" y="6726"/>
                  </a:lnTo>
                  <a:lnTo>
                    <a:pt x="3047" y="6724"/>
                  </a:lnTo>
                  <a:lnTo>
                    <a:pt x="3039" y="6721"/>
                  </a:lnTo>
                  <a:lnTo>
                    <a:pt x="3034" y="6719"/>
                  </a:lnTo>
                  <a:lnTo>
                    <a:pt x="3026" y="6716"/>
                  </a:lnTo>
                  <a:lnTo>
                    <a:pt x="3021" y="6714"/>
                  </a:lnTo>
                  <a:lnTo>
                    <a:pt x="3014" y="6710"/>
                  </a:lnTo>
                  <a:lnTo>
                    <a:pt x="3009" y="6708"/>
                  </a:lnTo>
                  <a:lnTo>
                    <a:pt x="3001" y="6704"/>
                  </a:lnTo>
                  <a:lnTo>
                    <a:pt x="2996" y="6702"/>
                  </a:lnTo>
                  <a:lnTo>
                    <a:pt x="2989" y="6698"/>
                  </a:lnTo>
                  <a:lnTo>
                    <a:pt x="2984" y="6695"/>
                  </a:lnTo>
                  <a:lnTo>
                    <a:pt x="2977" y="6690"/>
                  </a:lnTo>
                  <a:lnTo>
                    <a:pt x="2972" y="6687"/>
                  </a:lnTo>
                  <a:lnTo>
                    <a:pt x="2965" y="6683"/>
                  </a:lnTo>
                  <a:lnTo>
                    <a:pt x="2960" y="6680"/>
                  </a:lnTo>
                  <a:lnTo>
                    <a:pt x="2953" y="6675"/>
                  </a:lnTo>
                  <a:lnTo>
                    <a:pt x="2948" y="6671"/>
                  </a:lnTo>
                  <a:lnTo>
                    <a:pt x="2942" y="6666"/>
                  </a:lnTo>
                  <a:lnTo>
                    <a:pt x="2937" y="6663"/>
                  </a:lnTo>
                  <a:lnTo>
                    <a:pt x="2931" y="6657"/>
                  </a:lnTo>
                  <a:lnTo>
                    <a:pt x="2926" y="6654"/>
                  </a:lnTo>
                  <a:lnTo>
                    <a:pt x="2920" y="6648"/>
                  </a:lnTo>
                  <a:lnTo>
                    <a:pt x="2916" y="6644"/>
                  </a:lnTo>
                  <a:lnTo>
                    <a:pt x="2910" y="6638"/>
                  </a:lnTo>
                  <a:lnTo>
                    <a:pt x="2906" y="6634"/>
                  </a:lnTo>
                  <a:lnTo>
                    <a:pt x="2900" y="6628"/>
                  </a:lnTo>
                  <a:lnTo>
                    <a:pt x="2896" y="6624"/>
                  </a:lnTo>
                  <a:lnTo>
                    <a:pt x="2890" y="6618"/>
                  </a:lnTo>
                  <a:lnTo>
                    <a:pt x="2887" y="6614"/>
                  </a:lnTo>
                  <a:lnTo>
                    <a:pt x="2881" y="6607"/>
                  </a:lnTo>
                  <a:lnTo>
                    <a:pt x="2878" y="6603"/>
                  </a:lnTo>
                  <a:lnTo>
                    <a:pt x="2873" y="6596"/>
                  </a:lnTo>
                  <a:lnTo>
                    <a:pt x="2869" y="6592"/>
                  </a:lnTo>
                  <a:lnTo>
                    <a:pt x="2864" y="6585"/>
                  </a:lnTo>
                  <a:lnTo>
                    <a:pt x="2861" y="6580"/>
                  </a:lnTo>
                  <a:lnTo>
                    <a:pt x="2857" y="6573"/>
                  </a:lnTo>
                  <a:lnTo>
                    <a:pt x="2854" y="6569"/>
                  </a:lnTo>
                  <a:lnTo>
                    <a:pt x="2849" y="6561"/>
                  </a:lnTo>
                  <a:lnTo>
                    <a:pt x="2845" y="6555"/>
                  </a:lnTo>
                  <a:lnTo>
                    <a:pt x="2841" y="6547"/>
                  </a:lnTo>
                  <a:lnTo>
                    <a:pt x="2839" y="6542"/>
                  </a:lnTo>
                  <a:lnTo>
                    <a:pt x="2835" y="6535"/>
                  </a:lnTo>
                  <a:lnTo>
                    <a:pt x="2832" y="6530"/>
                  </a:lnTo>
                  <a:lnTo>
                    <a:pt x="2829" y="6522"/>
                  </a:lnTo>
                  <a:lnTo>
                    <a:pt x="2827" y="6517"/>
                  </a:lnTo>
                  <a:lnTo>
                    <a:pt x="2823" y="6509"/>
                  </a:lnTo>
                  <a:lnTo>
                    <a:pt x="2821" y="6503"/>
                  </a:lnTo>
                  <a:lnTo>
                    <a:pt x="2818" y="6495"/>
                  </a:lnTo>
                  <a:lnTo>
                    <a:pt x="2817" y="6490"/>
                  </a:lnTo>
                  <a:lnTo>
                    <a:pt x="2814" y="6482"/>
                  </a:lnTo>
                  <a:lnTo>
                    <a:pt x="2812" y="6477"/>
                  </a:lnTo>
                  <a:lnTo>
                    <a:pt x="2810" y="6469"/>
                  </a:lnTo>
                  <a:lnTo>
                    <a:pt x="2809" y="6463"/>
                  </a:lnTo>
                  <a:lnTo>
                    <a:pt x="2807" y="6455"/>
                  </a:lnTo>
                  <a:lnTo>
                    <a:pt x="2806" y="6449"/>
                  </a:lnTo>
                  <a:lnTo>
                    <a:pt x="2804" y="6441"/>
                  </a:lnTo>
                  <a:lnTo>
                    <a:pt x="2803" y="6436"/>
                  </a:lnTo>
                  <a:lnTo>
                    <a:pt x="2801" y="6427"/>
                  </a:lnTo>
                  <a:lnTo>
                    <a:pt x="2801" y="6422"/>
                  </a:lnTo>
                  <a:lnTo>
                    <a:pt x="2800" y="6413"/>
                  </a:lnTo>
                  <a:lnTo>
                    <a:pt x="2799" y="6408"/>
                  </a:lnTo>
                  <a:lnTo>
                    <a:pt x="2798" y="6400"/>
                  </a:lnTo>
                  <a:lnTo>
                    <a:pt x="2798" y="6394"/>
                  </a:lnTo>
                  <a:lnTo>
                    <a:pt x="2797" y="6386"/>
                  </a:lnTo>
                  <a:lnTo>
                    <a:pt x="2797" y="6380"/>
                  </a:lnTo>
                  <a:lnTo>
                    <a:pt x="2797" y="6372"/>
                  </a:lnTo>
                  <a:lnTo>
                    <a:pt x="2797" y="6369"/>
                  </a:lnTo>
                  <a:lnTo>
                    <a:pt x="2797" y="5798"/>
                  </a:lnTo>
                  <a:lnTo>
                    <a:pt x="2797" y="5795"/>
                  </a:lnTo>
                  <a:lnTo>
                    <a:pt x="2797" y="5787"/>
                  </a:lnTo>
                  <a:lnTo>
                    <a:pt x="2797" y="5781"/>
                  </a:lnTo>
                  <a:lnTo>
                    <a:pt x="2798" y="5773"/>
                  </a:lnTo>
                  <a:lnTo>
                    <a:pt x="2798" y="5767"/>
                  </a:lnTo>
                  <a:lnTo>
                    <a:pt x="2799" y="5759"/>
                  </a:lnTo>
                  <a:lnTo>
                    <a:pt x="2800" y="5754"/>
                  </a:lnTo>
                  <a:lnTo>
                    <a:pt x="2801" y="5745"/>
                  </a:lnTo>
                  <a:lnTo>
                    <a:pt x="2801" y="5740"/>
                  </a:lnTo>
                  <a:lnTo>
                    <a:pt x="2803" y="5731"/>
                  </a:lnTo>
                  <a:lnTo>
                    <a:pt x="2804" y="5726"/>
                  </a:lnTo>
                  <a:lnTo>
                    <a:pt x="2806" y="5718"/>
                  </a:lnTo>
                  <a:lnTo>
                    <a:pt x="2807" y="5712"/>
                  </a:lnTo>
                  <a:lnTo>
                    <a:pt x="2809" y="5704"/>
                  </a:lnTo>
                  <a:lnTo>
                    <a:pt x="2810" y="5698"/>
                  </a:lnTo>
                  <a:lnTo>
                    <a:pt x="2812" y="5690"/>
                  </a:lnTo>
                  <a:lnTo>
                    <a:pt x="2814" y="5685"/>
                  </a:lnTo>
                  <a:lnTo>
                    <a:pt x="2817" y="5677"/>
                  </a:lnTo>
                  <a:lnTo>
                    <a:pt x="2818" y="5672"/>
                  </a:lnTo>
                  <a:lnTo>
                    <a:pt x="2821" y="5664"/>
                  </a:lnTo>
                  <a:lnTo>
                    <a:pt x="2823" y="5658"/>
                  </a:lnTo>
                  <a:lnTo>
                    <a:pt x="2827" y="5650"/>
                  </a:lnTo>
                  <a:lnTo>
                    <a:pt x="2829" y="5645"/>
                  </a:lnTo>
                  <a:lnTo>
                    <a:pt x="2832" y="5637"/>
                  </a:lnTo>
                  <a:lnTo>
                    <a:pt x="2835" y="5632"/>
                  </a:lnTo>
                  <a:lnTo>
                    <a:pt x="2839" y="5625"/>
                  </a:lnTo>
                  <a:lnTo>
                    <a:pt x="2841" y="5620"/>
                  </a:lnTo>
                  <a:lnTo>
                    <a:pt x="2845" y="5612"/>
                  </a:lnTo>
                  <a:lnTo>
                    <a:pt x="2849" y="5606"/>
                  </a:lnTo>
                  <a:lnTo>
                    <a:pt x="2854" y="5598"/>
                  </a:lnTo>
                  <a:lnTo>
                    <a:pt x="2857" y="5594"/>
                  </a:lnTo>
                  <a:lnTo>
                    <a:pt x="2861" y="5587"/>
                  </a:lnTo>
                  <a:lnTo>
                    <a:pt x="2864" y="5582"/>
                  </a:lnTo>
                  <a:lnTo>
                    <a:pt x="2869" y="5575"/>
                  </a:lnTo>
                  <a:lnTo>
                    <a:pt x="2873" y="5571"/>
                  </a:lnTo>
                  <a:lnTo>
                    <a:pt x="2878" y="5564"/>
                  </a:lnTo>
                  <a:lnTo>
                    <a:pt x="2881" y="5560"/>
                  </a:lnTo>
                  <a:lnTo>
                    <a:pt x="2887" y="5553"/>
                  </a:lnTo>
                  <a:lnTo>
                    <a:pt x="2890" y="5549"/>
                  </a:lnTo>
                  <a:lnTo>
                    <a:pt x="2896" y="5543"/>
                  </a:lnTo>
                  <a:lnTo>
                    <a:pt x="2900" y="5539"/>
                  </a:lnTo>
                  <a:lnTo>
                    <a:pt x="2906" y="5533"/>
                  </a:lnTo>
                  <a:lnTo>
                    <a:pt x="2910" y="5529"/>
                  </a:lnTo>
                  <a:lnTo>
                    <a:pt x="2916" y="5523"/>
                  </a:lnTo>
                  <a:lnTo>
                    <a:pt x="2920" y="5519"/>
                  </a:lnTo>
                  <a:lnTo>
                    <a:pt x="2926" y="5513"/>
                  </a:lnTo>
                  <a:lnTo>
                    <a:pt x="2931" y="5510"/>
                  </a:lnTo>
                  <a:lnTo>
                    <a:pt x="2937" y="5504"/>
                  </a:lnTo>
                  <a:lnTo>
                    <a:pt x="2942" y="5501"/>
                  </a:lnTo>
                  <a:lnTo>
                    <a:pt x="2948" y="5496"/>
                  </a:lnTo>
                  <a:lnTo>
                    <a:pt x="2953" y="5492"/>
                  </a:lnTo>
                  <a:lnTo>
                    <a:pt x="2960" y="5487"/>
                  </a:lnTo>
                  <a:lnTo>
                    <a:pt x="2965" y="5484"/>
                  </a:lnTo>
                  <a:lnTo>
                    <a:pt x="2972" y="5480"/>
                  </a:lnTo>
                  <a:lnTo>
                    <a:pt x="2977" y="5477"/>
                  </a:lnTo>
                  <a:lnTo>
                    <a:pt x="2984" y="5472"/>
                  </a:lnTo>
                  <a:lnTo>
                    <a:pt x="2989" y="5469"/>
                  </a:lnTo>
                  <a:lnTo>
                    <a:pt x="2996" y="5465"/>
                  </a:lnTo>
                  <a:lnTo>
                    <a:pt x="3001" y="5463"/>
                  </a:lnTo>
                  <a:lnTo>
                    <a:pt x="3009" y="5459"/>
                  </a:lnTo>
                  <a:lnTo>
                    <a:pt x="3014" y="5457"/>
                  </a:lnTo>
                  <a:lnTo>
                    <a:pt x="3021" y="5453"/>
                  </a:lnTo>
                  <a:lnTo>
                    <a:pt x="3026" y="5451"/>
                  </a:lnTo>
                  <a:lnTo>
                    <a:pt x="3034" y="5448"/>
                  </a:lnTo>
                  <a:lnTo>
                    <a:pt x="3039" y="5446"/>
                  </a:lnTo>
                  <a:lnTo>
                    <a:pt x="3047" y="5443"/>
                  </a:lnTo>
                  <a:lnTo>
                    <a:pt x="3052" y="5441"/>
                  </a:lnTo>
                  <a:lnTo>
                    <a:pt x="3060" y="5438"/>
                  </a:lnTo>
                  <a:lnTo>
                    <a:pt x="3066" y="5437"/>
                  </a:lnTo>
                  <a:lnTo>
                    <a:pt x="3074" y="5434"/>
                  </a:lnTo>
                  <a:lnTo>
                    <a:pt x="3079" y="5433"/>
                  </a:lnTo>
                  <a:lnTo>
                    <a:pt x="3087" y="5431"/>
                  </a:lnTo>
                  <a:lnTo>
                    <a:pt x="3093" y="5429"/>
                  </a:lnTo>
                  <a:lnTo>
                    <a:pt x="3101" y="5427"/>
                  </a:lnTo>
                  <a:lnTo>
                    <a:pt x="3107" y="5426"/>
                  </a:lnTo>
                  <a:lnTo>
                    <a:pt x="3115" y="5425"/>
                  </a:lnTo>
                  <a:lnTo>
                    <a:pt x="3121" y="5424"/>
                  </a:lnTo>
                  <a:lnTo>
                    <a:pt x="3129" y="5423"/>
                  </a:lnTo>
                  <a:lnTo>
                    <a:pt x="3135" y="5422"/>
                  </a:lnTo>
                  <a:lnTo>
                    <a:pt x="3143" y="5421"/>
                  </a:lnTo>
                  <a:lnTo>
                    <a:pt x="3149" y="5421"/>
                  </a:lnTo>
                  <a:lnTo>
                    <a:pt x="3158" y="5420"/>
                  </a:lnTo>
                  <a:close/>
                  <a:moveTo>
                    <a:pt x="5687" y="5720"/>
                  </a:moveTo>
                  <a:lnTo>
                    <a:pt x="5683" y="5720"/>
                  </a:lnTo>
                  <a:lnTo>
                    <a:pt x="3176" y="5720"/>
                  </a:lnTo>
                  <a:lnTo>
                    <a:pt x="3172" y="5720"/>
                  </a:lnTo>
                  <a:lnTo>
                    <a:pt x="3170" y="5720"/>
                  </a:lnTo>
                  <a:lnTo>
                    <a:pt x="3167" y="5721"/>
                  </a:lnTo>
                  <a:lnTo>
                    <a:pt x="3164" y="5721"/>
                  </a:lnTo>
                  <a:lnTo>
                    <a:pt x="3161" y="5721"/>
                  </a:lnTo>
                  <a:lnTo>
                    <a:pt x="3159" y="5722"/>
                  </a:lnTo>
                  <a:lnTo>
                    <a:pt x="3156" y="5723"/>
                  </a:lnTo>
                  <a:lnTo>
                    <a:pt x="3153" y="5724"/>
                  </a:lnTo>
                  <a:lnTo>
                    <a:pt x="3150" y="5724"/>
                  </a:lnTo>
                  <a:lnTo>
                    <a:pt x="3147" y="5726"/>
                  </a:lnTo>
                  <a:lnTo>
                    <a:pt x="3144" y="5727"/>
                  </a:lnTo>
                  <a:lnTo>
                    <a:pt x="3141" y="5728"/>
                  </a:lnTo>
                  <a:lnTo>
                    <a:pt x="3138" y="5730"/>
                  </a:lnTo>
                  <a:lnTo>
                    <a:pt x="3136" y="5731"/>
                  </a:lnTo>
                  <a:lnTo>
                    <a:pt x="3133" y="5733"/>
                  </a:lnTo>
                  <a:lnTo>
                    <a:pt x="3130" y="5734"/>
                  </a:lnTo>
                  <a:lnTo>
                    <a:pt x="3128" y="5736"/>
                  </a:lnTo>
                  <a:lnTo>
                    <a:pt x="3126" y="5738"/>
                  </a:lnTo>
                  <a:lnTo>
                    <a:pt x="3123" y="5740"/>
                  </a:lnTo>
                  <a:lnTo>
                    <a:pt x="3121" y="5742"/>
                  </a:lnTo>
                  <a:lnTo>
                    <a:pt x="3119" y="5744"/>
                  </a:lnTo>
                  <a:lnTo>
                    <a:pt x="3117" y="5746"/>
                  </a:lnTo>
                  <a:lnTo>
                    <a:pt x="3115" y="5748"/>
                  </a:lnTo>
                  <a:lnTo>
                    <a:pt x="3113" y="5750"/>
                  </a:lnTo>
                  <a:lnTo>
                    <a:pt x="3111" y="5753"/>
                  </a:lnTo>
                  <a:lnTo>
                    <a:pt x="3109" y="5755"/>
                  </a:lnTo>
                  <a:lnTo>
                    <a:pt x="3108" y="5758"/>
                  </a:lnTo>
                  <a:lnTo>
                    <a:pt x="3107" y="5759"/>
                  </a:lnTo>
                  <a:lnTo>
                    <a:pt x="3106" y="5761"/>
                  </a:lnTo>
                  <a:lnTo>
                    <a:pt x="3105" y="5764"/>
                  </a:lnTo>
                  <a:lnTo>
                    <a:pt x="3103" y="5766"/>
                  </a:lnTo>
                  <a:lnTo>
                    <a:pt x="3102" y="5769"/>
                  </a:lnTo>
                  <a:lnTo>
                    <a:pt x="3101" y="5772"/>
                  </a:lnTo>
                  <a:lnTo>
                    <a:pt x="3100" y="5774"/>
                  </a:lnTo>
                  <a:lnTo>
                    <a:pt x="3100" y="5777"/>
                  </a:lnTo>
                  <a:lnTo>
                    <a:pt x="3099" y="5780"/>
                  </a:lnTo>
                  <a:lnTo>
                    <a:pt x="3098" y="5783"/>
                  </a:lnTo>
                  <a:lnTo>
                    <a:pt x="3098" y="5786"/>
                  </a:lnTo>
                  <a:lnTo>
                    <a:pt x="3098" y="5789"/>
                  </a:lnTo>
                  <a:lnTo>
                    <a:pt x="3097" y="5792"/>
                  </a:lnTo>
                  <a:lnTo>
                    <a:pt x="3097" y="5795"/>
                  </a:lnTo>
                  <a:lnTo>
                    <a:pt x="3097" y="5799"/>
                  </a:lnTo>
                  <a:lnTo>
                    <a:pt x="3097" y="6368"/>
                  </a:lnTo>
                  <a:lnTo>
                    <a:pt x="3097" y="6372"/>
                  </a:lnTo>
                  <a:lnTo>
                    <a:pt x="3097" y="6375"/>
                  </a:lnTo>
                  <a:lnTo>
                    <a:pt x="3098" y="6378"/>
                  </a:lnTo>
                  <a:lnTo>
                    <a:pt x="3098" y="6381"/>
                  </a:lnTo>
                  <a:lnTo>
                    <a:pt x="3098" y="6384"/>
                  </a:lnTo>
                  <a:lnTo>
                    <a:pt x="3099" y="6387"/>
                  </a:lnTo>
                  <a:lnTo>
                    <a:pt x="3100" y="6390"/>
                  </a:lnTo>
                  <a:lnTo>
                    <a:pt x="3100" y="6393"/>
                  </a:lnTo>
                  <a:lnTo>
                    <a:pt x="3101" y="6395"/>
                  </a:lnTo>
                  <a:lnTo>
                    <a:pt x="3102" y="6398"/>
                  </a:lnTo>
                  <a:lnTo>
                    <a:pt x="3103" y="6401"/>
                  </a:lnTo>
                  <a:lnTo>
                    <a:pt x="3105" y="6403"/>
                  </a:lnTo>
                  <a:lnTo>
                    <a:pt x="3106" y="6406"/>
                  </a:lnTo>
                  <a:lnTo>
                    <a:pt x="3107" y="6408"/>
                  </a:lnTo>
                  <a:lnTo>
                    <a:pt x="3108" y="6409"/>
                  </a:lnTo>
                  <a:lnTo>
                    <a:pt x="3109" y="6412"/>
                  </a:lnTo>
                  <a:lnTo>
                    <a:pt x="3111" y="6414"/>
                  </a:lnTo>
                  <a:lnTo>
                    <a:pt x="3113" y="6417"/>
                  </a:lnTo>
                  <a:lnTo>
                    <a:pt x="3115" y="6419"/>
                  </a:lnTo>
                  <a:lnTo>
                    <a:pt x="3117" y="6421"/>
                  </a:lnTo>
                  <a:lnTo>
                    <a:pt x="3119" y="6423"/>
                  </a:lnTo>
                  <a:lnTo>
                    <a:pt x="3121" y="6425"/>
                  </a:lnTo>
                  <a:lnTo>
                    <a:pt x="3123" y="6427"/>
                  </a:lnTo>
                  <a:lnTo>
                    <a:pt x="3126" y="6429"/>
                  </a:lnTo>
                  <a:lnTo>
                    <a:pt x="3128" y="6431"/>
                  </a:lnTo>
                  <a:lnTo>
                    <a:pt x="3130" y="6433"/>
                  </a:lnTo>
                  <a:lnTo>
                    <a:pt x="3133" y="6434"/>
                  </a:lnTo>
                  <a:lnTo>
                    <a:pt x="3136" y="6436"/>
                  </a:lnTo>
                  <a:lnTo>
                    <a:pt x="3138" y="6437"/>
                  </a:lnTo>
                  <a:lnTo>
                    <a:pt x="3141" y="6439"/>
                  </a:lnTo>
                  <a:lnTo>
                    <a:pt x="3144" y="6440"/>
                  </a:lnTo>
                  <a:lnTo>
                    <a:pt x="3147" y="6441"/>
                  </a:lnTo>
                  <a:lnTo>
                    <a:pt x="3150" y="6443"/>
                  </a:lnTo>
                  <a:lnTo>
                    <a:pt x="3153" y="6443"/>
                  </a:lnTo>
                  <a:lnTo>
                    <a:pt x="3156" y="6444"/>
                  </a:lnTo>
                  <a:lnTo>
                    <a:pt x="3159" y="6445"/>
                  </a:lnTo>
                  <a:lnTo>
                    <a:pt x="3161" y="6446"/>
                  </a:lnTo>
                  <a:lnTo>
                    <a:pt x="3164" y="6446"/>
                  </a:lnTo>
                  <a:lnTo>
                    <a:pt x="3167" y="6446"/>
                  </a:lnTo>
                  <a:lnTo>
                    <a:pt x="3170" y="6447"/>
                  </a:lnTo>
                  <a:lnTo>
                    <a:pt x="3172" y="6447"/>
                  </a:lnTo>
                  <a:lnTo>
                    <a:pt x="3176" y="6447"/>
                  </a:lnTo>
                  <a:lnTo>
                    <a:pt x="5683" y="6447"/>
                  </a:lnTo>
                  <a:lnTo>
                    <a:pt x="5687" y="6447"/>
                  </a:lnTo>
                  <a:lnTo>
                    <a:pt x="5689" y="6447"/>
                  </a:lnTo>
                  <a:lnTo>
                    <a:pt x="5692" y="6446"/>
                  </a:lnTo>
                  <a:lnTo>
                    <a:pt x="5695" y="6446"/>
                  </a:lnTo>
                  <a:lnTo>
                    <a:pt x="5698" y="6446"/>
                  </a:lnTo>
                  <a:lnTo>
                    <a:pt x="5701" y="6445"/>
                  </a:lnTo>
                  <a:lnTo>
                    <a:pt x="5704" y="6444"/>
                  </a:lnTo>
                  <a:lnTo>
                    <a:pt x="5707" y="6443"/>
                  </a:lnTo>
                  <a:lnTo>
                    <a:pt x="5709" y="6443"/>
                  </a:lnTo>
                  <a:lnTo>
                    <a:pt x="5712" y="6441"/>
                  </a:lnTo>
                  <a:lnTo>
                    <a:pt x="5715" y="6440"/>
                  </a:lnTo>
                  <a:lnTo>
                    <a:pt x="5717" y="6439"/>
                  </a:lnTo>
                  <a:lnTo>
                    <a:pt x="5720" y="6438"/>
                  </a:lnTo>
                  <a:lnTo>
                    <a:pt x="5723" y="6436"/>
                  </a:lnTo>
                  <a:lnTo>
                    <a:pt x="5726" y="6434"/>
                  </a:lnTo>
                  <a:lnTo>
                    <a:pt x="5729" y="6433"/>
                  </a:lnTo>
                  <a:lnTo>
                    <a:pt x="5731" y="6431"/>
                  </a:lnTo>
                  <a:lnTo>
                    <a:pt x="5733" y="6429"/>
                  </a:lnTo>
                  <a:lnTo>
                    <a:pt x="5736" y="6427"/>
                  </a:lnTo>
                  <a:lnTo>
                    <a:pt x="5738" y="6425"/>
                  </a:lnTo>
                  <a:lnTo>
                    <a:pt x="5740" y="6423"/>
                  </a:lnTo>
                  <a:lnTo>
                    <a:pt x="5742" y="6421"/>
                  </a:lnTo>
                  <a:lnTo>
                    <a:pt x="5744" y="6419"/>
                  </a:lnTo>
                  <a:lnTo>
                    <a:pt x="5746" y="6417"/>
                  </a:lnTo>
                  <a:lnTo>
                    <a:pt x="5748" y="6414"/>
                  </a:lnTo>
                  <a:lnTo>
                    <a:pt x="5750" y="6412"/>
                  </a:lnTo>
                  <a:lnTo>
                    <a:pt x="5751" y="6409"/>
                  </a:lnTo>
                  <a:lnTo>
                    <a:pt x="5752" y="6408"/>
                  </a:lnTo>
                  <a:lnTo>
                    <a:pt x="5753" y="6406"/>
                  </a:lnTo>
                  <a:lnTo>
                    <a:pt x="5754" y="6403"/>
                  </a:lnTo>
                  <a:lnTo>
                    <a:pt x="5756" y="6401"/>
                  </a:lnTo>
                  <a:lnTo>
                    <a:pt x="5757" y="6398"/>
                  </a:lnTo>
                  <a:lnTo>
                    <a:pt x="5758" y="6395"/>
                  </a:lnTo>
                  <a:lnTo>
                    <a:pt x="5759" y="6393"/>
                  </a:lnTo>
                  <a:lnTo>
                    <a:pt x="5759" y="6390"/>
                  </a:lnTo>
                  <a:lnTo>
                    <a:pt x="5760" y="6387"/>
                  </a:lnTo>
                  <a:lnTo>
                    <a:pt x="5761" y="6384"/>
                  </a:lnTo>
                  <a:lnTo>
                    <a:pt x="5761" y="6381"/>
                  </a:lnTo>
                  <a:lnTo>
                    <a:pt x="5761" y="6378"/>
                  </a:lnTo>
                  <a:lnTo>
                    <a:pt x="5762" y="6375"/>
                  </a:lnTo>
                  <a:lnTo>
                    <a:pt x="5762" y="6372"/>
                  </a:lnTo>
                  <a:lnTo>
                    <a:pt x="5762" y="6368"/>
                  </a:lnTo>
                  <a:lnTo>
                    <a:pt x="5762" y="5799"/>
                  </a:lnTo>
                  <a:lnTo>
                    <a:pt x="5762" y="5795"/>
                  </a:lnTo>
                  <a:lnTo>
                    <a:pt x="5762" y="5792"/>
                  </a:lnTo>
                  <a:lnTo>
                    <a:pt x="5761" y="5789"/>
                  </a:lnTo>
                  <a:lnTo>
                    <a:pt x="5761" y="5786"/>
                  </a:lnTo>
                  <a:lnTo>
                    <a:pt x="5761" y="5783"/>
                  </a:lnTo>
                  <a:lnTo>
                    <a:pt x="5760" y="5780"/>
                  </a:lnTo>
                  <a:lnTo>
                    <a:pt x="5759" y="5777"/>
                  </a:lnTo>
                  <a:lnTo>
                    <a:pt x="5759" y="5774"/>
                  </a:lnTo>
                  <a:lnTo>
                    <a:pt x="5758" y="5772"/>
                  </a:lnTo>
                  <a:lnTo>
                    <a:pt x="5757" y="5769"/>
                  </a:lnTo>
                  <a:lnTo>
                    <a:pt x="5756" y="5766"/>
                  </a:lnTo>
                  <a:lnTo>
                    <a:pt x="5754" y="5764"/>
                  </a:lnTo>
                  <a:lnTo>
                    <a:pt x="5753" y="5761"/>
                  </a:lnTo>
                  <a:lnTo>
                    <a:pt x="5752" y="5759"/>
                  </a:lnTo>
                  <a:lnTo>
                    <a:pt x="5751" y="5758"/>
                  </a:lnTo>
                  <a:lnTo>
                    <a:pt x="5750" y="5755"/>
                  </a:lnTo>
                  <a:lnTo>
                    <a:pt x="5748" y="5753"/>
                  </a:lnTo>
                  <a:lnTo>
                    <a:pt x="5746" y="5750"/>
                  </a:lnTo>
                  <a:lnTo>
                    <a:pt x="5744" y="5748"/>
                  </a:lnTo>
                  <a:lnTo>
                    <a:pt x="5742" y="5746"/>
                  </a:lnTo>
                  <a:lnTo>
                    <a:pt x="5740" y="5744"/>
                  </a:lnTo>
                  <a:lnTo>
                    <a:pt x="5738" y="5742"/>
                  </a:lnTo>
                  <a:lnTo>
                    <a:pt x="5736" y="5740"/>
                  </a:lnTo>
                  <a:lnTo>
                    <a:pt x="5733" y="5738"/>
                  </a:lnTo>
                  <a:lnTo>
                    <a:pt x="5731" y="5736"/>
                  </a:lnTo>
                  <a:lnTo>
                    <a:pt x="5729" y="5734"/>
                  </a:lnTo>
                  <a:lnTo>
                    <a:pt x="5726" y="5733"/>
                  </a:lnTo>
                  <a:lnTo>
                    <a:pt x="5723" y="5731"/>
                  </a:lnTo>
                  <a:lnTo>
                    <a:pt x="5720" y="5729"/>
                  </a:lnTo>
                  <a:lnTo>
                    <a:pt x="5717" y="5728"/>
                  </a:lnTo>
                  <a:lnTo>
                    <a:pt x="5715" y="5727"/>
                  </a:lnTo>
                  <a:lnTo>
                    <a:pt x="5712" y="5726"/>
                  </a:lnTo>
                  <a:lnTo>
                    <a:pt x="5709" y="5724"/>
                  </a:lnTo>
                  <a:lnTo>
                    <a:pt x="5707" y="5724"/>
                  </a:lnTo>
                  <a:lnTo>
                    <a:pt x="5704" y="5723"/>
                  </a:lnTo>
                  <a:lnTo>
                    <a:pt x="5701" y="5722"/>
                  </a:lnTo>
                  <a:lnTo>
                    <a:pt x="5698" y="5721"/>
                  </a:lnTo>
                  <a:lnTo>
                    <a:pt x="5695" y="5721"/>
                  </a:lnTo>
                  <a:lnTo>
                    <a:pt x="5692" y="5721"/>
                  </a:lnTo>
                  <a:lnTo>
                    <a:pt x="5689" y="5720"/>
                  </a:lnTo>
                  <a:lnTo>
                    <a:pt x="5687" y="5720"/>
                  </a:lnTo>
                  <a:close/>
                </a:path>
              </a:pathLst>
            </a:custGeom>
            <a:solidFill>
              <a:srgbClr val="0B1E2D"/>
            </a:solidFill>
            <a:ln>
              <a:noFill/>
            </a:ln>
          </p:spPr>
          <p:txBody>
            <a:bodyPr/>
            <a:lstStyle/>
            <a:p>
              <a:endParaRPr/>
            </a:p>
          </p:txBody>
        </p:sp>
      </p:grpSp>
      <p:grpSp>
        <p:nvGrpSpPr>
          <p:cNvPr id="90142" name="Group 556">
            <a:extLst>
              <a:ext uri="{FF2B5EF4-FFF2-40B4-BE49-F238E27FC236}">
                <a16:creationId xmlns:a16="http://schemas.microsoft.com/office/drawing/2014/main" id="{6C249A63-B471-45AC-B40E-E05C1AB4579F}"/>
              </a:ext>
            </a:extLst>
          </p:cNvPr>
          <p:cNvGrpSpPr/>
          <p:nvPr/>
        </p:nvGrpSpPr>
        <p:grpSpPr>
          <a:xfrm>
            <a:off x="3810903" y="1771009"/>
            <a:ext cx="471370" cy="471370"/>
            <a:chOff x="4308995" y="4907280"/>
            <a:chExt cx="914400" cy="914400"/>
          </a:xfrm>
        </p:grpSpPr>
        <p:sp>
          <p:nvSpPr>
            <p:cNvPr id="90143" name="Accent">
              <a:extLst>
                <a:ext uri="{FF2B5EF4-FFF2-40B4-BE49-F238E27FC236}">
                  <a16:creationId xmlns:a16="http://schemas.microsoft.com/office/drawing/2014/main" id="{E2AC7B18-C031-43F3-9532-B8AAD7D45FEA}"/>
                </a:ext>
              </a:extLst>
            </p:cNvPr>
            <p:cNvSpPr/>
            <p:nvPr/>
          </p:nvSpPr>
          <p:spPr>
            <a:xfrm>
              <a:off x="4308995" y="4907280"/>
              <a:ext cx="914400" cy="914400"/>
            </a:xfrm>
            <a:custGeom>
              <a:avLst/>
              <a:gdLst/>
              <a:ahLst/>
              <a:cxnLst/>
              <a:rect l="0" t="0" r="10000" b="10000"/>
              <a:pathLst>
                <a:path w="10000" h="1000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solidFill>
              <a:srgbClr val="0070FF"/>
            </a:solidFill>
            <a:ln>
              <a:noFill/>
            </a:ln>
          </p:spPr>
          <p:txBody>
            <a:bodyPr/>
            <a:lstStyle/>
            <a:p>
              <a:endParaRPr/>
            </a:p>
          </p:txBody>
        </p:sp>
        <p:sp>
          <p:nvSpPr>
            <p:cNvPr id="90144" name="Outline">
              <a:extLst>
                <a:ext uri="{FF2B5EF4-FFF2-40B4-BE49-F238E27FC236}">
                  <a16:creationId xmlns:a16="http://schemas.microsoft.com/office/drawing/2014/main" id="{CCBA2FE9-8DBB-4BB4-9688-8D60978A5DCE}"/>
                </a:ext>
              </a:extLst>
            </p:cNvPr>
            <p:cNvSpPr/>
            <p:nvPr/>
          </p:nvSpPr>
          <p:spPr>
            <a:xfrm>
              <a:off x="4308995" y="4907280"/>
              <a:ext cx="914400" cy="914400"/>
            </a:xfrm>
            <a:custGeom>
              <a:avLst/>
              <a:gdLst/>
              <a:ahLst/>
              <a:cxnLst/>
              <a:rect l="0" t="0" r="10000" b="10000"/>
              <a:pathLst>
                <a:path w="10000" h="1000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solidFill>
              <a:srgbClr val="0B1E2D"/>
            </a:solidFill>
            <a:ln>
              <a:noFill/>
            </a:ln>
          </p:spPr>
          <p:txBody>
            <a:bodyPr/>
            <a:lstStyle/>
            <a:p>
              <a:endParaRPr/>
            </a:p>
          </p:txBody>
        </p:sp>
      </p:grpSp>
      <p:grpSp>
        <p:nvGrpSpPr>
          <p:cNvPr id="90145" name="Group 409">
            <a:extLst>
              <a:ext uri="{FF2B5EF4-FFF2-40B4-BE49-F238E27FC236}">
                <a16:creationId xmlns:a16="http://schemas.microsoft.com/office/drawing/2014/main" id="{39A5674E-5A7A-43E6-ACDB-543F9FC53584}"/>
              </a:ext>
            </a:extLst>
          </p:cNvPr>
          <p:cNvGrpSpPr/>
          <p:nvPr/>
        </p:nvGrpSpPr>
        <p:grpSpPr>
          <a:xfrm>
            <a:off x="3810903" y="2531662"/>
            <a:ext cx="471370" cy="471370"/>
            <a:chOff x="1649691" y="3230880"/>
            <a:chExt cx="914400" cy="914400"/>
          </a:xfrm>
        </p:grpSpPr>
        <p:sp>
          <p:nvSpPr>
            <p:cNvPr id="90146" name="Accent">
              <a:extLst>
                <a:ext uri="{FF2B5EF4-FFF2-40B4-BE49-F238E27FC236}">
                  <a16:creationId xmlns:a16="http://schemas.microsoft.com/office/drawing/2014/main" id="{89AE9D2B-418B-4081-A655-41C6962253EA}"/>
                </a:ext>
              </a:extLst>
            </p:cNvPr>
            <p:cNvSpPr/>
            <p:nvPr/>
          </p:nvSpPr>
          <p:spPr>
            <a:xfrm>
              <a:off x="1649691" y="3230880"/>
              <a:ext cx="914400" cy="914400"/>
            </a:xfrm>
            <a:custGeom>
              <a:avLst/>
              <a:gdLst/>
              <a:ahLst/>
              <a:cxnLst/>
              <a:rect l="0" t="0" r="10000" b="10000"/>
              <a:pathLst>
                <a:path w="10000" h="1000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0070FF"/>
            </a:solidFill>
            <a:ln>
              <a:noFill/>
            </a:ln>
          </p:spPr>
          <p:txBody>
            <a:bodyPr/>
            <a:lstStyle/>
            <a:p>
              <a:endParaRPr/>
            </a:p>
          </p:txBody>
        </p:sp>
        <p:sp>
          <p:nvSpPr>
            <p:cNvPr id="90147" name="Outline">
              <a:extLst>
                <a:ext uri="{FF2B5EF4-FFF2-40B4-BE49-F238E27FC236}">
                  <a16:creationId xmlns:a16="http://schemas.microsoft.com/office/drawing/2014/main" id="{70252317-31CB-498E-AA26-3DA2C45E0174}"/>
                </a:ext>
              </a:extLst>
            </p:cNvPr>
            <p:cNvSpPr/>
            <p:nvPr/>
          </p:nvSpPr>
          <p:spPr>
            <a:xfrm>
              <a:off x="1649691" y="3230880"/>
              <a:ext cx="914400" cy="914400"/>
            </a:xfrm>
            <a:custGeom>
              <a:avLst/>
              <a:gdLst/>
              <a:ahLst/>
              <a:cxnLst/>
              <a:rect l="0" t="0" r="10000" b="10000"/>
              <a:pathLst>
                <a:path w="10000" h="1000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0B1E2D"/>
            </a:solidFill>
            <a:ln>
              <a:noFill/>
            </a:ln>
          </p:spPr>
          <p:txBody>
            <a:bodyPr/>
            <a:lstStyle/>
            <a:p>
              <a:endParaRPr/>
            </a:p>
          </p:txBody>
        </p:sp>
      </p:grpSp>
      <p:grpSp>
        <p:nvGrpSpPr>
          <p:cNvPr id="90148" name="Group 625">
            <a:extLst>
              <a:ext uri="{FF2B5EF4-FFF2-40B4-BE49-F238E27FC236}">
                <a16:creationId xmlns:a16="http://schemas.microsoft.com/office/drawing/2014/main" id="{451E5B06-5282-4F34-A329-16B113D3FF14}"/>
              </a:ext>
            </a:extLst>
          </p:cNvPr>
          <p:cNvGrpSpPr/>
          <p:nvPr/>
        </p:nvGrpSpPr>
        <p:grpSpPr>
          <a:xfrm>
            <a:off x="3810903" y="3990294"/>
            <a:ext cx="471370" cy="471370"/>
            <a:chOff x="6968299" y="1603672"/>
            <a:chExt cx="914400" cy="914400"/>
          </a:xfrm>
        </p:grpSpPr>
        <p:sp>
          <p:nvSpPr>
            <p:cNvPr id="90149" name="Accent">
              <a:extLst>
                <a:ext uri="{FF2B5EF4-FFF2-40B4-BE49-F238E27FC236}">
                  <a16:creationId xmlns:a16="http://schemas.microsoft.com/office/drawing/2014/main" id="{EDD6319A-77FB-4B8C-88A2-F30006896055}"/>
                </a:ext>
              </a:extLst>
            </p:cNvPr>
            <p:cNvSpPr/>
            <p:nvPr/>
          </p:nvSpPr>
          <p:spPr>
            <a:xfrm>
              <a:off x="6968299" y="1603672"/>
              <a:ext cx="914400" cy="914400"/>
            </a:xfrm>
            <a:custGeom>
              <a:avLst/>
              <a:gdLst/>
              <a:ahLst/>
              <a:cxnLst/>
              <a:rect l="0" t="0" r="10000" b="10000"/>
              <a:pathLst>
                <a:path w="10000" h="1000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0070FF"/>
            </a:solidFill>
            <a:ln>
              <a:noFill/>
            </a:ln>
          </p:spPr>
          <p:txBody>
            <a:bodyPr/>
            <a:lstStyle/>
            <a:p>
              <a:endParaRPr/>
            </a:p>
          </p:txBody>
        </p:sp>
        <p:sp>
          <p:nvSpPr>
            <p:cNvPr id="90150" name="Outline">
              <a:extLst>
                <a:ext uri="{FF2B5EF4-FFF2-40B4-BE49-F238E27FC236}">
                  <a16:creationId xmlns:a16="http://schemas.microsoft.com/office/drawing/2014/main" id="{A80F744E-C96B-4B23-B8B3-1F20E2DFB43D}"/>
                </a:ext>
              </a:extLst>
            </p:cNvPr>
            <p:cNvSpPr/>
            <p:nvPr/>
          </p:nvSpPr>
          <p:spPr>
            <a:xfrm>
              <a:off x="6968299" y="1603672"/>
              <a:ext cx="914400" cy="914400"/>
            </a:xfrm>
            <a:custGeom>
              <a:avLst/>
              <a:gdLst/>
              <a:ahLst/>
              <a:cxnLst/>
              <a:rect l="0" t="0" r="10000" b="10000"/>
              <a:pathLst>
                <a:path w="10000" h="1000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0B1E2D"/>
            </a:solidFill>
            <a:ln>
              <a:noFill/>
            </a:ln>
          </p:spPr>
          <p:txBody>
            <a:bodyPr/>
            <a:lstStyle/>
            <a:p>
              <a:endParaRPr/>
            </a:p>
          </p:txBody>
        </p:sp>
      </p:grpSp>
      <p:grpSp>
        <p:nvGrpSpPr>
          <p:cNvPr id="90151" name="Group 14">
            <a:extLst>
              <a:ext uri="{FF2B5EF4-FFF2-40B4-BE49-F238E27FC236}">
                <a16:creationId xmlns:a16="http://schemas.microsoft.com/office/drawing/2014/main" id="{20913921-4DAC-490A-8F2B-273BFED2003C}"/>
              </a:ext>
            </a:extLst>
          </p:cNvPr>
          <p:cNvGrpSpPr/>
          <p:nvPr/>
        </p:nvGrpSpPr>
        <p:grpSpPr>
          <a:xfrm>
            <a:off x="3810903" y="4750947"/>
            <a:ext cx="471370" cy="471370"/>
            <a:chOff x="10893351" y="1095673"/>
            <a:chExt cx="633600" cy="633600"/>
          </a:xfrm>
        </p:grpSpPr>
        <p:sp>
          <p:nvSpPr>
            <p:cNvPr id="90152" name="Accent">
              <a:extLst>
                <a:ext uri="{FF2B5EF4-FFF2-40B4-BE49-F238E27FC236}">
                  <a16:creationId xmlns:a16="http://schemas.microsoft.com/office/drawing/2014/main" id="{3682BE55-4C9D-4042-A3B4-D90D16B3F48F}"/>
                </a:ext>
              </a:extLst>
            </p:cNvPr>
            <p:cNvSpPr/>
            <p:nvPr/>
          </p:nvSpPr>
          <p:spPr>
            <a:xfrm>
              <a:off x="10893351" y="1095673"/>
              <a:ext cx="633600" cy="633600"/>
            </a:xfrm>
            <a:custGeom>
              <a:avLst/>
              <a:gdLst/>
              <a:ahLst/>
              <a:cxnLst/>
              <a:rect l="0" t="0" r="10000" b="10000"/>
              <a:pathLst>
                <a:path w="10000" h="1000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rgbClr val="0070FF"/>
            </a:solidFill>
            <a:ln>
              <a:noFill/>
            </a:ln>
          </p:spPr>
          <p:txBody>
            <a:bodyPr/>
            <a:lstStyle/>
            <a:p>
              <a:endParaRPr/>
            </a:p>
          </p:txBody>
        </p:sp>
        <p:sp>
          <p:nvSpPr>
            <p:cNvPr id="90153" name="Outline">
              <a:extLst>
                <a:ext uri="{FF2B5EF4-FFF2-40B4-BE49-F238E27FC236}">
                  <a16:creationId xmlns:a16="http://schemas.microsoft.com/office/drawing/2014/main" id="{9F94187C-0AA2-44AD-A78F-90CD9C381716}"/>
                </a:ext>
              </a:extLst>
            </p:cNvPr>
            <p:cNvSpPr/>
            <p:nvPr/>
          </p:nvSpPr>
          <p:spPr>
            <a:xfrm>
              <a:off x="10893351" y="1095673"/>
              <a:ext cx="633600" cy="633600"/>
            </a:xfrm>
            <a:custGeom>
              <a:avLst/>
              <a:gdLst/>
              <a:ahLst/>
              <a:cxnLst/>
              <a:rect l="0" t="0" r="10000" b="10000"/>
              <a:pathLst>
                <a:path w="10000" h="1000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rgbClr val="0B1E2D"/>
            </a:solidFill>
            <a:ln>
              <a:noFill/>
            </a:ln>
          </p:spPr>
          <p:txBody>
            <a:bodyPr/>
            <a:lstStyle/>
            <a:p>
              <a:endParaRPr/>
            </a:p>
          </p:txBody>
        </p:sp>
      </p:grpSp>
      <p:sp>
        <p:nvSpPr>
          <p:cNvPr id="87" name="TextBox 86">
            <a:extLst>
              <a:ext uri="{FF2B5EF4-FFF2-40B4-BE49-F238E27FC236}">
                <a16:creationId xmlns:a16="http://schemas.microsoft.com/office/drawing/2014/main" id="{28131CC5-F31B-4C72-8752-C61314AD6079}"/>
              </a:ext>
            </a:extLst>
          </p:cNvPr>
          <p:cNvSpPr txBox="1"/>
          <p:nvPr/>
        </p:nvSpPr>
        <p:spPr>
          <a:xfrm>
            <a:off x="363794" y="2419606"/>
            <a:ext cx="2634049" cy="3746731"/>
          </a:xfrm>
          <a:prstGeom prst="rect">
            <a:avLst/>
          </a:prstGeom>
          <a:noFill/>
        </p:spPr>
        <p:txBody>
          <a:bodyPr wrap="square" lIns="0" tIns="0" rIns="0" bIns="0" rtlCol="0">
            <a:normAutofit/>
          </a:bodyPr>
          <a:lstStyle/>
          <a:p>
            <a:r>
              <a:rPr lang="en-US" dirty="0">
                <a:solidFill>
                  <a:schemeClr val="bg1"/>
                </a:solidFill>
              </a:rPr>
              <a:t>This is how a trusted, at-scale bank becomes a digital-first one — without betting the franchise to get there.</a:t>
            </a:r>
          </a:p>
          <a:p>
            <a:endParaRPr lang="en-US" dirty="0">
              <a:solidFill>
                <a:schemeClr val="bg1"/>
              </a:solidFill>
            </a:endParaRPr>
          </a:p>
          <a:p>
            <a:r>
              <a:rPr lang="en-US" dirty="0">
                <a:solidFill>
                  <a:schemeClr val="bg1"/>
                </a:solidFill>
              </a:rPr>
              <a:t>The choice is the pace of change, not whether to change at all.</a:t>
            </a:r>
            <a:endParaRPr lang="en-PH" dirty="0">
              <a:solidFill>
                <a:schemeClr val="bg1"/>
              </a:solidFill>
            </a:endParaRPr>
          </a:p>
        </p:txBody>
      </p:sp>
      <p:sp>
        <p:nvSpPr>
          <p:cNvPr id="5" name="Slide Number Placeholder 4">
            <a:extLst>
              <a:ext uri="{FF2B5EF4-FFF2-40B4-BE49-F238E27FC236}">
                <a16:creationId xmlns:a16="http://schemas.microsoft.com/office/drawing/2014/main" id="{3F88CDA8-4B06-4C36-8AD3-8ADCF60AB0F9}"/>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52</a:t>
            </a:fld>
            <a:endParaRPr lang="en-PH" dirty="0"/>
          </a:p>
        </p:txBody>
      </p:sp>
    </p:spTree>
    <p:extLst>
      <p:ext uri="{BB962C8B-B14F-4D97-AF65-F5344CB8AC3E}">
        <p14:creationId xmlns:p14="http://schemas.microsoft.com/office/powerpoint/2010/main" val="37639926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217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A59BF-17C2-4417-B2D7-41A9E647662F}"/>
              </a:ext>
            </a:extLst>
          </p:cNvPr>
          <p:cNvSpPr>
            <a:spLocks noGrp="1"/>
          </p:cNvSpPr>
          <p:nvPr>
            <p:ph type="title"/>
          </p:nvPr>
        </p:nvSpPr>
        <p:spPr/>
        <p:txBody>
          <a:bodyPr/>
          <a:lstStyle/>
          <a:p>
            <a:r>
              <a:rPr lang="en-PH" dirty="0"/>
              <a:t>The forces at work</a:t>
            </a:r>
          </a:p>
        </p:txBody>
      </p:sp>
      <p:sp>
        <p:nvSpPr>
          <p:cNvPr id="5" name="Rectangle: Rounded Corners 4">
            <a:extLst>
              <a:ext uri="{FF2B5EF4-FFF2-40B4-BE49-F238E27FC236}">
                <a16:creationId xmlns:a16="http://schemas.microsoft.com/office/drawing/2014/main" id="{A1191E90-7941-44CA-BA1D-64A4CCCE5A0C}"/>
              </a:ext>
            </a:extLst>
          </p:cNvPr>
          <p:cNvSpPr/>
          <p:nvPr/>
        </p:nvSpPr>
        <p:spPr>
          <a:xfrm>
            <a:off x="3977639" y="975690"/>
            <a:ext cx="2359216" cy="225148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tx1"/>
                </a:solidFill>
                <a:latin typeface="+mj-lt"/>
              </a:rPr>
              <a:t>73%</a:t>
            </a:r>
          </a:p>
          <a:p>
            <a:pPr algn="ctr"/>
            <a:r>
              <a:rPr lang="en-US" sz="1600" dirty="0">
                <a:solidFill>
                  <a:schemeClr val="tx1"/>
                </a:solidFill>
              </a:rPr>
              <a:t>of customers now bank primarily on digital channels</a:t>
            </a:r>
          </a:p>
        </p:txBody>
      </p:sp>
      <p:sp>
        <p:nvSpPr>
          <p:cNvPr id="6" name="Rectangle: Rounded Corners 5">
            <a:extLst>
              <a:ext uri="{FF2B5EF4-FFF2-40B4-BE49-F238E27FC236}">
                <a16:creationId xmlns:a16="http://schemas.microsoft.com/office/drawing/2014/main" id="{5E7C4A4B-F077-48D3-B3D7-EE8E5EC902E4}"/>
              </a:ext>
            </a:extLst>
          </p:cNvPr>
          <p:cNvSpPr/>
          <p:nvPr/>
        </p:nvSpPr>
        <p:spPr>
          <a:xfrm>
            <a:off x="6497430" y="975690"/>
            <a:ext cx="2359216" cy="225148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latin typeface="+mj-lt"/>
              </a:rPr>
              <a:t>+19pp</a:t>
            </a:r>
          </a:p>
          <a:p>
            <a:pPr algn="ctr"/>
            <a:r>
              <a:rPr lang="en-US" sz="1600" dirty="0"/>
              <a:t>growth in digital sales share over three years</a:t>
            </a:r>
          </a:p>
        </p:txBody>
      </p:sp>
      <p:sp>
        <p:nvSpPr>
          <p:cNvPr id="8" name="Rectangle: Rounded Corners 7">
            <a:extLst>
              <a:ext uri="{FF2B5EF4-FFF2-40B4-BE49-F238E27FC236}">
                <a16:creationId xmlns:a16="http://schemas.microsoft.com/office/drawing/2014/main" id="{51179B69-FA7A-4B97-BD67-4AC218FF8CA1}"/>
              </a:ext>
            </a:extLst>
          </p:cNvPr>
          <p:cNvSpPr/>
          <p:nvPr/>
        </p:nvSpPr>
        <p:spPr>
          <a:xfrm>
            <a:off x="9017222" y="975690"/>
            <a:ext cx="2359216" cy="225148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tx1"/>
                </a:solidFill>
                <a:latin typeface="+mj-lt"/>
              </a:rPr>
              <a:t>2.3x</a:t>
            </a:r>
          </a:p>
          <a:p>
            <a:pPr algn="ctr"/>
            <a:r>
              <a:rPr lang="en-US" sz="1600" dirty="0">
                <a:solidFill>
                  <a:schemeClr val="tx1"/>
                </a:solidFill>
              </a:rPr>
              <a:t>faster product launches at digital-native banks</a:t>
            </a:r>
          </a:p>
        </p:txBody>
      </p:sp>
      <p:sp>
        <p:nvSpPr>
          <p:cNvPr id="11" name="Rectangle: Rounded Corners 10">
            <a:extLst>
              <a:ext uri="{FF2B5EF4-FFF2-40B4-BE49-F238E27FC236}">
                <a16:creationId xmlns:a16="http://schemas.microsoft.com/office/drawing/2014/main" id="{651CDE96-9B79-4F8A-A904-3B005FA0BF8E}"/>
              </a:ext>
            </a:extLst>
          </p:cNvPr>
          <p:cNvSpPr/>
          <p:nvPr/>
        </p:nvSpPr>
        <p:spPr>
          <a:xfrm>
            <a:off x="3977639" y="3463517"/>
            <a:ext cx="2359216" cy="225148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latin typeface="+mj-lt"/>
              </a:rPr>
              <a:t>-40%</a:t>
            </a:r>
          </a:p>
          <a:p>
            <a:pPr algn="ctr"/>
            <a:r>
              <a:rPr lang="en-US" sz="1600" dirty="0"/>
              <a:t>decline in branch transactions across the network</a:t>
            </a:r>
            <a:r>
              <a:rPr lang="en-US" sz="1800" dirty="0"/>
              <a:t>.</a:t>
            </a:r>
            <a:endParaRPr lang="en-US" dirty="0"/>
          </a:p>
        </p:txBody>
      </p:sp>
      <p:sp>
        <p:nvSpPr>
          <p:cNvPr id="12" name="Rectangle: Rounded Corners 11">
            <a:extLst>
              <a:ext uri="{FF2B5EF4-FFF2-40B4-BE49-F238E27FC236}">
                <a16:creationId xmlns:a16="http://schemas.microsoft.com/office/drawing/2014/main" id="{622B8EA5-F6C5-4251-8B0A-E047EF8E9E94}"/>
              </a:ext>
            </a:extLst>
          </p:cNvPr>
          <p:cNvSpPr/>
          <p:nvPr/>
        </p:nvSpPr>
        <p:spPr>
          <a:xfrm>
            <a:off x="6497430" y="3463517"/>
            <a:ext cx="2359216" cy="225148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tx1"/>
                </a:solidFill>
                <a:latin typeface="+mj-lt"/>
              </a:rPr>
              <a:t>$18B</a:t>
            </a:r>
          </a:p>
          <a:p>
            <a:pPr algn="ctr"/>
            <a:r>
              <a:rPr lang="en-US" sz="1600" dirty="0">
                <a:solidFill>
                  <a:schemeClr val="tx1"/>
                </a:solidFill>
              </a:rPr>
              <a:t>in deposits at risk from challengers by 2028</a:t>
            </a:r>
          </a:p>
        </p:txBody>
      </p:sp>
      <p:sp>
        <p:nvSpPr>
          <p:cNvPr id="13" name="Rectangle: Rounded Corners 12">
            <a:extLst>
              <a:ext uri="{FF2B5EF4-FFF2-40B4-BE49-F238E27FC236}">
                <a16:creationId xmlns:a16="http://schemas.microsoft.com/office/drawing/2014/main" id="{D5F77A27-9DA0-4237-B7C9-9FE53EE0C31A}"/>
              </a:ext>
            </a:extLst>
          </p:cNvPr>
          <p:cNvSpPr/>
          <p:nvPr/>
        </p:nvSpPr>
        <p:spPr>
          <a:xfrm>
            <a:off x="9017222" y="3463517"/>
            <a:ext cx="2359216" cy="225148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latin typeface="+mj-lt"/>
              </a:rPr>
              <a:t>11%</a:t>
            </a:r>
          </a:p>
          <a:p>
            <a:pPr algn="ctr"/>
            <a:r>
              <a:rPr lang="en-US" sz="1600" dirty="0"/>
              <a:t>of annual revenue at risk if we do not modernize</a:t>
            </a:r>
          </a:p>
        </p:txBody>
      </p:sp>
      <p:sp>
        <p:nvSpPr>
          <p:cNvPr id="15" name="TextBox 14">
            <a:extLst>
              <a:ext uri="{FF2B5EF4-FFF2-40B4-BE49-F238E27FC236}">
                <a16:creationId xmlns:a16="http://schemas.microsoft.com/office/drawing/2014/main" id="{41CA3131-9AD5-45CB-B8C8-8172F7E8743E}"/>
              </a:ext>
            </a:extLst>
          </p:cNvPr>
          <p:cNvSpPr txBox="1"/>
          <p:nvPr/>
        </p:nvSpPr>
        <p:spPr>
          <a:xfrm>
            <a:off x="363794" y="2419606"/>
            <a:ext cx="2634049" cy="3746731"/>
          </a:xfrm>
          <a:prstGeom prst="rect">
            <a:avLst/>
          </a:prstGeom>
          <a:noFill/>
        </p:spPr>
        <p:txBody>
          <a:bodyPr wrap="square" lIns="0" tIns="0" rIns="0" bIns="0" rtlCol="0">
            <a:normAutofit/>
          </a:bodyPr>
          <a:lstStyle/>
          <a:p>
            <a:r>
              <a:rPr lang="en-US" dirty="0">
                <a:solidFill>
                  <a:schemeClr val="bg1"/>
                </a:solidFill>
              </a:rPr>
              <a:t>Across every metric the direction is the same: value is migrating to digital, and faster than our current plans assume.</a:t>
            </a:r>
          </a:p>
          <a:p>
            <a:endParaRPr lang="en-US" dirty="0">
              <a:solidFill>
                <a:schemeClr val="bg1"/>
              </a:solidFill>
            </a:endParaRPr>
          </a:p>
          <a:p>
            <a:r>
              <a:rPr lang="en-US" dirty="0">
                <a:solidFill>
                  <a:schemeClr val="bg1"/>
                </a:solidFill>
              </a:rPr>
              <a:t>The question is no longer whether to transform, but how fast.</a:t>
            </a:r>
            <a:endParaRPr lang="en-PH" dirty="0">
              <a:solidFill>
                <a:schemeClr val="bg1"/>
              </a:solidFill>
            </a:endParaRPr>
          </a:p>
        </p:txBody>
      </p:sp>
      <p:sp>
        <p:nvSpPr>
          <p:cNvPr id="4" name="Slide Number Placeholder 3">
            <a:extLst>
              <a:ext uri="{FF2B5EF4-FFF2-40B4-BE49-F238E27FC236}">
                <a16:creationId xmlns:a16="http://schemas.microsoft.com/office/drawing/2014/main" id="{095A16CB-33AD-41AF-9A02-038C5C607D51}"/>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6</a:t>
            </a:fld>
            <a:endParaRPr lang="en-PH" dirty="0"/>
          </a:p>
        </p:txBody>
      </p:sp>
    </p:spTree>
    <p:extLst>
      <p:ext uri="{BB962C8B-B14F-4D97-AF65-F5344CB8AC3E}">
        <p14:creationId xmlns:p14="http://schemas.microsoft.com/office/powerpoint/2010/main" val="1856807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p:txBody>
          <a:bodyPr/>
          <a:lstStyle/>
          <a:p>
            <a:r>
              <a:rPr lang="en-US" b="1" dirty="0"/>
              <a:t>Channel migration</a:t>
            </a:r>
          </a:p>
        </p:txBody>
      </p:sp>
      <p:sp>
        <p:nvSpPr>
          <p:cNvPr id="5" name="TextBox 4">
            <a:extLst>
              <a:ext uri="{FF2B5EF4-FFF2-40B4-BE49-F238E27FC236}">
                <a16:creationId xmlns:a16="http://schemas.microsoft.com/office/drawing/2014/main" id="{936DEBE1-E570-48B5-A237-25F21B502AB3}"/>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By channel</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925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Share of customer interactions by channel, 2016-2025</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359704" y="2334478"/>
          <a:ext cx="11434668" cy="3073737"/>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3D7FC249-3FF4-46AE-B1F6-12E9A6CDDCF5}"/>
              </a:ext>
            </a:extLst>
          </p:cNvPr>
          <p:cNvSpPr txBox="1"/>
          <p:nvPr/>
        </p:nvSpPr>
        <p:spPr>
          <a:xfrm>
            <a:off x="363794" y="5532700"/>
            <a:ext cx="11434668" cy="566506"/>
          </a:xfrm>
          <a:prstGeom prst="rect">
            <a:avLst/>
          </a:prstGeom>
          <a:solidFill>
            <a:schemeClr val="bg2"/>
          </a:solidFill>
        </p:spPr>
        <p:txBody>
          <a:bodyPr wrap="square" lIns="0" tIns="0" rIns="0" bIns="0" rtlCol="0" anchor="ctr">
            <a:normAutofit/>
          </a:bodyPr>
          <a:lstStyle/>
          <a:p>
            <a:pPr algn="ctr"/>
            <a:r>
              <a:rPr lang="en-US" sz="1400" b="1" dirty="0">
                <a:solidFill>
                  <a:schemeClr val="tx2"/>
                </a:solidFill>
              </a:rPr>
              <a:t>Mobile and web now account for the large majority of interactions; branch and call-center volumes keep falling.</a:t>
            </a:r>
            <a:br>
              <a:rPr lang="en-US" sz="1400" b="1" dirty="0">
                <a:solidFill>
                  <a:schemeClr val="tx2"/>
                </a:solidFill>
              </a:rPr>
            </a:br>
            <a:r>
              <a:rPr lang="en-US" sz="1400" b="1" dirty="0">
                <a:solidFill>
                  <a:schemeClr val="tx2"/>
                </a:solidFill>
              </a:rPr>
              <a:t>The shift is structural, not cyclical, and still accelerating.</a:t>
            </a:r>
          </a:p>
        </p:txBody>
      </p:sp>
      <p:sp>
        <p:nvSpPr>
          <p:cNvPr id="4" name="Slide Number Placeholder 3">
            <a:extLst>
              <a:ext uri="{FF2B5EF4-FFF2-40B4-BE49-F238E27FC236}">
                <a16:creationId xmlns:a16="http://schemas.microsoft.com/office/drawing/2014/main" id="{0DF41BD5-7EA3-4059-9F58-6A538CB3688D}"/>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7</a:t>
            </a:fld>
            <a:endParaRPr lang="en-PH" dirty="0"/>
          </a:p>
        </p:txBody>
      </p:sp>
    </p:spTree>
    <p:extLst>
      <p:ext uri="{BB962C8B-B14F-4D97-AF65-F5344CB8AC3E}">
        <p14:creationId xmlns:p14="http://schemas.microsoft.com/office/powerpoint/2010/main" val="620234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p:txBody>
          <a:bodyPr/>
          <a:lstStyle/>
          <a:p>
            <a:r>
              <a:rPr lang="en-US" b="1" dirty="0"/>
              <a:t>Digital adoption</a:t>
            </a:r>
          </a:p>
        </p:txBody>
      </p:sp>
      <p:sp>
        <p:nvSpPr>
          <p:cNvPr id="5" name="TextBox 4">
            <a:extLst>
              <a:ext uri="{FF2B5EF4-FFF2-40B4-BE49-F238E27FC236}">
                <a16:creationId xmlns:a16="http://schemas.microsoft.com/office/drawing/2014/main" id="{936DEBE1-E570-48B5-A237-25F21B502AB3}"/>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Active (M)</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Active customers by channel, 2016-2025 (millions)</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359705" y="2334478"/>
          <a:ext cx="9779718" cy="3073737"/>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3D7FC249-3FF4-46AE-B1F6-12E9A6CDDCF5}"/>
              </a:ext>
            </a:extLst>
          </p:cNvPr>
          <p:cNvSpPr txBox="1"/>
          <p:nvPr/>
        </p:nvSpPr>
        <p:spPr>
          <a:xfrm>
            <a:off x="363794" y="5532700"/>
            <a:ext cx="11434667" cy="566506"/>
          </a:xfrm>
          <a:prstGeom prst="rect">
            <a:avLst/>
          </a:prstGeom>
          <a:solidFill>
            <a:schemeClr val="bg2"/>
          </a:solidFill>
        </p:spPr>
        <p:txBody>
          <a:bodyPr wrap="square" lIns="0" tIns="0" rIns="0" bIns="0" rtlCol="0" anchor="ctr">
            <a:normAutofit/>
          </a:bodyPr>
          <a:lstStyle/>
          <a:p>
            <a:pPr algn="ctr"/>
            <a:r>
              <a:rPr lang="en-US" sz="1400" b="1" dirty="0">
                <a:solidFill>
                  <a:schemeClr val="tx2"/>
                </a:solidFill>
              </a:rPr>
              <a:t>Digital and mobile usage has more than doubled while branch usage has fallen by a third. Mobile-active customers will overtake branch-active this year.</a:t>
            </a:r>
          </a:p>
        </p:txBody>
      </p:sp>
      <p:sp>
        <p:nvSpPr>
          <p:cNvPr id="15" name="TextBox 14">
            <a:extLst>
              <a:ext uri="{FF2B5EF4-FFF2-40B4-BE49-F238E27FC236}">
                <a16:creationId xmlns:a16="http://schemas.microsoft.com/office/drawing/2014/main" id="{84FEB62A-1289-4245-A493-B91BE386F373}"/>
              </a:ext>
            </a:extLst>
          </p:cNvPr>
          <p:cNvSpPr txBox="1"/>
          <p:nvPr/>
        </p:nvSpPr>
        <p:spPr>
          <a:xfrm>
            <a:off x="10159887" y="2699358"/>
            <a:ext cx="1113851" cy="476372"/>
          </a:xfrm>
          <a:prstGeom prst="ellipse">
            <a:avLst/>
          </a:prstGeom>
          <a:solidFill>
            <a:schemeClr val="accent5">
              <a:lumMod val="20000"/>
              <a:lumOff val="80000"/>
            </a:schemeClr>
          </a:solidFill>
        </p:spPr>
        <p:txBody>
          <a:bodyPr wrap="square" lIns="0" tIns="0" rIns="0" bIns="0" rtlCol="0" anchor="ctr">
            <a:normAutofit/>
          </a:bodyPr>
          <a:lstStyle/>
          <a:p>
            <a:pPr algn="ctr"/>
            <a:r>
              <a:rPr lang="en-US" sz="1400" b="1" dirty="0"/>
              <a:t>+13%</a:t>
            </a:r>
            <a:endParaRPr lang="en-PH" sz="1400" b="1" dirty="0"/>
          </a:p>
        </p:txBody>
      </p:sp>
      <p:sp>
        <p:nvSpPr>
          <p:cNvPr id="16" name="TextBox 15">
            <a:extLst>
              <a:ext uri="{FF2B5EF4-FFF2-40B4-BE49-F238E27FC236}">
                <a16:creationId xmlns:a16="http://schemas.microsoft.com/office/drawing/2014/main" id="{1E521910-3E42-46E6-B227-6C52389EC112}"/>
              </a:ext>
            </a:extLst>
          </p:cNvPr>
          <p:cNvSpPr txBox="1"/>
          <p:nvPr/>
        </p:nvSpPr>
        <p:spPr>
          <a:xfrm>
            <a:off x="10159887" y="3417005"/>
            <a:ext cx="1113851" cy="476372"/>
          </a:xfrm>
          <a:prstGeom prst="ellipse">
            <a:avLst/>
          </a:prstGeom>
          <a:solidFill>
            <a:schemeClr val="accent5">
              <a:lumMod val="20000"/>
              <a:lumOff val="80000"/>
            </a:schemeClr>
          </a:solidFill>
        </p:spPr>
        <p:txBody>
          <a:bodyPr wrap="square" lIns="0" tIns="0" rIns="0" bIns="0" rtlCol="0" anchor="ctr">
            <a:normAutofit/>
          </a:bodyPr>
          <a:lstStyle/>
          <a:p>
            <a:pPr algn="ctr"/>
            <a:r>
              <a:rPr lang="en-US" sz="1400" b="1" dirty="0"/>
              <a:t>+24%</a:t>
            </a:r>
            <a:endParaRPr lang="en-PH" sz="1400" b="1" dirty="0"/>
          </a:p>
        </p:txBody>
      </p:sp>
      <p:sp>
        <p:nvSpPr>
          <p:cNvPr id="17" name="TextBox 16">
            <a:extLst>
              <a:ext uri="{FF2B5EF4-FFF2-40B4-BE49-F238E27FC236}">
                <a16:creationId xmlns:a16="http://schemas.microsoft.com/office/drawing/2014/main" id="{78ECAE8A-245E-4B9E-A7FC-EB9855A80A39}"/>
              </a:ext>
            </a:extLst>
          </p:cNvPr>
          <p:cNvSpPr txBox="1"/>
          <p:nvPr/>
        </p:nvSpPr>
        <p:spPr>
          <a:xfrm>
            <a:off x="10159887" y="4134652"/>
            <a:ext cx="1113851" cy="476372"/>
          </a:xfrm>
          <a:prstGeom prst="ellipse">
            <a:avLst/>
          </a:prstGeom>
          <a:solidFill>
            <a:schemeClr val="accent5">
              <a:lumMod val="20000"/>
              <a:lumOff val="80000"/>
            </a:schemeClr>
          </a:solidFill>
        </p:spPr>
        <p:txBody>
          <a:bodyPr wrap="square" lIns="0" tIns="0" rIns="0" bIns="0" rtlCol="0" anchor="ctr">
            <a:normAutofit/>
          </a:bodyPr>
          <a:lstStyle/>
          <a:p>
            <a:pPr algn="ctr"/>
            <a:r>
              <a:rPr lang="en-US" sz="1400" b="1" dirty="0"/>
              <a:t>-11%</a:t>
            </a:r>
            <a:endParaRPr lang="en-PH" sz="1400" b="1" dirty="0"/>
          </a:p>
        </p:txBody>
      </p:sp>
      <p:sp>
        <p:nvSpPr>
          <p:cNvPr id="20" name="TextBox 19">
            <a:extLst>
              <a:ext uri="{FF2B5EF4-FFF2-40B4-BE49-F238E27FC236}">
                <a16:creationId xmlns:a16="http://schemas.microsoft.com/office/drawing/2014/main" id="{642FE424-9C46-4685-8084-DB9FE8D3D5AF}"/>
              </a:ext>
            </a:extLst>
          </p:cNvPr>
          <p:cNvSpPr txBox="1"/>
          <p:nvPr/>
        </p:nvSpPr>
        <p:spPr>
          <a:xfrm>
            <a:off x="10023673" y="2135009"/>
            <a:ext cx="1473422" cy="398938"/>
          </a:xfrm>
          <a:prstGeom prst="rect">
            <a:avLst/>
          </a:prstGeom>
          <a:noFill/>
        </p:spPr>
        <p:txBody>
          <a:bodyPr wrap="square" lIns="72000" tIns="72000" rIns="72000" bIns="72000" rtlCol="0" anchor="ctr">
            <a:noAutofit/>
          </a:bodyPr>
          <a:lstStyle/>
          <a:p>
            <a:pPr algn="ctr"/>
            <a:r>
              <a:rPr lang="en-US" sz="1400" b="1" dirty="0">
                <a:solidFill>
                  <a:schemeClr val="accent1"/>
                </a:solidFill>
                <a:latin typeface="+mj-lt"/>
              </a:rPr>
              <a:t>CAGR</a:t>
            </a:r>
            <a:endParaRPr lang="en-PH" sz="1400" b="1" dirty="0">
              <a:solidFill>
                <a:schemeClr val="accent1"/>
              </a:solidFill>
              <a:latin typeface="+mj-lt"/>
            </a:endParaRPr>
          </a:p>
        </p:txBody>
      </p:sp>
      <p:cxnSp>
        <p:nvCxnSpPr>
          <p:cNvPr id="4" name="Straight Connector 3">
            <a:extLst>
              <a:ext uri="{FF2B5EF4-FFF2-40B4-BE49-F238E27FC236}">
                <a16:creationId xmlns:a16="http://schemas.microsoft.com/office/drawing/2014/main" id="{3A9E3940-B9E0-4D74-BD21-161A54607D2F}"/>
              </a:ext>
            </a:extLst>
          </p:cNvPr>
          <p:cNvCxnSpPr/>
          <p:nvPr/>
        </p:nvCxnSpPr>
        <p:spPr>
          <a:xfrm>
            <a:off x="10159887" y="2507206"/>
            <a:ext cx="1148576"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CB5A1982-BA84-4450-BE99-DADB3998F521}"/>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8</a:t>
            </a:fld>
            <a:endParaRPr lang="en-PH" dirty="0"/>
          </a:p>
        </p:txBody>
      </p:sp>
    </p:spTree>
    <p:extLst>
      <p:ext uri="{BB962C8B-B14F-4D97-AF65-F5344CB8AC3E}">
        <p14:creationId xmlns:p14="http://schemas.microsoft.com/office/powerpoint/2010/main" val="511271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a:xfrm>
            <a:off x="363794" y="136526"/>
            <a:ext cx="11434668" cy="777874"/>
          </a:xfrm>
        </p:spPr>
        <p:txBody>
          <a:bodyPr/>
          <a:lstStyle/>
          <a:p>
            <a:r>
              <a:rPr lang="en-US" b="1" dirty="0"/>
              <a:t>Rise of challengers</a:t>
            </a:r>
          </a:p>
        </p:txBody>
      </p:sp>
      <p:sp>
        <p:nvSpPr>
          <p:cNvPr id="5" name="TextBox 4">
            <a:extLst>
              <a:ext uri="{FF2B5EF4-FFF2-40B4-BE49-F238E27FC236}">
                <a16:creationId xmlns:a16="http://schemas.microsoft.com/office/drawing/2014/main" id="{936DEBE1-E570-48B5-A237-25F21B502AB3}"/>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Challenger growth</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85000" lnSpcReduction="100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Challenger customers vs. ours, and share of new accounts</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extLst>
              <p:ext uri="{D42A27DB-BD31-4B8C-83A1-F6EECF244321}">
                <p14:modId xmlns:p14="http://schemas.microsoft.com/office/powerpoint/2010/main" val="324956979"/>
              </p:ext>
            </p:extLst>
          </p:nvPr>
        </p:nvGraphicFramePr>
        <p:xfrm>
          <a:off x="359705" y="2334478"/>
          <a:ext cx="4895202" cy="2827831"/>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3D7FC249-3FF4-46AE-B1F6-12E9A6CDDCF5}"/>
              </a:ext>
            </a:extLst>
          </p:cNvPr>
          <p:cNvSpPr txBox="1"/>
          <p:nvPr/>
        </p:nvSpPr>
        <p:spPr>
          <a:xfrm>
            <a:off x="363794" y="5370654"/>
            <a:ext cx="5273077" cy="566506"/>
          </a:xfrm>
          <a:prstGeom prst="rect">
            <a:avLst/>
          </a:prstGeom>
          <a:noFill/>
        </p:spPr>
        <p:txBody>
          <a:bodyPr wrap="square" lIns="0" tIns="0" rIns="0" bIns="0" rtlCol="0" anchor="ctr">
            <a:normAutofit fontScale="85000" lnSpcReduction="10000"/>
          </a:bodyPr>
          <a:lstStyle/>
          <a:p>
            <a:pPr algn="ctr"/>
            <a:r>
              <a:rPr lang="en-US" sz="1400" b="1" dirty="0">
                <a:solidFill>
                  <a:schemeClr val="tx2"/>
                </a:solidFill>
              </a:rPr>
              <a:t>Neobanks and fintechs have scaled from a niche to a mainstream choice, and now win a majority of new-to-bank accounts.</a:t>
            </a:r>
            <a:br>
              <a:rPr lang="en-US" sz="1400" b="1" dirty="0">
                <a:solidFill>
                  <a:schemeClr val="tx2"/>
                </a:solidFill>
              </a:rPr>
            </a:br>
            <a:r>
              <a:rPr lang="en-US" sz="1400" b="1" dirty="0">
                <a:solidFill>
                  <a:schemeClr val="tx2"/>
                </a:solidFill>
              </a:rPr>
              <a:t>They compete on experience and speed, rarely on price.</a:t>
            </a:r>
          </a:p>
        </p:txBody>
      </p:sp>
      <p:cxnSp>
        <p:nvCxnSpPr>
          <p:cNvPr id="4" name="Straight Connector 3">
            <a:extLst>
              <a:ext uri="{FF2B5EF4-FFF2-40B4-BE49-F238E27FC236}">
                <a16:creationId xmlns:a16="http://schemas.microsoft.com/office/drawing/2014/main" id="{CFE8B582-11C0-49BB-8C74-A25BDE550AB2}"/>
              </a:ext>
            </a:extLst>
          </p:cNvPr>
          <p:cNvCxnSpPr>
            <a:cxnSpLocks/>
          </p:cNvCxnSpPr>
          <p:nvPr/>
        </p:nvCxnSpPr>
        <p:spPr>
          <a:xfrm>
            <a:off x="5899230" y="1589328"/>
            <a:ext cx="0" cy="4464231"/>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9FD4F4A-ECDC-40F1-8240-D0DAE102A442}"/>
              </a:ext>
            </a:extLst>
          </p:cNvPr>
          <p:cNvSpPr txBox="1"/>
          <p:nvPr/>
        </p:nvSpPr>
        <p:spPr>
          <a:xfrm>
            <a:off x="6161590" y="1964533"/>
            <a:ext cx="2653569" cy="4089026"/>
          </a:xfrm>
          <a:prstGeom prst="rect">
            <a:avLst/>
          </a:prstGeom>
          <a:noFill/>
        </p:spPr>
        <p:txBody>
          <a:bodyPr wrap="square" lIns="0" tIns="0" rIns="0" bIns="0" rtlCol="0">
            <a:normAutofit/>
          </a:bodyPr>
          <a:lstStyle/>
          <a:p>
            <a:r>
              <a:rPr lang="en-US" sz="1400" b="1" dirty="0"/>
              <a:t>Challengers grew from roughly two million customers in 2016 to an estimated eighty million in 2025, while our digital base grew far more slowly.</a:t>
            </a:r>
            <a:br>
              <a:rPr lang="en-US" sz="1400" b="1" dirty="0"/>
            </a:br>
            <a:endParaRPr lang="en-US" sz="1400" b="1" dirty="0"/>
          </a:p>
          <a:p>
            <a:r>
              <a:rPr lang="en-US" sz="1400" dirty="0"/>
              <a:t>Their advantage is not capital but operating model: cloud-native platforms, small empowered teams, and a relentless focus on the customer journey. We hold the trust and balance sheet; what we lack is their speed. This program is designed to close that gap without putting either at risk.</a:t>
            </a:r>
            <a:endParaRPr lang="en-PH" sz="1400" dirty="0"/>
          </a:p>
        </p:txBody>
      </p:sp>
      <p:sp>
        <p:nvSpPr>
          <p:cNvPr id="14" name="TextBox 13">
            <a:extLst>
              <a:ext uri="{FF2B5EF4-FFF2-40B4-BE49-F238E27FC236}">
                <a16:creationId xmlns:a16="http://schemas.microsoft.com/office/drawing/2014/main" id="{4823B0D9-E0B0-4FA7-8514-BECBA558A39A}"/>
              </a:ext>
            </a:extLst>
          </p:cNvPr>
          <p:cNvSpPr txBox="1"/>
          <p:nvPr/>
        </p:nvSpPr>
        <p:spPr>
          <a:xfrm>
            <a:off x="6161590" y="1589328"/>
            <a:ext cx="4557906" cy="280900"/>
          </a:xfrm>
          <a:prstGeom prst="rect">
            <a:avLst/>
          </a:prstGeom>
          <a:noFill/>
        </p:spPr>
        <p:txBody>
          <a:bodyPr wrap="square" lIns="0" tIns="0" rIns="0" bIns="0" rtlCol="0" anchor="ctr">
            <a:noAutofit/>
          </a:bodyPr>
          <a:lstStyle/>
          <a:p>
            <a:r>
              <a:rPr lang="en-US" sz="1600" b="1" dirty="0">
                <a:solidFill>
                  <a:schemeClr val="accent2"/>
                </a:solidFill>
                <a:latin typeface="+mj-lt"/>
              </a:rPr>
              <a:t>Why it matters</a:t>
            </a:r>
            <a:endParaRPr lang="en-PH" sz="1600" b="1" dirty="0">
              <a:solidFill>
                <a:schemeClr val="accent2"/>
              </a:solidFill>
              <a:latin typeface="+mj-lt"/>
            </a:endParaRPr>
          </a:p>
        </p:txBody>
      </p:sp>
      <p:sp>
        <p:nvSpPr>
          <p:cNvPr id="16" name="TextBox 15">
            <a:extLst>
              <a:ext uri="{FF2B5EF4-FFF2-40B4-BE49-F238E27FC236}">
                <a16:creationId xmlns:a16="http://schemas.microsoft.com/office/drawing/2014/main" id="{7DEC2E10-77B1-47A9-8254-790071A80464}"/>
              </a:ext>
            </a:extLst>
          </p:cNvPr>
          <p:cNvSpPr txBox="1"/>
          <p:nvPr/>
        </p:nvSpPr>
        <p:spPr>
          <a:xfrm>
            <a:off x="9144893" y="1964533"/>
            <a:ext cx="2653569" cy="4089026"/>
          </a:xfrm>
          <a:prstGeom prst="rect">
            <a:avLst/>
          </a:prstGeom>
          <a:noFill/>
        </p:spPr>
        <p:txBody>
          <a:bodyPr wrap="square" lIns="0" tIns="0" rIns="0" bIns="0" rtlCol="0">
            <a:normAutofit/>
          </a:bodyPr>
          <a:lstStyle/>
          <a:p>
            <a:r>
              <a:rPr lang="en-US" sz="1400" dirty="0"/>
              <a:t>Challengers now capture close to six in ten new-to-bank accounts in our core segments, and the customers they win skew younger and more digitally active — precisely the relationships that drive lifetime value. Left unaddressed, this steadily erodes both our growth and the average quality of our book over time.</a:t>
            </a:r>
            <a:endParaRPr lang="en-PH" sz="1400" dirty="0"/>
          </a:p>
        </p:txBody>
      </p:sp>
      <p:sp>
        <p:nvSpPr>
          <p:cNvPr id="6" name="Slide Number Placeholder 5">
            <a:extLst>
              <a:ext uri="{FF2B5EF4-FFF2-40B4-BE49-F238E27FC236}">
                <a16:creationId xmlns:a16="http://schemas.microsoft.com/office/drawing/2014/main" id="{C4094057-132B-4957-AD9A-6A019CD5B11D}"/>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9</a:t>
            </a:fld>
            <a:endParaRPr lang="en-PH" dirty="0"/>
          </a:p>
        </p:txBody>
      </p:sp>
    </p:spTree>
    <p:extLst>
      <p:ext uri="{BB962C8B-B14F-4D97-AF65-F5344CB8AC3E}">
        <p14:creationId xmlns:p14="http://schemas.microsoft.com/office/powerpoint/2010/main" val="13612105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2.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3.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4.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5.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6.xml><?xml version="1.0" encoding="utf-8"?>
<p:tagLst xmlns:a="http://schemas.openxmlformats.org/drawingml/2006/main" xmlns:r="http://schemas.openxmlformats.org/officeDocument/2006/relationships" xmlns:p="http://schemas.openxmlformats.org/presentationml/2006/main">
  <p:tag name="EE4P_FORMATWIZARD_TAG" val="White"/>
</p:tagLst>
</file>

<file path=ppt/theme/theme1.xml><?xml version="1.0" encoding="utf-8"?>
<a:theme xmlns:a="http://schemas.openxmlformats.org/drawingml/2006/main" name="Office Theme">
  <a:themeElements>
    <a:clrScheme name="McKinsey Style Colors">
      <a:dk1>
        <a:srgbClr val="1A1A1A"/>
      </a:dk1>
      <a:lt1>
        <a:sysClr val="window" lastClr="FFFFFF"/>
      </a:lt1>
      <a:dk2>
        <a:srgbClr val="0B1E2D"/>
      </a:dk2>
      <a:lt2>
        <a:srgbClr val="F2F4F7"/>
      </a:lt2>
      <a:accent1>
        <a:srgbClr val="0B1E2D"/>
      </a:accent1>
      <a:accent2>
        <a:srgbClr val="0070FF"/>
      </a:accent2>
      <a:accent3>
        <a:srgbClr val="00A6ED"/>
      </a:accent3>
      <a:accent4>
        <a:srgbClr val="018DA0"/>
      </a:accent4>
      <a:accent5>
        <a:srgbClr val="57BFE8"/>
      </a:accent5>
      <a:accent6>
        <a:srgbClr val="6B4BB2"/>
      </a:accent6>
      <a:hlink>
        <a:srgbClr val="0563C1"/>
      </a:hlink>
      <a:folHlink>
        <a:srgbClr val="954F72"/>
      </a:folHlink>
    </a:clrScheme>
    <a:fontScheme name="Custom 2">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2285</TotalTime>
  <Words>5154</Words>
  <Application>Microsoft Office PowerPoint</Application>
  <PresentationFormat>Widescreen</PresentationFormat>
  <Paragraphs>758</Paragraphs>
  <Slides>53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53</vt:i4>
      </vt:variant>
    </vt:vector>
  </HeadingPairs>
  <TitlesOfParts>
    <vt:vector size="59" baseType="lpstr">
      <vt:lpstr>Arial</vt:lpstr>
      <vt:lpstr>Calibri</vt:lpstr>
      <vt:lpstr>Franklin Gothic Book</vt:lpstr>
      <vt:lpstr>Montserrat</vt:lpstr>
      <vt:lpstr>Trebuchet MS</vt:lpstr>
      <vt:lpstr>Office Theme</vt:lpstr>
      <vt:lpstr>Digital Banking</vt:lpstr>
      <vt:lpstr>PowerPoint Presentation</vt:lpstr>
      <vt:lpstr>Executive summary</vt:lpstr>
      <vt:lpstr>The Case for Change</vt:lpstr>
      <vt:lpstr>An inflection point</vt:lpstr>
      <vt:lpstr>The forces at work</vt:lpstr>
      <vt:lpstr>Channel migration</vt:lpstr>
      <vt:lpstr>Digital adoption</vt:lpstr>
      <vt:lpstr>Rise of challengers</vt:lpstr>
      <vt:lpstr>The cost of inaction</vt:lpstr>
      <vt:lpstr>Current State</vt:lpstr>
      <vt:lpstr>Digital maturity vs. peers</vt:lpstr>
      <vt:lpstr>Capability assessment</vt:lpstr>
      <vt:lpstr>Where customers feel the friction</vt:lpstr>
      <vt:lpstr>The constraint beneath it all</vt:lpstr>
      <vt:lpstr>Benchmark: us vs. leaders</vt:lpstr>
      <vt:lpstr>Vision &amp; Ambition</vt:lpstr>
      <vt:lpstr>Become a digital-first bank customers choose for speed, simplicity and trust — at a challenger's cost and an incumbent's scale.</vt:lpstr>
      <vt:lpstr>Our 2028 north-star</vt:lpstr>
      <vt:lpstr>Where to play</vt:lpstr>
      <vt:lpstr>Strategy</vt:lpstr>
      <vt:lpstr>Five strategic pillars</vt:lpstr>
      <vt:lpstr>Pillar 1 — Customer experience</vt:lpstr>
      <vt:lpstr>Pillar 2 — Data &amp; AI at scale</vt:lpstr>
      <vt:lpstr>Pillar 3 — Core &amp; cloud</vt:lpstr>
      <vt:lpstr>Pillar 4 — Operating model</vt:lpstr>
      <vt:lpstr>Pillar 5 — Talent &amp; culture</vt:lpstr>
      <vt:lpstr>Roadmap</vt:lpstr>
      <vt:lpstr>A phased, four-wave journey</vt:lpstr>
      <vt:lpstr>Wave 1 — foundation priorities</vt:lpstr>
      <vt:lpstr>Initiative portfolio</vt:lpstr>
      <vt:lpstr>Quick wins vs. strategic bets</vt:lpstr>
      <vt:lpstr>The Financial Case</vt:lpstr>
      <vt:lpstr>Investment by phase</vt:lpstr>
      <vt:lpstr>Value at stake by lever</vt:lpstr>
      <vt:lpstr>Revenue uplift trajectory</vt:lpstr>
      <vt:lpstr>Cost-to-serve reduction</vt:lpstr>
      <vt:lpstr>Cumulative cash flow &amp; payback</vt:lpstr>
      <vt:lpstr>P&amp;L impact by year</vt:lpstr>
      <vt:lpstr>Return on investment overview</vt:lpstr>
      <vt:lpstr>Risk &amp; Governance</vt:lpstr>
      <vt:lpstr>Key risks &amp; mitigations</vt:lpstr>
      <vt:lpstr>Risk posture at a glance</vt:lpstr>
      <vt:lpstr>Governance model</vt:lpstr>
      <vt:lpstr>Operating cadence</vt:lpstr>
      <vt:lpstr>The Ask</vt:lpstr>
      <vt:lpstr>Critical success factors</vt:lpstr>
      <vt:lpstr>Are we ready to deliver?</vt:lpstr>
      <vt:lpstr>What we ask the Board</vt:lpstr>
      <vt:lpstr>The next 90 days</vt:lpstr>
      <vt:lpstr>Governance milestones</vt:lpstr>
      <vt:lpstr>Key takeaways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Lim</dc:creator>
  <cp:lastModifiedBy>Tom Lim</cp:lastModifiedBy>
  <cp:revision>105</cp:revision>
  <dcterms:created xsi:type="dcterms:W3CDTF">2026-05-21T14:07:37Z</dcterms:created>
  <dcterms:modified xsi:type="dcterms:W3CDTF">2026-06-05T17:18:26Z</dcterms:modified>
</cp:coreProperties>
</file>